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1" autoAdjust="0"/>
    <p:restoredTop sz="94660"/>
  </p:normalViewPr>
  <p:slideViewPr>
    <p:cSldViewPr snapToGrid="0">
      <p:cViewPr varScale="1">
        <p:scale>
          <a:sx n="80" d="100"/>
          <a:sy n="80" d="100"/>
        </p:scale>
        <p:origin x="34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309672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377596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57816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324482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12100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57050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163360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75885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206716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6345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DBBBA5-B0B5-4168-A89B-2270B7F721D6}" type="datetimeFigureOut">
              <a:rPr kumimoji="1" lang="ja-JP" altLang="en-US" smtClean="0"/>
              <a:t>2024/4/26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172021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5DBBBA5-B0B5-4168-A89B-2270B7F721D6}" type="datetimeFigureOut">
              <a:rPr kumimoji="1" lang="ja-JP" altLang="en-US" smtClean="0"/>
              <a:t>2024/4/26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2371089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69850" y="151591"/>
            <a:ext cx="6756400" cy="1247001"/>
            <a:chOff x="0" y="0"/>
            <a:chExt cx="6896100" cy="1362075"/>
          </a:xfrm>
        </p:grpSpPr>
        <p:sp>
          <p:nvSpPr>
            <p:cNvPr id="6" name="角丸四角形 5"/>
            <p:cNvSpPr/>
            <p:nvPr/>
          </p:nvSpPr>
          <p:spPr>
            <a:xfrm>
              <a:off x="0" y="0"/>
              <a:ext cx="6896100" cy="1362075"/>
            </a:xfrm>
            <a:prstGeom prst="roundRect">
              <a:avLst>
                <a:gd name="adj" fmla="val 10873"/>
              </a:avLst>
            </a:prstGeom>
            <a:solidFill>
              <a:schemeClr val="bg1"/>
            </a:solidFill>
            <a:ln w="635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77800" algn="just">
                <a:spcAft>
                  <a:spcPts val="0"/>
                </a:spcAft>
              </a:pPr>
              <a:r>
                <a:rPr lang="en-US" sz="1400" kern="10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ea typeface="HG丸ｺﾞｼｯｸM-PRO" panose="020F0600000000000000" pitchFamily="50" charset="-128"/>
                <a:cs typeface="Times New Roman" panose="02020603050405020304" pitchFamily="18" charset="0"/>
              </a:endParaRPr>
            </a:p>
            <a:p>
              <a:pPr algn="ctr">
                <a:spcAft>
                  <a:spcPts val="0"/>
                </a:spcAft>
              </a:pPr>
              <a:r>
                <a:rPr lang="en-US" sz="1200" kern="100">
                  <a:effectLst/>
                  <a:ea typeface="HG丸ｺﾞｼｯｸM-PRO" panose="020F0600000000000000" pitchFamily="50" charset="-128"/>
                  <a:cs typeface="Times New Roman" panose="02020603050405020304" pitchFamily="18" charset="0"/>
                </a:rPr>
                <a:t> </a:t>
              </a:r>
              <a:endParaRPr lang="ja-JP" sz="1200" kern="100">
                <a:effectLst/>
                <a:ea typeface="HG丸ｺﾞｼｯｸM-PRO" panose="020F0600000000000000" pitchFamily="50" charset="-128"/>
                <a:cs typeface="Times New Roman" panose="02020603050405020304" pitchFamily="18" charset="0"/>
              </a:endParaRPr>
            </a:p>
          </p:txBody>
        </p:sp>
        <p:sp>
          <p:nvSpPr>
            <p:cNvPr id="7" name="テキスト ボックス 11"/>
            <p:cNvSpPr txBox="1"/>
            <p:nvPr/>
          </p:nvSpPr>
          <p:spPr>
            <a:xfrm>
              <a:off x="295275" y="180975"/>
              <a:ext cx="6362700" cy="1181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5000"/>
                </a:lnSpc>
                <a:spcAft>
                  <a:spcPts val="0"/>
                </a:spcAft>
              </a:pPr>
              <a:r>
                <a:rPr lang="ja-JP" sz="4800" b="1" kern="100" spc="-150" dirty="0">
                  <a:ln w="9525" cap="flat" cmpd="sng" algn="ctr">
                    <a:solidFill>
                      <a:srgbClr val="FEFEFE"/>
                    </a:solidFill>
                    <a:prstDash val="solid"/>
                    <a:round/>
                  </a:ln>
                  <a:solidFill>
                    <a:srgbClr val="FF000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すくすく</a:t>
              </a:r>
              <a:r>
                <a:rPr lang="ja-JP" sz="4800" b="1" kern="100" spc="-150" dirty="0">
                  <a:ln w="9525" cap="flat" cmpd="sng" algn="ctr">
                    <a:solidFill>
                      <a:srgbClr val="FEFEFE"/>
                    </a:solidFill>
                    <a:prstDash val="solid"/>
                    <a:round/>
                  </a:ln>
                  <a:solidFill>
                    <a:srgbClr val="00B05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みや</a:t>
              </a:r>
              <a:r>
                <a:rPr lang="ja-JP" sz="4800" b="1" kern="100" spc="-150" dirty="0" err="1">
                  <a:ln w="9525" cap="flat" cmpd="sng" algn="ctr">
                    <a:solidFill>
                      <a:srgbClr val="FEFEFE"/>
                    </a:solidFill>
                    <a:prstDash val="solid"/>
                    <a:round/>
                  </a:ln>
                  <a:solidFill>
                    <a:srgbClr val="00B05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ぎっ</a:t>
              </a:r>
              <a:r>
                <a:rPr lang="ja-JP" sz="4800" b="1" kern="100" spc="-150" dirty="0">
                  <a:ln w="9525" cap="flat" cmpd="sng" algn="ctr">
                    <a:solidFill>
                      <a:srgbClr val="FEFEFE"/>
                    </a:solidFill>
                    <a:prstDash val="solid"/>
                    <a:round/>
                  </a:ln>
                  <a:solidFill>
                    <a:srgbClr val="00B05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子通信</a:t>
              </a:r>
              <a:r>
                <a:rPr lang="ja-JP" sz="4800" kern="100" spc="-150" dirty="0">
                  <a:solidFill>
                    <a:srgbClr val="000000"/>
                  </a:solidFill>
                  <a:effectLst/>
                  <a:ea typeface="HGP創英角ﾎﾟｯﾌﾟ体" panose="040B0A00000000000000" pitchFamily="50" charset="-128"/>
                  <a:cs typeface="Times New Roman" panose="02020603050405020304" pitchFamily="18" charset="0"/>
                </a:rPr>
                <a:t> </a:t>
              </a:r>
              <a:endParaRPr lang="ja-JP" sz="1200" kern="100" dirty="0">
                <a:effectLst/>
                <a:ea typeface="HG丸ｺﾞｼｯｸM-PRO" panose="020F0600000000000000" pitchFamily="50" charset="-128"/>
                <a:cs typeface="Times New Roman" panose="02020603050405020304" pitchFamily="18" charset="0"/>
              </a:endParaRPr>
            </a:p>
            <a:p>
              <a:pPr indent="279400" algn="just">
                <a:spcAft>
                  <a:spcPts val="0"/>
                </a:spcAft>
              </a:pPr>
              <a:r>
                <a:rPr lang="ja-JP" sz="2200" kern="100" dirty="0" smtClean="0">
                  <a:solidFill>
                    <a:srgbClr val="FF0000"/>
                  </a:solidFill>
                  <a:effectLst/>
                  <a:ea typeface="HGP創英角ﾎﾟｯﾌﾟ体" panose="040B0A00000000000000" pitchFamily="50" charset="-128"/>
                  <a:cs typeface="Times New Roman" panose="02020603050405020304" pitchFamily="18" charset="0"/>
                </a:rPr>
                <a:t>令和</a:t>
              </a:r>
              <a:r>
                <a:rPr lang="ja-JP" altLang="en-US" sz="2200" kern="100" dirty="0" smtClean="0">
                  <a:solidFill>
                    <a:srgbClr val="FF0000"/>
                  </a:solidFill>
                  <a:ea typeface="HGP創英角ﾎﾟｯﾌﾟ体" panose="040B0A00000000000000" pitchFamily="50" charset="-128"/>
                  <a:cs typeface="Times New Roman" panose="02020603050405020304" pitchFamily="18" charset="0"/>
                </a:rPr>
                <a:t>６</a:t>
              </a:r>
              <a:r>
                <a:rPr lang="ja-JP" sz="2200" kern="100" dirty="0" smtClean="0">
                  <a:solidFill>
                    <a:srgbClr val="FF0000"/>
                  </a:solidFill>
                  <a:effectLst/>
                  <a:ea typeface="HGP創英角ﾎﾟｯﾌﾟ体" panose="040B0A00000000000000" pitchFamily="50" charset="-128"/>
                  <a:cs typeface="Times New Roman" panose="02020603050405020304" pitchFamily="18" charset="0"/>
                </a:rPr>
                <a:t>年</a:t>
              </a:r>
              <a:r>
                <a:rPr lang="ja-JP" altLang="en-US" sz="2200" kern="100" dirty="0" smtClean="0">
                  <a:solidFill>
                    <a:srgbClr val="FF0000"/>
                  </a:solidFill>
                  <a:ea typeface="HGP創英角ﾎﾟｯﾌﾟ体" panose="040B0A00000000000000" pitchFamily="50" charset="-128"/>
                  <a:cs typeface="Times New Roman" panose="02020603050405020304" pitchFamily="18" charset="0"/>
                </a:rPr>
                <a:t>５</a:t>
              </a:r>
              <a:r>
                <a:rPr lang="ja-JP" altLang="en-US" sz="2200" kern="100" dirty="0" smtClean="0">
                  <a:solidFill>
                    <a:srgbClr val="FF0000"/>
                  </a:solidFill>
                  <a:effectLst/>
                  <a:ea typeface="HGP創英角ﾎﾟｯﾌﾟ体" panose="040B0A00000000000000" pitchFamily="50" charset="-128"/>
                  <a:cs typeface="Times New Roman" panose="02020603050405020304" pitchFamily="18" charset="0"/>
                </a:rPr>
                <a:t>月</a:t>
              </a:r>
              <a:r>
                <a:rPr lang="ja-JP" sz="2200" kern="100" dirty="0" smtClean="0">
                  <a:solidFill>
                    <a:srgbClr val="FF0000"/>
                  </a:solidFill>
                  <a:effectLst/>
                  <a:ea typeface="HGP創英角ﾎﾟｯﾌﾟ体" panose="040B0A00000000000000" pitchFamily="50" charset="-128"/>
                  <a:cs typeface="Times New Roman" panose="02020603050405020304" pitchFamily="18" charset="0"/>
                </a:rPr>
                <a:t>号</a:t>
              </a:r>
              <a:r>
                <a:rPr lang="ja-JP" sz="2200" kern="100" dirty="0">
                  <a:solidFill>
                    <a:srgbClr val="C00000"/>
                  </a:solidFill>
                  <a:effectLst/>
                  <a:ea typeface="HGP創英角ﾎﾟｯﾌﾟ体" panose="040B0A00000000000000" pitchFamily="50" charset="-128"/>
                  <a:cs typeface="Times New Roman" panose="02020603050405020304" pitchFamily="18" charset="0"/>
                </a:rPr>
                <a:t>　</a:t>
              </a:r>
              <a:endParaRPr lang="ja-JP" sz="1200" kern="100" dirty="0">
                <a:effectLst/>
                <a:ea typeface="HG丸ｺﾞｼｯｸM-PRO" panose="020F0600000000000000" pitchFamily="50" charset="-128"/>
                <a:cs typeface="Times New Roman" panose="02020603050405020304" pitchFamily="18" charset="0"/>
              </a:endParaRPr>
            </a:p>
          </p:txBody>
        </p:sp>
        <p:sp>
          <p:nvSpPr>
            <p:cNvPr id="8" name="テキスト ボックス 15"/>
            <p:cNvSpPr txBox="1"/>
            <p:nvPr/>
          </p:nvSpPr>
          <p:spPr>
            <a:xfrm>
              <a:off x="3038475" y="923925"/>
              <a:ext cx="3514725" cy="285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solidFill>
                    <a:srgbClr val="000000"/>
                  </a:solidFill>
                  <a:effectLst/>
                  <a:ea typeface="HG丸ｺﾞｼｯｸM-PRO" panose="020F0600000000000000" pitchFamily="50" charset="-128"/>
                  <a:cs typeface="Times New Roman" panose="02020603050405020304" pitchFamily="18" charset="0"/>
                </a:rPr>
                <a:t>季節ごとに宮城の旬</a:t>
              </a:r>
              <a:r>
                <a:rPr lang="ja-JP" sz="1100" kern="100" dirty="0" smtClean="0">
                  <a:solidFill>
                    <a:srgbClr val="000000"/>
                  </a:solidFill>
                  <a:effectLst/>
                  <a:ea typeface="HG丸ｺﾞｼｯｸM-PRO" panose="020F0600000000000000" pitchFamily="50" charset="-128"/>
                  <a:cs typeface="Times New Roman" panose="02020603050405020304" pitchFamily="18" charset="0"/>
                </a:rPr>
                <a:t>の</a:t>
              </a:r>
              <a:r>
                <a:rPr lang="ja-JP" altLang="en-US" sz="1100" kern="100" dirty="0">
                  <a:solidFill>
                    <a:srgbClr val="000000"/>
                  </a:solidFill>
                  <a:ea typeface="HG丸ｺﾞｼｯｸM-PRO" panose="020F0600000000000000" pitchFamily="50" charset="-128"/>
                  <a:cs typeface="Times New Roman" panose="02020603050405020304" pitchFamily="18" charset="0"/>
                </a:rPr>
                <a:t>農林水産物</a:t>
              </a:r>
              <a:r>
                <a:rPr lang="ja-JP" sz="1100" kern="100" dirty="0" smtClean="0">
                  <a:solidFill>
                    <a:srgbClr val="000000"/>
                  </a:solidFill>
                  <a:effectLst/>
                  <a:ea typeface="HG丸ｺﾞｼｯｸM-PRO" panose="020F0600000000000000" pitchFamily="50" charset="-128"/>
                  <a:cs typeface="Times New Roman" panose="02020603050405020304" pitchFamily="18" charset="0"/>
                </a:rPr>
                <a:t>を</a:t>
              </a:r>
              <a:r>
                <a:rPr lang="ja-JP" sz="1100" kern="100" dirty="0">
                  <a:solidFill>
                    <a:srgbClr val="000000"/>
                  </a:solidFill>
                  <a:effectLst/>
                  <a:ea typeface="HG丸ｺﾞｼｯｸM-PRO" panose="020F0600000000000000" pitchFamily="50" charset="-128"/>
                  <a:cs typeface="Times New Roman" panose="02020603050405020304" pitchFamily="18" charset="0"/>
                </a:rPr>
                <a:t>ご紹介します！</a:t>
              </a:r>
              <a:endParaRPr lang="ja-JP" sz="1200" kern="100" dirty="0">
                <a:effectLst/>
                <a:ea typeface="HG丸ｺﾞｼｯｸM-PRO" panose="020F0600000000000000" pitchFamily="50" charset="-128"/>
                <a:cs typeface="Times New Roman" panose="02020603050405020304" pitchFamily="18" charset="0"/>
              </a:endParaRPr>
            </a:p>
          </p:txBody>
        </p:sp>
      </p:grpSp>
      <p:sp>
        <p:nvSpPr>
          <p:cNvPr id="10" name="角丸四角形 9"/>
          <p:cNvSpPr/>
          <p:nvPr/>
        </p:nvSpPr>
        <p:spPr>
          <a:xfrm>
            <a:off x="171450" y="1652019"/>
            <a:ext cx="6553200" cy="5086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r">
              <a:spcAft>
                <a:spcPts val="0"/>
              </a:spcAft>
            </a:pPr>
            <a:r>
              <a:rPr lang="ja-JP" altLang="en-US" sz="2400" kern="100" dirty="0" smtClean="0">
                <a:solidFill>
                  <a:srgbClr val="FF0000"/>
                </a:solidFill>
                <a:ea typeface="HGP創英角ﾎﾟｯﾌﾟ体" panose="040B0A00000000000000" pitchFamily="50" charset="-128"/>
                <a:cs typeface="Times New Roman" panose="02020603050405020304" pitchFamily="18" charset="0"/>
              </a:rPr>
              <a:t>みやぎ米</a:t>
            </a:r>
            <a:r>
              <a:rPr lang="ja-JP" sz="2400" kern="100" dirty="0">
                <a:solidFill>
                  <a:srgbClr val="00B050"/>
                </a:solidFill>
                <a:effectLst/>
                <a:ea typeface="HGP創英角ﾎﾟｯﾌﾟ体" panose="040B0A00000000000000" pitchFamily="50" charset="-128"/>
                <a:cs typeface="Times New Roman" panose="02020603050405020304" pitchFamily="18" charset="0"/>
              </a:rPr>
              <a:t>　</a:t>
            </a:r>
            <a:r>
              <a:rPr lang="ja-JP" sz="2000" kern="100" dirty="0" smtClean="0">
                <a:solidFill>
                  <a:srgbClr val="00B050"/>
                </a:solidFill>
                <a:effectLst/>
                <a:ea typeface="HGP創英角ﾎﾟｯﾌﾟ体" panose="040B0A00000000000000" pitchFamily="50" charset="-128"/>
                <a:cs typeface="Times New Roman" panose="02020603050405020304" pitchFamily="18" charset="0"/>
              </a:rPr>
              <a:t>宮城県は</a:t>
            </a:r>
            <a:r>
              <a:rPr lang="ja-JP" altLang="en-US" sz="2000" kern="100" dirty="0" smtClean="0">
                <a:solidFill>
                  <a:srgbClr val="00B050"/>
                </a:solidFill>
                <a:effectLst/>
                <a:ea typeface="HGP創英角ﾎﾟｯﾌﾟ体" panose="040B0A00000000000000" pitchFamily="50" charset="-128"/>
                <a:cs typeface="Times New Roman" panose="02020603050405020304" pitchFamily="18" charset="0"/>
              </a:rPr>
              <a:t>全国でも４番目の米どころ！！</a:t>
            </a:r>
            <a:endParaRPr lang="ja-JP" sz="1200" kern="100" dirty="0">
              <a:effectLst/>
              <a:ea typeface="HG丸ｺﾞｼｯｸM-PRO" panose="020F0600000000000000" pitchFamily="50" charset="-128"/>
              <a:cs typeface="Times New Roman" panose="02020603050405020304" pitchFamily="18" charset="0"/>
            </a:endParaRPr>
          </a:p>
        </p:txBody>
      </p:sp>
      <p:sp>
        <p:nvSpPr>
          <p:cNvPr id="13" name="角丸四角形 12"/>
          <p:cNvSpPr/>
          <p:nvPr/>
        </p:nvSpPr>
        <p:spPr>
          <a:xfrm>
            <a:off x="142874" y="2308467"/>
            <a:ext cx="4510455" cy="5166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○全国の主食用米の生産状況（令和５年産）</a:t>
            </a:r>
            <a:endParaRPr lang="ja-JP" sz="1050" kern="100" dirty="0">
              <a:effectLst/>
              <a:ea typeface="HG丸ｺﾞｼｯｸM-PRO" panose="020F0600000000000000" pitchFamily="50" charset="-128"/>
              <a:cs typeface="Times New Roman" panose="02020603050405020304" pitchFamily="18" charset="0"/>
            </a:endParaRPr>
          </a:p>
        </p:txBody>
      </p:sp>
      <p:sp>
        <p:nvSpPr>
          <p:cNvPr id="14" name="角丸四角形 13"/>
          <p:cNvSpPr/>
          <p:nvPr/>
        </p:nvSpPr>
        <p:spPr>
          <a:xfrm>
            <a:off x="142874" y="4674346"/>
            <a:ext cx="3613639" cy="5166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○県内の生産状況（令和５年産）</a:t>
            </a:r>
            <a:endParaRPr lang="ja-JP" sz="1050" kern="100" dirty="0">
              <a:effectLst/>
              <a:ea typeface="HG丸ｺﾞｼｯｸM-PRO" panose="020F0600000000000000" pitchFamily="50" charset="-128"/>
              <a:cs typeface="Times New Roman" panose="02020603050405020304" pitchFamily="18" charset="0"/>
            </a:endParaRPr>
          </a:p>
        </p:txBody>
      </p:sp>
      <p:sp>
        <p:nvSpPr>
          <p:cNvPr id="17" name="角丸四角形 16"/>
          <p:cNvSpPr/>
          <p:nvPr/>
        </p:nvSpPr>
        <p:spPr>
          <a:xfrm>
            <a:off x="142875" y="6439242"/>
            <a:ext cx="3263900" cy="5166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○おすすめの品種</a:t>
            </a:r>
            <a:endParaRPr lang="ja-JP" sz="1050" kern="100" dirty="0">
              <a:effectLst/>
              <a:ea typeface="HG丸ｺﾞｼｯｸM-PRO" panose="020F0600000000000000"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55039C1F-0A91-A52D-0B16-9E900089785D}"/>
              </a:ext>
            </a:extLst>
          </p:cNvPr>
          <p:cNvSpPr txBox="1"/>
          <p:nvPr/>
        </p:nvSpPr>
        <p:spPr>
          <a:xfrm>
            <a:off x="2107681" y="4455718"/>
            <a:ext cx="2339102" cy="253916"/>
          </a:xfrm>
          <a:prstGeom prst="rect">
            <a:avLst/>
          </a:prstGeom>
          <a:noFill/>
        </p:spPr>
        <p:txBody>
          <a:bodyPr wrap="square" rtlCol="0">
            <a:spAutoFit/>
          </a:bodyPr>
          <a:lstStyle/>
          <a:p>
            <a:r>
              <a:rPr kumimoji="1" lang="ja-JP" altLang="en-US" sz="1050" dirty="0" smtClean="0"/>
              <a:t>出典：農林水産省「作物統計調査」</a:t>
            </a:r>
            <a:endParaRPr kumimoji="1" lang="ja-JP" altLang="en-US" sz="1050" dirty="0"/>
          </a:p>
        </p:txBody>
      </p:sp>
      <p:graphicFrame>
        <p:nvGraphicFramePr>
          <p:cNvPr id="2" name="表 1"/>
          <p:cNvGraphicFramePr>
            <a:graphicFrameLocks noGrp="1"/>
          </p:cNvGraphicFramePr>
          <p:nvPr>
            <p:extLst>
              <p:ext uri="{D42A27DB-BD31-4B8C-83A1-F6EECF244321}">
                <p14:modId xmlns:p14="http://schemas.microsoft.com/office/powerpoint/2010/main" val="947723091"/>
              </p:ext>
            </p:extLst>
          </p:nvPr>
        </p:nvGraphicFramePr>
        <p:xfrm>
          <a:off x="464355" y="2753602"/>
          <a:ext cx="3740812" cy="1674866"/>
        </p:xfrm>
        <a:graphic>
          <a:graphicData uri="http://schemas.openxmlformats.org/drawingml/2006/table">
            <a:tbl>
              <a:tblPr firstRow="1" bandRow="1">
                <a:tableStyleId>{5C22544A-7EE6-4342-B048-85BDC9FD1C3A}</a:tableStyleId>
              </a:tblPr>
              <a:tblGrid>
                <a:gridCol w="427600">
                  <a:extLst>
                    <a:ext uri="{9D8B030D-6E8A-4147-A177-3AD203B41FA5}">
                      <a16:colId xmlns:a16="http://schemas.microsoft.com/office/drawing/2014/main" val="2570997055"/>
                    </a:ext>
                  </a:extLst>
                </a:gridCol>
                <a:gridCol w="884800">
                  <a:extLst>
                    <a:ext uri="{9D8B030D-6E8A-4147-A177-3AD203B41FA5}">
                      <a16:colId xmlns:a16="http://schemas.microsoft.com/office/drawing/2014/main" val="1318403791"/>
                    </a:ext>
                  </a:extLst>
                </a:gridCol>
                <a:gridCol w="1189600">
                  <a:extLst>
                    <a:ext uri="{9D8B030D-6E8A-4147-A177-3AD203B41FA5}">
                      <a16:colId xmlns:a16="http://schemas.microsoft.com/office/drawing/2014/main" val="3107669391"/>
                    </a:ext>
                  </a:extLst>
                </a:gridCol>
                <a:gridCol w="1238812">
                  <a:extLst>
                    <a:ext uri="{9D8B030D-6E8A-4147-A177-3AD203B41FA5}">
                      <a16:colId xmlns:a16="http://schemas.microsoft.com/office/drawing/2014/main" val="2184067066"/>
                    </a:ext>
                  </a:extLst>
                </a:gridCol>
              </a:tblGrid>
              <a:tr h="258701">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順位</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都道府県名</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生産量（トン）</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生産面積（</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ha</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066352"/>
                  </a:ext>
                </a:extLst>
              </a:tr>
              <a:tr h="280549">
                <a:tc>
                  <a:txBody>
                    <a:bodyPr/>
                    <a:lstStyle/>
                    <a:p>
                      <a:pPr algn="ct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新潟県</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514,100</a:t>
                      </a: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100,600</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40457598"/>
                  </a:ext>
                </a:extLst>
              </a:tr>
              <a:tr h="280549">
                <a:tc>
                  <a:txBody>
                    <a:bodyPr/>
                    <a:lstStyle/>
                    <a:p>
                      <a:pPr algn="ct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北海道</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475,900</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  82,200</a:t>
                      </a: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22057698"/>
                  </a:ext>
                </a:extLst>
              </a:tr>
              <a:tr h="280549">
                <a:tc>
                  <a:txBody>
                    <a:bodyPr/>
                    <a:lstStyle/>
                    <a:p>
                      <a:pPr algn="ct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秋田県</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ctr"/>
                      <a:r>
                        <a:rPr lang="en-US" altLang="ja-JP" sz="1200" b="0" i="0" u="none" strike="noStrike" dirty="0" smtClean="0">
                          <a:effectLst/>
                          <a:latin typeface="HG丸ｺﾞｼｯｸM-PRO" panose="020F0600000000000000" pitchFamily="50" charset="-128"/>
                          <a:ea typeface="HG丸ｺﾞｼｯｸM-PRO" panose="020F0600000000000000" pitchFamily="50" charset="-128"/>
                        </a:rPr>
                        <a:t>385,800</a:t>
                      </a:r>
                      <a:endParaRPr lang="en-US" altLang="ja-JP" sz="1200" b="0" i="0" u="none" strike="noStrike" dirty="0">
                        <a:effectLst/>
                        <a:latin typeface="HG丸ｺﾞｼｯｸM-PRO" panose="020F0600000000000000" pitchFamily="50" charset="-128"/>
                        <a:ea typeface="HG丸ｺﾞｼｯｸM-PRO" panose="020F0600000000000000" pitchFamily="50" charset="-128"/>
                      </a:endParaRPr>
                    </a:p>
                  </a:txBody>
                  <a:tcPr marL="36000" marR="36000"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ctr"/>
                      <a:r>
                        <a:rPr lang="en-US" altLang="ja-JP" sz="1200" b="0" i="0" u="none" strike="noStrike" dirty="0" smtClean="0">
                          <a:effectLst/>
                          <a:latin typeface="HG丸ｺﾞｼｯｸM-PRO" panose="020F0600000000000000" pitchFamily="50" charset="-128"/>
                          <a:ea typeface="HG丸ｺﾞｼｯｸM-PRO" panose="020F0600000000000000" pitchFamily="50" charset="-128"/>
                        </a:rPr>
                        <a:t>  69,900</a:t>
                      </a:r>
                      <a:endParaRPr lang="en-US" altLang="ja-JP" sz="1200" b="0" i="0" u="none" strike="noStrike" dirty="0">
                        <a:effectLst/>
                        <a:latin typeface="HG丸ｺﾞｼｯｸM-PRO" panose="020F0600000000000000" pitchFamily="50" charset="-128"/>
                        <a:ea typeface="HG丸ｺﾞｼｯｸM-PRO" panose="020F0600000000000000" pitchFamily="50" charset="-128"/>
                      </a:endParaRPr>
                    </a:p>
                  </a:txBody>
                  <a:tcPr marL="36000" marR="36000"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93450215"/>
                  </a:ext>
                </a:extLst>
              </a:tr>
              <a:tr h="280549">
                <a:tc>
                  <a:txBody>
                    <a:bodyPr/>
                    <a:lstStyle/>
                    <a:p>
                      <a:pPr algn="ctr"/>
                      <a:r>
                        <a:rPr kumimoji="1" lang="en-US" altLang="ja-JP" sz="1200" b="1"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宮城県</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r>
                        <a:rPr kumimoji="1" lang="en-US" altLang="ja-JP" sz="1200" b="1" dirty="0" smtClean="0">
                          <a:solidFill>
                            <a:schemeClr val="tx1"/>
                          </a:solidFill>
                          <a:latin typeface="HG丸ｺﾞｼｯｸM-PRO" panose="020F0600000000000000" pitchFamily="50" charset="-128"/>
                          <a:ea typeface="HG丸ｺﾞｼｯｸM-PRO" panose="020F0600000000000000" pitchFamily="50" charset="-128"/>
                        </a:rPr>
                        <a:t>323,800</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r"/>
                      <a:r>
                        <a:rPr kumimoji="1" lang="en-US" altLang="ja-JP" sz="1200" b="1" dirty="0" smtClean="0">
                          <a:solidFill>
                            <a:schemeClr val="tx1"/>
                          </a:solidFill>
                          <a:latin typeface="HG丸ｺﾞｼｯｸM-PRO" panose="020F0600000000000000" pitchFamily="50" charset="-128"/>
                          <a:ea typeface="HG丸ｺﾞｼｯｸM-PRO" panose="020F0600000000000000" pitchFamily="50" charset="-128"/>
                        </a:rPr>
                        <a:t>  57,200</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1828655"/>
                  </a:ext>
                </a:extLst>
              </a:tr>
              <a:tr h="278350">
                <a:tc>
                  <a:txBody>
                    <a:bodyPr/>
                    <a:lstStyle/>
                    <a:p>
                      <a:pPr algn="ctr" fontAlgn="ctr"/>
                      <a:r>
                        <a:rPr lang="en-US" altLang="ja-JP" sz="1200" b="0" i="0" u="none" strike="noStrike" dirty="0" smtClean="0">
                          <a:effectLst/>
                          <a:latin typeface="HG丸ｺﾞｼｯｸM-PRO" panose="020F0600000000000000" pitchFamily="50" charset="-128"/>
                          <a:ea typeface="HG丸ｺﾞｼｯｸM-PRO" panose="020F0600000000000000" pitchFamily="50" charset="-128"/>
                        </a:rPr>
                        <a:t>5</a:t>
                      </a:r>
                      <a:endParaRPr lang="en-US" altLang="ja-JP" sz="1200" b="0" i="0" u="none" strike="noStrike" dirty="0">
                        <a:effectLst/>
                        <a:latin typeface="HG丸ｺﾞｼｯｸM-PRO" panose="020F0600000000000000" pitchFamily="50" charset="-128"/>
                        <a:ea typeface="HG丸ｺﾞｼｯｸM-PRO" panose="020F0600000000000000" pitchFamily="50" charset="-128"/>
                      </a:endParaRPr>
                    </a:p>
                  </a:txBody>
                  <a:tcPr marL="36000" marR="36000"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effectLst/>
                          <a:latin typeface="HG丸ｺﾞｼｯｸM-PRO" panose="020F0600000000000000" pitchFamily="50" charset="-128"/>
                          <a:ea typeface="HG丸ｺﾞｼｯｸM-PRO" panose="020F0600000000000000" pitchFamily="50" charset="-128"/>
                        </a:rPr>
                        <a:t>山形県</a:t>
                      </a:r>
                      <a:endParaRPr lang="en-US" altLang="ja-JP" sz="1200" b="0" i="0" u="none" strike="noStrike" dirty="0">
                        <a:effectLst/>
                        <a:latin typeface="HG丸ｺﾞｼｯｸM-PRO" panose="020F0600000000000000" pitchFamily="50" charset="-128"/>
                        <a:ea typeface="HG丸ｺﾞｼｯｸM-PRO" panose="020F0600000000000000" pitchFamily="50" charset="-128"/>
                      </a:endParaRPr>
                    </a:p>
                  </a:txBody>
                  <a:tcPr marL="36000" marR="36000"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b="0" i="0" u="none" strike="noStrike" dirty="0" smtClean="0">
                          <a:effectLst/>
                          <a:latin typeface="HG丸ｺﾞｼｯｸM-PRO" panose="020F0600000000000000" pitchFamily="50" charset="-128"/>
                          <a:ea typeface="HG丸ｺﾞｼｯｸM-PRO" panose="020F0600000000000000" pitchFamily="50" charset="-128"/>
                        </a:rPr>
                        <a:t>308,600</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effectLst/>
                          <a:latin typeface="HG丸ｺﾞｼｯｸM-PRO" panose="020F0600000000000000" pitchFamily="50" charset="-128"/>
                          <a:ea typeface="HG丸ｺﾞｼｯｸM-PRO" panose="020F0600000000000000" pitchFamily="50" charset="-128"/>
                        </a:rPr>
                        <a:t>  52,400</a:t>
                      </a:r>
                      <a:endParaRPr lang="en-US" altLang="ja-JP" sz="1200" b="0" i="0" u="none" strike="noStrike" dirty="0">
                        <a:effectLst/>
                        <a:latin typeface="HG丸ｺﾞｼｯｸM-PRO" panose="020F0600000000000000" pitchFamily="50" charset="-128"/>
                        <a:ea typeface="HG丸ｺﾞｼｯｸM-PRO" panose="020F0600000000000000" pitchFamily="50" charset="-128"/>
                      </a:endParaRPr>
                    </a:p>
                  </a:txBody>
                  <a:tcPr marL="36000" marR="36000" marT="9525"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5118065"/>
                  </a:ext>
                </a:extLst>
              </a:tr>
            </a:tbl>
          </a:graphicData>
        </a:graphic>
      </p:graphicFrame>
      <p:sp>
        <p:nvSpPr>
          <p:cNvPr id="21" name="角丸四角形 20"/>
          <p:cNvSpPr/>
          <p:nvPr/>
        </p:nvSpPr>
        <p:spPr>
          <a:xfrm>
            <a:off x="4324351" y="2821349"/>
            <a:ext cx="2344822" cy="1323482"/>
          </a:xfrm>
          <a:prstGeom prst="roundRect">
            <a:avLst>
              <a:gd name="adj" fmla="val 33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indent="144000">
              <a:lnSpc>
                <a:spcPts val="2000"/>
              </a:lnSpc>
              <a:spcAft>
                <a:spcPts val="0"/>
              </a:spcAft>
            </a:pP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北日本の道県が名を連ねる中、宮城県も堂々の４位。県内に留まらず、全国の皆さんにお米を供給する</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日本有数の</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「米どころ」になっています。</a:t>
            </a:r>
            <a:endParaRPr lang="ja-JP" sz="1050" kern="100" dirty="0">
              <a:effectLst/>
              <a:ea typeface="HG丸ｺﾞｼｯｸM-PRO" panose="020F0600000000000000" pitchFamily="50" charset="-128"/>
              <a:cs typeface="Times New Roman" panose="02020603050405020304" pitchFamily="18" charset="0"/>
            </a:endParaRPr>
          </a:p>
        </p:txBody>
      </p:sp>
      <p:pic>
        <p:nvPicPr>
          <p:cNvPr id="1026" name="Picture 2" descr="稲のイラスト"/>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0973" y="1532222"/>
            <a:ext cx="426276" cy="382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白米のイラスト（米）"/>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3992" y="1849460"/>
            <a:ext cx="416923" cy="4169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表 21"/>
          <p:cNvGraphicFramePr>
            <a:graphicFrameLocks noGrp="1"/>
          </p:cNvGraphicFramePr>
          <p:nvPr>
            <p:extLst>
              <p:ext uri="{D42A27DB-BD31-4B8C-83A1-F6EECF244321}">
                <p14:modId xmlns:p14="http://schemas.microsoft.com/office/powerpoint/2010/main" val="393732074"/>
              </p:ext>
            </p:extLst>
          </p:nvPr>
        </p:nvGraphicFramePr>
        <p:xfrm>
          <a:off x="464355" y="5086501"/>
          <a:ext cx="3740812" cy="1163848"/>
        </p:xfrm>
        <a:graphic>
          <a:graphicData uri="http://schemas.openxmlformats.org/drawingml/2006/table">
            <a:tbl>
              <a:tblPr firstRow="1" bandRow="1">
                <a:tableStyleId>{5C22544A-7EE6-4342-B048-85BDC9FD1C3A}</a:tableStyleId>
              </a:tblPr>
              <a:tblGrid>
                <a:gridCol w="434837">
                  <a:extLst>
                    <a:ext uri="{9D8B030D-6E8A-4147-A177-3AD203B41FA5}">
                      <a16:colId xmlns:a16="http://schemas.microsoft.com/office/drawing/2014/main" val="2570997055"/>
                    </a:ext>
                  </a:extLst>
                </a:gridCol>
                <a:gridCol w="836466">
                  <a:extLst>
                    <a:ext uri="{9D8B030D-6E8A-4147-A177-3AD203B41FA5}">
                      <a16:colId xmlns:a16="http://schemas.microsoft.com/office/drawing/2014/main" val="1318403791"/>
                    </a:ext>
                  </a:extLst>
                </a:gridCol>
                <a:gridCol w="1209732">
                  <a:extLst>
                    <a:ext uri="{9D8B030D-6E8A-4147-A177-3AD203B41FA5}">
                      <a16:colId xmlns:a16="http://schemas.microsoft.com/office/drawing/2014/main" val="3733787821"/>
                    </a:ext>
                  </a:extLst>
                </a:gridCol>
                <a:gridCol w="1259777">
                  <a:extLst>
                    <a:ext uri="{9D8B030D-6E8A-4147-A177-3AD203B41FA5}">
                      <a16:colId xmlns:a16="http://schemas.microsoft.com/office/drawing/2014/main" val="3287120998"/>
                    </a:ext>
                  </a:extLst>
                </a:gridCol>
              </a:tblGrid>
              <a:tr h="285535">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順位</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市町村名</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生産量（トン）</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生産面積（</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ha</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066352"/>
                  </a:ext>
                </a:extLst>
              </a:tr>
              <a:tr h="292771">
                <a:tc>
                  <a:txBody>
                    <a:bodyPr/>
                    <a:lstStyle/>
                    <a:p>
                      <a:pPr algn="ct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登米市</a:t>
                      </a:r>
                    </a:p>
                  </a:txBody>
                  <a:tcPr marL="36000" marR="36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58,300</a:t>
                      </a:r>
                    </a:p>
                  </a:txBody>
                  <a:tcPr marL="36000" marR="36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9,850</a:t>
                      </a:r>
                    </a:p>
                  </a:txBody>
                  <a:tcPr marL="36000" marR="36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40457598"/>
                  </a:ext>
                </a:extLst>
              </a:tr>
              <a:tr h="292771">
                <a:tc>
                  <a:txBody>
                    <a:bodyPr/>
                    <a:lstStyle/>
                    <a:p>
                      <a:pPr algn="ct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大崎市</a:t>
                      </a:r>
                    </a:p>
                  </a:txBody>
                  <a:tcPr marL="36000" marR="36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52,300</a:t>
                      </a:r>
                    </a:p>
                  </a:txBody>
                  <a:tcPr marL="36000" marR="36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9,090</a:t>
                      </a:r>
                    </a:p>
                  </a:txBody>
                  <a:tcPr marL="36000" marR="36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22057698"/>
                  </a:ext>
                </a:extLst>
              </a:tr>
              <a:tr h="292771">
                <a:tc>
                  <a:txBody>
                    <a:bodyPr/>
                    <a:lstStyle/>
                    <a:p>
                      <a:pPr algn="ct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marL="36000" marR="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栗原市</a:t>
                      </a:r>
                    </a:p>
                  </a:txBody>
                  <a:tcPr marL="36000" marR="36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52,200</a:t>
                      </a:r>
                    </a:p>
                  </a:txBody>
                  <a:tcPr marL="36000" marR="36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9,180</a:t>
                      </a:r>
                    </a:p>
                  </a:txBody>
                  <a:tcPr marL="36000" marR="36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450215"/>
                  </a:ext>
                </a:extLst>
              </a:tr>
            </a:tbl>
          </a:graphicData>
        </a:graphic>
      </p:graphicFrame>
      <p:sp>
        <p:nvSpPr>
          <p:cNvPr id="23" name="角丸四角形 22"/>
          <p:cNvSpPr/>
          <p:nvPr/>
        </p:nvSpPr>
        <p:spPr>
          <a:xfrm>
            <a:off x="4324350" y="4818024"/>
            <a:ext cx="2400300" cy="1707695"/>
          </a:xfrm>
          <a:prstGeom prst="roundRect">
            <a:avLst>
              <a:gd name="adj" fmla="val 33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indent="144000">
              <a:lnSpc>
                <a:spcPts val="1800"/>
              </a:lnSpc>
              <a:spcAft>
                <a:spcPts val="0"/>
              </a:spcAft>
            </a:pP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県</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北部の生産量が特に多いですが、全県的にお米が生産</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されています</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。特に宮城県で</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は</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、農薬や化学肥料を使う</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量</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を減らした「環境保全米」の栽培に力を入れており、多くの市町村の学校給食で提供されています。</a:t>
            </a:r>
            <a:endParaRPr lang="ja-JP" sz="1050" kern="100" dirty="0">
              <a:effectLst/>
              <a:ea typeface="HG丸ｺﾞｼｯｸM-PRO" panose="020F0600000000000000"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55039C1F-0A91-A52D-0B16-9E900089785D}"/>
              </a:ext>
            </a:extLst>
          </p:cNvPr>
          <p:cNvSpPr txBox="1"/>
          <p:nvPr/>
        </p:nvSpPr>
        <p:spPr>
          <a:xfrm>
            <a:off x="2107681" y="6283056"/>
            <a:ext cx="2339102" cy="253916"/>
          </a:xfrm>
          <a:prstGeom prst="rect">
            <a:avLst/>
          </a:prstGeom>
          <a:noFill/>
        </p:spPr>
        <p:txBody>
          <a:bodyPr wrap="none" rtlCol="0">
            <a:spAutoFit/>
          </a:bodyPr>
          <a:lstStyle/>
          <a:p>
            <a:r>
              <a:rPr kumimoji="1" lang="ja-JP" altLang="en-US" sz="1050" dirty="0" smtClean="0"/>
              <a:t>出典：農林水産省「作物統計調査」</a:t>
            </a:r>
            <a:endParaRPr kumimoji="1" lang="ja-JP" altLang="en-US" sz="1050" dirty="0"/>
          </a:p>
        </p:txBody>
      </p:sp>
      <p:sp>
        <p:nvSpPr>
          <p:cNvPr id="27" name="角丸四角形 26"/>
          <p:cNvSpPr/>
          <p:nvPr/>
        </p:nvSpPr>
        <p:spPr>
          <a:xfrm>
            <a:off x="333675" y="6836012"/>
            <a:ext cx="2285699" cy="2351950"/>
          </a:xfrm>
          <a:prstGeom prst="roundRect">
            <a:avLst>
              <a:gd name="adj" fmla="val 33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indent="144000">
              <a:lnSpc>
                <a:spcPts val="2000"/>
              </a:lnSpc>
              <a:spcAft>
                <a:spcPts val="0"/>
              </a:spcAft>
            </a:pP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宮城県では、「お米は食べわける時代。だから、みやぎ米」をキャッチフレーズに、宮城県で作った４品種をおすすめしています。さっぱりとおかずを引き立てる「</a:t>
            </a:r>
            <a:r>
              <a:rPr lang="ja-JP" altLang="en-US" sz="1200" b="1" u="sng"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ササニシキ</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」、どんな料理にも合う優等生の「</a:t>
            </a:r>
            <a:r>
              <a:rPr lang="ja-JP" altLang="en-US" sz="1200" b="1" u="sng"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ひとめぼれ</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err="1"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もっ</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ちり食感と甘みを味わう</a:t>
            </a:r>
            <a:endParaRPr lang="ja-JP" sz="1050" kern="100" dirty="0">
              <a:effectLst/>
              <a:ea typeface="HG丸ｺﾞｼｯｸM-PRO" panose="020F0600000000000000" pitchFamily="50" charset="-128"/>
              <a:cs typeface="Times New Roman" panose="02020603050405020304" pitchFamily="18" charset="0"/>
            </a:endParaRPr>
          </a:p>
        </p:txBody>
      </p:sp>
      <p:grpSp>
        <p:nvGrpSpPr>
          <p:cNvPr id="25" name="グループ化 24"/>
          <p:cNvGrpSpPr/>
          <p:nvPr/>
        </p:nvGrpSpPr>
        <p:grpSpPr>
          <a:xfrm>
            <a:off x="2534304" y="6879126"/>
            <a:ext cx="4134868" cy="2103178"/>
            <a:chOff x="2534304" y="6879126"/>
            <a:chExt cx="4134868" cy="2103178"/>
          </a:xfrm>
        </p:grpSpPr>
        <p:pic>
          <p:nvPicPr>
            <p:cNvPr id="9" name="図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34304" y="6879126"/>
              <a:ext cx="4134868" cy="2103178"/>
            </a:xfrm>
            <a:prstGeom prst="rect">
              <a:avLst/>
            </a:prstGeom>
          </p:spPr>
        </p:pic>
        <p:pic>
          <p:nvPicPr>
            <p:cNvPr id="28" name="コンテンツ プレースホルダー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05101" y="7517900"/>
              <a:ext cx="739695" cy="1173666"/>
            </a:xfrm>
            <a:prstGeom prst="rect">
              <a:avLst/>
            </a:prstGeom>
          </p:spPr>
        </p:pic>
      </p:grpSp>
      <p:sp>
        <p:nvSpPr>
          <p:cNvPr id="30" name="角丸四角形 29"/>
          <p:cNvSpPr/>
          <p:nvPr/>
        </p:nvSpPr>
        <p:spPr>
          <a:xfrm>
            <a:off x="333675" y="9122497"/>
            <a:ext cx="6335497" cy="498581"/>
          </a:xfrm>
          <a:prstGeom prst="roundRect">
            <a:avLst>
              <a:gd name="adj" fmla="val 33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nSpc>
                <a:spcPts val="2000"/>
              </a:lnSpc>
              <a:spcAft>
                <a:spcPts val="0"/>
              </a:spcAft>
            </a:pP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b="1" u="sng"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だて正夢</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」、玄米なのに白米のように炊ける、栄養豊富な「</a:t>
            </a:r>
            <a:r>
              <a:rPr lang="ja-JP" altLang="en-US" sz="1200" b="1" u="sng"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金のいぶき</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」。ぜひ、食べ分けて品種ごとの違いを実感してみてください。</a:t>
            </a:r>
            <a:endParaRPr lang="ja-JP" sz="1050" kern="100" dirty="0">
              <a:effectLst/>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421086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56555" y="586107"/>
            <a:ext cx="6446469" cy="2145343"/>
          </a:xfrm>
          <a:prstGeom prst="roundRect">
            <a:avLst>
              <a:gd name="adj" fmla="val 33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indent="144000">
              <a:lnSpc>
                <a:spcPts val="1800"/>
              </a:lnSpc>
              <a:spcAft>
                <a:spcPts val="0"/>
              </a:spcAft>
            </a:pPr>
            <a:r>
              <a:rPr lang="ja-JP" altLang="en-US" sz="1200" kern="100" dirty="0" smtClean="0">
                <a:solidFill>
                  <a:schemeClr val="tx1"/>
                </a:solidFill>
                <a:ea typeface="HG丸ｺﾞｼｯｸM-PRO" panose="020F0600000000000000" pitchFamily="50" charset="-128"/>
                <a:cs typeface="Times New Roman" panose="02020603050405020304" pitchFamily="18" charset="0"/>
              </a:rPr>
              <a:t>保存場所は、高温・湿気・直射日光を避けることがポイントです。また、匂いが移るのを避けるため、保存場所には香りの強いものを一緒に置かないようにしてください。</a:t>
            </a:r>
            <a:endParaRPr lang="en-US" altLang="ja-JP" sz="1200" kern="100" dirty="0" smtClean="0">
              <a:solidFill>
                <a:schemeClr val="tx1"/>
              </a:solidFill>
              <a:ea typeface="HG丸ｺﾞｼｯｸM-PRO" panose="020F0600000000000000" pitchFamily="50" charset="-128"/>
              <a:cs typeface="Times New Roman" panose="02020603050405020304" pitchFamily="18" charset="0"/>
            </a:endParaRPr>
          </a:p>
          <a:p>
            <a:pPr indent="144000">
              <a:lnSpc>
                <a:spcPts val="1800"/>
              </a:lnSpc>
              <a:spcAft>
                <a:spcPts val="0"/>
              </a:spcAft>
            </a:pPr>
            <a:r>
              <a:rPr lang="ja-JP" altLang="en-US" sz="1200" kern="100" dirty="0" smtClean="0">
                <a:solidFill>
                  <a:schemeClr val="tx1"/>
                </a:solidFill>
                <a:effectLst/>
                <a:ea typeface="HG丸ｺﾞｼｯｸM-PRO" panose="020F0600000000000000" pitchFamily="50" charset="-128"/>
                <a:cs typeface="Times New Roman" panose="02020603050405020304" pitchFamily="18" charset="0"/>
              </a:rPr>
              <a:t>米</a:t>
            </a:r>
            <a:r>
              <a:rPr lang="ja-JP" altLang="en-US" sz="1200" kern="100" dirty="0" err="1" smtClean="0">
                <a:solidFill>
                  <a:schemeClr val="tx1"/>
                </a:solidFill>
                <a:ea typeface="HG丸ｺﾞｼｯｸM-PRO" panose="020F0600000000000000" pitchFamily="50" charset="-128"/>
                <a:cs typeface="Times New Roman" panose="02020603050405020304" pitchFamily="18" charset="0"/>
              </a:rPr>
              <a:t>びつを</a:t>
            </a:r>
            <a:r>
              <a:rPr lang="ja-JP" altLang="en-US" sz="1200" kern="100" dirty="0" smtClean="0">
                <a:solidFill>
                  <a:schemeClr val="tx1"/>
                </a:solidFill>
                <a:ea typeface="HG丸ｺﾞｼｯｸM-PRO" panose="020F0600000000000000" pitchFamily="50" charset="-128"/>
                <a:cs typeface="Times New Roman" panose="02020603050405020304" pitchFamily="18" charset="0"/>
              </a:rPr>
              <a:t>使う場合は、家の中の比較的涼しいところに置き、定期的に拭いて乾燥させるなど、日ごろから清潔にしておく必要があります。継ぎ足しは避け、中を拭いてから新しいお米を入れるようにしましょう。</a:t>
            </a:r>
            <a:endParaRPr lang="en-US" altLang="ja-JP" sz="1200" kern="100" dirty="0" smtClean="0">
              <a:solidFill>
                <a:schemeClr val="tx1"/>
              </a:solidFill>
              <a:ea typeface="HG丸ｺﾞｼｯｸM-PRO" panose="020F0600000000000000" pitchFamily="50" charset="-128"/>
              <a:cs typeface="Times New Roman" panose="02020603050405020304" pitchFamily="18" charset="0"/>
            </a:endParaRPr>
          </a:p>
          <a:p>
            <a:pPr indent="144000">
              <a:lnSpc>
                <a:spcPts val="1800"/>
              </a:lnSpc>
              <a:spcAft>
                <a:spcPts val="0"/>
              </a:spcAft>
            </a:pPr>
            <a:r>
              <a:rPr lang="ja-JP" altLang="en-US" sz="1200" kern="100" dirty="0" smtClean="0">
                <a:solidFill>
                  <a:schemeClr val="tx1"/>
                </a:solidFill>
                <a:effectLst/>
                <a:ea typeface="HG丸ｺﾞｼｯｸM-PRO" panose="020F0600000000000000" pitchFamily="50" charset="-128"/>
                <a:cs typeface="Times New Roman" panose="02020603050405020304" pitchFamily="18" charset="0"/>
              </a:rPr>
              <a:t>冷凍する場合は、ご飯が熱々のうちに茶わん一杯分ずつ小分けしてふんわりとラップに包むかフリーザーパックに入れ、冷ましてから冷凍庫に保存します。冷凍で３週間ぐらいはもちますが、早めに食べましょう。</a:t>
            </a:r>
            <a:endParaRPr lang="en-US" altLang="ja-JP" sz="1200" kern="100" dirty="0" smtClean="0">
              <a:solidFill>
                <a:schemeClr val="tx1"/>
              </a:solidFill>
              <a:effectLst/>
              <a:ea typeface="HG丸ｺﾞｼｯｸM-PRO" panose="020F0600000000000000" pitchFamily="50" charset="-128"/>
              <a:cs typeface="Times New Roman" panose="02020603050405020304" pitchFamily="18" charset="0"/>
            </a:endParaRPr>
          </a:p>
          <a:p>
            <a:pPr indent="144000">
              <a:lnSpc>
                <a:spcPts val="1800"/>
              </a:lnSpc>
              <a:spcAft>
                <a:spcPts val="0"/>
              </a:spcAft>
            </a:pPr>
            <a:r>
              <a:rPr lang="ja-JP" altLang="en-US" sz="1200" kern="100" dirty="0" smtClean="0">
                <a:solidFill>
                  <a:schemeClr val="tx1"/>
                </a:solidFill>
                <a:ea typeface="HG丸ｺﾞｼｯｸM-PRO" panose="020F0600000000000000" pitchFamily="50" charset="-128"/>
                <a:cs typeface="Times New Roman" panose="02020603050405020304" pitchFamily="18" charset="0"/>
              </a:rPr>
              <a:t>冷蔵庫で保管するとご飯</a:t>
            </a:r>
            <a:r>
              <a:rPr lang="ja-JP" altLang="en-US" sz="1200" kern="100" dirty="0">
                <a:solidFill>
                  <a:schemeClr val="tx1"/>
                </a:solidFill>
                <a:ea typeface="HG丸ｺﾞｼｯｸM-PRO" panose="020F0600000000000000" pitchFamily="50" charset="-128"/>
                <a:cs typeface="Times New Roman" panose="02020603050405020304" pitchFamily="18" charset="0"/>
              </a:rPr>
              <a:t>が</a:t>
            </a:r>
            <a:r>
              <a:rPr lang="ja-JP" altLang="en-US" sz="1200" kern="100" dirty="0" smtClean="0">
                <a:solidFill>
                  <a:schemeClr val="tx1"/>
                </a:solidFill>
                <a:ea typeface="HG丸ｺﾞｼｯｸM-PRO" panose="020F0600000000000000" pitchFamily="50" charset="-128"/>
                <a:cs typeface="Times New Roman" panose="02020603050405020304" pitchFamily="18" charset="0"/>
              </a:rPr>
              <a:t>乾燥し硬くなり、風味を損ないます。</a:t>
            </a:r>
            <a:endParaRPr lang="ja-JP" sz="1200" kern="100" dirty="0">
              <a:solidFill>
                <a:schemeClr val="tx1"/>
              </a:solidFill>
              <a:effectLst/>
              <a:ea typeface="HG丸ｺﾞｼｯｸM-PRO" panose="020F0600000000000000" pitchFamily="50" charset="-128"/>
              <a:cs typeface="Times New Roman" panose="02020603050405020304" pitchFamily="18" charset="0"/>
            </a:endParaRPr>
          </a:p>
        </p:txBody>
      </p:sp>
      <p:sp>
        <p:nvSpPr>
          <p:cNvPr id="14" name="角丸四角形 13"/>
          <p:cNvSpPr/>
          <p:nvPr/>
        </p:nvSpPr>
        <p:spPr>
          <a:xfrm>
            <a:off x="-1" y="180561"/>
            <a:ext cx="3982915" cy="5166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○おいしさを維持するお米の保存方法</a:t>
            </a:r>
            <a:endParaRPr lang="ja-JP" sz="1050" kern="100" dirty="0">
              <a:effectLst/>
              <a:ea typeface="HG丸ｺﾞｼｯｸM-PRO" panose="020F0600000000000000" pitchFamily="50" charset="-128"/>
              <a:cs typeface="Times New Roman" panose="02020603050405020304" pitchFamily="18" charset="0"/>
            </a:endParaRPr>
          </a:p>
        </p:txBody>
      </p:sp>
      <p:sp>
        <p:nvSpPr>
          <p:cNvPr id="15" name="角丸四角形 14"/>
          <p:cNvSpPr/>
          <p:nvPr/>
        </p:nvSpPr>
        <p:spPr>
          <a:xfrm>
            <a:off x="0" y="4039934"/>
            <a:ext cx="6013938" cy="3711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○おすすめの料理　</a:t>
            </a:r>
            <a:r>
              <a:rPr lang="ja-JP" altLang="en-US"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「金のいぶき」の梅</a:t>
            </a:r>
            <a:r>
              <a:rPr lang="ja-JP" altLang="en-US" b="1" kern="100" dirty="0" err="1"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じゃこ</a:t>
            </a:r>
            <a:r>
              <a:rPr lang="ja-JP" altLang="en-US" b="1"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おにぎり</a:t>
            </a:r>
            <a:endParaRPr lang="ja-JP" sz="1400" b="1" kern="100" dirty="0">
              <a:effectLst/>
              <a:ea typeface="HG丸ｺﾞｼｯｸM-PRO" panose="020F0600000000000000" pitchFamily="50" charset="-128"/>
              <a:cs typeface="Times New Roman" panose="02020603050405020304" pitchFamily="18" charset="0"/>
            </a:endParaRPr>
          </a:p>
        </p:txBody>
      </p:sp>
      <p:sp>
        <p:nvSpPr>
          <p:cNvPr id="18" name="角丸四角形 17"/>
          <p:cNvSpPr/>
          <p:nvPr/>
        </p:nvSpPr>
        <p:spPr>
          <a:xfrm>
            <a:off x="2934" y="6894029"/>
            <a:ext cx="6600090" cy="748063"/>
          </a:xfrm>
          <a:prstGeom prst="roundRect">
            <a:avLst>
              <a:gd name="adj" fmla="val 142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nSpc>
                <a:spcPts val="2000"/>
              </a:lnSpc>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○食べ頃カレンダー</a:t>
            </a:r>
            <a:endParaRPr lang="en-US" altLang="ja-JP" kern="100" dirty="0" smtClean="0">
              <a:solidFill>
                <a:srgbClr val="FF0000"/>
              </a:solidFill>
              <a:ea typeface="HGP創英角ﾎﾟｯﾌﾟ体" panose="040B0A00000000000000" pitchFamily="50" charset="-128"/>
              <a:cs typeface="Times New Roman" panose="02020603050405020304" pitchFamily="18" charset="0"/>
            </a:endParaRPr>
          </a:p>
          <a:p>
            <a:pPr marL="176213" indent="144000">
              <a:lnSpc>
                <a:spcPts val="1800"/>
              </a:lnSpc>
              <a:spcAft>
                <a:spcPts val="0"/>
              </a:spcAft>
            </a:pP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新米が出回り始めるのは</a:t>
            </a:r>
            <a:r>
              <a:rPr lang="en-US" altLang="ja-JP"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月ですが、すぐ出荷されないお米も温度・湿度を管理された倉庫で保管され、１年を通じておいしくお召し上がりいただけます。</a:t>
            </a:r>
            <a:endParaRPr lang="ja-JP" sz="1050" kern="100" dirty="0">
              <a:effectLst/>
              <a:ea typeface="HG丸ｺﾞｼｯｸM-PRO" panose="020F0600000000000000" pitchFamily="50" charset="-128"/>
              <a:cs typeface="Times New Roman" panose="02020603050405020304" pitchFamily="18" charset="0"/>
            </a:endParaRPr>
          </a:p>
        </p:txBody>
      </p:sp>
      <p:graphicFrame>
        <p:nvGraphicFramePr>
          <p:cNvPr id="9" name="表 8"/>
          <p:cNvGraphicFramePr>
            <a:graphicFrameLocks noGrp="1"/>
          </p:cNvGraphicFramePr>
          <p:nvPr>
            <p:extLst>
              <p:ext uri="{D42A27DB-BD31-4B8C-83A1-F6EECF244321}">
                <p14:modId xmlns:p14="http://schemas.microsoft.com/office/powerpoint/2010/main" val="2930520448"/>
              </p:ext>
            </p:extLst>
          </p:nvPr>
        </p:nvGraphicFramePr>
        <p:xfrm>
          <a:off x="49800" y="7654419"/>
          <a:ext cx="6553224" cy="1315122"/>
        </p:xfrm>
        <a:graphic>
          <a:graphicData uri="http://schemas.openxmlformats.org/drawingml/2006/table">
            <a:tbl>
              <a:tblPr firstRow="1" bandRow="1">
                <a:tableStyleId>{17292A2E-F333-43FB-9621-5CBBE7FDCDCB}</a:tableStyleId>
              </a:tblPr>
              <a:tblGrid>
                <a:gridCol w="546102">
                  <a:extLst>
                    <a:ext uri="{9D8B030D-6E8A-4147-A177-3AD203B41FA5}">
                      <a16:colId xmlns:a16="http://schemas.microsoft.com/office/drawing/2014/main" val="114791637"/>
                    </a:ext>
                  </a:extLst>
                </a:gridCol>
                <a:gridCol w="546102">
                  <a:extLst>
                    <a:ext uri="{9D8B030D-6E8A-4147-A177-3AD203B41FA5}">
                      <a16:colId xmlns:a16="http://schemas.microsoft.com/office/drawing/2014/main" val="2209442375"/>
                    </a:ext>
                  </a:extLst>
                </a:gridCol>
                <a:gridCol w="546102">
                  <a:extLst>
                    <a:ext uri="{9D8B030D-6E8A-4147-A177-3AD203B41FA5}">
                      <a16:colId xmlns:a16="http://schemas.microsoft.com/office/drawing/2014/main" val="562977704"/>
                    </a:ext>
                  </a:extLst>
                </a:gridCol>
                <a:gridCol w="546102">
                  <a:extLst>
                    <a:ext uri="{9D8B030D-6E8A-4147-A177-3AD203B41FA5}">
                      <a16:colId xmlns:a16="http://schemas.microsoft.com/office/drawing/2014/main" val="518711110"/>
                    </a:ext>
                  </a:extLst>
                </a:gridCol>
                <a:gridCol w="546102">
                  <a:extLst>
                    <a:ext uri="{9D8B030D-6E8A-4147-A177-3AD203B41FA5}">
                      <a16:colId xmlns:a16="http://schemas.microsoft.com/office/drawing/2014/main" val="973313078"/>
                    </a:ext>
                  </a:extLst>
                </a:gridCol>
                <a:gridCol w="546102">
                  <a:extLst>
                    <a:ext uri="{9D8B030D-6E8A-4147-A177-3AD203B41FA5}">
                      <a16:colId xmlns:a16="http://schemas.microsoft.com/office/drawing/2014/main" val="944099047"/>
                    </a:ext>
                  </a:extLst>
                </a:gridCol>
                <a:gridCol w="546102">
                  <a:extLst>
                    <a:ext uri="{9D8B030D-6E8A-4147-A177-3AD203B41FA5}">
                      <a16:colId xmlns:a16="http://schemas.microsoft.com/office/drawing/2014/main" val="4258908844"/>
                    </a:ext>
                  </a:extLst>
                </a:gridCol>
                <a:gridCol w="546102">
                  <a:extLst>
                    <a:ext uri="{9D8B030D-6E8A-4147-A177-3AD203B41FA5}">
                      <a16:colId xmlns:a16="http://schemas.microsoft.com/office/drawing/2014/main" val="1922787855"/>
                    </a:ext>
                  </a:extLst>
                </a:gridCol>
                <a:gridCol w="546102">
                  <a:extLst>
                    <a:ext uri="{9D8B030D-6E8A-4147-A177-3AD203B41FA5}">
                      <a16:colId xmlns:a16="http://schemas.microsoft.com/office/drawing/2014/main" val="2832326124"/>
                    </a:ext>
                  </a:extLst>
                </a:gridCol>
                <a:gridCol w="546102">
                  <a:extLst>
                    <a:ext uri="{9D8B030D-6E8A-4147-A177-3AD203B41FA5}">
                      <a16:colId xmlns:a16="http://schemas.microsoft.com/office/drawing/2014/main" val="1904785101"/>
                    </a:ext>
                  </a:extLst>
                </a:gridCol>
                <a:gridCol w="546102">
                  <a:extLst>
                    <a:ext uri="{9D8B030D-6E8A-4147-A177-3AD203B41FA5}">
                      <a16:colId xmlns:a16="http://schemas.microsoft.com/office/drawing/2014/main" val="58931794"/>
                    </a:ext>
                  </a:extLst>
                </a:gridCol>
                <a:gridCol w="546102">
                  <a:extLst>
                    <a:ext uri="{9D8B030D-6E8A-4147-A177-3AD203B41FA5}">
                      <a16:colId xmlns:a16="http://schemas.microsoft.com/office/drawing/2014/main" val="2422452671"/>
                    </a:ext>
                  </a:extLst>
                </a:gridCol>
              </a:tblGrid>
              <a:tr h="365778">
                <a:tc>
                  <a:txBody>
                    <a:bodyPr/>
                    <a:lstStyle/>
                    <a:p>
                      <a:pPr algn="ctr"/>
                      <a:r>
                        <a:rPr kumimoji="1" lang="ja-JP" altLang="en-US" dirty="0" smtClean="0">
                          <a:solidFill>
                            <a:schemeClr val="tx1"/>
                          </a:solidFill>
                        </a:rPr>
                        <a:t>１月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２月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３月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４月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５月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６月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７月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８月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９月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10</a:t>
                      </a:r>
                      <a:r>
                        <a:rPr kumimoji="1" lang="ja-JP" altLang="en-US" dirty="0" smtClean="0">
                          <a:solidFill>
                            <a:schemeClr val="tx1"/>
                          </a:solidFill>
                        </a:rPr>
                        <a:t>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11</a:t>
                      </a:r>
                      <a:r>
                        <a:rPr kumimoji="1" lang="ja-JP" altLang="en-US" dirty="0" smtClean="0">
                          <a:solidFill>
                            <a:schemeClr val="tx1"/>
                          </a:solidFill>
                        </a:rPr>
                        <a:t>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12</a:t>
                      </a:r>
                      <a:r>
                        <a:rPr kumimoji="1" lang="ja-JP" altLang="en-US" dirty="0" smtClean="0">
                          <a:solidFill>
                            <a:schemeClr val="tx1"/>
                          </a:solidFill>
                        </a:rPr>
                        <a:t>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312504"/>
                  </a:ext>
                </a:extLst>
              </a:tr>
              <a:tr h="949344">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96123"/>
                  </a:ext>
                </a:extLst>
              </a:tr>
            </a:tbl>
          </a:graphicData>
        </a:graphic>
      </p:graphicFrame>
      <p:sp>
        <p:nvSpPr>
          <p:cNvPr id="25" name="角丸四角形 24"/>
          <p:cNvSpPr/>
          <p:nvPr/>
        </p:nvSpPr>
        <p:spPr>
          <a:xfrm>
            <a:off x="2106244" y="8107354"/>
            <a:ext cx="507996" cy="3937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dirty="0" smtClean="0">
                <a:solidFill>
                  <a:schemeClr val="tx1"/>
                </a:solidFill>
              </a:rPr>
              <a:t>苗づくり</a:t>
            </a:r>
            <a:endParaRPr kumimoji="1" lang="ja-JP" altLang="en-US" sz="1200" dirty="0">
              <a:solidFill>
                <a:schemeClr val="tx1"/>
              </a:solidFill>
            </a:endParaRPr>
          </a:p>
        </p:txBody>
      </p:sp>
      <p:sp>
        <p:nvSpPr>
          <p:cNvPr id="27" name="角丸四角形 26"/>
          <p:cNvSpPr/>
          <p:nvPr/>
        </p:nvSpPr>
        <p:spPr>
          <a:xfrm>
            <a:off x="4818185" y="8107354"/>
            <a:ext cx="414216" cy="3937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dirty="0">
                <a:solidFill>
                  <a:schemeClr val="tx1"/>
                </a:solidFill>
              </a:rPr>
              <a:t>収穫</a:t>
            </a:r>
          </a:p>
        </p:txBody>
      </p:sp>
      <p:sp>
        <p:nvSpPr>
          <p:cNvPr id="28" name="角丸四角形 27"/>
          <p:cNvSpPr/>
          <p:nvPr/>
        </p:nvSpPr>
        <p:spPr>
          <a:xfrm>
            <a:off x="2616199" y="8107354"/>
            <a:ext cx="2201985" cy="3937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田植え～栽培管理</a:t>
            </a:r>
            <a:endParaRPr kumimoji="1" lang="ja-JP" altLang="en-US" dirty="0">
              <a:solidFill>
                <a:schemeClr val="tx1"/>
              </a:solidFill>
            </a:endParaRPr>
          </a:p>
        </p:txBody>
      </p:sp>
      <p:sp>
        <p:nvSpPr>
          <p:cNvPr id="2" name="テキスト ボックス 1"/>
          <p:cNvSpPr txBox="1"/>
          <p:nvPr/>
        </p:nvSpPr>
        <p:spPr>
          <a:xfrm>
            <a:off x="1180520" y="9144999"/>
            <a:ext cx="5601280" cy="677108"/>
          </a:xfrm>
          <a:prstGeom prst="rect">
            <a:avLst/>
          </a:prstGeom>
          <a:noFill/>
          <a:ln>
            <a:solidFill>
              <a:schemeClr val="tx1"/>
            </a:solidFill>
          </a:ln>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発行：宮城県　農政部　みやぎ米推進課</a:t>
            </a:r>
            <a:r>
              <a:rPr kumimoji="1" lang="ja-JP" altLang="en-US" sz="1200" dirty="0" smtClean="0">
                <a:latin typeface="HG丸ｺﾞｼｯｸM-PRO" panose="020F0600000000000000" pitchFamily="50" charset="-128"/>
                <a:ea typeface="HG丸ｺﾞｼｯｸM-PRO" panose="020F0600000000000000" pitchFamily="50" charset="-128"/>
              </a:rPr>
              <a:t>、農業</a:t>
            </a:r>
            <a:r>
              <a:rPr kumimoji="1" lang="ja-JP" altLang="en-US" sz="1200" dirty="0" smtClean="0">
                <a:latin typeface="HG丸ｺﾞｼｯｸM-PRO" panose="020F0600000000000000" pitchFamily="50" charset="-128"/>
                <a:ea typeface="HG丸ｺﾞｼｯｸM-PRO" panose="020F0600000000000000" pitchFamily="50" charset="-128"/>
              </a:rPr>
              <a:t>政策室</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電話：０２２－２１１－２８９２</a:t>
            </a:r>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メール：</a:t>
            </a:r>
            <a:r>
              <a:rPr lang="en-US" altLang="ja-JP" sz="1400" dirty="0" smtClean="0">
                <a:latin typeface="HG丸ｺﾞｼｯｸM-PRO" panose="020F0600000000000000" pitchFamily="50" charset="-128"/>
                <a:ea typeface="HG丸ｺﾞｼｯｸM-PRO" panose="020F0600000000000000" pitchFamily="50" charset="-128"/>
              </a:rPr>
              <a:t>noseise-f@pref.miyagi.lg.jp</a:t>
            </a:r>
          </a:p>
          <a:p>
            <a:r>
              <a:rPr kumimoji="1" lang="ja-JP" altLang="en-US" sz="1100" dirty="0" smtClean="0">
                <a:latin typeface="HG丸ｺﾞｼｯｸM-PRO" panose="020F0600000000000000" pitchFamily="50" charset="-128"/>
                <a:ea typeface="HG丸ｺﾞｼｯｸM-PRO" panose="020F0600000000000000" pitchFamily="50" charset="-128"/>
              </a:rPr>
              <a:t>ホームページ</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200" dirty="0" smtClean="0">
                <a:latin typeface="HG丸ｺﾞｼｯｸM-PRO" panose="020F0600000000000000" pitchFamily="50" charset="-128"/>
                <a:ea typeface="HG丸ｺﾞｼｯｸM-PRO" panose="020F0600000000000000" pitchFamily="50" charset="-128"/>
              </a:rPr>
              <a:t>https</a:t>
            </a:r>
            <a:r>
              <a:rPr kumimoji="1" lang="en-US" altLang="ja-JP" sz="1200" dirty="0">
                <a:latin typeface="HG丸ｺﾞｼｯｸM-PRO" panose="020F0600000000000000" pitchFamily="50" charset="-128"/>
                <a:ea typeface="HG丸ｺﾞｼｯｸM-PRO" panose="020F0600000000000000" pitchFamily="50" charset="-128"/>
              </a:rPr>
              <a:t>://www.pref.miyagi.jp/soshiki/noseise/index.html</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49800" y="8543583"/>
            <a:ext cx="6553224" cy="34540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通年販売</a:t>
            </a:r>
            <a:endParaRPr kumimoji="1" lang="ja-JP" altLang="en-US" dirty="0">
              <a:solidFill>
                <a:schemeClr val="tx1"/>
              </a:solidFill>
            </a:endParaRPr>
          </a:p>
        </p:txBody>
      </p:sp>
      <p:pic>
        <p:nvPicPr>
          <p:cNvPr id="3" name="図 2"/>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298427" y="4287337"/>
            <a:ext cx="2056859" cy="1321001"/>
          </a:xfrm>
          <a:prstGeom prst="rect">
            <a:avLst/>
          </a:prstGeom>
        </p:spPr>
      </p:pic>
      <p:sp>
        <p:nvSpPr>
          <p:cNvPr id="12" name="Text Box 60"/>
          <p:cNvSpPr txBox="1">
            <a:spLocks noChangeArrowheads="1"/>
          </p:cNvSpPr>
          <p:nvPr/>
        </p:nvSpPr>
        <p:spPr bwMode="auto">
          <a:xfrm>
            <a:off x="348219" y="5513337"/>
            <a:ext cx="1964160" cy="1084455"/>
          </a:xfrm>
          <a:prstGeom prst="rect">
            <a:avLst/>
          </a:prstGeom>
          <a:solidFill>
            <a:schemeClr val="accent6">
              <a:lumMod val="20000"/>
              <a:lumOff val="80000"/>
            </a:schemeClr>
          </a:solidFill>
          <a:ln w="9525">
            <a:solidFill>
              <a:srgbClr xmlns:mc="http://schemas.openxmlformats.org/markup-compatibility/2006" xmlns:a14="http://schemas.microsoft.com/office/drawing/2010/main" val="FFFFCC" mc:Ignorable="a14" a14:legacySpreadsheetColorIndex="26"/>
            </a:solidFill>
            <a:miter lim="800000"/>
            <a:headEnd/>
            <a:tailEnd/>
          </a:ln>
        </p:spPr>
        <p:txBody>
          <a:bodyPr wrap="square" lIns="72000" tIns="36000" rIns="72000" bIns="3600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50" b="0" i="0" u="none" strike="noStrike" baseline="0" dirty="0">
                <a:solidFill>
                  <a:srgbClr val="000000"/>
                </a:solidFill>
                <a:latin typeface="HG丸ｺﾞｼｯｸM-PRO" panose="020F0600000000000000" pitchFamily="50" charset="-128"/>
                <a:ea typeface="HG丸ｺﾞｼｯｸM-PRO" panose="020F0600000000000000" pitchFamily="50" charset="-128"/>
              </a:rPr>
              <a:t>材料と分量</a:t>
            </a:r>
          </a:p>
          <a:p>
            <a:pPr algn="l" rtl="0">
              <a:lnSpc>
                <a:spcPts val="700"/>
              </a:lnSpc>
              <a:defRPr sz="1000"/>
            </a:pPr>
            <a:endPar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pPr algn="l" rtl="0">
              <a:lnSpc>
                <a:spcPts val="1300"/>
              </a:lnSpc>
              <a:defRPr sz="1000"/>
            </a:pPr>
            <a:r>
              <a:rPr lang="ja-JP" altLang="en-US"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◆米（金のいぶき）　１合</a:t>
            </a:r>
            <a:endParaRPr lang="en-US" altLang="ja-JP"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l" rtl="0">
              <a:lnSpc>
                <a:spcPts val="1300"/>
              </a:lnSpc>
              <a:defRPr sz="1000"/>
            </a:pPr>
            <a:r>
              <a:rPr lang="en-US" altLang="ja-JP"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焼のり　　　　　　適量</a:t>
            </a:r>
            <a:endParaRPr lang="en-US" altLang="ja-JP"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l" rtl="0">
              <a:lnSpc>
                <a:spcPts val="1300"/>
              </a:lnSpc>
              <a:defRPr sz="1000"/>
            </a:pPr>
            <a:r>
              <a:rPr lang="en-US" altLang="ja-JP"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050" b="0" i="0" u="none" strike="noStrike" baseline="0" dirty="0" err="1" smtClean="0">
                <a:solidFill>
                  <a:srgbClr val="000000"/>
                </a:solidFill>
                <a:latin typeface="HG丸ｺﾞｼｯｸM-PRO" panose="020F0600000000000000" pitchFamily="50" charset="-128"/>
                <a:ea typeface="HG丸ｺﾞｼｯｸM-PRO" panose="020F0600000000000000" pitchFamily="50" charset="-128"/>
              </a:rPr>
              <a:t>じゃこ</a:t>
            </a:r>
            <a:r>
              <a:rPr lang="ja-JP" altLang="en-US"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　　　　　　</a:t>
            </a:r>
            <a:r>
              <a:rPr lang="en-US" altLang="ja-JP"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15g</a:t>
            </a:r>
          </a:p>
          <a:p>
            <a:pPr algn="l" rtl="0">
              <a:lnSpc>
                <a:spcPts val="1300"/>
              </a:lnSpc>
              <a:defRPr sz="1000"/>
            </a:pPr>
            <a:r>
              <a:rPr lang="ja-JP" altLang="en-US"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◆梅干し　　　　　　</a:t>
            </a:r>
            <a:r>
              <a:rPr lang="en-US" altLang="ja-JP"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1</a:t>
            </a:r>
            <a:r>
              <a:rPr lang="ja-JP" altLang="en-US"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a:t>
            </a:r>
            <a:r>
              <a:rPr lang="en-US" altLang="ja-JP"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2</a:t>
            </a:r>
            <a:r>
              <a:rPr lang="ja-JP" altLang="en-US"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粒</a:t>
            </a:r>
            <a:endParaRPr lang="en-US" altLang="ja-JP"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endParaRPr>
          </a:p>
          <a:p>
            <a:pPr algn="l" rtl="0">
              <a:lnSpc>
                <a:spcPts val="1200"/>
              </a:lnSpc>
              <a:defRPr sz="1000"/>
            </a:pPr>
            <a:r>
              <a:rPr lang="ja-JP" altLang="en-US" sz="105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◆食塩　　　　　　　少々</a:t>
            </a:r>
            <a:endParaRPr lang="ja-JP" altLang="en-US" sz="105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2408287" y="4503025"/>
            <a:ext cx="4077343" cy="2094767"/>
          </a:xfrm>
          <a:prstGeom prst="roundRect">
            <a:avLst>
              <a:gd name="adj" fmla="val 900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defRPr sz="1000"/>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作り方</a:t>
            </a:r>
          </a:p>
          <a:p>
            <a:pPr marL="176213" indent="-176213">
              <a:lnSpc>
                <a:spcPts val="1700"/>
              </a:lnSpc>
              <a:defRPr sz="1000"/>
            </a:pPr>
            <a:r>
              <a:rPr lang="ja-JP" altLang="en-US" sz="1200" dirty="0">
                <a:solidFill>
                  <a:schemeClr val="tx1"/>
                </a:solidFill>
                <a:latin typeface="HG丸ｺﾞｼｯｸM-PRO" panose="020F0600000000000000" pitchFamily="50" charset="-128"/>
                <a:ea typeface="HG丸ｺﾞｼｯｸM-PRO" panose="020F0600000000000000" pitchFamily="50" charset="-128"/>
              </a:rPr>
              <a:t>①「金のいぶき」は洗い、炊飯釜に入れ、水を１合目盛りまで加え炊飯する</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marL="176213" indent="-176213">
              <a:lnSpc>
                <a:spcPts val="1700"/>
              </a:lnSpc>
              <a:defRPr sz="1000"/>
            </a:pP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② </a:t>
            </a:r>
            <a:r>
              <a:rPr lang="en-US" altLang="ja-JP" sz="1200" dirty="0">
                <a:solidFill>
                  <a:schemeClr val="tx1"/>
                </a:solidFill>
                <a:latin typeface="HG丸ｺﾞｼｯｸM-PRO" panose="020F0600000000000000" pitchFamily="50" charset="-128"/>
                <a:ea typeface="HG丸ｺﾞｼｯｸM-PRO" panose="020F0600000000000000" pitchFamily="50" charset="-128"/>
              </a:rPr>
              <a:t>①</a:t>
            </a:r>
            <a:r>
              <a:rPr lang="ja-JP" altLang="en-US" sz="1200" dirty="0">
                <a:solidFill>
                  <a:schemeClr val="tx1"/>
                </a:solidFill>
                <a:latin typeface="HG丸ｺﾞｼｯｸM-PRO" panose="020F0600000000000000" pitchFamily="50" charset="-128"/>
                <a:ea typeface="HG丸ｺﾞｼｯｸM-PRO" panose="020F0600000000000000" pitchFamily="50" charset="-128"/>
              </a:rPr>
              <a:t>にじゃこ、食塩を加えて混ぜ合わせ、</a:t>
            </a:r>
            <a:r>
              <a:rPr lang="en-US" altLang="ja-JP" sz="1200" dirty="0">
                <a:solidFill>
                  <a:schemeClr val="tx1"/>
                </a:solidFill>
                <a:latin typeface="HG丸ｺﾞｼｯｸM-PRO" panose="020F0600000000000000" pitchFamily="50" charset="-128"/>
                <a:ea typeface="HG丸ｺﾞｼｯｸM-PRO" panose="020F0600000000000000" pitchFamily="50" charset="-128"/>
              </a:rPr>
              <a:t>3</a:t>
            </a:r>
            <a:r>
              <a:rPr lang="ja-JP" altLang="en-US" sz="1200" dirty="0">
                <a:solidFill>
                  <a:schemeClr val="tx1"/>
                </a:solidFill>
                <a:latin typeface="HG丸ｺﾞｼｯｸM-PRO" panose="020F0600000000000000" pitchFamily="50" charset="-128"/>
                <a:ea typeface="HG丸ｺﾞｼｯｸM-PRO" panose="020F0600000000000000" pitchFamily="50" charset="-128"/>
              </a:rPr>
              <a:t>等分しておにぎり型に形成する。</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76213" indent="-176213">
              <a:lnSpc>
                <a:spcPts val="1700"/>
              </a:lnSpc>
              <a:defRPr sz="1000"/>
            </a:pPr>
            <a:r>
              <a:rPr lang="en-US" altLang="ja-JP" sz="1200" dirty="0">
                <a:solidFill>
                  <a:schemeClr val="tx1"/>
                </a:solidFill>
                <a:latin typeface="HG丸ｺﾞｼｯｸM-PRO" panose="020F0600000000000000" pitchFamily="50" charset="-128"/>
                <a:ea typeface="HG丸ｺﾞｼｯｸM-PRO" panose="020F0600000000000000" pitchFamily="50" charset="-128"/>
              </a:rPr>
              <a:t>③ ②</a:t>
            </a:r>
            <a:r>
              <a:rPr lang="ja-JP" altLang="en-US" sz="1200" dirty="0">
                <a:solidFill>
                  <a:schemeClr val="tx1"/>
                </a:solidFill>
                <a:latin typeface="HG丸ｺﾞｼｯｸM-PRO" panose="020F0600000000000000" pitchFamily="50" charset="-128"/>
                <a:ea typeface="HG丸ｺﾞｼｯｸM-PRO" panose="020F0600000000000000" pitchFamily="50" charset="-128"/>
              </a:rPr>
              <a:t>を切ったのりで包み、叩いた梅干しを乗せて完成。</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nSpc>
                <a:spcPts val="1700"/>
              </a:lnSpc>
              <a:defRPr sz="1000"/>
            </a:pP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76213" indent="-176213">
              <a:lnSpc>
                <a:spcPts val="1700"/>
              </a:lnSpc>
              <a:defRPr sz="1000"/>
            </a:pP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キッチンスタジオ具樂の主宰、料理研究家 早坂</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明子さんにご考案</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いただいたレシピです。</a:t>
            </a:r>
            <a:endParaRPr kumimoji="1" lang="ja-JP" altLang="en-US" sz="2800"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5124" y="2676570"/>
            <a:ext cx="2515150" cy="1030056"/>
          </a:xfrm>
          <a:prstGeom prst="rect">
            <a:avLst/>
          </a:prstGeom>
        </p:spPr>
      </p:pic>
      <p:grpSp>
        <p:nvGrpSpPr>
          <p:cNvPr id="6" name="グループ化 5"/>
          <p:cNvGrpSpPr/>
          <p:nvPr/>
        </p:nvGrpSpPr>
        <p:grpSpPr>
          <a:xfrm>
            <a:off x="3506041" y="2675931"/>
            <a:ext cx="2624285" cy="1030695"/>
            <a:chOff x="3405191" y="2774787"/>
            <a:chExt cx="2624285" cy="1030695"/>
          </a:xfrm>
        </p:grpSpPr>
        <p:pic>
          <p:nvPicPr>
            <p:cNvPr id="20" name="図 1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05586" y="2774787"/>
              <a:ext cx="2623890" cy="1030695"/>
            </a:xfrm>
            <a:prstGeom prst="rect">
              <a:avLst/>
            </a:prstGeom>
          </p:spPr>
        </p:pic>
        <p:pic>
          <p:nvPicPr>
            <p:cNvPr id="21" name="図 20"/>
            <p:cNvPicPr>
              <a:picLocks noChangeAspect="1"/>
            </p:cNvPicPr>
            <p:nvPr/>
          </p:nvPicPr>
          <p:blipFill rotWithShape="1">
            <a:blip r:embed="rId3" cstate="print">
              <a:extLst>
                <a:ext uri="{28A0092B-C50C-407E-A947-70E740481C1C}">
                  <a14:useLocalDpi xmlns:a14="http://schemas.microsoft.com/office/drawing/2010/main"/>
                </a:ext>
              </a:extLst>
            </a:blip>
            <a:srcRect l="73577" t="83794"/>
            <a:stretch/>
          </p:blipFill>
          <p:spPr>
            <a:xfrm>
              <a:off x="3405191" y="2775048"/>
              <a:ext cx="664581" cy="166932"/>
            </a:xfrm>
            <a:prstGeom prst="rect">
              <a:avLst/>
            </a:prstGeom>
          </p:spPr>
        </p:pic>
      </p:grpSp>
    </p:spTree>
    <p:extLst>
      <p:ext uri="{BB962C8B-B14F-4D97-AF65-F5344CB8AC3E}">
        <p14:creationId xmlns:p14="http://schemas.microsoft.com/office/powerpoint/2010/main" val="3342343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TotalTime>
  <Words>714</Words>
  <Application>Microsoft Office PowerPoint</Application>
  <PresentationFormat>A4 210 x 297 mm</PresentationFormat>
  <Paragraphs>95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HGP創英角ﾎﾟｯﾌﾟ体</vt:lpstr>
      <vt:lpstr>HG丸ｺﾞｼｯｸM-PRO</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青沼　達也</dc:creator>
  <cp:lastModifiedBy>鈴木　智貴</cp:lastModifiedBy>
  <cp:revision>45</cp:revision>
  <cp:lastPrinted>2024-04-12T06:43:23Z</cp:lastPrinted>
  <dcterms:created xsi:type="dcterms:W3CDTF">2022-06-02T07:03:24Z</dcterms:created>
  <dcterms:modified xsi:type="dcterms:W3CDTF">2024-04-26T03:58:12Z</dcterms:modified>
</cp:coreProperties>
</file>