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94660"/>
  </p:normalViewPr>
  <p:slideViewPr>
    <p:cSldViewPr snapToGrid="0">
      <p:cViewPr>
        <p:scale>
          <a:sx n="75" d="100"/>
          <a:sy n="75" d="100"/>
        </p:scale>
        <p:origin x="19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72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96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16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82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0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5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60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85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6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5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21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BBA5-B0B5-4168-A89B-2270B7F721D6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CF52-D7C9-4D67-A06B-DE813C6DD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08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46811" y="158169"/>
            <a:ext cx="6756400" cy="1247001"/>
            <a:chOff x="0" y="0"/>
            <a:chExt cx="6896100" cy="1362075"/>
          </a:xfrm>
        </p:grpSpPr>
        <p:sp>
          <p:nvSpPr>
            <p:cNvPr id="6" name="角丸四角形 5"/>
            <p:cNvSpPr/>
            <p:nvPr/>
          </p:nvSpPr>
          <p:spPr>
            <a:xfrm>
              <a:off x="0" y="0"/>
              <a:ext cx="6896100" cy="1362075"/>
            </a:xfrm>
            <a:prstGeom prst="roundRect">
              <a:avLst>
                <a:gd name="adj" fmla="val 10873"/>
              </a:avLst>
            </a:prstGeom>
            <a:solidFill>
              <a:schemeClr val="bg1"/>
            </a:solidFill>
            <a:ln w="635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77800" algn="just">
                <a:spcAft>
                  <a:spcPts val="0"/>
                </a:spcAft>
              </a:pPr>
              <a:r>
                <a:rPr lang="en-US" sz="1400" kern="10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endParaRPr lang="ja-JP" sz="1200" kern="10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kern="100"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endParaRPr lang="ja-JP" sz="1200" kern="10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11"/>
            <p:cNvSpPr txBox="1"/>
            <p:nvPr/>
          </p:nvSpPr>
          <p:spPr>
            <a:xfrm>
              <a:off x="295275" y="180975"/>
              <a:ext cx="6362700" cy="11811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5000"/>
                </a:lnSpc>
                <a:spcAft>
                  <a:spcPts val="0"/>
                </a:spcAft>
              </a:pPr>
              <a:r>
                <a:rPr lang="ja-JP" sz="4800" b="1" kern="100" spc="-150" dirty="0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すくすく</a:t>
              </a:r>
              <a:r>
                <a:rPr lang="ja-JP" sz="4800" b="1" kern="100" spc="-150" dirty="0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みや</a:t>
              </a:r>
              <a:r>
                <a:rPr lang="ja-JP" sz="4800" b="1" kern="100" spc="-150" dirty="0" err="1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ぎっ</a:t>
              </a:r>
              <a:r>
                <a:rPr lang="ja-JP" sz="4800" b="1" kern="100" spc="-150" dirty="0">
                  <a:ln w="9525" cap="flat" cmpd="sng" algn="ctr">
                    <a:solidFill>
                      <a:srgbClr val="FEFEFE"/>
                    </a:solidFill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alpha val="35000"/>
                      </a:srgbClr>
                    </a:outerShdw>
                  </a:effectLst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子通信</a:t>
              </a:r>
              <a:r>
                <a:rPr lang="ja-JP" sz="4800" kern="100" spc="-150" dirty="0">
                  <a:solidFill>
                    <a:srgbClr val="00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 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indent="279400" algn="just">
                <a:spcAft>
                  <a:spcPts val="0"/>
                </a:spcAft>
              </a:pPr>
              <a:r>
                <a:rPr lang="ja-JP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令和</a:t>
              </a:r>
              <a:r>
                <a:rPr lang="ja-JP" altLang="en-US" sz="2200" kern="100" dirty="0">
                  <a:solidFill>
                    <a:srgbClr val="FF000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５</a:t>
              </a:r>
              <a:r>
                <a:rPr lang="ja-JP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年</a:t>
              </a:r>
              <a:r>
                <a:rPr lang="ja-JP" altLang="en-US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１月</a:t>
              </a:r>
              <a:r>
                <a:rPr lang="ja-JP" sz="2200" kern="100" dirty="0" smtClean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号</a:t>
              </a:r>
              <a:r>
                <a:rPr lang="ja-JP" sz="2200" kern="100" dirty="0">
                  <a:solidFill>
                    <a:srgbClr val="C0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15"/>
            <p:cNvSpPr txBox="1"/>
            <p:nvPr/>
          </p:nvSpPr>
          <p:spPr>
            <a:xfrm>
              <a:off x="3038475" y="981825"/>
              <a:ext cx="3514725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100" kern="100" dirty="0">
                  <a:solidFill>
                    <a:srgbClr val="000000"/>
                  </a:solidFill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季節ごとに宮城の旬</a:t>
              </a:r>
              <a:r>
                <a:rPr lang="ja-JP" sz="1100" kern="100" dirty="0" smtClean="0">
                  <a:solidFill>
                    <a:srgbClr val="000000"/>
                  </a:solidFill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の</a:t>
              </a:r>
              <a:r>
                <a:rPr lang="ja-JP" altLang="en-US" sz="1100" kern="100" dirty="0">
                  <a:solidFill>
                    <a:srgbClr val="000000"/>
                  </a:solidFill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農林水産物</a:t>
              </a:r>
              <a:r>
                <a:rPr lang="ja-JP" sz="1100" kern="100" dirty="0" smtClean="0">
                  <a:solidFill>
                    <a:srgbClr val="000000"/>
                  </a:solidFill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を</a:t>
              </a:r>
              <a:r>
                <a:rPr lang="ja-JP" sz="1100" kern="100" dirty="0">
                  <a:solidFill>
                    <a:srgbClr val="000000"/>
                  </a:solidFill>
                  <a:effectLst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ご紹介します！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33350" y="1528878"/>
            <a:ext cx="6591300" cy="835660"/>
            <a:chOff x="213678" y="3237934"/>
            <a:chExt cx="6591300" cy="835660"/>
          </a:xfrm>
        </p:grpSpPr>
        <p:sp>
          <p:nvSpPr>
            <p:cNvPr id="10" name="角丸四角形 9"/>
            <p:cNvSpPr/>
            <p:nvPr/>
          </p:nvSpPr>
          <p:spPr>
            <a:xfrm>
              <a:off x="251778" y="3564959"/>
              <a:ext cx="6553200" cy="5086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2400" kern="100" dirty="0">
                  <a:solidFill>
                    <a:srgbClr val="FF00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　　</a:t>
              </a:r>
              <a:r>
                <a:rPr lang="ja-JP" altLang="en-US" sz="2400" kern="100" dirty="0" smtClean="0">
                  <a:solidFill>
                    <a:srgbClr val="FF000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タラ　</a:t>
              </a:r>
              <a:r>
                <a:rPr lang="ja-JP" sz="2400" kern="100" dirty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2000" kern="100" dirty="0">
                  <a:solidFill>
                    <a:srgbClr val="00B05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冬</a:t>
              </a:r>
              <a:r>
                <a:rPr lang="ja-JP" altLang="en-US" sz="2000" kern="100" dirty="0" smtClean="0">
                  <a:solidFill>
                    <a:srgbClr val="00B050"/>
                  </a:solidFill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の鍋に欠かせない食材</a:t>
              </a:r>
              <a:r>
                <a:rPr lang="ja-JP" sz="2000" kern="100" dirty="0" smtClean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！！</a:t>
              </a:r>
              <a:r>
                <a:rPr lang="en-US" sz="2000" kern="100" dirty="0">
                  <a:solidFill>
                    <a:srgbClr val="00B050"/>
                  </a:solidFill>
                  <a:effectLst/>
                  <a:latin typeface="HGP創英角ﾎﾟｯﾌﾟ体" panose="040B0A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r>
                <a:rPr lang="en-US" sz="1600" kern="100" dirty="0">
                  <a:solidFill>
                    <a:srgbClr val="4F6228"/>
                  </a:solidFill>
                  <a:effectLst/>
                  <a:latin typeface="HGP創英角ﾎﾟｯﾌﾟ体" panose="040B0A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角丸四角形吹き出し 10"/>
            <p:cNvSpPr/>
            <p:nvPr/>
          </p:nvSpPr>
          <p:spPr>
            <a:xfrm>
              <a:off x="213678" y="3237934"/>
              <a:ext cx="1600200" cy="390525"/>
            </a:xfrm>
            <a:prstGeom prst="wedgeRoundRectCallout">
              <a:avLst>
                <a:gd name="adj1" fmla="val -14881"/>
                <a:gd name="adj2" fmla="val 77134"/>
                <a:gd name="adj3" fmla="val 166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ja-JP" sz="2000" kern="100" dirty="0"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旬の</a:t>
              </a:r>
              <a:r>
                <a:rPr lang="ja-JP" sz="2000" kern="100" dirty="0" smtClean="0"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食材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69849" y="3655984"/>
            <a:ext cx="4768743" cy="2167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○マダラの漁獲量</a:t>
            </a:r>
            <a:endParaRPr lang="en-US" altLang="ja-JP" kern="100" dirty="0" smtClean="0">
              <a:solidFill>
                <a:srgbClr val="FF00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050" kern="100" dirty="0" smtClean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宮</a:t>
            </a:r>
            <a:r>
              <a:rPr lang="ja-JP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宮城県のマダラ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</a:t>
            </a:r>
            <a:r>
              <a:rPr lang="ja-JP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に石巻魚市場で多く水揚げされています</a:t>
            </a:r>
            <a:r>
              <a:rPr lang="ja-JP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令和２年農林水産統計）</a:t>
            </a:r>
            <a:endParaRPr kumimoji="1" lang="ja-JP" altLang="en-US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20460" y="2421044"/>
            <a:ext cx="4667520" cy="12586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</a:t>
            </a:r>
            <a:r>
              <a:rPr lang="ja-JP" altLang="en-US" kern="100" dirty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冬に食べたい</a:t>
            </a:r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マダラ</a:t>
            </a:r>
            <a:endParaRPr lang="en-US" altLang="ja-JP" kern="100" dirty="0" smtClean="0">
              <a:solidFill>
                <a:srgbClr val="FF00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lvl="0"/>
            <a:r>
              <a:rPr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宮城県</a:t>
            </a:r>
            <a:r>
              <a:rPr lang="ja-JP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で主に漁獲されるタラは，マダラとスケトウダラの</a:t>
            </a:r>
            <a:r>
              <a:rPr lang="en-US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種ですが，特にオススメなのがマダラです。</a:t>
            </a:r>
          </a:p>
          <a:p>
            <a:pPr lvl="0"/>
            <a:r>
              <a:rPr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マダラは</a:t>
            </a:r>
            <a:r>
              <a:rPr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，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</a:t>
            </a:r>
            <a:r>
              <a:rPr lang="ja-JP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もちろん</a:t>
            </a:r>
            <a:r>
              <a:rPr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，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白子</a:t>
            </a:r>
            <a:r>
              <a:rPr lang="ja-JP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（地方名：キク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）も</a:t>
            </a:r>
            <a:r>
              <a:rPr lang="ja-JP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おいしく絶品です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sz="90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83648"/>
              </p:ext>
            </p:extLst>
          </p:nvPr>
        </p:nvGraphicFramePr>
        <p:xfrm>
          <a:off x="434181" y="4471955"/>
          <a:ext cx="3440315" cy="980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1556">
                  <a:extLst>
                    <a:ext uri="{9D8B030D-6E8A-4147-A177-3AD203B41FA5}">
                      <a16:colId xmlns:a16="http://schemas.microsoft.com/office/drawing/2014/main" val="3216634618"/>
                    </a:ext>
                  </a:extLst>
                </a:gridCol>
                <a:gridCol w="1227265">
                  <a:extLst>
                    <a:ext uri="{9D8B030D-6E8A-4147-A177-3AD203B41FA5}">
                      <a16:colId xmlns:a16="http://schemas.microsoft.com/office/drawing/2014/main" val="638289002"/>
                    </a:ext>
                  </a:extLst>
                </a:gridCol>
                <a:gridCol w="1301494">
                  <a:extLst>
                    <a:ext uri="{9D8B030D-6E8A-4147-A177-3AD203B41FA5}">
                      <a16:colId xmlns:a16="http://schemas.microsoft.com/office/drawing/2014/main" val="2613345779"/>
                    </a:ext>
                  </a:extLst>
                </a:gridCol>
              </a:tblGrid>
              <a:tr h="242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b="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都道府県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漁獲量</a:t>
                      </a:r>
                      <a:r>
                        <a:rPr lang="en-US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400" b="0" kern="100" dirty="0" err="1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ｔ</a:t>
                      </a:r>
                      <a:r>
                        <a:rPr lang="en-US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400" b="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82145"/>
                  </a:ext>
                </a:extLst>
              </a:tr>
              <a:tr h="243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１位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北海道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44,930</a:t>
                      </a:r>
                      <a:endParaRPr lang="ja-JP" sz="1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53135"/>
                  </a:ext>
                </a:extLst>
              </a:tr>
              <a:tr h="251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２位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青森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3,275</a:t>
                      </a:r>
                      <a:endParaRPr lang="ja-JP" sz="1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09271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３位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宮城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2,546</a:t>
                      </a:r>
                      <a:endParaRPr lang="ja-JP" sz="1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9045"/>
                  </a:ext>
                </a:extLst>
              </a:tr>
            </a:tbl>
          </a:graphicData>
        </a:graphic>
      </p:graphicFrame>
      <p:sp>
        <p:nvSpPr>
          <p:cNvPr id="19" name="角丸四角形 18"/>
          <p:cNvSpPr/>
          <p:nvPr/>
        </p:nvSpPr>
        <p:spPr>
          <a:xfrm>
            <a:off x="115844" y="5791787"/>
            <a:ext cx="4722748" cy="1055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○選び方</a:t>
            </a:r>
            <a:endParaRPr lang="en-US" altLang="ja-JP" kern="100" dirty="0" smtClean="0">
              <a:solidFill>
                <a:srgbClr val="FF00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lvl="0"/>
            <a:r>
              <a:rPr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マダラ</a:t>
            </a:r>
            <a:r>
              <a:rPr lang="ja-JP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の切り身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淡いピンク色で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光沢</a:t>
            </a:r>
            <a:r>
              <a:rPr lang="ja-JP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があるもの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，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白子</a:t>
            </a:r>
            <a:r>
              <a:rPr lang="ja-JP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は綺麗な白色でハリのあるものを選ぶのがポイントです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ja-JP" sz="1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11325" y="6787539"/>
            <a:ext cx="4789084" cy="16929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○おすすめの料理</a:t>
            </a:r>
            <a:endParaRPr lang="en-US" altLang="ja-JP" kern="100" dirty="0" smtClean="0">
              <a:solidFill>
                <a:srgbClr val="FF00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kern="100" dirty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マダラ</a:t>
            </a:r>
            <a:r>
              <a:rPr lang="ja-JP" altLang="en-US" sz="1400" kern="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は淡泊</a:t>
            </a:r>
            <a:r>
              <a:rPr lang="ja-JP" altLang="en-US" sz="1400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な味わいが特徴で，どんな味付けでも馴染みやすい万能食材です。</a:t>
            </a:r>
            <a:r>
              <a:rPr lang="ja-JP" altLang="en-US" sz="1400" kern="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また</a:t>
            </a:r>
            <a:r>
              <a:rPr lang="ja-JP" altLang="en-US" sz="1400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，</a:t>
            </a:r>
            <a:r>
              <a:rPr lang="ja-JP" altLang="en-US" sz="1400" kern="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低カロリー</a:t>
            </a:r>
            <a:r>
              <a:rPr lang="ja-JP" altLang="en-US" sz="1400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で高タンパクであることもマダラの特徴です。ムニエル</a:t>
            </a:r>
            <a:r>
              <a:rPr lang="ja-JP" altLang="en-US" sz="1400" kern="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やホイル</a:t>
            </a:r>
            <a:r>
              <a:rPr lang="ja-JP" altLang="en-US" sz="1400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焼き等で食べる</a:t>
            </a:r>
            <a:r>
              <a:rPr lang="ja-JP" altLang="en-US" sz="1400" kern="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ほか，これから</a:t>
            </a:r>
            <a:r>
              <a:rPr lang="ja-JP" altLang="en-US" sz="1400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の寒い季節</a:t>
            </a:r>
            <a:r>
              <a:rPr lang="ja-JP" altLang="en-US" sz="1400" kern="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sz="1400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，</a:t>
            </a:r>
            <a:r>
              <a:rPr lang="ja-JP" altLang="en-US" sz="1400" kern="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あら汁やたらちりが</a:t>
            </a:r>
            <a:r>
              <a:rPr lang="ja-JP" altLang="en-US" sz="1400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オススメ</a:t>
            </a:r>
            <a:r>
              <a:rPr lang="ja-JP" altLang="en-US" sz="1400" kern="1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です。</a:t>
            </a:r>
            <a:endParaRPr lang="ja-JP" sz="90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76" r="89904">
                        <a14:foregroundMark x1="65024" y1="89730" x2="73918" y2="80180"/>
                        <a14:foregroundMark x1="48077" y1="96757" x2="41587" y2="95315"/>
                        <a14:foregroundMark x1="41947" y1="94955" x2="34495" y2="93514"/>
                        <a14:foregroundMark x1="35457" y1="94955" x2="28365" y2="87928"/>
                        <a14:backgroundMark x1="19111" y1="78198" x2="36298" y2="99820"/>
                        <a14:backgroundMark x1="29346" y1="9330" x2="29346" y2="9330"/>
                        <a14:backgroundMark x1="12440" y1="8134" x2="35726" y2="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78" y="5135737"/>
            <a:ext cx="2677006" cy="1784671"/>
          </a:xfrm>
          <a:prstGeom prst="rect">
            <a:avLst/>
          </a:prstGeom>
        </p:spPr>
      </p:pic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58500"/>
              </p:ext>
            </p:extLst>
          </p:nvPr>
        </p:nvGraphicFramePr>
        <p:xfrm>
          <a:off x="115843" y="8999180"/>
          <a:ext cx="6618336" cy="7084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1528">
                  <a:extLst>
                    <a:ext uri="{9D8B030D-6E8A-4147-A177-3AD203B41FA5}">
                      <a16:colId xmlns:a16="http://schemas.microsoft.com/office/drawing/2014/main" val="114791637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2209442375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562977704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518711110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973313078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944099047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4258908844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1922787855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2832326124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1904785101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58931794"/>
                    </a:ext>
                  </a:extLst>
                </a:gridCol>
                <a:gridCol w="551528">
                  <a:extLst>
                    <a:ext uri="{9D8B030D-6E8A-4147-A177-3AD203B41FA5}">
                      <a16:colId xmlns:a16="http://schemas.microsoft.com/office/drawing/2014/main" val="2422452671"/>
                    </a:ext>
                  </a:extLst>
                </a:gridCol>
              </a:tblGrid>
              <a:tr h="2309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１月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２月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３月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４月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５月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６月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７月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８月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９月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12504"/>
                  </a:ext>
                </a:extLst>
              </a:tr>
              <a:tr h="411280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496123"/>
                  </a:ext>
                </a:extLst>
              </a:tr>
            </a:tbl>
          </a:graphicData>
        </a:graphic>
      </p:graphicFrame>
      <p:sp>
        <p:nvSpPr>
          <p:cNvPr id="26" name="角丸四角形 25"/>
          <p:cNvSpPr/>
          <p:nvPr/>
        </p:nvSpPr>
        <p:spPr>
          <a:xfrm>
            <a:off x="6192253" y="9394993"/>
            <a:ext cx="532397" cy="15085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71775" y="8327087"/>
            <a:ext cx="5660351" cy="6106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○食べ頃カレンダー</a:t>
            </a:r>
            <a:endParaRPr lang="en-US" altLang="ja-JP" kern="100" dirty="0" smtClean="0">
              <a:solidFill>
                <a:srgbClr val="FF00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lvl="0"/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タラ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漢字</a:t>
            </a:r>
            <a:r>
              <a:rPr lang="ja-JP" altLang="ja-JP" sz="1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で魚偏に</a:t>
            </a:r>
            <a:r>
              <a:rPr lang="ja-JP" altLang="ja-JP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雪で「鱈」と書くように，冬が旬の魚です。</a:t>
            </a:r>
          </a:p>
          <a:p>
            <a:pPr>
              <a:spcAft>
                <a:spcPts val="0"/>
              </a:spcAft>
            </a:pPr>
            <a:endParaRPr lang="ja-JP" sz="105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15843" y="9394994"/>
            <a:ext cx="1103357" cy="15085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 b="4855"/>
          <a:stretch/>
        </p:blipFill>
        <p:spPr>
          <a:xfrm>
            <a:off x="4757708" y="2496625"/>
            <a:ext cx="1954657" cy="255069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7" t="6835"/>
          <a:stretch/>
        </p:blipFill>
        <p:spPr>
          <a:xfrm>
            <a:off x="4814138" y="7169389"/>
            <a:ext cx="1910512" cy="145066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5278">
            <a:off x="2464570" y="7893859"/>
            <a:ext cx="350256" cy="12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88" y="3816901"/>
            <a:ext cx="2762725" cy="2933968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69850" y="106834"/>
            <a:ext cx="6721475" cy="1102943"/>
            <a:chOff x="185103" y="3237934"/>
            <a:chExt cx="6488174" cy="1102943"/>
          </a:xfrm>
        </p:grpSpPr>
        <p:sp>
          <p:nvSpPr>
            <p:cNvPr id="10" name="角丸四角形 9"/>
            <p:cNvSpPr/>
            <p:nvPr/>
          </p:nvSpPr>
          <p:spPr>
            <a:xfrm>
              <a:off x="185103" y="3634321"/>
              <a:ext cx="6488174" cy="7065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400" kern="100" dirty="0" smtClean="0">
                  <a:solidFill>
                    <a:srgbClr val="FF660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えのきたけ</a:t>
              </a:r>
              <a:r>
                <a:rPr lang="ja-JP" sz="2400" kern="100" dirty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sz="2000" kern="100" dirty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宮城県は東北一</a:t>
              </a:r>
              <a:r>
                <a:rPr lang="ja-JP" sz="2000" kern="100" dirty="0" smtClean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の</a:t>
              </a:r>
              <a:r>
                <a:rPr lang="ja-JP" altLang="en-US" sz="2000" kern="100" dirty="0" smtClean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えのきたけ</a:t>
              </a:r>
              <a:r>
                <a:rPr lang="ja-JP" sz="2000" kern="100" dirty="0" smtClean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の</a:t>
              </a:r>
              <a:r>
                <a:rPr lang="ja-JP" sz="2000" kern="100" dirty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産地です</a:t>
              </a:r>
              <a:r>
                <a:rPr lang="ja-JP" sz="2000" kern="100" dirty="0" smtClean="0">
                  <a:solidFill>
                    <a:srgbClr val="00B050"/>
                  </a:solidFill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！</a:t>
              </a:r>
              <a:r>
                <a:rPr lang="en-US" sz="2000" kern="100" dirty="0">
                  <a:solidFill>
                    <a:srgbClr val="00B050"/>
                  </a:solidFill>
                  <a:effectLst/>
                  <a:latin typeface="HGP創英角ﾎﾟｯﾌﾟ体" panose="040B0A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r>
                <a:rPr lang="en-US" sz="1600" kern="100" dirty="0">
                  <a:solidFill>
                    <a:srgbClr val="4F6228"/>
                  </a:solidFill>
                  <a:effectLst/>
                  <a:latin typeface="HGP創英角ﾎﾟｯﾌﾟ体" panose="040B0A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角丸四角形吹き出し 10"/>
            <p:cNvSpPr/>
            <p:nvPr/>
          </p:nvSpPr>
          <p:spPr>
            <a:xfrm>
              <a:off x="213678" y="3237934"/>
              <a:ext cx="1600200" cy="390525"/>
            </a:xfrm>
            <a:prstGeom prst="wedgeRoundRectCallout">
              <a:avLst>
                <a:gd name="adj1" fmla="val -14881"/>
                <a:gd name="adj2" fmla="val 77134"/>
                <a:gd name="adj3" fmla="val 16667"/>
              </a:avLst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ja-JP" sz="2000" kern="100" dirty="0"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旬の</a:t>
              </a:r>
              <a:r>
                <a:rPr lang="ja-JP" sz="2000" kern="100" dirty="0" smtClean="0">
                  <a:effectLst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食材</a:t>
              </a:r>
              <a:endParaRPr lang="ja-JP" sz="1200" kern="1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69850" y="1464715"/>
            <a:ext cx="3106920" cy="516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66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○全国のえのきたけ生産状況</a:t>
            </a:r>
            <a:endParaRPr lang="en-US" altLang="ja-JP" kern="100" dirty="0" smtClean="0">
              <a:solidFill>
                <a:srgbClr val="FF66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66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（令和３年）</a:t>
            </a:r>
            <a:endParaRPr lang="ja-JP" sz="1050" kern="100" dirty="0">
              <a:solidFill>
                <a:srgbClr val="FF6600"/>
              </a:solidFill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-1" y="3939453"/>
            <a:ext cx="4114801" cy="516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66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○県内のえのきたけ生産量（令和３年）</a:t>
            </a:r>
            <a:endParaRPr lang="ja-JP" sz="1050" kern="100" dirty="0">
              <a:solidFill>
                <a:srgbClr val="FF6600"/>
              </a:solidFill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9849" y="6582541"/>
            <a:ext cx="3568701" cy="516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66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○えのきたけ栽培の歴史と出荷先</a:t>
            </a:r>
            <a:endParaRPr lang="ja-JP" sz="1050" kern="100" dirty="0">
              <a:solidFill>
                <a:srgbClr val="FF6600"/>
              </a:solidFill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5748" y="7076663"/>
            <a:ext cx="3849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宮城県産「えのきたけ」は，生産量が全国</a:t>
            </a:r>
            <a:r>
              <a:rPr kumimoji="1" lang="en-US" altLang="ja-JP" sz="1600" dirty="0" smtClean="0"/>
              <a:t>6</a:t>
            </a:r>
            <a:r>
              <a:rPr kumimoji="1" lang="ja-JP" altLang="en-US" sz="1600" dirty="0" smtClean="0"/>
              <a:t>位で，東北のえのきたけ生産拠点となっています。昭和</a:t>
            </a:r>
            <a:r>
              <a:rPr kumimoji="1" lang="en-US" altLang="ja-JP" sz="1600" dirty="0" smtClean="0"/>
              <a:t>50</a:t>
            </a:r>
            <a:r>
              <a:rPr kumimoji="1" lang="ja-JP" altLang="en-US" sz="1600" dirty="0" smtClean="0"/>
              <a:t>年代にビン栽培による機械化が進み，全国にえのきたけ生産が広まりましたが，その頃，加美町の中新田地区に地域産業として導入され，農家の副業として定着しました。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現在，県内の主な産地</a:t>
            </a:r>
            <a:r>
              <a:rPr kumimoji="1" lang="ja-JP" altLang="en-US" sz="1600" dirty="0"/>
              <a:t>は加美町と</a:t>
            </a:r>
            <a:r>
              <a:rPr kumimoji="1" lang="ja-JP" altLang="en-US" sz="1600" dirty="0" smtClean="0"/>
              <a:t>川崎町となっており，仙台市場に出荷され，食品スーパー等で販売されています。</a:t>
            </a:r>
            <a:endParaRPr kumimoji="1" lang="ja-JP" altLang="en-US" sz="16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1438963"/>
            <a:ext cx="2819638" cy="205833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849049" y="3511439"/>
            <a:ext cx="2189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「施設栽培によるえのきたけ」</a:t>
            </a:r>
            <a:endParaRPr kumimoji="1" lang="ja-JP" altLang="en-US" sz="11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22" y="4786636"/>
            <a:ext cx="519524" cy="59915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413" y="5475090"/>
            <a:ext cx="347876" cy="39641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875" y="4638063"/>
            <a:ext cx="245941" cy="280459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514724" y="4633000"/>
            <a:ext cx="11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B050"/>
                </a:solidFill>
              </a:rPr>
              <a:t>県内生産量</a:t>
            </a:r>
            <a:endParaRPr kumimoji="1" lang="en-US" altLang="ja-JP" sz="1200" b="1" dirty="0" smtClean="0">
              <a:solidFill>
                <a:srgbClr val="00B050"/>
              </a:solidFill>
            </a:endParaRPr>
          </a:p>
          <a:p>
            <a:r>
              <a:rPr kumimoji="1" lang="ja-JP" altLang="en-US" sz="1200" b="1" dirty="0" smtClean="0">
                <a:solidFill>
                  <a:srgbClr val="00B050"/>
                </a:solidFill>
              </a:rPr>
              <a:t>１位：加美町</a:t>
            </a:r>
            <a:endParaRPr kumimoji="1" lang="ja-JP" altLang="en-US" sz="1200" b="1" dirty="0">
              <a:solidFill>
                <a:srgbClr val="00B05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61897" y="5590847"/>
            <a:ext cx="110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B050"/>
                </a:solidFill>
              </a:rPr>
              <a:t>２位：川崎町</a:t>
            </a:r>
            <a:endParaRPr kumimoji="1" lang="ja-JP" altLang="en-US" sz="1200" b="1" dirty="0">
              <a:solidFill>
                <a:srgbClr val="00B05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53352" y="4648136"/>
            <a:ext cx="972000" cy="252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B050"/>
                </a:solidFill>
              </a:rPr>
              <a:t>３位：大崎市</a:t>
            </a:r>
            <a:endParaRPr kumimoji="1" lang="ja-JP" altLang="en-US" sz="1200" b="1" dirty="0">
              <a:solidFill>
                <a:srgbClr val="00B050"/>
              </a:solidFill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9661" y="7292127"/>
            <a:ext cx="2524816" cy="189361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304" y="2021408"/>
            <a:ext cx="2690322" cy="17100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454" y="4441110"/>
            <a:ext cx="2812409" cy="167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0" y="279417"/>
            <a:ext cx="2438400" cy="5166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66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○選び方・保存方法</a:t>
            </a:r>
            <a:endParaRPr lang="ja-JP" sz="1050" kern="100" dirty="0">
              <a:solidFill>
                <a:srgbClr val="FF6600"/>
              </a:solidFill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0" y="2604677"/>
            <a:ext cx="5961567" cy="869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66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○おすすめの料理　</a:t>
            </a:r>
            <a:r>
              <a:rPr lang="ja-JP" altLang="en-US" sz="1100" kern="100" dirty="0" smtClean="0">
                <a:solidFill>
                  <a:srgbClr val="00B05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食材王国みやぎ通信より　ﾚシピ提供：ハウス食品株式会社</a:t>
            </a:r>
            <a:r>
              <a:rPr lang="ja-JP" altLang="en-US" sz="1100" kern="100" dirty="0" smtClean="0">
                <a:solidFill>
                  <a:srgbClr val="FF66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100" kern="100" dirty="0" smtClean="0">
              <a:solidFill>
                <a:srgbClr val="FF66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</a:t>
            </a:r>
            <a:endParaRPr lang="en-US" altLang="ja-JP" kern="1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ja-JP" sz="105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775" y="4978356"/>
            <a:ext cx="4403277" cy="1942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FF66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○食べ頃カレンダー</a:t>
            </a:r>
            <a:endParaRPr lang="en-US" altLang="ja-JP" kern="100" dirty="0" smtClean="0">
              <a:solidFill>
                <a:srgbClr val="FF6600"/>
              </a:solidFill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天然のえのきたけは晩秋から翌春にかけて発生する冬のきのこ</a:t>
            </a: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で，色</a:t>
            </a:r>
            <a:r>
              <a:rPr lang="ja-JP" altLang="en-US" sz="14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は</a:t>
            </a: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茶色</a:t>
            </a:r>
            <a:r>
              <a:rPr lang="ja-JP" altLang="en-US" sz="14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です</a:t>
            </a: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sz="1400" kern="1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4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１年中いつでも手軽に購入でき，私たちの食卓に上る「えのきたけ」</a:t>
            </a:r>
            <a:r>
              <a:rPr lang="ja-JP" altLang="en-US" sz="14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は，施設内</a:t>
            </a: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で周年栽培</a:t>
            </a:r>
            <a:r>
              <a:rPr lang="ja-JP" altLang="en-US" sz="14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されたもの</a:t>
            </a: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で</a:t>
            </a:r>
            <a:r>
              <a:rPr lang="ja-JP" altLang="en-US" sz="14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鍋物に欠かせない食材として冬場は生産量が増え，</a:t>
            </a:r>
            <a:r>
              <a:rPr lang="en-US" altLang="ja-JP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10</a:t>
            </a: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月から３月頃までは特に市場に多く出荷されています。</a:t>
            </a:r>
            <a:endParaRPr lang="en-US" altLang="ja-JP" sz="1400" kern="1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ja-JP" sz="1050" kern="100" dirty="0">
              <a:effectLst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49800" y="6921319"/>
          <a:ext cx="6732000" cy="211790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61000">
                  <a:extLst>
                    <a:ext uri="{9D8B030D-6E8A-4147-A177-3AD203B41FA5}">
                      <a16:colId xmlns:a16="http://schemas.microsoft.com/office/drawing/2014/main" val="114791637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2209442375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562977704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518711110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973313078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944099047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4258908844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1922787855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2832326124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1904785101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58931794"/>
                    </a:ext>
                  </a:extLst>
                </a:gridCol>
                <a:gridCol w="561000">
                  <a:extLst>
                    <a:ext uri="{9D8B030D-6E8A-4147-A177-3AD203B41FA5}">
                      <a16:colId xmlns:a16="http://schemas.microsoft.com/office/drawing/2014/main" val="2422452671"/>
                    </a:ext>
                  </a:extLst>
                </a:gridCol>
              </a:tblGrid>
              <a:tr h="5283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１月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２月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３月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４月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５月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６月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７月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８月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９月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12504"/>
                  </a:ext>
                </a:extLst>
              </a:tr>
              <a:tr h="1589579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496123"/>
                  </a:ext>
                </a:extLst>
              </a:tr>
            </a:tbl>
          </a:graphicData>
        </a:graphic>
      </p:graphicFrame>
      <p:sp>
        <p:nvSpPr>
          <p:cNvPr id="25" name="角丸四角形 24"/>
          <p:cNvSpPr/>
          <p:nvPr/>
        </p:nvSpPr>
        <p:spPr>
          <a:xfrm>
            <a:off x="49792" y="7697900"/>
            <a:ext cx="6732008" cy="393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施設内での周年栽培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80520" y="9144999"/>
            <a:ext cx="5601280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発行：宮城県　水産林政部 水産業振興課，林業振興課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，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農政部 農業政策室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：０２２－２１１－２８９２　メール：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noseise-f@pref.miyagi.lg.jp</a:t>
            </a: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ホームページ：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https://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www.pref.miyagi.jp/soshiki/noseise/index.html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9183" y="8368562"/>
            <a:ext cx="6732007" cy="3937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通年販売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3483" y="698604"/>
            <a:ext cx="6524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ja-JP" altLang="en-US" sz="1400" b="1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「えのきたけ」はシャキシャキの食感が特徴</a:t>
            </a:r>
            <a:endParaRPr lang="ja-JP" altLang="en-US" sz="1400" b="1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base"/>
            <a:r>
              <a:rPr lang="ja-JP" altLang="en-US" sz="1400" dirty="0" smtClean="0"/>
              <a:t>　乳白色で張りがあり</a:t>
            </a:r>
            <a:r>
              <a:rPr lang="ja-JP" altLang="en-US" sz="1400" dirty="0">
                <a:latin typeface="+mn-ea"/>
              </a:rPr>
              <a:t>，</a:t>
            </a:r>
            <a:r>
              <a:rPr lang="ja-JP" altLang="en-US" sz="1400" dirty="0" smtClean="0">
                <a:latin typeface="+mn-ea"/>
              </a:rPr>
              <a:t>束全体がシャキッとしているものが良品です。鮮度のよい「えのきたけ」はシャキシャキの食感が特徴です。</a:t>
            </a:r>
            <a:endParaRPr lang="en-US" altLang="ja-JP" sz="1400" dirty="0" smtClean="0">
              <a:latin typeface="+mn-ea"/>
            </a:endParaRPr>
          </a:p>
          <a:p>
            <a:pPr fontAlgn="base"/>
            <a:r>
              <a:rPr lang="en-US" altLang="ja-JP" sz="1400" dirty="0" smtClean="0">
                <a:latin typeface="+mn-ea"/>
              </a:rPr>
              <a:t>〈</a:t>
            </a:r>
            <a:r>
              <a:rPr lang="ja-JP" altLang="en-US" sz="1400" dirty="0" smtClean="0">
                <a:latin typeface="+mn-ea"/>
              </a:rPr>
              <a:t>冷蔵保存</a:t>
            </a:r>
            <a:r>
              <a:rPr lang="en-US" altLang="ja-JP" sz="1400" dirty="0" smtClean="0">
                <a:latin typeface="+mn-ea"/>
              </a:rPr>
              <a:t>〉</a:t>
            </a:r>
          </a:p>
          <a:p>
            <a:pPr fontAlgn="base"/>
            <a:r>
              <a:rPr lang="ja-JP" altLang="en-US" sz="1400" dirty="0" smtClean="0">
                <a:latin typeface="+mn-ea"/>
              </a:rPr>
              <a:t>　石づきはつけたまま，キッチンペーパーに包み，ジッパー付き保存袋に入れ野菜室で保存します。（保存約１週間）</a:t>
            </a:r>
            <a:endParaRPr lang="en-US" altLang="ja-JP" sz="1400" dirty="0" smtClean="0">
              <a:latin typeface="+mn-ea"/>
            </a:endParaRPr>
          </a:p>
          <a:p>
            <a:pPr fontAlgn="base"/>
            <a:r>
              <a:rPr lang="en-US" altLang="ja-JP" sz="1400" dirty="0" smtClean="0">
                <a:latin typeface="+mn-ea"/>
              </a:rPr>
              <a:t>〈</a:t>
            </a:r>
            <a:r>
              <a:rPr lang="ja-JP" altLang="en-US" sz="1400" dirty="0" smtClean="0">
                <a:latin typeface="+mn-ea"/>
              </a:rPr>
              <a:t>冷凍保存</a:t>
            </a:r>
            <a:r>
              <a:rPr lang="en-US" altLang="ja-JP" sz="1400" dirty="0" smtClean="0">
                <a:latin typeface="+mn-ea"/>
              </a:rPr>
              <a:t>〉</a:t>
            </a:r>
          </a:p>
          <a:p>
            <a:pPr fontAlgn="base"/>
            <a:r>
              <a:rPr lang="ja-JP" altLang="en-US" sz="1400" dirty="0" smtClean="0">
                <a:latin typeface="+mn-ea"/>
              </a:rPr>
              <a:t>　石づきを切り，ジッパー付き保存袋に入れ冷凍します。（保存約３週間）</a:t>
            </a:r>
            <a:endParaRPr lang="en-US" altLang="ja-JP" sz="1400" dirty="0" smtClean="0">
              <a:latin typeface="+mn-ea"/>
            </a:endParaRPr>
          </a:p>
          <a:p>
            <a:pPr fontAlgn="base"/>
            <a:r>
              <a:rPr lang="en-US" altLang="ja-JP" sz="1400" dirty="0" smtClean="0">
                <a:latin typeface="+mn-ea"/>
              </a:rPr>
              <a:t>※</a:t>
            </a:r>
            <a:r>
              <a:rPr lang="ja-JP" altLang="en-US" sz="1400" dirty="0" smtClean="0">
                <a:latin typeface="+mn-ea"/>
              </a:rPr>
              <a:t>料理するときは解凍せず凍ったまま加熱料理します。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52" y="5247296"/>
            <a:ext cx="1883827" cy="135952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599379" y="6606822"/>
            <a:ext cx="1694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「天然のえのきたけ」</a:t>
            </a:r>
            <a:endParaRPr kumimoji="1" lang="ja-JP" altLang="en-US" sz="1100" dirty="0"/>
          </a:p>
        </p:txBody>
      </p:sp>
      <p:sp>
        <p:nvSpPr>
          <p:cNvPr id="28" name="角丸四角形 27"/>
          <p:cNvSpPr/>
          <p:nvPr/>
        </p:nvSpPr>
        <p:spPr>
          <a:xfrm>
            <a:off x="49792" y="8368562"/>
            <a:ext cx="1731383" cy="393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市場出荷が多い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039807" y="8382624"/>
            <a:ext cx="1731383" cy="393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市場出荷が多い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9792" y="7695348"/>
            <a:ext cx="1731383" cy="393700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生産量増加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049838" y="7704931"/>
            <a:ext cx="1731383" cy="393700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生産量増加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4" y="3382559"/>
            <a:ext cx="2181306" cy="152898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19432" y="2995329"/>
            <a:ext cx="411229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</a:rPr>
              <a:t>材料（</a:t>
            </a:r>
            <a:r>
              <a:rPr kumimoji="1" lang="en-US" altLang="ja-JP" sz="1200" b="1" dirty="0" smtClean="0">
                <a:solidFill>
                  <a:srgbClr val="002060"/>
                </a:solidFill>
              </a:rPr>
              <a:t>2</a:t>
            </a:r>
            <a:r>
              <a:rPr kumimoji="1" lang="ja-JP" altLang="en-US" sz="1200" b="1" dirty="0" smtClean="0">
                <a:solidFill>
                  <a:srgbClr val="002060"/>
                </a:solidFill>
              </a:rPr>
              <a:t>人分）</a:t>
            </a:r>
            <a:endParaRPr kumimoji="1" lang="en-US" altLang="ja-JP" sz="1200" b="1" dirty="0" smtClean="0">
              <a:solidFill>
                <a:srgbClr val="002060"/>
              </a:solidFill>
            </a:endParaRPr>
          </a:p>
          <a:p>
            <a:r>
              <a:rPr kumimoji="1" lang="ja-JP" altLang="en-US" sz="1050" dirty="0" smtClean="0"/>
              <a:t>◆えのきたけ：</a:t>
            </a:r>
            <a:r>
              <a:rPr kumimoji="1" lang="en-US" altLang="ja-JP" sz="1050" dirty="0" smtClean="0"/>
              <a:t>1</a:t>
            </a:r>
            <a:r>
              <a:rPr kumimoji="1" lang="ja-JP" altLang="en-US" sz="1050" dirty="0" smtClean="0"/>
              <a:t>パック</a:t>
            </a:r>
            <a:r>
              <a:rPr kumimoji="1" lang="en-US" altLang="ja-JP" sz="1050" dirty="0" smtClean="0"/>
              <a:t>(100g)</a:t>
            </a:r>
            <a:r>
              <a:rPr kumimoji="1" lang="ja-JP" altLang="en-US" sz="1050" dirty="0"/>
              <a:t> ◆豚肉</a:t>
            </a:r>
            <a:r>
              <a:rPr kumimoji="1" lang="en-US" altLang="ja-JP" sz="1050" dirty="0"/>
              <a:t>(</a:t>
            </a:r>
            <a:r>
              <a:rPr kumimoji="1" lang="ja-JP" altLang="en-US" sz="1050" dirty="0"/>
              <a:t>バラ薄切り</a:t>
            </a:r>
            <a:r>
              <a:rPr kumimoji="1" lang="en-US" altLang="ja-JP" sz="1050" dirty="0"/>
              <a:t>)</a:t>
            </a:r>
            <a:r>
              <a:rPr kumimoji="1" lang="ja-JP" altLang="en-US" sz="1050" dirty="0"/>
              <a:t>：</a:t>
            </a:r>
            <a:r>
              <a:rPr kumimoji="1" lang="en-US" altLang="ja-JP" sz="1050" dirty="0"/>
              <a:t>4</a:t>
            </a:r>
            <a:r>
              <a:rPr kumimoji="1" lang="ja-JP" altLang="en-US" sz="1050" dirty="0"/>
              <a:t>枚</a:t>
            </a:r>
            <a:r>
              <a:rPr kumimoji="1" lang="en-US" altLang="ja-JP" sz="1050" dirty="0"/>
              <a:t>(100g)</a:t>
            </a:r>
          </a:p>
          <a:p>
            <a:r>
              <a:rPr kumimoji="1" lang="ja-JP" altLang="en-US" sz="1050" dirty="0" smtClean="0"/>
              <a:t>◆</a:t>
            </a:r>
            <a:r>
              <a:rPr kumimoji="1" lang="ja-JP" altLang="en-US" sz="1050" dirty="0"/>
              <a:t>水：大さじ</a:t>
            </a:r>
            <a:r>
              <a:rPr kumimoji="1" lang="ja-JP" altLang="en-US" sz="1050" dirty="0" smtClean="0"/>
              <a:t>１◆ハウス味付カレーパウダー　バーモントカレー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　味：大さじ</a:t>
            </a:r>
            <a:r>
              <a:rPr kumimoji="1" lang="en-US" altLang="ja-JP" sz="1050" dirty="0" smtClean="0"/>
              <a:t>1/2(6g)</a:t>
            </a:r>
          </a:p>
          <a:p>
            <a:r>
              <a:rPr kumimoji="1" lang="ja-JP" altLang="en-US" sz="1200" b="1" dirty="0" smtClean="0">
                <a:solidFill>
                  <a:srgbClr val="002060"/>
                </a:solidFill>
              </a:rPr>
              <a:t>作り方･･･････････････････････</a:t>
            </a:r>
            <a:r>
              <a:rPr kumimoji="1" lang="ja-JP" altLang="en-US" sz="1200" b="1" dirty="0">
                <a:solidFill>
                  <a:srgbClr val="002060"/>
                </a:solidFill>
              </a:rPr>
              <a:t> ････････････････</a:t>
            </a:r>
            <a:r>
              <a:rPr kumimoji="1" lang="ja-JP" altLang="en-US" sz="1200" b="1" dirty="0" smtClean="0">
                <a:solidFill>
                  <a:srgbClr val="002060"/>
                </a:solidFill>
              </a:rPr>
              <a:t>･</a:t>
            </a:r>
            <a:r>
              <a:rPr kumimoji="1" lang="ja-JP" altLang="en-US" sz="1200" b="1" dirty="0">
                <a:solidFill>
                  <a:srgbClr val="002060"/>
                </a:solidFill>
              </a:rPr>
              <a:t> ･･･</a:t>
            </a:r>
            <a:r>
              <a:rPr kumimoji="1" lang="ja-JP" altLang="en-US" sz="1200" b="1" dirty="0" smtClean="0">
                <a:solidFill>
                  <a:srgbClr val="002060"/>
                </a:solidFill>
              </a:rPr>
              <a:t>･</a:t>
            </a:r>
            <a:endParaRPr kumimoji="1" lang="en-US" altLang="ja-JP" sz="1200" b="1" dirty="0">
              <a:solidFill>
                <a:srgbClr val="002060"/>
              </a:solidFill>
            </a:endParaRPr>
          </a:p>
          <a:p>
            <a:r>
              <a:rPr kumimoji="1" lang="ja-JP" altLang="en-US" sz="1050" dirty="0" smtClean="0"/>
              <a:t>　①豚肉は半分の長さに切る。えのきたけは，石づきを切って</a:t>
            </a:r>
            <a:r>
              <a:rPr kumimoji="1" lang="en-US" altLang="ja-JP" sz="1050" dirty="0" smtClean="0"/>
              <a:t>8</a:t>
            </a:r>
          </a:p>
          <a:p>
            <a:r>
              <a:rPr kumimoji="1" lang="ja-JP" altLang="en-US" sz="1050" dirty="0" smtClean="0"/>
              <a:t>　　 等分に分ける。</a:t>
            </a:r>
            <a:endParaRPr kumimoji="1" lang="en-US" altLang="ja-JP" sz="1050" dirty="0" smtClean="0"/>
          </a:p>
          <a:p>
            <a:r>
              <a:rPr kumimoji="1" lang="ja-JP" altLang="en-US" sz="1050" dirty="0"/>
              <a:t>　</a:t>
            </a:r>
            <a:r>
              <a:rPr kumimoji="1" lang="ja-JP" altLang="en-US" sz="1050" dirty="0" smtClean="0"/>
              <a:t>②①の豚肉を広げ，えのきたけを巻く。</a:t>
            </a:r>
            <a:endParaRPr kumimoji="1" lang="en-US" altLang="ja-JP" sz="1050" dirty="0" smtClean="0"/>
          </a:p>
          <a:p>
            <a:r>
              <a:rPr kumimoji="1" lang="ja-JP" altLang="en-US" sz="1050" dirty="0"/>
              <a:t>　</a:t>
            </a:r>
            <a:r>
              <a:rPr kumimoji="1" lang="ja-JP" altLang="en-US" sz="1050" dirty="0" smtClean="0"/>
              <a:t>③フライパンに油を引かず，②のとじ目を下にしてフライパ   </a:t>
            </a:r>
            <a:r>
              <a:rPr kumimoji="1" lang="en-US" altLang="ja-JP" sz="1050" dirty="0" smtClean="0"/>
              <a:t/>
            </a:r>
            <a:br>
              <a:rPr kumimoji="1" lang="en-US" altLang="ja-JP" sz="1050" dirty="0" smtClean="0"/>
            </a:br>
            <a:r>
              <a:rPr kumimoji="1" lang="en-US" altLang="ja-JP" sz="1050" dirty="0" smtClean="0"/>
              <a:t>           </a:t>
            </a:r>
            <a:r>
              <a:rPr kumimoji="1" lang="ja-JP" altLang="en-US" sz="1050" dirty="0" smtClean="0"/>
              <a:t>ンに並べて，火をつけ中火で焼く。焼き色がついたら返し，  </a:t>
            </a:r>
            <a:r>
              <a:rPr kumimoji="1" lang="en-US" altLang="ja-JP" sz="1050" dirty="0" smtClean="0"/>
              <a:t/>
            </a:r>
            <a:br>
              <a:rPr kumimoji="1" lang="en-US" altLang="ja-JP" sz="1050" dirty="0" smtClean="0"/>
            </a:br>
            <a:r>
              <a:rPr kumimoji="1" lang="en-US" altLang="ja-JP" sz="1050" dirty="0" smtClean="0"/>
              <a:t>           </a:t>
            </a:r>
            <a:r>
              <a:rPr kumimoji="1" lang="ja-JP" altLang="en-US" sz="1050" dirty="0" smtClean="0"/>
              <a:t>転がしながら全体を焼く。</a:t>
            </a:r>
            <a:endParaRPr kumimoji="1" lang="en-US" altLang="ja-JP" sz="1050" dirty="0" smtClean="0"/>
          </a:p>
          <a:p>
            <a:r>
              <a:rPr kumimoji="1" lang="ja-JP" altLang="en-US" sz="1050" dirty="0"/>
              <a:t>　</a:t>
            </a:r>
            <a:r>
              <a:rPr kumimoji="1" lang="ja-JP" altLang="en-US" sz="1050" dirty="0" smtClean="0"/>
              <a:t>④鍋肌から水をまわし入れ，カレーパウダーを振り入れて全</a:t>
            </a:r>
            <a:r>
              <a:rPr kumimoji="1" lang="en-US" altLang="ja-JP" sz="1050" dirty="0" smtClean="0"/>
              <a:t/>
            </a:r>
            <a:br>
              <a:rPr kumimoji="1" lang="en-US" altLang="ja-JP" sz="1050" dirty="0" smtClean="0"/>
            </a:br>
            <a:r>
              <a:rPr kumimoji="1" lang="en-US" altLang="ja-JP" sz="1050" dirty="0" smtClean="0"/>
              <a:t>           </a:t>
            </a:r>
            <a:r>
              <a:rPr kumimoji="1" lang="ja-JP" altLang="en-US" sz="1050" dirty="0" smtClean="0"/>
              <a:t>体に絡め合わせ，ふたをして軽く蒸し焼きにする。</a:t>
            </a:r>
            <a:endParaRPr kumimoji="1" lang="ja-JP" altLang="en-US" sz="105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7094" y="3019667"/>
            <a:ext cx="2181306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えのきたけの肉巻き</a:t>
            </a:r>
            <a:endParaRPr kumimoji="1" lang="ja-JP" altLang="en-US" sz="1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6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925</Words>
  <Application>Microsoft Office PowerPoint</Application>
  <PresentationFormat>A4 210 x 297 mm</PresentationFormat>
  <Paragraphs>107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HGP創英角ｺﾞｼｯｸUB</vt:lpstr>
      <vt:lpstr>HGP創英角ﾎﾟｯﾌﾟ体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青沼　達也</dc:creator>
  <cp:lastModifiedBy>青沼　達也</cp:lastModifiedBy>
  <cp:revision>36</cp:revision>
  <cp:lastPrinted>2022-12-19T05:38:28Z</cp:lastPrinted>
  <dcterms:created xsi:type="dcterms:W3CDTF">2022-06-02T07:03:24Z</dcterms:created>
  <dcterms:modified xsi:type="dcterms:W3CDTF">2023-01-06T03:07:10Z</dcterms:modified>
</cp:coreProperties>
</file>