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5050"/>
    <a:srgbClr val="99FF66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100" d="100"/>
          <a:sy n="100" d="100"/>
        </p:scale>
        <p:origin x="846" y="-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eno yuna" userId="3524deab16f2617b" providerId="LiveId" clId="{751856D8-F802-48C8-BB1D-B11BE99DAC8C}"/>
    <pc:docChg chg="undo redo custSel modSld">
      <pc:chgData name="ueno yuna" userId="3524deab16f2617b" providerId="LiveId" clId="{751856D8-F802-48C8-BB1D-B11BE99DAC8C}" dt="2022-10-10T13:16:36.210" v="3162" actId="1036"/>
      <pc:docMkLst>
        <pc:docMk/>
      </pc:docMkLst>
      <pc:sldChg chg="addSp delSp modSp mod">
        <pc:chgData name="ueno yuna" userId="3524deab16f2617b" providerId="LiveId" clId="{751856D8-F802-48C8-BB1D-B11BE99DAC8C}" dt="2022-10-10T13:16:36.210" v="3162" actId="1036"/>
        <pc:sldMkLst>
          <pc:docMk/>
          <pc:sldMk cId="4210868912" sldId="256"/>
        </pc:sldMkLst>
        <pc:spChg chg="add del mod">
          <ac:chgData name="ueno yuna" userId="3524deab16f2617b" providerId="LiveId" clId="{751856D8-F802-48C8-BB1D-B11BE99DAC8C}" dt="2022-10-10T08:12:44.863" v="226"/>
          <ac:spMkLst>
            <pc:docMk/>
            <pc:sldMk cId="4210868912" sldId="256"/>
            <ac:spMk id="3" creationId="{C06E45C5-0795-375F-6F39-66DA5C7D861B}"/>
          </ac:spMkLst>
        </pc:spChg>
        <pc:spChg chg="add mod">
          <ac:chgData name="ueno yuna" userId="3524deab16f2617b" providerId="LiveId" clId="{751856D8-F802-48C8-BB1D-B11BE99DAC8C}" dt="2022-10-10T08:13:26.973" v="306" actId="1076"/>
          <ac:spMkLst>
            <pc:docMk/>
            <pc:sldMk cId="4210868912" sldId="256"/>
            <ac:spMk id="4" creationId="{55039C1F-0A91-A52D-0B16-9E900089785D}"/>
          </ac:spMkLst>
        </pc:spChg>
        <pc:spChg chg="mod">
          <ac:chgData name="ueno yuna" userId="3524deab16f2617b" providerId="LiveId" clId="{751856D8-F802-48C8-BB1D-B11BE99DAC8C}" dt="2022-10-10T07:58:24.462" v="10" actId="20577"/>
          <ac:spMkLst>
            <pc:docMk/>
            <pc:sldMk cId="4210868912" sldId="256"/>
            <ac:spMk id="7" creationId="{00000000-0000-0000-0000-000000000000}"/>
          </ac:spMkLst>
        </pc:spChg>
        <pc:spChg chg="mod">
          <ac:chgData name="ueno yuna" userId="3524deab16f2617b" providerId="LiveId" clId="{751856D8-F802-48C8-BB1D-B11BE99DAC8C}" dt="2022-10-10T08:01:19.757" v="147" actId="20577"/>
          <ac:spMkLst>
            <pc:docMk/>
            <pc:sldMk cId="4210868912" sldId="256"/>
            <ac:spMk id="10" creationId="{00000000-0000-0000-0000-000000000000}"/>
          </ac:spMkLst>
        </pc:spChg>
        <pc:spChg chg="mod">
          <ac:chgData name="ueno yuna" userId="3524deab16f2617b" providerId="LiveId" clId="{751856D8-F802-48C8-BB1D-B11BE99DAC8C}" dt="2022-10-10T13:16:32.666" v="3160" actId="1036"/>
          <ac:spMkLst>
            <pc:docMk/>
            <pc:sldMk cId="4210868912" sldId="256"/>
            <ac:spMk id="13" creationId="{00000000-0000-0000-0000-000000000000}"/>
          </ac:spMkLst>
        </pc:spChg>
        <pc:spChg chg="mod">
          <ac:chgData name="ueno yuna" userId="3524deab16f2617b" providerId="LiveId" clId="{751856D8-F802-48C8-BB1D-B11BE99DAC8C}" dt="2022-10-10T08:27:29.014" v="369" actId="14100"/>
          <ac:spMkLst>
            <pc:docMk/>
            <pc:sldMk cId="4210868912" sldId="256"/>
            <ac:spMk id="14" creationId="{00000000-0000-0000-0000-000000000000}"/>
          </ac:spMkLst>
        </pc:spChg>
        <pc:spChg chg="del">
          <ac:chgData name="ueno yuna" userId="3524deab16f2617b" providerId="LiveId" clId="{751856D8-F802-48C8-BB1D-B11BE99DAC8C}" dt="2022-10-10T07:50:39.872" v="0" actId="478"/>
          <ac:spMkLst>
            <pc:docMk/>
            <pc:sldMk cId="4210868912" sldId="256"/>
            <ac:spMk id="15" creationId="{00000000-0000-0000-0000-000000000000}"/>
          </ac:spMkLst>
        </pc:spChg>
        <pc:spChg chg="add mod">
          <ac:chgData name="ueno yuna" userId="3524deab16f2617b" providerId="LiveId" clId="{751856D8-F802-48C8-BB1D-B11BE99DAC8C}" dt="2022-10-10T08:30:35.608" v="429" actId="1038"/>
          <ac:spMkLst>
            <pc:docMk/>
            <pc:sldMk cId="4210868912" sldId="256"/>
            <ac:spMk id="16" creationId="{15A38C4F-9E91-D61E-CC70-39A3E9ECDC5A}"/>
          </ac:spMkLst>
        </pc:spChg>
        <pc:spChg chg="mod">
          <ac:chgData name="ueno yuna" userId="3524deab16f2617b" providerId="LiveId" clId="{751856D8-F802-48C8-BB1D-B11BE99DAC8C}" dt="2022-10-10T08:13:58.176" v="317" actId="20577"/>
          <ac:spMkLst>
            <pc:docMk/>
            <pc:sldMk cId="4210868912" sldId="256"/>
            <ac:spMk id="17" creationId="{00000000-0000-0000-0000-000000000000}"/>
          </ac:spMkLst>
        </pc:spChg>
        <pc:spChg chg="add mod">
          <ac:chgData name="ueno yuna" userId="3524deab16f2617b" providerId="LiveId" clId="{751856D8-F802-48C8-BB1D-B11BE99DAC8C}" dt="2022-10-10T08:31:06.429" v="466" actId="20577"/>
          <ac:spMkLst>
            <pc:docMk/>
            <pc:sldMk cId="4210868912" sldId="256"/>
            <ac:spMk id="18" creationId="{45EC5C1A-D805-1DE6-D7CC-FF521D225E15}"/>
          </ac:spMkLst>
        </pc:spChg>
        <pc:spChg chg="add mod">
          <ac:chgData name="ueno yuna" userId="3524deab16f2617b" providerId="LiveId" clId="{751856D8-F802-48C8-BB1D-B11BE99DAC8C}" dt="2022-10-10T13:11:34.585" v="3061" actId="1076"/>
          <ac:spMkLst>
            <pc:docMk/>
            <pc:sldMk cId="4210868912" sldId="256"/>
            <ac:spMk id="19" creationId="{F27FE914-DF7C-DAE5-B458-2D44DB133343}"/>
          </ac:spMkLst>
        </pc:spChg>
        <pc:picChg chg="add mod">
          <ac:chgData name="ueno yuna" userId="3524deab16f2617b" providerId="LiveId" clId="{751856D8-F802-48C8-BB1D-B11BE99DAC8C}" dt="2022-10-10T13:16:36.210" v="3162" actId="1036"/>
          <ac:picMkLst>
            <pc:docMk/>
            <pc:sldMk cId="4210868912" sldId="256"/>
            <ac:picMk id="2" creationId="{95B78660-CF95-E283-90D0-2E8D1108B45F}"/>
          </ac:picMkLst>
        </pc:picChg>
        <pc:picChg chg="add mod">
          <ac:chgData name="ueno yuna" userId="3524deab16f2617b" providerId="LiveId" clId="{751856D8-F802-48C8-BB1D-B11BE99DAC8C}" dt="2022-10-10T10:06:40.938" v="606" actId="1037"/>
          <ac:picMkLst>
            <pc:docMk/>
            <pc:sldMk cId="4210868912" sldId="256"/>
            <ac:picMk id="9" creationId="{06DADBBF-D855-F160-D4F4-9314FC1A2E58}"/>
          </ac:picMkLst>
        </pc:picChg>
        <pc:picChg chg="add mod">
          <ac:chgData name="ueno yuna" userId="3524deab16f2617b" providerId="LiveId" clId="{751856D8-F802-48C8-BB1D-B11BE99DAC8C}" dt="2022-10-10T10:26:16.357" v="608" actId="1076"/>
          <ac:picMkLst>
            <pc:docMk/>
            <pc:sldMk cId="4210868912" sldId="256"/>
            <ac:picMk id="15" creationId="{E4002898-3AD7-32CA-0BCD-5CBD1FA338DA}"/>
          </ac:picMkLst>
        </pc:picChg>
        <pc:picChg chg="add mod">
          <ac:chgData name="ueno yuna" userId="3524deab16f2617b" providerId="LiveId" clId="{751856D8-F802-48C8-BB1D-B11BE99DAC8C}" dt="2022-10-10T13:08:15.236" v="2894" actId="1076"/>
          <ac:picMkLst>
            <pc:docMk/>
            <pc:sldMk cId="4210868912" sldId="256"/>
            <ac:picMk id="1026" creationId="{69909F5C-80AD-CB1F-805E-72B07B6450DB}"/>
          </ac:picMkLst>
        </pc:picChg>
      </pc:sldChg>
      <pc:sldChg chg="addSp delSp modSp mod">
        <pc:chgData name="ueno yuna" userId="3524deab16f2617b" providerId="LiveId" clId="{751856D8-F802-48C8-BB1D-B11BE99DAC8C}" dt="2022-10-10T13:16:13.292" v="3156" actId="20577"/>
        <pc:sldMkLst>
          <pc:docMk/>
          <pc:sldMk cId="3342343624" sldId="257"/>
        </pc:sldMkLst>
        <pc:spChg chg="mod">
          <ac:chgData name="ueno yuna" userId="3524deab16f2617b" providerId="LiveId" clId="{751856D8-F802-48C8-BB1D-B11BE99DAC8C}" dt="2022-10-10T13:16:13.292" v="3156" actId="20577"/>
          <ac:spMkLst>
            <pc:docMk/>
            <pc:sldMk cId="3342343624" sldId="257"/>
            <ac:spMk id="2" creationId="{00000000-0000-0000-0000-000000000000}"/>
          </ac:spMkLst>
        </pc:spChg>
        <pc:spChg chg="add mod">
          <ac:chgData name="ueno yuna" userId="3524deab16f2617b" providerId="LiveId" clId="{751856D8-F802-48C8-BB1D-B11BE99DAC8C}" dt="2022-10-10T10:35:32.299" v="1268" actId="20577"/>
          <ac:spMkLst>
            <pc:docMk/>
            <pc:sldMk cId="3342343624" sldId="257"/>
            <ac:spMk id="3" creationId="{9832724F-2A51-FF65-B825-6905BF18CA44}"/>
          </ac:spMkLst>
        </pc:spChg>
        <pc:spChg chg="add mod">
          <ac:chgData name="ueno yuna" userId="3524deab16f2617b" providerId="LiveId" clId="{751856D8-F802-48C8-BB1D-B11BE99DAC8C}" dt="2022-10-10T13:05:03.623" v="2814" actId="20577"/>
          <ac:spMkLst>
            <pc:docMk/>
            <pc:sldMk cId="3342343624" sldId="257"/>
            <ac:spMk id="4" creationId="{4CE9B6B0-D52A-634E-E8E4-3EFCF59B406E}"/>
          </ac:spMkLst>
        </pc:spChg>
        <pc:spChg chg="add mod">
          <ac:chgData name="ueno yuna" userId="3524deab16f2617b" providerId="LiveId" clId="{751856D8-F802-48C8-BB1D-B11BE99DAC8C}" dt="2022-10-10T13:10:43.350" v="2975" actId="20577"/>
          <ac:spMkLst>
            <pc:docMk/>
            <pc:sldMk cId="3342343624" sldId="257"/>
            <ac:spMk id="5" creationId="{1F4924D2-2670-F83F-F820-BFC22B52218B}"/>
          </ac:spMkLst>
        </pc:spChg>
        <pc:spChg chg="add mod">
          <ac:chgData name="ueno yuna" userId="3524deab16f2617b" providerId="LiveId" clId="{751856D8-F802-48C8-BB1D-B11BE99DAC8C}" dt="2022-10-10T12:45:21.948" v="2114" actId="20577"/>
          <ac:spMkLst>
            <pc:docMk/>
            <pc:sldMk cId="3342343624" sldId="257"/>
            <ac:spMk id="6" creationId="{2953707F-3546-A47C-364F-41A2EF681E6B}"/>
          </ac:spMkLst>
        </pc:spChg>
        <pc:spChg chg="add mod">
          <ac:chgData name="ueno yuna" userId="3524deab16f2617b" providerId="LiveId" clId="{751856D8-F802-48C8-BB1D-B11BE99DAC8C}" dt="2022-10-10T10:35:21.318" v="1258" actId="1037"/>
          <ac:spMkLst>
            <pc:docMk/>
            <pc:sldMk cId="3342343624" sldId="257"/>
            <ac:spMk id="7" creationId="{7651335A-77DD-A12A-F079-6F2FDD8A58A6}"/>
          </ac:spMkLst>
        </pc:spChg>
        <pc:spChg chg="add mod">
          <ac:chgData name="ueno yuna" userId="3524deab16f2617b" providerId="LiveId" clId="{751856D8-F802-48C8-BB1D-B11BE99DAC8C}" dt="2022-10-10T10:35:26.115" v="1267" actId="1037"/>
          <ac:spMkLst>
            <pc:docMk/>
            <pc:sldMk cId="3342343624" sldId="257"/>
            <ac:spMk id="8" creationId="{B91D2BCC-525F-0457-85EA-CE3CFFAB3C18}"/>
          </ac:spMkLst>
        </pc:spChg>
        <pc:spChg chg="add del mod">
          <ac:chgData name="ueno yuna" userId="3524deab16f2617b" providerId="LiveId" clId="{751856D8-F802-48C8-BB1D-B11BE99DAC8C}" dt="2022-10-10T12:18:11.159" v="1459" actId="478"/>
          <ac:spMkLst>
            <pc:docMk/>
            <pc:sldMk cId="3342343624" sldId="257"/>
            <ac:spMk id="10" creationId="{F76B0ED3-9379-4F54-B19A-39C0E2FD1C19}"/>
          </ac:spMkLst>
        </pc:spChg>
        <pc:spChg chg="mod">
          <ac:chgData name="ueno yuna" userId="3524deab16f2617b" providerId="LiveId" clId="{751856D8-F802-48C8-BB1D-B11BE99DAC8C}" dt="2022-10-10T08:31:58.707" v="482" actId="20577"/>
          <ac:spMkLst>
            <pc:docMk/>
            <pc:sldMk cId="3342343624" sldId="257"/>
            <ac:spMk id="14" creationId="{00000000-0000-0000-0000-000000000000}"/>
          </ac:spMkLst>
        </pc:spChg>
        <pc:spChg chg="del">
          <ac:chgData name="ueno yuna" userId="3524deab16f2617b" providerId="LiveId" clId="{751856D8-F802-48C8-BB1D-B11BE99DAC8C}" dt="2022-10-10T08:16:09.499" v="321" actId="478"/>
          <ac:spMkLst>
            <pc:docMk/>
            <pc:sldMk cId="3342343624" sldId="257"/>
            <ac:spMk id="15" creationId="{00000000-0000-0000-0000-000000000000}"/>
          </ac:spMkLst>
        </pc:spChg>
        <pc:spChg chg="add mod">
          <ac:chgData name="ueno yuna" userId="3524deab16f2617b" providerId="LiveId" clId="{751856D8-F802-48C8-BB1D-B11BE99DAC8C}" dt="2022-10-10T13:07:54.034" v="2893" actId="20577"/>
          <ac:spMkLst>
            <pc:docMk/>
            <pc:sldMk cId="3342343624" sldId="257"/>
            <ac:spMk id="15" creationId="{92E1330F-5796-83FE-5BD9-3E20178C6E20}"/>
          </ac:spMkLst>
        </pc:spChg>
        <pc:spChg chg="add mod">
          <ac:chgData name="ueno yuna" userId="3524deab16f2617b" providerId="LiveId" clId="{751856D8-F802-48C8-BB1D-B11BE99DAC8C}" dt="2022-10-10T13:10:13.568" v="2956" actId="20577"/>
          <ac:spMkLst>
            <pc:docMk/>
            <pc:sldMk cId="3342343624" sldId="257"/>
            <ac:spMk id="16" creationId="{785F8B5A-8545-EA09-2BBF-62D499A5E276}"/>
          </ac:spMkLst>
        </pc:spChg>
        <pc:spChg chg="add mod">
          <ac:chgData name="ueno yuna" userId="3524deab16f2617b" providerId="LiveId" clId="{751856D8-F802-48C8-BB1D-B11BE99DAC8C}" dt="2022-10-10T13:14:19.468" v="3102" actId="14100"/>
          <ac:spMkLst>
            <pc:docMk/>
            <pc:sldMk cId="3342343624" sldId="257"/>
            <ac:spMk id="17" creationId="{411ABDE9-88C3-F460-72DB-E2F539ED9497}"/>
          </ac:spMkLst>
        </pc:spChg>
        <pc:spChg chg="mod">
          <ac:chgData name="ueno yuna" userId="3524deab16f2617b" providerId="LiveId" clId="{751856D8-F802-48C8-BB1D-B11BE99DAC8C}" dt="2022-10-10T13:11:58.719" v="3076" actId="1038"/>
          <ac:spMkLst>
            <pc:docMk/>
            <pc:sldMk cId="3342343624" sldId="257"/>
            <ac:spMk id="18" creationId="{00000000-0000-0000-0000-000000000000}"/>
          </ac:spMkLst>
        </pc:spChg>
        <pc:spChg chg="add mod">
          <ac:chgData name="ueno yuna" userId="3524deab16f2617b" providerId="LiveId" clId="{751856D8-F802-48C8-BB1D-B11BE99DAC8C}" dt="2022-10-10T13:15:52.082" v="3130" actId="207"/>
          <ac:spMkLst>
            <pc:docMk/>
            <pc:sldMk cId="3342343624" sldId="257"/>
            <ac:spMk id="19" creationId="{C923E91D-BD3D-DEAD-3CAB-B1FFE4F0D5E9}"/>
          </ac:spMkLst>
        </pc:spChg>
        <pc:spChg chg="mod">
          <ac:chgData name="ueno yuna" userId="3524deab16f2617b" providerId="LiveId" clId="{751856D8-F802-48C8-BB1D-B11BE99DAC8C}" dt="2022-10-10T10:39:21.165" v="1356" actId="20577"/>
          <ac:spMkLst>
            <pc:docMk/>
            <pc:sldMk cId="3342343624" sldId="257"/>
            <ac:spMk id="25" creationId="{00000000-0000-0000-0000-000000000000}"/>
          </ac:spMkLst>
        </pc:spChg>
        <pc:spChg chg="mod">
          <ac:chgData name="ueno yuna" userId="3524deab16f2617b" providerId="LiveId" clId="{751856D8-F802-48C8-BB1D-B11BE99DAC8C}" dt="2022-10-10T13:14:45.994" v="3104" actId="207"/>
          <ac:spMkLst>
            <pc:docMk/>
            <pc:sldMk cId="3342343624" sldId="257"/>
            <ac:spMk id="27" creationId="{00000000-0000-0000-0000-000000000000}"/>
          </ac:spMkLst>
        </pc:spChg>
        <pc:spChg chg="del">
          <ac:chgData name="ueno yuna" userId="3524deab16f2617b" providerId="LiveId" clId="{751856D8-F802-48C8-BB1D-B11BE99DAC8C}" dt="2022-10-10T10:37:58.751" v="1319" actId="478"/>
          <ac:spMkLst>
            <pc:docMk/>
            <pc:sldMk cId="3342343624" sldId="257"/>
            <ac:spMk id="28" creationId="{00000000-0000-0000-0000-000000000000}"/>
          </ac:spMkLst>
        </pc:spChg>
        <pc:picChg chg="add del mod">
          <ac:chgData name="ueno yuna" userId="3524deab16f2617b" providerId="LiveId" clId="{751856D8-F802-48C8-BB1D-B11BE99DAC8C}" dt="2022-10-10T12:18:26.453" v="1463" actId="478"/>
          <ac:picMkLst>
            <pc:docMk/>
            <pc:sldMk cId="3342343624" sldId="257"/>
            <ac:picMk id="12" creationId="{C74DE028-CA9C-760E-2609-7DDB30AA3A2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BBA5-B0B5-4168-A89B-2270B7F721D6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CF52-D7C9-4D67-A06B-DE813C6DDE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6727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BBA5-B0B5-4168-A89B-2270B7F721D6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CF52-D7C9-4D67-A06B-DE813C6DDE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96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BBA5-B0B5-4168-A89B-2270B7F721D6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CF52-D7C9-4D67-A06B-DE813C6DDE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167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BBA5-B0B5-4168-A89B-2270B7F721D6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CF52-D7C9-4D67-A06B-DE813C6DDE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4829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BBA5-B0B5-4168-A89B-2270B7F721D6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CF52-D7C9-4D67-A06B-DE813C6DDE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05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BBA5-B0B5-4168-A89B-2270B7F721D6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CF52-D7C9-4D67-A06B-DE813C6DDE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501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BBA5-B0B5-4168-A89B-2270B7F721D6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CF52-D7C9-4D67-A06B-DE813C6DDE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3606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BBA5-B0B5-4168-A89B-2270B7F721D6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CF52-D7C9-4D67-A06B-DE813C6DDE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852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BBA5-B0B5-4168-A89B-2270B7F721D6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CF52-D7C9-4D67-A06B-DE813C6DDE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7166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BBA5-B0B5-4168-A89B-2270B7F721D6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CF52-D7C9-4D67-A06B-DE813C6DDE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567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BBA5-B0B5-4168-A89B-2270B7F721D6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CF52-D7C9-4D67-A06B-DE813C6DDE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021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BBBA5-B0B5-4168-A89B-2270B7F721D6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DCF52-D7C9-4D67-A06B-DE813C6DDE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08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/>
          <p:cNvGrpSpPr/>
          <p:nvPr/>
        </p:nvGrpSpPr>
        <p:grpSpPr>
          <a:xfrm>
            <a:off x="69850" y="151591"/>
            <a:ext cx="6756400" cy="1247001"/>
            <a:chOff x="0" y="0"/>
            <a:chExt cx="6896100" cy="1362075"/>
          </a:xfrm>
        </p:grpSpPr>
        <p:sp>
          <p:nvSpPr>
            <p:cNvPr id="6" name="角丸四角形 5"/>
            <p:cNvSpPr/>
            <p:nvPr/>
          </p:nvSpPr>
          <p:spPr>
            <a:xfrm>
              <a:off x="0" y="0"/>
              <a:ext cx="6896100" cy="1362075"/>
            </a:xfrm>
            <a:prstGeom prst="roundRect">
              <a:avLst>
                <a:gd name="adj" fmla="val 10873"/>
              </a:avLst>
            </a:prstGeom>
            <a:solidFill>
              <a:schemeClr val="bg1"/>
            </a:solidFill>
            <a:ln w="63500" cmpd="dbl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indent="177800" algn="just">
                <a:spcAft>
                  <a:spcPts val="0"/>
                </a:spcAft>
              </a:pPr>
              <a:r>
                <a:rPr lang="en-US" sz="1400" kern="100"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 </a:t>
              </a:r>
              <a:endParaRPr lang="ja-JP" sz="1200" kern="10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en-US" sz="1200" kern="100">
                  <a:effectLst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 </a:t>
              </a:r>
              <a:endParaRPr lang="ja-JP" sz="1200" kern="10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7" name="テキスト ボックス 11"/>
            <p:cNvSpPr txBox="1"/>
            <p:nvPr/>
          </p:nvSpPr>
          <p:spPr>
            <a:xfrm>
              <a:off x="295275" y="180975"/>
              <a:ext cx="6362700" cy="11811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ts val="5000"/>
                </a:lnSpc>
                <a:spcAft>
                  <a:spcPts val="0"/>
                </a:spcAft>
              </a:pPr>
              <a:r>
                <a:rPr lang="ja-JP" sz="4800" b="1" kern="100" spc="-150" dirty="0">
                  <a:ln w="9525" cap="flat" cmpd="sng" algn="ctr">
                    <a:solidFill>
                      <a:srgbClr val="FEFEFE"/>
                    </a:solidFill>
                    <a:prstDash val="solid"/>
                    <a:round/>
                  </a:ln>
                  <a:solidFill>
                    <a:srgbClr val="FF0000"/>
                  </a:solidFill>
                  <a:effectLst>
                    <a:outerShdw blurRad="50000" dist="50800" dir="7500000" algn="tl">
                      <a:srgbClr val="000000">
                        <a:alpha val="35000"/>
                      </a:srgbClr>
                    </a:outerShdw>
                  </a:effectLst>
                  <a:ea typeface="HGP創英角ﾎﾟｯﾌﾟ体" panose="040B0A00000000000000" pitchFamily="50" charset="-128"/>
                  <a:cs typeface="Times New Roman" panose="02020603050405020304" pitchFamily="18" charset="0"/>
                </a:rPr>
                <a:t>すくすく</a:t>
              </a:r>
              <a:r>
                <a:rPr lang="ja-JP" sz="4800" b="1" kern="100" spc="-150" dirty="0">
                  <a:ln w="9525" cap="flat" cmpd="sng" algn="ctr">
                    <a:solidFill>
                      <a:srgbClr val="FEFEFE"/>
                    </a:solidFill>
                    <a:prstDash val="solid"/>
                    <a:round/>
                  </a:ln>
                  <a:solidFill>
                    <a:srgbClr val="00B050"/>
                  </a:solidFill>
                  <a:effectLst>
                    <a:outerShdw blurRad="50000" dist="50800" dir="7500000" algn="tl">
                      <a:srgbClr val="000000">
                        <a:alpha val="35000"/>
                      </a:srgbClr>
                    </a:outerShdw>
                  </a:effectLst>
                  <a:ea typeface="HGP創英角ﾎﾟｯﾌﾟ体" panose="040B0A00000000000000" pitchFamily="50" charset="-128"/>
                  <a:cs typeface="Times New Roman" panose="02020603050405020304" pitchFamily="18" charset="0"/>
                </a:rPr>
                <a:t>みや</a:t>
              </a:r>
              <a:r>
                <a:rPr lang="ja-JP" sz="4800" b="1" kern="100" spc="-150" dirty="0" err="1">
                  <a:ln w="9525" cap="flat" cmpd="sng" algn="ctr">
                    <a:solidFill>
                      <a:srgbClr val="FEFEFE"/>
                    </a:solidFill>
                    <a:prstDash val="solid"/>
                    <a:round/>
                  </a:ln>
                  <a:solidFill>
                    <a:srgbClr val="00B050"/>
                  </a:solidFill>
                  <a:effectLst>
                    <a:outerShdw blurRad="50000" dist="50800" dir="7500000" algn="tl">
                      <a:srgbClr val="000000">
                        <a:alpha val="35000"/>
                      </a:srgbClr>
                    </a:outerShdw>
                  </a:effectLst>
                  <a:ea typeface="HGP創英角ﾎﾟｯﾌﾟ体" panose="040B0A00000000000000" pitchFamily="50" charset="-128"/>
                  <a:cs typeface="Times New Roman" panose="02020603050405020304" pitchFamily="18" charset="0"/>
                </a:rPr>
                <a:t>ぎっ</a:t>
              </a:r>
              <a:r>
                <a:rPr lang="ja-JP" sz="4800" b="1" kern="100" spc="-150" dirty="0">
                  <a:ln w="9525" cap="flat" cmpd="sng" algn="ctr">
                    <a:solidFill>
                      <a:srgbClr val="FEFEFE"/>
                    </a:solidFill>
                    <a:prstDash val="solid"/>
                    <a:round/>
                  </a:ln>
                  <a:solidFill>
                    <a:srgbClr val="00B050"/>
                  </a:solidFill>
                  <a:effectLst>
                    <a:outerShdw blurRad="50000" dist="50800" dir="7500000" algn="tl">
                      <a:srgbClr val="000000">
                        <a:alpha val="35000"/>
                      </a:srgbClr>
                    </a:outerShdw>
                  </a:effectLst>
                  <a:ea typeface="HGP創英角ﾎﾟｯﾌﾟ体" panose="040B0A00000000000000" pitchFamily="50" charset="-128"/>
                  <a:cs typeface="Times New Roman" panose="02020603050405020304" pitchFamily="18" charset="0"/>
                </a:rPr>
                <a:t>子通信</a:t>
              </a:r>
              <a:r>
                <a:rPr lang="ja-JP" sz="4800" kern="100" spc="-150" dirty="0">
                  <a:solidFill>
                    <a:srgbClr val="000000"/>
                  </a:solidFill>
                  <a:effectLst/>
                  <a:ea typeface="HGP創英角ﾎﾟｯﾌﾟ体" panose="040B0A00000000000000" pitchFamily="50" charset="-128"/>
                  <a:cs typeface="Times New Roman" panose="02020603050405020304" pitchFamily="18" charset="0"/>
                </a:rPr>
                <a:t> </a:t>
              </a:r>
              <a:endParaRPr lang="ja-JP" sz="12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indent="279400" algn="just">
                <a:spcAft>
                  <a:spcPts val="0"/>
                </a:spcAft>
              </a:pPr>
              <a:r>
                <a:rPr lang="ja-JP" sz="2200" kern="100" dirty="0">
                  <a:solidFill>
                    <a:srgbClr val="FF0000"/>
                  </a:solidFill>
                  <a:effectLst/>
                  <a:ea typeface="HGP創英角ﾎﾟｯﾌﾟ体" panose="040B0A00000000000000" pitchFamily="50" charset="-128"/>
                  <a:cs typeface="Times New Roman" panose="02020603050405020304" pitchFamily="18" charset="0"/>
                </a:rPr>
                <a:t>令和４年</a:t>
              </a:r>
              <a:r>
                <a:rPr lang="ja-JP" altLang="en-US" sz="2200" kern="100" dirty="0" smtClean="0">
                  <a:solidFill>
                    <a:srgbClr val="FF0000"/>
                  </a:solidFill>
                  <a:effectLst/>
                  <a:ea typeface="HGP創英角ﾎﾟｯﾌﾟ体" panose="040B0A00000000000000" pitchFamily="50" charset="-128"/>
                  <a:cs typeface="Times New Roman" panose="02020603050405020304" pitchFamily="18" charset="0"/>
                </a:rPr>
                <a:t>１１月</a:t>
              </a:r>
              <a:r>
                <a:rPr lang="ja-JP" sz="2200" kern="100" dirty="0" smtClean="0">
                  <a:solidFill>
                    <a:srgbClr val="FF0000"/>
                  </a:solidFill>
                  <a:effectLst/>
                  <a:ea typeface="HGP創英角ﾎﾟｯﾌﾟ体" panose="040B0A00000000000000" pitchFamily="50" charset="-128"/>
                  <a:cs typeface="Times New Roman" panose="02020603050405020304" pitchFamily="18" charset="0"/>
                </a:rPr>
                <a:t>号</a:t>
              </a:r>
              <a:r>
                <a:rPr lang="ja-JP" altLang="en-US" sz="2200" kern="100" dirty="0" smtClean="0">
                  <a:solidFill>
                    <a:srgbClr val="FF0000"/>
                  </a:solidFill>
                  <a:effectLst/>
                  <a:ea typeface="HGP創英角ﾎﾟｯﾌﾟ体" panose="040B0A00000000000000" pitchFamily="50" charset="-128"/>
                  <a:cs typeface="Times New Roman" panose="02020603050405020304" pitchFamily="18" charset="0"/>
                </a:rPr>
                <a:t>②</a:t>
              </a:r>
              <a:r>
                <a:rPr lang="ja-JP" sz="2200" kern="100" dirty="0">
                  <a:solidFill>
                    <a:srgbClr val="C00000"/>
                  </a:solidFill>
                  <a:effectLst/>
                  <a:ea typeface="HGP創英角ﾎﾟｯﾌﾟ体" panose="040B0A00000000000000" pitchFamily="50" charset="-128"/>
                  <a:cs typeface="Times New Roman" panose="02020603050405020304" pitchFamily="18" charset="0"/>
                </a:rPr>
                <a:t>　</a:t>
              </a:r>
              <a:endParaRPr lang="ja-JP" sz="12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8" name="テキスト ボックス 15"/>
            <p:cNvSpPr txBox="1"/>
            <p:nvPr/>
          </p:nvSpPr>
          <p:spPr>
            <a:xfrm>
              <a:off x="3038475" y="975945"/>
              <a:ext cx="3514725" cy="2857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sz="1100" kern="100" dirty="0">
                  <a:solidFill>
                    <a:srgbClr val="000000"/>
                  </a:solidFill>
                  <a:effectLst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季節ごとに宮城の旬の</a:t>
              </a:r>
              <a:r>
                <a:rPr lang="ja-JP" altLang="en-US" sz="1100" kern="100" dirty="0">
                  <a:solidFill>
                    <a:srgbClr val="000000"/>
                  </a:solidFill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農林水産物</a:t>
              </a:r>
              <a:r>
                <a:rPr lang="ja-JP" sz="1100" kern="100" dirty="0">
                  <a:solidFill>
                    <a:srgbClr val="000000"/>
                  </a:solidFill>
                  <a:effectLst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をご紹介します！</a:t>
              </a:r>
              <a:endParaRPr lang="ja-JP" sz="12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133350" y="1623928"/>
            <a:ext cx="6591300" cy="835660"/>
            <a:chOff x="213678" y="3237934"/>
            <a:chExt cx="6591300" cy="835660"/>
          </a:xfrm>
        </p:grpSpPr>
        <p:sp>
          <p:nvSpPr>
            <p:cNvPr id="10" name="角丸四角形 9"/>
            <p:cNvSpPr/>
            <p:nvPr/>
          </p:nvSpPr>
          <p:spPr>
            <a:xfrm>
              <a:off x="251778" y="3564959"/>
              <a:ext cx="6553200" cy="508635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0" rIns="9144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altLang="en-US" sz="2400" kern="100" dirty="0">
                  <a:solidFill>
                    <a:srgbClr val="FF0000"/>
                  </a:solidFill>
                  <a:ea typeface="HGP創英角ﾎﾟｯﾌﾟ体" panose="040B0A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en-US" sz="2400" kern="100" dirty="0">
                  <a:solidFill>
                    <a:srgbClr val="FF0000"/>
                  </a:solidFill>
                  <a:effectLst/>
                  <a:ea typeface="HGP創英角ﾎﾟｯﾌﾟ体" panose="040B0A00000000000000" pitchFamily="50" charset="-128"/>
                  <a:cs typeface="Times New Roman" panose="02020603050405020304" pitchFamily="18" charset="0"/>
                </a:rPr>
                <a:t>りんご</a:t>
              </a:r>
              <a:r>
                <a:rPr lang="ja-JP" sz="2400" kern="100" dirty="0">
                  <a:solidFill>
                    <a:srgbClr val="00B050"/>
                  </a:solidFill>
                  <a:effectLst/>
                  <a:ea typeface="HGP創英角ﾎﾟｯﾌﾟ体" panose="040B0A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sz="2000" kern="100" dirty="0">
                  <a:solidFill>
                    <a:srgbClr val="00B050"/>
                  </a:solidFill>
                  <a:effectLst/>
                  <a:ea typeface="HGP創英角ﾎﾟｯﾌﾟ体" panose="040B0A00000000000000" pitchFamily="50" charset="-128"/>
                  <a:cs typeface="Times New Roman" panose="02020603050405020304" pitchFamily="18" charset="0"/>
                </a:rPr>
                <a:t>宮城県は</a:t>
              </a:r>
              <a:r>
                <a:rPr lang="ja-JP" altLang="en-US" sz="2000" kern="100" dirty="0">
                  <a:solidFill>
                    <a:srgbClr val="00B050"/>
                  </a:solidFill>
                  <a:effectLst/>
                  <a:ea typeface="HGP創英角ﾎﾟｯﾌﾟ体" panose="040B0A00000000000000" pitchFamily="50" charset="-128"/>
                  <a:cs typeface="Times New Roman" panose="02020603050405020304" pitchFamily="18" charset="0"/>
                </a:rPr>
                <a:t>全国</a:t>
              </a:r>
              <a:r>
                <a:rPr lang="ja-JP" altLang="en-US" sz="2000" kern="100" dirty="0">
                  <a:solidFill>
                    <a:srgbClr val="00B050"/>
                  </a:solidFill>
                  <a:ea typeface="HGP創英角ﾎﾟｯﾌﾟ体" panose="040B0A00000000000000" pitchFamily="50" charset="-128"/>
                  <a:cs typeface="Times New Roman" panose="02020603050405020304" pitchFamily="18" charset="0"/>
                </a:rPr>
                <a:t>９位のりんごの産地です</a:t>
              </a:r>
              <a:r>
                <a:rPr lang="ja-JP" sz="2000" kern="100" dirty="0">
                  <a:solidFill>
                    <a:srgbClr val="00B050"/>
                  </a:solidFill>
                  <a:effectLst/>
                  <a:ea typeface="HGP創英角ﾎﾟｯﾌﾟ体" panose="040B0A00000000000000" pitchFamily="50" charset="-128"/>
                  <a:cs typeface="Times New Roman" panose="02020603050405020304" pitchFamily="18" charset="0"/>
                </a:rPr>
                <a:t>！！</a:t>
              </a:r>
              <a:r>
                <a:rPr lang="en-US" sz="2000" kern="100" dirty="0">
                  <a:solidFill>
                    <a:srgbClr val="00B050"/>
                  </a:solidFill>
                  <a:effectLst/>
                  <a:latin typeface="HGP創英角ﾎﾟｯﾌﾟ体" panose="040B0A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 </a:t>
              </a:r>
              <a:r>
                <a:rPr lang="en-US" sz="1600" kern="100" dirty="0">
                  <a:solidFill>
                    <a:srgbClr val="4F6228"/>
                  </a:solidFill>
                  <a:effectLst/>
                  <a:latin typeface="HGP創英角ﾎﾟｯﾌﾟ体" panose="040B0A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 </a:t>
              </a:r>
              <a:endParaRPr lang="ja-JP" sz="12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11" name="角丸四角形吹き出し 10"/>
            <p:cNvSpPr/>
            <p:nvPr/>
          </p:nvSpPr>
          <p:spPr>
            <a:xfrm>
              <a:off x="213678" y="3237934"/>
              <a:ext cx="1600200" cy="390525"/>
            </a:xfrm>
            <a:prstGeom prst="wedgeRoundRectCallout">
              <a:avLst>
                <a:gd name="adj1" fmla="val -22500"/>
                <a:gd name="adj2" fmla="val 82988"/>
                <a:gd name="adj3" fmla="val 1666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2000"/>
                </a:lnSpc>
                <a:spcAft>
                  <a:spcPts val="0"/>
                </a:spcAft>
              </a:pPr>
              <a:r>
                <a:rPr lang="ja-JP" sz="2000" kern="100" dirty="0">
                  <a:effectLst/>
                  <a:ea typeface="HGP創英角ﾎﾟｯﾌﾟ体" panose="040B0A00000000000000" pitchFamily="50" charset="-128"/>
                  <a:cs typeface="Times New Roman" panose="02020603050405020304" pitchFamily="18" charset="0"/>
                </a:rPr>
                <a:t>旬の食材</a:t>
              </a:r>
              <a:endParaRPr lang="ja-JP" sz="120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角丸四角形 12"/>
          <p:cNvSpPr/>
          <p:nvPr/>
        </p:nvSpPr>
        <p:spPr>
          <a:xfrm>
            <a:off x="0" y="2505888"/>
            <a:ext cx="4277360" cy="51667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600" kern="100" dirty="0">
                <a:solidFill>
                  <a:srgbClr val="FF0000"/>
                </a:solidFill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全国のりんご作付面積（令和３年産）</a:t>
            </a:r>
            <a:endParaRPr lang="ja-JP" sz="1000" kern="100" dirty="0">
              <a:effectLst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0" y="5034947"/>
            <a:ext cx="3570208" cy="51667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600" kern="100" dirty="0">
                <a:solidFill>
                  <a:srgbClr val="FF0000"/>
                </a:solidFill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県内の作付面積（令和２年産）</a:t>
            </a:r>
            <a:endParaRPr lang="ja-JP" sz="1000" kern="100" dirty="0">
              <a:effectLst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95B78660-CF95-E283-90D0-2E8D1108B4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243" y="3085899"/>
            <a:ext cx="2849880" cy="1196340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5039C1F-0A91-A52D-0B16-9E900089785D}"/>
              </a:ext>
            </a:extLst>
          </p:cNvPr>
          <p:cNvSpPr txBox="1"/>
          <p:nvPr/>
        </p:nvSpPr>
        <p:spPr>
          <a:xfrm>
            <a:off x="19050" y="4294780"/>
            <a:ext cx="35509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出典：農林</a:t>
            </a:r>
            <a:r>
              <a:rPr kumimoji="1" lang="ja-JP" altLang="en-US" sz="1050" dirty="0"/>
              <a:t>水産省大臣官房統計部「作況調査（果樹）」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06DADBBF-D855-F160-D4F4-9314FC1A2E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180" y="5606674"/>
            <a:ext cx="2849880" cy="1196340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5A38C4F-9E91-D61E-CC70-39A3E9ECDC5A}"/>
              </a:ext>
            </a:extLst>
          </p:cNvPr>
          <p:cNvSpPr txBox="1"/>
          <p:nvPr/>
        </p:nvSpPr>
        <p:spPr>
          <a:xfrm>
            <a:off x="74849" y="6834137"/>
            <a:ext cx="194155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出典：</a:t>
            </a:r>
            <a:r>
              <a:rPr kumimoji="1" lang="en-US" altLang="ja-JP" sz="1050" dirty="0" smtClean="0"/>
              <a:t>2020</a:t>
            </a:r>
            <a:r>
              <a:rPr kumimoji="1" lang="ja-JP" altLang="en-US" sz="1050" dirty="0"/>
              <a:t>年農林業センサス</a:t>
            </a:r>
            <a:endParaRPr kumimoji="1" lang="en-US" altLang="ja-JP" sz="1050" dirty="0"/>
          </a:p>
        </p:txBody>
      </p:sp>
      <p:sp>
        <p:nvSpPr>
          <p:cNvPr id="20" name="角丸四角形 19"/>
          <p:cNvSpPr/>
          <p:nvPr/>
        </p:nvSpPr>
        <p:spPr>
          <a:xfrm>
            <a:off x="-25199" y="7876995"/>
            <a:ext cx="5232400" cy="65635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600" kern="100" dirty="0" smtClean="0">
                <a:solidFill>
                  <a:srgbClr val="FF0000"/>
                </a:solidFill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栽培</a:t>
            </a:r>
            <a:r>
              <a:rPr lang="ja-JP" altLang="en-US" sz="1600" kern="100" dirty="0">
                <a:solidFill>
                  <a:srgbClr val="FF0000"/>
                </a:solidFill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カレンダー</a:t>
            </a:r>
            <a:endParaRPr lang="ja-JP" sz="1000" kern="100" dirty="0">
              <a:effectLst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627039"/>
              </p:ext>
            </p:extLst>
          </p:nvPr>
        </p:nvGraphicFramePr>
        <p:xfrm>
          <a:off x="49800" y="8309336"/>
          <a:ext cx="6732000" cy="154586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561000">
                  <a:extLst>
                    <a:ext uri="{9D8B030D-6E8A-4147-A177-3AD203B41FA5}">
                      <a16:colId xmlns:a16="http://schemas.microsoft.com/office/drawing/2014/main" val="114791637"/>
                    </a:ext>
                  </a:extLst>
                </a:gridCol>
                <a:gridCol w="561000">
                  <a:extLst>
                    <a:ext uri="{9D8B030D-6E8A-4147-A177-3AD203B41FA5}">
                      <a16:colId xmlns:a16="http://schemas.microsoft.com/office/drawing/2014/main" val="2209442375"/>
                    </a:ext>
                  </a:extLst>
                </a:gridCol>
                <a:gridCol w="561000">
                  <a:extLst>
                    <a:ext uri="{9D8B030D-6E8A-4147-A177-3AD203B41FA5}">
                      <a16:colId xmlns:a16="http://schemas.microsoft.com/office/drawing/2014/main" val="562977704"/>
                    </a:ext>
                  </a:extLst>
                </a:gridCol>
                <a:gridCol w="561000">
                  <a:extLst>
                    <a:ext uri="{9D8B030D-6E8A-4147-A177-3AD203B41FA5}">
                      <a16:colId xmlns:a16="http://schemas.microsoft.com/office/drawing/2014/main" val="518711110"/>
                    </a:ext>
                  </a:extLst>
                </a:gridCol>
                <a:gridCol w="561000">
                  <a:extLst>
                    <a:ext uri="{9D8B030D-6E8A-4147-A177-3AD203B41FA5}">
                      <a16:colId xmlns:a16="http://schemas.microsoft.com/office/drawing/2014/main" val="973313078"/>
                    </a:ext>
                  </a:extLst>
                </a:gridCol>
                <a:gridCol w="561000">
                  <a:extLst>
                    <a:ext uri="{9D8B030D-6E8A-4147-A177-3AD203B41FA5}">
                      <a16:colId xmlns:a16="http://schemas.microsoft.com/office/drawing/2014/main" val="944099047"/>
                    </a:ext>
                  </a:extLst>
                </a:gridCol>
                <a:gridCol w="561000">
                  <a:extLst>
                    <a:ext uri="{9D8B030D-6E8A-4147-A177-3AD203B41FA5}">
                      <a16:colId xmlns:a16="http://schemas.microsoft.com/office/drawing/2014/main" val="4258908844"/>
                    </a:ext>
                  </a:extLst>
                </a:gridCol>
                <a:gridCol w="561000">
                  <a:extLst>
                    <a:ext uri="{9D8B030D-6E8A-4147-A177-3AD203B41FA5}">
                      <a16:colId xmlns:a16="http://schemas.microsoft.com/office/drawing/2014/main" val="1922787855"/>
                    </a:ext>
                  </a:extLst>
                </a:gridCol>
                <a:gridCol w="561000">
                  <a:extLst>
                    <a:ext uri="{9D8B030D-6E8A-4147-A177-3AD203B41FA5}">
                      <a16:colId xmlns:a16="http://schemas.microsoft.com/office/drawing/2014/main" val="2832326124"/>
                    </a:ext>
                  </a:extLst>
                </a:gridCol>
                <a:gridCol w="561000">
                  <a:extLst>
                    <a:ext uri="{9D8B030D-6E8A-4147-A177-3AD203B41FA5}">
                      <a16:colId xmlns:a16="http://schemas.microsoft.com/office/drawing/2014/main" val="1904785101"/>
                    </a:ext>
                  </a:extLst>
                </a:gridCol>
                <a:gridCol w="561000">
                  <a:extLst>
                    <a:ext uri="{9D8B030D-6E8A-4147-A177-3AD203B41FA5}">
                      <a16:colId xmlns:a16="http://schemas.microsoft.com/office/drawing/2014/main" val="58931794"/>
                    </a:ext>
                  </a:extLst>
                </a:gridCol>
                <a:gridCol w="561000">
                  <a:extLst>
                    <a:ext uri="{9D8B030D-6E8A-4147-A177-3AD203B41FA5}">
                      <a16:colId xmlns:a16="http://schemas.microsoft.com/office/drawing/2014/main" val="2422452671"/>
                    </a:ext>
                  </a:extLst>
                </a:gridCol>
              </a:tblGrid>
              <a:tr h="3856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１月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２月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３月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４月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５月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６月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７月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８月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９月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6312504"/>
                  </a:ext>
                </a:extLst>
              </a:tr>
              <a:tr h="1160237"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9496123"/>
                  </a:ext>
                </a:extLst>
              </a:tr>
            </a:tbl>
          </a:graphicData>
        </a:graphic>
      </p:graphicFrame>
      <p:sp>
        <p:nvSpPr>
          <p:cNvPr id="22" name="角丸四角形 21"/>
          <p:cNvSpPr/>
          <p:nvPr/>
        </p:nvSpPr>
        <p:spPr>
          <a:xfrm>
            <a:off x="89779" y="8754845"/>
            <a:ext cx="1623274" cy="49847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</a:rPr>
              <a:t>施肥・せん定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4665301" y="9366750"/>
            <a:ext cx="1984375" cy="444884"/>
          </a:xfrm>
          <a:prstGeom prst="roundRect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</a:rPr>
              <a:t>収穫</a:t>
            </a:r>
          </a:p>
        </p:txBody>
      </p:sp>
      <p:sp>
        <p:nvSpPr>
          <p:cNvPr id="24" name="角丸四角形 24">
            <a:extLst>
              <a:ext uri="{FF2B5EF4-FFF2-40B4-BE49-F238E27FC236}">
                <a16:creationId xmlns:a16="http://schemas.microsoft.com/office/drawing/2014/main" id="{411ABDE9-88C3-F460-72DB-E2F539ED9497}"/>
              </a:ext>
            </a:extLst>
          </p:cNvPr>
          <p:cNvSpPr/>
          <p:nvPr/>
        </p:nvSpPr>
        <p:spPr>
          <a:xfrm>
            <a:off x="2463830" y="9031073"/>
            <a:ext cx="1240069" cy="451834"/>
          </a:xfrm>
          <a:prstGeom prst="roundRect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</a:rPr>
              <a:t>摘果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25" name="角丸四角形 24">
            <a:extLst>
              <a:ext uri="{FF2B5EF4-FFF2-40B4-BE49-F238E27FC236}">
                <a16:creationId xmlns:a16="http://schemas.microsoft.com/office/drawing/2014/main" id="{C923E91D-BD3D-DEAD-3CAB-B1FFE4F0D5E9}"/>
              </a:ext>
            </a:extLst>
          </p:cNvPr>
          <p:cNvSpPr/>
          <p:nvPr/>
        </p:nvSpPr>
        <p:spPr>
          <a:xfrm>
            <a:off x="4344284" y="8729780"/>
            <a:ext cx="1497716" cy="473138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</a:rPr>
              <a:t>着色管理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pic>
        <p:nvPicPr>
          <p:cNvPr id="3" name="Picture 2" descr="宮城県の白地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046" y="4797492"/>
            <a:ext cx="3116903" cy="3468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43606" y="5101101"/>
            <a:ext cx="114845" cy="133014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31131" y="6597506"/>
            <a:ext cx="114845" cy="133014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58456" y="7494000"/>
            <a:ext cx="114845" cy="133014"/>
          </a:xfrm>
          <a:prstGeom prst="rect">
            <a:avLst/>
          </a:prstGeom>
        </p:spPr>
      </p:pic>
      <p:pic>
        <p:nvPicPr>
          <p:cNvPr id="42" name="図 4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01460" y="7212848"/>
            <a:ext cx="159192" cy="184377"/>
          </a:xfrm>
          <a:prstGeom prst="rect">
            <a:avLst/>
          </a:prstGeom>
        </p:spPr>
      </p:pic>
      <p:sp>
        <p:nvSpPr>
          <p:cNvPr id="43" name="角丸四角形吹き出し 42"/>
          <p:cNvSpPr/>
          <p:nvPr/>
        </p:nvSpPr>
        <p:spPr>
          <a:xfrm>
            <a:off x="1792891" y="7283079"/>
            <a:ext cx="1626022" cy="478403"/>
          </a:xfrm>
          <a:prstGeom prst="wedgeRoundRectCallout">
            <a:avLst>
              <a:gd name="adj1" fmla="val 78451"/>
              <a:gd name="adj2" fmla="val -148546"/>
              <a:gd name="adj3" fmla="val 1666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県内</a:t>
            </a:r>
            <a:r>
              <a:rPr kumimoji="1" lang="ja-JP" altLang="en-US" sz="1400" dirty="0" smtClean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の主な栽培地</a:t>
            </a:r>
            <a:endParaRPr kumimoji="1" lang="ja-JP" altLang="en-US" sz="1400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514558" y="5168352"/>
            <a:ext cx="5309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栗原市</a:t>
            </a:r>
            <a:endParaRPr kumimoji="1" lang="ja-JP" altLang="en-US" sz="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406137" y="5559701"/>
            <a:ext cx="5309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登米市</a:t>
            </a:r>
            <a:endParaRPr kumimoji="1" lang="ja-JP" altLang="en-US" sz="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50" name="図 4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53708" y="5729984"/>
            <a:ext cx="188322" cy="218115"/>
          </a:xfrm>
          <a:prstGeom prst="rect">
            <a:avLst/>
          </a:prstGeom>
        </p:spPr>
      </p:pic>
      <p:pic>
        <p:nvPicPr>
          <p:cNvPr id="51" name="図 5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67613" y="5402779"/>
            <a:ext cx="188322" cy="218115"/>
          </a:xfrm>
          <a:prstGeom prst="rect">
            <a:avLst/>
          </a:prstGeom>
        </p:spPr>
      </p:pic>
      <p:pic>
        <p:nvPicPr>
          <p:cNvPr id="52" name="図 5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42937" y="7384043"/>
            <a:ext cx="188322" cy="218115"/>
          </a:xfrm>
          <a:prstGeom prst="rect">
            <a:avLst/>
          </a:prstGeom>
        </p:spPr>
      </p:pic>
      <p:pic>
        <p:nvPicPr>
          <p:cNvPr id="53" name="図 5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88908" y="7638305"/>
            <a:ext cx="188322" cy="218115"/>
          </a:xfrm>
          <a:prstGeom prst="rect">
            <a:avLst/>
          </a:prstGeom>
        </p:spPr>
      </p:pic>
      <p:sp>
        <p:nvSpPr>
          <p:cNvPr id="54" name="テキスト ボックス 53"/>
          <p:cNvSpPr txBox="1"/>
          <p:nvPr/>
        </p:nvSpPr>
        <p:spPr>
          <a:xfrm>
            <a:off x="4896650" y="7377422"/>
            <a:ext cx="5309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亘理町</a:t>
            </a:r>
            <a:endParaRPr kumimoji="1" lang="ja-JP" altLang="en-US" sz="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926560" y="7657544"/>
            <a:ext cx="5309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山元</a:t>
            </a:r>
            <a:r>
              <a:rPr kumimoji="1" lang="ja-JP" altLang="en-US" sz="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町</a:t>
            </a:r>
            <a:endParaRPr kumimoji="1" lang="ja-JP" altLang="en-US" sz="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619961" y="7174910"/>
            <a:ext cx="5309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蔵王町</a:t>
            </a:r>
            <a:endParaRPr kumimoji="1" lang="ja-JP" altLang="en-US" sz="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57" name="図 5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251535" y="6038813"/>
            <a:ext cx="159192" cy="184377"/>
          </a:xfrm>
          <a:prstGeom prst="rect">
            <a:avLst/>
          </a:prstGeom>
        </p:spPr>
      </p:pic>
      <p:sp>
        <p:nvSpPr>
          <p:cNvPr id="58" name="テキスト ボックス 57"/>
          <p:cNvSpPr txBox="1"/>
          <p:nvPr/>
        </p:nvSpPr>
        <p:spPr>
          <a:xfrm>
            <a:off x="4076962" y="5836238"/>
            <a:ext cx="5309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加美町</a:t>
            </a:r>
            <a:endParaRPr kumimoji="1" lang="ja-JP" altLang="en-US" sz="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59" name="図 5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28182" y="6128742"/>
            <a:ext cx="159192" cy="184377"/>
          </a:xfrm>
          <a:prstGeom prst="rect">
            <a:avLst/>
          </a:prstGeom>
        </p:spPr>
      </p:pic>
      <p:sp>
        <p:nvSpPr>
          <p:cNvPr id="60" name="テキスト ボックス 59"/>
          <p:cNvSpPr txBox="1"/>
          <p:nvPr/>
        </p:nvSpPr>
        <p:spPr>
          <a:xfrm>
            <a:off x="4451354" y="5942027"/>
            <a:ext cx="5309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色麻</a:t>
            </a:r>
            <a:r>
              <a:rPr kumimoji="1" lang="ja-JP" altLang="en-US" sz="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町</a:t>
            </a:r>
            <a:endParaRPr kumimoji="1" lang="ja-JP" altLang="en-US" sz="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542261" y="5006028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気仙沼市</a:t>
            </a:r>
            <a:endParaRPr kumimoji="1" lang="ja-JP" altLang="en-US" sz="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284997" y="6696603"/>
            <a:ext cx="5309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仙台市</a:t>
            </a: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344283" y="7586226"/>
            <a:ext cx="5309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角田</a:t>
            </a:r>
            <a:r>
              <a:rPr kumimoji="1" lang="ja-JP" altLang="en-US" sz="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市</a:t>
            </a:r>
            <a:endParaRPr kumimoji="1" lang="ja-JP" altLang="en-US" sz="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916" y="2633071"/>
            <a:ext cx="2395690" cy="1796767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3691935" y="4428001"/>
            <a:ext cx="301236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/>
              <a:t>樹</a:t>
            </a:r>
            <a:r>
              <a:rPr kumimoji="1" lang="ja-JP" altLang="en-US" sz="1050" dirty="0" smtClean="0"/>
              <a:t>と樹をつなげて栽培する「ジョイント栽培」</a:t>
            </a:r>
            <a:endParaRPr kumimoji="1" lang="ja-JP" altLang="en-US" sz="105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808323" y="4647672"/>
            <a:ext cx="28777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（写真提供：宮城県農業・園芸総合研究所）</a:t>
            </a:r>
            <a:endParaRPr kumimoji="1" lang="ja-JP" altLang="en-US" sz="105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59143" y="8781060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 smtClean="0"/>
              <a:t>せひ</a:t>
            </a:r>
            <a:endParaRPr kumimoji="1" lang="ja-JP" altLang="en-US" sz="9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124400" y="8762798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 smtClean="0"/>
              <a:t>てい</a:t>
            </a:r>
            <a:endParaRPr kumimoji="1" lang="ja-JP" altLang="en-US" sz="9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825315" y="9022491"/>
            <a:ext cx="5309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/>
              <a:t>てきか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4468798" y="8729780"/>
            <a:ext cx="128083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ちゃくしょくかん</a:t>
            </a:r>
            <a:r>
              <a:rPr kumimoji="1" lang="ja-JP" altLang="en-US" sz="900" dirty="0" err="1"/>
              <a:t>り</a:t>
            </a:r>
            <a:endParaRPr kumimoji="1" lang="ja-JP" altLang="en-US" sz="9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304536" y="9316570"/>
            <a:ext cx="7617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/>
              <a:t>しゅうかく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2379258" y="9530521"/>
            <a:ext cx="1454244" cy="2616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1100" dirty="0" smtClean="0"/>
              <a:t>※</a:t>
            </a:r>
            <a:r>
              <a:rPr lang="ja-JP" altLang="en-US" sz="1100" dirty="0" smtClean="0"/>
              <a:t>果実を落とす作業</a:t>
            </a:r>
            <a:endParaRPr lang="ja-JP" altLang="en-US" sz="1100" dirty="0"/>
          </a:p>
        </p:txBody>
      </p:sp>
      <p:sp>
        <p:nvSpPr>
          <p:cNvPr id="28" name="正方形/長方形 27"/>
          <p:cNvSpPr/>
          <p:nvPr/>
        </p:nvSpPr>
        <p:spPr>
          <a:xfrm>
            <a:off x="6004560" y="8126730"/>
            <a:ext cx="695414" cy="1635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正方形/長方形 67"/>
          <p:cNvSpPr/>
          <p:nvPr/>
        </p:nvSpPr>
        <p:spPr>
          <a:xfrm>
            <a:off x="5880984" y="8734023"/>
            <a:ext cx="942566" cy="577081"/>
          </a:xfrm>
          <a:prstGeom prst="rect">
            <a:avLst/>
          </a:prstGeom>
          <a:solidFill>
            <a:schemeClr val="bg1"/>
          </a:solidFill>
        </p:spPr>
        <p:txBody>
          <a:bodyPr wrap="none" lIns="0" rIns="0">
            <a:spAutoFit/>
          </a:bodyPr>
          <a:lstStyle/>
          <a:p>
            <a:r>
              <a:rPr lang="en-US" altLang="ja-JP" sz="1050" dirty="0" smtClean="0"/>
              <a:t>※</a:t>
            </a:r>
            <a:r>
              <a:rPr lang="ja-JP" altLang="en-US" sz="1050" dirty="0" smtClean="0"/>
              <a:t>果実全体に</a:t>
            </a:r>
            <a:endParaRPr lang="en-US" altLang="ja-JP" sz="1050" dirty="0" smtClean="0"/>
          </a:p>
          <a:p>
            <a:r>
              <a:rPr lang="ja-JP" altLang="en-US" sz="1050" dirty="0" smtClean="0"/>
              <a:t>太陽光</a:t>
            </a:r>
            <a:r>
              <a:rPr lang="ja-JP" altLang="en-US" sz="1050" dirty="0" smtClean="0"/>
              <a:t>を</a:t>
            </a:r>
            <a:r>
              <a:rPr lang="ja-JP" altLang="en-US" sz="1050" dirty="0" smtClean="0"/>
              <a:t>当てる</a:t>
            </a:r>
            <a:endParaRPr lang="en-US" altLang="ja-JP" sz="1050" dirty="0" smtClean="0"/>
          </a:p>
          <a:p>
            <a:r>
              <a:rPr lang="ja-JP" altLang="en-US" sz="1050" dirty="0" smtClean="0"/>
              <a:t>作業</a:t>
            </a:r>
            <a:endParaRPr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421086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13"/>
          <p:cNvSpPr/>
          <p:nvPr/>
        </p:nvSpPr>
        <p:spPr>
          <a:xfrm>
            <a:off x="0" y="88917"/>
            <a:ext cx="2438400" cy="51667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600" kern="100" dirty="0">
                <a:solidFill>
                  <a:srgbClr val="FF0000"/>
                </a:solidFill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○りんごの</a:t>
            </a:r>
            <a:r>
              <a:rPr lang="ja-JP" altLang="en-US" sz="1600" kern="100" dirty="0" smtClean="0">
                <a:solidFill>
                  <a:srgbClr val="FF0000"/>
                </a:solidFill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品種紹介</a:t>
            </a:r>
            <a:endParaRPr lang="ja-JP" sz="1000" kern="100" dirty="0">
              <a:effectLst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80520" y="9144999"/>
            <a:ext cx="5601280" cy="6771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発行：宮城県　農政部　</a:t>
            </a:r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食産業振興課，園芸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推進課</a:t>
            </a:r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，農業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政策室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電話：０２２－２１１－２８９２　メール：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noseise-f@pref.miyagi.lg.jp</a:t>
            </a:r>
          </a:p>
          <a:p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ホームページ：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https://www.pref.miyagi.jp/soshiki/noseise/index.html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832724F-2A51-FF65-B825-6905BF18CA44}"/>
              </a:ext>
            </a:extLst>
          </p:cNvPr>
          <p:cNvSpPr txBox="1"/>
          <p:nvPr/>
        </p:nvSpPr>
        <p:spPr>
          <a:xfrm>
            <a:off x="29472" y="579022"/>
            <a:ext cx="3775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「ふじ」　～日本で</a:t>
            </a:r>
            <a:r>
              <a:rPr kumimoji="1" lang="ja-JP" altLang="en-US" sz="14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一番多く栽培</a:t>
            </a:r>
            <a:r>
              <a:rPr kumimoji="1" lang="ja-JP" altLang="en-US" sz="14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されて</a:t>
            </a:r>
            <a:r>
              <a:rPr kumimoji="1" lang="ja-JP" altLang="en-US" sz="14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いる</a:t>
            </a:r>
            <a:endParaRPr kumimoji="1" lang="en-US" altLang="ja-JP" sz="1400" b="1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4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kumimoji="1" lang="ja-JP" altLang="en-US" sz="14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りんご</a:t>
            </a:r>
            <a:r>
              <a:rPr kumimoji="1" lang="ja-JP" altLang="en-US" sz="14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の王様～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CE9B6B0-D52A-634E-E8E4-3EFCF59B406E}"/>
              </a:ext>
            </a:extLst>
          </p:cNvPr>
          <p:cNvSpPr txBox="1"/>
          <p:nvPr/>
        </p:nvSpPr>
        <p:spPr>
          <a:xfrm>
            <a:off x="49792" y="1765430"/>
            <a:ext cx="34163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「はるか」　</a:t>
            </a:r>
            <a:r>
              <a:rPr kumimoji="1" lang="ja-JP" altLang="en-US" sz="14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～近年</a:t>
            </a:r>
            <a:r>
              <a:rPr kumimoji="1" lang="ja-JP" altLang="en-US" sz="14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話題の黄色系品種～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F4924D2-2670-F83F-F820-BFC22B52218B}"/>
              </a:ext>
            </a:extLst>
          </p:cNvPr>
          <p:cNvSpPr txBox="1"/>
          <p:nvPr/>
        </p:nvSpPr>
        <p:spPr>
          <a:xfrm>
            <a:off x="49792" y="2922266"/>
            <a:ext cx="41745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「サワールージュ」 ～宮城県のオリジナル品種～</a:t>
            </a:r>
          </a:p>
        </p:txBody>
      </p:sp>
      <p:sp>
        <p:nvSpPr>
          <p:cNvPr id="6" name="角丸四角形 13">
            <a:extLst>
              <a:ext uri="{FF2B5EF4-FFF2-40B4-BE49-F238E27FC236}">
                <a16:creationId xmlns:a16="http://schemas.microsoft.com/office/drawing/2014/main" id="{2953707F-3546-A47C-364F-41A2EF681E6B}"/>
              </a:ext>
            </a:extLst>
          </p:cNvPr>
          <p:cNvSpPr/>
          <p:nvPr/>
        </p:nvSpPr>
        <p:spPr>
          <a:xfrm>
            <a:off x="0" y="4082472"/>
            <a:ext cx="3559869" cy="51667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600" kern="100" dirty="0">
                <a:solidFill>
                  <a:srgbClr val="FF0000"/>
                </a:solidFill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○ミツ入りりんご</a:t>
            </a:r>
            <a:endParaRPr lang="ja-JP" sz="1000" kern="100" dirty="0">
              <a:effectLst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651335A-77DD-A12A-F079-6F2FDD8A58A6}"/>
              </a:ext>
            </a:extLst>
          </p:cNvPr>
          <p:cNvSpPr txBox="1"/>
          <p:nvPr/>
        </p:nvSpPr>
        <p:spPr>
          <a:xfrm>
            <a:off x="154209" y="1115186"/>
            <a:ext cx="4907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　県内</a:t>
            </a:r>
            <a:r>
              <a:rPr kumimoji="1" lang="ja-JP" altLang="en-US" sz="1200" dirty="0">
                <a:latin typeface="+mn-ea"/>
              </a:rPr>
              <a:t>では</a:t>
            </a:r>
            <a:r>
              <a:rPr kumimoji="1" lang="en-US" altLang="ja-JP" sz="1200" dirty="0">
                <a:latin typeface="+mn-ea"/>
              </a:rPr>
              <a:t>11</a:t>
            </a:r>
            <a:r>
              <a:rPr kumimoji="1" lang="ja-JP" altLang="en-US" sz="1200" dirty="0">
                <a:latin typeface="+mn-ea"/>
              </a:rPr>
              <a:t>月上中旬頃から販売されます。</a:t>
            </a:r>
            <a:endParaRPr kumimoji="1" lang="en-US" altLang="ja-JP" sz="1200" dirty="0">
              <a:latin typeface="+mn-ea"/>
            </a:endParaRPr>
          </a:p>
          <a:p>
            <a:r>
              <a:rPr kumimoji="1" lang="ja-JP" altLang="en-US" sz="1200" dirty="0" smtClean="0">
                <a:latin typeface="+mn-ea"/>
              </a:rPr>
              <a:t>　ジューシー</a:t>
            </a:r>
            <a:r>
              <a:rPr kumimoji="1" lang="ja-JP" altLang="en-US" sz="1200" dirty="0">
                <a:latin typeface="+mn-ea"/>
              </a:rPr>
              <a:t>でパリッとした歯ごたえがあり，</a:t>
            </a:r>
            <a:r>
              <a:rPr kumimoji="1" lang="ja-JP" altLang="en-US" sz="1200" dirty="0" smtClean="0">
                <a:latin typeface="+mn-ea"/>
              </a:rPr>
              <a:t>酸味と</a:t>
            </a:r>
            <a:r>
              <a:rPr kumimoji="1" lang="ja-JP" altLang="en-US" sz="1200" dirty="0">
                <a:latin typeface="+mn-ea"/>
              </a:rPr>
              <a:t>甘み</a:t>
            </a:r>
            <a:r>
              <a:rPr kumimoji="1" lang="ja-JP" altLang="en-US" sz="1200" dirty="0" smtClean="0">
                <a:latin typeface="+mn-ea"/>
              </a:rPr>
              <a:t>の</a:t>
            </a:r>
            <a:endParaRPr kumimoji="1" lang="en-US" altLang="ja-JP" sz="1200" dirty="0" smtClean="0">
              <a:latin typeface="+mn-ea"/>
            </a:endParaRPr>
          </a:p>
          <a:p>
            <a:r>
              <a:rPr kumimoji="1" lang="ja-JP" altLang="en-US" sz="1200" dirty="0" smtClean="0">
                <a:latin typeface="+mn-ea"/>
              </a:rPr>
              <a:t>バランス</a:t>
            </a:r>
            <a:r>
              <a:rPr kumimoji="1" lang="ja-JP" altLang="en-US" sz="1200" dirty="0">
                <a:latin typeface="+mn-ea"/>
              </a:rPr>
              <a:t>が良い人気の品種です。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91D2BCC-525F-0457-85EA-CE3CFFAB3C18}"/>
              </a:ext>
            </a:extLst>
          </p:cNvPr>
          <p:cNvSpPr txBox="1"/>
          <p:nvPr/>
        </p:nvSpPr>
        <p:spPr>
          <a:xfrm>
            <a:off x="176807" y="2099784"/>
            <a:ext cx="40475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　県内</a:t>
            </a:r>
            <a:r>
              <a:rPr kumimoji="1" lang="ja-JP" altLang="en-US" sz="1200" dirty="0">
                <a:latin typeface="+mn-ea"/>
              </a:rPr>
              <a:t>では</a:t>
            </a:r>
            <a:r>
              <a:rPr kumimoji="1" lang="en-US" altLang="ja-JP" sz="1200" dirty="0">
                <a:latin typeface="+mn-ea"/>
              </a:rPr>
              <a:t>11</a:t>
            </a:r>
            <a:r>
              <a:rPr kumimoji="1" lang="ja-JP" altLang="en-US" sz="1200" dirty="0">
                <a:latin typeface="+mn-ea"/>
              </a:rPr>
              <a:t>月中旬頃から販売されます</a:t>
            </a:r>
            <a:r>
              <a:rPr kumimoji="1" lang="ja-JP" altLang="en-US" sz="1200" dirty="0" smtClean="0">
                <a:latin typeface="+mn-ea"/>
              </a:rPr>
              <a:t>。</a:t>
            </a:r>
            <a:endParaRPr kumimoji="1" lang="en-US" altLang="ja-JP" sz="1200" dirty="0" smtClean="0">
              <a:latin typeface="+mn-ea"/>
            </a:endParaRPr>
          </a:p>
          <a:p>
            <a:r>
              <a:rPr kumimoji="1" lang="ja-JP" altLang="en-US" sz="1200" dirty="0" smtClean="0">
                <a:latin typeface="+mn-ea"/>
              </a:rPr>
              <a:t>　栽培</a:t>
            </a:r>
            <a:r>
              <a:rPr kumimoji="1" lang="ja-JP" altLang="en-US" sz="1200" dirty="0">
                <a:latin typeface="+mn-ea"/>
              </a:rPr>
              <a:t>面積がまだ小さく</a:t>
            </a:r>
            <a:r>
              <a:rPr kumimoji="1" lang="ja-JP" altLang="en-US" sz="1200" dirty="0" smtClean="0">
                <a:latin typeface="+mn-ea"/>
              </a:rPr>
              <a:t>，希少</a:t>
            </a:r>
            <a:r>
              <a:rPr kumimoji="1" lang="ja-JP" altLang="en-US" sz="1200" dirty="0">
                <a:latin typeface="+mn-ea"/>
              </a:rPr>
              <a:t>品種となっています。甘くてジューシーな味わいで，糖度</a:t>
            </a:r>
            <a:r>
              <a:rPr kumimoji="1" lang="ja-JP" altLang="en-US" sz="1200" dirty="0" smtClean="0">
                <a:latin typeface="+mn-ea"/>
              </a:rPr>
              <a:t>は「</a:t>
            </a:r>
            <a:r>
              <a:rPr kumimoji="1" lang="ja-JP" altLang="en-US" sz="1200" dirty="0">
                <a:latin typeface="+mn-ea"/>
              </a:rPr>
              <a:t>ふじ」より高くなることもあります。</a:t>
            </a:r>
            <a:endParaRPr kumimoji="1" lang="en-US" altLang="ja-JP" sz="1200" dirty="0">
              <a:latin typeface="+mn-ea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2E1330F-5796-83FE-5BD9-3E20178C6E20}"/>
              </a:ext>
            </a:extLst>
          </p:cNvPr>
          <p:cNvSpPr txBox="1"/>
          <p:nvPr/>
        </p:nvSpPr>
        <p:spPr>
          <a:xfrm>
            <a:off x="128808" y="4482754"/>
            <a:ext cx="407012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上で紹介した「ふじ」や「はるか」は完熟すると果実内に「ミツ」が入ることがあります。ここでは，「ミツ」の正体について紹介します。</a:t>
            </a:r>
            <a:endParaRPr lang="en-US" altLang="ja-JP" sz="1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光合成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により葉で作られ養分は，果肉細胞の中に糖（ショ糖など）として蓄積されていきます。</a:t>
            </a:r>
            <a:endParaRPr lang="en-US" altLang="ja-JP" sz="1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85F8B5A-8545-EA09-2BBF-62D499A5E276}"/>
              </a:ext>
            </a:extLst>
          </p:cNvPr>
          <p:cNvSpPr txBox="1"/>
          <p:nvPr/>
        </p:nvSpPr>
        <p:spPr>
          <a:xfrm>
            <a:off x="176808" y="3213077"/>
            <a:ext cx="40475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　県内</a:t>
            </a:r>
            <a:r>
              <a:rPr kumimoji="1" lang="ja-JP" altLang="en-US" sz="1200" dirty="0">
                <a:latin typeface="+mn-ea"/>
              </a:rPr>
              <a:t>では９月下旬～</a:t>
            </a:r>
            <a:r>
              <a:rPr kumimoji="1" lang="en-US" altLang="ja-JP" sz="1200" dirty="0">
                <a:latin typeface="+mn-ea"/>
              </a:rPr>
              <a:t>10</a:t>
            </a:r>
            <a:r>
              <a:rPr kumimoji="1" lang="ja-JP" altLang="en-US" sz="1200" dirty="0">
                <a:latin typeface="+mn-ea"/>
              </a:rPr>
              <a:t>月中旬頃まで販売されます</a:t>
            </a:r>
            <a:r>
              <a:rPr kumimoji="1" lang="ja-JP" altLang="en-US" sz="1200" dirty="0" smtClean="0">
                <a:latin typeface="+mn-ea"/>
              </a:rPr>
              <a:t>。</a:t>
            </a:r>
            <a:endParaRPr kumimoji="1" lang="en-US" altLang="ja-JP" sz="1200" dirty="0" smtClean="0">
              <a:latin typeface="+mn-ea"/>
            </a:endParaRPr>
          </a:p>
          <a:p>
            <a:r>
              <a:rPr lang="ja-JP" altLang="en-US" sz="1200" b="0" i="0" dirty="0" smtClean="0">
                <a:effectLst/>
                <a:latin typeface="+mn-ea"/>
              </a:rPr>
              <a:t>　主流</a:t>
            </a:r>
            <a:r>
              <a:rPr lang="ja-JP" altLang="en-US" sz="1200" b="0" i="0" dirty="0">
                <a:effectLst/>
                <a:latin typeface="+mn-ea"/>
              </a:rPr>
              <a:t>になっている「ふじ」や「つがる」に比べて，非常に酸味が強い品種</a:t>
            </a:r>
            <a:r>
              <a:rPr lang="ja-JP" altLang="en-US" sz="1200" b="0" i="0" dirty="0" smtClean="0">
                <a:effectLst/>
                <a:latin typeface="+mn-ea"/>
              </a:rPr>
              <a:t>で，アップルパイ</a:t>
            </a:r>
            <a:r>
              <a:rPr lang="ja-JP" altLang="en-US" sz="1200" b="0" i="0" dirty="0">
                <a:effectLst/>
                <a:latin typeface="+mn-ea"/>
              </a:rPr>
              <a:t>やシブーストなどのスイーツ，ジャムなど加工に適しています。</a:t>
            </a:r>
            <a:endParaRPr kumimoji="1" lang="en-US" altLang="ja-JP" sz="1200" dirty="0">
              <a:latin typeface="+mn-ea"/>
            </a:endParaRPr>
          </a:p>
        </p:txBody>
      </p:sp>
      <p:sp>
        <p:nvSpPr>
          <p:cNvPr id="18" name="角丸四角形 13">
            <a:extLst>
              <a:ext uri="{FF2B5EF4-FFF2-40B4-BE49-F238E27FC236}">
                <a16:creationId xmlns:a16="http://schemas.microsoft.com/office/drawing/2014/main" id="{2953707F-3546-A47C-364F-41A2EF681E6B}"/>
              </a:ext>
            </a:extLst>
          </p:cNvPr>
          <p:cNvSpPr/>
          <p:nvPr/>
        </p:nvSpPr>
        <p:spPr>
          <a:xfrm>
            <a:off x="-25980" y="6147605"/>
            <a:ext cx="3559869" cy="51667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600" kern="100" dirty="0" smtClean="0">
                <a:solidFill>
                  <a:srgbClr val="FF0000"/>
                </a:solidFill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○</a:t>
            </a:r>
            <a:r>
              <a:rPr lang="ja-JP" altLang="en-US" sz="1600" kern="100" dirty="0">
                <a:solidFill>
                  <a:srgbClr val="FF0000"/>
                </a:solidFill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おすすめ</a:t>
            </a:r>
            <a:r>
              <a:rPr lang="ja-JP" altLang="en-US" sz="1600" kern="100" dirty="0" smtClean="0">
                <a:solidFill>
                  <a:srgbClr val="FF0000"/>
                </a:solidFill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料理</a:t>
            </a:r>
            <a:endParaRPr lang="ja-JP" sz="1000" kern="100" dirty="0">
              <a:effectLst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3020157" y="6256833"/>
            <a:ext cx="3530243" cy="2835563"/>
          </a:xfrm>
          <a:prstGeom prst="roundRect">
            <a:avLst/>
          </a:prstGeom>
          <a:ln>
            <a:solidFill>
              <a:srgbClr val="F6842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ja-JP" sz="1200" b="1" u="sng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★作り方</a:t>
            </a:r>
            <a:r>
              <a:rPr lang="ja-JP" altLang="ja-JP" sz="1200" b="1" u="sng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★</a:t>
            </a:r>
            <a:endParaRPr lang="en-US" altLang="ja-JP" sz="1200" b="1" u="sng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spcAft>
                <a:spcPts val="0"/>
              </a:spcAft>
            </a:pPr>
            <a:endParaRPr lang="en-US" altLang="ja-JP" sz="12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100" dirty="0" smtClean="0">
                <a:latin typeface="+mn-ea"/>
              </a:rPr>
              <a:t>①りんご</a:t>
            </a:r>
            <a:r>
              <a:rPr lang="ja-JP" altLang="ja-JP" sz="1100" dirty="0" smtClean="0">
                <a:latin typeface="+mn-ea"/>
              </a:rPr>
              <a:t>の</a:t>
            </a:r>
            <a:r>
              <a:rPr lang="ja-JP" altLang="ja-JP" sz="1100" dirty="0">
                <a:latin typeface="+mn-ea"/>
              </a:rPr>
              <a:t>皮・芯を除き，</a:t>
            </a:r>
            <a:r>
              <a:rPr lang="en-US" altLang="ja-JP" sz="1100" dirty="0">
                <a:latin typeface="+mn-ea"/>
              </a:rPr>
              <a:t>8</a:t>
            </a:r>
            <a:r>
              <a:rPr lang="ja-JP" altLang="ja-JP" sz="1100" dirty="0">
                <a:latin typeface="+mn-ea"/>
              </a:rPr>
              <a:t>等分に切ります</a:t>
            </a:r>
            <a:r>
              <a:rPr lang="ja-JP" altLang="ja-JP" sz="1100" dirty="0" smtClean="0">
                <a:latin typeface="+mn-ea"/>
              </a:rPr>
              <a:t>。</a:t>
            </a:r>
            <a:endParaRPr lang="en-US" altLang="ja-JP" sz="1100" dirty="0" smtClean="0">
              <a:latin typeface="+mn-ea"/>
            </a:endParaRPr>
          </a:p>
          <a:p>
            <a:pPr>
              <a:spcAft>
                <a:spcPts val="0"/>
              </a:spcAft>
            </a:pPr>
            <a:r>
              <a:rPr lang="ja-JP" altLang="en-US" sz="1100" dirty="0" smtClean="0">
                <a:latin typeface="+mn-ea"/>
              </a:rPr>
              <a:t>②</a:t>
            </a:r>
            <a:r>
              <a:rPr lang="ja-JP" altLang="ja-JP" sz="1100" dirty="0" smtClean="0">
                <a:latin typeface="+mn-ea"/>
              </a:rPr>
              <a:t>耐熱</a:t>
            </a:r>
            <a:r>
              <a:rPr lang="ja-JP" altLang="ja-JP" sz="1100" dirty="0">
                <a:latin typeface="+mn-ea"/>
              </a:rPr>
              <a:t>皿に切った果実をのせ，砂糖，水，</a:t>
            </a:r>
            <a:r>
              <a:rPr lang="ja-JP" altLang="ja-JP" sz="1100" dirty="0" smtClean="0">
                <a:latin typeface="+mn-ea"/>
              </a:rPr>
              <a:t>レモ</a:t>
            </a:r>
            <a:r>
              <a:rPr lang="ja-JP" altLang="en-US" sz="1100" dirty="0" smtClean="0">
                <a:latin typeface="+mn-ea"/>
              </a:rPr>
              <a:t>　</a:t>
            </a:r>
            <a:endParaRPr lang="en-US" altLang="ja-JP" sz="1100" dirty="0" smtClean="0">
              <a:latin typeface="+mn-ea"/>
            </a:endParaRPr>
          </a:p>
          <a:p>
            <a:pPr>
              <a:spcAft>
                <a:spcPts val="0"/>
              </a:spcAft>
            </a:pPr>
            <a:r>
              <a:rPr lang="ja-JP" altLang="en-US" sz="1100" dirty="0">
                <a:latin typeface="+mn-ea"/>
              </a:rPr>
              <a:t>　</a:t>
            </a:r>
            <a:r>
              <a:rPr lang="ja-JP" altLang="ja-JP" sz="1100" dirty="0" smtClean="0">
                <a:latin typeface="+mn-ea"/>
              </a:rPr>
              <a:t>ン</a:t>
            </a:r>
            <a:r>
              <a:rPr lang="ja-JP" altLang="ja-JP" sz="1100" dirty="0">
                <a:latin typeface="+mn-ea"/>
              </a:rPr>
              <a:t>汁をかけます</a:t>
            </a:r>
            <a:r>
              <a:rPr lang="ja-JP" altLang="ja-JP" sz="1100" dirty="0" smtClean="0">
                <a:latin typeface="+mn-ea"/>
              </a:rPr>
              <a:t>。</a:t>
            </a:r>
            <a:endParaRPr lang="en-US" altLang="ja-JP" sz="1100" dirty="0" smtClean="0">
              <a:latin typeface="+mn-ea"/>
            </a:endParaRPr>
          </a:p>
          <a:p>
            <a:r>
              <a:rPr lang="ja-JP" altLang="en-US" sz="1100" dirty="0" smtClean="0">
                <a:latin typeface="+mn-ea"/>
              </a:rPr>
              <a:t>③</a:t>
            </a:r>
            <a:r>
              <a:rPr lang="ja-JP" altLang="en-US" sz="1100" dirty="0">
                <a:latin typeface="+mn-ea"/>
              </a:rPr>
              <a:t>②</a:t>
            </a:r>
            <a:r>
              <a:rPr lang="ja-JP" altLang="ja-JP" sz="1100" dirty="0" smtClean="0">
                <a:latin typeface="+mn-ea"/>
              </a:rPr>
              <a:t>に</a:t>
            </a:r>
            <a:r>
              <a:rPr lang="ja-JP" altLang="ja-JP" sz="1100" dirty="0">
                <a:latin typeface="+mn-ea"/>
              </a:rPr>
              <a:t>ラップをかぶせ，ようじで数か所穴を</a:t>
            </a:r>
            <a:r>
              <a:rPr lang="ja-JP" altLang="ja-JP" sz="1100" dirty="0" smtClean="0">
                <a:latin typeface="+mn-ea"/>
              </a:rPr>
              <a:t>開</a:t>
            </a:r>
            <a:endParaRPr lang="en-US" altLang="ja-JP" sz="1100" dirty="0" smtClean="0">
              <a:latin typeface="+mn-ea"/>
            </a:endParaRPr>
          </a:p>
          <a:p>
            <a:r>
              <a:rPr lang="ja-JP" altLang="en-US" sz="1100" dirty="0">
                <a:latin typeface="+mn-ea"/>
              </a:rPr>
              <a:t>　</a:t>
            </a:r>
            <a:r>
              <a:rPr lang="ja-JP" altLang="ja-JP" sz="1100" dirty="0" smtClean="0">
                <a:latin typeface="+mn-ea"/>
              </a:rPr>
              <a:t>け</a:t>
            </a:r>
            <a:r>
              <a:rPr lang="ja-JP" altLang="ja-JP" sz="1100" dirty="0">
                <a:latin typeface="+mn-ea"/>
              </a:rPr>
              <a:t>ます。</a:t>
            </a:r>
          </a:p>
          <a:p>
            <a:r>
              <a:rPr lang="ja-JP" altLang="en-US" sz="1100" dirty="0" smtClean="0">
                <a:latin typeface="+mn-ea"/>
              </a:rPr>
              <a:t>④</a:t>
            </a:r>
            <a:r>
              <a:rPr lang="ja-JP" altLang="ja-JP" sz="1100" dirty="0" smtClean="0">
                <a:latin typeface="+mn-ea"/>
              </a:rPr>
              <a:t>レンジ</a:t>
            </a:r>
            <a:r>
              <a:rPr lang="ja-JP" altLang="ja-JP" sz="1100" dirty="0">
                <a:latin typeface="+mn-ea"/>
              </a:rPr>
              <a:t>（</a:t>
            </a:r>
            <a:r>
              <a:rPr lang="en-US" altLang="ja-JP" sz="1100" dirty="0">
                <a:latin typeface="+mn-ea"/>
              </a:rPr>
              <a:t>600</a:t>
            </a:r>
            <a:r>
              <a:rPr lang="ja-JP" altLang="ja-JP" sz="1100" dirty="0">
                <a:latin typeface="+mn-ea"/>
              </a:rPr>
              <a:t>Ｗ）で</a:t>
            </a:r>
            <a:r>
              <a:rPr lang="en-US" altLang="ja-JP" sz="1100" dirty="0">
                <a:latin typeface="+mn-ea"/>
              </a:rPr>
              <a:t>3</a:t>
            </a:r>
            <a:r>
              <a:rPr lang="ja-JP" altLang="ja-JP" sz="1100" dirty="0">
                <a:latin typeface="+mn-ea"/>
              </a:rPr>
              <a:t>分</a:t>
            </a:r>
            <a:r>
              <a:rPr lang="en-US" altLang="ja-JP" sz="1100" dirty="0">
                <a:latin typeface="+mn-ea"/>
              </a:rPr>
              <a:t>30</a:t>
            </a:r>
            <a:r>
              <a:rPr lang="ja-JP" altLang="ja-JP" sz="1100" dirty="0">
                <a:latin typeface="+mn-ea"/>
              </a:rPr>
              <a:t>秒加熱します。</a:t>
            </a:r>
          </a:p>
          <a:p>
            <a:r>
              <a:rPr lang="ja-JP" altLang="en-US" sz="1100" dirty="0" smtClean="0">
                <a:latin typeface="+mn-ea"/>
              </a:rPr>
              <a:t>⑤</a:t>
            </a:r>
            <a:r>
              <a:rPr lang="ja-JP" altLang="ja-JP" sz="1100" dirty="0" smtClean="0">
                <a:latin typeface="+mn-ea"/>
              </a:rPr>
              <a:t>加熱</a:t>
            </a:r>
            <a:r>
              <a:rPr lang="ja-JP" altLang="ja-JP" sz="1100" dirty="0">
                <a:latin typeface="+mn-ea"/>
              </a:rPr>
              <a:t>が終わったら，一度取り出し，上下を</a:t>
            </a:r>
            <a:r>
              <a:rPr lang="ja-JP" altLang="ja-JP" sz="1100" dirty="0" smtClean="0">
                <a:latin typeface="+mn-ea"/>
              </a:rPr>
              <a:t>反</a:t>
            </a:r>
            <a:endParaRPr lang="en-US" altLang="ja-JP" sz="1100" dirty="0" smtClean="0">
              <a:latin typeface="+mn-ea"/>
            </a:endParaRPr>
          </a:p>
          <a:p>
            <a:r>
              <a:rPr lang="ja-JP" altLang="en-US" sz="1100" dirty="0">
                <a:latin typeface="+mn-ea"/>
              </a:rPr>
              <a:t>　</a:t>
            </a:r>
            <a:r>
              <a:rPr lang="ja-JP" altLang="ja-JP" sz="1100" dirty="0" err="1" smtClean="0">
                <a:latin typeface="+mn-ea"/>
              </a:rPr>
              <a:t>転</a:t>
            </a:r>
            <a:r>
              <a:rPr lang="ja-JP" altLang="ja-JP" sz="1100" dirty="0" err="1">
                <a:latin typeface="+mn-ea"/>
              </a:rPr>
              <a:t>させます</a:t>
            </a:r>
            <a:r>
              <a:rPr lang="ja-JP" altLang="ja-JP" sz="1100" dirty="0">
                <a:latin typeface="+mn-ea"/>
              </a:rPr>
              <a:t>。</a:t>
            </a:r>
          </a:p>
          <a:p>
            <a:r>
              <a:rPr lang="ja-JP" altLang="en-US" sz="1100" dirty="0" smtClean="0">
                <a:latin typeface="+mn-ea"/>
              </a:rPr>
              <a:t>⑥</a:t>
            </a:r>
            <a:r>
              <a:rPr lang="ja-JP" altLang="ja-JP" sz="1100" dirty="0" smtClean="0">
                <a:latin typeface="+mn-ea"/>
              </a:rPr>
              <a:t>再度</a:t>
            </a:r>
            <a:r>
              <a:rPr lang="ja-JP" altLang="ja-JP" sz="1100" dirty="0">
                <a:latin typeface="+mn-ea"/>
              </a:rPr>
              <a:t>ラップをかぶせて，レンジ（</a:t>
            </a:r>
            <a:r>
              <a:rPr lang="en-US" altLang="ja-JP" sz="1100" dirty="0">
                <a:latin typeface="+mn-ea"/>
              </a:rPr>
              <a:t>600</a:t>
            </a:r>
            <a:r>
              <a:rPr lang="ja-JP" altLang="ja-JP" sz="1100" dirty="0">
                <a:latin typeface="+mn-ea"/>
              </a:rPr>
              <a:t>Ｗ）で</a:t>
            </a:r>
            <a:r>
              <a:rPr lang="en-US" altLang="ja-JP" sz="1100" dirty="0" smtClean="0">
                <a:latin typeface="+mn-ea"/>
              </a:rPr>
              <a:t>3</a:t>
            </a:r>
          </a:p>
          <a:p>
            <a:r>
              <a:rPr lang="ja-JP" altLang="en-US" sz="1100" dirty="0">
                <a:latin typeface="+mn-ea"/>
              </a:rPr>
              <a:t>　</a:t>
            </a:r>
            <a:r>
              <a:rPr lang="ja-JP" altLang="ja-JP" sz="1100" dirty="0" smtClean="0">
                <a:latin typeface="+mn-ea"/>
              </a:rPr>
              <a:t>分</a:t>
            </a:r>
            <a:r>
              <a:rPr lang="en-US" altLang="ja-JP" sz="1100" dirty="0">
                <a:latin typeface="+mn-ea"/>
              </a:rPr>
              <a:t>30</a:t>
            </a:r>
            <a:r>
              <a:rPr lang="ja-JP" altLang="ja-JP" sz="1100" dirty="0">
                <a:latin typeface="+mn-ea"/>
              </a:rPr>
              <a:t>秒加熱します</a:t>
            </a:r>
            <a:r>
              <a:rPr lang="ja-JP" altLang="ja-JP" sz="1100" dirty="0" smtClean="0">
                <a:latin typeface="+mn-ea"/>
              </a:rPr>
              <a:t>。</a:t>
            </a:r>
            <a:endParaRPr lang="en-US" altLang="ja-JP" sz="1100" dirty="0" smtClean="0">
              <a:latin typeface="+mn-ea"/>
            </a:endParaRPr>
          </a:p>
          <a:p>
            <a:r>
              <a:rPr lang="ja-JP" altLang="en-US" sz="1100" dirty="0" smtClean="0">
                <a:latin typeface="+mn-ea"/>
              </a:rPr>
              <a:t>⑦</a:t>
            </a:r>
            <a:r>
              <a:rPr lang="ja-JP" altLang="ja-JP" sz="1100" dirty="0" smtClean="0">
                <a:latin typeface="+mn-ea"/>
              </a:rPr>
              <a:t>レンジ</a:t>
            </a:r>
            <a:r>
              <a:rPr lang="ja-JP" altLang="ja-JP" sz="1100" dirty="0">
                <a:latin typeface="+mn-ea"/>
              </a:rPr>
              <a:t>から取り出し，そのまま冷まします</a:t>
            </a:r>
            <a:r>
              <a:rPr lang="ja-JP" altLang="ja-JP" sz="1100" dirty="0" smtClean="0">
                <a:latin typeface="+mn-ea"/>
              </a:rPr>
              <a:t>。</a:t>
            </a:r>
            <a:endParaRPr lang="en-US" altLang="ja-JP" sz="1100" dirty="0" smtClean="0">
              <a:latin typeface="+mn-ea"/>
            </a:endParaRPr>
          </a:p>
          <a:p>
            <a:endParaRPr lang="en-US" altLang="ja-JP" sz="1100" dirty="0">
              <a:latin typeface="+mn-ea"/>
            </a:endParaRPr>
          </a:p>
          <a:p>
            <a:r>
              <a:rPr lang="ja-JP" altLang="en-US" sz="1100" dirty="0" smtClean="0">
                <a:latin typeface="+mn-ea"/>
              </a:rPr>
              <a:t>　これで完成です！！</a:t>
            </a:r>
            <a:endParaRPr lang="en-US" altLang="ja-JP" sz="1100" dirty="0" smtClean="0">
              <a:latin typeface="+mn-ea"/>
            </a:endParaRPr>
          </a:p>
          <a:p>
            <a:endParaRPr lang="en-US" altLang="ja-JP" sz="1200" kern="100" dirty="0">
              <a:effectLst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21111" y="8386204"/>
            <a:ext cx="2623690" cy="66945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ja-JP" altLang="ja-JP" sz="1100" b="1" u="sng" kern="1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★材料★</a:t>
            </a:r>
            <a:endParaRPr lang="ja-JP" altLang="ja-JP" sz="1100" kern="100" dirty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  <a:spcAft>
                <a:spcPts val="0"/>
              </a:spcAft>
            </a:pPr>
            <a:r>
              <a:rPr lang="ja-JP" altLang="en-US" sz="1100" kern="100" dirty="0" smtClean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りんご</a:t>
            </a:r>
            <a:r>
              <a:rPr lang="ja-JP" altLang="ja-JP" sz="1100" kern="100" dirty="0" smtClean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･</a:t>
            </a:r>
            <a:r>
              <a:rPr lang="ja-JP" altLang="ja-JP" sz="1100" kern="1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･･</a:t>
            </a:r>
            <a:r>
              <a:rPr lang="ja-JP" altLang="ja-JP" sz="1100" kern="100" dirty="0" smtClean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１コ</a:t>
            </a:r>
            <a:r>
              <a:rPr lang="ja-JP" altLang="en-US" sz="1100" kern="100" dirty="0" smtClean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，</a:t>
            </a:r>
            <a:r>
              <a:rPr lang="ja-JP" altLang="ja-JP" sz="1100" kern="100" dirty="0" smtClean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砂糖</a:t>
            </a:r>
            <a:r>
              <a:rPr lang="ja-JP" altLang="ja-JP" sz="1100" kern="1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･･･大さじ１</a:t>
            </a:r>
          </a:p>
          <a:p>
            <a:pPr algn="just">
              <a:lnSpc>
                <a:spcPct val="125000"/>
              </a:lnSpc>
              <a:spcAft>
                <a:spcPts val="0"/>
              </a:spcAft>
            </a:pPr>
            <a:r>
              <a:rPr lang="ja-JP" altLang="ja-JP" sz="1100" kern="1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水･･･大さじ</a:t>
            </a:r>
            <a:r>
              <a:rPr lang="ja-JP" altLang="ja-JP" sz="1100" kern="100" dirty="0" smtClean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１</a:t>
            </a:r>
            <a:r>
              <a:rPr lang="ja-JP" altLang="en-US" sz="1100" kern="100" dirty="0" smtClean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，</a:t>
            </a:r>
            <a:r>
              <a:rPr lang="ja-JP" altLang="ja-JP" sz="1100" kern="100" dirty="0" smtClean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レモン</a:t>
            </a:r>
            <a:r>
              <a:rPr lang="ja-JP" altLang="ja-JP" sz="1100" kern="1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汁･･･少々</a:t>
            </a:r>
          </a:p>
        </p:txBody>
      </p:sp>
      <p:pic>
        <p:nvPicPr>
          <p:cNvPr id="23" name="図 22" descr="G:\DCIM\143___09\IMG_3124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43" r="9730"/>
          <a:stretch/>
        </p:blipFill>
        <p:spPr bwMode="auto">
          <a:xfrm>
            <a:off x="647700" y="6608407"/>
            <a:ext cx="1600200" cy="146860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7" name="グループ化 16"/>
          <p:cNvGrpSpPr>
            <a:grpSpLocks noChangeAspect="1"/>
          </p:cNvGrpSpPr>
          <p:nvPr/>
        </p:nvGrpSpPr>
        <p:grpSpPr>
          <a:xfrm>
            <a:off x="4483662" y="223252"/>
            <a:ext cx="2080932" cy="1542173"/>
            <a:chOff x="4713261" y="136669"/>
            <a:chExt cx="1740122" cy="1289600"/>
          </a:xfrm>
        </p:grpSpPr>
        <p:pic>
          <p:nvPicPr>
            <p:cNvPr id="11" name="図 1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852" t="12339" r="14852" b="18688"/>
            <a:stretch/>
          </p:blipFill>
          <p:spPr>
            <a:xfrm>
              <a:off x="4713261" y="136669"/>
              <a:ext cx="1740122" cy="1280500"/>
            </a:xfrm>
            <a:prstGeom prst="rect">
              <a:avLst/>
            </a:prstGeom>
          </p:spPr>
        </p:pic>
        <p:sp>
          <p:nvSpPr>
            <p:cNvPr id="12" name="テキスト ボックス 11"/>
            <p:cNvSpPr txBox="1"/>
            <p:nvPr/>
          </p:nvSpPr>
          <p:spPr>
            <a:xfrm>
              <a:off x="5999926" y="1168899"/>
              <a:ext cx="410451" cy="25737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ふじ</a:t>
              </a:r>
              <a:endParaRPr kumimoji="1"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grpSp>
        <p:nvGrpSpPr>
          <p:cNvPr id="19" name="グループ化 18"/>
          <p:cNvGrpSpPr>
            <a:grpSpLocks noChangeAspect="1"/>
          </p:cNvGrpSpPr>
          <p:nvPr/>
        </p:nvGrpSpPr>
        <p:grpSpPr>
          <a:xfrm>
            <a:off x="4483290" y="1867588"/>
            <a:ext cx="2071173" cy="1558420"/>
            <a:chOff x="4713261" y="1521916"/>
            <a:chExt cx="1743542" cy="1311899"/>
          </a:xfrm>
        </p:grpSpPr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3261" y="1521916"/>
              <a:ext cx="1740122" cy="1298810"/>
            </a:xfrm>
            <a:prstGeom prst="rect">
              <a:avLst/>
            </a:prstGeom>
          </p:spPr>
        </p:pic>
        <p:sp>
          <p:nvSpPr>
            <p:cNvPr id="24" name="テキスト ボックス 23"/>
            <p:cNvSpPr txBox="1"/>
            <p:nvPr/>
          </p:nvSpPr>
          <p:spPr>
            <a:xfrm>
              <a:off x="5889772" y="2574724"/>
              <a:ext cx="567031" cy="25909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はるか</a:t>
              </a:r>
            </a:p>
          </p:txBody>
        </p:sp>
      </p:grpSp>
      <p:grpSp>
        <p:nvGrpSpPr>
          <p:cNvPr id="20" name="グループ化 19"/>
          <p:cNvGrpSpPr>
            <a:grpSpLocks noChangeAspect="1"/>
          </p:cNvGrpSpPr>
          <p:nvPr/>
        </p:nvGrpSpPr>
        <p:grpSpPr>
          <a:xfrm>
            <a:off x="4479909" y="3532953"/>
            <a:ext cx="2157067" cy="1576772"/>
            <a:chOff x="4713260" y="2910745"/>
            <a:chExt cx="1749584" cy="1278910"/>
          </a:xfrm>
        </p:grpSpPr>
        <p:pic>
          <p:nvPicPr>
            <p:cNvPr id="21" name="Picture 2" descr="サワールージュ">
              <a:extLst>
                <a:ext uri="{FF2B5EF4-FFF2-40B4-BE49-F238E27FC236}">
                  <a16:creationId xmlns:a16="http://schemas.microsoft.com/office/drawing/2014/main" id="{69909F5C-80AD-CB1F-805E-72B07B6450D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461" r="11822"/>
            <a:stretch/>
          </p:blipFill>
          <p:spPr bwMode="auto">
            <a:xfrm>
              <a:off x="4713260" y="2910745"/>
              <a:ext cx="1719519" cy="12774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テキスト ボックス 24"/>
            <p:cNvSpPr txBox="1"/>
            <p:nvPr/>
          </p:nvSpPr>
          <p:spPr>
            <a:xfrm>
              <a:off x="5577157" y="3964983"/>
              <a:ext cx="885687" cy="22467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サワールージュ</a:t>
              </a:r>
            </a:p>
          </p:txBody>
        </p:sp>
      </p:grpSp>
      <p:sp>
        <p:nvSpPr>
          <p:cNvPr id="13" name="テキスト ボックス 12"/>
          <p:cNvSpPr txBox="1"/>
          <p:nvPr/>
        </p:nvSpPr>
        <p:spPr>
          <a:xfrm>
            <a:off x="4189334" y="5189129"/>
            <a:ext cx="27494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（写真提供：宮城県農業・園芸総合研究所）</a:t>
            </a:r>
            <a:endParaRPr kumimoji="1" lang="ja-JP" altLang="en-US" sz="1000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2E1330F-5796-83FE-5BD9-3E20178C6E20}"/>
              </a:ext>
            </a:extLst>
          </p:cNvPr>
          <p:cNvSpPr txBox="1"/>
          <p:nvPr/>
        </p:nvSpPr>
        <p:spPr>
          <a:xfrm>
            <a:off x="138707" y="5479821"/>
            <a:ext cx="660499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完熟期になると果肉細胞内の糖がいっぱいになり，果肉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細胞の中に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入りきれなく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なった養分（ソルビトール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が細胞と細胞の間にたまっていきます。それが「ミツ」の正体です。</a:t>
            </a:r>
            <a:r>
              <a:rPr lang="ja-JP" altLang="en-US" sz="1200" b="0" i="0" dirty="0" smtClean="0"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つまり，「ミツ」が入ったりんごは，葉からの養分をたっぷり吸収しており，完熟している（＝おいしいりんご）という証なのです。</a:t>
            </a:r>
            <a:endParaRPr lang="en-US" altLang="ja-JP" sz="1200" b="0" i="0" dirty="0" smtClean="0">
              <a:effectLst/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73100" y="8077200"/>
            <a:ext cx="15696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りんごのコンポート</a:t>
            </a:r>
            <a:endParaRPr kumimoji="1" lang="ja-JP" altLang="en-US" sz="12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234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</a:spPr>
      <a:bodyPr wrap="none">
        <a:spAutoFit/>
      </a:bodyPr>
      <a:lstStyle>
        <a:defPPr>
          <a:defRPr sz="1100" dirty="0" smtClean="0"/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745</TotalTime>
  <Words>693</Words>
  <Application>Microsoft Office PowerPoint</Application>
  <PresentationFormat>A4 210 x 297 mm</PresentationFormat>
  <Paragraphs>93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HGP創英角ｺﾞｼｯｸUB</vt:lpstr>
      <vt:lpstr>HGP創英角ﾎﾟｯﾌﾟ体</vt:lpstr>
      <vt:lpstr>HGS創英角ｺﾞｼｯｸUB</vt:lpstr>
      <vt:lpstr>HG丸ｺﾞｼｯｸM-PRO</vt:lpstr>
      <vt:lpstr>HG創英角ﾎﾟｯﾌﾟ体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青沼　達也</dc:creator>
  <cp:lastModifiedBy>青沼　達也</cp:lastModifiedBy>
  <cp:revision>43</cp:revision>
  <cp:lastPrinted>2022-10-14T12:40:00Z</cp:lastPrinted>
  <dcterms:created xsi:type="dcterms:W3CDTF">2022-06-02T07:03:24Z</dcterms:created>
  <dcterms:modified xsi:type="dcterms:W3CDTF">2022-10-26T00:28:08Z</dcterms:modified>
</cp:coreProperties>
</file>