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1" r:id="rId8"/>
    <p:sldId id="262" r:id="rId9"/>
    <p:sldId id="263" r:id="rId10"/>
    <p:sldId id="265" r:id="rId11"/>
    <p:sldId id="264"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4" autoAdjust="0"/>
    <p:restoredTop sz="94660"/>
  </p:normalViewPr>
  <p:slideViewPr>
    <p:cSldViewPr snapToGrid="0">
      <p:cViewPr>
        <p:scale>
          <a:sx n="66" d="100"/>
          <a:sy n="66" d="100"/>
        </p:scale>
        <p:origin x="88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88629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12256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21216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7148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46354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425059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79191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1204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30772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01598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289010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792008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emf"/><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emf"/><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1.xml"/><Relationship Id="rId5" Type="http://schemas.openxmlformats.org/officeDocument/2006/relationships/slide" Target="slide12.xml"/><Relationship Id="rId10" Type="http://schemas.openxmlformats.org/officeDocument/2006/relationships/slide" Target="slide11.xml"/><Relationship Id="rId4" Type="http://schemas.openxmlformats.org/officeDocument/2006/relationships/slide" Target="slide10.xml"/><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708231" y="1393371"/>
            <a:ext cx="5109091" cy="1569660"/>
          </a:xfrm>
          <a:prstGeom prst="rect">
            <a:avLst/>
          </a:prstGeom>
          <a:noFill/>
        </p:spPr>
        <p:txBody>
          <a:bodyPr wrap="none" rtlCol="0" anchor="ctr" anchorCtr="1">
            <a:spAutoFit/>
          </a:bodyPr>
          <a:lstStyle/>
          <a:p>
            <a:pPr algn="ctr"/>
            <a:r>
              <a:rPr kumimoji="1" lang="ja-JP" altLang="en-US" sz="3200" dirty="0">
                <a:ln w="12700">
                  <a:solidFill>
                    <a:schemeClr val="tx1"/>
                  </a:solidFill>
                </a:ln>
                <a:latin typeface="+mj-ea"/>
                <a:ea typeface="+mj-ea"/>
              </a:rPr>
              <a:t>教員のライフステージと</a:t>
            </a:r>
            <a:endParaRPr kumimoji="1" lang="en-US" altLang="ja-JP" sz="3200" dirty="0">
              <a:ln w="12700">
                <a:solidFill>
                  <a:schemeClr val="tx1"/>
                </a:solidFill>
              </a:ln>
              <a:latin typeface="+mj-ea"/>
              <a:ea typeface="+mj-ea"/>
            </a:endParaRPr>
          </a:p>
          <a:p>
            <a:pPr algn="ctr"/>
            <a:r>
              <a:rPr kumimoji="1" lang="ja-JP" altLang="en-US" sz="3200" dirty="0">
                <a:ln w="12700">
                  <a:solidFill>
                    <a:schemeClr val="tx1"/>
                  </a:solidFill>
                </a:ln>
                <a:latin typeface="+mj-ea"/>
                <a:ea typeface="+mj-ea"/>
              </a:rPr>
              <a:t>みやぎの教員に求められる</a:t>
            </a:r>
            <a:endParaRPr kumimoji="1" lang="en-US" altLang="ja-JP" sz="3200" dirty="0">
              <a:ln w="12700">
                <a:solidFill>
                  <a:schemeClr val="tx1"/>
                </a:solidFill>
              </a:ln>
              <a:latin typeface="+mj-ea"/>
              <a:ea typeface="+mj-ea"/>
            </a:endParaRPr>
          </a:p>
          <a:p>
            <a:pPr algn="ctr"/>
            <a:r>
              <a:rPr kumimoji="1" lang="ja-JP" altLang="en-US" sz="3200" dirty="0">
                <a:ln w="12700">
                  <a:solidFill>
                    <a:schemeClr val="tx1"/>
                  </a:solidFill>
                </a:ln>
                <a:latin typeface="+mj-ea"/>
                <a:ea typeface="+mj-ea"/>
              </a:rPr>
              <a:t>資質能力</a:t>
            </a:r>
          </a:p>
        </p:txBody>
      </p:sp>
      <p:sp>
        <p:nvSpPr>
          <p:cNvPr id="19" name="テキスト ボックス 18"/>
          <p:cNvSpPr txBox="1"/>
          <p:nvPr/>
        </p:nvSpPr>
        <p:spPr>
          <a:xfrm>
            <a:off x="1939336" y="5575940"/>
            <a:ext cx="2646878" cy="461665"/>
          </a:xfrm>
          <a:prstGeom prst="rect">
            <a:avLst/>
          </a:prstGeom>
          <a:noFill/>
        </p:spPr>
        <p:txBody>
          <a:bodyPr wrap="none" rtlCol="0" anchor="ctr" anchorCtr="1">
            <a:spAutoFit/>
          </a:bodyPr>
          <a:lstStyle/>
          <a:p>
            <a:pPr algn="ctr"/>
            <a:r>
              <a:rPr kumimoji="1" lang="ja-JP" altLang="en-US" sz="2400" dirty="0">
                <a:ln w="12700">
                  <a:solidFill>
                    <a:schemeClr val="tx1"/>
                  </a:solidFill>
                </a:ln>
                <a:latin typeface="+mj-ea"/>
                <a:ea typeface="+mj-ea"/>
              </a:rPr>
              <a:t>宮城県教育委員会</a:t>
            </a:r>
          </a:p>
        </p:txBody>
      </p:sp>
      <p:sp>
        <p:nvSpPr>
          <p:cNvPr id="20" name="テキスト ボックス 19"/>
          <p:cNvSpPr txBox="1"/>
          <p:nvPr/>
        </p:nvSpPr>
        <p:spPr>
          <a:xfrm>
            <a:off x="2247112" y="2963032"/>
            <a:ext cx="2031325" cy="461665"/>
          </a:xfrm>
          <a:prstGeom prst="rect">
            <a:avLst/>
          </a:prstGeom>
          <a:noFill/>
        </p:spPr>
        <p:txBody>
          <a:bodyPr wrap="none" rtlCol="0" anchor="ctr" anchorCtr="1">
            <a:spAutoFit/>
          </a:bodyPr>
          <a:lstStyle/>
          <a:p>
            <a:pPr algn="ctr"/>
            <a:r>
              <a:rPr kumimoji="1" lang="en-US" altLang="ja-JP" sz="2400" dirty="0" smtClean="0">
                <a:ln w="12700">
                  <a:solidFill>
                    <a:schemeClr val="tx1"/>
                  </a:solidFill>
                </a:ln>
                <a:latin typeface="+mj-ea"/>
                <a:ea typeface="+mj-ea"/>
              </a:rPr>
              <a:t>【</a:t>
            </a:r>
            <a:r>
              <a:rPr kumimoji="1" lang="ja-JP" altLang="en-US" sz="2400" dirty="0" smtClean="0">
                <a:ln w="12700">
                  <a:solidFill>
                    <a:schemeClr val="tx1"/>
                  </a:solidFill>
                </a:ln>
                <a:latin typeface="+mj-ea"/>
                <a:ea typeface="+mj-ea"/>
              </a:rPr>
              <a:t>養護教諭</a:t>
            </a:r>
            <a:r>
              <a:rPr kumimoji="1" lang="en-US" altLang="ja-JP" sz="2400" dirty="0">
                <a:ln w="12700">
                  <a:solidFill>
                    <a:schemeClr val="tx1"/>
                  </a:solidFill>
                </a:ln>
                <a:latin typeface="+mj-ea"/>
                <a:ea typeface="+mj-ea"/>
              </a:rPr>
              <a:t>】</a:t>
            </a:r>
            <a:endParaRPr kumimoji="1" lang="ja-JP" altLang="en-US" sz="2400" dirty="0">
              <a:ln w="12700">
                <a:solidFill>
                  <a:schemeClr val="tx1"/>
                </a:solidFill>
              </a:ln>
              <a:latin typeface="+mj-ea"/>
              <a:ea typeface="+mj-ea"/>
            </a:endParaRPr>
          </a:p>
        </p:txBody>
      </p:sp>
      <p:grpSp>
        <p:nvGrpSpPr>
          <p:cNvPr id="9" name="グループ化 8"/>
          <p:cNvGrpSpPr/>
          <p:nvPr/>
        </p:nvGrpSpPr>
        <p:grpSpPr>
          <a:xfrm>
            <a:off x="6125095" y="48280"/>
            <a:ext cx="4623206" cy="6809720"/>
            <a:chOff x="6125095" y="48280"/>
            <a:chExt cx="4623206" cy="6809720"/>
          </a:xfrm>
        </p:grpSpPr>
        <p:pic>
          <p:nvPicPr>
            <p:cNvPr id="6" name="図 5"/>
            <p:cNvPicPr>
              <a:picLocks noChangeAspect="1"/>
            </p:cNvPicPr>
            <p:nvPr/>
          </p:nvPicPr>
          <p:blipFill>
            <a:blip r:embed="rId2"/>
            <a:stretch>
              <a:fillRect/>
            </a:stretch>
          </p:blipFill>
          <p:spPr>
            <a:xfrm>
              <a:off x="6125095" y="48280"/>
              <a:ext cx="4623206" cy="6809720"/>
            </a:xfrm>
            <a:prstGeom prst="rect">
              <a:avLst/>
            </a:prstGeom>
          </p:spPr>
        </p:pic>
        <p:sp>
          <p:nvSpPr>
            <p:cNvPr id="7" name="正方形/長方形 6">
              <a:hlinkClick r:id="rId3" action="ppaction://hlinksldjump"/>
            </p:cNvPr>
            <p:cNvSpPr/>
            <p:nvPr/>
          </p:nvSpPr>
          <p:spPr>
            <a:xfrm>
              <a:off x="6298406" y="282574"/>
              <a:ext cx="4429125" cy="3169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hlinkClick r:id="rId4" action="ppaction://hlinksldjump"/>
            </p:cNvPr>
            <p:cNvSpPr/>
            <p:nvPr/>
          </p:nvSpPr>
          <p:spPr>
            <a:xfrm>
              <a:off x="6298405" y="3451683"/>
              <a:ext cx="4429125" cy="3295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3068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a:gsLst>
              <a:gs pos="0">
                <a:srgbClr val="FFC000"/>
              </a:gs>
              <a:gs pos="50000">
                <a:srgbClr val="FFC000"/>
              </a:gs>
              <a:gs pos="100000">
                <a:schemeClr val="bg1"/>
              </a:gs>
            </a:gsLst>
            <a:lin ang="0" scaled="1"/>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教育への情熱、たくましく豊かな人間性、自己研鑽力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666431960"/>
              </p:ext>
            </p:extLst>
          </p:nvPr>
        </p:nvGraphicFramePr>
        <p:xfrm>
          <a:off x="159600" y="670560"/>
          <a:ext cx="11872801" cy="5847347"/>
        </p:xfrm>
        <a:graphic>
          <a:graphicData uri="http://schemas.openxmlformats.org/drawingml/2006/table">
            <a:tbl>
              <a:tblPr firstRow="1" firstCol="1" bandRow="1">
                <a:tableStyleId>{5940675A-B579-460E-94D1-54222C63F5DA}</a:tableStyleId>
              </a:tblPr>
              <a:tblGrid>
                <a:gridCol w="1107726">
                  <a:extLst>
                    <a:ext uri="{9D8B030D-6E8A-4147-A177-3AD203B41FA5}">
                      <a16:colId xmlns:a16="http://schemas.microsoft.com/office/drawing/2014/main" val="1367659213"/>
                    </a:ext>
                  </a:extLst>
                </a:gridCol>
                <a:gridCol w="2153015">
                  <a:extLst>
                    <a:ext uri="{9D8B030D-6E8A-4147-A177-3AD203B41FA5}">
                      <a16:colId xmlns:a16="http://schemas.microsoft.com/office/drawing/2014/main" val="2156653377"/>
                    </a:ext>
                  </a:extLst>
                </a:gridCol>
                <a:gridCol w="2153015">
                  <a:extLst>
                    <a:ext uri="{9D8B030D-6E8A-4147-A177-3AD203B41FA5}">
                      <a16:colId xmlns:a16="http://schemas.microsoft.com/office/drawing/2014/main" val="1872543317"/>
                    </a:ext>
                  </a:extLst>
                </a:gridCol>
                <a:gridCol w="2153015">
                  <a:extLst>
                    <a:ext uri="{9D8B030D-6E8A-4147-A177-3AD203B41FA5}">
                      <a16:colId xmlns:a16="http://schemas.microsoft.com/office/drawing/2014/main" val="1626826804"/>
                    </a:ext>
                  </a:extLst>
                </a:gridCol>
                <a:gridCol w="2153015">
                  <a:extLst>
                    <a:ext uri="{9D8B030D-6E8A-4147-A177-3AD203B41FA5}">
                      <a16:colId xmlns:a16="http://schemas.microsoft.com/office/drawing/2014/main" val="717548552"/>
                    </a:ext>
                  </a:extLst>
                </a:gridCol>
                <a:gridCol w="2153015">
                  <a:extLst>
                    <a:ext uri="{9D8B030D-6E8A-4147-A177-3AD203B41FA5}">
                      <a16:colId xmlns:a16="http://schemas.microsoft.com/office/drawing/2014/main" val="86427949"/>
                    </a:ext>
                  </a:extLst>
                </a:gridCol>
              </a:tblGrid>
              <a:tr h="757187">
                <a:tc>
                  <a:txBody>
                    <a:bodyPr/>
                    <a:lstStyle/>
                    <a:p>
                      <a:pPr algn="ctr">
                        <a:lnSpc>
                          <a:spcPct val="100000"/>
                        </a:lnSpc>
                        <a:spcAft>
                          <a:spcPts val="0"/>
                        </a:spcAft>
                      </a:pP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【新規採用時】</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0</a:t>
                      </a:r>
                      <a:r>
                        <a:rPr lang="ja-JP" sz="1400" b="1" kern="100" dirty="0">
                          <a:effectLst/>
                          <a:latin typeface="+mj-ea"/>
                          <a:ea typeface="+mj-ea"/>
                          <a:cs typeface="Times New Roman" panose="02020603050405020304" pitchFamily="18" charset="0"/>
                        </a:rPr>
                        <a:t>年</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第Ⅰ期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【基礎形成期】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5</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第Ⅱ期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【資質成長期】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6</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10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第Ⅲ期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【資質充実期】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20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第Ⅳ期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【深化発展期】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21</a:t>
                      </a:r>
                      <a:r>
                        <a:rPr lang="ja-JP" sz="1400" b="1" kern="100" dirty="0">
                          <a:effectLst/>
                          <a:latin typeface="+mj-ea"/>
                          <a:ea typeface="+mj-ea"/>
                          <a:cs typeface="Times New Roman" panose="02020603050405020304" pitchFamily="18" charset="0"/>
                        </a:rPr>
                        <a:t>年目以上</a:t>
                      </a:r>
                      <a:endParaRPr lang="ja-JP" sz="14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rowSpan="5">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教育への</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情熱</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子供たちに対する深い愛情</a:t>
                      </a: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4256800493"/>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教員としての高い使命感・情熱</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89720298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子供の命を守る強い覚悟</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81485040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学校を安全で安心な学びの場とする心構え</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670170353"/>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教育者としての高い倫理観・責任感</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32207157"/>
                  </a:ext>
                </a:extLst>
              </a:tr>
              <a:tr h="0">
                <a:tc rowSpan="5">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たくましく</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豊かな</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人間性</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精神的なたくましさ</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056932407"/>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広く豊かな教養・常識</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20978487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コミュニケーション力</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459875468"/>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他者を思いやる心</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415209874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心身の健康・適切な自己管理</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999683904"/>
                  </a:ext>
                </a:extLst>
              </a:tr>
              <a:tr h="0">
                <a:tc rowSpan="6">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自己研鑽力</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高度専門職としての教育公務員であることの自覚</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4163786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自ら学び続け、成長し続ける意欲</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130958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課題意識と改善努力・変革する挑戦心</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34659085"/>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客観的な自己分析</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1002491"/>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教員同士で共に学び合う意識</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5702298"/>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2">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同年代・後輩教員の学びの支援・助言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en-US" altLang="ja-JP" sz="1400" kern="100" dirty="0" smtClean="0">
                          <a:effectLst/>
                          <a:latin typeface="+mj-ea"/>
                          <a:ea typeface="+mj-ea"/>
                          <a:cs typeface="Times New Roman" panose="02020603050405020304" pitchFamily="18" charset="0"/>
                        </a:rPr>
                        <a:t>OJT</a:t>
                      </a:r>
                      <a:r>
                        <a:rPr lang="ja-JP" altLang="en-US" sz="1400" kern="100" dirty="0" smtClean="0">
                          <a:effectLst/>
                          <a:latin typeface="+mj-ea"/>
                          <a:ea typeface="+mj-ea"/>
                          <a:cs typeface="Times New Roman" panose="02020603050405020304" pitchFamily="18" charset="0"/>
                        </a:rPr>
                        <a:t>の支援と若手教員への助言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en-US" altLang="ja-JP" sz="1400" kern="100" dirty="0" smtClean="0">
                          <a:effectLst/>
                          <a:latin typeface="+mj-ea"/>
                          <a:ea typeface="+mj-ea"/>
                          <a:cs typeface="Times New Roman" panose="02020603050405020304" pitchFamily="18" charset="0"/>
                        </a:rPr>
                        <a:t>OJT</a:t>
                      </a:r>
                      <a:r>
                        <a:rPr lang="ja-JP" altLang="en-US" sz="1400" kern="100" dirty="0" smtClean="0">
                          <a:effectLst/>
                          <a:latin typeface="+mj-ea"/>
                          <a:ea typeface="+mj-ea"/>
                          <a:cs typeface="Times New Roman" panose="02020603050405020304" pitchFamily="18" charset="0"/>
                        </a:rPr>
                        <a:t>の支援と若手・中堅教員への助言・指導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40711312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818231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pic>
        <p:nvPicPr>
          <p:cNvPr id="2" name="図 1"/>
          <p:cNvPicPr>
            <a:picLocks noChangeAspect="1"/>
          </p:cNvPicPr>
          <p:nvPr/>
        </p:nvPicPr>
        <p:blipFill>
          <a:blip r:embed="rId3"/>
          <a:stretch>
            <a:fillRect/>
          </a:stretch>
        </p:blipFill>
        <p:spPr>
          <a:xfrm>
            <a:off x="3207557" y="12109"/>
            <a:ext cx="5776887" cy="6833782"/>
          </a:xfrm>
          <a:prstGeom prst="rect">
            <a:avLst/>
          </a:prstGeom>
        </p:spPr>
      </p:pic>
    </p:spTree>
    <p:extLst>
      <p:ext uri="{BB962C8B-B14F-4D97-AF65-F5344CB8AC3E}">
        <p14:creationId xmlns:p14="http://schemas.microsoft.com/office/powerpoint/2010/main" val="205850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学校のリーダーとしての基本的な素養</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214755897"/>
              </p:ext>
            </p:extLst>
          </p:nvPr>
        </p:nvGraphicFramePr>
        <p:xfrm>
          <a:off x="159600" y="627380"/>
          <a:ext cx="11803800" cy="45415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104702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152400">
                <a:tc gridSpan="4">
                  <a:txBody>
                    <a:bodyPr/>
                    <a:lstStyle/>
                    <a:p>
                      <a:pPr algn="just">
                        <a:lnSpc>
                          <a:spcPct val="100000"/>
                        </a:lnSpc>
                        <a:spcAft>
                          <a:spcPts val="0"/>
                        </a:spcAft>
                      </a:pPr>
                      <a:r>
                        <a:rPr lang="ja-JP" sz="2400" kern="100" dirty="0" smtClean="0">
                          <a:effectLst/>
                          <a:latin typeface="+mj-ea"/>
                          <a:ea typeface="+mj-ea"/>
                          <a:cs typeface="Times New Roman" panose="02020603050405020304" pitchFamily="18" charset="0"/>
                        </a:rPr>
                        <a:t>確固たる教育への理想・教育観</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0">
                <a:tc gridSpan="4">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豊かな人間性・</a:t>
                      </a:r>
                      <a:r>
                        <a:rPr lang="ja-JP" sz="2400" kern="100" dirty="0" smtClean="0">
                          <a:effectLst/>
                          <a:latin typeface="+mj-ea"/>
                          <a:ea typeface="+mj-ea"/>
                          <a:cs typeface="Times New Roman" panose="02020603050405020304" pitchFamily="18" charset="0"/>
                        </a:rPr>
                        <a:t>品格</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144780">
                <a:tc>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学校を支える職としての使命感</a:t>
                      </a:r>
                    </a:p>
                  </a:txBody>
                  <a:tcPr marL="68580" marR="68580" marT="0" marB="0"/>
                </a:tc>
                <a:tc gridSpan="2">
                  <a:txBody>
                    <a:bodyPr/>
                    <a:lstStyle/>
                    <a:p>
                      <a:pPr algn="just">
                        <a:lnSpc>
                          <a:spcPct val="100000"/>
                        </a:lnSpc>
                        <a:spcAft>
                          <a:spcPts val="0"/>
                        </a:spcAft>
                      </a:pPr>
                      <a:r>
                        <a:rPr lang="ja-JP" sz="2400" kern="100" dirty="0" smtClean="0">
                          <a:effectLst/>
                          <a:latin typeface="+mj-ea"/>
                          <a:ea typeface="+mj-ea"/>
                          <a:cs typeface="Times New Roman" panose="02020603050405020304" pitchFamily="18" charset="0"/>
                        </a:rPr>
                        <a:t>教頭</a:t>
                      </a:r>
                      <a:r>
                        <a:rPr lang="en-US" altLang="ja-JP" sz="2400" kern="100" dirty="0" smtClean="0">
                          <a:effectLst/>
                          <a:latin typeface="+mj-ea"/>
                          <a:ea typeface="+mj-ea"/>
                          <a:cs typeface="Times New Roman" panose="02020603050405020304" pitchFamily="18" charset="0"/>
                        </a:rPr>
                        <a:t>(</a:t>
                      </a:r>
                      <a:r>
                        <a:rPr lang="ja-JP" sz="2400" kern="100" dirty="0" smtClean="0">
                          <a:effectLst/>
                          <a:latin typeface="+mj-ea"/>
                          <a:ea typeface="+mj-ea"/>
                          <a:cs typeface="Times New Roman" panose="02020603050405020304" pitchFamily="18" charset="0"/>
                        </a:rPr>
                        <a:t>副校長</a:t>
                      </a:r>
                      <a:r>
                        <a:rPr lang="en-US" altLang="ja-JP" sz="2400" kern="100" dirty="0" smtClean="0">
                          <a:effectLst/>
                          <a:latin typeface="+mj-ea"/>
                          <a:ea typeface="+mj-ea"/>
                          <a:cs typeface="Times New Roman" panose="02020603050405020304" pitchFamily="18" charset="0"/>
                        </a:rPr>
                        <a:t>)</a:t>
                      </a:r>
                      <a:r>
                        <a:rPr lang="ja-JP" sz="2400" kern="100" dirty="0" smtClean="0">
                          <a:effectLst/>
                          <a:latin typeface="+mj-ea"/>
                          <a:ea typeface="+mj-ea"/>
                          <a:cs typeface="Times New Roman" panose="02020603050405020304" pitchFamily="18" charset="0"/>
                        </a:rPr>
                        <a:t>と</a:t>
                      </a:r>
                      <a:r>
                        <a:rPr lang="ja-JP" sz="2400" kern="100" dirty="0">
                          <a:effectLst/>
                          <a:latin typeface="+mj-ea"/>
                          <a:ea typeface="+mj-ea"/>
                          <a:cs typeface="Times New Roman" panose="02020603050405020304" pitchFamily="18" charset="0"/>
                        </a:rPr>
                        <a:t>しての使命感</a:t>
                      </a:r>
                    </a:p>
                  </a:txBody>
                  <a:tcPr marL="68580" marR="68580"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校長としての使命感と最終的な責任を負う</a:t>
                      </a:r>
                      <a:r>
                        <a:rPr lang="ja-JP" sz="2400" kern="100" dirty="0" smtClean="0">
                          <a:effectLst/>
                          <a:latin typeface="+mj-ea"/>
                          <a:ea typeface="+mj-ea"/>
                          <a:cs typeface="Times New Roman" panose="02020603050405020304" pitchFamily="18" charset="0"/>
                        </a:rPr>
                        <a:t>覚悟</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r h="282480">
                <a:tc gridSpan="4">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課題意識と学校改善の</a:t>
                      </a:r>
                      <a:r>
                        <a:rPr lang="ja-JP" sz="2400" kern="100" dirty="0" smtClean="0">
                          <a:effectLst/>
                          <a:latin typeface="+mj-ea"/>
                          <a:ea typeface="+mj-ea"/>
                          <a:cs typeface="Times New Roman" panose="02020603050405020304" pitchFamily="18" charset="0"/>
                        </a:rPr>
                        <a:t>意思</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82871909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09085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学校経営能力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644243474"/>
              </p:ext>
            </p:extLst>
          </p:nvPr>
        </p:nvGraphicFramePr>
        <p:xfrm>
          <a:off x="159600" y="649700"/>
          <a:ext cx="11803800" cy="57607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39600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学校ビジョン・経営計画の具現化に向けた教職員のリード</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学校ビジョン・経営計画策定への積極的な関与と地域等との共有・運営の補佐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学校ビジョン・経営計画の策定と地域等との共有・運営</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的確な情報把握</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的確な情報把握と教育実践への活用への補佐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的確な情報把握・分析と教育実践への活用</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風通しの良い職場環境づくりの支援と教職員の能力・適性把握・適切な助言</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風通しの良い職場環境づくりと教職員の能力・適性把握・適切な助言・指導</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風通しの良い職場環境づくりと教職員の能力・適性を把握した組織体制の構築</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r h="396000">
                <a:tc>
                  <a:txBody>
                    <a:bodyPr/>
                    <a:lstStyle/>
                    <a:p>
                      <a:pPr algn="just">
                        <a:lnSpc>
                          <a:spcPct val="100000"/>
                        </a:lnSpc>
                        <a:spcAft>
                          <a:spcPts val="0"/>
                        </a:spcAft>
                      </a:pPr>
                      <a:r>
                        <a:rPr lang="ja-JP" sz="2000" kern="100" smtClean="0">
                          <a:effectLst/>
                          <a:latin typeface="+mj-ea"/>
                          <a:ea typeface="+mj-ea"/>
                          <a:cs typeface="Times New Roman" panose="02020603050405020304" pitchFamily="18" charset="0"/>
                        </a:rPr>
                        <a:t>学校の適切な組織化・運用の視点</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学校の適切な組織化・運用と効率的・効果的な学校経営の補佐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dirty="0"/>
                    </a:p>
                  </a:txBody>
                  <a:tcPr/>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学校の適切な組織化・運用と効率的効果的な学校経営</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82871909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406275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組織管理運営能力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895154853"/>
              </p:ext>
            </p:extLst>
          </p:nvPr>
        </p:nvGraphicFramePr>
        <p:xfrm>
          <a:off x="159600" y="649700"/>
          <a:ext cx="11803800" cy="573024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適切な危機管理の補佐</a:t>
                      </a:r>
                    </a:p>
                  </a:txBody>
                  <a:tcPr marL="68580" marR="68580" marT="0" marB="0"/>
                </a:tc>
                <a:tc gridSpan="3">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適切な危機管理</a:t>
                      </a: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服務規律の遵守と教職員の手本</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服務規律徹底のための助言・指導と率先した</a:t>
                      </a:r>
                      <a:r>
                        <a:rPr lang="ja-JP" sz="1800" kern="100" dirty="0" smtClean="0">
                          <a:effectLst/>
                          <a:latin typeface="+mj-ea"/>
                          <a:ea typeface="+mj-ea"/>
                          <a:cs typeface="Times New Roman" panose="02020603050405020304" pitchFamily="18" charset="0"/>
                        </a:rPr>
                        <a:t>模範</a:t>
                      </a:r>
                      <a:r>
                        <a:rPr lang="ja-JP" sz="1800" kern="100" dirty="0">
                          <a:effectLst/>
                          <a:latin typeface="+mj-ea"/>
                          <a:ea typeface="+mj-ea"/>
                          <a:cs typeface="Times New Roman" panose="02020603050405020304" pitchFamily="18" charset="0"/>
                        </a:rPr>
                        <a:t> </a:t>
                      </a: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服務規律徹底のための指導監督と率先した模範</a:t>
                      </a: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心身の健康の保持増進に向けた環境づくり</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心身の健康の保持増進に関する情報の共有と組織的な</a:t>
                      </a:r>
                      <a:r>
                        <a:rPr lang="ja-JP" sz="1800" kern="100" dirty="0" smtClean="0">
                          <a:effectLst/>
                          <a:latin typeface="+mj-ea"/>
                          <a:ea typeface="+mj-ea"/>
                          <a:cs typeface="Times New Roman" panose="02020603050405020304" pitchFamily="18" charset="0"/>
                        </a:rPr>
                        <a:t>対応</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心身の健康の保持増進に関する組織的な対応</a:t>
                      </a:r>
                    </a:p>
                  </a:txBody>
                  <a:tcPr marL="68580" marR="68580" marT="0" marB="0"/>
                </a:tc>
                <a:extLst>
                  <a:ext uri="{0D108BD9-81ED-4DB2-BD59-A6C34878D82A}">
                    <a16:rowId xmlns:a16="http://schemas.microsoft.com/office/drawing/2014/main" val="2787536360"/>
                  </a:ext>
                </a:extLst>
              </a:tr>
              <a:tr h="39600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教育課程編成への主体的な参画と授業実践等への適切な助言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実情に応じた教育課程編成の補佐と授業実践等への適切な助言・</a:t>
                      </a:r>
                      <a:r>
                        <a:rPr lang="ja-JP" sz="1800" kern="100" dirty="0" smtClean="0">
                          <a:effectLst/>
                          <a:latin typeface="+mj-ea"/>
                          <a:ea typeface="+mj-ea"/>
                          <a:cs typeface="Times New Roman" panose="02020603050405020304" pitchFamily="18" charset="0"/>
                        </a:rPr>
                        <a:t>指導</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実情に応じた教育課程編成と授業実践等への適切な助言・指導</a:t>
                      </a:r>
                    </a:p>
                  </a:txBody>
                  <a:tcPr marL="68580" marR="68580" marT="0" marB="0"/>
                </a:tc>
                <a:extLst>
                  <a:ext uri="{0D108BD9-81ED-4DB2-BD59-A6C34878D82A}">
                    <a16:rowId xmlns:a16="http://schemas.microsoft.com/office/drawing/2014/main" val="1828719094"/>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文書・会計管理の適切な実施への助言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学校事務管理への適切な助言・</a:t>
                      </a:r>
                      <a:r>
                        <a:rPr lang="ja-JP" sz="1800" kern="100" dirty="0" smtClean="0">
                          <a:effectLst/>
                          <a:latin typeface="+mj-ea"/>
                          <a:ea typeface="+mj-ea"/>
                          <a:cs typeface="Times New Roman" panose="02020603050405020304" pitchFamily="18" charset="0"/>
                        </a:rPr>
                        <a:t>指導</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適切な学校事務管理</a:t>
                      </a:r>
                    </a:p>
                  </a:txBody>
                  <a:tcPr marL="68580" marR="68580" marT="0" marB="0"/>
                </a:tc>
                <a:extLst>
                  <a:ext uri="{0D108BD9-81ED-4DB2-BD59-A6C34878D82A}">
                    <a16:rowId xmlns:a16="http://schemas.microsoft.com/office/drawing/2014/main" val="4230907860"/>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学習指導要領・教育法規等の知識と適切な助言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学習指導要領・教育法規等の知識と適切な助言・</a:t>
                      </a:r>
                      <a:r>
                        <a:rPr lang="ja-JP" sz="1800" kern="100" dirty="0" smtClean="0">
                          <a:effectLst/>
                          <a:latin typeface="+mj-ea"/>
                          <a:ea typeface="+mj-ea"/>
                          <a:cs typeface="Times New Roman" panose="02020603050405020304" pitchFamily="18" charset="0"/>
                        </a:rPr>
                        <a:t>指導</a:t>
                      </a:r>
                      <a:r>
                        <a:rPr lang="ja-JP" sz="1800" kern="100" dirty="0">
                          <a:effectLst/>
                          <a:latin typeface="+mj-ea"/>
                          <a:ea typeface="+mj-ea"/>
                          <a:cs typeface="Times New Roman" panose="02020603050405020304" pitchFamily="18" charset="0"/>
                        </a:rPr>
                        <a:t> </a:t>
                      </a:r>
                    </a:p>
                  </a:txBody>
                  <a:tcPr marL="68580" marR="68580" marT="0" marB="0"/>
                </a:tc>
                <a:tc hMerge="1">
                  <a:txBody>
                    <a:bodyPr/>
                    <a:lstStyle/>
                    <a:p>
                      <a:pPr algn="just">
                        <a:spcAft>
                          <a:spcPts val="0"/>
                        </a:spcAft>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学習指導要領・教育法規等の知識と指導監督</a:t>
                      </a:r>
                    </a:p>
                  </a:txBody>
                  <a:tcPr marL="68580" marR="68580" marT="0" marB="0"/>
                </a:tc>
                <a:extLst>
                  <a:ext uri="{0D108BD9-81ED-4DB2-BD59-A6C34878D82A}">
                    <a16:rowId xmlns:a16="http://schemas.microsoft.com/office/drawing/2014/main" val="3324263175"/>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423762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外部連携能力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693845080"/>
              </p:ext>
            </p:extLst>
          </p:nvPr>
        </p:nvGraphicFramePr>
        <p:xfrm>
          <a:off x="159600" y="649700"/>
          <a:ext cx="11803800" cy="490728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gridSpan="4">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保護者・地域の意見・要望の的確な把握</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外部機関等との連携・協働への主体的な取組</a:t>
                      </a:r>
                      <a:endParaRPr lang="ja-JP" sz="24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外部機関等との連携・協働体制構築の補佐</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学校ビジョン・経営計画を踏まえた外部機関等との連携・協働体制の構築</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情報発信への主体的な取組</a:t>
                      </a:r>
                      <a:endParaRPr lang="ja-JP" sz="24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積極的な情報発信の補佐と保護者・地域の理解・協力</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積極的な情報発信と保護者・地域の理解協力</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719576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人材</a:t>
            </a:r>
            <a:r>
              <a:rPr lang="ja-JP" altLang="en-US" sz="2800" b="1" kern="100" dirty="0">
                <a:ea typeface="游ゴシック Light" panose="020B0300000000000000" pitchFamily="50" charset="-128"/>
                <a:cs typeface="Times New Roman" panose="02020603050405020304" pitchFamily="18" charset="0"/>
              </a:rPr>
              <a:t>育成</a:t>
            </a:r>
            <a:r>
              <a:rPr lang="ja-JP" altLang="en-US" sz="2800" b="1" kern="100" dirty="0" smtClean="0">
                <a:ea typeface="游ゴシック Light" panose="020B0300000000000000" pitchFamily="50" charset="-128"/>
                <a:cs typeface="Times New Roman" panose="02020603050405020304" pitchFamily="18" charset="0"/>
              </a:rPr>
              <a:t>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102924619"/>
              </p:ext>
            </p:extLst>
          </p:nvPr>
        </p:nvGraphicFramePr>
        <p:xfrm>
          <a:off x="159600" y="649700"/>
          <a:ext cx="11803800" cy="54559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gridSpan="4">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教職員との円滑なコミュニケーション・意思疎通・信頼関係の構築</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教職員の適正な評価のために必要な補佐</a:t>
                      </a:r>
                      <a:endParaRPr lang="ja-JP" sz="2000" kern="100" dirty="0">
                        <a:effectLst/>
                        <a:latin typeface="+mj-ea"/>
                        <a:ea typeface="+mj-ea"/>
                        <a:cs typeface="Times New Roman" panose="02020603050405020304" pitchFamily="18" charset="0"/>
                      </a:endParaRPr>
                    </a:p>
                  </a:txBody>
                  <a:tcPr marL="68580" marR="68580" marT="0" marB="0"/>
                </a:tc>
                <a:tc gridSpan="3">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教職員の能力・適性等に応じた動機付けと適正な評価</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231399778"/>
                  </a:ext>
                </a:extLst>
              </a:tr>
              <a:tr h="39600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学習指導・生徒指導・特別支援教育等に関する助言に必要な高度な専門的知識・技能</a:t>
                      </a:r>
                      <a:endParaRPr lang="ja-JP" sz="2000" kern="100" dirty="0">
                        <a:effectLst/>
                        <a:latin typeface="+mj-ea"/>
                        <a:ea typeface="+mj-ea"/>
                        <a:cs typeface="Times New Roman" panose="02020603050405020304" pitchFamily="18" charset="0"/>
                      </a:endParaRPr>
                    </a:p>
                  </a:txBody>
                  <a:tcPr marL="68580" marR="68580" marT="0" marB="0"/>
                </a:tc>
                <a:tc gridSpan="3">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学習指導・生徒指導・特別支援教育等に関する助言・指導に必要な高度な専門的知識・技能</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校内研修の企画・実施への主体的な参画と資質能力向上に向けた取組</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組織的・効果的な校内研修の企画・実施の補佐と資質能力向上への助言</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組織的・効果的な校内研修の企画・実施と資質能力向上への助言・指導</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02441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hlinkClick r:id="rId2" action="ppaction://hlinksldjump"/>
          </p:cNvPr>
          <p:cNvSpPr txBox="1"/>
          <p:nvPr/>
        </p:nvSpPr>
        <p:spPr>
          <a:xfrm>
            <a:off x="11213793" y="0"/>
            <a:ext cx="978218" cy="1614051"/>
          </a:xfrm>
          <a:prstGeom prst="down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次のページ</a:t>
            </a:r>
            <a:endParaRPr kumimoji="1" lang="ja-JP" altLang="en-US" sz="2000" dirty="0">
              <a:ln>
                <a:solidFill>
                  <a:schemeClr val="bg1"/>
                </a:solidFill>
              </a:ln>
              <a:solidFill>
                <a:schemeClr val="bg1"/>
              </a:solidFill>
              <a:latin typeface="+mj-ea"/>
              <a:ea typeface="+mj-ea"/>
            </a:endParaRPr>
          </a:p>
        </p:txBody>
      </p:sp>
      <p:sp>
        <p:nvSpPr>
          <p:cNvPr id="13" name="テキスト ボックス 12">
            <a:hlinkClick r:id="rId2" action="ppaction://hlinksldjump"/>
          </p:cNvPr>
          <p:cNvSpPr txBox="1"/>
          <p:nvPr/>
        </p:nvSpPr>
        <p:spPr>
          <a:xfrm>
            <a:off x="29" y="5243949"/>
            <a:ext cx="978218" cy="1614051"/>
          </a:xfrm>
          <a:prstGeom prst="down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次のページ</a:t>
            </a:r>
            <a:endParaRPr kumimoji="1" lang="ja-JP" altLang="en-US" sz="2000" dirty="0">
              <a:ln>
                <a:solidFill>
                  <a:schemeClr val="bg1"/>
                </a:solidFill>
              </a:ln>
              <a:solidFill>
                <a:schemeClr val="bg1"/>
              </a:solidFill>
              <a:latin typeface="+mj-ea"/>
              <a:ea typeface="+mj-ea"/>
            </a:endParaRPr>
          </a:p>
        </p:txBody>
      </p:sp>
      <p:grpSp>
        <p:nvGrpSpPr>
          <p:cNvPr id="23" name="グループ化 22"/>
          <p:cNvGrpSpPr/>
          <p:nvPr/>
        </p:nvGrpSpPr>
        <p:grpSpPr>
          <a:xfrm>
            <a:off x="1728841" y="0"/>
            <a:ext cx="8734318" cy="6880586"/>
            <a:chOff x="1728841" y="0"/>
            <a:chExt cx="8734318" cy="6880586"/>
          </a:xfrm>
        </p:grpSpPr>
        <p:sp>
          <p:nvSpPr>
            <p:cNvPr id="14" name="テキスト ボックス 18"/>
            <p:cNvSpPr txBox="1"/>
            <p:nvPr/>
          </p:nvSpPr>
          <p:spPr>
            <a:xfrm>
              <a:off x="1728841" y="6742584"/>
              <a:ext cx="6806350" cy="115416"/>
            </a:xfrm>
            <a:prstGeom prst="rect">
              <a:avLst/>
            </a:prstGeom>
            <a:solidFill>
              <a:schemeClr val="lt1"/>
            </a:solidFill>
            <a:ln w="6350">
              <a:noFill/>
            </a:ln>
          </p:spPr>
          <p:txBody>
            <a:bodyPr rot="0" spcFirstLastPara="0" vert="horz" wrap="none" lIns="0" tIns="0" rIns="0" bIns="0" numCol="1" spcCol="0" rtlCol="0" fromWordArt="0" anchor="t" anchorCtr="0" forceAA="0" compatLnSpc="1">
              <a:prstTxWarp prst="textNoShape">
                <a:avLst/>
              </a:prstTxWarp>
              <a:spAutoFit/>
            </a:bodyPr>
            <a:lstStyle/>
            <a:p>
              <a:pPr marL="88900" indent="-88900" algn="just">
                <a:lnSpc>
                  <a:spcPts val="900"/>
                </a:lnSpc>
                <a:spcAft>
                  <a:spcPts val="0"/>
                </a:spcAft>
              </a:pPr>
              <a:r>
                <a:rPr lang="ja-JP" sz="700" kern="100">
                  <a:effectLst/>
                  <a:latin typeface="游明朝" panose="02020400000000000000" pitchFamily="18" charset="-128"/>
                  <a:ea typeface="游明朝" panose="02020400000000000000" pitchFamily="18" charset="-128"/>
                  <a:cs typeface="Times New Roman" panose="02020603050405020304" pitchFamily="18" charset="0"/>
                </a:rPr>
                <a:t>※「</a:t>
              </a:r>
              <a:r>
                <a:rPr lang="en-US" sz="700" kern="100">
                  <a:effectLst/>
                  <a:latin typeface="游明朝" panose="02020400000000000000" pitchFamily="18" charset="-128"/>
                  <a:ea typeface="游明朝" panose="02020400000000000000" pitchFamily="18" charset="-128"/>
                  <a:cs typeface="Times New Roman" panose="02020603050405020304" pitchFamily="18" charset="0"/>
                </a:rPr>
                <a:t>ICT</a:t>
              </a:r>
              <a:r>
                <a:rPr lang="ja-JP" sz="700" kern="100">
                  <a:effectLst/>
                  <a:latin typeface="游明朝" panose="02020400000000000000" pitchFamily="18" charset="-128"/>
                  <a:ea typeface="游明朝" panose="02020400000000000000" pitchFamily="18" charset="-128"/>
                  <a:cs typeface="Times New Roman" panose="02020603050405020304" pitchFamily="18" charset="0"/>
                </a:rPr>
                <a:t>や情報・教育データの利活用」は、「学習指導」「生徒指導」「特別な配慮や支援を必要とする子供への対応」をより効果的に行うための手段としての位置付け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8"/>
            <p:cNvSpPr txBox="1"/>
            <p:nvPr/>
          </p:nvSpPr>
          <p:spPr>
            <a:xfrm>
              <a:off x="2692825" y="6742584"/>
              <a:ext cx="6806350" cy="115416"/>
            </a:xfrm>
            <a:prstGeom prst="rect">
              <a:avLst/>
            </a:prstGeom>
            <a:solidFill>
              <a:schemeClr val="lt1"/>
            </a:solidFill>
            <a:ln w="6350">
              <a:noFill/>
            </a:ln>
          </p:spPr>
          <p:txBody>
            <a:bodyPr rot="0" spcFirstLastPara="0" vert="horz" wrap="none" lIns="0" tIns="0" rIns="0" bIns="0" numCol="1" spcCol="0" rtlCol="0" fromWordArt="0" anchor="t" anchorCtr="0" forceAA="0" compatLnSpc="1">
              <a:prstTxWarp prst="textNoShape">
                <a:avLst/>
              </a:prstTxWarp>
              <a:spAutoFit/>
            </a:bodyPr>
            <a:lstStyle/>
            <a:p>
              <a:pPr marL="88900" indent="-88900" algn="just">
                <a:lnSpc>
                  <a:spcPts val="900"/>
                </a:lnSpc>
                <a:spcAft>
                  <a:spcPts val="0"/>
                </a:spcAft>
              </a:pPr>
              <a:r>
                <a:rPr lang="ja-JP" sz="700" kern="100">
                  <a:effectLst/>
                  <a:latin typeface="游明朝" panose="02020400000000000000" pitchFamily="18" charset="-128"/>
                  <a:ea typeface="游明朝" panose="02020400000000000000" pitchFamily="18" charset="-128"/>
                  <a:cs typeface="Times New Roman" panose="02020603050405020304" pitchFamily="18" charset="0"/>
                </a:rPr>
                <a:t>※「</a:t>
              </a:r>
              <a:r>
                <a:rPr lang="en-US" sz="700" kern="100">
                  <a:effectLst/>
                  <a:latin typeface="游明朝" panose="02020400000000000000" pitchFamily="18" charset="-128"/>
                  <a:ea typeface="游明朝" panose="02020400000000000000" pitchFamily="18" charset="-128"/>
                  <a:cs typeface="Times New Roman" panose="02020603050405020304" pitchFamily="18" charset="0"/>
                </a:rPr>
                <a:t>ICT</a:t>
              </a:r>
              <a:r>
                <a:rPr lang="ja-JP" sz="700" kern="100">
                  <a:effectLst/>
                  <a:latin typeface="游明朝" panose="02020400000000000000" pitchFamily="18" charset="-128"/>
                  <a:ea typeface="游明朝" panose="02020400000000000000" pitchFamily="18" charset="-128"/>
                  <a:cs typeface="Times New Roman" panose="02020603050405020304" pitchFamily="18" charset="0"/>
                </a:rPr>
                <a:t>や情報・教育データの利活用」は、「学習指導」「生徒指導」「特別な配慮や支援を必要とする子供への対応」をより効果的に行うための手段としての位置付け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6" name="図 15"/>
            <p:cNvPicPr>
              <a:picLocks noChangeAspect="1"/>
            </p:cNvPicPr>
            <p:nvPr/>
          </p:nvPicPr>
          <p:blipFill>
            <a:blip r:embed="rId3"/>
            <a:stretch>
              <a:fillRect/>
            </a:stretch>
          </p:blipFill>
          <p:spPr>
            <a:xfrm>
              <a:off x="1728841" y="0"/>
              <a:ext cx="8734318" cy="6880586"/>
            </a:xfrm>
            <a:prstGeom prst="rect">
              <a:avLst/>
            </a:prstGeom>
          </p:spPr>
        </p:pic>
        <p:sp>
          <p:nvSpPr>
            <p:cNvPr id="17" name="正方形/長方形 16">
              <a:hlinkClick r:id="rId4" action="ppaction://hlinksldjump"/>
            </p:cNvPr>
            <p:cNvSpPr/>
            <p:nvPr/>
          </p:nvSpPr>
          <p:spPr>
            <a:xfrm>
              <a:off x="1747889" y="464952"/>
              <a:ext cx="8691511" cy="121779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正方形/長方形 17">
              <a:hlinkClick r:id="rId5" action="ppaction://hlinksldjump"/>
            </p:cNvPr>
            <p:cNvSpPr/>
            <p:nvPr/>
          </p:nvSpPr>
          <p:spPr>
            <a:xfrm>
              <a:off x="1752653" y="1801161"/>
              <a:ext cx="8686748" cy="9896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正方形/長方形 18">
              <a:hlinkClick r:id="rId6" action="ppaction://hlinksldjump"/>
            </p:cNvPr>
            <p:cNvSpPr/>
            <p:nvPr/>
          </p:nvSpPr>
          <p:spPr>
            <a:xfrm>
              <a:off x="1752653" y="2790825"/>
              <a:ext cx="8686748" cy="22291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正方形/長方形 19">
              <a:hlinkClick r:id="rId7" action="ppaction://hlinksldjump"/>
            </p:cNvPr>
            <p:cNvSpPr/>
            <p:nvPr/>
          </p:nvSpPr>
          <p:spPr>
            <a:xfrm>
              <a:off x="1752653" y="3013739"/>
              <a:ext cx="8686748" cy="67570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正方形/長方形 20">
              <a:hlinkClick r:id="rId8" action="ppaction://hlinksldjump"/>
            </p:cNvPr>
            <p:cNvSpPr/>
            <p:nvPr/>
          </p:nvSpPr>
          <p:spPr>
            <a:xfrm>
              <a:off x="1752653" y="3689444"/>
              <a:ext cx="8686748" cy="131928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正方形/長方形 21">
              <a:hlinkClick r:id="rId9" action="ppaction://hlinksldjump"/>
            </p:cNvPr>
            <p:cNvSpPr/>
            <p:nvPr/>
          </p:nvSpPr>
          <p:spPr>
            <a:xfrm>
              <a:off x="1752653" y="5008727"/>
              <a:ext cx="8686748" cy="164683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24" name="テキスト ボックス 23">
            <a:hlinkClick r:id="rId10" action="ppaction://hlinksldjump"/>
          </p:cNvPr>
          <p:cNvSpPr txBox="1"/>
          <p:nvPr/>
        </p:nvSpPr>
        <p:spPr>
          <a:xfrm>
            <a:off x="0" y="0"/>
            <a:ext cx="1237839"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spc="300" dirty="0" smtClean="0">
                <a:ln>
                  <a:solidFill>
                    <a:schemeClr val="bg1"/>
                  </a:solidFill>
                </a:ln>
                <a:solidFill>
                  <a:schemeClr val="bg1"/>
                </a:solidFill>
                <a:latin typeface="+mj-ea"/>
                <a:ea typeface="+mj-ea"/>
              </a:rPr>
              <a:t>TOP</a:t>
            </a:r>
            <a:r>
              <a:rPr kumimoji="1" lang="ja-JP" altLang="en-US" sz="2400" spc="300" dirty="0" smtClean="0">
                <a:ln>
                  <a:solidFill>
                    <a:schemeClr val="bg1"/>
                  </a:solidFill>
                </a:ln>
                <a:solidFill>
                  <a:schemeClr val="bg1"/>
                </a:solidFill>
                <a:latin typeface="+mj-ea"/>
                <a:ea typeface="+mj-ea"/>
              </a:rPr>
              <a:t>へ</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74802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hlinkClick r:id="rId2" action="ppaction://hlinksldjump"/>
          </p:cNvPr>
          <p:cNvSpPr txBox="1"/>
          <p:nvPr/>
        </p:nvSpPr>
        <p:spPr>
          <a:xfrm>
            <a:off x="11213782" y="0"/>
            <a:ext cx="978218" cy="1614051"/>
          </a:xfrm>
          <a:prstGeom prst="up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前のページ</a:t>
            </a:r>
            <a:endParaRPr kumimoji="1" lang="ja-JP" altLang="en-US" sz="2000" dirty="0">
              <a:ln>
                <a:solidFill>
                  <a:schemeClr val="bg1"/>
                </a:solidFill>
              </a:ln>
              <a:solidFill>
                <a:schemeClr val="bg1"/>
              </a:solidFill>
              <a:latin typeface="+mj-ea"/>
              <a:ea typeface="+mj-ea"/>
            </a:endParaRPr>
          </a:p>
        </p:txBody>
      </p:sp>
      <p:sp>
        <p:nvSpPr>
          <p:cNvPr id="14" name="テキスト ボックス 13">
            <a:hlinkClick r:id="rId2" action="ppaction://hlinksldjump"/>
          </p:cNvPr>
          <p:cNvSpPr txBox="1"/>
          <p:nvPr/>
        </p:nvSpPr>
        <p:spPr>
          <a:xfrm>
            <a:off x="0" y="5243949"/>
            <a:ext cx="978218" cy="1614051"/>
          </a:xfrm>
          <a:prstGeom prst="up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前のページ</a:t>
            </a:r>
            <a:endParaRPr kumimoji="1" lang="ja-JP" altLang="en-US" sz="2000" dirty="0">
              <a:ln>
                <a:solidFill>
                  <a:schemeClr val="bg1"/>
                </a:solidFill>
              </a:ln>
              <a:solidFill>
                <a:schemeClr val="bg1"/>
              </a:solidFill>
              <a:latin typeface="+mj-ea"/>
              <a:ea typeface="+mj-ea"/>
            </a:endParaRPr>
          </a:p>
        </p:txBody>
      </p:sp>
      <p:grpSp>
        <p:nvGrpSpPr>
          <p:cNvPr id="23" name="グループ化 22"/>
          <p:cNvGrpSpPr/>
          <p:nvPr/>
        </p:nvGrpSpPr>
        <p:grpSpPr>
          <a:xfrm>
            <a:off x="1574841" y="90419"/>
            <a:ext cx="9042319" cy="6677162"/>
            <a:chOff x="1574841" y="90419"/>
            <a:chExt cx="9042319" cy="6677162"/>
          </a:xfrm>
        </p:grpSpPr>
        <p:pic>
          <p:nvPicPr>
            <p:cNvPr id="15" name="図 14"/>
            <p:cNvPicPr>
              <a:picLocks noChangeAspect="1"/>
            </p:cNvPicPr>
            <p:nvPr/>
          </p:nvPicPr>
          <p:blipFill>
            <a:blip r:embed="rId3"/>
            <a:stretch>
              <a:fillRect/>
            </a:stretch>
          </p:blipFill>
          <p:spPr>
            <a:xfrm>
              <a:off x="1574841" y="90419"/>
              <a:ext cx="9042319" cy="6677162"/>
            </a:xfrm>
            <a:prstGeom prst="rect">
              <a:avLst/>
            </a:prstGeom>
          </p:spPr>
        </p:pic>
        <p:sp>
          <p:nvSpPr>
            <p:cNvPr id="16" name="正方形/長方形 15">
              <a:hlinkClick r:id="rId4" action="ppaction://hlinksldjump"/>
            </p:cNvPr>
            <p:cNvSpPr/>
            <p:nvPr/>
          </p:nvSpPr>
          <p:spPr>
            <a:xfrm>
              <a:off x="1927912" y="98234"/>
              <a:ext cx="8681332" cy="193621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正方形/長方形 16">
              <a:hlinkClick r:id="rId5" action="ppaction://hlinksldjump"/>
            </p:cNvPr>
            <p:cNvSpPr/>
            <p:nvPr/>
          </p:nvSpPr>
          <p:spPr>
            <a:xfrm>
              <a:off x="4439798" y="2776251"/>
              <a:ext cx="6169446" cy="561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hlinkClick r:id="rId6" action="ppaction://hlinksldjump"/>
            </p:cNvPr>
            <p:cNvSpPr/>
            <p:nvPr/>
          </p:nvSpPr>
          <p:spPr>
            <a:xfrm>
              <a:off x="4439798" y="3338110"/>
              <a:ext cx="6169446" cy="877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hlinkClick r:id="rId7" action="ppaction://hlinksldjump"/>
            </p:cNvPr>
            <p:cNvSpPr/>
            <p:nvPr/>
          </p:nvSpPr>
          <p:spPr>
            <a:xfrm>
              <a:off x="4439798" y="4215787"/>
              <a:ext cx="6169446" cy="110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8" action="ppaction://hlinksldjump"/>
            </p:cNvPr>
            <p:cNvSpPr/>
            <p:nvPr/>
          </p:nvSpPr>
          <p:spPr>
            <a:xfrm>
              <a:off x="4439798" y="5323996"/>
              <a:ext cx="6169446" cy="554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9" action="ppaction://hlinksldjump"/>
            </p:cNvPr>
            <p:cNvSpPr/>
            <p:nvPr/>
          </p:nvSpPr>
          <p:spPr>
            <a:xfrm>
              <a:off x="4439798" y="5878101"/>
              <a:ext cx="6169446" cy="669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10" action="ppaction://hlinksldjump"/>
            </p:cNvPr>
            <p:cNvSpPr/>
            <p:nvPr/>
          </p:nvSpPr>
          <p:spPr>
            <a:xfrm>
              <a:off x="1574842" y="3269323"/>
              <a:ext cx="2759034" cy="327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hlinkClick r:id="rId11" action="ppaction://hlinksldjump"/>
          </p:cNvPr>
          <p:cNvSpPr txBox="1"/>
          <p:nvPr/>
        </p:nvSpPr>
        <p:spPr>
          <a:xfrm>
            <a:off x="0" y="0"/>
            <a:ext cx="1237839"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spc="300" dirty="0" smtClean="0">
                <a:ln>
                  <a:solidFill>
                    <a:schemeClr val="bg1"/>
                  </a:solidFill>
                </a:ln>
                <a:solidFill>
                  <a:schemeClr val="bg1"/>
                </a:solidFill>
                <a:latin typeface="+mj-ea"/>
                <a:ea typeface="+mj-ea"/>
              </a:rPr>
              <a:t>TOP</a:t>
            </a:r>
            <a:r>
              <a:rPr kumimoji="1" lang="ja-JP" altLang="en-US" sz="2400" spc="300" dirty="0" smtClean="0">
                <a:ln>
                  <a:solidFill>
                    <a:schemeClr val="bg1"/>
                  </a:solidFill>
                </a:ln>
                <a:solidFill>
                  <a:schemeClr val="bg1"/>
                </a:solidFill>
                <a:latin typeface="+mj-ea"/>
                <a:ea typeface="+mj-ea"/>
              </a:rPr>
              <a:t>へ</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47508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60420" y="394490"/>
            <a:ext cx="1187116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ja-JP" altLang="ja-JP" sz="2800" b="1" kern="100" dirty="0">
                <a:ea typeface="游ゴシック Light" panose="020B0300000000000000" pitchFamily="50" charset="-128"/>
                <a:cs typeface="Times New Roman" panose="02020603050405020304" pitchFamily="18" charset="0"/>
              </a:rPr>
              <a:t>教員のライフステージとみやぎの教員に求められる資質能力</a:t>
            </a:r>
            <a:r>
              <a:rPr lang="ja-JP" altLang="ja-JP" sz="2800" b="1" kern="100" dirty="0" smtClean="0">
                <a:ea typeface="游ゴシック Light" panose="020B0300000000000000" pitchFamily="50" charset="-128"/>
                <a:cs typeface="Times New Roman" panose="02020603050405020304" pitchFamily="18" charset="0"/>
              </a:rPr>
              <a:t>【</a:t>
            </a:r>
            <a:r>
              <a:rPr lang="ja-JP" altLang="en-US" sz="2800" b="1" kern="100" dirty="0" smtClean="0">
                <a:ea typeface="游ゴシック Light" panose="020B0300000000000000" pitchFamily="50" charset="-128"/>
                <a:cs typeface="Times New Roman" panose="02020603050405020304" pitchFamily="18" charset="0"/>
              </a:rPr>
              <a:t>養護</a:t>
            </a:r>
            <a:r>
              <a:rPr lang="ja-JP" altLang="ja-JP" sz="2800" b="1" kern="100" dirty="0" smtClean="0">
                <a:ea typeface="游ゴシック Light" panose="020B0300000000000000" pitchFamily="50" charset="-128"/>
                <a:cs typeface="Times New Roman" panose="02020603050405020304" pitchFamily="18" charset="0"/>
              </a:rPr>
              <a:t>教諭</a:t>
            </a:r>
            <a:r>
              <a:rPr lang="ja-JP" altLang="ja-JP" sz="2800" b="1" kern="100" dirty="0">
                <a:ea typeface="游ゴシック Light" panose="020B0300000000000000" pitchFamily="50" charset="-128"/>
                <a:cs typeface="Times New Roman" panose="02020603050405020304" pitchFamily="18" charset="0"/>
              </a:rPr>
              <a:t>】</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023114346"/>
              </p:ext>
            </p:extLst>
          </p:nvPr>
        </p:nvGraphicFramePr>
        <p:xfrm>
          <a:off x="160420" y="1020526"/>
          <a:ext cx="11871160" cy="5455920"/>
        </p:xfrm>
        <a:graphic>
          <a:graphicData uri="http://schemas.openxmlformats.org/drawingml/2006/table">
            <a:tbl>
              <a:tblPr firstRow="1" bandRow="1">
                <a:tableStyleId>{5940675A-B579-460E-94D1-54222C63F5DA}</a:tableStyleId>
              </a:tblPr>
              <a:tblGrid>
                <a:gridCol w="2374232">
                  <a:extLst>
                    <a:ext uri="{9D8B030D-6E8A-4147-A177-3AD203B41FA5}">
                      <a16:colId xmlns:a16="http://schemas.microsoft.com/office/drawing/2014/main" val="3848677676"/>
                    </a:ext>
                  </a:extLst>
                </a:gridCol>
                <a:gridCol w="2374232">
                  <a:extLst>
                    <a:ext uri="{9D8B030D-6E8A-4147-A177-3AD203B41FA5}">
                      <a16:colId xmlns:a16="http://schemas.microsoft.com/office/drawing/2014/main" val="1747233872"/>
                    </a:ext>
                  </a:extLst>
                </a:gridCol>
                <a:gridCol w="2374232">
                  <a:extLst>
                    <a:ext uri="{9D8B030D-6E8A-4147-A177-3AD203B41FA5}">
                      <a16:colId xmlns:a16="http://schemas.microsoft.com/office/drawing/2014/main" val="306479868"/>
                    </a:ext>
                  </a:extLst>
                </a:gridCol>
                <a:gridCol w="2374232">
                  <a:extLst>
                    <a:ext uri="{9D8B030D-6E8A-4147-A177-3AD203B41FA5}">
                      <a16:colId xmlns:a16="http://schemas.microsoft.com/office/drawing/2014/main" val="3799164232"/>
                    </a:ext>
                  </a:extLst>
                </a:gridCol>
                <a:gridCol w="2374232">
                  <a:extLst>
                    <a:ext uri="{9D8B030D-6E8A-4147-A177-3AD203B41FA5}">
                      <a16:colId xmlns:a16="http://schemas.microsoft.com/office/drawing/2014/main" val="3798482082"/>
                    </a:ext>
                  </a:extLst>
                </a:gridCol>
              </a:tblGrid>
              <a:tr h="971488">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2868012233"/>
                  </a:ext>
                </a:extLst>
              </a:tr>
              <a:tr h="703021">
                <a:tc gridSpan="5">
                  <a:txBody>
                    <a:bodyPr/>
                    <a:lstStyle/>
                    <a:p>
                      <a:pPr>
                        <a:lnSpc>
                          <a:spcPct val="100000"/>
                        </a:lnSpc>
                      </a:pPr>
                      <a:r>
                        <a:rPr kumimoji="1" lang="ja-JP" altLang="en-US" sz="2000" dirty="0" smtClean="0">
                          <a:latin typeface="+mj-ea"/>
                          <a:ea typeface="+mj-ea"/>
                        </a:rPr>
                        <a:t>子供たちに最適の学びを提供するため、生涯にわたり学び続ける姿勢を持ち続ける。</a:t>
                      </a:r>
                    </a:p>
                    <a:p>
                      <a:pPr>
                        <a:lnSpc>
                          <a:spcPct val="100000"/>
                        </a:lnSpc>
                      </a:pPr>
                      <a:r>
                        <a:rPr kumimoji="1" lang="ja-JP" altLang="en-US" sz="2000" dirty="0" smtClean="0">
                          <a:latin typeface="+mj-ea"/>
                          <a:ea typeface="+mj-ea"/>
                        </a:rPr>
                        <a:t>東日本大震災の経験を踏まえ、宮城の創造的復興を実現し、持続可能な地域社会をつくるため、未来を担う人材を育成する志を持ち続ける。</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968325877"/>
                  </a:ext>
                </a:extLst>
              </a:tr>
              <a:tr h="2533194">
                <a:tc>
                  <a:txBody>
                    <a:bodyPr/>
                    <a:lstStyle/>
                    <a:p>
                      <a:pPr algn="just">
                        <a:lnSpc>
                          <a:spcPct val="100000"/>
                        </a:lnSpc>
                        <a:spcAft>
                          <a:spcPts val="0"/>
                        </a:spcAft>
                      </a:pPr>
                      <a:r>
                        <a:rPr lang="ja-JP" sz="2000" kern="100">
                          <a:effectLst/>
                          <a:latin typeface="+mj-ea"/>
                          <a:ea typeface="+mj-ea"/>
                          <a:cs typeface="Times New Roman" panose="02020603050405020304" pitchFamily="18" charset="0"/>
                        </a:rPr>
                        <a:t>保健管理・保健教育に関する基礎的な知識と技能を備え、養護教諭としての基本的な力量を身に付ける。</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保健管理・保健教育、校務分掌についての一定の職務遂行能力を身に付けるとともに、養護教諭としての力量を向上させる。</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養護教諭としての知識や経験をもとに、保健管理・保健教育の視点から、学校の管理運営等を見る力量を向上させる。</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養護教諭として求められる多様な経験を十分に積み、校内における中核的な役割を果たす養護教諭として全校的視野に立った指導力を充実させる。</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養護教諭としての高い専門性を発揮するとともに、学校運営上重要な役割を担い、他の職員への助言・援助など指導的役割や、学校や地域全体の教育力向上に貢献できる力量を向上させる。</a:t>
                      </a:r>
                    </a:p>
                  </a:txBody>
                  <a:tcPr marL="36195" marR="36195" marT="0" marB="0"/>
                </a:tc>
                <a:extLst>
                  <a:ext uri="{0D108BD9-81ED-4DB2-BD59-A6C34878D82A}">
                    <a16:rowId xmlns:a16="http://schemas.microsoft.com/office/drawing/2014/main" val="2547693643"/>
                  </a:ext>
                </a:extLst>
              </a:tr>
              <a:tr h="360690">
                <a:tc gridSpan="5">
                  <a:txBody>
                    <a:bodyPr/>
                    <a:lstStyle/>
                    <a:p>
                      <a:r>
                        <a:rPr kumimoji="1" lang="ja-JP" altLang="en-US" sz="2000" dirty="0" smtClean="0">
                          <a:latin typeface="+mj-ea"/>
                          <a:ea typeface="+mj-ea"/>
                        </a:rPr>
                        <a:t>教員としての使命感、教育的愛情を深め、広く豊かな教養や人間性を磨く。</a:t>
                      </a:r>
                      <a:endParaRPr kumimoji="1" lang="ja-JP" altLang="en-US" sz="2000" dirty="0">
                        <a:latin typeface="+mj-ea"/>
                        <a:ea typeface="+mj-ea"/>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406080166"/>
                  </a:ext>
                </a:extLst>
              </a:tr>
            </a:tbl>
          </a:graphicData>
        </a:graphic>
      </p:graphicFrame>
      <p:sp>
        <p:nvSpPr>
          <p:cNvPr id="5" name="テキスト ボックス 4">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356792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保健</a:t>
            </a:r>
            <a:r>
              <a:rPr lang="ja-JP" altLang="en-US" sz="2800" b="1" kern="100" dirty="0">
                <a:ea typeface="游ゴシック Light" panose="020B0300000000000000" pitchFamily="50" charset="-128"/>
                <a:cs typeface="Times New Roman" panose="02020603050405020304" pitchFamily="18" charset="0"/>
              </a:rPr>
              <a:t>管理</a:t>
            </a:r>
            <a:r>
              <a:rPr lang="ja-JP" altLang="en-US" sz="2800" b="1" kern="100" dirty="0" smtClean="0">
                <a:ea typeface="游ゴシック Light" panose="020B0300000000000000" pitchFamily="50" charset="-128"/>
                <a:cs typeface="Times New Roman" panose="02020603050405020304" pitchFamily="18" charset="0"/>
              </a:rPr>
              <a:t>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2479369653"/>
              </p:ext>
            </p:extLst>
          </p:nvPr>
        </p:nvGraphicFramePr>
        <p:xfrm>
          <a:off x="159600" y="649700"/>
          <a:ext cx="11872800" cy="557784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651307385"/>
                    </a:ext>
                  </a:extLst>
                </a:gridCol>
                <a:gridCol w="2374560">
                  <a:extLst>
                    <a:ext uri="{9D8B030D-6E8A-4147-A177-3AD203B41FA5}">
                      <a16:colId xmlns:a16="http://schemas.microsoft.com/office/drawing/2014/main" val="1162989162"/>
                    </a:ext>
                  </a:extLst>
                </a:gridCol>
                <a:gridCol w="2374560">
                  <a:extLst>
                    <a:ext uri="{9D8B030D-6E8A-4147-A177-3AD203B41FA5}">
                      <a16:colId xmlns:a16="http://schemas.microsoft.com/office/drawing/2014/main" val="3110205194"/>
                    </a:ext>
                  </a:extLst>
                </a:gridCol>
                <a:gridCol w="2374560">
                  <a:extLst>
                    <a:ext uri="{9D8B030D-6E8A-4147-A177-3AD203B41FA5}">
                      <a16:colId xmlns:a16="http://schemas.microsoft.com/office/drawing/2014/main" val="3859960952"/>
                    </a:ext>
                  </a:extLst>
                </a:gridCol>
                <a:gridCol w="2374560">
                  <a:extLst>
                    <a:ext uri="{9D8B030D-6E8A-4147-A177-3AD203B41FA5}">
                      <a16:colId xmlns:a16="http://schemas.microsoft.com/office/drawing/2014/main" val="4276793848"/>
                    </a:ext>
                  </a:extLst>
                </a:gridCol>
              </a:tblGrid>
              <a:tr h="0">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2262947906"/>
                  </a:ext>
                </a:extLst>
              </a:tr>
              <a:tr h="531517">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学校保健安全法等に関する理解</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健康課題の把握・教職員と連携した課題解決の実践</a:t>
                      </a:r>
                    </a:p>
                  </a:txBody>
                  <a:tcPr marL="36195" marR="36195" marT="0" marB="0"/>
                </a:tc>
                <a:tc>
                  <a:txBody>
                    <a:bodyPr/>
                    <a:lstStyle/>
                    <a:p>
                      <a:pPr algn="just">
                        <a:lnSpc>
                          <a:spcPct val="100000"/>
                        </a:lnSpc>
                        <a:spcAft>
                          <a:spcPts val="0"/>
                        </a:spcAft>
                      </a:pPr>
                      <a:r>
                        <a:rPr lang="ja-JP" altLang="en-US" sz="1800" kern="100" dirty="0" smtClean="0">
                          <a:effectLst/>
                          <a:latin typeface="+mj-ea"/>
                          <a:ea typeface="+mj-ea"/>
                          <a:cs typeface="Times New Roman" panose="02020603050405020304" pitchFamily="18" charset="0"/>
                        </a:rPr>
                        <a:t>健康課題の解決に向けた教職員・関係機関と連携した組織的取組の実践</a:t>
                      </a:r>
                      <a:endParaRPr lang="ja-JP" sz="18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健康課題の解決に向けた組織的取組の推進と教職員への助言・指導</a:t>
                      </a:r>
                    </a:p>
                  </a:txBody>
                  <a:tcPr marL="36195" marR="36195" marT="0" marB="0"/>
                </a:tc>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健康課題の解決に向けた組織的取組の推進と地域の養護教諭への助言・指導</a:t>
                      </a:r>
                    </a:p>
                  </a:txBody>
                  <a:tcPr marL="36195" marR="36195" marT="0" marB="0"/>
                </a:tc>
                <a:extLst>
                  <a:ext uri="{0D108BD9-81ED-4DB2-BD59-A6C34878D82A}">
                    <a16:rowId xmlns:a16="http://schemas.microsoft.com/office/drawing/2014/main" val="2787536360"/>
                  </a:ext>
                </a:extLst>
              </a:tr>
              <a:tr h="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疾病等の管理・予防の理解</a:t>
                      </a:r>
                    </a:p>
                  </a:txBody>
                  <a:tcPr marL="36195" marR="36195"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教職員・外部機関と連携した疾病等の管理・予防</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教職員・外部機関と連携した疾病等の管理・予防と教職員への助言</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疾病等の管理・予防の中心と地域の養護教諭への助言・指導</a:t>
                      </a:r>
                    </a:p>
                  </a:txBody>
                  <a:tcPr marL="36195" marR="36195" marT="0" marB="0"/>
                </a:tc>
                <a:extLst>
                  <a:ext uri="{0D108BD9-81ED-4DB2-BD59-A6C34878D82A}">
                    <a16:rowId xmlns:a16="http://schemas.microsoft.com/office/drawing/2014/main" val="1828719094"/>
                  </a:ext>
                </a:extLst>
              </a:tr>
              <a:tr h="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危機管理や緊急時の対応・体制への理解</a:t>
                      </a:r>
                    </a:p>
                  </a:txBody>
                  <a:tcPr marL="36195" marR="36195" marT="0" marB="0"/>
                </a:tc>
                <a:tc gridSpan="2">
                  <a:txBody>
                    <a:bodyPr/>
                    <a:lstStyle/>
                    <a:p>
                      <a:pPr algn="just">
                        <a:lnSpc>
                          <a:spcPct val="100000"/>
                        </a:lnSpc>
                        <a:spcAft>
                          <a:spcPts val="0"/>
                        </a:spcAft>
                      </a:pPr>
                      <a:r>
                        <a:rPr lang="ja-JP" sz="1800" kern="100">
                          <a:effectLst/>
                          <a:latin typeface="+mj-ea"/>
                          <a:ea typeface="+mj-ea"/>
                          <a:cs typeface="Times New Roman" panose="02020603050405020304" pitchFamily="18" charset="0"/>
                        </a:rPr>
                        <a:t>緊急時の適切な対応</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緊急時の適切な対応と研修の企画・運営</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緊急時の適切な対応と地域の組織的体制整備への参画・研修の企画・運営</a:t>
                      </a:r>
                    </a:p>
                  </a:txBody>
                  <a:tcPr marL="36195" marR="36195" marT="0" marB="0"/>
                </a:tc>
                <a:extLst>
                  <a:ext uri="{0D108BD9-81ED-4DB2-BD59-A6C34878D82A}">
                    <a16:rowId xmlns:a16="http://schemas.microsoft.com/office/drawing/2014/main" val="649638864"/>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学校環境衛生基準に基づく適切な環境整備の理解</a:t>
                      </a:r>
                    </a:p>
                  </a:txBody>
                  <a:tcPr marL="36195" marR="36195" marT="0" marB="0"/>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学校環境衛生基準に基づく適切な環境整備・改善と教職員への助言</a:t>
                      </a:r>
                    </a:p>
                  </a:txBody>
                  <a:tcPr marL="36195" marR="36195" marT="0" marB="0"/>
                </a:tc>
                <a:tc>
                  <a:txBody>
                    <a:bodyPr/>
                    <a:lstStyle/>
                    <a:p>
                      <a:pPr algn="just">
                        <a:lnSpc>
                          <a:spcPct val="100000"/>
                        </a:lnSpc>
                        <a:spcAft>
                          <a:spcPts val="0"/>
                        </a:spcAft>
                      </a:pPr>
                      <a:r>
                        <a:rPr lang="ja-JP" altLang="en-US" sz="1800" kern="100" dirty="0" smtClean="0">
                          <a:effectLst/>
                          <a:latin typeface="+mj-ea"/>
                          <a:ea typeface="+mj-ea"/>
                          <a:cs typeface="Times New Roman" panose="02020603050405020304" pitchFamily="18" charset="0"/>
                        </a:rPr>
                        <a:t>教職員と連携した学校環境衛生基準に基づく適切な環境整備・改善と教職員への助言・指導</a:t>
                      </a:r>
                      <a:endParaRPr lang="ja-JP" sz="1800" kern="100" dirty="0">
                        <a:effectLst/>
                        <a:latin typeface="+mj-ea"/>
                        <a:ea typeface="+mj-ea"/>
                        <a:cs typeface="Times New Roman" panose="02020603050405020304" pitchFamily="18" charset="0"/>
                      </a:endParaRPr>
                    </a:p>
                  </a:txBody>
                  <a:tcPr/>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教職員・外部機関と連携した学校環境衛生基準に基づく適切な環境維持と教職員への助言・指導</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2512636756"/>
                  </a:ext>
                </a:extLst>
              </a:tr>
            </a:tbl>
          </a:graphicData>
        </a:graphic>
      </p:graphicFrame>
      <p:sp>
        <p:nvSpPr>
          <p:cNvPr id="5" name="テキスト ボックス 4">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82551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保健</a:t>
            </a:r>
            <a:r>
              <a:rPr lang="ja-JP" altLang="en-US" sz="2800" b="1" kern="100" dirty="0">
                <a:ea typeface="游ゴシック Light" panose="020B0300000000000000" pitchFamily="50" charset="-128"/>
                <a:cs typeface="Times New Roman" panose="02020603050405020304" pitchFamily="18" charset="0"/>
              </a:rPr>
              <a:t>教育</a:t>
            </a:r>
            <a:r>
              <a:rPr lang="ja-JP" altLang="en-US" sz="2800" b="1" kern="100" dirty="0" smtClean="0">
                <a:ea typeface="游ゴシック Light" panose="020B0300000000000000" pitchFamily="50" charset="-128"/>
                <a:cs typeface="Times New Roman" panose="02020603050405020304" pitchFamily="18" charset="0"/>
              </a:rPr>
              <a:t>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061994273"/>
              </p:ext>
            </p:extLst>
          </p:nvPr>
        </p:nvGraphicFramePr>
        <p:xfrm>
          <a:off x="159600" y="670560"/>
          <a:ext cx="11872800" cy="283464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213355">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r>
                        <a:rPr lang="ja-JP" sz="2400" kern="100">
                          <a:effectLst/>
                          <a:latin typeface="+mj-ea"/>
                          <a:ea typeface="+mj-ea"/>
                          <a:cs typeface="Times New Roman" panose="02020603050405020304" pitchFamily="18" charset="0"/>
                        </a:rPr>
                        <a:t>教科等の指導における養護教諭の役割の理解</a:t>
                      </a:r>
                    </a:p>
                  </a:txBody>
                  <a:tcPr marL="36195" marR="36195" marT="0" marB="0"/>
                </a:tc>
                <a:tc>
                  <a:txBody>
                    <a:bodyPr/>
                    <a:lstStyle/>
                    <a:p>
                      <a:pPr algn="just">
                        <a:lnSpc>
                          <a:spcPct val="100000"/>
                        </a:lnSpc>
                        <a:spcAft>
                          <a:spcPts val="0"/>
                        </a:spcAft>
                      </a:pPr>
                      <a:r>
                        <a:rPr lang="ja-JP" sz="2400" kern="100">
                          <a:effectLst/>
                          <a:latin typeface="+mj-ea"/>
                          <a:ea typeface="+mj-ea"/>
                          <a:cs typeface="Times New Roman" panose="02020603050405020304" pitchFamily="18" charset="0"/>
                        </a:rPr>
                        <a:t>指導計画作成への参画・保健教育の実践</a:t>
                      </a:r>
                    </a:p>
                  </a:txBody>
                  <a:tcPr marL="36195" marR="36195" marT="0" marB="0"/>
                </a:tc>
                <a:tc>
                  <a:txBody>
                    <a:bodyPr/>
                    <a:lstStyle/>
                    <a:p>
                      <a:pPr algn="just">
                        <a:lnSpc>
                          <a:spcPct val="100000"/>
                        </a:lnSpc>
                        <a:spcAft>
                          <a:spcPts val="0"/>
                        </a:spcAft>
                      </a:pPr>
                      <a:r>
                        <a:rPr lang="ja-JP" sz="2400" kern="100">
                          <a:effectLst/>
                          <a:latin typeface="+mj-ea"/>
                          <a:ea typeface="+mj-ea"/>
                          <a:cs typeface="Times New Roman" panose="02020603050405020304" pitchFamily="18" charset="0"/>
                        </a:rPr>
                        <a:t>指導計画作成への参画・教職員と連携した保健教育の実践</a:t>
                      </a:r>
                    </a:p>
                  </a:txBody>
                  <a:tcPr marL="36195" marR="36195" marT="0" marB="0"/>
                </a:tc>
                <a:tc>
                  <a:txBody>
                    <a:bodyPr/>
                    <a:lstStyle/>
                    <a:p>
                      <a:pPr algn="just">
                        <a:lnSpc>
                          <a:spcPct val="100000"/>
                        </a:lnSpc>
                        <a:spcAft>
                          <a:spcPts val="0"/>
                        </a:spcAft>
                      </a:pPr>
                      <a:r>
                        <a:rPr lang="ja-JP" sz="2400" kern="100">
                          <a:effectLst/>
                          <a:latin typeface="+mj-ea"/>
                          <a:ea typeface="+mj-ea"/>
                          <a:cs typeface="Times New Roman" panose="02020603050405020304" pitchFamily="18" charset="0"/>
                        </a:rPr>
                        <a:t>指導計画作成への参画・保健教育の実践・教職員への助言</a:t>
                      </a:r>
                    </a:p>
                  </a:txBody>
                  <a:tcPr marL="36195" marR="36195" marT="0" marB="0"/>
                </a:tc>
                <a:tc>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指導計画作成への参画・保健教育の実践・教職員への助言・指導</a:t>
                      </a:r>
                    </a:p>
                  </a:txBody>
                  <a:tcPr marL="36195" marR="36195" marT="0" marB="0"/>
                </a:tc>
                <a:extLst>
                  <a:ext uri="{0D108BD9-81ED-4DB2-BD59-A6C34878D82A}">
                    <a16:rowId xmlns:a16="http://schemas.microsoft.com/office/drawing/2014/main" val="4256800493"/>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12675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健康相談力・保健</a:t>
            </a:r>
            <a:r>
              <a:rPr lang="ja-JP" altLang="en-US" sz="2800" b="1" kern="100" dirty="0">
                <a:ea typeface="游ゴシック Light" panose="020B0300000000000000" pitchFamily="50" charset="-128"/>
                <a:cs typeface="Times New Roman" panose="02020603050405020304" pitchFamily="18" charset="0"/>
              </a:rPr>
              <a:t>教育</a:t>
            </a:r>
            <a:r>
              <a:rPr lang="ja-JP" altLang="en-US" sz="2800" b="1" kern="100" dirty="0" smtClean="0">
                <a:ea typeface="游ゴシック Light" panose="020B0300000000000000" pitchFamily="50" charset="-128"/>
                <a:cs typeface="Times New Roman" panose="02020603050405020304" pitchFamily="18" charset="0"/>
              </a:rPr>
              <a:t>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527309009"/>
              </p:ext>
            </p:extLst>
          </p:nvPr>
        </p:nvGraphicFramePr>
        <p:xfrm>
          <a:off x="159600" y="670560"/>
          <a:ext cx="11872800" cy="435864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213355">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健康相談・保健指導の方法・技術の理解</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健康課題の把握と健康相談・保健指導の実施</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教職員と連携した健康相談・保健指導の実施と校内体制構築・連携調整</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教職員と連携を密にした健康相談・保健指導の実施と校内体制構築・連携調整・教職員への助言</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教職員と連携を密にした健康相談・保健指導の実施と相談できる校内体制の構築・教職員への助言</a:t>
                      </a:r>
                    </a:p>
                  </a:txBody>
                  <a:tcPr marL="36195" marR="36195" marT="0" marB="0"/>
                </a:tc>
                <a:extLst>
                  <a:ext uri="{0D108BD9-81ED-4DB2-BD59-A6C34878D82A}">
                    <a16:rowId xmlns:a16="http://schemas.microsoft.com/office/drawing/2014/main" val="4256800493"/>
                  </a:ext>
                </a:extLst>
              </a:tr>
              <a:tr h="0">
                <a:tc>
                  <a:txBody>
                    <a:bodyPr/>
                    <a:lstStyle/>
                    <a:p>
                      <a:pPr algn="just">
                        <a:lnSpc>
                          <a:spcPct val="100000"/>
                        </a:lnSpc>
                        <a:spcAft>
                          <a:spcPts val="0"/>
                        </a:spcAft>
                      </a:pPr>
                      <a:r>
                        <a:rPr lang="ja-JP" sz="2000" kern="100">
                          <a:effectLst/>
                          <a:latin typeface="+mj-ea"/>
                          <a:ea typeface="+mj-ea"/>
                          <a:cs typeface="Times New Roman" panose="02020603050405020304" pitchFamily="18" charset="0"/>
                        </a:rPr>
                        <a:t>健康課題に必要な支援計画の理解</a:t>
                      </a:r>
                    </a:p>
                  </a:txBody>
                  <a:tcPr marL="36195" marR="36195" marT="0" marB="0"/>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健康課題に必要な支援計画の立案</a:t>
                      </a:r>
                    </a:p>
                  </a:txBody>
                  <a:tcPr marL="36195" marR="36195" marT="0" marB="0"/>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保護者等と連携した健康課題に必要な支援計画の立案・改善支援</a:t>
                      </a:r>
                    </a:p>
                  </a:txBody>
                  <a:tcPr marL="36195" marR="36195" marT="0" marB="0"/>
                </a:tc>
                <a:tc gridSpan="2">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保護者等と連携した健康課題に必要な支援計画の立案・改善の助言・指導</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36195" marR="36195" marT="0" marB="0"/>
                </a:tc>
                <a:extLst>
                  <a:ext uri="{0D108BD9-81ED-4DB2-BD59-A6C34878D82A}">
                    <a16:rowId xmlns:a16="http://schemas.microsoft.com/office/drawing/2014/main" val="940119906"/>
                  </a:ext>
                </a:extLst>
              </a:tr>
              <a:tr h="0">
                <a:tc>
                  <a:txBody>
                    <a:bodyPr/>
                    <a:lstStyle/>
                    <a:p>
                      <a:pPr algn="just">
                        <a:lnSpc>
                          <a:spcPct val="100000"/>
                        </a:lnSpc>
                        <a:spcAft>
                          <a:spcPts val="0"/>
                        </a:spcAft>
                      </a:pPr>
                      <a:r>
                        <a:rPr lang="ja-JP" sz="2000" kern="100">
                          <a:effectLst/>
                          <a:latin typeface="+mj-ea"/>
                          <a:ea typeface="+mj-ea"/>
                          <a:cs typeface="Times New Roman" panose="02020603050405020304" pitchFamily="18" charset="0"/>
                        </a:rPr>
                        <a:t>教職員・外部機関等との連携の理解</a:t>
                      </a:r>
                    </a:p>
                  </a:txBody>
                  <a:tcPr marL="36195" marR="36195" marT="0" marB="0"/>
                </a:tc>
                <a:tc>
                  <a:txBody>
                    <a:bodyPr/>
                    <a:lstStyle/>
                    <a:p>
                      <a:pPr algn="just">
                        <a:lnSpc>
                          <a:spcPct val="100000"/>
                        </a:lnSpc>
                        <a:spcAft>
                          <a:spcPts val="0"/>
                        </a:spcAft>
                      </a:pPr>
                      <a:r>
                        <a:rPr lang="ja-JP" sz="2000" kern="100">
                          <a:effectLst/>
                          <a:latin typeface="+mj-ea"/>
                          <a:ea typeface="+mj-ea"/>
                          <a:cs typeface="Times New Roman" panose="02020603050405020304" pitchFamily="18" charset="0"/>
                        </a:rPr>
                        <a:t>教職員・外部機関等との連携</a:t>
                      </a:r>
                    </a:p>
                  </a:txBody>
                  <a:tcPr marL="36195" marR="36195" marT="0" marB="0"/>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教職員・外部機関等との連携支援</a:t>
                      </a:r>
                    </a:p>
                  </a:txBody>
                  <a:tcPr marL="36195" marR="36195" marT="0" marB="0"/>
                </a:tc>
                <a:tc gridSpan="2">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教職員・外囲部機関等との連携構築・支援</a:t>
                      </a:r>
                    </a:p>
                  </a:txBody>
                  <a:tcPr marL="36195" marR="36195"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36195" marR="36195" marT="0" marB="0"/>
                </a:tc>
                <a:extLst>
                  <a:ext uri="{0D108BD9-81ED-4DB2-BD59-A6C34878D82A}">
                    <a16:rowId xmlns:a16="http://schemas.microsoft.com/office/drawing/2014/main" val="548334137"/>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1774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子供</a:t>
            </a:r>
            <a:r>
              <a:rPr lang="ja-JP" altLang="en-US" sz="2800" b="1" kern="100" dirty="0">
                <a:ea typeface="游ゴシック Light" panose="020B0300000000000000" pitchFamily="50" charset="-128"/>
                <a:cs typeface="Times New Roman" panose="02020603050405020304" pitchFamily="18" charset="0"/>
              </a:rPr>
              <a:t>理解</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495614475"/>
              </p:ext>
            </p:extLst>
          </p:nvPr>
        </p:nvGraphicFramePr>
        <p:xfrm>
          <a:off x="159600" y="670560"/>
          <a:ext cx="11872800" cy="548640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965735">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教育相談・カウンセリングの専門的な知識・技法の理解</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教育相談・カウンセリングの知識・技法と実施</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教育相談・カウンセリングの知識・技法と実施・教職員への支援・校内専門家と教職員の連携関係の構築</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教育相談・カウンセリングの知識・技法の実施・教職員への助言・校内専門家と教職員・外部機関の連携関係の構築</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教育相談・カウンセリングの知識・技法の実施・教職員・地域の養護教諭への助言・指導や校内専門家と教職員・外部機関の連携関係の構築</a:t>
                      </a:r>
                    </a:p>
                  </a:txBody>
                  <a:tcPr marL="36195" marR="36195" marT="0" marB="0"/>
                </a:tc>
                <a:extLst>
                  <a:ext uri="{0D108BD9-81ED-4DB2-BD59-A6C34878D82A}">
                    <a16:rowId xmlns:a16="http://schemas.microsoft.com/office/drawing/2014/main" val="506986781"/>
                  </a:ext>
                </a:extLst>
              </a:tr>
              <a:tr h="0">
                <a:tc gridSpan="5">
                  <a:txBody>
                    <a:bodyPr/>
                    <a:lstStyle/>
                    <a:p>
                      <a:pPr algn="just">
                        <a:lnSpc>
                          <a:spcPct val="100000"/>
                        </a:lnSpc>
                        <a:spcAft>
                          <a:spcPts val="0"/>
                        </a:spcAft>
                      </a:pPr>
                      <a:r>
                        <a:rPr lang="ja-JP" altLang="en-US" sz="1600" dirty="0" smtClean="0">
                          <a:latin typeface="+mj-ea"/>
                          <a:ea typeface="+mj-ea"/>
                        </a:rPr>
                        <a:t>共感的コミュニケーション力と向上させる姿勢</a:t>
                      </a:r>
                      <a:endParaRPr lang="ja-JP" sz="1600" dirty="0">
                        <a:latin typeface="+mj-ea"/>
                        <a:ea typeface="+mj-ea"/>
                      </a:endParaRPr>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endParaRPr kumimoji="1" lang="ja-JP" altLang="en-US"/>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endParaRPr kumimoji="1" lang="ja-JP" altLang="en-US"/>
                    </a:p>
                  </a:txBody>
                  <a:tcPr/>
                </a:tc>
                <a:extLst>
                  <a:ext uri="{0D108BD9-81ED-4DB2-BD59-A6C34878D82A}">
                    <a16:rowId xmlns:a16="http://schemas.microsoft.com/office/drawing/2014/main" val="4256800493"/>
                  </a:ext>
                </a:extLst>
              </a:tr>
              <a:tr h="0">
                <a:tc>
                  <a:txBody>
                    <a:bodyPr/>
                    <a:lstStyle/>
                    <a:p>
                      <a:pPr algn="just">
                        <a:lnSpc>
                          <a:spcPct val="100000"/>
                        </a:lnSpc>
                        <a:spcAft>
                          <a:spcPts val="0"/>
                        </a:spcAft>
                      </a:pPr>
                      <a:r>
                        <a:rPr lang="ja-JP" sz="1600" kern="100">
                          <a:effectLst/>
                          <a:latin typeface="+mj-ea"/>
                          <a:ea typeface="+mj-ea"/>
                          <a:cs typeface="Times New Roman" panose="02020603050405020304" pitchFamily="18" charset="0"/>
                        </a:rPr>
                        <a:t>子供の支援に関する専門的知識</a:t>
                      </a:r>
                    </a:p>
                  </a:txBody>
                  <a:tcPr marL="36195" marR="36195" marT="0" marB="0"/>
                </a:tc>
                <a:tc>
                  <a:txBody>
                    <a:bodyPr/>
                    <a:lstStyle/>
                    <a:p>
                      <a:pPr algn="just">
                        <a:lnSpc>
                          <a:spcPct val="100000"/>
                        </a:lnSpc>
                        <a:spcAft>
                          <a:spcPts val="0"/>
                        </a:spcAft>
                      </a:pPr>
                      <a:r>
                        <a:rPr lang="ja-JP" sz="1600" kern="100">
                          <a:effectLst/>
                          <a:latin typeface="+mj-ea"/>
                          <a:ea typeface="+mj-ea"/>
                          <a:cs typeface="Times New Roman" panose="02020603050405020304" pitchFamily="18" charset="0"/>
                        </a:rPr>
                        <a:t>子供の支援に関する専門的知識と支援</a:t>
                      </a:r>
                    </a:p>
                  </a:txBody>
                  <a:tcPr marL="36195" marR="36195" marT="0" marB="0"/>
                </a:tc>
                <a:tc>
                  <a:txBody>
                    <a:bodyPr/>
                    <a:lstStyle/>
                    <a:p>
                      <a:pPr algn="just">
                        <a:lnSpc>
                          <a:spcPct val="100000"/>
                        </a:lnSpc>
                        <a:spcAft>
                          <a:spcPts val="0"/>
                        </a:spcAft>
                      </a:pPr>
                      <a:r>
                        <a:rPr lang="ja-JP" sz="1600" kern="100">
                          <a:effectLst/>
                          <a:latin typeface="+mj-ea"/>
                          <a:ea typeface="+mj-ea"/>
                          <a:cs typeface="Times New Roman" panose="02020603050405020304" pitchFamily="18" charset="0"/>
                        </a:rPr>
                        <a:t>子供の支援に関する専門的知識と教職員と連携した支援</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子供の支援に関する専門的知識と教職員への助言</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子供の支援に関する専門的知識と実情を踏まえた教職員への助言・指導</a:t>
                      </a:r>
                    </a:p>
                  </a:txBody>
                  <a:tcPr marL="36195" marR="36195" marT="0" marB="0"/>
                </a:tc>
                <a:extLst>
                  <a:ext uri="{0D108BD9-81ED-4DB2-BD59-A6C34878D82A}">
                    <a16:rowId xmlns:a16="http://schemas.microsoft.com/office/drawing/2014/main" val="1897202986"/>
                  </a:ext>
                </a:extLst>
              </a:tr>
              <a:tr h="0">
                <a:tc>
                  <a:txBody>
                    <a:bodyPr/>
                    <a:lstStyle/>
                    <a:p>
                      <a:pPr algn="just">
                        <a:lnSpc>
                          <a:spcPct val="100000"/>
                        </a:lnSpc>
                        <a:spcAft>
                          <a:spcPts val="0"/>
                        </a:spcAft>
                      </a:pPr>
                      <a:r>
                        <a:rPr lang="ja-JP" sz="1600" kern="100">
                          <a:effectLst/>
                          <a:latin typeface="+mj-ea"/>
                          <a:ea typeface="+mj-ea"/>
                          <a:cs typeface="Times New Roman" panose="02020603050405020304" pitchFamily="18" charset="0"/>
                        </a:rPr>
                        <a:t>発達障害を含む障害等への理解など子供を多面的・総合的に理解する視点</a:t>
                      </a:r>
                    </a:p>
                  </a:txBody>
                  <a:tcPr marL="36195" marR="36195" marT="0" marB="0"/>
                </a:tc>
                <a:tc>
                  <a:txBody>
                    <a:bodyPr/>
                    <a:lstStyle/>
                    <a:p>
                      <a:pPr algn="just">
                        <a:lnSpc>
                          <a:spcPct val="100000"/>
                        </a:lnSpc>
                        <a:spcAft>
                          <a:spcPts val="0"/>
                        </a:spcAft>
                      </a:pPr>
                      <a:r>
                        <a:rPr lang="ja-JP" sz="1600" kern="100">
                          <a:effectLst/>
                          <a:latin typeface="+mj-ea"/>
                          <a:ea typeface="+mj-ea"/>
                          <a:cs typeface="Times New Roman" panose="02020603050405020304" pitchFamily="18" charset="0"/>
                        </a:rPr>
                        <a:t>発達障害を含む障害等への理解など子供への多面的・総合的理解</a:t>
                      </a:r>
                    </a:p>
                  </a:txBody>
                  <a:tcPr marL="36195" marR="36195" marT="0" marB="0"/>
                </a:tc>
                <a:tc>
                  <a:txBody>
                    <a:bodyPr/>
                    <a:lstStyle/>
                    <a:p>
                      <a:pPr algn="just">
                        <a:lnSpc>
                          <a:spcPct val="100000"/>
                        </a:lnSpc>
                        <a:spcAft>
                          <a:spcPts val="0"/>
                        </a:spcAft>
                      </a:pPr>
                      <a:r>
                        <a:rPr lang="ja-JP" sz="1600" kern="100">
                          <a:effectLst/>
                          <a:latin typeface="+mj-ea"/>
                          <a:ea typeface="+mj-ea"/>
                          <a:cs typeface="Times New Roman" panose="02020603050405020304" pitchFamily="18" charset="0"/>
                        </a:rPr>
                        <a:t>発達障害を含む障害等への理解など子供への多面的・総合的理解と教職員への支援</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発達障害を含む障害等への理解など子供への多面的・総合的理解と教職員への助言</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発達障害を含む障害等への理解など子供への多面的・総合的理解と教職員への助言・指導</a:t>
                      </a:r>
                    </a:p>
                  </a:txBody>
                  <a:tcPr marL="36195" marR="36195" marT="0" marB="0"/>
                </a:tc>
                <a:extLst>
                  <a:ext uri="{0D108BD9-81ED-4DB2-BD59-A6C34878D82A}">
                    <a16:rowId xmlns:a16="http://schemas.microsoft.com/office/drawing/2014/main" val="814850409"/>
                  </a:ext>
                </a:extLst>
              </a:tr>
              <a:tr h="0">
                <a:tc>
                  <a:txBody>
                    <a:bodyPr/>
                    <a:lstStyle/>
                    <a:p>
                      <a:pPr algn="just">
                        <a:lnSpc>
                          <a:spcPct val="100000"/>
                        </a:lnSpc>
                        <a:spcAft>
                          <a:spcPts val="0"/>
                        </a:spcAft>
                      </a:pPr>
                      <a:r>
                        <a:rPr lang="ja-JP" sz="1600" kern="100">
                          <a:effectLst/>
                          <a:latin typeface="+mj-ea"/>
                          <a:ea typeface="+mj-ea"/>
                          <a:cs typeface="Times New Roman" panose="02020603050405020304" pitchFamily="18" charset="0"/>
                        </a:rPr>
                        <a:t>子供の心の変化や状況を中長期的に把握する必要性の理解</a:t>
                      </a:r>
                    </a:p>
                  </a:txBody>
                  <a:tcPr marL="36195" marR="36195" marT="0" marB="0"/>
                </a:tc>
                <a:tc>
                  <a:txBody>
                    <a:bodyPr/>
                    <a:lstStyle/>
                    <a:p>
                      <a:pPr algn="just">
                        <a:lnSpc>
                          <a:spcPct val="100000"/>
                        </a:lnSpc>
                        <a:spcAft>
                          <a:spcPts val="0"/>
                        </a:spcAft>
                      </a:pPr>
                      <a:r>
                        <a:rPr lang="ja-JP" sz="1600" kern="100">
                          <a:effectLst/>
                          <a:latin typeface="+mj-ea"/>
                          <a:ea typeface="+mj-ea"/>
                          <a:cs typeface="Times New Roman" panose="02020603050405020304" pitchFamily="18" charset="0"/>
                        </a:rPr>
                        <a:t>子供の心の変化や状況を中長期的に把握する視点</a:t>
                      </a:r>
                    </a:p>
                  </a:txBody>
                  <a:tcPr marL="36195" marR="36195" marT="0" marB="0"/>
                </a:tc>
                <a:tc>
                  <a:txBody>
                    <a:bodyPr/>
                    <a:lstStyle/>
                    <a:p>
                      <a:pPr algn="just">
                        <a:lnSpc>
                          <a:spcPct val="100000"/>
                        </a:lnSpc>
                        <a:spcAft>
                          <a:spcPts val="0"/>
                        </a:spcAft>
                      </a:pPr>
                      <a:r>
                        <a:rPr lang="ja-JP" sz="1600" kern="100">
                          <a:effectLst/>
                          <a:latin typeface="+mj-ea"/>
                          <a:ea typeface="+mj-ea"/>
                          <a:cs typeface="Times New Roman" panose="02020603050405020304" pitchFamily="18" charset="0"/>
                        </a:rPr>
                        <a:t>子供の心の変化や状況を中長期的把握</a:t>
                      </a:r>
                    </a:p>
                  </a:txBody>
                  <a:tcPr marL="36195" marR="36195" marT="0" marB="0"/>
                </a:tc>
                <a:tc>
                  <a:txBody>
                    <a:bodyPr/>
                    <a:lstStyle/>
                    <a:p>
                      <a:pPr algn="just">
                        <a:lnSpc>
                          <a:spcPct val="100000"/>
                        </a:lnSpc>
                        <a:spcAft>
                          <a:spcPts val="0"/>
                        </a:spcAft>
                      </a:pPr>
                      <a:r>
                        <a:rPr lang="ja-JP" sz="1600" kern="100" dirty="0">
                          <a:effectLst/>
                          <a:latin typeface="+mj-ea"/>
                          <a:ea typeface="+mj-ea"/>
                          <a:cs typeface="Times New Roman" panose="02020603050405020304" pitchFamily="18" charset="0"/>
                        </a:rPr>
                        <a:t>子供の心の変化や状況を中長期的把握と視点を持つ必要性の教職員への助言</a:t>
                      </a:r>
                    </a:p>
                  </a:txBody>
                  <a:tcPr marL="36195" marR="36195" marT="0" marB="0"/>
                </a:tc>
                <a:tc>
                  <a:txBody>
                    <a:bodyPr/>
                    <a:lstStyle/>
                    <a:p>
                      <a:pPr algn="just">
                        <a:lnSpc>
                          <a:spcPct val="100000"/>
                        </a:lnSpc>
                        <a:spcAft>
                          <a:spcPts val="0"/>
                        </a:spcAft>
                      </a:pPr>
                      <a:endParaRPr lang="ja-JP" sz="1600" dirty="0">
                        <a:latin typeface="+mj-ea"/>
                        <a:ea typeface="+mj-ea"/>
                      </a:endParaRPr>
                    </a:p>
                  </a:txBody>
                  <a:tcPr/>
                </a:tc>
                <a:extLst>
                  <a:ext uri="{0D108BD9-81ED-4DB2-BD59-A6C34878D82A}">
                    <a16:rowId xmlns:a16="http://schemas.microsoft.com/office/drawing/2014/main" val="1670170353"/>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2251447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学校を支える力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181551193"/>
              </p:ext>
            </p:extLst>
          </p:nvPr>
        </p:nvGraphicFramePr>
        <p:xfrm>
          <a:off x="159600" y="670560"/>
          <a:ext cx="11872800" cy="5324375"/>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965735">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【新規採用時】</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0</a:t>
                      </a:r>
                      <a:r>
                        <a:rPr lang="ja-JP" sz="1400" b="1" kern="100" dirty="0">
                          <a:effectLst/>
                          <a:latin typeface="+mj-ea"/>
                          <a:ea typeface="+mj-ea"/>
                          <a:cs typeface="Times New Roman" panose="02020603050405020304" pitchFamily="18" charset="0"/>
                        </a:rPr>
                        <a:t>年</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第Ⅰ期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【基礎形成期】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5</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第Ⅱ期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【資質成長期】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6</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10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第Ⅲ期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【資質充実期】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20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第Ⅳ期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【深化発展期】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21</a:t>
                      </a:r>
                      <a:r>
                        <a:rPr lang="ja-JP" sz="1400" b="1" kern="100" dirty="0">
                          <a:effectLst/>
                          <a:latin typeface="+mj-ea"/>
                          <a:ea typeface="+mj-ea"/>
                          <a:cs typeface="Times New Roman" panose="02020603050405020304" pitchFamily="18" charset="0"/>
                        </a:rPr>
                        <a:t>年目以上</a:t>
                      </a:r>
                      <a:endParaRPr lang="ja-JP" sz="14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保健組織活動の意義・目的やチーム学校としての連携・協働の方法の理解</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保健組織活動を推進するための教職員との関わりと養護教諭としての遂行</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保健組織活動を推進するための保健計画の策定・教職員への助言</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地域・関係機関との連携・協働体制の構築と保健組織活動の推進</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地域・関係機関と連携した保健計画の策定や教職員への助言、学校運営への参画</a:t>
                      </a:r>
                    </a:p>
                  </a:txBody>
                  <a:tcPr marL="36195" marR="36195" marT="0" marB="0"/>
                </a:tc>
                <a:extLst>
                  <a:ext uri="{0D108BD9-81ED-4DB2-BD59-A6C34878D82A}">
                    <a16:rowId xmlns:a16="http://schemas.microsoft.com/office/drawing/2014/main" val="4256800493"/>
                  </a:ext>
                </a:extLst>
              </a:tr>
              <a:tr h="0">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保健室経営の意義・計画の作成方法等の理解</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学校教育目標等を踏まえた保健室経営計画の立案・実施と教職員との共有</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健康課題を踏まえた保健室経営計画の立案・実施</a:t>
                      </a:r>
                    </a:p>
                  </a:txBody>
                  <a:tcPr marL="36195" marR="36195" marT="0" marB="0"/>
                </a:tc>
                <a:tc gridSpan="2">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地域・学校の実情、健康課題を踏まえた保健室経営計画の立案と教職員との共有</a:t>
                      </a:r>
                    </a:p>
                  </a:txBody>
                  <a:tcPr marL="36195" marR="36195" marT="0" marB="0"/>
                </a:tc>
                <a:tc hMerge="1">
                  <a:txBody>
                    <a:bodyPr/>
                    <a:lstStyle/>
                    <a:p>
                      <a:endParaRPr kumimoji="1" lang="ja-JP" altLang="en-US" dirty="0"/>
                    </a:p>
                  </a:txBody>
                  <a:tcPr/>
                </a:tc>
                <a:extLst>
                  <a:ext uri="{0D108BD9-81ED-4DB2-BD59-A6C34878D82A}">
                    <a16:rowId xmlns:a16="http://schemas.microsoft.com/office/drawing/2014/main" val="1897202986"/>
                  </a:ext>
                </a:extLst>
              </a:tr>
              <a:tr h="0">
                <a:tc>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教職員とのコミュニケーション・協調性</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他教職員とのコミュニケーション・協調性</a:t>
                      </a:r>
                    </a:p>
                  </a:txBody>
                  <a:tcPr/>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他教職員とのコミュニケーション・協調性と若手教員の意見等の把握・調整</a:t>
                      </a:r>
                    </a:p>
                  </a:txBody>
                  <a:tcPr/>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教職員とのコミュニケーション・協調性と教職員の意見等の把握・調整</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教職員とのコミュニケーション・協調性と教職員・地域等の意見等の把握・調整</a:t>
                      </a:r>
                    </a:p>
                  </a:txBody>
                  <a:tcPr marL="36195" marR="36195" marT="0" marB="0"/>
                </a:tc>
                <a:extLst>
                  <a:ext uri="{0D108BD9-81ED-4DB2-BD59-A6C34878D82A}">
                    <a16:rowId xmlns:a16="http://schemas.microsoft.com/office/drawing/2014/main" val="814850409"/>
                  </a:ext>
                </a:extLst>
              </a:tr>
              <a:tr h="0">
                <a:tc>
                  <a:txBody>
                    <a:bodyPr/>
                    <a:lstStyle/>
                    <a:p>
                      <a:pPr algn="just">
                        <a:lnSpc>
                          <a:spcPct val="100000"/>
                        </a:lnSpc>
                        <a:spcAft>
                          <a:spcPts val="0"/>
                        </a:spcAft>
                      </a:pPr>
                      <a:r>
                        <a:rPr lang="ja-JP" sz="1400" kern="100">
                          <a:effectLst/>
                          <a:latin typeface="+mj-ea"/>
                          <a:ea typeface="+mj-ea"/>
                          <a:cs typeface="Times New Roman" panose="02020603050405020304" pitchFamily="18" charset="0"/>
                        </a:rPr>
                        <a:t>いじめなどの問題や不登校への理解</a:t>
                      </a: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いじめなどの問題や不登校の共有と組織的対応</a:t>
                      </a:r>
                    </a:p>
                  </a:txBody>
                  <a:tcPr marL="36195" marR="36195" marT="0" marB="0"/>
                </a:tc>
                <a:tc gridSpan="2">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いじめなどの問題や不登校の共有と組織的対応・体制整備の支援</a:t>
                      </a:r>
                    </a:p>
                  </a:txBody>
                  <a:tcPr marL="36195" marR="36195" marT="0" marB="0"/>
                </a:tc>
                <a:tc hMerge="1">
                  <a:txBody>
                    <a:bodyPr/>
                    <a:lstStyle/>
                    <a:p>
                      <a:pPr algn="just">
                        <a:lnSpc>
                          <a:spcPct val="100000"/>
                        </a:lnSpc>
                        <a:spcAft>
                          <a:spcPts val="0"/>
                        </a:spcAft>
                      </a:pPr>
                      <a:endParaRPr lang="ja-JP" sz="16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いじめなどの問題や不登校の共有と組織的対応・体制整備の組織と地域の養護教諭への助言・指導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670170353"/>
                  </a:ext>
                </a:extLst>
              </a:tr>
              <a:tr h="0">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地域・保護者や学校外の専門家・関係機関との信頼関係構築の必要性の理解</a:t>
                      </a:r>
                    </a:p>
                  </a:txBody>
                  <a:tcPr marL="36195" marR="36195" marT="0" marB="0"/>
                </a:tc>
                <a:tc gridSpan="2">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地域・保護者や学校外の専門家・関係機関との信頼関係の下での連携・協働した保健組織活動の実践</a:t>
                      </a:r>
                    </a:p>
                  </a:txBody>
                  <a:tcPr marL="36195" marR="36195" marT="0" marB="0"/>
                </a:tc>
                <a:tc hMerge="1">
                  <a:txBody>
                    <a:bodyPr/>
                    <a:lstStyle/>
                    <a:p>
                      <a:pPr algn="just">
                        <a:lnSpc>
                          <a:spcPct val="100000"/>
                        </a:lnSpc>
                        <a:spcAft>
                          <a:spcPts val="0"/>
                        </a:spcAft>
                      </a:pPr>
                      <a:endParaRPr lang="ja-JP" sz="1600" kern="100" dirty="0">
                        <a:effectLst/>
                        <a:latin typeface="+mj-ea"/>
                        <a:ea typeface="+mj-ea"/>
                        <a:cs typeface="Times New Roman" panose="02020603050405020304" pitchFamily="18" charset="0"/>
                      </a:endParaRPr>
                    </a:p>
                  </a:txBody>
                  <a:tcPr marL="36195" marR="36195" marT="0" marB="0"/>
                </a:tc>
                <a:tc>
                  <a:txBody>
                    <a:bodyPr/>
                    <a:lstStyle/>
                    <a:p>
                      <a:pPr algn="just">
                        <a:lnSpc>
                          <a:spcPct val="100000"/>
                        </a:lnSpc>
                        <a:spcAft>
                          <a:spcPts val="0"/>
                        </a:spcAft>
                      </a:pPr>
                      <a:r>
                        <a:rPr lang="ja-JP" sz="1400" kern="100">
                          <a:effectLst/>
                          <a:latin typeface="+mj-ea"/>
                          <a:ea typeface="+mj-ea"/>
                          <a:cs typeface="Times New Roman" panose="02020603050405020304" pitchFamily="18" charset="0"/>
                        </a:rPr>
                        <a:t>地域・保護者や学校外の専門家・関係機関との信頼関係の下での連携・協働した保健組織活動の主導と教職員への助言</a:t>
                      </a:r>
                    </a:p>
                  </a:txBody>
                  <a:tcPr marL="36195" marR="36195" marT="0" marB="0"/>
                </a:tc>
                <a:tc>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地域・保護者や学校外の専門家・関係機関との信頼関係の下での連携・協働した保健組織活動の主導と教職員・地域の養護教諭への助言・指導</a:t>
                      </a:r>
                    </a:p>
                  </a:txBody>
                  <a:tcPr marL="36195" marR="36195" marT="0" marB="0"/>
                </a:tc>
                <a:extLst>
                  <a:ext uri="{0D108BD9-81ED-4DB2-BD59-A6C34878D82A}">
                    <a16:rowId xmlns:a16="http://schemas.microsoft.com/office/drawing/2014/main" val="2264613802"/>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066953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3280</Words>
  <Application>Microsoft Office PowerPoint</Application>
  <PresentationFormat>ワイド画面</PresentationFormat>
  <Paragraphs>362</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宮城県</dc:creator>
  <cp:lastModifiedBy>梅原　登世子</cp:lastModifiedBy>
  <cp:revision>52</cp:revision>
  <dcterms:created xsi:type="dcterms:W3CDTF">2024-02-08T04:09:07Z</dcterms:created>
  <dcterms:modified xsi:type="dcterms:W3CDTF">2024-02-22T08:36:25Z</dcterms:modified>
</cp:coreProperties>
</file>