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394" r:id="rId2"/>
    <p:sldId id="395" r:id="rId3"/>
    <p:sldId id="396" r:id="rId4"/>
    <p:sldId id="518" r:id="rId5"/>
    <p:sldId id="519" r:id="rId6"/>
    <p:sldId id="548" r:id="rId7"/>
    <p:sldId id="499" r:id="rId8"/>
    <p:sldId id="500" r:id="rId9"/>
    <p:sldId id="402" r:id="rId10"/>
    <p:sldId id="403" r:id="rId11"/>
    <p:sldId id="501" r:id="rId12"/>
    <p:sldId id="506" r:id="rId1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4)歯・口の清掃と指導のポイント" id="{B7E3BB70-3ED0-4CF5-ABBD-46CEA4272D37}">
          <p14:sldIdLst>
            <p14:sldId id="394"/>
            <p14:sldId id="395"/>
            <p14:sldId id="396"/>
            <p14:sldId id="518"/>
            <p14:sldId id="519"/>
            <p14:sldId id="548"/>
            <p14:sldId id="499"/>
            <p14:sldId id="500"/>
            <p14:sldId id="402"/>
            <p14:sldId id="403"/>
            <p14:sldId id="501"/>
            <p14:sldId id="506"/>
          </p14:sldIdLst>
        </p14:section>
      </p14:sectionLst>
    </p:ext>
    <p:ext uri="{EFAFB233-063F-42B5-8137-9DF3F51BA10A}">
      <p15:sldGuideLst xmlns:p15="http://schemas.microsoft.com/office/powerpoint/2012/main">
        <p15:guide id="1" orient="horz" pos="2160">
          <p15:clr>
            <a:srgbClr val="A4A3A4"/>
          </p15:clr>
        </p15:guide>
        <p15:guide id="2" pos="29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CC00"/>
    <a:srgbClr val="FFFF00"/>
    <a:srgbClr val="FF9933"/>
    <a:srgbClr val="FF3399"/>
    <a:srgbClr val="9999FF"/>
    <a:srgbClr val="339966"/>
    <a:srgbClr val="996600"/>
    <a:srgbClr val="FF996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65" autoAdjust="0"/>
    <p:restoredTop sz="82266" autoAdjust="0"/>
  </p:normalViewPr>
  <p:slideViewPr>
    <p:cSldViewPr>
      <p:cViewPr varScale="1">
        <p:scale>
          <a:sx n="60" d="100"/>
          <a:sy n="60" d="100"/>
        </p:scale>
        <p:origin x="1428" y="66"/>
      </p:cViewPr>
      <p:guideLst>
        <p:guide orient="horz" pos="2160"/>
        <p:guide pos="2925"/>
      </p:guideLst>
    </p:cSldViewPr>
  </p:slideViewPr>
  <p:notesTextViewPr>
    <p:cViewPr>
      <p:scale>
        <a:sx n="1" d="1"/>
        <a:sy n="1" d="1"/>
      </p:scale>
      <p:origin x="0" y="0"/>
    </p:cViewPr>
  </p:notesTextViewPr>
  <p:sorterViewPr>
    <p:cViewPr varScale="1">
      <p:scale>
        <a:sx n="1" d="1"/>
        <a:sy n="1" d="1"/>
      </p:scale>
      <p:origin x="0" y="-4194"/>
    </p:cViewPr>
  </p:sorterViewPr>
  <p:notesViewPr>
    <p:cSldViewPr>
      <p:cViewPr varScale="1">
        <p:scale>
          <a:sx n="77" d="100"/>
          <a:sy n="77" d="100"/>
        </p:scale>
        <p:origin x="21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765BF51B-74E2-4F0D-BBBB-60F4EB9FBA9D}" type="datetimeFigureOut">
              <a:rPr kumimoji="1" lang="ja-JP" altLang="en-US" smtClean="0"/>
              <a:t>2021/7/5</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5DADC80-918F-445A-AD56-CA415887F2DA}" type="slidenum">
              <a:rPr kumimoji="1" lang="ja-JP" altLang="en-US" smtClean="0"/>
              <a:t>‹#›</a:t>
            </a:fld>
            <a:endParaRPr kumimoji="1" lang="ja-JP" altLang="en-US"/>
          </a:p>
        </p:txBody>
      </p:sp>
    </p:spTree>
    <p:extLst>
      <p:ext uri="{BB962C8B-B14F-4D97-AF65-F5344CB8AC3E}">
        <p14:creationId xmlns:p14="http://schemas.microsoft.com/office/powerpoint/2010/main" val="4069963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E41456C-E9CF-4A3B-A360-FAFD8267C420}" type="datetimeFigureOut">
              <a:rPr kumimoji="1" lang="ja-JP" altLang="en-US" smtClean="0"/>
              <a:pPr/>
              <a:t>2021/7/5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2569595-CB9C-4055-8312-7BBEB59C1C8D}" type="slidenum">
              <a:rPr kumimoji="1" lang="ja-JP" altLang="en-US" smtClean="0"/>
              <a:pPr/>
              <a:t>‹#›</a:t>
            </a:fld>
            <a:endParaRPr kumimoji="1" lang="ja-JP" altLang="en-US"/>
          </a:p>
        </p:txBody>
      </p:sp>
    </p:spTree>
    <p:extLst>
      <p:ext uri="{BB962C8B-B14F-4D97-AF65-F5344CB8AC3E}">
        <p14:creationId xmlns:p14="http://schemas.microsoft.com/office/powerpoint/2010/main" val="1826380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solidFill>
                  <a:schemeClr val="tx2">
                    <a:lumMod val="10000"/>
                  </a:schemeClr>
                </a:solidFill>
              </a:rPr>
              <a:t>（４）歯・口の清掃と指導のポイント</a:t>
            </a:r>
            <a:endParaRPr kumimoji="1" lang="ja-JP" altLang="en-US" dirty="0">
              <a:solidFill>
                <a:schemeClr val="tx2">
                  <a:lumMod val="10000"/>
                </a:schemeClr>
              </a:solidFill>
            </a:endParaRPr>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1</a:t>
            </a:fld>
            <a:endParaRPr kumimoji="1" lang="ja-JP" altLang="en-US"/>
          </a:p>
        </p:txBody>
      </p:sp>
    </p:spTree>
    <p:extLst>
      <p:ext uri="{BB962C8B-B14F-4D97-AF65-F5344CB8AC3E}">
        <p14:creationId xmlns:p14="http://schemas.microsoft.com/office/powerpoint/2010/main" val="353709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solidFill>
                  <a:schemeClr val="tx2">
                    <a:lumMod val="10000"/>
                  </a:schemeClr>
                </a:solidFill>
              </a:rPr>
              <a:t>奥歯のみがき方のポイント！</a:t>
            </a:r>
            <a:endParaRPr kumimoji="1" lang="en-US" altLang="ja-JP" sz="1200" b="1" dirty="0" smtClean="0">
              <a:solidFill>
                <a:schemeClr val="tx2">
                  <a:lumMod val="10000"/>
                </a:schemeClr>
              </a:solidFill>
            </a:endParaRPr>
          </a:p>
          <a:p>
            <a:endParaRPr kumimoji="1" lang="en-US" altLang="ja-JP" sz="1200" b="1" dirty="0" smtClean="0">
              <a:solidFill>
                <a:srgbClr val="FFFF00"/>
              </a:solidFill>
            </a:endParaRPr>
          </a:p>
          <a:p>
            <a:r>
              <a:rPr kumimoji="1" lang="ja-JP" altLang="en-US" dirty="0" smtClean="0"/>
              <a:t>奥歯のみがき方は、</a:t>
            </a:r>
            <a:endParaRPr kumimoji="1" lang="en-US" altLang="ja-JP" dirty="0" smtClean="0"/>
          </a:p>
          <a:p>
            <a:endParaRPr kumimoji="1" lang="en-US" altLang="ja-JP" dirty="0" smtClean="0"/>
          </a:p>
          <a:p>
            <a:r>
              <a:rPr kumimoji="1" lang="ja-JP" altLang="en-US" dirty="0" smtClean="0"/>
              <a:t>●</a:t>
            </a:r>
            <a:r>
              <a:rPr kumimoji="1" lang="ja-JP" altLang="en-US" dirty="0" err="1" smtClean="0"/>
              <a:t>ほっぺた</a:t>
            </a:r>
            <a:r>
              <a:rPr kumimoji="1" lang="ja-JP" altLang="en-US" dirty="0" smtClean="0"/>
              <a:t>側は歯と歯肉の間に歯ブラシを当て、細かく動かしやさしくみがきます。</a:t>
            </a:r>
            <a:endParaRPr kumimoji="1" lang="en-US" altLang="ja-JP" dirty="0" smtClean="0"/>
          </a:p>
          <a:p>
            <a:endParaRPr kumimoji="1" lang="en-US" altLang="ja-JP" dirty="0" smtClean="0"/>
          </a:p>
          <a:p>
            <a:r>
              <a:rPr kumimoji="1" lang="ja-JP" altLang="en-US" dirty="0" smtClean="0"/>
              <a:t>●それから、内側をみがきますが、みがきづらい時は歯ブラシをななめに入れてみがくとみがきやすいです。</a:t>
            </a:r>
            <a:endParaRPr kumimoji="1" lang="en-US" altLang="ja-JP" dirty="0" smtClean="0"/>
          </a:p>
          <a:p>
            <a:endParaRPr kumimoji="1" lang="en-US" altLang="ja-JP" dirty="0" smtClean="0"/>
          </a:p>
          <a:p>
            <a:r>
              <a:rPr kumimoji="1" lang="ja-JP" altLang="en-US" dirty="0" smtClean="0"/>
              <a:t>●そして噛む面も忘れずみがきましょう。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10</a:t>
            </a:fld>
            <a:endParaRPr kumimoji="1" lang="ja-JP" altLang="en-US"/>
          </a:p>
        </p:txBody>
      </p:sp>
    </p:spTree>
    <p:extLst>
      <p:ext uri="{BB962C8B-B14F-4D97-AF65-F5344CB8AC3E}">
        <p14:creationId xmlns:p14="http://schemas.microsoft.com/office/powerpoint/2010/main" val="413921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solidFill>
                  <a:schemeClr val="tx2">
                    <a:lumMod val="10000"/>
                  </a:schemeClr>
                </a:solidFill>
              </a:rPr>
              <a:t>歯と歯の間はデンタルフロスを</a:t>
            </a:r>
            <a:r>
              <a:rPr kumimoji="1" lang="en-US" altLang="ja-JP" b="1" dirty="0" smtClean="0">
                <a:solidFill>
                  <a:schemeClr val="tx2">
                    <a:lumMod val="10000"/>
                  </a:schemeClr>
                </a:solidFill>
              </a:rPr>
              <a:t>!!</a:t>
            </a:r>
          </a:p>
          <a:p>
            <a:endParaRPr kumimoji="1" lang="en-US" altLang="ja-JP" b="1" dirty="0" smtClean="0">
              <a:solidFill>
                <a:srgbClr val="FF0000"/>
              </a:solidFill>
            </a:endParaRPr>
          </a:p>
          <a:p>
            <a:r>
              <a:rPr kumimoji="1" lang="ja-JP" altLang="en-US" dirty="0" smtClean="0"/>
              <a:t>●デンタルフロスを歯と歯の間に入れのこぎりを引くようにやさしく入れていきます。</a:t>
            </a:r>
            <a:endParaRPr kumimoji="1" lang="en-US" altLang="ja-JP" dirty="0" smtClean="0"/>
          </a:p>
          <a:p>
            <a:r>
              <a:rPr kumimoji="1" lang="ja-JP" altLang="en-US" dirty="0" smtClean="0"/>
              <a:t>　</a:t>
            </a:r>
            <a:endParaRPr kumimoji="1" lang="en-US" altLang="ja-JP" dirty="0" smtClean="0"/>
          </a:p>
          <a:p>
            <a:r>
              <a:rPr kumimoji="1" lang="ja-JP" altLang="en-US" dirty="0" smtClean="0"/>
              <a:t>●フロスを入れた歯の面をこそぎプラークをとります。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11</a:t>
            </a:fld>
            <a:endParaRPr kumimoji="1" lang="ja-JP" altLang="en-US"/>
          </a:p>
        </p:txBody>
      </p:sp>
    </p:spTree>
    <p:extLst>
      <p:ext uri="{BB962C8B-B14F-4D97-AF65-F5344CB8AC3E}">
        <p14:creationId xmlns:p14="http://schemas.microsoft.com/office/powerpoint/2010/main" val="318264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smtClean="0">
                <a:solidFill>
                  <a:schemeClr val="tx2">
                    <a:lumMod val="10000"/>
                  </a:schemeClr>
                </a:solidFill>
              </a:rPr>
              <a:t>歯みがき前・歯みがき後</a:t>
            </a:r>
            <a:endParaRPr lang="en-US" altLang="ja-JP" b="1" dirty="0" smtClean="0">
              <a:solidFill>
                <a:schemeClr val="tx2">
                  <a:lumMod val="10000"/>
                </a:schemeClr>
              </a:solidFill>
            </a:endParaRPr>
          </a:p>
          <a:p>
            <a:endParaRPr kumimoji="1" lang="en-US" altLang="ja-JP" b="1" dirty="0" smtClean="0">
              <a:solidFill>
                <a:srgbClr val="FFFF00"/>
              </a:solidFill>
            </a:endParaRPr>
          </a:p>
          <a:p>
            <a:r>
              <a:rPr kumimoji="1" lang="ja-JP" altLang="en-US" dirty="0" smtClean="0"/>
              <a:t>●この写真は、染めだし液でプラークの付着しているところを確認し、</a:t>
            </a:r>
            <a:endParaRPr kumimoji="1" lang="en-US" altLang="ja-JP" dirty="0" smtClean="0"/>
          </a:p>
          <a:p>
            <a:r>
              <a:rPr kumimoji="1" lang="ja-JP" altLang="en-US" dirty="0" smtClean="0"/>
              <a:t>　　プラークコントロールを行った写真です。</a:t>
            </a:r>
            <a:endParaRPr kumimoji="1" lang="en-US" altLang="ja-JP" dirty="0" smtClean="0"/>
          </a:p>
          <a:p>
            <a:endParaRPr kumimoji="1" lang="en-US" altLang="ja-JP" dirty="0" smtClean="0"/>
          </a:p>
          <a:p>
            <a:r>
              <a:rPr kumimoji="1" lang="ja-JP" altLang="en-US" dirty="0" smtClean="0"/>
              <a:t>●きれいにみがけたことが解りますね。</a:t>
            </a:r>
            <a:endParaRPr kumimoji="1" lang="ja-JP" altLang="en-US"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12</a:t>
            </a:fld>
            <a:endParaRPr kumimoji="1" lang="ja-JP" altLang="en-US"/>
          </a:p>
        </p:txBody>
      </p:sp>
    </p:spTree>
    <p:extLst>
      <p:ext uri="{BB962C8B-B14F-4D97-AF65-F5344CB8AC3E}">
        <p14:creationId xmlns:p14="http://schemas.microsoft.com/office/powerpoint/2010/main" val="415648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solidFill>
                  <a:schemeClr val="tx2">
                    <a:lumMod val="10000"/>
                  </a:schemeClr>
                </a:solidFill>
              </a:rPr>
              <a:t>歯みがきしてみよう♪</a:t>
            </a:r>
            <a:endParaRPr kumimoji="1" lang="en-US" altLang="ja-JP" sz="1200" b="1" dirty="0" smtClean="0">
              <a:solidFill>
                <a:schemeClr val="tx2">
                  <a:lumMod val="10000"/>
                </a:schemeClr>
              </a:solidFill>
            </a:endParaRPr>
          </a:p>
          <a:p>
            <a:endParaRPr kumimoji="1" lang="en-US" altLang="ja-JP" sz="1200" b="1" dirty="0" smtClean="0">
              <a:solidFill>
                <a:srgbClr val="FFFF00"/>
              </a:solidFill>
            </a:endParaRPr>
          </a:p>
          <a:p>
            <a:r>
              <a:rPr kumimoji="1" lang="ja-JP" altLang="en-US" dirty="0" smtClean="0"/>
              <a:t>歯をみがいてみましょう。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2</a:t>
            </a:fld>
            <a:endParaRPr kumimoji="1" lang="ja-JP" altLang="en-US"/>
          </a:p>
        </p:txBody>
      </p:sp>
    </p:spTree>
    <p:extLst>
      <p:ext uri="{BB962C8B-B14F-4D97-AF65-F5344CB8AC3E}">
        <p14:creationId xmlns:p14="http://schemas.microsoft.com/office/powerpoint/2010/main" val="63840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2">
                    <a:lumMod val="10000"/>
                  </a:schemeClr>
                </a:solidFill>
              </a:rPr>
              <a:t>今日使うもの</a:t>
            </a:r>
          </a:p>
          <a:p>
            <a:endParaRPr kumimoji="1" lang="en-US" altLang="ja-JP" dirty="0" smtClean="0"/>
          </a:p>
          <a:p>
            <a:r>
              <a:rPr kumimoji="1" lang="ja-JP" altLang="en-US" dirty="0" smtClean="0"/>
              <a:t>　まず、準備する物は、</a:t>
            </a:r>
            <a:endParaRPr kumimoji="1" lang="en-US" altLang="ja-JP" dirty="0" smtClean="0"/>
          </a:p>
          <a:p>
            <a:endParaRPr kumimoji="1" lang="en-US" altLang="ja-JP" dirty="0" smtClean="0"/>
          </a:p>
          <a:p>
            <a:r>
              <a:rPr kumimoji="1" lang="ja-JP" altLang="en-US" dirty="0" smtClean="0"/>
              <a:t>●歯ブラシ・コップ・タオル・鏡です。みなさんありますか？</a:t>
            </a:r>
            <a:endParaRPr kumimoji="1" lang="ja-JP" altLang="en-US"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3</a:t>
            </a:fld>
            <a:endParaRPr kumimoji="1" lang="ja-JP" altLang="en-US"/>
          </a:p>
        </p:txBody>
      </p:sp>
    </p:spTree>
    <p:extLst>
      <p:ext uri="{BB962C8B-B14F-4D97-AF65-F5344CB8AC3E}">
        <p14:creationId xmlns:p14="http://schemas.microsoft.com/office/powerpoint/2010/main" val="409062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solidFill>
                  <a:schemeClr val="tx2">
                    <a:lumMod val="10000"/>
                  </a:schemeClr>
                </a:solidFill>
              </a:rPr>
              <a:t>歯ブラシの持ち方</a:t>
            </a:r>
            <a:endParaRPr kumimoji="1" lang="en-US" altLang="ja-JP" b="1" dirty="0" smtClean="0">
              <a:solidFill>
                <a:schemeClr val="tx2">
                  <a:lumMod val="10000"/>
                </a:schemeClr>
              </a:solidFill>
            </a:endParaRPr>
          </a:p>
          <a:p>
            <a:endParaRPr kumimoji="1" lang="en-US" altLang="ja-JP" b="1" dirty="0" smtClean="0">
              <a:solidFill>
                <a:srgbClr val="FFFF00"/>
              </a:solidFill>
            </a:endParaRPr>
          </a:p>
          <a:p>
            <a:r>
              <a:rPr kumimoji="1" lang="ja-JP" altLang="en-US" dirty="0" smtClean="0"/>
              <a:t>●歯ブラシは、鉛筆を持つように持ちます。力の加減が出来るようにするためです。</a:t>
            </a:r>
            <a:endParaRPr kumimoji="1" lang="en-US" altLang="ja-JP" dirty="0" smtClean="0"/>
          </a:p>
          <a:p>
            <a:endParaRPr kumimoji="1" lang="en-US" altLang="ja-JP" dirty="0" smtClean="0"/>
          </a:p>
          <a:p>
            <a:r>
              <a:rPr kumimoji="1" lang="ja-JP" altLang="en-US" dirty="0" smtClean="0"/>
              <a:t>●歯ブラシの取り替え時期</a:t>
            </a:r>
            <a:endParaRPr kumimoji="1" lang="en-US" altLang="ja-JP" dirty="0" smtClean="0"/>
          </a:p>
          <a:p>
            <a:r>
              <a:rPr kumimoji="1" lang="ja-JP" altLang="en-US" dirty="0" smtClean="0"/>
              <a:t>歯ブラシの毛が外側に開いたら</a:t>
            </a:r>
            <a:endParaRPr kumimoji="1" lang="en-US" altLang="ja-JP" dirty="0" smtClean="0"/>
          </a:p>
          <a:p>
            <a:r>
              <a:rPr kumimoji="1" lang="ja-JP" altLang="en-US" dirty="0" smtClean="0"/>
              <a:t>ひと月</a:t>
            </a:r>
            <a:r>
              <a:rPr kumimoji="1" lang="en-US" altLang="ja-JP" dirty="0" smtClean="0"/>
              <a:t>1</a:t>
            </a:r>
            <a:r>
              <a:rPr kumimoji="1" lang="ja-JP" altLang="en-US" dirty="0" smtClean="0"/>
              <a:t>本の目安で取り替えましょう。</a:t>
            </a:r>
            <a:endParaRPr kumimoji="1" lang="en-US" altLang="ja-JP" dirty="0" smtClean="0"/>
          </a:p>
          <a:p>
            <a:r>
              <a:rPr kumimoji="1" lang="en-US" altLang="ja-JP" dirty="0" smtClean="0"/>
              <a:t>(</a:t>
            </a:r>
            <a:r>
              <a:rPr kumimoji="1" lang="ja-JP" altLang="en-US" dirty="0" smtClean="0"/>
              <a:t>毛の腰がなくなり、みがいてもプラークが落ちづらくなるため</a:t>
            </a:r>
            <a:r>
              <a:rPr kumimoji="1" lang="en-US" altLang="ja-JP" dirty="0" smtClean="0"/>
              <a:t>)</a:t>
            </a:r>
          </a:p>
          <a:p>
            <a:endParaRPr kumimoji="1" lang="en-US" altLang="ja-JP" dirty="0" smtClean="0"/>
          </a:p>
          <a:p>
            <a:r>
              <a:rPr kumimoji="1" lang="ja-JP" altLang="en-US" dirty="0" smtClean="0"/>
              <a:t>●歯ブラシの選び方は</a:t>
            </a:r>
            <a:endParaRPr kumimoji="1" lang="en-US" altLang="ja-JP" dirty="0" smtClean="0"/>
          </a:p>
          <a:p>
            <a:r>
              <a:rPr kumimoji="1" lang="ja-JP" altLang="en-US" dirty="0" smtClean="0"/>
              <a:t>・ヘッドの大きすぎないもの</a:t>
            </a:r>
            <a:endParaRPr kumimoji="1" lang="en-US" altLang="ja-JP" dirty="0" smtClean="0"/>
          </a:p>
          <a:p>
            <a:r>
              <a:rPr kumimoji="1" lang="ja-JP" altLang="en-US" dirty="0" smtClean="0"/>
              <a:t>・ナイロン毛のもの→清潔のため</a:t>
            </a:r>
            <a:endParaRPr kumimoji="1" lang="en-US" altLang="ja-JP" dirty="0" smtClean="0"/>
          </a:p>
          <a:p>
            <a:r>
              <a:rPr kumimoji="1" lang="ja-JP" altLang="en-US" dirty="0" smtClean="0"/>
              <a:t>・毛の硬さは軟らかめか普通のものを選んで下さい。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4</a:t>
            </a:fld>
            <a:endParaRPr kumimoji="1" lang="ja-JP" altLang="en-US"/>
          </a:p>
        </p:txBody>
      </p:sp>
    </p:spTree>
    <p:extLst>
      <p:ext uri="{BB962C8B-B14F-4D97-AF65-F5344CB8AC3E}">
        <p14:creationId xmlns:p14="http://schemas.microsoft.com/office/powerpoint/2010/main" val="873164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solidFill>
                  <a:schemeClr val="tx2">
                    <a:lumMod val="10000"/>
                  </a:schemeClr>
                </a:solidFill>
              </a:rPr>
              <a:t>歯をみがく順番　</a:t>
            </a:r>
            <a:endParaRPr kumimoji="1" lang="en-US" altLang="ja-JP" dirty="0" smtClean="0">
              <a:solidFill>
                <a:schemeClr val="tx2">
                  <a:lumMod val="10000"/>
                </a:schemeClr>
              </a:solidFill>
            </a:endParaRPr>
          </a:p>
          <a:p>
            <a:endParaRPr kumimoji="1" lang="en-US" altLang="ja-JP" dirty="0" smtClean="0"/>
          </a:p>
          <a:p>
            <a:r>
              <a:rPr kumimoji="1" lang="ja-JP" altLang="en-US" sz="1200" dirty="0" smtClean="0"/>
              <a:t>　みがく順番を決めるとみがき残しが無いですね。</a:t>
            </a:r>
            <a:endParaRPr kumimoji="1" lang="en-US" altLang="ja-JP" sz="1200" dirty="0" smtClean="0"/>
          </a:p>
          <a:p>
            <a:endParaRPr kumimoji="1" lang="en-US" altLang="ja-JP" sz="1200" dirty="0" smtClean="0"/>
          </a:p>
          <a:p>
            <a:r>
              <a:rPr kumimoji="1" lang="ja-JP" altLang="en-US" dirty="0" smtClean="0"/>
              <a:t>●</a:t>
            </a:r>
            <a:r>
              <a:rPr kumimoji="1" lang="ja-JP" altLang="en-US" sz="1200" dirty="0" smtClean="0"/>
              <a:t>１．上の歯の右側の</a:t>
            </a:r>
            <a:r>
              <a:rPr kumimoji="1" lang="ja-JP" altLang="en-US" sz="1200" dirty="0" err="1" smtClean="0"/>
              <a:t>ほっぺ</a:t>
            </a:r>
            <a:r>
              <a:rPr kumimoji="1" lang="ja-JP" altLang="en-US" sz="1200" dirty="0" smtClean="0"/>
              <a:t>側からみがき、左側にみがいていきます。</a:t>
            </a:r>
            <a:endParaRPr kumimoji="1" lang="en-US" altLang="ja-JP" sz="1200" dirty="0" smtClean="0"/>
          </a:p>
          <a:p>
            <a:r>
              <a:rPr kumimoji="1" lang="ja-JP" altLang="en-US" dirty="0" smtClean="0"/>
              <a:t>●</a:t>
            </a:r>
            <a:r>
              <a:rPr kumimoji="1" lang="ja-JP" altLang="en-US" sz="1200" dirty="0" smtClean="0"/>
              <a:t>２．左側の内側をみがき、右側へみがいていきます。</a:t>
            </a:r>
            <a:endParaRPr kumimoji="1" lang="en-US" altLang="ja-JP" sz="1200" dirty="0" smtClean="0"/>
          </a:p>
          <a:p>
            <a:r>
              <a:rPr kumimoji="1" lang="ja-JP" altLang="en-US" dirty="0" smtClean="0"/>
              <a:t>●</a:t>
            </a:r>
            <a:r>
              <a:rPr kumimoji="1" lang="ja-JP" altLang="en-US" sz="1200" dirty="0" smtClean="0"/>
              <a:t>３．右の下の歯の</a:t>
            </a:r>
            <a:r>
              <a:rPr kumimoji="1" lang="ja-JP" altLang="en-US" sz="1200" dirty="0" err="1" smtClean="0"/>
              <a:t>ほっぺ</a:t>
            </a:r>
            <a:r>
              <a:rPr kumimoji="1" lang="ja-JP" altLang="en-US" sz="1200" dirty="0" smtClean="0"/>
              <a:t>側をみがき、左側へみがいていきます。</a:t>
            </a:r>
            <a:endParaRPr kumimoji="1" lang="en-US" altLang="ja-JP" sz="1200" dirty="0" smtClean="0"/>
          </a:p>
          <a:p>
            <a:r>
              <a:rPr kumimoji="1" lang="ja-JP" altLang="en-US" dirty="0" smtClean="0"/>
              <a:t>●</a:t>
            </a:r>
            <a:r>
              <a:rPr kumimoji="1" lang="ja-JP" altLang="en-US" sz="1200" dirty="0" smtClean="0"/>
              <a:t>４．左下の内側からみがき、右下へみがいていきます。</a:t>
            </a:r>
            <a:endParaRPr kumimoji="1" lang="en-US" altLang="ja-JP" sz="1200" dirty="0" smtClean="0"/>
          </a:p>
          <a:p>
            <a:r>
              <a:rPr kumimoji="1" lang="ja-JP" altLang="en-US" dirty="0" smtClean="0"/>
              <a:t>●</a:t>
            </a:r>
            <a:r>
              <a:rPr kumimoji="1" lang="ja-JP" altLang="en-US" sz="1200" dirty="0" smtClean="0"/>
              <a:t>５．右上の歯のかみ合わせも前歯に向かってみがきましょう。</a:t>
            </a:r>
            <a:endParaRPr kumimoji="1" lang="en-US" altLang="ja-JP" sz="1200" dirty="0" smtClean="0"/>
          </a:p>
          <a:p>
            <a:r>
              <a:rPr kumimoji="1" lang="ja-JP" altLang="en-US" dirty="0" smtClean="0"/>
              <a:t>●</a:t>
            </a:r>
            <a:r>
              <a:rPr kumimoji="1" lang="ja-JP" altLang="en-US" sz="1200" dirty="0" smtClean="0"/>
              <a:t>６．左上の歯のかみ合わせも前歯に向かってみがいていきましょう。</a:t>
            </a:r>
            <a:endParaRPr kumimoji="1" lang="en-US" altLang="ja-JP" sz="1200" dirty="0" smtClean="0"/>
          </a:p>
          <a:p>
            <a:r>
              <a:rPr kumimoji="1" lang="ja-JP" altLang="en-US" dirty="0" smtClean="0"/>
              <a:t>●</a:t>
            </a:r>
            <a:r>
              <a:rPr kumimoji="1" lang="ja-JP" altLang="en-US" sz="1200" dirty="0" smtClean="0"/>
              <a:t>７．左下の奥歯から前歯に向かってみがいていきましょう。</a:t>
            </a:r>
            <a:endParaRPr kumimoji="1" lang="en-US" altLang="ja-JP" sz="1200" dirty="0" smtClean="0"/>
          </a:p>
          <a:p>
            <a:r>
              <a:rPr kumimoji="1" lang="ja-JP" altLang="en-US" dirty="0" smtClean="0"/>
              <a:t>●</a:t>
            </a:r>
            <a:r>
              <a:rPr kumimoji="1" lang="ja-JP" altLang="en-US" sz="1200" dirty="0" smtClean="0"/>
              <a:t>８．右下の奥歯から前歯にむかってみがきましょう。全部みがけましたね。</a:t>
            </a:r>
            <a:endParaRPr kumimoji="1" lang="en-US" altLang="ja-JP" sz="1200" dirty="0" smtClean="0"/>
          </a:p>
          <a:p>
            <a:endParaRPr kumimoji="1" lang="en-US" altLang="ja-JP" sz="1200" dirty="0" smtClean="0"/>
          </a:p>
          <a:p>
            <a:r>
              <a:rPr kumimoji="1" lang="en-US" altLang="ja-JP" sz="1200" dirty="0" smtClean="0"/>
              <a:t>      </a:t>
            </a:r>
            <a:r>
              <a:rPr kumimoji="1" lang="ja-JP" altLang="en-US" sz="1200" dirty="0" smtClean="0"/>
              <a:t>順番を決めてみがくとみがき残しがなくなります。</a:t>
            </a:r>
            <a:endParaRPr kumimoji="1" lang="en-US" altLang="ja-JP" sz="1200" dirty="0" smtClean="0"/>
          </a:p>
          <a:p>
            <a:endParaRPr kumimoji="1" lang="en-US" altLang="ja-JP" sz="1200" dirty="0" smtClean="0"/>
          </a:p>
          <a:p>
            <a:r>
              <a:rPr kumimoji="1" lang="ja-JP" altLang="en-US" sz="1200" dirty="0" smtClean="0"/>
              <a:t>そして最後に噛み合わせをみがきましょう。</a:t>
            </a:r>
            <a:endParaRPr kumimoji="1" lang="ja-JP" altLang="en-US" sz="1200"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5</a:t>
            </a:fld>
            <a:endParaRPr kumimoji="1" lang="ja-JP" altLang="en-US"/>
          </a:p>
        </p:txBody>
      </p:sp>
    </p:spTree>
    <p:extLst>
      <p:ext uri="{BB962C8B-B14F-4D97-AF65-F5344CB8AC3E}">
        <p14:creationId xmlns:p14="http://schemas.microsoft.com/office/powerpoint/2010/main" val="185578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2">
                    <a:lumMod val="10000"/>
                  </a:schemeClr>
                </a:solidFill>
                <a:effectLst>
                  <a:outerShdw blurRad="38100" dist="38100" dir="2700000" algn="tl">
                    <a:srgbClr val="000000">
                      <a:alpha val="43137"/>
                    </a:srgbClr>
                  </a:outerShdw>
                </a:effectLst>
              </a:rPr>
              <a:t>●染め出し液で歯を染めてみると</a:t>
            </a:r>
          </a:p>
          <a:p>
            <a:endParaRPr kumimoji="1" lang="en-US" altLang="ja-JP" dirty="0" smtClean="0"/>
          </a:p>
          <a:p>
            <a:r>
              <a:rPr kumimoji="1" lang="ja-JP" altLang="en-US" dirty="0" smtClean="0"/>
              <a:t>○赤く染まったところに歯垢が沢山付着しています。</a:t>
            </a:r>
            <a:endParaRPr kumimoji="1" lang="en-US" altLang="ja-JP" dirty="0" smtClean="0"/>
          </a:p>
          <a:p>
            <a:r>
              <a:rPr kumimoji="1" lang="ja-JP" altLang="en-US" dirty="0" smtClean="0"/>
              <a:t>　</a:t>
            </a:r>
            <a:r>
              <a:rPr kumimoji="1" lang="ja-JP" altLang="en-US" baseline="0" dirty="0" smtClean="0"/>
              <a:t> </a:t>
            </a:r>
            <a:r>
              <a:rPr kumimoji="1" lang="ja-JP" altLang="en-US" dirty="0" smtClean="0"/>
              <a:t>矢印の部分です。</a:t>
            </a:r>
            <a:endParaRPr kumimoji="1" lang="ja-JP" altLang="en-US"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6</a:t>
            </a:fld>
            <a:endParaRPr kumimoji="1" lang="ja-JP" altLang="en-US"/>
          </a:p>
        </p:txBody>
      </p:sp>
    </p:spTree>
    <p:extLst>
      <p:ext uri="{BB962C8B-B14F-4D97-AF65-F5344CB8AC3E}">
        <p14:creationId xmlns:p14="http://schemas.microsoft.com/office/powerpoint/2010/main" val="416005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dirty="0" smtClean="0">
                <a:solidFill>
                  <a:schemeClr val="tx2">
                    <a:lumMod val="10000"/>
                  </a:schemeClr>
                </a:solidFill>
              </a:rPr>
              <a:t>歯みがきの３つの</a:t>
            </a:r>
            <a:r>
              <a:rPr kumimoji="1" lang="ja-JP" altLang="en-US" sz="1200" b="1" dirty="0" smtClean="0">
                <a:solidFill>
                  <a:schemeClr val="tx2">
                    <a:lumMod val="10000"/>
                  </a:schemeClr>
                </a:solidFill>
              </a:rPr>
              <a:t>ポイント</a:t>
            </a:r>
            <a:endParaRPr kumimoji="1" lang="en-US" altLang="ja-JP" sz="1200" b="1" dirty="0" smtClean="0">
              <a:solidFill>
                <a:schemeClr val="tx2">
                  <a:lumMod val="10000"/>
                </a:schemeClr>
              </a:solidFill>
            </a:endParaRPr>
          </a:p>
          <a:p>
            <a:endParaRPr kumimoji="1" lang="en-US" altLang="ja-JP" sz="1200" b="1" dirty="0" smtClean="0">
              <a:solidFill>
                <a:srgbClr val="FFFF00"/>
              </a:solidFill>
            </a:endParaRPr>
          </a:p>
          <a:p>
            <a:r>
              <a:rPr kumimoji="1" lang="ja-JP" altLang="en-US" dirty="0" smtClean="0"/>
              <a:t>●歯と歯肉の間に歯ブラシをあて、小刻みにやさしく動かします。</a:t>
            </a:r>
            <a:endParaRPr kumimoji="1" lang="en-US" altLang="ja-JP" dirty="0" smtClean="0"/>
          </a:p>
          <a:p>
            <a:r>
              <a:rPr kumimoji="1" lang="ja-JP" altLang="en-US" dirty="0" smtClean="0"/>
              <a:t>●歯と歯の間には、歯ブラシを縦にして当て、一本ずつみがきましょう。</a:t>
            </a:r>
            <a:endParaRPr kumimoji="1" lang="en-US" altLang="ja-JP" dirty="0" smtClean="0"/>
          </a:p>
          <a:p>
            <a:r>
              <a:rPr kumimoji="1" lang="ja-JP" altLang="en-US" dirty="0" smtClean="0"/>
              <a:t>●小刻みにやさしく動かし、２</a:t>
            </a:r>
            <a:r>
              <a:rPr kumimoji="1" lang="en-US" altLang="ja-JP" dirty="0" smtClean="0"/>
              <a:t>0</a:t>
            </a:r>
            <a:r>
              <a:rPr kumimoji="1" lang="ja-JP" altLang="en-US" dirty="0" smtClean="0"/>
              <a:t>回ぐらいみがきます。</a:t>
            </a:r>
            <a:endParaRPr kumimoji="1" lang="en-US" altLang="ja-JP" dirty="0" smtClean="0"/>
          </a:p>
          <a:p>
            <a:endParaRPr kumimoji="1" lang="en-US" altLang="ja-JP" dirty="0" smtClean="0"/>
          </a:p>
          <a:p>
            <a:r>
              <a:rPr kumimoji="1" lang="ja-JP" altLang="en-US" dirty="0" smtClean="0"/>
              <a:t>決して力を入れすぎないようにやさしくみがきます。</a:t>
            </a:r>
            <a:endParaRPr kumimoji="1" lang="ja-JP" altLang="en-US"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7</a:t>
            </a:fld>
            <a:endParaRPr kumimoji="1" lang="ja-JP" altLang="en-US"/>
          </a:p>
        </p:txBody>
      </p:sp>
    </p:spTree>
    <p:extLst>
      <p:ext uri="{BB962C8B-B14F-4D97-AF65-F5344CB8AC3E}">
        <p14:creationId xmlns:p14="http://schemas.microsoft.com/office/powerpoint/2010/main" val="420841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solidFill>
                  <a:schemeClr val="tx2">
                    <a:lumMod val="10000"/>
                  </a:schemeClr>
                </a:solidFill>
              </a:rPr>
              <a:t>歯と歯肉の間に歯ブラシの毛先を当てましょう！！</a:t>
            </a:r>
            <a:endParaRPr kumimoji="1" lang="en-US" altLang="ja-JP" b="1" dirty="0" smtClean="0">
              <a:solidFill>
                <a:schemeClr val="tx2">
                  <a:lumMod val="10000"/>
                </a:schemeClr>
              </a:solidFill>
            </a:endParaRPr>
          </a:p>
          <a:p>
            <a:endParaRPr kumimoji="1" lang="en-US" altLang="ja-JP" b="1" dirty="0" smtClean="0">
              <a:solidFill>
                <a:srgbClr val="FFFF00"/>
              </a:solidFill>
            </a:endParaRPr>
          </a:p>
          <a:p>
            <a:r>
              <a:rPr kumimoji="1" lang="ja-JP" altLang="en-US" dirty="0" smtClean="0"/>
              <a:t>●歯ブラシの毛先が歯の面にきちんと当たっているかを確認してみがきましょう。</a:t>
            </a:r>
            <a:endParaRPr kumimoji="1" lang="en-US" altLang="ja-JP" dirty="0" smtClean="0"/>
          </a:p>
          <a:p>
            <a:endParaRPr kumimoji="1" lang="en-US" altLang="ja-JP" dirty="0" smtClean="0"/>
          </a:p>
          <a:p>
            <a:r>
              <a:rPr kumimoji="1" lang="ja-JP" altLang="en-US" dirty="0" smtClean="0"/>
              <a:t>●矢印のところです。</a:t>
            </a:r>
            <a:endParaRPr kumimoji="1" lang="ja-JP" altLang="en-US" dirty="0"/>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8</a:t>
            </a:fld>
            <a:endParaRPr kumimoji="1" lang="ja-JP" altLang="en-US"/>
          </a:p>
        </p:txBody>
      </p:sp>
    </p:spTree>
    <p:extLst>
      <p:ext uri="{BB962C8B-B14F-4D97-AF65-F5344CB8AC3E}">
        <p14:creationId xmlns:p14="http://schemas.microsoft.com/office/powerpoint/2010/main" val="33352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solidFill>
                  <a:schemeClr val="tx2">
                    <a:lumMod val="10000"/>
                  </a:schemeClr>
                </a:solidFill>
              </a:rPr>
              <a:t>前歯のみがき方のポイント！</a:t>
            </a:r>
            <a:endParaRPr kumimoji="1" lang="en-US" altLang="ja-JP" sz="1200" b="1" dirty="0" smtClean="0">
              <a:solidFill>
                <a:schemeClr val="tx2">
                  <a:lumMod val="10000"/>
                </a:schemeClr>
              </a:solidFill>
            </a:endParaRPr>
          </a:p>
          <a:p>
            <a:endParaRPr kumimoji="1" lang="en-US" altLang="ja-JP" sz="1200" b="1" dirty="0" smtClean="0">
              <a:solidFill>
                <a:srgbClr val="FFFF00"/>
              </a:solidFill>
            </a:endParaRPr>
          </a:p>
          <a:p>
            <a:r>
              <a:rPr kumimoji="1" lang="ja-JP" altLang="en-US" dirty="0" smtClean="0"/>
              <a:t>●まず、前歯のみがき方ですが、最初は、歯と歯肉の間に歯ブラシを当て、</a:t>
            </a:r>
            <a:endParaRPr kumimoji="1" lang="en-US" altLang="ja-JP" dirty="0" smtClean="0"/>
          </a:p>
          <a:p>
            <a:r>
              <a:rPr kumimoji="1" lang="en-US" altLang="ja-JP" dirty="0" smtClean="0"/>
              <a:t> </a:t>
            </a:r>
            <a:r>
              <a:rPr kumimoji="1" lang="ja-JP" altLang="en-US" dirty="0" smtClean="0"/>
              <a:t>　細かく動かしながらやさしくみがきます。</a:t>
            </a:r>
            <a:endParaRPr kumimoji="1" lang="en-US" altLang="ja-JP" dirty="0" smtClean="0"/>
          </a:p>
          <a:p>
            <a:endParaRPr kumimoji="1" lang="en-US" altLang="ja-JP" dirty="0" smtClean="0"/>
          </a:p>
          <a:p>
            <a:r>
              <a:rPr kumimoji="1" lang="ja-JP" altLang="en-US" dirty="0" smtClean="0"/>
              <a:t>●それから、歯ブラシを縦にして一本ずつみがきます。</a:t>
            </a:r>
            <a:endParaRPr kumimoji="1" lang="en-US" altLang="ja-JP" dirty="0" smtClean="0"/>
          </a:p>
          <a:p>
            <a:endParaRPr kumimoji="1" lang="en-US" altLang="ja-JP" dirty="0" smtClean="0"/>
          </a:p>
          <a:p>
            <a:r>
              <a:rPr kumimoji="1" lang="ja-JP" altLang="en-US" dirty="0" smtClean="0"/>
              <a:t>●歯の裏側も歯ブラシを縦にしてみがきましょう。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9</a:t>
            </a:fld>
            <a:endParaRPr kumimoji="1" lang="ja-JP" altLang="en-US"/>
          </a:p>
        </p:txBody>
      </p:sp>
    </p:spTree>
    <p:extLst>
      <p:ext uri="{BB962C8B-B14F-4D97-AF65-F5344CB8AC3E}">
        <p14:creationId xmlns:p14="http://schemas.microsoft.com/office/powerpoint/2010/main" val="110150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11479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44734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69830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3329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89800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00413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55547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416655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06344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87659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31488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9158233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9512" y="2420888"/>
            <a:ext cx="8784976" cy="1143000"/>
          </a:xfrm>
        </p:spPr>
        <p:txBody>
          <a:bodyPr>
            <a:noAutofit/>
          </a:bodyPr>
          <a:lstStyle/>
          <a:p>
            <a:pPr algn="l"/>
            <a:r>
              <a:rPr kumimoji="1" lang="ja-JP" altLang="en-US" sz="5400" b="1" dirty="0" smtClean="0">
                <a:solidFill>
                  <a:srgbClr val="FFC000"/>
                </a:solidFill>
              </a:rPr>
              <a:t>（４）歯・口の清掃と</a:t>
            </a:r>
            <a:r>
              <a:rPr kumimoji="1" lang="en-US" altLang="ja-JP" sz="5400" b="1" dirty="0" smtClean="0">
                <a:solidFill>
                  <a:srgbClr val="FFC000"/>
                </a:solidFill>
              </a:rPr>
              <a:t/>
            </a:r>
            <a:br>
              <a:rPr kumimoji="1" lang="en-US" altLang="ja-JP" sz="5400" b="1" dirty="0" smtClean="0">
                <a:solidFill>
                  <a:srgbClr val="FFC000"/>
                </a:solidFill>
              </a:rPr>
            </a:br>
            <a:r>
              <a:rPr lang="ja-JP" altLang="en-US" sz="5400" b="1" dirty="0" smtClean="0">
                <a:solidFill>
                  <a:srgbClr val="FFC000"/>
                </a:solidFill>
              </a:rPr>
              <a:t>　　　　　　　　</a:t>
            </a:r>
            <a:r>
              <a:rPr kumimoji="1" lang="ja-JP" altLang="en-US" sz="5400" b="1" dirty="0" smtClean="0">
                <a:solidFill>
                  <a:srgbClr val="FFC000"/>
                </a:solidFill>
              </a:rPr>
              <a:t>指導のポイント</a:t>
            </a:r>
            <a:endParaRPr kumimoji="1" lang="ja-JP" altLang="en-US" sz="5400" b="1" dirty="0">
              <a:solidFill>
                <a:srgbClr val="FFC000"/>
              </a:solidFill>
            </a:endParaRPr>
          </a:p>
        </p:txBody>
      </p:sp>
      <p:sp>
        <p:nvSpPr>
          <p:cNvPr id="2" name="テキスト ボックス 1"/>
          <p:cNvSpPr txBox="1"/>
          <p:nvPr/>
        </p:nvSpPr>
        <p:spPr>
          <a:xfrm>
            <a:off x="3875963" y="1988840"/>
            <a:ext cx="1416117" cy="276999"/>
          </a:xfrm>
          <a:prstGeom prst="rect">
            <a:avLst/>
          </a:prstGeom>
          <a:noFill/>
        </p:spPr>
        <p:txBody>
          <a:bodyPr wrap="square" rtlCol="0">
            <a:spAutoFit/>
          </a:bodyPr>
          <a:lstStyle/>
          <a:p>
            <a:r>
              <a:rPr lang="ja-JP" altLang="en-US" sz="1200" b="1" dirty="0" smtClean="0">
                <a:solidFill>
                  <a:srgbClr val="FFC000"/>
                </a:solidFill>
              </a:rPr>
              <a:t>せ      い     そ      </a:t>
            </a:r>
            <a:r>
              <a:rPr lang="ja-JP" altLang="en-US" sz="1200" b="1" dirty="0" err="1" smtClean="0">
                <a:solidFill>
                  <a:srgbClr val="FFC000"/>
                </a:solidFill>
              </a:rPr>
              <a:t>う</a:t>
            </a:r>
            <a:endParaRPr kumimoji="1" lang="en-US" altLang="ja-JP" sz="1200" b="1" dirty="0" smtClean="0">
              <a:solidFill>
                <a:srgbClr val="FFC000"/>
              </a:solidFill>
            </a:endParaRPr>
          </a:p>
        </p:txBody>
      </p:sp>
      <p:sp>
        <p:nvSpPr>
          <p:cNvPr id="3" name="テキスト ボックス 2"/>
          <p:cNvSpPr txBox="1"/>
          <p:nvPr/>
        </p:nvSpPr>
        <p:spPr>
          <a:xfrm>
            <a:off x="3995936" y="2852936"/>
            <a:ext cx="1296144" cy="276999"/>
          </a:xfrm>
          <a:prstGeom prst="rect">
            <a:avLst/>
          </a:prstGeom>
          <a:noFill/>
        </p:spPr>
        <p:txBody>
          <a:bodyPr wrap="square" rtlCol="0">
            <a:spAutoFit/>
          </a:bodyPr>
          <a:lstStyle/>
          <a:p>
            <a:r>
              <a:rPr lang="ja-JP" altLang="en-US" sz="1200" b="1" dirty="0" smtClean="0">
                <a:solidFill>
                  <a:srgbClr val="FFC000"/>
                </a:solidFill>
              </a:rPr>
              <a:t>　 し　　　　ど   　う</a:t>
            </a:r>
            <a:endParaRPr kumimoji="1" lang="ja-JP" altLang="en-US" sz="1200" b="1" dirty="0">
              <a:solidFill>
                <a:srgbClr val="FFC000"/>
              </a:solidFill>
            </a:endParaRPr>
          </a:p>
        </p:txBody>
      </p:sp>
    </p:spTree>
    <p:extLst>
      <p:ext uri="{BB962C8B-B14F-4D97-AF65-F5344CB8AC3E}">
        <p14:creationId xmlns:p14="http://schemas.microsoft.com/office/powerpoint/2010/main" val="3981739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686800" cy="1371600"/>
          </a:xfrm>
        </p:spPr>
        <p:txBody>
          <a:bodyPr>
            <a:normAutofit fontScale="90000"/>
          </a:bodyPr>
          <a:lstStyle/>
          <a:p>
            <a:r>
              <a:rPr kumimoji="1" lang="ja-JP" altLang="en-US" sz="6000" b="1" dirty="0" smtClean="0">
                <a:solidFill>
                  <a:srgbClr val="FFFF00"/>
                </a:solidFill>
              </a:rPr>
              <a:t>奥歯のみがき方のポイント！</a:t>
            </a:r>
            <a:endParaRPr kumimoji="1" lang="ja-JP" altLang="en-US" sz="6000" b="1" dirty="0">
              <a:solidFill>
                <a:srgbClr val="FFFF00"/>
              </a:solidFill>
            </a:endParaRPr>
          </a:p>
        </p:txBody>
      </p:sp>
      <p:pic>
        <p:nvPicPr>
          <p:cNvPr id="3" name="図 2" descr="CIMG2459.JPG"/>
          <p:cNvPicPr>
            <a:picLocks noChangeAspect="1"/>
          </p:cNvPicPr>
          <p:nvPr/>
        </p:nvPicPr>
        <p:blipFill>
          <a:blip r:embed="rId3" cstate="print"/>
          <a:stretch>
            <a:fillRect/>
          </a:stretch>
        </p:blipFill>
        <p:spPr>
          <a:xfrm>
            <a:off x="55164" y="3595685"/>
            <a:ext cx="3010985" cy="2409597"/>
          </a:xfrm>
          <a:prstGeom prst="rect">
            <a:avLst/>
          </a:prstGeom>
        </p:spPr>
      </p:pic>
      <p:pic>
        <p:nvPicPr>
          <p:cNvPr id="4" name="図 3" descr="CIMG2468.JPG"/>
          <p:cNvPicPr>
            <a:picLocks noChangeAspect="1"/>
          </p:cNvPicPr>
          <p:nvPr/>
        </p:nvPicPr>
        <p:blipFill>
          <a:blip r:embed="rId4" cstate="print"/>
          <a:stretch>
            <a:fillRect/>
          </a:stretch>
        </p:blipFill>
        <p:spPr>
          <a:xfrm>
            <a:off x="6195449" y="3600404"/>
            <a:ext cx="2886888" cy="2404878"/>
          </a:xfrm>
          <a:prstGeom prst="rect">
            <a:avLst/>
          </a:prstGeom>
        </p:spPr>
      </p:pic>
      <p:pic>
        <p:nvPicPr>
          <p:cNvPr id="5" name="図 4" descr="CIMG2467.JPG"/>
          <p:cNvPicPr>
            <a:picLocks noChangeAspect="1"/>
          </p:cNvPicPr>
          <p:nvPr/>
        </p:nvPicPr>
        <p:blipFill>
          <a:blip r:embed="rId5" cstate="print"/>
          <a:stretch>
            <a:fillRect/>
          </a:stretch>
        </p:blipFill>
        <p:spPr>
          <a:xfrm>
            <a:off x="3113944" y="3600403"/>
            <a:ext cx="3010985" cy="2404879"/>
          </a:xfrm>
          <a:prstGeom prst="rect">
            <a:avLst/>
          </a:prstGeom>
        </p:spPr>
      </p:pic>
      <p:sp>
        <p:nvSpPr>
          <p:cNvPr id="6" name="テキスト ボックス 5"/>
          <p:cNvSpPr txBox="1"/>
          <p:nvPr/>
        </p:nvSpPr>
        <p:spPr>
          <a:xfrm>
            <a:off x="55164" y="5842337"/>
            <a:ext cx="2988260" cy="1015663"/>
          </a:xfrm>
          <a:prstGeom prst="rect">
            <a:avLst/>
          </a:prstGeom>
          <a:noFill/>
        </p:spPr>
        <p:txBody>
          <a:bodyPr wrap="square" rtlCol="0">
            <a:spAutoFit/>
          </a:bodyPr>
          <a:lstStyle/>
          <a:p>
            <a:pPr algn="ctr"/>
            <a:endParaRPr lang="en-US" altLang="ja-JP" sz="2000" b="1" dirty="0" smtClean="0">
              <a:solidFill>
                <a:srgbClr val="00B050"/>
              </a:solidFill>
            </a:endParaRPr>
          </a:p>
          <a:p>
            <a:pPr algn="ctr"/>
            <a:r>
              <a:rPr lang="ja-JP" altLang="en-US" sz="4000" b="1" dirty="0" err="1" smtClean="0">
                <a:solidFill>
                  <a:srgbClr val="00B050"/>
                </a:solidFill>
              </a:rPr>
              <a:t>ほっぺた</a:t>
            </a:r>
            <a:r>
              <a:rPr lang="ja-JP" altLang="en-US" sz="4000" b="1" dirty="0" smtClean="0">
                <a:solidFill>
                  <a:srgbClr val="00B050"/>
                </a:solidFill>
              </a:rPr>
              <a:t>側</a:t>
            </a:r>
            <a:endParaRPr lang="ja-JP" altLang="en-US" sz="4000" b="1" dirty="0">
              <a:solidFill>
                <a:srgbClr val="00B050"/>
              </a:solidFill>
            </a:endParaRPr>
          </a:p>
        </p:txBody>
      </p:sp>
      <p:sp>
        <p:nvSpPr>
          <p:cNvPr id="8" name="テキスト ボックス 7"/>
          <p:cNvSpPr txBox="1"/>
          <p:nvPr/>
        </p:nvSpPr>
        <p:spPr>
          <a:xfrm>
            <a:off x="3113944" y="5903893"/>
            <a:ext cx="3010985" cy="954107"/>
          </a:xfrm>
          <a:prstGeom prst="rect">
            <a:avLst/>
          </a:prstGeom>
          <a:noFill/>
        </p:spPr>
        <p:txBody>
          <a:bodyPr wrap="square" rtlCol="0">
            <a:spAutoFit/>
          </a:bodyPr>
          <a:lstStyle/>
          <a:p>
            <a:pPr algn="ctr"/>
            <a:endParaRPr lang="en-US" altLang="ja-JP" sz="1600" b="1" dirty="0" smtClean="0">
              <a:solidFill>
                <a:srgbClr val="00B050"/>
              </a:solidFill>
            </a:endParaRPr>
          </a:p>
          <a:p>
            <a:pPr algn="ctr"/>
            <a:r>
              <a:rPr lang="ja-JP" altLang="en-US" sz="4000" b="1" dirty="0" smtClean="0">
                <a:solidFill>
                  <a:srgbClr val="00B050"/>
                </a:solidFill>
              </a:rPr>
              <a:t>内　側</a:t>
            </a:r>
            <a:endParaRPr lang="ja-JP" altLang="en-US" sz="4000" b="1" dirty="0">
              <a:solidFill>
                <a:srgbClr val="00B050"/>
              </a:solidFill>
            </a:endParaRPr>
          </a:p>
        </p:txBody>
      </p:sp>
      <p:sp>
        <p:nvSpPr>
          <p:cNvPr id="9" name="テキスト ボックス 8"/>
          <p:cNvSpPr txBox="1"/>
          <p:nvPr/>
        </p:nvSpPr>
        <p:spPr>
          <a:xfrm>
            <a:off x="6195450" y="6093296"/>
            <a:ext cx="2886886" cy="707886"/>
          </a:xfrm>
          <a:prstGeom prst="rect">
            <a:avLst/>
          </a:prstGeom>
          <a:noFill/>
        </p:spPr>
        <p:txBody>
          <a:bodyPr wrap="square" rtlCol="0">
            <a:spAutoFit/>
          </a:bodyPr>
          <a:lstStyle/>
          <a:p>
            <a:pPr algn="ctr"/>
            <a:r>
              <a:rPr lang="ja-JP" altLang="en-US" sz="4000" b="1" dirty="0" smtClean="0">
                <a:solidFill>
                  <a:srgbClr val="00B050"/>
                </a:solidFill>
              </a:rPr>
              <a:t>かむ面</a:t>
            </a:r>
            <a:endParaRPr lang="ja-JP" altLang="en-US" sz="4000" b="1" dirty="0">
              <a:solidFill>
                <a:srgbClr val="00B050"/>
              </a:solidFill>
            </a:endParaRPr>
          </a:p>
        </p:txBody>
      </p:sp>
      <p:sp>
        <p:nvSpPr>
          <p:cNvPr id="10" name="上下矢印 9"/>
          <p:cNvSpPr/>
          <p:nvPr/>
        </p:nvSpPr>
        <p:spPr bwMode="auto">
          <a:xfrm rot="19723190">
            <a:off x="2191828" y="3483646"/>
            <a:ext cx="357190" cy="1357322"/>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dirty="0" smtClean="0">
              <a:solidFill>
                <a:srgbClr val="FF0000"/>
              </a:solidFill>
              <a:latin typeface="Tahoma" pitchFamily="34" charset="0"/>
            </a:endParaRPr>
          </a:p>
        </p:txBody>
      </p:sp>
      <p:sp>
        <p:nvSpPr>
          <p:cNvPr id="11" name="左右矢印 10"/>
          <p:cNvSpPr/>
          <p:nvPr/>
        </p:nvSpPr>
        <p:spPr bwMode="auto">
          <a:xfrm>
            <a:off x="6876256" y="3637238"/>
            <a:ext cx="1440160" cy="285752"/>
          </a:xfrm>
          <a:prstGeom prst="lef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smtClean="0">
              <a:solidFill>
                <a:prstClr val="white"/>
              </a:solidFill>
              <a:latin typeface="Tahoma" pitchFamily="34" charset="0"/>
            </a:endParaRPr>
          </a:p>
        </p:txBody>
      </p:sp>
      <p:sp>
        <p:nvSpPr>
          <p:cNvPr id="13" name="上下矢印 12"/>
          <p:cNvSpPr/>
          <p:nvPr/>
        </p:nvSpPr>
        <p:spPr bwMode="auto">
          <a:xfrm rot="1253331">
            <a:off x="3414078" y="3740468"/>
            <a:ext cx="334588" cy="1247740"/>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smtClean="0">
              <a:solidFill>
                <a:prstClr val="white"/>
              </a:solidFill>
              <a:latin typeface="Tahoma" pitchFamily="34" charset="0"/>
            </a:endParaRPr>
          </a:p>
        </p:txBody>
      </p:sp>
      <p:sp>
        <p:nvSpPr>
          <p:cNvPr id="12" name="テキスト ボックス 11"/>
          <p:cNvSpPr txBox="1"/>
          <p:nvPr/>
        </p:nvSpPr>
        <p:spPr>
          <a:xfrm>
            <a:off x="1041472" y="1381726"/>
            <a:ext cx="7155927" cy="2046714"/>
          </a:xfrm>
          <a:prstGeom prst="rect">
            <a:avLst/>
          </a:prstGeom>
          <a:noFill/>
        </p:spPr>
        <p:txBody>
          <a:bodyPr wrap="square" rtlCol="0">
            <a:spAutoFit/>
          </a:bodyPr>
          <a:lstStyle/>
          <a:p>
            <a:r>
              <a:rPr lang="ja-JP" altLang="en-US" sz="2800" b="1" dirty="0" smtClean="0">
                <a:solidFill>
                  <a:srgbClr val="FFC000"/>
                </a:solidFill>
              </a:rPr>
              <a:t>見えないところなので、勘を働かせてね・・・・</a:t>
            </a:r>
            <a:endParaRPr lang="en-US" altLang="ja-JP" sz="2800" b="1" dirty="0" smtClean="0">
              <a:solidFill>
                <a:srgbClr val="FFC000"/>
              </a:solidFill>
            </a:endParaRPr>
          </a:p>
          <a:p>
            <a:r>
              <a:rPr lang="ja-JP" altLang="en-US" sz="500" b="1" dirty="0" smtClean="0">
                <a:solidFill>
                  <a:srgbClr val="FF0000"/>
                </a:solidFill>
              </a:rPr>
              <a:t>　</a:t>
            </a:r>
            <a:r>
              <a:rPr lang="ja-JP" altLang="en-US" sz="500" b="1" dirty="0" smtClean="0">
                <a:solidFill>
                  <a:srgbClr val="00B050"/>
                </a:solidFill>
              </a:rPr>
              <a:t>　　　　　　  </a:t>
            </a:r>
            <a:endParaRPr lang="en-US" altLang="ja-JP" sz="500" b="1" dirty="0" smtClean="0">
              <a:solidFill>
                <a:srgbClr val="00B050"/>
              </a:solidFill>
            </a:endParaRPr>
          </a:p>
          <a:p>
            <a:r>
              <a:rPr lang="ja-JP" altLang="en-US" sz="2800" b="1" dirty="0" smtClean="0">
                <a:solidFill>
                  <a:srgbClr val="00B050"/>
                </a:solidFill>
              </a:rPr>
              <a:t>歯ブラシを歯と歯肉の</a:t>
            </a:r>
            <a:r>
              <a:rPr lang="ja-JP" altLang="en-US" sz="2800" b="1" dirty="0" smtClean="0">
                <a:solidFill>
                  <a:srgbClr val="C00000"/>
                </a:solidFill>
              </a:rPr>
              <a:t>間</a:t>
            </a:r>
            <a:r>
              <a:rPr lang="ja-JP" altLang="en-US" sz="2800" b="1" dirty="0" smtClean="0">
                <a:solidFill>
                  <a:srgbClr val="00B050"/>
                </a:solidFill>
              </a:rPr>
              <a:t>にしっかりと当て</a:t>
            </a:r>
            <a:endParaRPr lang="en-US" altLang="ja-JP" sz="2800" b="1" dirty="0" smtClean="0">
              <a:solidFill>
                <a:srgbClr val="00B050"/>
              </a:solidFill>
            </a:endParaRPr>
          </a:p>
          <a:p>
            <a:endParaRPr lang="en-US" altLang="ja-JP" sz="500" b="1" dirty="0" smtClean="0">
              <a:solidFill>
                <a:srgbClr val="00B050"/>
              </a:solidFill>
            </a:endParaRPr>
          </a:p>
          <a:p>
            <a:r>
              <a:rPr lang="ja-JP" altLang="en-US" sz="2800" b="1" dirty="0" smtClean="0">
                <a:solidFill>
                  <a:srgbClr val="00B050"/>
                </a:solidFill>
              </a:rPr>
              <a:t>小刻みにみがこう</a:t>
            </a:r>
            <a:endParaRPr lang="en-US" altLang="ja-JP" sz="2800" b="1" dirty="0" smtClean="0">
              <a:solidFill>
                <a:srgbClr val="00B050"/>
              </a:solidFill>
            </a:endParaRPr>
          </a:p>
          <a:p>
            <a:endParaRPr lang="en-US" altLang="ja-JP" sz="500" b="1" dirty="0" smtClean="0">
              <a:solidFill>
                <a:srgbClr val="00B050"/>
              </a:solidFill>
            </a:endParaRPr>
          </a:p>
          <a:p>
            <a:r>
              <a:rPr lang="ja-JP" altLang="en-US" sz="2800" b="1" dirty="0" smtClean="0">
                <a:solidFill>
                  <a:srgbClr val="00B050"/>
                </a:solidFill>
              </a:rPr>
              <a:t>かむ面もきれいにみがきましょう</a:t>
            </a:r>
            <a:endParaRPr lang="en-US" altLang="ja-JP" sz="2800" b="1" dirty="0" smtClean="0">
              <a:solidFill>
                <a:srgbClr val="00B050"/>
              </a:solidFill>
            </a:endParaRPr>
          </a:p>
        </p:txBody>
      </p:sp>
      <p:sp>
        <p:nvSpPr>
          <p:cNvPr id="14" name="テキスト ボックス 13"/>
          <p:cNvSpPr txBox="1"/>
          <p:nvPr/>
        </p:nvSpPr>
        <p:spPr>
          <a:xfrm>
            <a:off x="643103" y="36452"/>
            <a:ext cx="1388102" cy="461665"/>
          </a:xfrm>
          <a:prstGeom prst="rect">
            <a:avLst/>
          </a:prstGeom>
          <a:noFill/>
        </p:spPr>
        <p:txBody>
          <a:bodyPr wrap="square" rtlCol="0">
            <a:spAutoFit/>
          </a:bodyPr>
          <a:lstStyle/>
          <a:p>
            <a:r>
              <a:rPr lang="ja-JP" altLang="en-US" sz="2400" b="1" dirty="0" smtClean="0">
                <a:solidFill>
                  <a:srgbClr val="FFFF00"/>
                </a:solidFill>
              </a:rPr>
              <a:t>お  く  ば</a:t>
            </a:r>
            <a:endParaRPr lang="ja-JP" altLang="en-US" sz="2400" b="1" dirty="0">
              <a:solidFill>
                <a:srgbClr val="FFFF00"/>
              </a:solidFill>
            </a:endParaRPr>
          </a:p>
        </p:txBody>
      </p:sp>
      <p:sp>
        <p:nvSpPr>
          <p:cNvPr id="7" name="テキスト ボックス 6"/>
          <p:cNvSpPr txBox="1"/>
          <p:nvPr/>
        </p:nvSpPr>
        <p:spPr>
          <a:xfrm>
            <a:off x="4542062" y="1268760"/>
            <a:ext cx="461986" cy="261610"/>
          </a:xfrm>
          <a:prstGeom prst="rect">
            <a:avLst/>
          </a:prstGeom>
          <a:noFill/>
        </p:spPr>
        <p:txBody>
          <a:bodyPr wrap="none" rtlCol="0">
            <a:spAutoFit/>
          </a:bodyPr>
          <a:lstStyle/>
          <a:p>
            <a:r>
              <a:rPr kumimoji="1" lang="ja-JP" altLang="en-US" sz="1050" b="1" dirty="0" smtClean="0">
                <a:solidFill>
                  <a:srgbClr val="FFC000"/>
                </a:solidFill>
              </a:rPr>
              <a:t>かん</a:t>
            </a:r>
            <a:endParaRPr kumimoji="1" lang="ja-JP" altLang="en-US" sz="1050" b="1" dirty="0">
              <a:solidFill>
                <a:srgbClr val="FFC000"/>
              </a:solidFill>
            </a:endParaRPr>
          </a:p>
        </p:txBody>
      </p:sp>
      <p:sp>
        <p:nvSpPr>
          <p:cNvPr id="16" name="テキスト ボックス 15"/>
          <p:cNvSpPr txBox="1"/>
          <p:nvPr/>
        </p:nvSpPr>
        <p:spPr>
          <a:xfrm>
            <a:off x="1142751" y="2282303"/>
            <a:ext cx="764953" cy="253916"/>
          </a:xfrm>
          <a:prstGeom prst="rect">
            <a:avLst/>
          </a:prstGeom>
          <a:noFill/>
        </p:spPr>
        <p:txBody>
          <a:bodyPr wrap="none" rtlCol="0">
            <a:spAutoFit/>
          </a:bodyPr>
          <a:lstStyle/>
          <a:p>
            <a:r>
              <a:rPr lang="ja-JP" altLang="en-US" sz="1050" b="1" dirty="0">
                <a:solidFill>
                  <a:srgbClr val="00B050"/>
                </a:solidFill>
              </a:rPr>
              <a:t> </a:t>
            </a:r>
            <a:r>
              <a:rPr kumimoji="1" lang="ja-JP" altLang="en-US" sz="1050" b="1" dirty="0" smtClean="0">
                <a:solidFill>
                  <a:srgbClr val="00B050"/>
                </a:solidFill>
              </a:rPr>
              <a:t>こ　　 きざ</a:t>
            </a:r>
            <a:endParaRPr kumimoji="1" lang="ja-JP" altLang="en-US" sz="1050" b="1" dirty="0">
              <a:solidFill>
                <a:srgbClr val="00B050"/>
              </a:solidFill>
            </a:endParaRPr>
          </a:p>
        </p:txBody>
      </p:sp>
    </p:spTree>
    <p:extLst>
      <p:ext uri="{BB962C8B-B14F-4D97-AF65-F5344CB8AC3E}">
        <p14:creationId xmlns:p14="http://schemas.microsoft.com/office/powerpoint/2010/main" val="120723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1000"/>
                                        <p:tgtEl>
                                          <p:spTgt spid="14"/>
                                        </p:tgtEl>
                                      </p:cBhvr>
                                    </p:animEffect>
                                  </p:childTnLst>
                                </p:cTn>
                              </p:par>
                            </p:childTnLst>
                          </p:cTn>
                        </p:par>
                        <p:par>
                          <p:cTn id="11" fill="hold">
                            <p:stCondLst>
                              <p:cond delay="1000"/>
                            </p:stCondLst>
                            <p:childTnLst>
                              <p:par>
                                <p:cTn id="12" presetID="5" presetClass="entr" presetSubtype="10" fill="hold"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4" dur="1000"/>
                                        <p:tgtEl>
                                          <p:spTgt spid="12">
                                            <p:txEl>
                                              <p:pRg st="0" end="0"/>
                                            </p:txEl>
                                          </p:spTgt>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par>
                          <p:cTn id="18" fill="hold">
                            <p:stCondLst>
                              <p:cond delay="2000"/>
                            </p:stCondLst>
                            <p:childTnLst>
                              <p:par>
                                <p:cTn id="19" presetID="5" presetClass="entr" presetSubtype="10" fill="hold" nodeType="after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checkerboard(across)">
                                      <p:cBhvr>
                                        <p:cTn id="21" dur="1000"/>
                                        <p:tgtEl>
                                          <p:spTgt spid="12">
                                            <p:txEl>
                                              <p:pRg st="1" end="1"/>
                                            </p:txEl>
                                          </p:spTgt>
                                        </p:tgtEl>
                                      </p:cBhvr>
                                    </p:animEffect>
                                  </p:childTnLst>
                                </p:cTn>
                              </p:par>
                            </p:childTnLst>
                          </p:cTn>
                        </p:par>
                        <p:par>
                          <p:cTn id="22" fill="hold">
                            <p:stCondLst>
                              <p:cond delay="3000"/>
                            </p:stCondLst>
                            <p:childTnLst>
                              <p:par>
                                <p:cTn id="23" presetID="5" presetClass="entr" presetSubtype="10" fill="hold" nodeType="after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checkerboard(across)">
                                      <p:cBhvr>
                                        <p:cTn id="25" dur="1000"/>
                                        <p:tgtEl>
                                          <p:spTgt spid="12">
                                            <p:txEl>
                                              <p:pRg st="2" end="2"/>
                                            </p:txEl>
                                          </p:spTgt>
                                        </p:tgtEl>
                                      </p:cBhvr>
                                    </p:animEffect>
                                  </p:childTnLst>
                                </p:cTn>
                              </p:par>
                            </p:childTnLst>
                          </p:cTn>
                        </p:par>
                        <p:par>
                          <p:cTn id="26" fill="hold">
                            <p:stCondLst>
                              <p:cond delay="4000"/>
                            </p:stCondLst>
                            <p:childTnLst>
                              <p:par>
                                <p:cTn id="27" presetID="5" presetClass="entr" presetSubtype="10" fill="hold" nodeType="after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checkerboard(across)">
                                      <p:cBhvr>
                                        <p:cTn id="29" dur="1000"/>
                                        <p:tgtEl>
                                          <p:spTgt spid="12">
                                            <p:txEl>
                                              <p:pRg st="4" end="4"/>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heckerboard(across)">
                                      <p:cBhvr>
                                        <p:cTn id="32" dur="1000"/>
                                        <p:tgtEl>
                                          <p:spTgt spid="16"/>
                                        </p:tgtEl>
                                      </p:cBhvr>
                                    </p:animEffect>
                                  </p:childTnLst>
                                </p:cTn>
                              </p:par>
                              <p:par>
                                <p:cTn id="33" presetID="5" presetClass="entr" presetSubtype="10" fill="hold" nodeType="with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Effect transition="in" filter="checkerboard(across)">
                                      <p:cBhvr>
                                        <p:cTn id="35" dur="1000"/>
                                        <p:tgtEl>
                                          <p:spTgt spid="1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heckerboard(across)">
                                      <p:cBhvr>
                                        <p:cTn id="40" dur="1000"/>
                                        <p:tgtEl>
                                          <p:spTgt spid="3"/>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1000"/>
                                        <p:tgtEl>
                                          <p:spTgt spid="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heckerboard(across)">
                                      <p:cBhvr>
                                        <p:cTn id="46" dur="1000"/>
                                        <p:tgtEl>
                                          <p:spTgt spid="10"/>
                                        </p:tgtEl>
                                      </p:cBhvr>
                                    </p:animEffect>
                                  </p:childTnLst>
                                </p:cTn>
                              </p:par>
                            </p:childTnLst>
                          </p:cTn>
                        </p:par>
                        <p:par>
                          <p:cTn id="47" fill="hold">
                            <p:stCondLst>
                              <p:cond delay="1000"/>
                            </p:stCondLst>
                            <p:childTnLst>
                              <p:par>
                                <p:cTn id="48" presetID="42" presetClass="path" presetSubtype="0" repeatCount="indefinite" accel="46000" decel="54000" fill="hold" grpId="1" nodeType="afterEffect">
                                  <p:stCondLst>
                                    <p:cond delay="0"/>
                                  </p:stCondLst>
                                  <p:endCondLst>
                                    <p:cond evt="onNext" delay="0">
                                      <p:tgtEl>
                                        <p:sldTgt/>
                                      </p:tgtEl>
                                    </p:cond>
                                  </p:endCondLst>
                                  <p:childTnLst>
                                    <p:animMotion origin="layout" path="M -0.00833 -0.01713 L 4.72222E-6 -2.59259E-6 " pathEditMode="relative" rAng="0" ptsTypes="AA">
                                      <p:cBhvr>
                                        <p:cTn id="49" dur="400" spd="-100000" fill="hold"/>
                                        <p:tgtEl>
                                          <p:spTgt spid="10"/>
                                        </p:tgtEl>
                                        <p:attrNameLst>
                                          <p:attrName>ppt_x</p:attrName>
                                          <p:attrName>ppt_y</p:attrName>
                                        </p:attrNameLst>
                                      </p:cBhvr>
                                      <p:rCtr x="642" y="764"/>
                                    </p:animMotion>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checkerboard(across)">
                                      <p:cBhvr>
                                        <p:cTn id="54" dur="1000"/>
                                        <p:tgtEl>
                                          <p:spTgt spid="5"/>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heckerboard(across)">
                                      <p:cBhvr>
                                        <p:cTn id="57" dur="1000"/>
                                        <p:tgtEl>
                                          <p:spTgt spid="8"/>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checkerboard(across)">
                                      <p:cBhvr>
                                        <p:cTn id="60" dur="1000"/>
                                        <p:tgtEl>
                                          <p:spTgt spid="13"/>
                                        </p:tgtEl>
                                      </p:cBhvr>
                                    </p:animEffect>
                                  </p:childTnLst>
                                </p:cTn>
                              </p:par>
                            </p:childTnLst>
                          </p:cTn>
                        </p:par>
                        <p:par>
                          <p:cTn id="61" fill="hold">
                            <p:stCondLst>
                              <p:cond delay="1000"/>
                            </p:stCondLst>
                            <p:childTnLst>
                              <p:par>
                                <p:cTn id="62" presetID="42" presetClass="path" presetSubtype="0" repeatCount="indefinite" accel="46000" decel="54000" fill="hold" grpId="1" nodeType="afterEffect">
                                  <p:stCondLst>
                                    <p:cond delay="0"/>
                                  </p:stCondLst>
                                  <p:endCondLst>
                                    <p:cond evt="onNext" delay="0">
                                      <p:tgtEl>
                                        <p:sldTgt/>
                                      </p:tgtEl>
                                    </p:cond>
                                  </p:endCondLst>
                                  <p:childTnLst>
                                    <p:animMotion origin="layout" path="M 0.00243 -0.02176 L 3.33333E-6 -2.59259E-6 " pathEditMode="relative" rAng="0" ptsTypes="AA">
                                      <p:cBhvr>
                                        <p:cTn id="63" dur="400" spd="-100000" fill="hold"/>
                                        <p:tgtEl>
                                          <p:spTgt spid="13"/>
                                        </p:tgtEl>
                                        <p:attrNameLst>
                                          <p:attrName>ppt_x</p:attrName>
                                          <p:attrName>ppt_y</p:attrName>
                                        </p:attrNameLst>
                                      </p:cBhvr>
                                      <p:rCtr x="-122" y="1088"/>
                                    </p:animMotion>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checkerboard(across)">
                                      <p:cBhvr>
                                        <p:cTn id="68" dur="1000"/>
                                        <p:tgtEl>
                                          <p:spTgt spid="4"/>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checkerboard(across)">
                                      <p:cBhvr>
                                        <p:cTn id="71" dur="1000"/>
                                        <p:tgtEl>
                                          <p:spTgt spid="9"/>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checkerboard(across)">
                                      <p:cBhvr>
                                        <p:cTn id="74" dur="1000"/>
                                        <p:tgtEl>
                                          <p:spTgt spid="11"/>
                                        </p:tgtEl>
                                      </p:cBhvr>
                                    </p:animEffect>
                                  </p:childTnLst>
                                </p:cTn>
                              </p:par>
                            </p:childTnLst>
                          </p:cTn>
                        </p:par>
                        <p:par>
                          <p:cTn id="75" fill="hold">
                            <p:stCondLst>
                              <p:cond delay="1000"/>
                            </p:stCondLst>
                            <p:childTnLst>
                              <p:par>
                                <p:cTn id="76" presetID="63" presetClass="path" presetSubtype="0" repeatCount="indefinite" accel="56000" decel="44000" fill="hold" grpId="1" nodeType="afterEffect">
                                  <p:stCondLst>
                                    <p:cond delay="0"/>
                                  </p:stCondLst>
                                  <p:childTnLst>
                                    <p:animMotion origin="layout" path="M 0.00799 0.00139 L 0.02361 0.00139 " pathEditMode="relative" rAng="0" ptsTypes="AA">
                                      <p:cBhvr>
                                        <p:cTn id="77" dur="400" fill="hold"/>
                                        <p:tgtEl>
                                          <p:spTgt spid="11"/>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animBg="1"/>
      <p:bldP spid="10" grpId="1" animBg="1"/>
      <p:bldP spid="11" grpId="0" animBg="1"/>
      <p:bldP spid="11" grpId="1" animBg="1"/>
      <p:bldP spid="13" grpId="0" animBg="1"/>
      <p:bldP spid="13" grpId="1" animBg="1"/>
      <p:bldP spid="14" grpId="0"/>
      <p:bldP spid="7"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Autofit/>
          </a:bodyPr>
          <a:lstStyle/>
          <a:p>
            <a:r>
              <a:rPr kumimoji="1" lang="ja-JP" altLang="en-US" b="1" dirty="0" smtClean="0">
                <a:solidFill>
                  <a:srgbClr val="00B050"/>
                </a:solidFill>
              </a:rPr>
              <a:t>歯と歯の間はデンタルフロスを</a:t>
            </a:r>
            <a:r>
              <a:rPr kumimoji="1" lang="en-US" altLang="ja-JP" b="1" dirty="0" smtClean="0">
                <a:solidFill>
                  <a:srgbClr val="FF0000"/>
                </a:solidFill>
              </a:rPr>
              <a:t>!!</a:t>
            </a:r>
            <a:endParaRPr kumimoji="1" lang="ja-JP" altLang="en-US" b="1" dirty="0">
              <a:solidFill>
                <a:srgbClr val="FF0000"/>
              </a:solidFill>
            </a:endParaRPr>
          </a:p>
        </p:txBody>
      </p:sp>
      <p:pic>
        <p:nvPicPr>
          <p:cNvPr id="3074" name="Picture 2" descr="C:\Users\宮城県歯科衛生士会\Desktop\DSCN06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44824"/>
            <a:ext cx="2304256" cy="285151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宮城県歯科衛生士会\Desktop\DSCN06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0536" y="1844824"/>
            <a:ext cx="2376264" cy="28525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宮城県歯科衛生士会\Desktop\DSCN09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371867" y="1779832"/>
            <a:ext cx="2400265" cy="196385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513090" y="4191909"/>
            <a:ext cx="2088232" cy="461665"/>
          </a:xfrm>
          <a:prstGeom prst="rect">
            <a:avLst/>
          </a:prstGeom>
          <a:noFill/>
        </p:spPr>
        <p:txBody>
          <a:bodyPr wrap="square" rtlCol="0">
            <a:spAutoFit/>
          </a:bodyPr>
          <a:lstStyle/>
          <a:p>
            <a:r>
              <a:rPr kumimoji="1" lang="ja-JP" altLang="en-US" sz="2400" b="1" dirty="0" smtClean="0"/>
              <a:t>デンタルフロス</a:t>
            </a:r>
            <a:endParaRPr kumimoji="1" lang="ja-JP" altLang="en-US" sz="2400" b="1" dirty="0"/>
          </a:p>
        </p:txBody>
      </p:sp>
      <p:sp>
        <p:nvSpPr>
          <p:cNvPr id="4" name="テキスト ボックス 3"/>
          <p:cNvSpPr txBox="1"/>
          <p:nvPr/>
        </p:nvSpPr>
        <p:spPr>
          <a:xfrm>
            <a:off x="971600" y="5157192"/>
            <a:ext cx="7992888" cy="1569660"/>
          </a:xfrm>
          <a:prstGeom prst="rect">
            <a:avLst/>
          </a:prstGeom>
          <a:noFill/>
        </p:spPr>
        <p:txBody>
          <a:bodyPr wrap="square" rtlCol="0">
            <a:spAutoFit/>
          </a:bodyPr>
          <a:lstStyle/>
          <a:p>
            <a:r>
              <a:rPr kumimoji="1" lang="ja-JP" altLang="en-US" sz="2400" dirty="0" smtClean="0"/>
              <a:t>フロスを歯と歯の間に入れのこぎりを引くように</a:t>
            </a:r>
            <a:r>
              <a:rPr lang="en-US" altLang="ja-JP" sz="2400" dirty="0" smtClean="0"/>
              <a:t>,</a:t>
            </a:r>
            <a:r>
              <a:rPr kumimoji="1" lang="ja-JP" altLang="en-US" sz="2400" dirty="0" smtClean="0"/>
              <a:t>やさしく入れていきます。</a:t>
            </a:r>
            <a:endParaRPr kumimoji="1" lang="en-US" altLang="ja-JP" sz="2400" dirty="0" smtClean="0"/>
          </a:p>
          <a:p>
            <a:endParaRPr lang="en-US" altLang="ja-JP" sz="2400" dirty="0" smtClean="0"/>
          </a:p>
          <a:p>
            <a:r>
              <a:rPr kumimoji="1" lang="ja-JP" altLang="en-US" sz="2400" dirty="0" smtClean="0"/>
              <a:t>フロスを入れた歯の面をこそぎ</a:t>
            </a:r>
            <a:r>
              <a:rPr lang="ja-JP" altLang="en-US" sz="2400" dirty="0" smtClean="0"/>
              <a:t>プラーク</a:t>
            </a:r>
            <a:r>
              <a:rPr kumimoji="1" lang="ja-JP" altLang="en-US" sz="2400" dirty="0" smtClean="0"/>
              <a:t>を除去します。</a:t>
            </a:r>
            <a:endParaRPr kumimoji="1" lang="ja-JP" altLang="en-US" sz="2400" dirty="0"/>
          </a:p>
        </p:txBody>
      </p:sp>
      <p:sp>
        <p:nvSpPr>
          <p:cNvPr id="6" name="テキスト ボックス 5"/>
          <p:cNvSpPr txBox="1"/>
          <p:nvPr/>
        </p:nvSpPr>
        <p:spPr>
          <a:xfrm>
            <a:off x="6218704" y="6093296"/>
            <a:ext cx="657552" cy="276999"/>
          </a:xfrm>
          <a:prstGeom prst="rect">
            <a:avLst/>
          </a:prstGeom>
          <a:noFill/>
        </p:spPr>
        <p:txBody>
          <a:bodyPr wrap="none" rtlCol="0">
            <a:spAutoFit/>
          </a:bodyPr>
          <a:lstStyle/>
          <a:p>
            <a:r>
              <a:rPr kumimoji="1" lang="ja-JP" altLang="en-US" sz="1200" b="1" dirty="0" smtClean="0"/>
              <a:t>じょきょ</a:t>
            </a:r>
            <a:endParaRPr kumimoji="1" lang="ja-JP" altLang="en-US" sz="1200" b="1" dirty="0"/>
          </a:p>
        </p:txBody>
      </p:sp>
    </p:spTree>
    <p:extLst>
      <p:ext uri="{BB962C8B-B14F-4D97-AF65-F5344CB8AC3E}">
        <p14:creationId xmlns:p14="http://schemas.microsoft.com/office/powerpoint/2010/main" val="57283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1000"/>
                                        <p:tgtEl>
                                          <p:spTgt spid="10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par>
                          <p:cTn id="11" fill="hold">
                            <p:stCondLst>
                              <p:cond delay="1000"/>
                            </p:stCondLst>
                            <p:childTnLst>
                              <p:par>
                                <p:cTn id="12" presetID="5" presetClass="entr" presetSubtype="10"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heckerboard(across)">
                                      <p:cBhvr>
                                        <p:cTn id="14" dur="1000"/>
                                        <p:tgtEl>
                                          <p:spTgt spid="3074"/>
                                        </p:tgtEl>
                                      </p:cBhvr>
                                    </p:animEffect>
                                  </p:childTnLst>
                                </p:cTn>
                              </p:par>
                              <p:par>
                                <p:cTn id="15" presetID="5" presetClass="entr" presetSubtype="1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checkerboard(across)">
                                      <p:cBhvr>
                                        <p:cTn id="17" dur="1000"/>
                                        <p:tgtEl>
                                          <p:spTgt spid="3075"/>
                                        </p:tgtEl>
                                      </p:cBhvr>
                                    </p:animEffect>
                                  </p:childTnLst>
                                </p:cTn>
                              </p:par>
                              <p:par>
                                <p:cTn id="18" presetID="5" presetClass="entr" presetSubtype="1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checkerboard(across)">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checkerboard(across)">
                                      <p:cBhvr>
                                        <p:cTn id="25" dur="1000"/>
                                        <p:tgtEl>
                                          <p:spTgt spid="4">
                                            <p:txEl>
                                              <p:pRg st="2" end="2"/>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1268.jpg"/>
          <p:cNvPicPr>
            <a:picLocks noChangeAspect="1"/>
          </p:cNvPicPr>
          <p:nvPr/>
        </p:nvPicPr>
        <p:blipFill>
          <a:blip r:embed="rId3" cstate="print"/>
          <a:srcRect l="4861" r="1150" b="7772"/>
          <a:stretch>
            <a:fillRect/>
          </a:stretch>
        </p:blipFill>
        <p:spPr>
          <a:xfrm>
            <a:off x="143606" y="1484783"/>
            <a:ext cx="4255752" cy="2664297"/>
          </a:xfrm>
          <a:prstGeom prst="rect">
            <a:avLst/>
          </a:prstGeom>
        </p:spPr>
      </p:pic>
      <p:pic>
        <p:nvPicPr>
          <p:cNvPr id="4" name="図 3" descr="1279.jpg"/>
          <p:cNvPicPr>
            <a:picLocks noChangeAspect="1"/>
          </p:cNvPicPr>
          <p:nvPr/>
        </p:nvPicPr>
        <p:blipFill>
          <a:blip r:embed="rId4" cstate="print"/>
          <a:srcRect l="10637" b="16667"/>
          <a:stretch>
            <a:fillRect/>
          </a:stretch>
        </p:blipFill>
        <p:spPr>
          <a:xfrm>
            <a:off x="4959526" y="1469940"/>
            <a:ext cx="4076970" cy="2664297"/>
          </a:xfrm>
          <a:prstGeom prst="rect">
            <a:avLst/>
          </a:prstGeom>
        </p:spPr>
      </p:pic>
      <p:sp>
        <p:nvSpPr>
          <p:cNvPr id="5" name="右矢印 4"/>
          <p:cNvSpPr/>
          <p:nvPr/>
        </p:nvSpPr>
        <p:spPr bwMode="auto">
          <a:xfrm>
            <a:off x="4427984" y="2422328"/>
            <a:ext cx="428628" cy="7918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sng" strike="noStrike" cap="none" normalizeH="0" baseline="0" smtClean="0">
              <a:ln>
                <a:noFill/>
              </a:ln>
              <a:solidFill>
                <a:schemeClr val="tx1"/>
              </a:solidFill>
              <a:effectLst/>
              <a:latin typeface="Tahoma" pitchFamily="34" charset="0"/>
              <a:ea typeface="ＭＳ Ｐゴシック" charset="-128"/>
            </a:endParaRPr>
          </a:p>
        </p:txBody>
      </p:sp>
      <p:sp>
        <p:nvSpPr>
          <p:cNvPr id="3" name="タイトル 2"/>
          <p:cNvSpPr>
            <a:spLocks noGrp="1"/>
          </p:cNvSpPr>
          <p:nvPr>
            <p:ph type="title"/>
          </p:nvPr>
        </p:nvSpPr>
        <p:spPr>
          <a:xfrm>
            <a:off x="219254" y="888880"/>
            <a:ext cx="4104456" cy="432048"/>
          </a:xfrm>
        </p:spPr>
        <p:txBody>
          <a:bodyPr>
            <a:normAutofit fontScale="90000"/>
          </a:bodyPr>
          <a:lstStyle/>
          <a:p>
            <a:r>
              <a:rPr lang="ja-JP" altLang="en-US" b="1" dirty="0">
                <a:solidFill>
                  <a:srgbClr val="FFFF00"/>
                </a:solidFill>
              </a:rPr>
              <a:t>歯みがき前　　　　　</a:t>
            </a:r>
            <a:br>
              <a:rPr lang="ja-JP" altLang="en-US" b="1" dirty="0">
                <a:solidFill>
                  <a:srgbClr val="FFFF00"/>
                </a:solidFill>
              </a:rPr>
            </a:br>
            <a:endParaRPr kumimoji="1" lang="ja-JP" altLang="en-US" b="1" dirty="0">
              <a:solidFill>
                <a:srgbClr val="FFFF00"/>
              </a:solidFill>
            </a:endParaRPr>
          </a:p>
        </p:txBody>
      </p:sp>
      <p:sp>
        <p:nvSpPr>
          <p:cNvPr id="8" name="サブタイトル 7"/>
          <p:cNvSpPr>
            <a:spLocks noGrp="1"/>
          </p:cNvSpPr>
          <p:nvPr>
            <p:ph idx="1"/>
          </p:nvPr>
        </p:nvSpPr>
        <p:spPr>
          <a:xfrm>
            <a:off x="457200" y="5301208"/>
            <a:ext cx="8229600" cy="824955"/>
          </a:xfrm>
        </p:spPr>
        <p:txBody>
          <a:bodyPr>
            <a:normAutofit fontScale="25000" lnSpcReduction="20000"/>
          </a:bodyPr>
          <a:lstStyle/>
          <a:p>
            <a:pPr marL="0" indent="0" algn="l">
              <a:buNone/>
            </a:pPr>
            <a:r>
              <a:rPr kumimoji="1" lang="ja-JP" altLang="en-US" sz="19200" dirty="0" smtClean="0">
                <a:solidFill>
                  <a:srgbClr val="FFC000"/>
                </a:solidFill>
              </a:rPr>
              <a:t>かがみ</a:t>
            </a:r>
            <a:r>
              <a:rPr lang="ja-JP" altLang="en-US" sz="19200" dirty="0" smtClean="0">
                <a:solidFill>
                  <a:srgbClr val="FFC000"/>
                </a:solidFill>
              </a:rPr>
              <a:t>を 見な</a:t>
            </a:r>
            <a:r>
              <a:rPr kumimoji="1" lang="ja-JP" altLang="en-US" sz="19200" dirty="0" smtClean="0">
                <a:solidFill>
                  <a:srgbClr val="FFC000"/>
                </a:solidFill>
              </a:rPr>
              <a:t>がらみがこう　</a:t>
            </a:r>
            <a:r>
              <a:rPr kumimoji="1" lang="ja-JP" altLang="en-US" sz="21600" dirty="0" smtClean="0">
                <a:solidFill>
                  <a:srgbClr val="FFC000"/>
                </a:solidFill>
              </a:rPr>
              <a:t>　　</a:t>
            </a:r>
            <a:r>
              <a:rPr kumimoji="1" lang="ja-JP" altLang="en-US" sz="17600" b="1" dirty="0" smtClean="0">
                <a:solidFill>
                  <a:srgbClr val="00B050"/>
                </a:solidFill>
              </a:rPr>
              <a:t>   </a:t>
            </a:r>
            <a:r>
              <a:rPr lang="ja-JP" altLang="en-US" sz="17600" b="1" dirty="0" smtClean="0">
                <a:solidFill>
                  <a:schemeClr val="tx1"/>
                </a:solidFill>
              </a:rPr>
              <a:t>　　　</a:t>
            </a:r>
            <a:r>
              <a:rPr lang="ja-JP" altLang="en-US" sz="17600" b="1" dirty="0">
                <a:solidFill>
                  <a:schemeClr val="tx1"/>
                </a:solidFill>
              </a:rPr>
              <a:t>　</a:t>
            </a:r>
            <a:endParaRPr lang="en-US" altLang="ja-JP" sz="17600" b="1" dirty="0" smtClean="0">
              <a:solidFill>
                <a:schemeClr val="tx1"/>
              </a:solidFill>
            </a:endParaRPr>
          </a:p>
          <a:p>
            <a:pPr marL="0" indent="0" algn="l">
              <a:buNone/>
            </a:pPr>
            <a:r>
              <a:rPr lang="ja-JP" altLang="en-US" sz="17600" b="1" dirty="0">
                <a:solidFill>
                  <a:schemeClr val="tx1"/>
                </a:solidFill>
              </a:rPr>
              <a:t>　</a:t>
            </a:r>
            <a:r>
              <a:rPr lang="ja-JP" altLang="en-US" sz="17600" b="1" dirty="0" smtClean="0">
                <a:solidFill>
                  <a:schemeClr val="tx1"/>
                </a:solidFill>
              </a:rPr>
              <a:t>　　　　　　　　　　　　　</a:t>
            </a:r>
            <a:endParaRPr lang="ja-JP" altLang="en-US" sz="17600" b="1" dirty="0">
              <a:solidFill>
                <a:srgbClr val="00B050"/>
              </a:solidFill>
            </a:endParaRPr>
          </a:p>
          <a:p>
            <a:pPr algn="l"/>
            <a:endParaRPr lang="en-US" altLang="ja-JP" sz="17600" b="1" dirty="0" smtClean="0">
              <a:solidFill>
                <a:schemeClr val="tx1"/>
              </a:solidFill>
            </a:endParaRPr>
          </a:p>
          <a:p>
            <a:pPr algn="l"/>
            <a:r>
              <a:rPr kumimoji="1" lang="ja-JP" altLang="en-US" dirty="0" smtClean="0">
                <a:solidFill>
                  <a:schemeClr val="tx1"/>
                </a:solidFill>
              </a:rPr>
              <a:t>　　　　　　　　　　　　                                                          　　　　　　　　　　　　　　　　　　　　　　　　　　　　　　　　　　　</a:t>
            </a:r>
            <a:r>
              <a:rPr kumimoji="1" lang="ja-JP" altLang="en-US" sz="16000" dirty="0" smtClean="0">
                <a:solidFill>
                  <a:schemeClr val="tx1"/>
                </a:solidFill>
              </a:rPr>
              <a:t>　</a:t>
            </a:r>
            <a:endParaRPr kumimoji="1" lang="ja-JP" altLang="en-US" sz="17600" dirty="0">
              <a:solidFill>
                <a:schemeClr val="tx1"/>
              </a:solidFill>
            </a:endParaRPr>
          </a:p>
        </p:txBody>
      </p:sp>
      <p:sp>
        <p:nvSpPr>
          <p:cNvPr id="9" name="テキスト ボックス 8"/>
          <p:cNvSpPr txBox="1"/>
          <p:nvPr/>
        </p:nvSpPr>
        <p:spPr>
          <a:xfrm>
            <a:off x="4959526" y="474592"/>
            <a:ext cx="4076969" cy="707886"/>
          </a:xfrm>
          <a:prstGeom prst="rect">
            <a:avLst/>
          </a:prstGeom>
          <a:noFill/>
        </p:spPr>
        <p:txBody>
          <a:bodyPr wrap="square" rtlCol="0">
            <a:spAutoFit/>
          </a:bodyPr>
          <a:lstStyle/>
          <a:p>
            <a:pPr algn="ctr"/>
            <a:r>
              <a:rPr kumimoji="1" lang="ja-JP" altLang="en-US" sz="4000" b="1" dirty="0" smtClean="0">
                <a:solidFill>
                  <a:srgbClr val="FFFF00"/>
                </a:solidFill>
              </a:rPr>
              <a:t>歯みがき後</a:t>
            </a:r>
            <a:endParaRPr kumimoji="1" lang="ja-JP" altLang="en-US" sz="4000" b="1" dirty="0">
              <a:solidFill>
                <a:srgbClr val="FFFF00"/>
              </a:solidFill>
            </a:endParaRP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4300" y="4920745"/>
            <a:ext cx="670371" cy="1268916"/>
          </a:xfrm>
          <a:prstGeom prst="rect">
            <a:avLst/>
          </a:prstGeom>
        </p:spPr>
      </p:pic>
      <p:sp>
        <p:nvSpPr>
          <p:cNvPr id="12" name="動作設定ボタン: ホーム 11">
            <a:hlinkClick r:id="" action="ppaction://hlinkshowjump?jump=firstslide" highlightClick="1"/>
          </p:cNvPr>
          <p:cNvSpPr/>
          <p:nvPr/>
        </p:nvSpPr>
        <p:spPr>
          <a:xfrm>
            <a:off x="8820472" y="6564284"/>
            <a:ext cx="251246" cy="272847"/>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a:p>
        </p:txBody>
      </p:sp>
    </p:spTree>
    <p:extLst>
      <p:ext uri="{BB962C8B-B14F-4D97-AF65-F5344CB8AC3E}">
        <p14:creationId xmlns:p14="http://schemas.microsoft.com/office/powerpoint/2010/main" val="15127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par>
                          <p:cTn id="11" fill="hold">
                            <p:stCondLst>
                              <p:cond delay="1000"/>
                            </p:stCondLst>
                            <p:childTnLst>
                              <p:par>
                                <p:cTn id="12" presetID="5" presetClass="entr" presetSubtype="10" fill="hold" grpId="0"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par>
                                <p:cTn id="15" presetID="5" presetClass="entr" presetSubtype="1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1000"/>
                                        <p:tgtEl>
                                          <p:spTgt spid="5"/>
                                        </p:tgtEl>
                                      </p:cBhvr>
                                    </p:animEffect>
                                  </p:childTnLst>
                                </p:cTn>
                              </p:par>
                              <p:par>
                                <p:cTn id="18" presetID="5" presetClass="entr" presetSubtype="10" fill="hold" nodeType="withEffect">
                                  <p:stCondLst>
                                    <p:cond delay="50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checkerboard(across)">
                                      <p:cBhvr>
                                        <p:cTn id="25" dur="1000"/>
                                        <p:tgtEl>
                                          <p:spTgt spid="8">
                                            <p:txEl>
                                              <p:pRg st="0" end="0"/>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1"/>
      <p:bldP spid="8" grpId="0" uiExpand="1"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b="1" dirty="0" smtClean="0">
                <a:solidFill>
                  <a:srgbClr val="FFFF00"/>
                </a:solidFill>
              </a:rPr>
              <a:t>　歯みがきしてみよう♪</a:t>
            </a:r>
            <a:endParaRPr kumimoji="1" lang="ja-JP" altLang="en-US" sz="5400" b="1" dirty="0">
              <a:solidFill>
                <a:srgbClr val="FFFF00"/>
              </a:solidFill>
            </a:endParaRPr>
          </a:p>
        </p:txBody>
      </p:sp>
      <p:pic>
        <p:nvPicPr>
          <p:cNvPr id="1027" name="Picture 3" descr="C:\Users\okuya\Desktop\image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28800"/>
            <a:ext cx="7992888" cy="4752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rot="21313248">
            <a:off x="776178" y="1088273"/>
            <a:ext cx="2679030" cy="233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32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1000"/>
                                        <p:tgtEl>
                                          <p:spTgt spid="1027"/>
                                        </p:tgtEl>
                                      </p:cBhvr>
                                    </p:animEffect>
                                  </p:childTnLst>
                                </p:cTn>
                              </p:par>
                              <p:par>
                                <p:cTn id="8" presetID="5" presetClass="entr" presetSubtype="1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heckerboard(across)">
                                      <p:cBhvr>
                                        <p:cTn id="10" dur="1000"/>
                                        <p:tgtEl>
                                          <p:spTgt spid="1028"/>
                                        </p:tgtEl>
                                      </p:cBhvr>
                                    </p:animEffect>
                                  </p:childTnLst>
                                </p:cTn>
                              </p:par>
                            </p:childTnLst>
                          </p:cTn>
                        </p:par>
                        <p:par>
                          <p:cTn id="11" fill="hold">
                            <p:stCondLst>
                              <p:cond delay="1000"/>
                            </p:stCondLst>
                            <p:childTnLst>
                              <p:par>
                                <p:cTn id="12" presetID="32" presetClass="emph" presetSubtype="0" repeatCount="indefinite" fill="hold" nodeType="afterEffect">
                                  <p:stCondLst>
                                    <p:cond delay="0"/>
                                  </p:stCondLst>
                                  <p:endCondLst>
                                    <p:cond evt="onNext" delay="0">
                                      <p:tgtEl>
                                        <p:sldTgt/>
                                      </p:tgtEl>
                                    </p:cond>
                                  </p:endCondLst>
                                  <p:childTnLst>
                                    <p:animRot by="120000">
                                      <p:cBhvr>
                                        <p:cTn id="13" dur="100" fill="hold">
                                          <p:stCondLst>
                                            <p:cond delay="0"/>
                                          </p:stCondLst>
                                        </p:cTn>
                                        <p:tgtEl>
                                          <p:spTgt spid="1028"/>
                                        </p:tgtEl>
                                        <p:attrNameLst>
                                          <p:attrName>r</p:attrName>
                                        </p:attrNameLst>
                                      </p:cBhvr>
                                    </p:animRot>
                                    <p:animRot by="-240000">
                                      <p:cBhvr>
                                        <p:cTn id="14" dur="200" fill="hold">
                                          <p:stCondLst>
                                            <p:cond delay="200"/>
                                          </p:stCondLst>
                                        </p:cTn>
                                        <p:tgtEl>
                                          <p:spTgt spid="1028"/>
                                        </p:tgtEl>
                                        <p:attrNameLst>
                                          <p:attrName>r</p:attrName>
                                        </p:attrNameLst>
                                      </p:cBhvr>
                                    </p:animRot>
                                    <p:animRot by="240000">
                                      <p:cBhvr>
                                        <p:cTn id="15" dur="200" fill="hold">
                                          <p:stCondLst>
                                            <p:cond delay="400"/>
                                          </p:stCondLst>
                                        </p:cTn>
                                        <p:tgtEl>
                                          <p:spTgt spid="1028"/>
                                        </p:tgtEl>
                                        <p:attrNameLst>
                                          <p:attrName>r</p:attrName>
                                        </p:attrNameLst>
                                      </p:cBhvr>
                                    </p:animRot>
                                    <p:animRot by="-240000">
                                      <p:cBhvr>
                                        <p:cTn id="16" dur="200" fill="hold">
                                          <p:stCondLst>
                                            <p:cond delay="600"/>
                                          </p:stCondLst>
                                        </p:cTn>
                                        <p:tgtEl>
                                          <p:spTgt spid="1028"/>
                                        </p:tgtEl>
                                        <p:attrNameLst>
                                          <p:attrName>r</p:attrName>
                                        </p:attrNameLst>
                                      </p:cBhvr>
                                    </p:animRot>
                                    <p:animRot by="120000">
                                      <p:cBhvr>
                                        <p:cTn id="17"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43537" y="1962706"/>
            <a:ext cx="2406428" cy="1569660"/>
          </a:xfrm>
          <a:prstGeom prst="rect">
            <a:avLst/>
          </a:prstGeom>
          <a:noFill/>
        </p:spPr>
        <p:txBody>
          <a:bodyPr wrap="none" lIns="91440" tIns="45720" rIns="91440" bIns="45720">
            <a:spAutoFit/>
          </a:bodyPr>
          <a:lstStyle/>
          <a:p>
            <a:pPr algn="ctr"/>
            <a:r>
              <a:rPr lang="ja-JP" altLang="en-US" sz="48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歯ブラシ</a:t>
            </a:r>
            <a:endParaRPr lang="en-US" altLang="ja-JP" sz="48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r>
              <a:rPr lang="ja-JP" altLang="en-US" sz="48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コップ</a:t>
            </a:r>
          </a:p>
        </p:txBody>
      </p:sp>
      <p:sp>
        <p:nvSpPr>
          <p:cNvPr id="8" name="正方形/長方形 7"/>
          <p:cNvSpPr/>
          <p:nvPr/>
        </p:nvSpPr>
        <p:spPr>
          <a:xfrm>
            <a:off x="3576576" y="2350673"/>
            <a:ext cx="2061783" cy="923330"/>
          </a:xfrm>
          <a:prstGeom prst="rect">
            <a:avLst/>
          </a:prstGeom>
          <a:noFill/>
        </p:spPr>
        <p:txBody>
          <a:bodyPr wrap="none" lIns="91440" tIns="45720" rIns="91440" bIns="45720">
            <a:spAutoFit/>
          </a:bodyPr>
          <a:lstStyle/>
          <a:p>
            <a:pPr algn="ctr"/>
            <a:r>
              <a:rPr lang="ja-JP" alt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タオル</a:t>
            </a:r>
          </a:p>
        </p:txBody>
      </p:sp>
      <p:sp>
        <p:nvSpPr>
          <p:cNvPr id="9" name="正方形/長方形 8"/>
          <p:cNvSpPr/>
          <p:nvPr/>
        </p:nvSpPr>
        <p:spPr>
          <a:xfrm>
            <a:off x="7217892" y="2350673"/>
            <a:ext cx="880369" cy="923330"/>
          </a:xfrm>
          <a:prstGeom prst="rect">
            <a:avLst/>
          </a:prstGeom>
          <a:noFill/>
        </p:spPr>
        <p:txBody>
          <a:bodyPr wrap="none" lIns="91440" tIns="45720" rIns="91440" bIns="45720">
            <a:spAutoFit/>
          </a:bodyPr>
          <a:lstStyle/>
          <a:p>
            <a:pPr algn="ctr"/>
            <a:r>
              <a:rPr lang="ja-JP" alt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鏡</a:t>
            </a:r>
          </a:p>
        </p:txBody>
      </p:sp>
      <p:sp>
        <p:nvSpPr>
          <p:cNvPr id="12" name="テキスト ボックス 11"/>
          <p:cNvSpPr txBox="1"/>
          <p:nvPr/>
        </p:nvSpPr>
        <p:spPr>
          <a:xfrm>
            <a:off x="2597944" y="294614"/>
            <a:ext cx="4019049" cy="923330"/>
          </a:xfrm>
          <a:prstGeom prst="rect">
            <a:avLst/>
          </a:prstGeom>
          <a:noFill/>
        </p:spPr>
        <p:txBody>
          <a:bodyPr wrap="none" rtlCol="0">
            <a:spAutoFit/>
          </a:bodyPr>
          <a:lstStyle/>
          <a:p>
            <a:r>
              <a:rPr lang="ja-JP" altLang="en-US" sz="5400" b="1" dirty="0">
                <a:solidFill>
                  <a:srgbClr val="FFFF00"/>
                </a:solidFill>
              </a:rPr>
              <a:t>今日使うもの</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809" y="3861048"/>
            <a:ext cx="2087884" cy="208823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5323" y="3883468"/>
            <a:ext cx="1664288" cy="2065812"/>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5791" y="3776332"/>
            <a:ext cx="1204572" cy="2280083"/>
          </a:xfrm>
          <a:prstGeom prst="rect">
            <a:avLst/>
          </a:prstGeom>
        </p:spPr>
      </p:pic>
    </p:spTree>
    <p:extLst>
      <p:ext uri="{BB962C8B-B14F-4D97-AF65-F5344CB8AC3E}">
        <p14:creationId xmlns:p14="http://schemas.microsoft.com/office/powerpoint/2010/main" val="30874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0" y="365127"/>
            <a:ext cx="4211960" cy="975642"/>
          </a:xfrm>
        </p:spPr>
        <p:txBody>
          <a:bodyPr>
            <a:normAutofit fontScale="90000"/>
          </a:bodyPr>
          <a:lstStyle/>
          <a:p>
            <a:r>
              <a:rPr kumimoji="1" lang="ja-JP" altLang="en-US" dirty="0" smtClean="0">
                <a:solidFill>
                  <a:srgbClr val="FFFF00"/>
                </a:solidFill>
              </a:rPr>
              <a:t> </a:t>
            </a:r>
            <a:r>
              <a:rPr kumimoji="1" lang="ja-JP" altLang="en-US" b="1" dirty="0" smtClean="0">
                <a:solidFill>
                  <a:srgbClr val="FFFF00"/>
                </a:solidFill>
              </a:rPr>
              <a:t>歯ブラシの持ち方</a:t>
            </a:r>
            <a:r>
              <a:rPr kumimoji="1" lang="ja-JP" altLang="en-US" dirty="0" smtClean="0">
                <a:solidFill>
                  <a:srgbClr val="FFFF00"/>
                </a:solidFill>
              </a:rPr>
              <a:t>　</a:t>
            </a:r>
            <a:endParaRPr kumimoji="1" lang="ja-JP" altLang="en-US" sz="4000" dirty="0">
              <a:solidFill>
                <a:srgbClr val="FFFF00"/>
              </a:solidFill>
            </a:endParaRPr>
          </a:p>
        </p:txBody>
      </p:sp>
      <p:pic>
        <p:nvPicPr>
          <p:cNvPr id="1026" name="Picture 2" descr="C:\Users\宮城県歯科衛生士会\Desktop\DSCN0640.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251520" y="1484784"/>
            <a:ext cx="3960440"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プレースホルダー 3"/>
          <p:cNvSpPr>
            <a:spLocks noGrp="1"/>
          </p:cNvSpPr>
          <p:nvPr>
            <p:ph sz="half" idx="2"/>
          </p:nvPr>
        </p:nvSpPr>
        <p:spPr>
          <a:xfrm>
            <a:off x="4644008" y="564916"/>
            <a:ext cx="4376508" cy="576064"/>
          </a:xfrm>
        </p:spPr>
        <p:txBody>
          <a:bodyPr>
            <a:noAutofit/>
          </a:bodyPr>
          <a:lstStyle/>
          <a:p>
            <a:pPr marL="0" indent="0" algn="ctr">
              <a:buNone/>
            </a:pPr>
            <a:r>
              <a:rPr kumimoji="1" lang="ja-JP" altLang="en-US" sz="3200" b="1" dirty="0" smtClean="0">
                <a:solidFill>
                  <a:srgbClr val="FFFF00"/>
                </a:solidFill>
              </a:rPr>
              <a:t>歯ブラシの取り替え時期</a:t>
            </a:r>
            <a:endParaRPr kumimoji="1" lang="en-US" altLang="ja-JP" sz="3200" b="1" dirty="0" smtClean="0">
              <a:solidFill>
                <a:srgbClr val="FFFF00"/>
              </a:solidFill>
            </a:endParaRPr>
          </a:p>
          <a:p>
            <a:pPr marL="0" indent="0" algn="ctr">
              <a:buNone/>
            </a:pPr>
            <a:endParaRPr kumimoji="1" lang="en-US" altLang="ja-JP" sz="2800" b="1" dirty="0" smtClean="0">
              <a:solidFill>
                <a:srgbClr val="FFFF00"/>
              </a:solidFill>
            </a:endParaRPr>
          </a:p>
          <a:p>
            <a:pPr marL="0" indent="0" algn="ctr">
              <a:buNone/>
            </a:pPr>
            <a:endParaRPr kumimoji="1" lang="ja-JP" altLang="en-US" sz="2800" b="1" dirty="0">
              <a:solidFill>
                <a:srgbClr val="FFFF00"/>
              </a:solidFill>
            </a:endParaRPr>
          </a:p>
        </p:txBody>
      </p:sp>
      <p:sp>
        <p:nvSpPr>
          <p:cNvPr id="7" name="テキスト ボックス 6"/>
          <p:cNvSpPr txBox="1"/>
          <p:nvPr/>
        </p:nvSpPr>
        <p:spPr>
          <a:xfrm>
            <a:off x="107504" y="4041068"/>
            <a:ext cx="4641014" cy="461665"/>
          </a:xfrm>
          <a:prstGeom prst="rect">
            <a:avLst/>
          </a:prstGeom>
          <a:noFill/>
        </p:spPr>
        <p:txBody>
          <a:bodyPr wrap="none" rtlCol="0">
            <a:spAutoFit/>
          </a:bodyPr>
          <a:lstStyle/>
          <a:p>
            <a:r>
              <a:rPr kumimoji="1" lang="ja-JP" altLang="en-US" sz="2400" b="1" dirty="0" smtClean="0"/>
              <a:t>えん</a:t>
            </a:r>
            <a:r>
              <a:rPr kumimoji="1" lang="ja-JP" altLang="en-US" sz="2400" b="1" dirty="0" err="1" smtClean="0"/>
              <a:t>ぴつを</a:t>
            </a:r>
            <a:r>
              <a:rPr kumimoji="1" lang="ja-JP" altLang="en-US" sz="2400" b="1" dirty="0" smtClean="0"/>
              <a:t>持つように軽く持ちます</a:t>
            </a:r>
            <a:endParaRPr kumimoji="1" lang="ja-JP" altLang="en-US" sz="2400" b="1" dirty="0"/>
          </a:p>
        </p:txBody>
      </p:sp>
      <p:sp>
        <p:nvSpPr>
          <p:cNvPr id="8" name="テキスト ボックス 7"/>
          <p:cNvSpPr txBox="1"/>
          <p:nvPr/>
        </p:nvSpPr>
        <p:spPr>
          <a:xfrm>
            <a:off x="2482457" y="4596887"/>
            <a:ext cx="4060727" cy="707886"/>
          </a:xfrm>
          <a:prstGeom prst="rect">
            <a:avLst/>
          </a:prstGeom>
          <a:noFill/>
        </p:spPr>
        <p:txBody>
          <a:bodyPr wrap="none" rtlCol="0">
            <a:spAutoFit/>
          </a:bodyPr>
          <a:lstStyle/>
          <a:p>
            <a:r>
              <a:rPr kumimoji="1" lang="ja-JP" altLang="en-US" sz="4000" b="1" dirty="0" smtClean="0">
                <a:solidFill>
                  <a:srgbClr val="FFFF00"/>
                </a:solidFill>
              </a:rPr>
              <a:t>歯ブラシの選び方</a:t>
            </a:r>
            <a:endParaRPr kumimoji="1" lang="ja-JP" altLang="en-US" sz="4000" b="1" dirty="0">
              <a:solidFill>
                <a:srgbClr val="FFFF00"/>
              </a:solidFill>
            </a:endParaRPr>
          </a:p>
        </p:txBody>
      </p:sp>
      <p:sp>
        <p:nvSpPr>
          <p:cNvPr id="9" name="テキスト ボックス 8"/>
          <p:cNvSpPr txBox="1"/>
          <p:nvPr/>
        </p:nvSpPr>
        <p:spPr>
          <a:xfrm>
            <a:off x="2482457" y="5319028"/>
            <a:ext cx="3886000" cy="461665"/>
          </a:xfrm>
          <a:prstGeom prst="rect">
            <a:avLst/>
          </a:prstGeom>
          <a:noFill/>
        </p:spPr>
        <p:txBody>
          <a:bodyPr wrap="none" rtlCol="0">
            <a:spAutoFit/>
          </a:bodyPr>
          <a:lstStyle/>
          <a:p>
            <a:r>
              <a:rPr lang="ja-JP" altLang="en-US" sz="2400" b="1" dirty="0"/>
              <a:t> </a:t>
            </a:r>
            <a:r>
              <a:rPr kumimoji="1" lang="ja-JP" altLang="en-US" sz="2400" b="1" dirty="0" smtClean="0"/>
              <a:t>●ヘッドの大きすぎないもの</a:t>
            </a:r>
            <a:endParaRPr kumimoji="1" lang="ja-JP" altLang="en-US" sz="2400" b="1" dirty="0"/>
          </a:p>
        </p:txBody>
      </p:sp>
      <p:sp>
        <p:nvSpPr>
          <p:cNvPr id="12" name="テキスト ボックス 11"/>
          <p:cNvSpPr txBox="1"/>
          <p:nvPr/>
        </p:nvSpPr>
        <p:spPr>
          <a:xfrm>
            <a:off x="2482457" y="5788700"/>
            <a:ext cx="2821606" cy="461665"/>
          </a:xfrm>
          <a:prstGeom prst="rect">
            <a:avLst/>
          </a:prstGeom>
          <a:noFill/>
        </p:spPr>
        <p:txBody>
          <a:bodyPr wrap="none" rtlCol="0">
            <a:spAutoFit/>
          </a:bodyPr>
          <a:lstStyle/>
          <a:p>
            <a:r>
              <a:rPr kumimoji="1" lang="ja-JP" altLang="en-US" sz="2400" b="1" dirty="0" smtClean="0"/>
              <a:t> ●ナイロン毛のもの</a:t>
            </a:r>
            <a:endParaRPr kumimoji="1" lang="ja-JP" altLang="en-US" sz="2400" b="1" dirty="0"/>
          </a:p>
        </p:txBody>
      </p:sp>
      <p:sp>
        <p:nvSpPr>
          <p:cNvPr id="13" name="テキスト ボックス 12"/>
          <p:cNvSpPr txBox="1"/>
          <p:nvPr/>
        </p:nvSpPr>
        <p:spPr>
          <a:xfrm>
            <a:off x="2482456" y="6250365"/>
            <a:ext cx="5141471" cy="461665"/>
          </a:xfrm>
          <a:prstGeom prst="rect">
            <a:avLst/>
          </a:prstGeom>
          <a:noFill/>
        </p:spPr>
        <p:txBody>
          <a:bodyPr wrap="square" rtlCol="0">
            <a:spAutoFit/>
          </a:bodyPr>
          <a:lstStyle/>
          <a:p>
            <a:r>
              <a:rPr kumimoji="1" lang="ja-JP" altLang="en-US" sz="2400" dirty="0" smtClean="0"/>
              <a:t> ●</a:t>
            </a:r>
            <a:r>
              <a:rPr kumimoji="1" lang="ja-JP" altLang="en-US" sz="2400" b="1" dirty="0" smtClean="0"/>
              <a:t>毛の硬さは軟らかめか普通のもの</a:t>
            </a:r>
            <a:endParaRPr kumimoji="1" lang="ja-JP" altLang="en-US" sz="2400" b="1" dirty="0"/>
          </a:p>
        </p:txBody>
      </p:sp>
      <p:sp>
        <p:nvSpPr>
          <p:cNvPr id="14" name="テキスト ボックス 13"/>
          <p:cNvSpPr txBox="1"/>
          <p:nvPr/>
        </p:nvSpPr>
        <p:spPr>
          <a:xfrm>
            <a:off x="4716016" y="1162526"/>
            <a:ext cx="4251485" cy="461665"/>
          </a:xfrm>
          <a:prstGeom prst="rect">
            <a:avLst/>
          </a:prstGeom>
          <a:noFill/>
        </p:spPr>
        <p:txBody>
          <a:bodyPr wrap="none" rtlCol="0">
            <a:spAutoFit/>
          </a:bodyPr>
          <a:lstStyle/>
          <a:p>
            <a:r>
              <a:rPr kumimoji="1" lang="ja-JP" altLang="en-US" sz="2400" b="1" dirty="0" smtClean="0"/>
              <a:t>歯ブラシの毛が外側に開いたら</a:t>
            </a:r>
            <a:endParaRPr kumimoji="1" lang="ja-JP" altLang="en-US" sz="2400" b="1" dirty="0"/>
          </a:p>
        </p:txBody>
      </p:sp>
      <p:sp>
        <p:nvSpPr>
          <p:cNvPr id="15" name="テキスト ボックス 14"/>
          <p:cNvSpPr txBox="1"/>
          <p:nvPr/>
        </p:nvSpPr>
        <p:spPr>
          <a:xfrm>
            <a:off x="4716016" y="1597310"/>
            <a:ext cx="2420856" cy="461665"/>
          </a:xfrm>
          <a:prstGeom prst="rect">
            <a:avLst/>
          </a:prstGeom>
          <a:noFill/>
        </p:spPr>
        <p:txBody>
          <a:bodyPr wrap="none" rtlCol="0">
            <a:spAutoFit/>
          </a:bodyPr>
          <a:lstStyle/>
          <a:p>
            <a:r>
              <a:rPr kumimoji="1" lang="ja-JP" altLang="en-US" sz="2400" b="1" dirty="0" smtClean="0"/>
              <a:t>ひと月</a:t>
            </a:r>
            <a:r>
              <a:rPr kumimoji="1" lang="en-US" altLang="ja-JP" sz="2400" b="1" dirty="0" smtClean="0"/>
              <a:t>1</a:t>
            </a:r>
            <a:r>
              <a:rPr kumimoji="1" lang="ja-JP" altLang="en-US" sz="2400" b="1" dirty="0" smtClean="0"/>
              <a:t>本が目安</a:t>
            </a:r>
            <a:endParaRPr kumimoji="1" lang="ja-JP" altLang="en-US" sz="2400" b="1" dirty="0"/>
          </a:p>
        </p:txBody>
      </p:sp>
      <p:sp>
        <p:nvSpPr>
          <p:cNvPr id="5" name="テキスト ボックス 4"/>
          <p:cNvSpPr txBox="1"/>
          <p:nvPr/>
        </p:nvSpPr>
        <p:spPr>
          <a:xfrm>
            <a:off x="4312455" y="6091793"/>
            <a:ext cx="492443" cy="276999"/>
          </a:xfrm>
          <a:prstGeom prst="rect">
            <a:avLst/>
          </a:prstGeom>
          <a:noFill/>
        </p:spPr>
        <p:txBody>
          <a:bodyPr wrap="none" rtlCol="0">
            <a:spAutoFit/>
          </a:bodyPr>
          <a:lstStyle/>
          <a:p>
            <a:r>
              <a:rPr lang="ja-JP" altLang="en-US" sz="1200" b="1" dirty="0" smtClean="0"/>
              <a:t>やわ</a:t>
            </a:r>
            <a:endParaRPr kumimoji="1" lang="ja-JP" altLang="en-US" sz="1200" b="1" dirty="0"/>
          </a:p>
        </p:txBody>
      </p:sp>
      <p:sp>
        <p:nvSpPr>
          <p:cNvPr id="10" name="テキスト ボックス 9"/>
          <p:cNvSpPr txBox="1"/>
          <p:nvPr/>
        </p:nvSpPr>
        <p:spPr>
          <a:xfrm>
            <a:off x="5885915" y="6085770"/>
            <a:ext cx="630301" cy="276999"/>
          </a:xfrm>
          <a:prstGeom prst="rect">
            <a:avLst/>
          </a:prstGeom>
          <a:noFill/>
        </p:spPr>
        <p:txBody>
          <a:bodyPr wrap="none" rtlCol="0">
            <a:spAutoFit/>
          </a:bodyPr>
          <a:lstStyle/>
          <a:p>
            <a:r>
              <a:rPr kumimoji="1" lang="ja-JP" altLang="en-US" sz="1200" b="1" dirty="0" smtClean="0"/>
              <a:t>ふ つう</a:t>
            </a:r>
            <a:endParaRPr kumimoji="1" lang="ja-JP" altLang="en-US" sz="1200" b="1" dirty="0"/>
          </a:p>
        </p:txBody>
      </p:sp>
      <p:pic>
        <p:nvPicPr>
          <p:cNvPr id="11" name="図 10"/>
          <p:cNvPicPr>
            <a:picLocks noChangeAspect="1"/>
          </p:cNvPicPr>
          <p:nvPr/>
        </p:nvPicPr>
        <p:blipFill>
          <a:blip r:embed="rId4"/>
          <a:stretch>
            <a:fillRect/>
          </a:stretch>
        </p:blipFill>
        <p:spPr>
          <a:xfrm>
            <a:off x="4811028" y="2218830"/>
            <a:ext cx="4081451" cy="2305449"/>
          </a:xfrm>
          <a:prstGeom prst="rect">
            <a:avLst/>
          </a:prstGeom>
        </p:spPr>
      </p:pic>
      <p:sp>
        <p:nvSpPr>
          <p:cNvPr id="16" name="テキスト ボックス 15"/>
          <p:cNvSpPr txBox="1"/>
          <p:nvPr/>
        </p:nvSpPr>
        <p:spPr>
          <a:xfrm>
            <a:off x="8172400" y="419965"/>
            <a:ext cx="755335" cy="307777"/>
          </a:xfrm>
          <a:prstGeom prst="rect">
            <a:avLst/>
          </a:prstGeom>
          <a:noFill/>
        </p:spPr>
        <p:txBody>
          <a:bodyPr wrap="none" rtlCol="0">
            <a:spAutoFit/>
          </a:bodyPr>
          <a:lstStyle/>
          <a:p>
            <a:r>
              <a:rPr lang="ja-JP" altLang="en-US" sz="1400" b="1" dirty="0" smtClean="0">
                <a:solidFill>
                  <a:srgbClr val="FFFF00"/>
                </a:solidFill>
              </a:rPr>
              <a:t>じ　    き</a:t>
            </a:r>
            <a:endParaRPr kumimoji="1" lang="ja-JP" altLang="en-US" sz="1400" b="1" dirty="0">
              <a:solidFill>
                <a:srgbClr val="FFFF00"/>
              </a:solidFill>
            </a:endParaRPr>
          </a:p>
        </p:txBody>
      </p:sp>
      <p:sp>
        <p:nvSpPr>
          <p:cNvPr id="2" name="テキスト ボックス 1"/>
          <p:cNvSpPr txBox="1"/>
          <p:nvPr/>
        </p:nvSpPr>
        <p:spPr>
          <a:xfrm>
            <a:off x="3491879" y="6085771"/>
            <a:ext cx="504057" cy="276999"/>
          </a:xfrm>
          <a:prstGeom prst="rect">
            <a:avLst/>
          </a:prstGeom>
          <a:noFill/>
        </p:spPr>
        <p:txBody>
          <a:bodyPr wrap="square" rtlCol="0">
            <a:spAutoFit/>
          </a:bodyPr>
          <a:lstStyle/>
          <a:p>
            <a:r>
              <a:rPr kumimoji="1" lang="ja-JP" altLang="en-US" sz="1200" b="1" dirty="0" smtClean="0"/>
              <a:t>かた</a:t>
            </a:r>
            <a:endParaRPr kumimoji="1" lang="ja-JP" altLang="en-US" sz="1200" b="1" dirty="0"/>
          </a:p>
        </p:txBody>
      </p:sp>
    </p:spTree>
    <p:extLst>
      <p:ext uri="{BB962C8B-B14F-4D97-AF65-F5344CB8AC3E}">
        <p14:creationId xmlns:p14="http://schemas.microsoft.com/office/powerpoint/2010/main" val="379177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par>
                          <p:cTn id="8" fill="hold">
                            <p:stCondLst>
                              <p:cond delay="1000"/>
                            </p:stCondLst>
                            <p:childTnLst>
                              <p:par>
                                <p:cTn id="9" presetID="5" presetClass="entr" presetSubtype="10" fill="hold" nodeType="afterEffect">
                                  <p:stCondLst>
                                    <p:cond delay="500"/>
                                  </p:stCondLst>
                                  <p:childTnLst>
                                    <p:set>
                                      <p:cBhvr>
                                        <p:cTn id="10" dur="1" fill="hold">
                                          <p:stCondLst>
                                            <p:cond delay="0"/>
                                          </p:stCondLst>
                                        </p:cTn>
                                        <p:tgtEl>
                                          <p:spTgt spid="1026"/>
                                        </p:tgtEl>
                                        <p:attrNameLst>
                                          <p:attrName>style.visibility</p:attrName>
                                        </p:attrNameLst>
                                      </p:cBhvr>
                                      <p:to>
                                        <p:strVal val="visible"/>
                                      </p:to>
                                    </p:set>
                                    <p:animEffect transition="in" filter="checkerboard(across)">
                                      <p:cBhvr>
                                        <p:cTn id="11" dur="1000"/>
                                        <p:tgtEl>
                                          <p:spTgt spid="1026"/>
                                        </p:tgtEl>
                                      </p:cBhvr>
                                    </p:animEffect>
                                  </p:childTnLst>
                                </p:cTn>
                              </p:par>
                              <p:par>
                                <p:cTn id="12" presetID="5" presetClass="entr" presetSubtype="10"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heckerboard(across)">
                                      <p:cBhvr>
                                        <p:cTn id="19" dur="1000"/>
                                        <p:tgtEl>
                                          <p:spTgt spid="4">
                                            <p:txEl>
                                              <p:pRg st="0" end="0"/>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1000"/>
                                        <p:tgtEl>
                                          <p:spTgt spid="16"/>
                                        </p:tgtEl>
                                      </p:cBhvr>
                                    </p:animEffect>
                                  </p:childTnLst>
                                </p:cTn>
                              </p:par>
                            </p:childTnLst>
                          </p:cTn>
                        </p:par>
                        <p:par>
                          <p:cTn id="23" fill="hold">
                            <p:stCondLst>
                              <p:cond delay="1000"/>
                            </p:stCondLst>
                            <p:childTnLst>
                              <p:par>
                                <p:cTn id="24" presetID="5" presetClass="entr" presetSubtype="1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heckerboard(across)">
                                      <p:cBhvr>
                                        <p:cTn id="26" dur="1000"/>
                                        <p:tgtEl>
                                          <p:spTgt spid="14"/>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1000"/>
                                        <p:tgtEl>
                                          <p:spTgt spid="15"/>
                                        </p:tgtEl>
                                      </p:cBhvr>
                                    </p:animEffect>
                                  </p:childTnLst>
                                </p:cTn>
                              </p:par>
                              <p:par>
                                <p:cTn id="30" presetID="5"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1000"/>
                                        <p:tgtEl>
                                          <p:spTgt spid="8"/>
                                        </p:tgtEl>
                                      </p:cBhvr>
                                    </p:animEffect>
                                  </p:childTnLst>
                                </p:cTn>
                              </p:par>
                            </p:childTnLst>
                          </p:cTn>
                        </p:par>
                        <p:par>
                          <p:cTn id="38" fill="hold">
                            <p:stCondLst>
                              <p:cond delay="1000"/>
                            </p:stCondLst>
                            <p:childTnLst>
                              <p:par>
                                <p:cTn id="39" presetID="5" presetClass="entr" presetSubtype="10" fill="hold" grpId="0" nodeType="afterEffect">
                                  <p:stCondLst>
                                    <p:cond delay="500"/>
                                  </p:stCondLst>
                                  <p:childTnLst>
                                    <p:set>
                                      <p:cBhvr>
                                        <p:cTn id="40" dur="1" fill="hold">
                                          <p:stCondLst>
                                            <p:cond delay="0"/>
                                          </p:stCondLst>
                                        </p:cTn>
                                        <p:tgtEl>
                                          <p:spTgt spid="9"/>
                                        </p:tgtEl>
                                        <p:attrNameLst>
                                          <p:attrName>style.visibility</p:attrName>
                                        </p:attrNameLst>
                                      </p:cBhvr>
                                      <p:to>
                                        <p:strVal val="visible"/>
                                      </p:to>
                                    </p:set>
                                    <p:animEffect transition="in" filter="checkerboard(across)">
                                      <p:cBhvr>
                                        <p:cTn id="41" dur="1000"/>
                                        <p:tgtEl>
                                          <p:spTgt spid="9"/>
                                        </p:tgtEl>
                                      </p:cBhvr>
                                    </p:animEffect>
                                  </p:childTnLst>
                                </p:cTn>
                              </p:par>
                            </p:childTnLst>
                          </p:cTn>
                        </p:par>
                        <p:par>
                          <p:cTn id="42" fill="hold">
                            <p:stCondLst>
                              <p:cond delay="2500"/>
                            </p:stCondLst>
                            <p:childTnLst>
                              <p:par>
                                <p:cTn id="43" presetID="5" presetClass="entr" presetSubtype="10" fill="hold" grpId="0" nodeType="after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checkerboard(across)">
                                      <p:cBhvr>
                                        <p:cTn id="45" dur="1000"/>
                                        <p:tgtEl>
                                          <p:spTgt spid="12"/>
                                        </p:tgtEl>
                                      </p:cBhvr>
                                    </p:animEffect>
                                  </p:childTnLst>
                                </p:cTn>
                              </p:par>
                            </p:childTnLst>
                          </p:cTn>
                        </p:par>
                        <p:par>
                          <p:cTn id="46" fill="hold">
                            <p:stCondLst>
                              <p:cond delay="4000"/>
                            </p:stCondLst>
                            <p:childTnLst>
                              <p:par>
                                <p:cTn id="47" presetID="5" presetClass="entr" presetSubtype="10" fill="hold" grpId="0" nodeType="afterEffect">
                                  <p:stCondLst>
                                    <p:cond delay="500"/>
                                  </p:stCondLst>
                                  <p:childTnLst>
                                    <p:set>
                                      <p:cBhvr>
                                        <p:cTn id="48" dur="1" fill="hold">
                                          <p:stCondLst>
                                            <p:cond delay="0"/>
                                          </p:stCondLst>
                                        </p:cTn>
                                        <p:tgtEl>
                                          <p:spTgt spid="13"/>
                                        </p:tgtEl>
                                        <p:attrNameLst>
                                          <p:attrName>style.visibility</p:attrName>
                                        </p:attrNameLst>
                                      </p:cBhvr>
                                      <p:to>
                                        <p:strVal val="visible"/>
                                      </p:to>
                                    </p:set>
                                    <p:animEffect transition="in" filter="checkerboard(across)">
                                      <p:cBhvr>
                                        <p:cTn id="49" dur="1000"/>
                                        <p:tgtEl>
                                          <p:spTgt spid="13"/>
                                        </p:tgtEl>
                                      </p:cBhvr>
                                    </p:animEffect>
                                  </p:childTnLst>
                                </p:cTn>
                              </p:par>
                              <p:par>
                                <p:cTn id="50" presetID="5" presetClass="entr" presetSubtype="10" fill="hold" grpId="0" nodeType="withEffect">
                                  <p:stCondLst>
                                    <p:cond delay="500"/>
                                  </p:stCondLst>
                                  <p:childTnLst>
                                    <p:set>
                                      <p:cBhvr>
                                        <p:cTn id="51" dur="1" fill="hold">
                                          <p:stCondLst>
                                            <p:cond delay="0"/>
                                          </p:stCondLst>
                                        </p:cTn>
                                        <p:tgtEl>
                                          <p:spTgt spid="5"/>
                                        </p:tgtEl>
                                        <p:attrNameLst>
                                          <p:attrName>style.visibility</p:attrName>
                                        </p:attrNameLst>
                                      </p:cBhvr>
                                      <p:to>
                                        <p:strVal val="visible"/>
                                      </p:to>
                                    </p:set>
                                    <p:animEffect transition="in" filter="checkerboard(across)">
                                      <p:cBhvr>
                                        <p:cTn id="52" dur="1000"/>
                                        <p:tgtEl>
                                          <p:spTgt spid="5"/>
                                        </p:tgtEl>
                                      </p:cBhvr>
                                    </p:animEffect>
                                  </p:childTnLst>
                                </p:cTn>
                              </p:par>
                              <p:par>
                                <p:cTn id="53" presetID="5" presetClass="entr" presetSubtype="10" fill="hold" grpId="0" nodeType="withEffect">
                                  <p:stCondLst>
                                    <p:cond delay="500"/>
                                  </p:stCondLst>
                                  <p:childTnLst>
                                    <p:set>
                                      <p:cBhvr>
                                        <p:cTn id="54" dur="1" fill="hold">
                                          <p:stCondLst>
                                            <p:cond delay="0"/>
                                          </p:stCondLst>
                                        </p:cTn>
                                        <p:tgtEl>
                                          <p:spTgt spid="10"/>
                                        </p:tgtEl>
                                        <p:attrNameLst>
                                          <p:attrName>style.visibility</p:attrName>
                                        </p:attrNameLst>
                                      </p:cBhvr>
                                      <p:to>
                                        <p:strVal val="visible"/>
                                      </p:to>
                                    </p:set>
                                    <p:animEffect transition="in" filter="checkerboard(across)">
                                      <p:cBhvr>
                                        <p:cTn id="55" dur="1000"/>
                                        <p:tgtEl>
                                          <p:spTgt spid="10"/>
                                        </p:tgtEl>
                                      </p:cBhvr>
                                    </p:animEffect>
                                  </p:childTnLst>
                                </p:cTn>
                              </p:par>
                              <p:par>
                                <p:cTn id="56" presetID="5" presetClass="entr" presetSubtype="10" fill="hold" grpId="0" nodeType="withEffect">
                                  <p:stCondLst>
                                    <p:cond delay="500"/>
                                  </p:stCondLst>
                                  <p:childTnLst>
                                    <p:set>
                                      <p:cBhvr>
                                        <p:cTn id="57" dur="1" fill="hold">
                                          <p:stCondLst>
                                            <p:cond delay="0"/>
                                          </p:stCondLst>
                                        </p:cTn>
                                        <p:tgtEl>
                                          <p:spTgt spid="2"/>
                                        </p:tgtEl>
                                        <p:attrNameLst>
                                          <p:attrName>style.visibility</p:attrName>
                                        </p:attrNameLst>
                                      </p:cBhvr>
                                      <p:to>
                                        <p:strVal val="visible"/>
                                      </p:to>
                                    </p:set>
                                    <p:animEffect transition="in" filter="checkerboard(across)">
                                      <p:cBhvr>
                                        <p:cTn id="5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P spid="7" grpId="0"/>
      <p:bldP spid="8" grpId="0"/>
      <p:bldP spid="9" grpId="0"/>
      <p:bldP spid="12" grpId="0"/>
      <p:bldP spid="13" grpId="0"/>
      <p:bldP spid="14" grpId="0"/>
      <p:bldP spid="15" grpId="0"/>
      <p:bldP spid="5" grpId="0"/>
      <p:bldP spid="10" grpId="0"/>
      <p:bldP spid="1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344579"/>
          </a:xfrm>
        </p:spPr>
        <p:txBody>
          <a:bodyPr>
            <a:normAutofit/>
          </a:bodyPr>
          <a:lstStyle/>
          <a:p>
            <a:r>
              <a:rPr kumimoji="1" lang="ja-JP" altLang="en-US" sz="5400" b="1" dirty="0" smtClean="0">
                <a:solidFill>
                  <a:srgbClr val="FFFF00"/>
                </a:solidFill>
              </a:rPr>
              <a:t>歯をみがく順番　</a:t>
            </a:r>
            <a:endParaRPr kumimoji="1" lang="ja-JP" altLang="en-US" sz="5400" b="1" dirty="0">
              <a:solidFill>
                <a:srgbClr val="FFFF00"/>
              </a:solidFill>
            </a:endParaRPr>
          </a:p>
        </p:txBody>
      </p:sp>
      <p:sp>
        <p:nvSpPr>
          <p:cNvPr id="4" name="テキスト ボックス 3"/>
          <p:cNvSpPr txBox="1"/>
          <p:nvPr/>
        </p:nvSpPr>
        <p:spPr>
          <a:xfrm>
            <a:off x="4857752" y="2553954"/>
            <a:ext cx="4294765" cy="1754326"/>
          </a:xfrm>
          <a:prstGeom prst="rect">
            <a:avLst/>
          </a:prstGeom>
          <a:noFill/>
        </p:spPr>
        <p:txBody>
          <a:bodyPr wrap="none" rtlCol="0">
            <a:spAutoFit/>
          </a:bodyPr>
          <a:lstStyle/>
          <a:p>
            <a:r>
              <a:rPr kumimoji="1" lang="ja-JP" altLang="en-US" sz="5400" dirty="0" smtClean="0"/>
              <a:t>順番を決めて</a:t>
            </a:r>
            <a:endParaRPr kumimoji="1" lang="en-US" altLang="ja-JP" sz="5400" dirty="0" smtClean="0"/>
          </a:p>
          <a:p>
            <a:r>
              <a:rPr lang="ja-JP" altLang="en-US" sz="5400" dirty="0" smtClean="0"/>
              <a:t>みがきましょう</a:t>
            </a:r>
            <a:endParaRPr kumimoji="1" lang="ja-JP" altLang="en-US" sz="5400" dirty="0"/>
          </a:p>
        </p:txBody>
      </p:sp>
      <p:sp>
        <p:nvSpPr>
          <p:cNvPr id="5" name="テキスト ボックス 4"/>
          <p:cNvSpPr txBox="1"/>
          <p:nvPr/>
        </p:nvSpPr>
        <p:spPr>
          <a:xfrm>
            <a:off x="5436096" y="38377"/>
            <a:ext cx="1440160" cy="461665"/>
          </a:xfrm>
          <a:prstGeom prst="rect">
            <a:avLst/>
          </a:prstGeom>
          <a:noFill/>
        </p:spPr>
        <p:txBody>
          <a:bodyPr wrap="square" rtlCol="0">
            <a:spAutoFit/>
          </a:bodyPr>
          <a:lstStyle/>
          <a:p>
            <a:r>
              <a:rPr kumimoji="1" lang="ja-JP" altLang="en-US" b="1" dirty="0" smtClean="0">
                <a:solidFill>
                  <a:srgbClr val="FFFF00"/>
                </a:solidFill>
                <a:latin typeface="ＭＳ Ｐゴシック" panose="020B0600070205080204" pitchFamily="50" charset="-128"/>
                <a:ea typeface="ＭＳ Ｐゴシック" panose="020B0600070205080204" pitchFamily="50" charset="-128"/>
              </a:rPr>
              <a:t>じゅん</a:t>
            </a:r>
            <a:r>
              <a:rPr kumimoji="1" lang="ja-JP" altLang="en-US"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ばん</a:t>
            </a:r>
            <a:r>
              <a:rPr kumimoji="1" lang="ja-JP" altLang="en-US" sz="2400" b="1" dirty="0" smtClean="0">
                <a:solidFill>
                  <a:srgbClr val="00B05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sz="2400" b="1" dirty="0">
              <a:solidFill>
                <a:srgbClr val="00B05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4953336" y="2314510"/>
            <a:ext cx="1351652" cy="400110"/>
          </a:xfrm>
          <a:prstGeom prst="rect">
            <a:avLst/>
          </a:prstGeom>
          <a:noFill/>
        </p:spPr>
        <p:txBody>
          <a:bodyPr wrap="none" rtlCol="0">
            <a:spAutoFit/>
          </a:bodyPr>
          <a:lstStyle/>
          <a:p>
            <a:r>
              <a:rPr lang="ja-JP" altLang="en-US" sz="2000" b="1" dirty="0">
                <a:latin typeface="ＭＳ Ｐゴシック" panose="020B0600070205080204" pitchFamily="50" charset="-128"/>
                <a:ea typeface="ＭＳ Ｐゴシック" panose="020B0600070205080204" pitchFamily="50" charset="-128"/>
              </a:rPr>
              <a:t>じゅんばん</a:t>
            </a: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2500318" y="116632"/>
            <a:ext cx="415498" cy="369332"/>
          </a:xfrm>
          <a:prstGeom prst="rect">
            <a:avLst/>
          </a:prstGeom>
          <a:noFill/>
        </p:spPr>
        <p:txBody>
          <a:bodyPr wrap="none" rtlCol="0">
            <a:spAutoFit/>
          </a:bodyPr>
          <a:lstStyle/>
          <a:p>
            <a:r>
              <a:rPr kumimoji="1" lang="ja-JP" altLang="en-US" b="1" dirty="0" smtClean="0">
                <a:solidFill>
                  <a:srgbClr val="FFFF00"/>
                </a:solidFill>
              </a:rPr>
              <a:t>は</a:t>
            </a:r>
            <a:endParaRPr kumimoji="1" lang="ja-JP" altLang="en-US" b="1" dirty="0">
              <a:solidFill>
                <a:srgbClr val="FFFF00"/>
              </a:solidFill>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79" y="1448998"/>
            <a:ext cx="4387448" cy="5214974"/>
          </a:xfrm>
          <a:prstGeom prst="rect">
            <a:avLst/>
          </a:prstGeom>
        </p:spPr>
      </p:pic>
      <p:sp>
        <p:nvSpPr>
          <p:cNvPr id="26" name="円弧 25"/>
          <p:cNvSpPr/>
          <p:nvPr/>
        </p:nvSpPr>
        <p:spPr>
          <a:xfrm>
            <a:off x="1576225" y="2391254"/>
            <a:ext cx="1771639" cy="2524485"/>
          </a:xfrm>
          <a:prstGeom prst="arc">
            <a:avLst>
              <a:gd name="adj1" fmla="val 11079074"/>
              <a:gd name="adj2" fmla="val 21191596"/>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二等辺三角形 26"/>
          <p:cNvSpPr/>
          <p:nvPr/>
        </p:nvSpPr>
        <p:spPr>
          <a:xfrm flipV="1">
            <a:off x="1502654" y="3594706"/>
            <a:ext cx="177144" cy="222793"/>
          </a:xfrm>
          <a:prstGeom prst="triangle">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弧 27"/>
          <p:cNvSpPr/>
          <p:nvPr/>
        </p:nvSpPr>
        <p:spPr>
          <a:xfrm flipV="1">
            <a:off x="1576224" y="3156722"/>
            <a:ext cx="1771639" cy="2538116"/>
          </a:xfrm>
          <a:prstGeom prst="arc">
            <a:avLst>
              <a:gd name="adj1" fmla="val 11457769"/>
              <a:gd name="adj2" fmla="val 20840175"/>
            </a:avLst>
          </a:prstGeom>
          <a:ln w="57150">
            <a:solidFill>
              <a:srgbClr val="33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二等辺三角形 28"/>
          <p:cNvSpPr/>
          <p:nvPr/>
        </p:nvSpPr>
        <p:spPr>
          <a:xfrm>
            <a:off x="1509040" y="4522505"/>
            <a:ext cx="177144" cy="222793"/>
          </a:xfrm>
          <a:prstGeom prst="triangle">
            <a:avLst/>
          </a:prstGeom>
          <a:solidFill>
            <a:srgbClr val="339966"/>
          </a:solidFill>
          <a:ln w="381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弧 29"/>
          <p:cNvSpPr/>
          <p:nvPr/>
        </p:nvSpPr>
        <p:spPr>
          <a:xfrm>
            <a:off x="755576" y="1772816"/>
            <a:ext cx="3398521" cy="3804598"/>
          </a:xfrm>
          <a:prstGeom prst="arc">
            <a:avLst>
              <a:gd name="adj1" fmla="val 10788199"/>
              <a:gd name="adj2" fmla="val 0"/>
            </a:avLst>
          </a:prstGeom>
          <a:ln w="57150">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二等辺三角形 30"/>
          <p:cNvSpPr/>
          <p:nvPr/>
        </p:nvSpPr>
        <p:spPr>
          <a:xfrm flipV="1">
            <a:off x="4058276" y="3446764"/>
            <a:ext cx="181563" cy="228351"/>
          </a:xfrm>
          <a:prstGeom prst="triangle">
            <a:avLst/>
          </a:prstGeom>
          <a:solidFill>
            <a:srgbClr val="FF9900"/>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32" name="円弧 31"/>
          <p:cNvSpPr/>
          <p:nvPr/>
        </p:nvSpPr>
        <p:spPr>
          <a:xfrm flipV="1">
            <a:off x="765911" y="2391254"/>
            <a:ext cx="3361644" cy="3918678"/>
          </a:xfrm>
          <a:prstGeom prst="arc">
            <a:avLst>
              <a:gd name="adj1" fmla="val 11156117"/>
              <a:gd name="adj2" fmla="val 21287632"/>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二等辺三角形 32"/>
          <p:cNvSpPr/>
          <p:nvPr/>
        </p:nvSpPr>
        <p:spPr>
          <a:xfrm>
            <a:off x="4023665" y="4444379"/>
            <a:ext cx="181563" cy="228351"/>
          </a:xfrm>
          <a:prstGeom prst="triangle">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弧 33"/>
          <p:cNvSpPr/>
          <p:nvPr/>
        </p:nvSpPr>
        <p:spPr>
          <a:xfrm>
            <a:off x="1064581" y="2203995"/>
            <a:ext cx="2496640" cy="2773571"/>
          </a:xfrm>
          <a:prstGeom prst="arc">
            <a:avLst>
              <a:gd name="adj1" fmla="val 10812269"/>
              <a:gd name="adj2" fmla="val 15754363"/>
            </a:avLst>
          </a:prstGeom>
          <a:ln w="57150">
            <a:solidFill>
              <a:srgbClr val="33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二等辺三角形 34"/>
          <p:cNvSpPr/>
          <p:nvPr/>
        </p:nvSpPr>
        <p:spPr>
          <a:xfrm rot="16200000" flipV="1">
            <a:off x="2112932" y="2092577"/>
            <a:ext cx="177144" cy="222793"/>
          </a:xfrm>
          <a:prstGeom prst="triangle">
            <a:avLst/>
          </a:prstGeom>
          <a:solidFill>
            <a:srgbClr val="3399FF"/>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弧 35"/>
          <p:cNvSpPr/>
          <p:nvPr/>
        </p:nvSpPr>
        <p:spPr>
          <a:xfrm flipH="1">
            <a:off x="1287075" y="2204103"/>
            <a:ext cx="2496640" cy="2863825"/>
          </a:xfrm>
          <a:prstGeom prst="arc">
            <a:avLst>
              <a:gd name="adj1" fmla="val 11003789"/>
              <a:gd name="adj2" fmla="val 15816976"/>
            </a:avLst>
          </a:prstGeom>
          <a:ln w="57150">
            <a:solidFill>
              <a:srgbClr val="FF7C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二等辺三角形 36"/>
          <p:cNvSpPr/>
          <p:nvPr/>
        </p:nvSpPr>
        <p:spPr>
          <a:xfrm rot="5400000" flipH="1" flipV="1">
            <a:off x="2550487" y="2092577"/>
            <a:ext cx="177144" cy="222793"/>
          </a:xfrm>
          <a:prstGeom prst="triangle">
            <a:avLst/>
          </a:prstGeom>
          <a:solidFill>
            <a:srgbClr val="FF7C80"/>
          </a:solidFill>
          <a:ln w="381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弧 37"/>
          <p:cNvSpPr/>
          <p:nvPr/>
        </p:nvSpPr>
        <p:spPr>
          <a:xfrm flipV="1">
            <a:off x="1095782" y="3122378"/>
            <a:ext cx="2000862" cy="2773571"/>
          </a:xfrm>
          <a:prstGeom prst="arc">
            <a:avLst>
              <a:gd name="adj1" fmla="val 10955900"/>
              <a:gd name="adj2" fmla="val 16535861"/>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二等辺三角形 38"/>
          <p:cNvSpPr/>
          <p:nvPr/>
        </p:nvSpPr>
        <p:spPr>
          <a:xfrm rot="5400000">
            <a:off x="2112931" y="5801494"/>
            <a:ext cx="177144" cy="222793"/>
          </a:xfrm>
          <a:prstGeom prs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40" name="円弧 39"/>
          <p:cNvSpPr/>
          <p:nvPr/>
        </p:nvSpPr>
        <p:spPr>
          <a:xfrm flipH="1" flipV="1">
            <a:off x="1251635" y="3167029"/>
            <a:ext cx="2496640" cy="2773571"/>
          </a:xfrm>
          <a:prstGeom prst="arc">
            <a:avLst>
              <a:gd name="adj1" fmla="val 10828747"/>
              <a:gd name="adj2" fmla="val 15625419"/>
            </a:avLst>
          </a:prstGeom>
          <a:ln w="57150">
            <a:solidFill>
              <a:srgbClr val="99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二等辺三角形 40"/>
          <p:cNvSpPr/>
          <p:nvPr/>
        </p:nvSpPr>
        <p:spPr>
          <a:xfrm rot="16200000" flipH="1">
            <a:off x="2584628" y="5801494"/>
            <a:ext cx="177144" cy="222793"/>
          </a:xfrm>
          <a:prstGeom prst="triangle">
            <a:avLst/>
          </a:prstGeom>
          <a:solidFill>
            <a:srgbClr val="9999FF"/>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93987" y="3590780"/>
            <a:ext cx="494046" cy="461665"/>
          </a:xfrm>
          <a:prstGeom prst="rect">
            <a:avLst/>
          </a:prstGeom>
          <a:noFill/>
        </p:spPr>
        <p:txBody>
          <a:bodyPr wrap="none" rtlCol="0">
            <a:spAutoFit/>
          </a:bodyPr>
          <a:lstStyle/>
          <a:p>
            <a:r>
              <a:rPr lang="ja-JP" altLang="en-US" sz="2400" b="1" dirty="0">
                <a:solidFill>
                  <a:srgbClr val="FF9900"/>
                </a:solidFill>
              </a:rPr>
              <a:t>①</a:t>
            </a:r>
            <a:endParaRPr kumimoji="1" lang="ja-JP" altLang="en-US" sz="2400" b="1" dirty="0">
              <a:solidFill>
                <a:srgbClr val="FF9900"/>
              </a:solidFill>
            </a:endParaRPr>
          </a:p>
        </p:txBody>
      </p:sp>
      <p:sp>
        <p:nvSpPr>
          <p:cNvPr id="43" name="テキスト ボックス 42"/>
          <p:cNvSpPr txBox="1"/>
          <p:nvPr/>
        </p:nvSpPr>
        <p:spPr>
          <a:xfrm>
            <a:off x="3076585" y="3458087"/>
            <a:ext cx="545342" cy="461665"/>
          </a:xfrm>
          <a:prstGeom prst="rect">
            <a:avLst/>
          </a:prstGeom>
          <a:noFill/>
        </p:spPr>
        <p:txBody>
          <a:bodyPr wrap="square" rtlCol="0">
            <a:spAutoFit/>
          </a:bodyPr>
          <a:lstStyle/>
          <a:p>
            <a:r>
              <a:rPr lang="ja-JP" altLang="en-US" sz="2400" b="1" dirty="0">
                <a:solidFill>
                  <a:schemeClr val="accent4">
                    <a:lumMod val="75000"/>
                  </a:schemeClr>
                </a:solidFill>
              </a:rPr>
              <a:t>②</a:t>
            </a:r>
            <a:endParaRPr kumimoji="1" lang="ja-JP" altLang="en-US" sz="2400" b="1" dirty="0">
              <a:solidFill>
                <a:schemeClr val="accent4">
                  <a:lumMod val="75000"/>
                </a:schemeClr>
              </a:solidFill>
            </a:endParaRPr>
          </a:p>
        </p:txBody>
      </p:sp>
      <p:sp>
        <p:nvSpPr>
          <p:cNvPr id="44" name="テキスト ボックス 43"/>
          <p:cNvSpPr txBox="1"/>
          <p:nvPr/>
        </p:nvSpPr>
        <p:spPr>
          <a:xfrm>
            <a:off x="3536571" y="3472675"/>
            <a:ext cx="535133" cy="461665"/>
          </a:xfrm>
          <a:prstGeom prst="rect">
            <a:avLst/>
          </a:prstGeom>
          <a:noFill/>
        </p:spPr>
        <p:txBody>
          <a:bodyPr wrap="square" rtlCol="0">
            <a:spAutoFit/>
          </a:bodyPr>
          <a:lstStyle/>
          <a:p>
            <a:r>
              <a:rPr lang="ja-JP" altLang="en-US" sz="2400" b="1" dirty="0">
                <a:solidFill>
                  <a:srgbClr val="FF7C80"/>
                </a:solidFill>
              </a:rPr>
              <a:t>⑥</a:t>
            </a:r>
            <a:endParaRPr kumimoji="1" lang="ja-JP" altLang="en-US" sz="2000" b="1" dirty="0">
              <a:solidFill>
                <a:srgbClr val="FF7C80"/>
              </a:solidFill>
            </a:endParaRPr>
          </a:p>
        </p:txBody>
      </p:sp>
      <p:sp>
        <p:nvSpPr>
          <p:cNvPr id="45" name="テキスト ボックス 44"/>
          <p:cNvSpPr txBox="1"/>
          <p:nvPr/>
        </p:nvSpPr>
        <p:spPr>
          <a:xfrm>
            <a:off x="856751" y="3488438"/>
            <a:ext cx="494046" cy="461665"/>
          </a:xfrm>
          <a:prstGeom prst="rect">
            <a:avLst/>
          </a:prstGeom>
          <a:noFill/>
        </p:spPr>
        <p:txBody>
          <a:bodyPr wrap="none" rtlCol="0">
            <a:spAutoFit/>
          </a:bodyPr>
          <a:lstStyle/>
          <a:p>
            <a:r>
              <a:rPr kumimoji="1" lang="ja-JP" altLang="en-US" sz="2400" b="1" dirty="0" smtClean="0">
                <a:solidFill>
                  <a:srgbClr val="3399FF"/>
                </a:solidFill>
              </a:rPr>
              <a:t>⑤</a:t>
            </a:r>
            <a:endParaRPr kumimoji="1" lang="ja-JP" altLang="en-US" sz="2400" b="1" dirty="0">
              <a:solidFill>
                <a:srgbClr val="3399FF"/>
              </a:solidFill>
            </a:endParaRPr>
          </a:p>
        </p:txBody>
      </p:sp>
      <p:sp>
        <p:nvSpPr>
          <p:cNvPr id="46" name="テキスト ボックス 45"/>
          <p:cNvSpPr txBox="1"/>
          <p:nvPr/>
        </p:nvSpPr>
        <p:spPr>
          <a:xfrm>
            <a:off x="517639" y="4159539"/>
            <a:ext cx="494046" cy="461665"/>
          </a:xfrm>
          <a:prstGeom prst="rect">
            <a:avLst/>
          </a:prstGeom>
          <a:noFill/>
        </p:spPr>
        <p:txBody>
          <a:bodyPr wrap="none" rtlCol="0">
            <a:spAutoFit/>
          </a:bodyPr>
          <a:lstStyle/>
          <a:p>
            <a:r>
              <a:rPr kumimoji="1" lang="ja-JP" altLang="en-US" sz="2400" b="1" dirty="0" smtClean="0">
                <a:solidFill>
                  <a:schemeClr val="accent1">
                    <a:lumMod val="75000"/>
                  </a:schemeClr>
                </a:solidFill>
              </a:rPr>
              <a:t>③</a:t>
            </a:r>
            <a:endParaRPr kumimoji="1" lang="ja-JP" altLang="en-US" sz="2400" b="1" dirty="0">
              <a:solidFill>
                <a:schemeClr val="accent1">
                  <a:lumMod val="75000"/>
                </a:schemeClr>
              </a:solidFill>
            </a:endParaRPr>
          </a:p>
        </p:txBody>
      </p:sp>
      <p:sp>
        <p:nvSpPr>
          <p:cNvPr id="47" name="テキスト ボックス 46"/>
          <p:cNvSpPr txBox="1"/>
          <p:nvPr/>
        </p:nvSpPr>
        <p:spPr>
          <a:xfrm>
            <a:off x="3084270" y="4262536"/>
            <a:ext cx="378520" cy="461665"/>
          </a:xfrm>
          <a:prstGeom prst="rect">
            <a:avLst/>
          </a:prstGeom>
          <a:noFill/>
        </p:spPr>
        <p:txBody>
          <a:bodyPr wrap="square" rtlCol="0">
            <a:spAutoFit/>
          </a:bodyPr>
          <a:lstStyle/>
          <a:p>
            <a:r>
              <a:rPr kumimoji="1" lang="ja-JP" altLang="en-US" sz="2400" b="1" dirty="0" smtClean="0">
                <a:solidFill>
                  <a:srgbClr val="339966"/>
                </a:solidFill>
              </a:rPr>
              <a:t>④</a:t>
            </a:r>
            <a:endParaRPr kumimoji="1" lang="ja-JP" altLang="en-US" sz="2400" b="1" dirty="0">
              <a:solidFill>
                <a:srgbClr val="339966"/>
              </a:solidFill>
            </a:endParaRPr>
          </a:p>
        </p:txBody>
      </p:sp>
      <p:sp>
        <p:nvSpPr>
          <p:cNvPr id="50" name="テキスト ボックス 49"/>
          <p:cNvSpPr txBox="1"/>
          <p:nvPr/>
        </p:nvSpPr>
        <p:spPr>
          <a:xfrm>
            <a:off x="865703" y="4187871"/>
            <a:ext cx="494046" cy="461665"/>
          </a:xfrm>
          <a:prstGeom prst="rect">
            <a:avLst/>
          </a:prstGeom>
          <a:noFill/>
        </p:spPr>
        <p:txBody>
          <a:bodyPr wrap="none" rtlCol="0">
            <a:spAutoFit/>
          </a:bodyPr>
          <a:lstStyle/>
          <a:p>
            <a:r>
              <a:rPr kumimoji="1" lang="ja-JP" altLang="en-US" sz="2400" b="1" dirty="0" smtClean="0">
                <a:solidFill>
                  <a:schemeClr val="accent2"/>
                </a:solidFill>
              </a:rPr>
              <a:t>⑧</a:t>
            </a:r>
            <a:endParaRPr kumimoji="1" lang="ja-JP" altLang="en-US" sz="2400" b="1" dirty="0">
              <a:solidFill>
                <a:schemeClr val="accent2"/>
              </a:solidFill>
            </a:endParaRPr>
          </a:p>
        </p:txBody>
      </p:sp>
      <p:sp>
        <p:nvSpPr>
          <p:cNvPr id="51" name="テキスト ボックス 50"/>
          <p:cNvSpPr txBox="1"/>
          <p:nvPr/>
        </p:nvSpPr>
        <p:spPr>
          <a:xfrm>
            <a:off x="3748275" y="4180961"/>
            <a:ext cx="184731" cy="369332"/>
          </a:xfrm>
          <a:prstGeom prst="rect">
            <a:avLst/>
          </a:prstGeom>
          <a:noFill/>
        </p:spPr>
        <p:txBody>
          <a:bodyPr wrap="none" rtlCol="0">
            <a:spAutoFit/>
          </a:bodyPr>
          <a:lstStyle/>
          <a:p>
            <a:endParaRPr kumimoji="1" lang="ja-JP" altLang="en-US" dirty="0">
              <a:solidFill>
                <a:srgbClr val="9999FF"/>
              </a:solidFill>
            </a:endParaRPr>
          </a:p>
        </p:txBody>
      </p:sp>
      <p:sp>
        <p:nvSpPr>
          <p:cNvPr id="52" name="テキスト ボックス 51"/>
          <p:cNvSpPr txBox="1"/>
          <p:nvPr/>
        </p:nvSpPr>
        <p:spPr>
          <a:xfrm>
            <a:off x="3535787" y="4205089"/>
            <a:ext cx="523309" cy="464931"/>
          </a:xfrm>
          <a:prstGeom prst="rect">
            <a:avLst/>
          </a:prstGeom>
          <a:noFill/>
        </p:spPr>
        <p:txBody>
          <a:bodyPr wrap="square" rtlCol="0">
            <a:spAutoFit/>
          </a:bodyPr>
          <a:lstStyle/>
          <a:p>
            <a:r>
              <a:rPr kumimoji="1" lang="ja-JP" altLang="en-US" sz="2400" b="1" dirty="0" smtClean="0">
                <a:solidFill>
                  <a:srgbClr val="9999FF"/>
                </a:solidFill>
              </a:rPr>
              <a:t>⑦</a:t>
            </a:r>
            <a:endParaRPr kumimoji="1" lang="ja-JP" altLang="en-US" sz="2400" b="1" dirty="0">
              <a:solidFill>
                <a:srgbClr val="9999FF"/>
              </a:solidFill>
            </a:endParaRPr>
          </a:p>
        </p:txBody>
      </p:sp>
    </p:spTree>
    <p:extLst>
      <p:ext uri="{BB962C8B-B14F-4D97-AF65-F5344CB8AC3E}">
        <p14:creationId xmlns:p14="http://schemas.microsoft.com/office/powerpoint/2010/main" val="158275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1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1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1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down)">
                                      <p:cBhvr>
                                        <p:cTn id="45" dur="500"/>
                                        <p:tgtEl>
                                          <p:spTgt spid="47"/>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1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down)">
                                      <p:cBhvr>
                                        <p:cTn id="58" dur="500"/>
                                        <p:tgtEl>
                                          <p:spTgt spid="45"/>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par>
                          <p:cTn id="63" fill="hold">
                            <p:stCondLst>
                              <p:cond delay="1000"/>
                            </p:stCondLst>
                            <p:childTnLst>
                              <p:par>
                                <p:cTn id="64" presetID="22" presetClass="entr" presetSubtype="1"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up)">
                                      <p:cBhvr>
                                        <p:cTn id="66" dur="1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down)">
                                      <p:cBhvr>
                                        <p:cTn id="71" dur="500"/>
                                        <p:tgtEl>
                                          <p:spTgt spid="44"/>
                                        </p:tgtEl>
                                      </p:cBhvr>
                                    </p:animEffect>
                                  </p:childTnLst>
                                </p:cTn>
                              </p:par>
                            </p:childTnLst>
                          </p:cTn>
                        </p:par>
                        <p:par>
                          <p:cTn id="72" fill="hold">
                            <p:stCondLst>
                              <p:cond delay="500"/>
                            </p:stCondLst>
                            <p:childTnLst>
                              <p:par>
                                <p:cTn id="73" presetID="22" presetClass="entr" presetSubtype="2"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right)">
                                      <p:cBhvr>
                                        <p:cTn id="75" dur="500"/>
                                        <p:tgtEl>
                                          <p:spTgt spid="36"/>
                                        </p:tgtEl>
                                      </p:cBhvr>
                                    </p:animEffect>
                                  </p:childTnLst>
                                </p:cTn>
                              </p:par>
                            </p:childTnLst>
                          </p:cTn>
                        </p:par>
                        <p:par>
                          <p:cTn id="76" fill="hold">
                            <p:stCondLst>
                              <p:cond delay="1000"/>
                            </p:stCondLst>
                            <p:childTnLst>
                              <p:par>
                                <p:cTn id="77" presetID="22" presetClass="entr" presetSubtype="1"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up)">
                                      <p:cBhvr>
                                        <p:cTn id="79" dur="10"/>
                                        <p:tgtEl>
                                          <p:spTgt spid="3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down)">
                                      <p:cBhvr>
                                        <p:cTn id="84" dur="500"/>
                                        <p:tgtEl>
                                          <p:spTgt spid="52"/>
                                        </p:tgtEl>
                                      </p:cBhvr>
                                    </p:animEffect>
                                  </p:childTnLst>
                                </p:cTn>
                              </p:par>
                            </p:childTnLst>
                          </p:cTn>
                        </p:par>
                        <p:par>
                          <p:cTn id="85" fill="hold">
                            <p:stCondLst>
                              <p:cond delay="500"/>
                            </p:stCondLst>
                            <p:childTnLst>
                              <p:par>
                                <p:cTn id="86" presetID="22" presetClass="entr" presetSubtype="2"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500"/>
                                        <p:tgtEl>
                                          <p:spTgt spid="40"/>
                                        </p:tgtEl>
                                      </p:cBhvr>
                                    </p:animEffect>
                                  </p:childTnLst>
                                </p:cTn>
                              </p:par>
                            </p:childTnLst>
                          </p:cTn>
                        </p:par>
                        <p:par>
                          <p:cTn id="89" fill="hold">
                            <p:stCondLst>
                              <p:cond delay="1000"/>
                            </p:stCondLst>
                            <p:childTnLst>
                              <p:par>
                                <p:cTn id="90" presetID="22" presetClass="entr" presetSubtype="1"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up)">
                                      <p:cBhvr>
                                        <p:cTn id="92" dur="1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down)">
                                      <p:cBhvr>
                                        <p:cTn id="97" dur="500"/>
                                        <p:tgtEl>
                                          <p:spTgt spid="50"/>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left)">
                                      <p:cBhvr>
                                        <p:cTn id="101" dur="500"/>
                                        <p:tgtEl>
                                          <p:spTgt spid="38"/>
                                        </p:tgtEl>
                                      </p:cBhvr>
                                    </p:animEffect>
                                  </p:childTnLst>
                                </p:cTn>
                              </p:par>
                            </p:childTnLst>
                          </p:cTn>
                        </p:par>
                        <p:par>
                          <p:cTn id="102" fill="hold">
                            <p:stCondLst>
                              <p:cond delay="1000"/>
                            </p:stCondLst>
                            <p:childTnLst>
                              <p:par>
                                <p:cTn id="103" presetID="22" presetClass="entr" presetSubtype="1"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up)">
                                      <p:cBhvr>
                                        <p:cTn id="105" dur="1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3" grpId="0"/>
      <p:bldP spid="44" grpId="0"/>
      <p:bldP spid="45" grpId="0"/>
      <p:bldP spid="46" grpId="0"/>
      <p:bldP spid="47" grpId="0"/>
      <p:bldP spid="50"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7" y="515636"/>
            <a:ext cx="8352928" cy="830997"/>
          </a:xfrm>
          <a:prstGeom prst="rect">
            <a:avLst/>
          </a:prstGeom>
          <a:noFill/>
        </p:spPr>
        <p:txBody>
          <a:bodyPr wrap="square" rtlCol="0">
            <a:spAutoFit/>
          </a:bodyPr>
          <a:lstStyle/>
          <a:p>
            <a:r>
              <a:rPr lang="ja-JP" altLang="en-US" sz="4800" b="1" dirty="0">
                <a:solidFill>
                  <a:srgbClr val="FFFF00"/>
                </a:solidFill>
              </a:rPr>
              <a:t>染め出し液</a:t>
            </a:r>
            <a:r>
              <a:rPr lang="ja-JP" altLang="en-US" sz="4800" b="1" dirty="0" smtClean="0">
                <a:solidFill>
                  <a:srgbClr val="FFFF00"/>
                </a:solidFill>
              </a:rPr>
              <a:t>で歯を染めて</a:t>
            </a:r>
            <a:r>
              <a:rPr lang="ja-JP" altLang="en-US" sz="4800" b="1" dirty="0">
                <a:solidFill>
                  <a:srgbClr val="FFFF00"/>
                </a:solidFill>
              </a:rPr>
              <a:t>みると</a:t>
            </a:r>
          </a:p>
        </p:txBody>
      </p:sp>
      <p:pic>
        <p:nvPicPr>
          <p:cNvPr id="4" name="図 3" descr="DSC01191.JPG"/>
          <p:cNvPicPr>
            <a:picLocks noChangeAspect="1"/>
          </p:cNvPicPr>
          <p:nvPr/>
        </p:nvPicPr>
        <p:blipFill>
          <a:blip r:embed="rId3" cstate="print"/>
          <a:stretch>
            <a:fillRect/>
          </a:stretch>
        </p:blipFill>
        <p:spPr>
          <a:xfrm>
            <a:off x="611560" y="2132856"/>
            <a:ext cx="1728192" cy="3008870"/>
          </a:xfrm>
          <a:prstGeom prst="rect">
            <a:avLst/>
          </a:prstGeom>
        </p:spPr>
      </p:pic>
      <p:sp>
        <p:nvSpPr>
          <p:cNvPr id="5" name="下矢印 4"/>
          <p:cNvSpPr/>
          <p:nvPr/>
        </p:nvSpPr>
        <p:spPr bwMode="auto">
          <a:xfrm rot="16200000">
            <a:off x="2666068" y="3104393"/>
            <a:ext cx="571505" cy="792086"/>
          </a:xfrm>
          <a:prstGeom prst="downArrow">
            <a:avLst>
              <a:gd name="adj1" fmla="val 50000"/>
              <a:gd name="adj2" fmla="val 47271"/>
            </a:avLst>
          </a:prstGeom>
          <a:solidFill>
            <a:srgbClr val="00FFFF"/>
          </a:solidFill>
          <a:ln w="2857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dirty="0">
              <a:solidFill>
                <a:prstClr val="white"/>
              </a:solidFill>
              <a:latin typeface="Tahoma" pitchFamily="34" charset="0"/>
            </a:endParaRPr>
          </a:p>
        </p:txBody>
      </p:sp>
      <p:pic>
        <p:nvPicPr>
          <p:cNvPr id="8" name="図 7" descr="1268.jpg"/>
          <p:cNvPicPr>
            <a:picLocks noChangeAspect="1"/>
          </p:cNvPicPr>
          <p:nvPr/>
        </p:nvPicPr>
        <p:blipFill>
          <a:blip r:embed="rId4" cstate="print"/>
          <a:srcRect l="20703" r="24729" b="33552"/>
          <a:stretch>
            <a:fillRect/>
          </a:stretch>
        </p:blipFill>
        <p:spPr>
          <a:xfrm>
            <a:off x="3563889" y="2132856"/>
            <a:ext cx="5184576" cy="3520169"/>
          </a:xfrm>
          <a:prstGeom prst="rect">
            <a:avLst/>
          </a:prstGeom>
          <a:solidFill>
            <a:schemeClr val="accent2"/>
          </a:solidFill>
        </p:spPr>
      </p:pic>
      <p:sp>
        <p:nvSpPr>
          <p:cNvPr id="10" name="テキスト ボックス 9"/>
          <p:cNvSpPr txBox="1"/>
          <p:nvPr/>
        </p:nvSpPr>
        <p:spPr>
          <a:xfrm>
            <a:off x="539552" y="285728"/>
            <a:ext cx="5400600" cy="400110"/>
          </a:xfrm>
          <a:prstGeom prst="rect">
            <a:avLst/>
          </a:prstGeom>
          <a:noFill/>
        </p:spPr>
        <p:txBody>
          <a:bodyPr wrap="square" rtlCol="0">
            <a:spAutoFit/>
          </a:bodyPr>
          <a:lstStyle/>
          <a:p>
            <a:r>
              <a:rPr lang="ja-JP" altLang="en-US" sz="2000" b="1" dirty="0" smtClean="0">
                <a:solidFill>
                  <a:srgbClr val="FFFF00"/>
                </a:solidFill>
              </a:rPr>
              <a:t> そ</a:t>
            </a:r>
            <a:r>
              <a:rPr lang="ja-JP" altLang="en-US" sz="2000" b="1" dirty="0">
                <a:solidFill>
                  <a:srgbClr val="FFFF00"/>
                </a:solidFill>
              </a:rPr>
              <a:t>　　　　　</a:t>
            </a:r>
            <a:r>
              <a:rPr lang="ja-JP" altLang="en-US" sz="2000" b="1" dirty="0" smtClean="0">
                <a:solidFill>
                  <a:srgbClr val="FFFF00"/>
                </a:solidFill>
              </a:rPr>
              <a:t>  だ</a:t>
            </a:r>
            <a:r>
              <a:rPr lang="ja-JP" altLang="en-US" sz="2000" b="1" dirty="0">
                <a:solidFill>
                  <a:srgbClr val="FFFF00"/>
                </a:solidFill>
              </a:rPr>
              <a:t>　　　 </a:t>
            </a:r>
            <a:r>
              <a:rPr lang="ja-JP" altLang="en-US" sz="2000" b="1" dirty="0" smtClean="0">
                <a:solidFill>
                  <a:srgbClr val="FFFF00"/>
                </a:solidFill>
              </a:rPr>
              <a:t>   </a:t>
            </a:r>
            <a:r>
              <a:rPr lang="ja-JP" altLang="en-US" sz="2000" b="1" dirty="0" err="1" smtClean="0">
                <a:solidFill>
                  <a:srgbClr val="FFFF00"/>
                </a:solidFill>
              </a:rPr>
              <a:t>え</a:t>
            </a:r>
            <a:r>
              <a:rPr lang="ja-JP" altLang="en-US" sz="2000" b="1" dirty="0">
                <a:solidFill>
                  <a:srgbClr val="FFFF00"/>
                </a:solidFill>
              </a:rPr>
              <a:t>き　　</a:t>
            </a:r>
            <a:r>
              <a:rPr lang="ja-JP" altLang="en-US" sz="2000" b="1" dirty="0" smtClean="0">
                <a:solidFill>
                  <a:srgbClr val="FFFF00"/>
                </a:solidFill>
              </a:rPr>
              <a:t>     </a:t>
            </a:r>
            <a:r>
              <a:rPr lang="ja-JP" altLang="en-US" sz="2000" b="1" dirty="0">
                <a:solidFill>
                  <a:srgbClr val="FFFF00"/>
                </a:solidFill>
              </a:rPr>
              <a:t>　</a:t>
            </a:r>
            <a:r>
              <a:rPr lang="ja-JP" altLang="en-US" sz="2000" b="1" dirty="0" smtClean="0">
                <a:solidFill>
                  <a:srgbClr val="FFFF00"/>
                </a:solidFill>
              </a:rPr>
              <a:t>は　　　  　  そ</a:t>
            </a:r>
            <a:r>
              <a:rPr lang="ja-JP" altLang="en-US" sz="2000" b="1" dirty="0">
                <a:solidFill>
                  <a:srgbClr val="FFFF00"/>
                </a:solidFill>
              </a:rPr>
              <a:t>　</a:t>
            </a:r>
            <a:endParaRPr lang="ja-JP" altLang="en-US" sz="2400" b="1" dirty="0">
              <a:solidFill>
                <a:srgbClr val="FFFF00"/>
              </a:solidFill>
            </a:endParaRPr>
          </a:p>
        </p:txBody>
      </p:sp>
      <p:cxnSp>
        <p:nvCxnSpPr>
          <p:cNvPr id="6" name="直線矢印コネクタ 5"/>
          <p:cNvCxnSpPr/>
          <p:nvPr/>
        </p:nvCxnSpPr>
        <p:spPr>
          <a:xfrm>
            <a:off x="4067944" y="2564904"/>
            <a:ext cx="216024" cy="935533"/>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8244408" y="2708920"/>
            <a:ext cx="216024" cy="928371"/>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39552" y="5589240"/>
            <a:ext cx="1863011" cy="523220"/>
          </a:xfrm>
          <a:prstGeom prst="rect">
            <a:avLst/>
          </a:prstGeom>
          <a:noFill/>
        </p:spPr>
        <p:txBody>
          <a:bodyPr wrap="none" rtlCol="0">
            <a:spAutoFit/>
          </a:bodyPr>
          <a:lstStyle/>
          <a:p>
            <a:r>
              <a:rPr kumimoji="1" lang="ja-JP" altLang="en-US" sz="2800" b="1" dirty="0" smtClean="0">
                <a:solidFill>
                  <a:srgbClr val="FFC000"/>
                </a:solidFill>
              </a:rPr>
              <a:t>染めだし液</a:t>
            </a:r>
            <a:endParaRPr kumimoji="1" lang="ja-JP" altLang="en-US" sz="2800" b="1" dirty="0">
              <a:solidFill>
                <a:srgbClr val="FFC000"/>
              </a:solidFill>
            </a:endParaRPr>
          </a:p>
        </p:txBody>
      </p:sp>
      <p:cxnSp>
        <p:nvCxnSpPr>
          <p:cNvPr id="17" name="直線矢印コネクタ 16"/>
          <p:cNvCxnSpPr/>
          <p:nvPr/>
        </p:nvCxnSpPr>
        <p:spPr>
          <a:xfrm>
            <a:off x="5364088" y="2746917"/>
            <a:ext cx="216024" cy="935533"/>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6948264" y="2821303"/>
            <a:ext cx="216024" cy="928371"/>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45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1000"/>
                                        <p:tgtEl>
                                          <p:spTgt spid="8"/>
                                        </p:tgtEl>
                                      </p:cBhvr>
                                    </p:animEffect>
                                  </p:childTnLst>
                                </p:cTn>
                              </p:par>
                            </p:childTnLst>
                          </p:cTn>
                        </p:par>
                        <p:par>
                          <p:cTn id="11" fill="hold">
                            <p:stCondLst>
                              <p:cond delay="1000"/>
                            </p:stCondLst>
                            <p:childTnLst>
                              <p:par>
                                <p:cTn id="12" presetID="5" presetClass="entr" presetSubtype="1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par>
                          <p:cTn id="15" fill="hold">
                            <p:stCondLst>
                              <p:cond delay="2000"/>
                            </p:stCondLst>
                            <p:childTnLst>
                              <p:par>
                                <p:cTn id="16" presetID="5"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par>
                          <p:cTn id="19" fill="hold">
                            <p:stCondLst>
                              <p:cond delay="2500"/>
                            </p:stCondLst>
                            <p:childTnLst>
                              <p:par>
                                <p:cTn id="20" presetID="5" presetClass="entr" presetSubtype="1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par>
                          <p:cTn id="23" fill="hold">
                            <p:stCondLst>
                              <p:cond delay="3000"/>
                            </p:stCondLst>
                            <p:childTnLst>
                              <p:par>
                                <p:cTn id="24" presetID="5" presetClass="entr" presetSubtype="1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heckerboard(across)">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8767286" cy="1371600"/>
          </a:xfrm>
        </p:spPr>
        <p:txBody>
          <a:bodyPr>
            <a:normAutofit/>
          </a:bodyPr>
          <a:lstStyle/>
          <a:p>
            <a:r>
              <a:rPr lang="ja-JP" altLang="en-US" sz="5400" b="1" dirty="0" smtClean="0">
                <a:solidFill>
                  <a:srgbClr val="FFFF00"/>
                </a:solidFill>
              </a:rPr>
              <a:t>歯みがきの３つの</a:t>
            </a:r>
            <a:r>
              <a:rPr kumimoji="1" lang="ja-JP" altLang="en-US" sz="5400" b="1" dirty="0" smtClean="0">
                <a:solidFill>
                  <a:srgbClr val="FFFF00"/>
                </a:solidFill>
              </a:rPr>
              <a:t>ポイント</a:t>
            </a:r>
            <a:endParaRPr kumimoji="1" lang="ja-JP" altLang="en-US" sz="5400" b="1" dirty="0">
              <a:solidFill>
                <a:srgbClr val="FFFF00"/>
              </a:solidFill>
            </a:endParaRPr>
          </a:p>
        </p:txBody>
      </p:sp>
      <p:pic>
        <p:nvPicPr>
          <p:cNvPr id="4" name="図 3" descr="1280.jpg"/>
          <p:cNvPicPr>
            <a:picLocks noChangeAspect="1"/>
          </p:cNvPicPr>
          <p:nvPr/>
        </p:nvPicPr>
        <p:blipFill>
          <a:blip r:embed="rId3" cstate="print"/>
          <a:srcRect t="23958" r="36922" b="63138"/>
          <a:stretch>
            <a:fillRect/>
          </a:stretch>
        </p:blipFill>
        <p:spPr>
          <a:xfrm rot="5400000">
            <a:off x="1869207" y="-136804"/>
            <a:ext cx="5473693" cy="8284821"/>
          </a:xfrm>
          <a:prstGeom prst="rect">
            <a:avLst/>
          </a:prstGeom>
        </p:spPr>
      </p:pic>
      <p:sp>
        <p:nvSpPr>
          <p:cNvPr id="6" name="テキスト ボックス 5"/>
          <p:cNvSpPr txBox="1"/>
          <p:nvPr/>
        </p:nvSpPr>
        <p:spPr>
          <a:xfrm>
            <a:off x="-36512" y="1991742"/>
            <a:ext cx="9144000" cy="1077218"/>
          </a:xfrm>
          <a:prstGeom prst="rect">
            <a:avLst/>
          </a:prstGeom>
          <a:noFill/>
        </p:spPr>
        <p:txBody>
          <a:bodyPr wrap="square" rtlCol="0">
            <a:spAutoFit/>
          </a:bodyPr>
          <a:lstStyle/>
          <a:p>
            <a:r>
              <a:rPr lang="ja-JP" altLang="en-US" sz="3200" b="1" dirty="0" smtClean="0">
                <a:solidFill>
                  <a:prstClr val="white"/>
                </a:solidFill>
              </a:rPr>
              <a:t>　　１　歯と歯・歯と歯肉の間・かむ面はていねいに</a:t>
            </a:r>
            <a:endParaRPr lang="en-US" altLang="ja-JP" sz="3200" b="1" dirty="0" smtClean="0">
              <a:solidFill>
                <a:prstClr val="white"/>
              </a:solidFill>
            </a:endParaRPr>
          </a:p>
          <a:p>
            <a:r>
              <a:rPr lang="ja-JP" altLang="en-US" sz="3200" b="1" dirty="0">
                <a:solidFill>
                  <a:prstClr val="white"/>
                </a:solidFill>
              </a:rPr>
              <a:t>　</a:t>
            </a:r>
            <a:r>
              <a:rPr lang="ja-JP" altLang="en-US" sz="3200" b="1" dirty="0" smtClean="0">
                <a:solidFill>
                  <a:prstClr val="white"/>
                </a:solidFill>
              </a:rPr>
              <a:t>　　　みがこう</a:t>
            </a:r>
            <a:endParaRPr lang="ja-JP" altLang="en-US" sz="3200" b="1" dirty="0">
              <a:solidFill>
                <a:prstClr val="white"/>
              </a:solidFill>
            </a:endParaRPr>
          </a:p>
        </p:txBody>
      </p:sp>
      <p:sp>
        <p:nvSpPr>
          <p:cNvPr id="7" name="テキスト ボックス 6"/>
          <p:cNvSpPr txBox="1"/>
          <p:nvPr/>
        </p:nvSpPr>
        <p:spPr>
          <a:xfrm>
            <a:off x="-107504" y="3647926"/>
            <a:ext cx="9144000" cy="1077218"/>
          </a:xfrm>
          <a:prstGeom prst="rect">
            <a:avLst/>
          </a:prstGeom>
          <a:noFill/>
        </p:spPr>
        <p:txBody>
          <a:bodyPr wrap="square" rtlCol="0">
            <a:spAutoFit/>
          </a:bodyPr>
          <a:lstStyle/>
          <a:p>
            <a:r>
              <a:rPr lang="ja-JP" altLang="en-US" sz="3200" b="1" dirty="0" smtClean="0">
                <a:solidFill>
                  <a:prstClr val="white"/>
                </a:solidFill>
              </a:rPr>
              <a:t> 　　２　歯ブラシは小刻みにやさしく動かそう</a:t>
            </a:r>
            <a:endParaRPr lang="en-US" altLang="ja-JP" sz="3200" b="1" dirty="0" smtClean="0">
              <a:solidFill>
                <a:prstClr val="white"/>
              </a:solidFill>
            </a:endParaRPr>
          </a:p>
          <a:p>
            <a:r>
              <a:rPr lang="ja-JP" altLang="en-US" sz="3200" b="1" dirty="0" smtClean="0">
                <a:solidFill>
                  <a:prstClr val="white"/>
                </a:solidFill>
              </a:rPr>
              <a:t>　　</a:t>
            </a:r>
            <a:r>
              <a:rPr lang="ja-JP" altLang="en-US" sz="3200" b="1" dirty="0">
                <a:solidFill>
                  <a:prstClr val="white"/>
                </a:solidFill>
              </a:rPr>
              <a:t> </a:t>
            </a:r>
            <a:r>
              <a:rPr lang="ja-JP" altLang="en-US" sz="3200" b="1" dirty="0" smtClean="0">
                <a:solidFill>
                  <a:prstClr val="white"/>
                </a:solidFill>
              </a:rPr>
              <a:t>　　１か所２０回を目安にしよう</a:t>
            </a:r>
            <a:endParaRPr lang="ja-JP" altLang="en-US" sz="3200" b="1" dirty="0">
              <a:solidFill>
                <a:prstClr val="white"/>
              </a:solidFill>
            </a:endParaRPr>
          </a:p>
        </p:txBody>
      </p:sp>
      <p:sp>
        <p:nvSpPr>
          <p:cNvPr id="8" name="テキスト ボックス 7"/>
          <p:cNvSpPr txBox="1"/>
          <p:nvPr/>
        </p:nvSpPr>
        <p:spPr>
          <a:xfrm>
            <a:off x="-108520" y="5364505"/>
            <a:ext cx="9194577" cy="584775"/>
          </a:xfrm>
          <a:prstGeom prst="rect">
            <a:avLst/>
          </a:prstGeom>
          <a:noFill/>
        </p:spPr>
        <p:txBody>
          <a:bodyPr wrap="square" rtlCol="0">
            <a:spAutoFit/>
          </a:bodyPr>
          <a:lstStyle/>
          <a:p>
            <a:r>
              <a:rPr lang="ja-JP" altLang="en-US" sz="3200" b="1" dirty="0" smtClean="0">
                <a:solidFill>
                  <a:prstClr val="white"/>
                </a:solidFill>
              </a:rPr>
              <a:t> 　　３　全ての歯をすみずみまでみがこう</a:t>
            </a:r>
            <a:endParaRPr lang="ja-JP" altLang="en-US" sz="3200" b="1" dirty="0">
              <a:solidFill>
                <a:prstClr val="white"/>
              </a:solidFill>
            </a:endParaRPr>
          </a:p>
        </p:txBody>
      </p:sp>
      <p:sp>
        <p:nvSpPr>
          <p:cNvPr id="3" name="テキスト ボックス 2"/>
          <p:cNvSpPr txBox="1"/>
          <p:nvPr/>
        </p:nvSpPr>
        <p:spPr>
          <a:xfrm>
            <a:off x="3419872" y="3503954"/>
            <a:ext cx="495649" cy="307777"/>
          </a:xfrm>
          <a:prstGeom prst="rect">
            <a:avLst/>
          </a:prstGeom>
          <a:noFill/>
        </p:spPr>
        <p:txBody>
          <a:bodyPr wrap="none" rtlCol="0">
            <a:spAutoFit/>
          </a:bodyPr>
          <a:lstStyle/>
          <a:p>
            <a:r>
              <a:rPr kumimoji="1" lang="ja-JP" altLang="en-US" sz="1400" b="1" dirty="0" smtClean="0"/>
              <a:t>きざ</a:t>
            </a:r>
            <a:endParaRPr kumimoji="1" lang="ja-JP" altLang="en-US" sz="1400" b="1" dirty="0"/>
          </a:p>
        </p:txBody>
      </p:sp>
    </p:spTree>
    <p:extLst>
      <p:ext uri="{BB962C8B-B14F-4D97-AF65-F5344CB8AC3E}">
        <p14:creationId xmlns:p14="http://schemas.microsoft.com/office/powerpoint/2010/main" val="405879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heckerboard(across)">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856984" cy="1143000"/>
          </a:xfrm>
        </p:spPr>
        <p:txBody>
          <a:bodyPr>
            <a:noAutofit/>
          </a:bodyPr>
          <a:lstStyle/>
          <a:p>
            <a:r>
              <a:rPr kumimoji="1" lang="ja-JP" altLang="en-US" b="1" dirty="0" smtClean="0">
                <a:solidFill>
                  <a:srgbClr val="FFFF00"/>
                </a:solidFill>
              </a:rPr>
              <a:t>歯と歯肉の間に</a:t>
            </a:r>
            <a:r>
              <a:rPr kumimoji="1" lang="en-US" altLang="ja-JP" b="1" dirty="0" smtClean="0">
                <a:solidFill>
                  <a:srgbClr val="FFFF00"/>
                </a:solidFill>
              </a:rPr>
              <a:t/>
            </a:r>
            <a:br>
              <a:rPr kumimoji="1" lang="en-US" altLang="ja-JP" b="1" dirty="0" smtClean="0">
                <a:solidFill>
                  <a:srgbClr val="FFFF00"/>
                </a:solidFill>
              </a:rPr>
            </a:br>
            <a:r>
              <a:rPr kumimoji="1" lang="ja-JP" altLang="en-US" b="1" dirty="0" smtClean="0">
                <a:solidFill>
                  <a:srgbClr val="FFFF00"/>
                </a:solidFill>
              </a:rPr>
              <a:t>歯ブラシの毛先を当てましょう</a:t>
            </a:r>
            <a:r>
              <a:rPr kumimoji="1" lang="en-US" altLang="ja-JP" b="1" dirty="0" smtClean="0">
                <a:solidFill>
                  <a:srgbClr val="FFFF00"/>
                </a:solidFill>
              </a:rPr>
              <a:t>!!</a:t>
            </a:r>
            <a:endParaRPr kumimoji="1" lang="ja-JP" altLang="en-US" b="1" dirty="0">
              <a:solidFill>
                <a:srgbClr val="FFFF00"/>
              </a:solidFill>
            </a:endParaRPr>
          </a:p>
        </p:txBody>
      </p:sp>
      <p:pic>
        <p:nvPicPr>
          <p:cNvPr id="2050" name="Picture 2" descr="C:\Users\宮城県歯科衛生士会\Desktop\DSCN06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03640" y="1484776"/>
            <a:ext cx="3024339" cy="417647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宮城県歯科衛生士会\Desktop\DSCN0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203132" y="2505602"/>
            <a:ext cx="4066328" cy="2880320"/>
          </a:xfrm>
          <a:prstGeom prst="rect">
            <a:avLst/>
          </a:prstGeom>
          <a:noFill/>
          <a:extLst>
            <a:ext uri="{909E8E84-426E-40DD-AFC4-6F175D3DCCD1}">
              <a14:hiddenFill xmlns:a14="http://schemas.microsoft.com/office/drawing/2010/main">
                <a:solidFill>
                  <a:srgbClr val="FFFFFF"/>
                </a:solidFill>
              </a14:hiddenFill>
            </a:ext>
          </a:extLst>
        </p:spPr>
      </p:pic>
      <p:sp>
        <p:nvSpPr>
          <p:cNvPr id="8" name="右矢印 7"/>
          <p:cNvSpPr/>
          <p:nvPr/>
        </p:nvSpPr>
        <p:spPr>
          <a:xfrm rot="16865996">
            <a:off x="2557352" y="3381629"/>
            <a:ext cx="618245" cy="511948"/>
          </a:xfrm>
          <a:prstGeom prst="rightArrow">
            <a:avLst>
              <a:gd name="adj1" fmla="val 4777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9" name="下矢印 8"/>
          <p:cNvSpPr/>
          <p:nvPr/>
        </p:nvSpPr>
        <p:spPr>
          <a:xfrm rot="7216919">
            <a:off x="7613178" y="4121954"/>
            <a:ext cx="474041" cy="64468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7504" y="6135687"/>
            <a:ext cx="9007594" cy="461665"/>
          </a:xfrm>
          <a:prstGeom prst="rect">
            <a:avLst/>
          </a:prstGeom>
          <a:noFill/>
        </p:spPr>
        <p:txBody>
          <a:bodyPr wrap="none" rtlCol="0">
            <a:spAutoFit/>
          </a:bodyPr>
          <a:lstStyle/>
          <a:p>
            <a:r>
              <a:rPr kumimoji="1" lang="ja-JP" altLang="en-US" sz="2400" b="1" dirty="0" smtClean="0"/>
              <a:t>毛さきが歯と歯肉の</a:t>
            </a:r>
            <a:r>
              <a:rPr lang="ja-JP" altLang="en-US" sz="2400" b="1" dirty="0" smtClean="0"/>
              <a:t>間に上手く当たっているか意識してやりましょう</a:t>
            </a:r>
            <a:endParaRPr kumimoji="1" lang="ja-JP" altLang="en-US" sz="2400" b="1" dirty="0"/>
          </a:p>
        </p:txBody>
      </p:sp>
      <p:sp>
        <p:nvSpPr>
          <p:cNvPr id="10" name="テキスト ボックス 9"/>
          <p:cNvSpPr txBox="1"/>
          <p:nvPr/>
        </p:nvSpPr>
        <p:spPr>
          <a:xfrm>
            <a:off x="107504" y="5415607"/>
            <a:ext cx="5362365" cy="461665"/>
          </a:xfrm>
          <a:prstGeom prst="rect">
            <a:avLst/>
          </a:prstGeom>
          <a:noFill/>
        </p:spPr>
        <p:txBody>
          <a:bodyPr wrap="none" rtlCol="0">
            <a:spAutoFit/>
          </a:bodyPr>
          <a:lstStyle/>
          <a:p>
            <a:r>
              <a:rPr kumimoji="1" lang="ja-JP" altLang="en-US" sz="2400" b="1" dirty="0" smtClean="0"/>
              <a:t>毛さきが歯と歯の間に入り込んでいるか</a:t>
            </a:r>
            <a:endParaRPr kumimoji="1" lang="ja-JP" altLang="en-US" sz="2400" b="1" dirty="0"/>
          </a:p>
        </p:txBody>
      </p:sp>
      <p:sp>
        <p:nvSpPr>
          <p:cNvPr id="3" name="テキスト ボックス 2"/>
          <p:cNvSpPr txBox="1"/>
          <p:nvPr/>
        </p:nvSpPr>
        <p:spPr>
          <a:xfrm>
            <a:off x="6153235" y="5997187"/>
            <a:ext cx="579005" cy="276999"/>
          </a:xfrm>
          <a:prstGeom prst="rect">
            <a:avLst/>
          </a:prstGeom>
          <a:noFill/>
        </p:spPr>
        <p:txBody>
          <a:bodyPr wrap="none" rtlCol="0">
            <a:spAutoFit/>
          </a:bodyPr>
          <a:lstStyle/>
          <a:p>
            <a:r>
              <a:rPr kumimoji="1" lang="ja-JP" altLang="en-US" sz="1200" b="1" dirty="0" smtClean="0"/>
              <a:t>いしき</a:t>
            </a:r>
            <a:endParaRPr kumimoji="1" lang="ja-JP" altLang="en-US" sz="1200" b="1" dirty="0"/>
          </a:p>
        </p:txBody>
      </p:sp>
    </p:spTree>
    <p:extLst>
      <p:ext uri="{BB962C8B-B14F-4D97-AF65-F5344CB8AC3E}">
        <p14:creationId xmlns:p14="http://schemas.microsoft.com/office/powerpoint/2010/main" val="237281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1000"/>
                                        <p:tgtEl>
                                          <p:spTgt spid="2050"/>
                                        </p:tgtEl>
                                      </p:cBhvr>
                                    </p:animEffect>
                                  </p:childTnLst>
                                </p:cTn>
                              </p:par>
                              <p:par>
                                <p:cTn id="8" presetID="5" presetClass="entr" presetSubtype="1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checkerboard(across)">
                                      <p:cBhvr>
                                        <p:cTn id="10" dur="10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10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1000"/>
                                        <p:tgtEl>
                                          <p:spTgt spid="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1000"/>
                                        <p:tgtEl>
                                          <p:spTgt spid="7"/>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P spid="10"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8574"/>
            <a:ext cx="8229600" cy="1371600"/>
          </a:xfrm>
        </p:spPr>
        <p:txBody>
          <a:bodyPr>
            <a:normAutofit fontScale="90000"/>
          </a:bodyPr>
          <a:lstStyle/>
          <a:p>
            <a:r>
              <a:rPr kumimoji="1" lang="ja-JP" altLang="en-US" sz="5400" b="1" dirty="0" smtClean="0">
                <a:solidFill>
                  <a:srgbClr val="FFFF00"/>
                </a:solidFill>
              </a:rPr>
              <a:t>前歯のみがき方のポイント！</a:t>
            </a:r>
            <a:endParaRPr kumimoji="1" lang="ja-JP" altLang="en-US" sz="5400" b="1" dirty="0">
              <a:solidFill>
                <a:srgbClr val="FFFF00"/>
              </a:solidFill>
            </a:endParaRPr>
          </a:p>
        </p:txBody>
      </p:sp>
      <p:pic>
        <p:nvPicPr>
          <p:cNvPr id="3" name="図 2" descr="CIMG2470.JPG"/>
          <p:cNvPicPr>
            <a:picLocks noChangeAspect="1"/>
          </p:cNvPicPr>
          <p:nvPr/>
        </p:nvPicPr>
        <p:blipFill>
          <a:blip r:embed="rId3" cstate="print"/>
          <a:stretch>
            <a:fillRect/>
          </a:stretch>
        </p:blipFill>
        <p:spPr>
          <a:xfrm rot="10800000">
            <a:off x="861784" y="3764110"/>
            <a:ext cx="3134152" cy="2977258"/>
          </a:xfrm>
          <a:prstGeom prst="rect">
            <a:avLst/>
          </a:prstGeom>
        </p:spPr>
      </p:pic>
      <p:pic>
        <p:nvPicPr>
          <p:cNvPr id="4" name="図 3" descr="CIMG2464.JPG"/>
          <p:cNvPicPr>
            <a:picLocks noChangeAspect="1"/>
          </p:cNvPicPr>
          <p:nvPr/>
        </p:nvPicPr>
        <p:blipFill>
          <a:blip r:embed="rId4" cstate="print"/>
          <a:stretch>
            <a:fillRect/>
          </a:stretch>
        </p:blipFill>
        <p:spPr>
          <a:xfrm>
            <a:off x="5180420" y="3764110"/>
            <a:ext cx="3121875" cy="2977258"/>
          </a:xfrm>
          <a:prstGeom prst="rect">
            <a:avLst/>
          </a:prstGeom>
        </p:spPr>
      </p:pic>
      <p:sp>
        <p:nvSpPr>
          <p:cNvPr id="5" name="テキスト ボックス 4"/>
          <p:cNvSpPr txBox="1"/>
          <p:nvPr/>
        </p:nvSpPr>
        <p:spPr>
          <a:xfrm>
            <a:off x="791580" y="1329011"/>
            <a:ext cx="7560840" cy="969496"/>
          </a:xfrm>
          <a:prstGeom prst="rect">
            <a:avLst/>
          </a:prstGeom>
          <a:noFill/>
        </p:spPr>
        <p:txBody>
          <a:bodyPr wrap="square" rtlCol="0">
            <a:spAutoFit/>
          </a:bodyPr>
          <a:lstStyle/>
          <a:p>
            <a:r>
              <a:rPr lang="ja-JP" altLang="en-US" sz="2800" b="1" dirty="0" smtClean="0"/>
              <a:t>　歯と歯の間・歯と歯肉の間を力を入れずに</a:t>
            </a:r>
            <a:endParaRPr lang="en-US" altLang="ja-JP" sz="2800" b="1" dirty="0" smtClean="0"/>
          </a:p>
          <a:p>
            <a:endParaRPr lang="en-US" altLang="ja-JP" sz="100" b="1" dirty="0"/>
          </a:p>
          <a:p>
            <a:r>
              <a:rPr lang="ja-JP" altLang="en-US" sz="2800" b="1" dirty="0" smtClean="0"/>
              <a:t>　小刻みに横みがきをします</a:t>
            </a:r>
            <a:endParaRPr lang="en-US" altLang="ja-JP" sz="2800" b="1" dirty="0" smtClean="0"/>
          </a:p>
        </p:txBody>
      </p:sp>
      <p:sp>
        <p:nvSpPr>
          <p:cNvPr id="6" name="上下矢印 5"/>
          <p:cNvSpPr/>
          <p:nvPr/>
        </p:nvSpPr>
        <p:spPr bwMode="auto">
          <a:xfrm rot="21191167">
            <a:off x="3347864" y="4077072"/>
            <a:ext cx="571504" cy="1923696"/>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dirty="0" smtClean="0">
              <a:solidFill>
                <a:srgbClr val="FF0000"/>
              </a:solidFill>
              <a:latin typeface="Tahoma" pitchFamily="34" charset="0"/>
            </a:endParaRPr>
          </a:p>
        </p:txBody>
      </p:sp>
      <p:sp>
        <p:nvSpPr>
          <p:cNvPr id="7" name="上下矢印 6"/>
          <p:cNvSpPr/>
          <p:nvPr/>
        </p:nvSpPr>
        <p:spPr bwMode="auto">
          <a:xfrm>
            <a:off x="6444208" y="4149080"/>
            <a:ext cx="500066" cy="1851118"/>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smtClean="0">
              <a:solidFill>
                <a:prstClr val="white"/>
              </a:solidFill>
              <a:latin typeface="Tahoma" pitchFamily="34" charset="0"/>
            </a:endParaRPr>
          </a:p>
        </p:txBody>
      </p:sp>
      <p:sp>
        <p:nvSpPr>
          <p:cNvPr id="8" name="テキスト ボックス 7"/>
          <p:cNvSpPr txBox="1"/>
          <p:nvPr/>
        </p:nvSpPr>
        <p:spPr>
          <a:xfrm>
            <a:off x="755576" y="185740"/>
            <a:ext cx="1308422" cy="400110"/>
          </a:xfrm>
          <a:prstGeom prst="rect">
            <a:avLst/>
          </a:prstGeom>
          <a:noFill/>
        </p:spPr>
        <p:txBody>
          <a:bodyPr wrap="square" rtlCol="0">
            <a:spAutoFit/>
          </a:bodyPr>
          <a:lstStyle/>
          <a:p>
            <a:r>
              <a:rPr lang="ja-JP" altLang="en-US" sz="2000" b="1" dirty="0" smtClean="0">
                <a:solidFill>
                  <a:srgbClr val="FFFF00"/>
                </a:solidFill>
              </a:rPr>
              <a:t>ま え 　ば</a:t>
            </a:r>
            <a:endParaRPr lang="ja-JP" altLang="en-US" sz="2000" b="1" dirty="0">
              <a:solidFill>
                <a:srgbClr val="FFFF00"/>
              </a:solidFill>
            </a:endParaRPr>
          </a:p>
        </p:txBody>
      </p:sp>
      <p:sp>
        <p:nvSpPr>
          <p:cNvPr id="10" name="テキスト ボックス 9"/>
          <p:cNvSpPr txBox="1"/>
          <p:nvPr/>
        </p:nvSpPr>
        <p:spPr>
          <a:xfrm>
            <a:off x="1141147" y="1689333"/>
            <a:ext cx="766557" cy="246221"/>
          </a:xfrm>
          <a:prstGeom prst="rect">
            <a:avLst/>
          </a:prstGeom>
          <a:noFill/>
        </p:spPr>
        <p:txBody>
          <a:bodyPr wrap="none" rtlCol="0">
            <a:spAutoFit/>
          </a:bodyPr>
          <a:lstStyle/>
          <a:p>
            <a:r>
              <a:rPr kumimoji="1" lang="ja-JP" altLang="en-US" sz="1000" b="1" dirty="0" smtClean="0"/>
              <a:t>こ　　き   ざ</a:t>
            </a:r>
            <a:endParaRPr kumimoji="1" lang="ja-JP" altLang="en-US" sz="1000" b="1" dirty="0"/>
          </a:p>
        </p:txBody>
      </p:sp>
      <p:sp>
        <p:nvSpPr>
          <p:cNvPr id="11" name="テキスト ボックス 10"/>
          <p:cNvSpPr txBox="1"/>
          <p:nvPr/>
        </p:nvSpPr>
        <p:spPr>
          <a:xfrm>
            <a:off x="1048386" y="2396801"/>
            <a:ext cx="7253909" cy="954107"/>
          </a:xfrm>
          <a:prstGeom prst="rect">
            <a:avLst/>
          </a:prstGeom>
          <a:noFill/>
        </p:spPr>
        <p:txBody>
          <a:bodyPr wrap="none" rtlCol="0">
            <a:spAutoFit/>
          </a:bodyPr>
          <a:lstStyle/>
          <a:p>
            <a:r>
              <a:rPr lang="ja-JP" altLang="en-US" sz="2800" b="1" dirty="0" smtClean="0">
                <a:solidFill>
                  <a:srgbClr val="FFC000"/>
                </a:solidFill>
              </a:rPr>
              <a:t>歯</a:t>
            </a:r>
            <a:r>
              <a:rPr lang="ja-JP" altLang="en-US" sz="2800" b="1" dirty="0">
                <a:solidFill>
                  <a:srgbClr val="FFC000"/>
                </a:solidFill>
              </a:rPr>
              <a:t>並びが悪いところや、みがきづらいところは、</a:t>
            </a:r>
            <a:endParaRPr lang="en-US" altLang="ja-JP" sz="2800" b="1" dirty="0">
              <a:solidFill>
                <a:srgbClr val="FFC000"/>
              </a:solidFill>
            </a:endParaRPr>
          </a:p>
          <a:p>
            <a:r>
              <a:rPr lang="ja-JP" altLang="en-US" sz="2800" b="1" dirty="0" smtClean="0">
                <a:solidFill>
                  <a:srgbClr val="FFC000"/>
                </a:solidFill>
              </a:rPr>
              <a:t>歯ブラシ</a:t>
            </a:r>
            <a:r>
              <a:rPr lang="ja-JP" altLang="en-US" sz="2800" b="1" dirty="0">
                <a:solidFill>
                  <a:srgbClr val="FFC000"/>
                </a:solidFill>
              </a:rPr>
              <a:t>をタテにして１本ずつ</a:t>
            </a:r>
            <a:r>
              <a:rPr lang="ja-JP" altLang="en-US" sz="2800" b="1" dirty="0" smtClean="0">
                <a:solidFill>
                  <a:srgbClr val="FFC000"/>
                </a:solidFill>
              </a:rPr>
              <a:t>みがきましょう</a:t>
            </a:r>
            <a:endParaRPr lang="ja-JP" altLang="en-US" sz="2800" b="1" dirty="0">
              <a:solidFill>
                <a:srgbClr val="FFC000"/>
              </a:solidFill>
            </a:endParaRPr>
          </a:p>
        </p:txBody>
      </p:sp>
    </p:spTree>
    <p:extLst>
      <p:ext uri="{BB962C8B-B14F-4D97-AF65-F5344CB8AC3E}">
        <p14:creationId xmlns:p14="http://schemas.microsoft.com/office/powerpoint/2010/main" val="6400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1000"/>
                                        <p:tgtEl>
                                          <p:spTgt spid="5">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checkerboard(across)">
                                      <p:cBhvr>
                                        <p:cTn id="11" dur="1000"/>
                                        <p:tgtEl>
                                          <p:spTgt spid="5">
                                            <p:txEl>
                                              <p:pRg st="2" end="2"/>
                                            </p:txEl>
                                          </p:spTgt>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9" dur="1000"/>
                                        <p:tgtEl>
                                          <p:spTgt spid="11">
                                            <p:txEl>
                                              <p:pRg st="0" end="0"/>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22" dur="1000"/>
                                        <p:tgtEl>
                                          <p:spTgt spid="11">
                                            <p:txEl>
                                              <p:pRg st="1" end="1"/>
                                            </p:txEl>
                                          </p:spTgt>
                                        </p:tgtEl>
                                      </p:cBhvr>
                                    </p:animEffect>
                                  </p:childTnLst>
                                </p:cTn>
                              </p:par>
                            </p:childTnLst>
                          </p:cTn>
                        </p:par>
                        <p:par>
                          <p:cTn id="23" fill="hold">
                            <p:stCondLst>
                              <p:cond delay="1000"/>
                            </p:stCondLst>
                            <p:childTnLst>
                              <p:par>
                                <p:cTn id="24" presetID="5" presetClass="entr" presetSubtype="1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heckerboard(across)">
                                      <p:cBhvr>
                                        <p:cTn id="26" dur="1000"/>
                                        <p:tgtEl>
                                          <p:spTgt spid="3"/>
                                        </p:tgtEl>
                                      </p:cBhvr>
                                    </p:animEffect>
                                  </p:childTnLst>
                                </p:cTn>
                              </p:par>
                              <p:par>
                                <p:cTn id="27" presetID="5" presetClass="entr" presetSubtype="1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1000"/>
                                        <p:tgtEl>
                                          <p:spTgt spid="4"/>
                                        </p:tgtEl>
                                      </p:cBhvr>
                                    </p:animEffect>
                                  </p:childTnLst>
                                </p:cTn>
                              </p:par>
                            </p:childTnLst>
                          </p:cTn>
                        </p:par>
                        <p:par>
                          <p:cTn id="30" fill="hold">
                            <p:stCondLst>
                              <p:cond delay="2000"/>
                            </p:stCondLst>
                            <p:childTnLst>
                              <p:par>
                                <p:cTn id="31" presetID="5" presetClass="entr" presetSubtype="10" fill="hold" grpId="1"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1000"/>
                                        <p:tgtEl>
                                          <p:spTgt spid="7"/>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4" presetClass="path" presetSubtype="0" repeatCount="indefinite" accel="52500" decel="47500" fill="remove" grpId="2" nodeType="clickEffect">
                                  <p:stCondLst>
                                    <p:cond delay="0"/>
                                  </p:stCondLst>
                                  <p:endCondLst>
                                    <p:cond evt="onNext" delay="0">
                                      <p:tgtEl>
                                        <p:sldTgt/>
                                      </p:tgtEl>
                                    </p:cond>
                                  </p:endCondLst>
                                  <p:childTnLst>
                                    <p:animMotion origin="layout" path="M -4.44444E-6 3.7037E-6 L -0.00364 -0.0301 " pathEditMode="relative" rAng="0" ptsTypes="AA">
                                      <p:cBhvr>
                                        <p:cTn id="40" dur="400" fill="hold"/>
                                        <p:tgtEl>
                                          <p:spTgt spid="7"/>
                                        </p:tgtEl>
                                        <p:attrNameLst>
                                          <p:attrName>ppt_x</p:attrName>
                                          <p:attrName>ppt_y</p:attrName>
                                        </p:attrNameLst>
                                      </p:cBhvr>
                                      <p:rCtr x="-191" y="-1505"/>
                                    </p:animMotion>
                                  </p:childTnLst>
                                </p:cTn>
                              </p:par>
                              <p:par>
                                <p:cTn id="41" presetID="64" presetClass="path" presetSubtype="0" repeatCount="indefinite" accel="52500" decel="47500" fill="hold" grpId="1" nodeType="withEffect">
                                  <p:stCondLst>
                                    <p:cond delay="0"/>
                                  </p:stCondLst>
                                  <p:endCondLst>
                                    <p:cond evt="onNext" delay="0">
                                      <p:tgtEl>
                                        <p:sldTgt/>
                                      </p:tgtEl>
                                    </p:cond>
                                  </p:endCondLst>
                                  <p:childTnLst>
                                    <p:animMotion origin="layout" path="M 4.16667E-6 -2.22222E-6 L 0.00017 -0.02477 " pathEditMode="relative" rAng="0" ptsTypes="AA">
                                      <p:cBhvr>
                                        <p:cTn id="42" dur="400" fill="hold"/>
                                        <p:tgtEl>
                                          <p:spTgt spid="6"/>
                                        </p:tgtEl>
                                        <p:attrNameLst>
                                          <p:attrName>ppt_x</p:attrName>
                                          <p:attrName>ppt_y</p:attrName>
                                        </p:attrNameLst>
                                      </p:cBhvr>
                                      <p:rCtr x="0" y="-1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1" animBg="1"/>
      <p:bldP spid="7" grpId="2" animBg="1"/>
      <p:bldP spid="10" grpId="0"/>
    </p:bld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9969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1172</Words>
  <Application>Microsoft Office PowerPoint</Application>
  <PresentationFormat>画面に合わせる (4:3)</PresentationFormat>
  <Paragraphs>180</Paragraphs>
  <Slides>12</Slides>
  <Notes>12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ＭＳ Ｐゴシック</vt:lpstr>
      <vt:lpstr>Arial</vt:lpstr>
      <vt:lpstr>Calibri</vt:lpstr>
      <vt:lpstr>Tahoma</vt:lpstr>
      <vt:lpstr>Office ​​テーマ</vt:lpstr>
      <vt:lpstr>（４）歯・口の清掃と 　　　　　　　　指導のポイント</vt:lpstr>
      <vt:lpstr>　歯みがきしてみよう♪</vt:lpstr>
      <vt:lpstr>PowerPoint プレゼンテーション</vt:lpstr>
      <vt:lpstr> 歯ブラシの持ち方　</vt:lpstr>
      <vt:lpstr>歯をみがく順番　</vt:lpstr>
      <vt:lpstr>PowerPoint プレゼンテーション</vt:lpstr>
      <vt:lpstr>歯みがきの３つのポイント</vt:lpstr>
      <vt:lpstr>歯と歯肉の間に 歯ブラシの毛先を当てましょう!!</vt:lpstr>
      <vt:lpstr>前歯のみがき方のポイント！</vt:lpstr>
      <vt:lpstr>奥歯のみがき方のポイント！</vt:lpstr>
      <vt:lpstr>歯と歯の間はデンタルフロスを!!</vt:lpstr>
      <vt:lpstr>歯みがき前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2021-07-05T10:10:39Z</dcterms:created>
  <dcterms:modified xsi:type="dcterms:W3CDTF">2021-07-05T10:10:47Z</dcterms:modified>
</cp:coreProperties>
</file>