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7561263" cy="106934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FF9900"/>
    <a:srgbClr val="FFFFCC"/>
    <a:srgbClr val="CCFF99"/>
    <a:srgbClr val="FFCCCC"/>
    <a:srgbClr val="FFFF66"/>
    <a:srgbClr val="FF9966"/>
    <a:srgbClr val="FF99FF"/>
    <a:srgbClr val="FF0066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660B408-B3CF-4A94-85FC-2B1E0A45F4A2}" styleName="濃色スタイル 2 - アクセント 1/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1FECB4D8-DB02-4DC6-A0A2-4F2EBAE1DC90}" styleName="中間スタイル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0956" autoAdjust="0"/>
    <p:restoredTop sz="95683" autoAdjust="0"/>
  </p:normalViewPr>
  <p:slideViewPr>
    <p:cSldViewPr snapToObjects="1" showGuides="1">
      <p:cViewPr>
        <p:scale>
          <a:sx n="150" d="100"/>
          <a:sy n="150" d="100"/>
        </p:scale>
        <p:origin x="234" y="-72"/>
      </p:cViewPr>
      <p:guideLst>
        <p:guide orient="horz" pos="336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80023" cy="18002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CD3F7D1B-0BAC-460A-996E-F62E54F1D70A}" type="datetimeFigureOut">
              <a:rPr kumimoji="1" lang="ja-JP" altLang="en-US" smtClean="0"/>
              <a:t>2017/10/2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28164"/>
            <a:ext cx="2946400" cy="496887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49688" y="9428164"/>
            <a:ext cx="2946400" cy="496887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CA5058D8-0A51-49B8-A48D-7B8B6D28B9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55456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7A9641C4-EC98-4948-B079-A7DAF796716E}" type="datetimeFigureOut">
              <a:rPr kumimoji="1" lang="ja-JP" altLang="en-US" smtClean="0"/>
              <a:t>2017/10/2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82800" y="744538"/>
            <a:ext cx="26320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1" y="4714876"/>
            <a:ext cx="5438775" cy="4467225"/>
          </a:xfrm>
          <a:prstGeom prst="rect">
            <a:avLst/>
          </a:prstGeom>
        </p:spPr>
        <p:txBody>
          <a:bodyPr vert="horz" lIns="91431" tIns="45715" rIns="91431" bIns="45715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28164"/>
            <a:ext cx="2946400" cy="496887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688" y="9428164"/>
            <a:ext cx="2946400" cy="496887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6C49EC45-0669-4DC7-9177-EE4A5D82F8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683428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7095" y="3321886"/>
            <a:ext cx="6427074" cy="2292150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2CEF-A5F9-4F48-B339-83341012E173}" type="datetime1">
              <a:rPr kumimoji="1" lang="ja-JP" altLang="en-US" smtClean="0"/>
              <a:t>2017/10/2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356EC-72F2-4E87-98DA-F7C193B51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3442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D8FBE-7F15-4C38-9F5B-FF92FC088B44}" type="datetime1">
              <a:rPr kumimoji="1" lang="ja-JP" altLang="en-US" smtClean="0"/>
              <a:t>2017/10/2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356EC-72F2-4E87-98DA-F7C193B51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6660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534133" y="668338"/>
            <a:ext cx="1405923" cy="1422568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12427" y="668338"/>
            <a:ext cx="4095684" cy="1422568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79FF-269F-4814-8914-1896ACFBEF6C}" type="datetime1">
              <a:rPr kumimoji="1" lang="ja-JP" altLang="en-US" smtClean="0"/>
              <a:t>2017/10/2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356EC-72F2-4E87-98DA-F7C193B51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6607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42D7E-C4BF-4790-9389-489E4C7BE608}" type="datetime1">
              <a:rPr kumimoji="1" lang="ja-JP" altLang="en-US" smtClean="0"/>
              <a:t>2017/10/2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356EC-72F2-4E87-98DA-F7C193B51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4232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287" y="6871500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97287" y="4532320"/>
            <a:ext cx="6427074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8AAB1-50ED-4AB9-80FA-49761DC681B3}" type="datetime1">
              <a:rPr kumimoji="1" lang="ja-JP" altLang="en-US" smtClean="0"/>
              <a:t>2017/10/2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356EC-72F2-4E87-98DA-F7C193B51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1160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12428" y="3891210"/>
            <a:ext cx="2750147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188595" y="3891210"/>
            <a:ext cx="2751460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D7059-3353-41C9-A6C0-9D39B5CBDD53}" type="datetime1">
              <a:rPr kumimoji="1" lang="ja-JP" altLang="en-US" smtClean="0"/>
              <a:t>2017/10/2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356EC-72F2-4E87-98DA-F7C193B51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2917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F1FC8-D937-4C2E-9B90-E2D01BFB6BF0}" type="datetime1">
              <a:rPr kumimoji="1" lang="ja-JP" altLang="en-US" smtClean="0"/>
              <a:t>2017/10/2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356EC-72F2-4E87-98DA-F7C193B51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6910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D182E-8861-4FAD-B863-69C4BFF31C06}" type="datetime1">
              <a:rPr kumimoji="1" lang="ja-JP" altLang="en-US" smtClean="0"/>
              <a:t>2017/10/2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356EC-72F2-4E87-98DA-F7C193B51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4273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71C8A-842C-4265-A88D-49B56DDB4A37}" type="datetime1">
              <a:rPr kumimoji="1" lang="ja-JP" altLang="en-US" smtClean="0"/>
              <a:t>2017/10/2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356EC-72F2-4E87-98DA-F7C193B51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5652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56244" y="425756"/>
            <a:ext cx="4226956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2064F-EC93-42D0-A536-03F1C630032E}" type="datetime1">
              <a:rPr kumimoji="1" lang="ja-JP" altLang="en-US" smtClean="0"/>
              <a:t>2017/10/2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356EC-72F2-4E87-98DA-F7C193B51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459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B07E0-23B6-4EA4-89C0-21496371989C}" type="datetime1">
              <a:rPr kumimoji="1" lang="ja-JP" altLang="en-US" smtClean="0"/>
              <a:t>2017/10/2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356EC-72F2-4E87-98DA-F7C193B51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0933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DB83D-A78D-49E2-8048-DF39E8322B1A}" type="datetime1">
              <a:rPr kumimoji="1" lang="ja-JP" altLang="en-US" smtClean="0"/>
              <a:t>2017/10/2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356EC-72F2-4E87-98DA-F7C193B51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3246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98147" y="844100"/>
            <a:ext cx="2031324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学校教育目標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97471" y="2039151"/>
            <a:ext cx="2031325" cy="33855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道徳教育の重点目標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98147" y="3467403"/>
            <a:ext cx="2031325" cy="338554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重点内容項目</a:t>
            </a:r>
            <a:endParaRPr kumimoji="1" lang="ja-JP" altLang="en-US" sz="16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7" name="直線矢印コネクタ 6"/>
          <p:cNvCxnSpPr>
            <a:stCxn id="4" idx="2"/>
            <a:endCxn id="5" idx="0"/>
          </p:cNvCxnSpPr>
          <p:nvPr/>
        </p:nvCxnSpPr>
        <p:spPr>
          <a:xfrm flipH="1">
            <a:off x="1313134" y="1182654"/>
            <a:ext cx="675" cy="8564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線矢印コネクタ 7"/>
          <p:cNvCxnSpPr>
            <a:stCxn id="5" idx="2"/>
            <a:endCxn id="6" idx="0"/>
          </p:cNvCxnSpPr>
          <p:nvPr/>
        </p:nvCxnSpPr>
        <p:spPr>
          <a:xfrm>
            <a:off x="1313134" y="2377705"/>
            <a:ext cx="676" cy="10896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2732403"/>
              </p:ext>
            </p:extLst>
          </p:nvPr>
        </p:nvGraphicFramePr>
        <p:xfrm>
          <a:off x="2457713" y="837790"/>
          <a:ext cx="4787157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87157"/>
              </a:tblGrid>
              <a:tr h="326575"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6575"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6575"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8131897"/>
              </p:ext>
            </p:extLst>
          </p:nvPr>
        </p:nvGraphicFramePr>
        <p:xfrm>
          <a:off x="2457713" y="2043857"/>
          <a:ext cx="4787157" cy="13411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87157"/>
              </a:tblGrid>
              <a:tr h="253146"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3146"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3146"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9431"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844364"/>
              </p:ext>
            </p:extLst>
          </p:nvPr>
        </p:nvGraphicFramePr>
        <p:xfrm>
          <a:off x="383433" y="3906540"/>
          <a:ext cx="6912095" cy="63004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139"/>
                <a:gridCol w="1641955"/>
                <a:gridCol w="1440160"/>
                <a:gridCol w="1944216"/>
                <a:gridCol w="1512625"/>
              </a:tblGrid>
              <a:tr h="603813"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b="1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Ａ</a:t>
                      </a:r>
                      <a:r>
                        <a:rPr kumimoji="1" lang="ja-JP" altLang="en-US" sz="1100" b="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主として</a:t>
                      </a:r>
                      <a:r>
                        <a:rPr kumimoji="1" lang="ja-JP" altLang="en-US" sz="1100" b="1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自分自身</a:t>
                      </a:r>
                      <a:r>
                        <a:rPr kumimoji="1" lang="ja-JP" altLang="en-US" sz="1100" b="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に</a:t>
                      </a:r>
                      <a:endParaRPr kumimoji="1" lang="en-US" altLang="ja-JP" sz="1100" b="0" dirty="0" smtClean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100" b="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関する こと</a:t>
                      </a:r>
                      <a:endParaRPr kumimoji="1" lang="ja-JP" altLang="en-US" sz="1100" b="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b="1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Ｂ</a:t>
                      </a:r>
                      <a:r>
                        <a:rPr kumimoji="1" lang="ja-JP" altLang="en-US" sz="1100" b="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主として</a:t>
                      </a:r>
                      <a:r>
                        <a:rPr kumimoji="1" lang="ja-JP" altLang="en-US" sz="1100" b="1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人との</a:t>
                      </a:r>
                      <a:endParaRPr kumimoji="1" lang="en-US" altLang="ja-JP" sz="1100" b="1" dirty="0" smtClean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100" b="1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関わり</a:t>
                      </a:r>
                      <a:r>
                        <a:rPr kumimoji="1" lang="ja-JP" altLang="en-US" sz="1100" b="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に関すること</a:t>
                      </a:r>
                      <a:endParaRPr kumimoji="1" lang="ja-JP" altLang="en-US" sz="1100" b="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b="1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Ｃ</a:t>
                      </a:r>
                      <a:r>
                        <a:rPr kumimoji="1" lang="ja-JP" altLang="en-US" sz="1100" b="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主として</a:t>
                      </a:r>
                      <a:r>
                        <a:rPr kumimoji="1" lang="ja-JP" altLang="en-US" sz="1100" b="1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集団や社会との</a:t>
                      </a:r>
                      <a:endParaRPr kumimoji="1" lang="en-US" altLang="ja-JP" sz="1100" b="1" dirty="0" smtClean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100" b="1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関わり</a:t>
                      </a:r>
                      <a:r>
                        <a:rPr kumimoji="1" lang="ja-JP" altLang="en-US" sz="1100" b="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に関すること</a:t>
                      </a:r>
                      <a:endParaRPr kumimoji="1" lang="ja-JP" altLang="en-US" sz="1100" b="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b="1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Ｄ</a:t>
                      </a:r>
                      <a:r>
                        <a:rPr kumimoji="1" lang="ja-JP" altLang="en-US" sz="1100" b="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主として</a:t>
                      </a:r>
                      <a:r>
                        <a:rPr kumimoji="1" lang="ja-JP" altLang="en-US" sz="1100" b="1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生命や自然，</a:t>
                      </a:r>
                      <a:endParaRPr kumimoji="1" lang="en-US" altLang="ja-JP" sz="1100" b="1" dirty="0" smtClean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100" b="1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崇高なものとの</a:t>
                      </a:r>
                      <a:endParaRPr kumimoji="1" lang="en-US" altLang="ja-JP" sz="1100" b="1" dirty="0" smtClean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100" b="1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関わり</a:t>
                      </a:r>
                      <a:r>
                        <a:rPr kumimoji="1" lang="ja-JP" altLang="en-US" sz="1100" b="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に関すること</a:t>
                      </a:r>
                      <a:endParaRPr kumimoji="1" lang="ja-JP" altLang="en-US" sz="1100" b="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小学校</a:t>
                      </a:r>
                      <a:endParaRPr kumimoji="1" lang="ja-JP" altLang="en-US" sz="1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vert="eaVert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kumimoji="1" lang="ja-JP" altLang="en-US" sz="1050" dirty="0" smtClean="0"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□善悪の判断，自律，</a:t>
                      </a:r>
                      <a:endParaRPr kumimoji="1" lang="en-US" altLang="ja-JP" sz="1050" dirty="0" smtClean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1050" dirty="0" smtClean="0"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　　　　　　　自由と責任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kumimoji="1" lang="ja-JP" altLang="en-US" sz="1050" dirty="0" smtClean="0"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□正直，誠実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kumimoji="1" lang="ja-JP" altLang="en-US" sz="1050" dirty="0" smtClean="0"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□節度，節制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kumimoji="1" lang="ja-JP" altLang="en-US" sz="1050" dirty="0" smtClean="0"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□個性の伸長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kumimoji="1" lang="ja-JP" altLang="en-US" sz="1050" dirty="0" smtClean="0"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□希望と勇気，</a:t>
                      </a: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kumimoji="1" lang="ja-JP" altLang="en-US" sz="1050" dirty="0" smtClean="0"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　　　　努力と強い意志</a:t>
                      </a:r>
                      <a:endParaRPr kumimoji="1" lang="en-US" altLang="ja-JP" sz="1050" dirty="0" smtClean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kumimoji="1" lang="ja-JP" altLang="en-US" sz="1050" dirty="0" smtClean="0"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□真理の探究</a:t>
                      </a:r>
                    </a:p>
                  </a:txBody>
                  <a:tcPr marL="108000" marR="108000" marT="72000" marB="108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kumimoji="1" lang="ja-JP" altLang="en-US" sz="1050" dirty="0" smtClean="0"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□親切，思いやり</a:t>
                      </a:r>
                      <a:endParaRPr kumimoji="1" lang="en-US" altLang="ja-JP" sz="1050" dirty="0" smtClean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kumimoji="1" lang="zh-TW" altLang="en-US" sz="1050" dirty="0" smtClean="0"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□感謝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kumimoji="1" lang="zh-TW" altLang="en-US" sz="1050" dirty="0" smtClean="0"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□礼儀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kumimoji="1" lang="zh-TW" altLang="en-US" sz="1050" dirty="0" smtClean="0"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□友情，信頼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kumimoji="1" lang="zh-TW" altLang="en-US" sz="1050" dirty="0" smtClean="0"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□相互理解，寛容</a:t>
                      </a:r>
                      <a:endParaRPr kumimoji="1" lang="ja-JP" altLang="en-US" sz="1050" dirty="0" smtClean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108000" marR="108000" marT="72000" marB="108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80000"/>
                        </a:lnSpc>
                      </a:pPr>
                      <a:r>
                        <a:rPr kumimoji="1" lang="ja-JP" altLang="en-US" sz="1050" dirty="0" smtClean="0"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□規則の尊重</a:t>
                      </a:r>
                      <a:endParaRPr kumimoji="1" lang="en-US" altLang="ja-JP" sz="1050" dirty="0" smtClean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pPr>
                        <a:lnSpc>
                          <a:spcPct val="180000"/>
                        </a:lnSpc>
                      </a:pPr>
                      <a:r>
                        <a:rPr kumimoji="1" lang="ja-JP" altLang="en-US" sz="1050" dirty="0" smtClean="0"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□公正，公平，社会正義</a:t>
                      </a:r>
                    </a:p>
                    <a:p>
                      <a:pPr>
                        <a:lnSpc>
                          <a:spcPct val="180000"/>
                        </a:lnSpc>
                      </a:pPr>
                      <a:r>
                        <a:rPr kumimoji="1" lang="ja-JP" altLang="en-US" sz="1050" dirty="0" smtClean="0"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□勤労，公共の精神</a:t>
                      </a:r>
                    </a:p>
                    <a:p>
                      <a:pPr>
                        <a:lnSpc>
                          <a:spcPct val="180000"/>
                        </a:lnSpc>
                      </a:pPr>
                      <a:r>
                        <a:rPr kumimoji="1" lang="ja-JP" altLang="en-US" sz="1050" dirty="0" smtClean="0"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□家族愛，家庭生活の充実</a:t>
                      </a:r>
                    </a:p>
                    <a:p>
                      <a:pPr>
                        <a:lnSpc>
                          <a:spcPct val="180000"/>
                        </a:lnSpc>
                      </a:pPr>
                      <a:r>
                        <a:rPr kumimoji="1" lang="ja-JP" altLang="en-US" sz="1050" dirty="0" smtClean="0"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□よりよい学校生活</a:t>
                      </a:r>
                      <a:r>
                        <a:rPr kumimoji="1" lang="en-US" altLang="ja-JP" sz="1050" dirty="0" smtClean="0"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,</a:t>
                      </a: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kumimoji="1" lang="ja-JP" altLang="en-US" sz="1050" dirty="0" smtClean="0"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　　集団生活の充実</a:t>
                      </a:r>
                    </a:p>
                    <a:p>
                      <a:pPr>
                        <a:lnSpc>
                          <a:spcPct val="180000"/>
                        </a:lnSpc>
                      </a:pPr>
                      <a:r>
                        <a:rPr kumimoji="1" lang="ja-JP" altLang="en-US" sz="1050" dirty="0" smtClean="0"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□伝統や文化の尊重</a:t>
                      </a:r>
                      <a:r>
                        <a:rPr kumimoji="1" lang="en-US" altLang="ja-JP" sz="1050" dirty="0" smtClean="0"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,</a:t>
                      </a: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kumimoji="1" lang="ja-JP" altLang="en-US" sz="1050" dirty="0" smtClean="0"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　　国や郷土を愛する態度</a:t>
                      </a:r>
                    </a:p>
                    <a:p>
                      <a:pPr>
                        <a:lnSpc>
                          <a:spcPct val="180000"/>
                        </a:lnSpc>
                      </a:pPr>
                      <a:r>
                        <a:rPr kumimoji="1" lang="ja-JP" altLang="en-US" sz="1050" dirty="0" smtClean="0"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□国際理解，国際親善</a:t>
                      </a:r>
                      <a:endParaRPr kumimoji="1" lang="ja-JP" altLang="en-US" sz="105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108000" marR="108000" marT="72000" marB="72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kumimoji="1" lang="ja-JP" altLang="en-US" sz="1050" dirty="0" smtClean="0"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□生命の尊さ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kumimoji="1" lang="ja-JP" altLang="en-US" sz="1050" dirty="0" smtClean="0"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□自然愛護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kumimoji="1" lang="ja-JP" altLang="en-US" sz="1050" dirty="0" smtClean="0"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□感動，畏敬の念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kumimoji="1" lang="ja-JP" altLang="en-US" sz="1050" dirty="0" smtClean="0"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□よりよく生きる喜び</a:t>
                      </a:r>
                      <a:endParaRPr kumimoji="1" lang="ja-JP" altLang="en-US" sz="105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108000" marR="108000" marT="72000" marB="108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中学校</a:t>
                      </a:r>
                      <a:endParaRPr kumimoji="1" lang="ja-JP" altLang="en-US" sz="1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vert="eaVert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kumimoji="1" lang="ja-JP" altLang="en-US" sz="1050" dirty="0" smtClean="0"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□自主</a:t>
                      </a:r>
                      <a:r>
                        <a:rPr kumimoji="1" lang="en-US" altLang="ja-JP" sz="1050" dirty="0" smtClean="0"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,</a:t>
                      </a:r>
                      <a:r>
                        <a:rPr kumimoji="1" lang="ja-JP" altLang="en-US" sz="1050" dirty="0" smtClean="0"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自律</a:t>
                      </a:r>
                      <a:r>
                        <a:rPr kumimoji="1" lang="en-US" altLang="ja-JP" sz="1050" dirty="0" smtClean="0"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,</a:t>
                      </a:r>
                      <a:r>
                        <a:rPr kumimoji="1" lang="ja-JP" altLang="en-US" sz="1050" dirty="0" smtClean="0"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自由と責任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kumimoji="1" lang="ja-JP" altLang="en-US" sz="1050" dirty="0" smtClean="0"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□節度，節制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kumimoji="1" lang="ja-JP" altLang="en-US" sz="1050" dirty="0" smtClean="0"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□向上心，個性の伸長</a:t>
                      </a:r>
                      <a:endParaRPr kumimoji="1" lang="en-US" altLang="ja-JP" sz="1050" dirty="0" smtClean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kumimoji="1" lang="ja-JP" altLang="en-US" sz="1050" dirty="0" smtClean="0"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□希望と勇気，</a:t>
                      </a: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kumimoji="1" lang="ja-JP" altLang="en-US" sz="1050" dirty="0" smtClean="0"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　　　　　克己と強い意志</a:t>
                      </a:r>
                      <a:endParaRPr kumimoji="1" lang="en-US" altLang="ja-JP" sz="1050" dirty="0" smtClean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kumimoji="1" lang="ja-JP" altLang="en-US" sz="1050" dirty="0" smtClean="0"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□真理の探究，創造</a:t>
                      </a:r>
                      <a:endParaRPr kumimoji="1" lang="ja-JP" altLang="en-US" sz="105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108000" marR="108000" marT="72000" marB="108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kumimoji="1" lang="ja-JP" altLang="en-US" sz="1050" dirty="0" smtClean="0"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□思いやり，感謝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kumimoji="1" lang="ja-JP" altLang="en-US" sz="1050" dirty="0" smtClean="0"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□礼儀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kumimoji="1" lang="ja-JP" altLang="en-US" sz="1050" dirty="0" smtClean="0"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□友情，信頼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kumimoji="1" lang="ja-JP" altLang="en-US" sz="1050" dirty="0" smtClean="0"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□相互理解，寛容</a:t>
                      </a:r>
                    </a:p>
                  </a:txBody>
                  <a:tcPr marL="108000" marR="108000" marT="72000" marB="108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80000"/>
                        </a:lnSpc>
                      </a:pPr>
                      <a:r>
                        <a:rPr kumimoji="1" lang="ja-JP" altLang="en-US" sz="1050" dirty="0" smtClean="0"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□遵法精神，公徳心</a:t>
                      </a:r>
                      <a:endParaRPr kumimoji="1" lang="en-US" altLang="ja-JP" sz="1050" dirty="0" smtClean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pPr>
                        <a:lnSpc>
                          <a:spcPct val="180000"/>
                        </a:lnSpc>
                      </a:pPr>
                      <a:r>
                        <a:rPr kumimoji="1" lang="ja-JP" altLang="en-US" sz="1050" dirty="0" smtClean="0"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□公正，公平，社会正義</a:t>
                      </a:r>
                    </a:p>
                    <a:p>
                      <a:pPr>
                        <a:lnSpc>
                          <a:spcPct val="180000"/>
                        </a:lnSpc>
                      </a:pPr>
                      <a:r>
                        <a:rPr kumimoji="1" lang="ja-JP" altLang="en-US" sz="1050" dirty="0" smtClean="0"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□社会参画，公共の精神</a:t>
                      </a:r>
                    </a:p>
                    <a:p>
                      <a:pPr>
                        <a:lnSpc>
                          <a:spcPct val="180000"/>
                        </a:lnSpc>
                      </a:pPr>
                      <a:r>
                        <a:rPr kumimoji="1" lang="ja-JP" altLang="en-US" sz="1050" dirty="0" smtClean="0"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□勤労</a:t>
                      </a:r>
                    </a:p>
                    <a:p>
                      <a:pPr>
                        <a:lnSpc>
                          <a:spcPct val="180000"/>
                        </a:lnSpc>
                      </a:pPr>
                      <a:r>
                        <a:rPr kumimoji="1" lang="ja-JP" altLang="en-US" sz="1050" dirty="0" smtClean="0"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□家族愛，家庭生活の充実</a:t>
                      </a:r>
                    </a:p>
                    <a:p>
                      <a:pPr>
                        <a:lnSpc>
                          <a:spcPct val="180000"/>
                        </a:lnSpc>
                      </a:pPr>
                      <a:r>
                        <a:rPr kumimoji="1" lang="ja-JP" altLang="en-US" sz="1050" dirty="0" smtClean="0"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□よりよい学校生活</a:t>
                      </a:r>
                      <a:r>
                        <a:rPr kumimoji="1" lang="en-US" altLang="ja-JP" sz="1050" dirty="0" smtClean="0"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,</a:t>
                      </a: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kumimoji="1" lang="ja-JP" altLang="en-US" sz="1050" dirty="0" smtClean="0"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　　集団生活の充実</a:t>
                      </a:r>
                    </a:p>
                    <a:p>
                      <a:pPr algn="l">
                        <a:lnSpc>
                          <a:spcPct val="180000"/>
                        </a:lnSpc>
                      </a:pPr>
                      <a:r>
                        <a:rPr kumimoji="1" lang="ja-JP" altLang="en-US" sz="1050" dirty="0" smtClean="0"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□郷土の伝統と文化の尊重，</a:t>
                      </a:r>
                      <a:endParaRPr kumimoji="1" lang="en-US" altLang="ja-JP" sz="1050" dirty="0" smtClean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kumimoji="1" lang="ja-JP" altLang="en-US" sz="1050" dirty="0" smtClean="0"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郷土を愛する態度</a:t>
                      </a:r>
                    </a:p>
                    <a:p>
                      <a:pPr>
                        <a:lnSpc>
                          <a:spcPct val="180000"/>
                        </a:lnSpc>
                      </a:pPr>
                      <a:r>
                        <a:rPr kumimoji="1" lang="ja-JP" altLang="en-US" sz="1050" dirty="0" smtClean="0"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□我が国の伝統と文化の尊重，</a:t>
                      </a:r>
                      <a:endParaRPr kumimoji="1" lang="en-US" altLang="ja-JP" sz="1050" dirty="0" smtClean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kumimoji="1" lang="ja-JP" altLang="en-US" sz="1050" dirty="0" smtClean="0"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国を愛する態度</a:t>
                      </a:r>
                    </a:p>
                    <a:p>
                      <a:pPr>
                        <a:lnSpc>
                          <a:spcPct val="180000"/>
                        </a:lnSpc>
                      </a:pPr>
                      <a:r>
                        <a:rPr kumimoji="1" lang="ja-JP" altLang="en-US" sz="1050" dirty="0" smtClean="0"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□国際理解</a:t>
                      </a:r>
                      <a:r>
                        <a:rPr kumimoji="1" lang="en-US" altLang="ja-JP" sz="1050" dirty="0" smtClean="0"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,</a:t>
                      </a:r>
                      <a:r>
                        <a:rPr kumimoji="1" lang="ja-JP" altLang="en-US" sz="1050" dirty="0" smtClean="0"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国際貢献</a:t>
                      </a:r>
                      <a:endParaRPr kumimoji="1" lang="ja-JP" altLang="en-US" sz="105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108000" marR="108000" marT="72000" marB="72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kumimoji="1" lang="ja-JP" altLang="en-US" sz="1050" dirty="0" smtClean="0"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□生命の尊さ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kumimoji="1" lang="ja-JP" altLang="en-US" sz="1050" dirty="0" smtClean="0"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□自然愛護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kumimoji="1" lang="ja-JP" altLang="en-US" sz="1050" dirty="0" smtClean="0"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□感動，畏敬の念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kumimoji="1" lang="ja-JP" altLang="en-US" sz="1050" dirty="0" smtClean="0"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□よりよく生きる喜び</a:t>
                      </a:r>
                      <a:endParaRPr kumimoji="1" lang="ja-JP" altLang="en-US" sz="105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108000" marR="108000" marT="72000" marB="108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" name="正方形/長方形 11"/>
          <p:cNvSpPr/>
          <p:nvPr/>
        </p:nvSpPr>
        <p:spPr>
          <a:xfrm>
            <a:off x="3520516" y="3503067"/>
            <a:ext cx="419265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参考　小学校学習指導要領解説　特別の教科 道徳編　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23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ページ～</a:t>
            </a: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中学校学習指導要領解説　特別の教科 道徳編　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24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ページ～</a:t>
            </a:r>
            <a:endParaRPr lang="ja-JP" altLang="en-US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6984" y="6008489"/>
            <a:ext cx="1268212" cy="950863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4974" y="9118550"/>
            <a:ext cx="1412229" cy="1058840"/>
          </a:xfrm>
          <a:prstGeom prst="rect">
            <a:avLst/>
          </a:prstGeom>
        </p:spPr>
      </p:pic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3484841"/>
              </p:ext>
            </p:extLst>
          </p:nvPr>
        </p:nvGraphicFramePr>
        <p:xfrm>
          <a:off x="2456583" y="306140"/>
          <a:ext cx="4784229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144546"/>
                <a:gridCol w="363968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学校名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 smtClean="0"/>
                        <a:t>学校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テキスト ボックス 1"/>
          <p:cNvSpPr txBox="1"/>
          <p:nvPr/>
        </p:nvSpPr>
        <p:spPr>
          <a:xfrm>
            <a:off x="1440332" y="10180864"/>
            <a:ext cx="56839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各内容項目の見出しのみ掲載。内容の詳細は</a:t>
            </a:r>
            <a:r>
              <a:rPr kumimoji="1"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,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学習指導要領解説 特別の教科 道徳編 等を参照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27341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2595</TotalTime>
  <Words>237</Words>
  <Application>Microsoft Office PowerPoint</Application>
  <PresentationFormat>ユーザー設定</PresentationFormat>
  <Paragraphs>71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加藤　琢也</dc:creator>
  <cp:lastModifiedBy>林　宏也</cp:lastModifiedBy>
  <cp:revision>1108</cp:revision>
  <cp:lastPrinted>2017-03-23T06:17:11Z</cp:lastPrinted>
  <dcterms:created xsi:type="dcterms:W3CDTF">2017-03-07T03:07:51Z</dcterms:created>
  <dcterms:modified xsi:type="dcterms:W3CDTF">2017-10-02T04:06:18Z</dcterms:modified>
</cp:coreProperties>
</file>