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52" r:id="rId1"/>
  </p:sldMasterIdLst>
  <p:notesMasterIdLst>
    <p:notesMasterId r:id="rId59"/>
  </p:notesMasterIdLst>
  <p:handoutMasterIdLst>
    <p:handoutMasterId r:id="rId60"/>
  </p:handoutMasterIdLst>
  <p:sldIdLst>
    <p:sldId id="570" r:id="rId2"/>
    <p:sldId id="571" r:id="rId3"/>
    <p:sldId id="509" r:id="rId4"/>
    <p:sldId id="518" r:id="rId5"/>
    <p:sldId id="519" r:id="rId6"/>
    <p:sldId id="541" r:id="rId7"/>
    <p:sldId id="517" r:id="rId8"/>
    <p:sldId id="544" r:id="rId9"/>
    <p:sldId id="569" r:id="rId10"/>
    <p:sldId id="532" r:id="rId11"/>
    <p:sldId id="534" r:id="rId12"/>
    <p:sldId id="533" r:id="rId13"/>
    <p:sldId id="535" r:id="rId14"/>
    <p:sldId id="537" r:id="rId15"/>
    <p:sldId id="538" r:id="rId16"/>
    <p:sldId id="539" r:id="rId17"/>
    <p:sldId id="536" r:id="rId18"/>
    <p:sldId id="559" r:id="rId19"/>
    <p:sldId id="545" r:id="rId20"/>
    <p:sldId id="546" r:id="rId21"/>
    <p:sldId id="549" r:id="rId22"/>
    <p:sldId id="520" r:id="rId23"/>
    <p:sldId id="521" r:id="rId24"/>
    <p:sldId id="525" r:id="rId25"/>
    <p:sldId id="562" r:id="rId26"/>
    <p:sldId id="526" r:id="rId27"/>
    <p:sldId id="561" r:id="rId28"/>
    <p:sldId id="527" r:id="rId29"/>
    <p:sldId id="528" r:id="rId30"/>
    <p:sldId id="558" r:id="rId31"/>
    <p:sldId id="522" r:id="rId32"/>
    <p:sldId id="560" r:id="rId33"/>
    <p:sldId id="523" r:id="rId34"/>
    <p:sldId id="548" r:id="rId35"/>
    <p:sldId id="529" r:id="rId36"/>
    <p:sldId id="552" r:id="rId37"/>
    <p:sldId id="551" r:id="rId38"/>
    <p:sldId id="531" r:id="rId39"/>
    <p:sldId id="556" r:id="rId40"/>
    <p:sldId id="557" r:id="rId41"/>
    <p:sldId id="565" r:id="rId42"/>
    <p:sldId id="566" r:id="rId43"/>
    <p:sldId id="563" r:id="rId44"/>
    <p:sldId id="564" r:id="rId45"/>
    <p:sldId id="543" r:id="rId46"/>
    <p:sldId id="568" r:id="rId47"/>
    <p:sldId id="572" r:id="rId48"/>
    <p:sldId id="577" r:id="rId49"/>
    <p:sldId id="574" r:id="rId50"/>
    <p:sldId id="573" r:id="rId51"/>
    <p:sldId id="580" r:id="rId52"/>
    <p:sldId id="581" r:id="rId53"/>
    <p:sldId id="582" r:id="rId54"/>
    <p:sldId id="583" r:id="rId55"/>
    <p:sldId id="575" r:id="rId56"/>
    <p:sldId id="576" r:id="rId57"/>
    <p:sldId id="578" r:id="rId58"/>
  </p:sldIdLst>
  <p:sldSz cx="9906000" cy="6858000" type="A4"/>
  <p:notesSz cx="6807200" cy="9939338"/>
  <p:defaultTextStyle>
    <a:defPPr>
      <a:defRPr lang="ja-JP"/>
    </a:defPPr>
    <a:lvl1pPr algn="ctr" rtl="0" fontAlgn="base">
      <a:lnSpc>
        <a:spcPct val="120000"/>
      </a:lnSpc>
      <a:spcBef>
        <a:spcPct val="50000"/>
      </a:spcBef>
      <a:spcAft>
        <a:spcPct val="0"/>
      </a:spcAft>
      <a:buClr>
        <a:schemeClr val="bg2"/>
      </a:buClr>
      <a:buFont typeface="Wingdings" pitchFamily="2" charset="2"/>
      <a:defRPr kumimoji="1" sz="1600" kern="1200">
        <a:solidFill>
          <a:srgbClr val="000000"/>
        </a:solidFill>
        <a:latin typeface="Arial" charset="0"/>
        <a:ea typeface="ＭＳ Ｐゴシック" charset="-128"/>
        <a:cs typeface="+mn-cs"/>
      </a:defRPr>
    </a:lvl1pPr>
    <a:lvl2pPr marL="457200" algn="ctr" rtl="0" fontAlgn="base">
      <a:lnSpc>
        <a:spcPct val="120000"/>
      </a:lnSpc>
      <a:spcBef>
        <a:spcPct val="50000"/>
      </a:spcBef>
      <a:spcAft>
        <a:spcPct val="0"/>
      </a:spcAft>
      <a:buClr>
        <a:schemeClr val="bg2"/>
      </a:buClr>
      <a:buFont typeface="Wingdings" pitchFamily="2" charset="2"/>
      <a:defRPr kumimoji="1" sz="1600" kern="1200">
        <a:solidFill>
          <a:srgbClr val="000000"/>
        </a:solidFill>
        <a:latin typeface="Arial" charset="0"/>
        <a:ea typeface="ＭＳ Ｐゴシック" charset="-128"/>
        <a:cs typeface="+mn-cs"/>
      </a:defRPr>
    </a:lvl2pPr>
    <a:lvl3pPr marL="914400" algn="ctr" rtl="0" fontAlgn="base">
      <a:lnSpc>
        <a:spcPct val="120000"/>
      </a:lnSpc>
      <a:spcBef>
        <a:spcPct val="50000"/>
      </a:spcBef>
      <a:spcAft>
        <a:spcPct val="0"/>
      </a:spcAft>
      <a:buClr>
        <a:schemeClr val="bg2"/>
      </a:buClr>
      <a:buFont typeface="Wingdings" pitchFamily="2" charset="2"/>
      <a:defRPr kumimoji="1" sz="1600" kern="1200">
        <a:solidFill>
          <a:srgbClr val="000000"/>
        </a:solidFill>
        <a:latin typeface="Arial" charset="0"/>
        <a:ea typeface="ＭＳ Ｐゴシック" charset="-128"/>
        <a:cs typeface="+mn-cs"/>
      </a:defRPr>
    </a:lvl3pPr>
    <a:lvl4pPr marL="1371600" algn="ctr" rtl="0" fontAlgn="base">
      <a:lnSpc>
        <a:spcPct val="120000"/>
      </a:lnSpc>
      <a:spcBef>
        <a:spcPct val="50000"/>
      </a:spcBef>
      <a:spcAft>
        <a:spcPct val="0"/>
      </a:spcAft>
      <a:buClr>
        <a:schemeClr val="bg2"/>
      </a:buClr>
      <a:buFont typeface="Wingdings" pitchFamily="2" charset="2"/>
      <a:defRPr kumimoji="1" sz="1600" kern="1200">
        <a:solidFill>
          <a:srgbClr val="000000"/>
        </a:solidFill>
        <a:latin typeface="Arial" charset="0"/>
        <a:ea typeface="ＭＳ Ｐゴシック" charset="-128"/>
        <a:cs typeface="+mn-cs"/>
      </a:defRPr>
    </a:lvl4pPr>
    <a:lvl5pPr marL="1828800" algn="ctr" rtl="0" fontAlgn="base">
      <a:lnSpc>
        <a:spcPct val="120000"/>
      </a:lnSpc>
      <a:spcBef>
        <a:spcPct val="50000"/>
      </a:spcBef>
      <a:spcAft>
        <a:spcPct val="0"/>
      </a:spcAft>
      <a:buClr>
        <a:schemeClr val="bg2"/>
      </a:buClr>
      <a:buFont typeface="Wingdings" pitchFamily="2" charset="2"/>
      <a:defRPr kumimoji="1" sz="1600" kern="1200">
        <a:solidFill>
          <a:srgbClr val="000000"/>
        </a:solidFill>
        <a:latin typeface="Arial" charset="0"/>
        <a:ea typeface="ＭＳ Ｐゴシック" charset="-128"/>
        <a:cs typeface="+mn-cs"/>
      </a:defRPr>
    </a:lvl5pPr>
    <a:lvl6pPr marL="2286000" algn="l" defTabSz="914400" rtl="0" eaLnBrk="1" latinLnBrk="0" hangingPunct="1">
      <a:defRPr kumimoji="1" sz="1600" kern="1200">
        <a:solidFill>
          <a:srgbClr val="000000"/>
        </a:solidFill>
        <a:latin typeface="Arial" charset="0"/>
        <a:ea typeface="ＭＳ Ｐゴシック" charset="-128"/>
        <a:cs typeface="+mn-cs"/>
      </a:defRPr>
    </a:lvl6pPr>
    <a:lvl7pPr marL="2743200" algn="l" defTabSz="914400" rtl="0" eaLnBrk="1" latinLnBrk="0" hangingPunct="1">
      <a:defRPr kumimoji="1" sz="1600" kern="1200">
        <a:solidFill>
          <a:srgbClr val="000000"/>
        </a:solidFill>
        <a:latin typeface="Arial" charset="0"/>
        <a:ea typeface="ＭＳ Ｐゴシック" charset="-128"/>
        <a:cs typeface="+mn-cs"/>
      </a:defRPr>
    </a:lvl7pPr>
    <a:lvl8pPr marL="3200400" algn="l" defTabSz="914400" rtl="0" eaLnBrk="1" latinLnBrk="0" hangingPunct="1">
      <a:defRPr kumimoji="1" sz="1600" kern="1200">
        <a:solidFill>
          <a:srgbClr val="000000"/>
        </a:solidFill>
        <a:latin typeface="Arial" charset="0"/>
        <a:ea typeface="ＭＳ Ｐゴシック" charset="-128"/>
        <a:cs typeface="+mn-cs"/>
      </a:defRPr>
    </a:lvl8pPr>
    <a:lvl9pPr marL="3657600" algn="l" defTabSz="914400" rtl="0" eaLnBrk="1" latinLnBrk="0" hangingPunct="1">
      <a:defRPr kumimoji="1" sz="1600" kern="1200">
        <a:solidFill>
          <a:srgbClr val="000000"/>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A287"/>
    <a:srgbClr val="E60000"/>
    <a:srgbClr val="66A02C"/>
    <a:srgbClr val="0F99BC"/>
    <a:srgbClr val="5F8AC3"/>
    <a:srgbClr val="558525"/>
    <a:srgbClr val="CCDAEC"/>
    <a:srgbClr val="A2BBDC"/>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49756" autoAdjust="0"/>
    <p:restoredTop sz="94466" autoAdjust="0"/>
  </p:normalViewPr>
  <p:slideViewPr>
    <p:cSldViewPr snapToObjects="1" showGuides="1">
      <p:cViewPr varScale="1">
        <p:scale>
          <a:sx n="88" d="100"/>
          <a:sy n="88" d="100"/>
        </p:scale>
        <p:origin x="-114" y="-396"/>
      </p:cViewPr>
      <p:guideLst>
        <p:guide orient="horz" pos="3929"/>
        <p:guide orient="horz" pos="1093"/>
        <p:guide orient="horz" pos="4044"/>
        <p:guide orient="horz" pos="845"/>
        <p:guide orient="horz" pos="294"/>
        <p:guide pos="3165"/>
        <p:guide pos="207"/>
        <p:guide pos="6037"/>
        <p:guide pos="3075"/>
      </p:guideLst>
    </p:cSldViewPr>
  </p:slideViewPr>
  <p:outlineViewPr>
    <p:cViewPr>
      <p:scale>
        <a:sx n="33" d="100"/>
        <a:sy n="33" d="100"/>
      </p:scale>
      <p:origin x="48" y="7908"/>
    </p:cViewPr>
  </p:outlineViewPr>
  <p:notesTextViewPr>
    <p:cViewPr>
      <p:scale>
        <a:sx n="100" d="100"/>
        <a:sy n="100" d="100"/>
      </p:scale>
      <p:origin x="0" y="0"/>
    </p:cViewPr>
  </p:notesTextViewPr>
  <p:sorterViewPr>
    <p:cViewPr>
      <p:scale>
        <a:sx n="100" d="100"/>
        <a:sy n="100" d="100"/>
      </p:scale>
      <p:origin x="0" y="0"/>
    </p:cViewPr>
  </p:sorterViewPr>
  <p:notesViewPr>
    <p:cSldViewPr snapToObjects="1" showGuides="1">
      <p:cViewPr varScale="1">
        <p:scale>
          <a:sx n="73" d="100"/>
          <a:sy n="73" d="100"/>
        </p:scale>
        <p:origin x="-2160" y="-114"/>
      </p:cViewPr>
      <p:guideLst>
        <p:guide orient="horz" pos="3131"/>
        <p:guide pos="2145"/>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a:solidFill>
                  <a:schemeClr val="tx1"/>
                </a:solidFill>
                <a:latin typeface="Times New Roman" pitchFamily="18" charset="0"/>
              </a:defRPr>
            </a:lvl1pPr>
          </a:lstStyle>
          <a:p>
            <a:endParaRPr lang="en-US" altLang="ja-JP"/>
          </a:p>
        </p:txBody>
      </p:sp>
      <p:sp>
        <p:nvSpPr>
          <p:cNvPr id="205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a:solidFill>
                  <a:schemeClr val="tx1"/>
                </a:solidFill>
                <a:latin typeface="Times New Roman" pitchFamily="18" charset="0"/>
              </a:defRPr>
            </a:lvl1pPr>
          </a:lstStyle>
          <a:p>
            <a:fld id="{05B35C31-D1E7-49B4-8844-71E5FE9F4708}" type="datetime8">
              <a:rPr lang="en-US"/>
              <a:pPr/>
              <a:t>12/10/2013 6:33 PM</a:t>
            </a:fld>
            <a:endParaRPr lang="en-US" altLang="ja-JP"/>
          </a:p>
        </p:txBody>
      </p:sp>
      <p:sp>
        <p:nvSpPr>
          <p:cNvPr id="205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a:solidFill>
                  <a:schemeClr val="tx1"/>
                </a:solidFill>
                <a:latin typeface="Times New Roman" pitchFamily="18" charset="0"/>
              </a:defRPr>
            </a:lvl1pPr>
          </a:lstStyle>
          <a:p>
            <a:endParaRPr lang="en-US" altLang="ja-JP"/>
          </a:p>
        </p:txBody>
      </p:sp>
      <p:sp>
        <p:nvSpPr>
          <p:cNvPr id="205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a:solidFill>
                  <a:schemeClr val="tx1"/>
                </a:solidFill>
                <a:latin typeface="Times New Roman" pitchFamily="18" charset="0"/>
              </a:defRPr>
            </a:lvl1pPr>
          </a:lstStyle>
          <a:p>
            <a:fld id="{573D8BDD-50CB-4CA4-9514-515CB2825828}" type="slidenum">
              <a:rPr lang="en-US" altLang="ja-JP"/>
              <a:pPr/>
              <a:t>&lt;#&gt;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l" defTabSz="957584">
              <a:lnSpc>
                <a:spcPct val="100000"/>
              </a:lnSpc>
              <a:buClrTx/>
              <a:buFontTx/>
              <a:buNone/>
              <a:defRPr sz="1300">
                <a:solidFill>
                  <a:schemeClr val="tx1"/>
                </a:solidFill>
                <a:latin typeface="Times New Roman" pitchFamily="18" charset="0"/>
              </a:defRPr>
            </a:lvl1pPr>
          </a:lstStyle>
          <a:p>
            <a:endParaRPr lang="en-US" altLang="ja-JP"/>
          </a:p>
        </p:txBody>
      </p:sp>
      <p:sp>
        <p:nvSpPr>
          <p:cNvPr id="4099" name="Rectangle 3"/>
          <p:cNvSpPr>
            <a:spLocks noGrp="1" noChangeArrowheads="1"/>
          </p:cNvSpPr>
          <p:nvPr>
            <p:ph type="dt" idx="1"/>
          </p:nvPr>
        </p:nvSpPr>
        <p:spPr bwMode="auto">
          <a:xfrm>
            <a:off x="3856825" y="1"/>
            <a:ext cx="2950375" cy="497367"/>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lvl1pPr algn="r" defTabSz="957584">
              <a:lnSpc>
                <a:spcPct val="100000"/>
              </a:lnSpc>
              <a:buClrTx/>
              <a:buFontTx/>
              <a:buNone/>
              <a:defRPr sz="1300">
                <a:solidFill>
                  <a:schemeClr val="tx1"/>
                </a:solidFill>
                <a:latin typeface="Times New Roman" pitchFamily="18" charset="0"/>
              </a:defRPr>
            </a:lvl1pPr>
          </a:lstStyle>
          <a:p>
            <a:fld id="{A9D311F2-F88A-4174-9BB4-B1EA3E1B8F8C}" type="datetime8">
              <a:rPr lang="en-US"/>
              <a:pPr/>
              <a:t>12/10/2013 6:33 PM</a:t>
            </a:fld>
            <a:endParaRPr lang="en-US" altLang="ja-JP"/>
          </a:p>
        </p:txBody>
      </p:sp>
      <p:sp>
        <p:nvSpPr>
          <p:cNvPr id="4100" name="Rectangle 4"/>
          <p:cNvSpPr>
            <a:spLocks noGrp="1" noRot="1" noChangeAspect="1" noChangeArrowheads="1"/>
          </p:cNvSpPr>
          <p:nvPr>
            <p:ph type="sldImg" idx="2"/>
          </p:nvPr>
        </p:nvSpPr>
        <p:spPr bwMode="auto">
          <a:xfrm>
            <a:off x="714375" y="746125"/>
            <a:ext cx="5383213" cy="3727450"/>
          </a:xfrm>
          <a:prstGeom prst="rect">
            <a:avLst/>
          </a:prstGeom>
          <a:noFill/>
          <a:ln w="9525">
            <a:solidFill>
              <a:schemeClr val="tx1"/>
            </a:solidFill>
            <a:miter lim="800000"/>
            <a:headEnd/>
            <a:tailEnd/>
          </a:ln>
        </p:spPr>
      </p:sp>
      <p:sp>
        <p:nvSpPr>
          <p:cNvPr id="4101" name="Rectangle 5"/>
          <p:cNvSpPr>
            <a:spLocks noGrp="1" noChangeArrowheads="1"/>
          </p:cNvSpPr>
          <p:nvPr>
            <p:ph type="body" sz="quarter" idx="3"/>
          </p:nvPr>
        </p:nvSpPr>
        <p:spPr bwMode="auto">
          <a:xfrm>
            <a:off x="908055" y="4720986"/>
            <a:ext cx="4991091" cy="4471502"/>
          </a:xfrm>
          <a:prstGeom prst="rect">
            <a:avLst/>
          </a:prstGeom>
          <a:noFill/>
          <a:ln w="9525">
            <a:noFill/>
            <a:miter lim="800000"/>
            <a:headEnd/>
            <a:tailEnd/>
          </a:ln>
        </p:spPr>
        <p:txBody>
          <a:bodyPr vert="horz" wrap="square" lIns="95665" tIns="47833" rIns="95665" bIns="47833" numCol="1" anchor="t" anchorCtr="0" compatLnSpc="1">
            <a:prstTxWarp prst="textNoShape">
              <a:avLst/>
            </a:prstTxWarp>
          </a:bodyPr>
          <a:lstStyle/>
          <a:p>
            <a:pPr lvl="0"/>
            <a:r>
              <a:rPr lang="ja-JP" altLang="en-US" smtClean="0"/>
              <a:t>マスターテキストの書式設定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2"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l" defTabSz="957584">
              <a:lnSpc>
                <a:spcPct val="100000"/>
              </a:lnSpc>
              <a:buClrTx/>
              <a:buFontTx/>
              <a:buNone/>
              <a:defRPr sz="1300">
                <a:solidFill>
                  <a:schemeClr val="tx1"/>
                </a:solidFill>
                <a:latin typeface="Times New Roman" pitchFamily="18" charset="0"/>
              </a:defRPr>
            </a:lvl1pPr>
          </a:lstStyle>
          <a:p>
            <a:endParaRPr lang="en-US" altLang="ja-JP"/>
          </a:p>
        </p:txBody>
      </p:sp>
      <p:sp>
        <p:nvSpPr>
          <p:cNvPr id="4103"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p:spPr>
        <p:txBody>
          <a:bodyPr vert="horz" wrap="square" lIns="95665" tIns="47833" rIns="95665" bIns="47833" numCol="1" anchor="b" anchorCtr="0" compatLnSpc="1">
            <a:prstTxWarp prst="textNoShape">
              <a:avLst/>
            </a:prstTxWarp>
          </a:bodyPr>
          <a:lstStyle>
            <a:lvl1pPr algn="r" defTabSz="957584">
              <a:lnSpc>
                <a:spcPct val="100000"/>
              </a:lnSpc>
              <a:buClrTx/>
              <a:buFontTx/>
              <a:buNone/>
              <a:defRPr sz="1300">
                <a:solidFill>
                  <a:schemeClr val="tx1"/>
                </a:solidFill>
                <a:latin typeface="Times New Roman" pitchFamily="18" charset="0"/>
              </a:defRPr>
            </a:lvl1pPr>
          </a:lstStyle>
          <a:p>
            <a:fld id="{5D78FABC-EFAD-4899-8C2E-5347B6A6C469}" type="slidenum">
              <a:rPr lang="en-US" altLang="ja-JP"/>
              <a:pPr/>
              <a:t>&lt;#&gt;</a:t>
            </a:fld>
            <a:endParaRPr lang="en-US" altLang="ja-JP"/>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60FE327-69F2-4481-AC44-BC8D9B625C8E}"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E600ED7B-DB43-4B14-BB5D-9631229B2A4C}" type="slidenum">
              <a:rPr lang="en-US" altLang="ja-JP"/>
              <a:pPr/>
              <a:t>0</a:t>
            </a:fld>
            <a:endParaRPr lang="en-US" altLang="ja-JP"/>
          </a:p>
        </p:txBody>
      </p:sp>
      <p:sp>
        <p:nvSpPr>
          <p:cNvPr id="749570" name="Rectangle 2"/>
          <p:cNvSpPr>
            <a:spLocks noGrp="1" noRot="1" noChangeAspect="1" noChangeArrowheads="1" noTextEdit="1"/>
          </p:cNvSpPr>
          <p:nvPr>
            <p:ph type="sldImg"/>
          </p:nvPr>
        </p:nvSpPr>
        <p:spPr>
          <a:ln/>
        </p:spPr>
      </p:sp>
      <p:sp>
        <p:nvSpPr>
          <p:cNvPr id="7495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359CA51-4624-4299-A5A5-37309B352278}"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B74B0BEF-B892-4E64-A3A0-6A1A649839FB}" type="slidenum">
              <a:rPr lang="en-US" altLang="ja-JP"/>
              <a:pPr/>
              <a:t>9</a:t>
            </a:fld>
            <a:endParaRPr lang="en-US" altLang="ja-JP"/>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10</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11</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12</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13</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14</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15</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16</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17</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359CA51-4624-4299-A5A5-37309B352278}"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B74B0BEF-B892-4E64-A3A0-6A1A649839FB}" type="slidenum">
              <a:rPr lang="en-US" altLang="ja-JP"/>
              <a:pPr/>
              <a:t>18</a:t>
            </a:fld>
            <a:endParaRPr lang="en-US" altLang="ja-JP"/>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3B956B5-19BD-424D-9DB4-4E7A24E44F7D}"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91250E35-33D1-4145-9AB1-F55C3F997F52}" type="slidenum">
              <a:rPr lang="en-US" altLang="ja-JP"/>
              <a:pPr/>
              <a:t>1</a:t>
            </a:fld>
            <a:endParaRPr lang="en-US" altLang="ja-JP"/>
          </a:p>
        </p:txBody>
      </p:sp>
      <p:sp>
        <p:nvSpPr>
          <p:cNvPr id="766978" name="Rectangle 2"/>
          <p:cNvSpPr>
            <a:spLocks noGrp="1" noRot="1" noChangeAspect="1"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19</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20</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359CA51-4624-4299-A5A5-37309B352278}"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B74B0BEF-B892-4E64-A3A0-6A1A649839FB}" type="slidenum">
              <a:rPr lang="en-US" altLang="ja-JP"/>
              <a:pPr/>
              <a:t>21</a:t>
            </a:fld>
            <a:endParaRPr lang="en-US" altLang="ja-JP"/>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22</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23</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24</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25</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26</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27</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28</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460FE327-69F2-4481-AC44-BC8D9B625C8E}"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E600ED7B-DB43-4B14-BB5D-9631229B2A4C}" type="slidenum">
              <a:rPr lang="en-US" altLang="ja-JP"/>
              <a:pPr/>
              <a:t>2</a:t>
            </a:fld>
            <a:endParaRPr lang="en-US" altLang="ja-JP"/>
          </a:p>
        </p:txBody>
      </p:sp>
      <p:sp>
        <p:nvSpPr>
          <p:cNvPr id="749570" name="Rectangle 2"/>
          <p:cNvSpPr>
            <a:spLocks noGrp="1" noRot="1" noChangeAspect="1" noChangeArrowheads="1" noTextEdit="1"/>
          </p:cNvSpPr>
          <p:nvPr>
            <p:ph type="sldImg"/>
          </p:nvPr>
        </p:nvSpPr>
        <p:spPr>
          <a:ln/>
        </p:spPr>
      </p:sp>
      <p:sp>
        <p:nvSpPr>
          <p:cNvPr id="74957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29</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30</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31</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32</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33</a:t>
            </a:fld>
            <a:endParaRPr lang="en-US"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359CA51-4624-4299-A5A5-37309B352278}"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B74B0BEF-B892-4E64-A3A0-6A1A649839FB}" type="slidenum">
              <a:rPr lang="en-US" altLang="ja-JP"/>
              <a:pPr/>
              <a:t>34</a:t>
            </a:fld>
            <a:endParaRPr lang="en-US" altLang="ja-JP"/>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35</a:t>
            </a:fld>
            <a:endParaRPr lang="en-US"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36</a:t>
            </a:fld>
            <a:endParaRPr lang="en-US"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37</a:t>
            </a:fld>
            <a:endParaRPr lang="en-US"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38</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33B956B5-19BD-424D-9DB4-4E7A24E44F7D}"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91250E35-33D1-4145-9AB1-F55C3F997F52}" type="slidenum">
              <a:rPr lang="en-US" altLang="ja-JP"/>
              <a:pPr/>
              <a:t>3</a:t>
            </a:fld>
            <a:endParaRPr lang="en-US" altLang="ja-JP"/>
          </a:p>
        </p:txBody>
      </p:sp>
      <p:sp>
        <p:nvSpPr>
          <p:cNvPr id="766978" name="Rectangle 2"/>
          <p:cNvSpPr>
            <a:spLocks noGrp="1" noRot="1" noChangeAspect="1" noChangeArrowheads="1" noTextEdit="1"/>
          </p:cNvSpPr>
          <p:nvPr>
            <p:ph type="sldImg"/>
          </p:nvPr>
        </p:nvSpPr>
        <p:spPr>
          <a:ln/>
        </p:spPr>
      </p:sp>
      <p:sp>
        <p:nvSpPr>
          <p:cNvPr id="76697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39</a:t>
            </a:fld>
            <a:endParaRPr lang="en-US" altLang="ja-JP"/>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40</a:t>
            </a:fld>
            <a:endParaRPr lang="en-US" altLang="ja-JP"/>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41</a:t>
            </a:fld>
            <a:endParaRPr lang="en-US" altLang="ja-JP"/>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42</a:t>
            </a:fld>
            <a:endParaRPr lang="en-US" altLang="ja-JP"/>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43</a:t>
            </a:fld>
            <a:endParaRPr lang="en-US" altLang="ja-JP"/>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359CA51-4624-4299-A5A5-37309B352278}"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B74B0BEF-B892-4E64-A3A0-6A1A649839FB}" type="slidenum">
              <a:rPr lang="en-US" altLang="ja-JP"/>
              <a:pPr/>
              <a:t>44</a:t>
            </a:fld>
            <a:endParaRPr lang="en-US" altLang="ja-JP"/>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45</a:t>
            </a:fld>
            <a:endParaRPr lang="en-US" altLang="ja-JP"/>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359CA51-4624-4299-A5A5-37309B352278}"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B74B0BEF-B892-4E64-A3A0-6A1A649839FB}" type="slidenum">
              <a:rPr lang="en-US" altLang="ja-JP"/>
              <a:pPr/>
              <a:t>46</a:t>
            </a:fld>
            <a:endParaRPr lang="en-US" altLang="ja-JP"/>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47</a:t>
            </a:fld>
            <a:endParaRPr lang="en-US" altLang="ja-JP"/>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48</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fld id="{C359CA51-4624-4299-A5A5-37309B352278}" type="datetime8">
              <a:rPr lang="en-US"/>
              <a:pPr/>
              <a:t>12/10/2013 6:33 PM</a:t>
            </a:fld>
            <a:endParaRPr lang="en-US" altLang="ja-JP"/>
          </a:p>
        </p:txBody>
      </p:sp>
      <p:sp>
        <p:nvSpPr>
          <p:cNvPr id="6" name="Rectangle 7"/>
          <p:cNvSpPr>
            <a:spLocks noGrp="1" noChangeArrowheads="1"/>
          </p:cNvSpPr>
          <p:nvPr>
            <p:ph type="sldNum" sz="quarter" idx="5"/>
          </p:nvPr>
        </p:nvSpPr>
        <p:spPr>
          <a:ln/>
        </p:spPr>
        <p:txBody>
          <a:bodyPr/>
          <a:lstStyle/>
          <a:p>
            <a:fld id="{B74B0BEF-B892-4E64-A3A0-6A1A649839FB}" type="slidenum">
              <a:rPr lang="en-US" altLang="ja-JP"/>
              <a:pPr/>
              <a:t>4</a:t>
            </a:fld>
            <a:endParaRPr lang="en-US" altLang="ja-JP"/>
          </a:p>
        </p:txBody>
      </p:sp>
      <p:sp>
        <p:nvSpPr>
          <p:cNvPr id="769026" name="Rectangle 2"/>
          <p:cNvSpPr>
            <a:spLocks noGrp="1" noRot="1" noChangeAspect="1" noChangeArrowheads="1" noTextEdit="1"/>
          </p:cNvSpPr>
          <p:nvPr>
            <p:ph type="sldImg"/>
          </p:nvPr>
        </p:nvSpPr>
        <p:spPr>
          <a:ln/>
        </p:spPr>
      </p:sp>
      <p:sp>
        <p:nvSpPr>
          <p:cNvPr id="76902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9613" y="744538"/>
            <a:ext cx="5387975" cy="372903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74DF9EF-ADED-4500-93D2-74C283C76925}" type="slidenum">
              <a:rPr kumimoji="1" lang="ja-JP" altLang="en-US" smtClean="0"/>
              <a:pPr/>
              <a:t>49</a:t>
            </a:fld>
            <a:endParaRPr kumimoji="1" lang="ja-JP" altLang="en-US"/>
          </a:p>
        </p:txBody>
      </p:sp>
    </p:spTree>
    <p:extLst>
      <p:ext uri="{BB962C8B-B14F-4D97-AF65-F5344CB8AC3E}">
        <p14:creationId xmlns:p14="http://schemas.microsoft.com/office/powerpoint/2010/main" xmlns="" val="377845735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54</a:t>
            </a:fld>
            <a:endParaRPr lang="en-US" altLang="ja-JP"/>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55</a:t>
            </a:fld>
            <a:endParaRPr lang="en-US" altLang="ja-JP"/>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56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5</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6</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7</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日付プレースホルダ 3"/>
          <p:cNvSpPr>
            <a:spLocks noGrp="1"/>
          </p:cNvSpPr>
          <p:nvPr>
            <p:ph type="dt" idx="10"/>
          </p:nvPr>
        </p:nvSpPr>
        <p:spPr/>
        <p:txBody>
          <a:bodyPr/>
          <a:lstStyle/>
          <a:p>
            <a:fld id="{A9D311F2-F88A-4174-9BB4-B1EA3E1B8F8C}" type="datetime8">
              <a:rPr lang="en-US" smtClean="0"/>
              <a:pPr/>
              <a:t>12/10/2013 6:33 PM</a:t>
            </a:fld>
            <a:endParaRPr lang="en-US" altLang="ja-JP"/>
          </a:p>
        </p:txBody>
      </p:sp>
      <p:sp>
        <p:nvSpPr>
          <p:cNvPr id="5" name="スライド番号プレースホルダ 4"/>
          <p:cNvSpPr>
            <a:spLocks noGrp="1"/>
          </p:cNvSpPr>
          <p:nvPr>
            <p:ph type="sldNum" sz="quarter" idx="11"/>
          </p:nvPr>
        </p:nvSpPr>
        <p:spPr/>
        <p:txBody>
          <a:bodyPr/>
          <a:lstStyle/>
          <a:p>
            <a:fld id="{5D78FABC-EFAD-4899-8C2E-5347B6A6C469}" type="slidenum">
              <a:rPr lang="en-US" altLang="ja-JP" smtClean="0"/>
              <a:pPr/>
              <a:t>8</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27042" name="Rectangle 2"/>
          <p:cNvSpPr>
            <a:spLocks noGrp="1" noChangeArrowheads="1"/>
          </p:cNvSpPr>
          <p:nvPr>
            <p:ph type="ctrTitle"/>
          </p:nvPr>
        </p:nvSpPr>
        <p:spPr>
          <a:xfrm>
            <a:off x="1081088" y="3125788"/>
            <a:ext cx="7743825" cy="560387"/>
          </a:xfrm>
        </p:spPr>
        <p:txBody>
          <a:bodyPr bIns="36000" anchor="ctr"/>
          <a:lstStyle>
            <a:lvl1pPr algn="ctr" hangingPunct="0">
              <a:defRPr sz="3200"/>
            </a:lvl1pPr>
          </a:lstStyle>
          <a:p>
            <a:r>
              <a:rPr lang="ja-JP" altLang="en-US"/>
              <a:t>マスター タイトルの書式設定</a:t>
            </a:r>
          </a:p>
        </p:txBody>
      </p:sp>
      <p:sp>
        <p:nvSpPr>
          <p:cNvPr id="727043" name="Rectangle 3"/>
          <p:cNvSpPr>
            <a:spLocks noGrp="1" noChangeArrowheads="1"/>
          </p:cNvSpPr>
          <p:nvPr>
            <p:ph type="dt" sz="half" idx="2"/>
          </p:nvPr>
        </p:nvSpPr>
        <p:spPr>
          <a:xfrm>
            <a:off x="7627938" y="371475"/>
            <a:ext cx="1862137" cy="217488"/>
          </a:xfrm>
        </p:spPr>
        <p:txBody>
          <a:bodyPr/>
          <a:lstStyle>
            <a:lvl1pPr>
              <a:defRPr/>
            </a:lvl1pPr>
          </a:lstStyle>
          <a:p>
            <a:fld id="{43E23F33-E24F-4AC9-A61B-6AC710DB8CB9}" type="datetime8">
              <a:rPr lang="en-US" altLang="ja-JP" smtClean="0"/>
              <a:pPr/>
              <a:t>12/10/2013 6:33 PM</a:t>
            </a:fld>
            <a:endParaRPr lang="en-US" altLang="ja-JP"/>
          </a:p>
        </p:txBody>
      </p:sp>
      <p:grpSp>
        <p:nvGrpSpPr>
          <p:cNvPr id="727079" name="Group 39"/>
          <p:cNvGrpSpPr>
            <a:grpSpLocks/>
          </p:cNvGrpSpPr>
          <p:nvPr userDrawn="1"/>
        </p:nvGrpSpPr>
        <p:grpSpPr bwMode="auto">
          <a:xfrm>
            <a:off x="1081088" y="2997200"/>
            <a:ext cx="7743825" cy="793750"/>
            <a:chOff x="988" y="1950"/>
            <a:chExt cx="4264" cy="377"/>
          </a:xfrm>
        </p:grpSpPr>
        <p:sp>
          <p:nvSpPr>
            <p:cNvPr id="727044" name="Line 4"/>
            <p:cNvSpPr>
              <a:spLocks noChangeShapeType="1"/>
            </p:cNvSpPr>
            <p:nvPr userDrawn="1"/>
          </p:nvSpPr>
          <p:spPr bwMode="auto">
            <a:xfrm flipV="1">
              <a:off x="988" y="1950"/>
              <a:ext cx="4264" cy="0"/>
            </a:xfrm>
            <a:prstGeom prst="line">
              <a:avLst/>
            </a:prstGeom>
            <a:noFill/>
            <a:ln w="25400">
              <a:solidFill>
                <a:srgbClr val="E60000"/>
              </a:solidFill>
              <a:round/>
              <a:headEnd/>
              <a:tailEnd/>
            </a:ln>
            <a:effectLst/>
          </p:spPr>
          <p:txBody>
            <a:bodyPr>
              <a:spAutoFit/>
            </a:bodyPr>
            <a:lstStyle/>
            <a:p>
              <a:endParaRPr lang="ja-JP" altLang="en-US"/>
            </a:p>
          </p:txBody>
        </p:sp>
        <p:sp>
          <p:nvSpPr>
            <p:cNvPr id="727045" name="Line 5"/>
            <p:cNvSpPr>
              <a:spLocks noChangeShapeType="1"/>
            </p:cNvSpPr>
            <p:nvPr userDrawn="1"/>
          </p:nvSpPr>
          <p:spPr bwMode="auto">
            <a:xfrm flipV="1">
              <a:off x="989" y="2327"/>
              <a:ext cx="4263" cy="0"/>
            </a:xfrm>
            <a:prstGeom prst="line">
              <a:avLst/>
            </a:prstGeom>
            <a:noFill/>
            <a:ln w="12700">
              <a:solidFill>
                <a:srgbClr val="5A5A5A"/>
              </a:solidFill>
              <a:round/>
              <a:headEnd/>
              <a:tailEnd/>
            </a:ln>
            <a:effectLst/>
          </p:spPr>
          <p:txBody>
            <a:bodyPr>
              <a:spAutoFit/>
            </a:bodyPr>
            <a:lstStyle/>
            <a:p>
              <a:endParaRPr lang="ja-JP" altLang="en-US"/>
            </a:p>
          </p:txBody>
        </p:sp>
      </p:grpSp>
      <p:pic>
        <p:nvPicPr>
          <p:cNvPr id="727090" name="Picture 50" descr="ロゴ有 英文 300 symbol_h_a_e_2のコピー"/>
          <p:cNvPicPr>
            <a:picLocks noChangeAspect="1" noChangeArrowheads="1"/>
          </p:cNvPicPr>
          <p:nvPr userDrawn="1"/>
        </p:nvPicPr>
        <p:blipFill>
          <a:blip r:embed="rId2" cstate="print"/>
          <a:srcRect/>
          <a:stretch>
            <a:fillRect/>
          </a:stretch>
        </p:blipFill>
        <p:spPr bwMode="auto">
          <a:xfrm>
            <a:off x="298450" y="6450013"/>
            <a:ext cx="3003550" cy="293687"/>
          </a:xfrm>
          <a:prstGeom prst="rect">
            <a:avLst/>
          </a:prstGeom>
          <a:noFill/>
        </p:spPr>
      </p:pic>
      <p:sp>
        <p:nvSpPr>
          <p:cNvPr id="727094" name="Line 5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5" name="Line 5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6" name="Line 56"/>
          <p:cNvSpPr>
            <a:spLocks noChangeShapeType="1"/>
          </p:cNvSpPr>
          <p:nvPr userDrawn="1"/>
        </p:nvSpPr>
        <p:spPr bwMode="auto">
          <a:xfrm>
            <a:off x="-298450" y="4572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7" name="Line 57"/>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8" name="Line 58"/>
          <p:cNvSpPr>
            <a:spLocks noChangeShapeType="1"/>
          </p:cNvSpPr>
          <p:nvPr userDrawn="1"/>
        </p:nvSpPr>
        <p:spPr bwMode="auto">
          <a:xfrm>
            <a:off x="-298450" y="1725613"/>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9" name="Line 59"/>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0" name="Line 60"/>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1" name="Line 61"/>
          <p:cNvSpPr>
            <a:spLocks noChangeShapeType="1"/>
          </p:cNvSpPr>
          <p:nvPr userDrawn="1"/>
        </p:nvSpPr>
        <p:spPr bwMode="auto">
          <a:xfrm>
            <a:off x="323850"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2" name="Line 62"/>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3" name="Line 63"/>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4" name="Line 64"/>
          <p:cNvSpPr>
            <a:spLocks noChangeShapeType="1"/>
          </p:cNvSpPr>
          <p:nvPr userDrawn="1"/>
        </p:nvSpPr>
        <p:spPr bwMode="auto">
          <a:xfrm>
            <a:off x="9580563"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5" name="Line 65"/>
          <p:cNvSpPr>
            <a:spLocks noChangeShapeType="1"/>
          </p:cNvSpPr>
          <p:nvPr userDrawn="1"/>
        </p:nvSpPr>
        <p:spPr bwMode="auto">
          <a:xfrm>
            <a:off x="9926638" y="4572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6" name="Line 66"/>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7" name="Line 67"/>
          <p:cNvSpPr>
            <a:spLocks noChangeShapeType="1"/>
          </p:cNvSpPr>
          <p:nvPr userDrawn="1"/>
        </p:nvSpPr>
        <p:spPr bwMode="auto">
          <a:xfrm>
            <a:off x="9926638" y="1725613"/>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8" name="Line 6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9" name="Line 6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10" name="Line 70"/>
          <p:cNvSpPr>
            <a:spLocks noChangeShapeType="1"/>
          </p:cNvSpPr>
          <p:nvPr userDrawn="1"/>
        </p:nvSpPr>
        <p:spPr bwMode="auto">
          <a:xfrm>
            <a:off x="323850"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11" name="Line 71"/>
          <p:cNvSpPr>
            <a:spLocks noChangeShapeType="1"/>
          </p:cNvSpPr>
          <p:nvPr userDrawn="1"/>
        </p:nvSpPr>
        <p:spPr bwMode="auto">
          <a:xfrm>
            <a:off x="9580563"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12" name="Rectangle 72"/>
          <p:cNvSpPr>
            <a:spLocks noChangeArrowheads="1"/>
          </p:cNvSpPr>
          <p:nvPr userDrawn="1"/>
        </p:nvSpPr>
        <p:spPr bwMode="gray">
          <a:xfrm>
            <a:off x="0" y="0"/>
            <a:ext cx="9906000" cy="550863"/>
          </a:xfrm>
          <a:prstGeom prst="rect">
            <a:avLst/>
          </a:prstGeom>
          <a:solidFill>
            <a:srgbClr val="E60000"/>
          </a:solidFill>
          <a:ln w="12700" algn="ctr">
            <a:noFill/>
            <a:miter lim="800000"/>
            <a:headEnd/>
            <a:tailEnd/>
          </a:ln>
          <a:effectLst/>
        </p:spPr>
        <p:txBody>
          <a:bodyPr wrap="none" lIns="18000" tIns="18000" rIns="18000" bIns="18000" anchor="ctr"/>
          <a:lstStyle/>
          <a:p>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セクション見出し">
    <p:spTree>
      <p:nvGrpSpPr>
        <p:cNvPr id="1" name=""/>
        <p:cNvGrpSpPr/>
        <p:nvPr/>
      </p:nvGrpSpPr>
      <p:grpSpPr>
        <a:xfrm>
          <a:off x="0" y="0"/>
          <a:ext cx="0" cy="0"/>
          <a:chOff x="0" y="0"/>
          <a:chExt cx="0" cy="0"/>
        </a:xfrm>
      </p:grpSpPr>
      <p:sp>
        <p:nvSpPr>
          <p:cNvPr id="727042" name="Rectangle 2"/>
          <p:cNvSpPr>
            <a:spLocks noGrp="1" noChangeArrowheads="1"/>
          </p:cNvSpPr>
          <p:nvPr>
            <p:ph type="ctrTitle"/>
          </p:nvPr>
        </p:nvSpPr>
        <p:spPr>
          <a:xfrm>
            <a:off x="1081088" y="3125788"/>
            <a:ext cx="7743825" cy="560387"/>
          </a:xfrm>
        </p:spPr>
        <p:txBody>
          <a:bodyPr bIns="36000" anchor="ctr"/>
          <a:lstStyle>
            <a:lvl1pPr algn="ctr" hangingPunct="0">
              <a:defRPr sz="3200"/>
            </a:lvl1pPr>
          </a:lstStyle>
          <a:p>
            <a:r>
              <a:rPr lang="ja-JP" altLang="en-US"/>
              <a:t>マスター タイトルの書式設定</a:t>
            </a:r>
          </a:p>
        </p:txBody>
      </p:sp>
      <p:sp>
        <p:nvSpPr>
          <p:cNvPr id="727043" name="Rectangle 3"/>
          <p:cNvSpPr>
            <a:spLocks noGrp="1" noChangeArrowheads="1"/>
          </p:cNvSpPr>
          <p:nvPr>
            <p:ph type="dt" sz="half" idx="2"/>
          </p:nvPr>
        </p:nvSpPr>
        <p:spPr>
          <a:xfrm>
            <a:off x="7627938" y="371475"/>
            <a:ext cx="1862137" cy="217488"/>
          </a:xfrm>
        </p:spPr>
        <p:txBody>
          <a:bodyPr/>
          <a:lstStyle>
            <a:lvl1pPr>
              <a:defRPr/>
            </a:lvl1pPr>
          </a:lstStyle>
          <a:p>
            <a:fld id="{43E23F33-E24F-4AC9-A61B-6AC710DB8CB9}" type="datetime8">
              <a:rPr lang="en-US" altLang="ja-JP" smtClean="0"/>
              <a:pPr/>
              <a:t>12/10/2013 6:33 PM</a:t>
            </a:fld>
            <a:endParaRPr lang="en-US" altLang="ja-JP"/>
          </a:p>
        </p:txBody>
      </p:sp>
      <p:grpSp>
        <p:nvGrpSpPr>
          <p:cNvPr id="2" name="Group 39"/>
          <p:cNvGrpSpPr>
            <a:grpSpLocks/>
          </p:cNvGrpSpPr>
          <p:nvPr userDrawn="1"/>
        </p:nvGrpSpPr>
        <p:grpSpPr bwMode="auto">
          <a:xfrm>
            <a:off x="1081088" y="2997200"/>
            <a:ext cx="7743825" cy="793750"/>
            <a:chOff x="988" y="1950"/>
            <a:chExt cx="4264" cy="377"/>
          </a:xfrm>
        </p:grpSpPr>
        <p:sp>
          <p:nvSpPr>
            <p:cNvPr id="727044" name="Line 4"/>
            <p:cNvSpPr>
              <a:spLocks noChangeShapeType="1"/>
            </p:cNvSpPr>
            <p:nvPr userDrawn="1"/>
          </p:nvSpPr>
          <p:spPr bwMode="auto">
            <a:xfrm flipV="1">
              <a:off x="988" y="1950"/>
              <a:ext cx="4264" cy="0"/>
            </a:xfrm>
            <a:prstGeom prst="line">
              <a:avLst/>
            </a:prstGeom>
            <a:noFill/>
            <a:ln w="25400">
              <a:solidFill>
                <a:srgbClr val="E60000"/>
              </a:solidFill>
              <a:round/>
              <a:headEnd/>
              <a:tailEnd/>
            </a:ln>
            <a:effectLst/>
          </p:spPr>
          <p:txBody>
            <a:bodyPr>
              <a:spAutoFit/>
            </a:bodyPr>
            <a:lstStyle/>
            <a:p>
              <a:endParaRPr lang="ja-JP" altLang="en-US"/>
            </a:p>
          </p:txBody>
        </p:sp>
        <p:sp>
          <p:nvSpPr>
            <p:cNvPr id="727045" name="Line 5"/>
            <p:cNvSpPr>
              <a:spLocks noChangeShapeType="1"/>
            </p:cNvSpPr>
            <p:nvPr userDrawn="1"/>
          </p:nvSpPr>
          <p:spPr bwMode="auto">
            <a:xfrm flipV="1">
              <a:off x="989" y="2327"/>
              <a:ext cx="4263" cy="0"/>
            </a:xfrm>
            <a:prstGeom prst="line">
              <a:avLst/>
            </a:prstGeom>
            <a:noFill/>
            <a:ln w="12700">
              <a:solidFill>
                <a:srgbClr val="5A5A5A"/>
              </a:solidFill>
              <a:round/>
              <a:headEnd/>
              <a:tailEnd/>
            </a:ln>
            <a:effectLst/>
          </p:spPr>
          <p:txBody>
            <a:bodyPr>
              <a:spAutoFit/>
            </a:bodyPr>
            <a:lstStyle/>
            <a:p>
              <a:endParaRPr lang="ja-JP" altLang="en-US"/>
            </a:p>
          </p:txBody>
        </p:sp>
      </p:grpSp>
      <p:pic>
        <p:nvPicPr>
          <p:cNvPr id="727090" name="Picture 50" descr="ロゴ有 英文 300 symbol_h_a_e_2のコピー"/>
          <p:cNvPicPr>
            <a:picLocks noChangeAspect="1" noChangeArrowheads="1"/>
          </p:cNvPicPr>
          <p:nvPr userDrawn="1"/>
        </p:nvPicPr>
        <p:blipFill>
          <a:blip r:embed="rId2" cstate="print"/>
          <a:srcRect/>
          <a:stretch>
            <a:fillRect/>
          </a:stretch>
        </p:blipFill>
        <p:spPr bwMode="auto">
          <a:xfrm>
            <a:off x="298450" y="6450013"/>
            <a:ext cx="3003550" cy="293687"/>
          </a:xfrm>
          <a:prstGeom prst="rect">
            <a:avLst/>
          </a:prstGeom>
          <a:noFill/>
        </p:spPr>
      </p:pic>
      <p:sp>
        <p:nvSpPr>
          <p:cNvPr id="727094" name="Line 54"/>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5" name="Line 55"/>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6" name="Line 56"/>
          <p:cNvSpPr>
            <a:spLocks noChangeShapeType="1"/>
          </p:cNvSpPr>
          <p:nvPr userDrawn="1"/>
        </p:nvSpPr>
        <p:spPr bwMode="auto">
          <a:xfrm>
            <a:off x="-298450" y="4572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7" name="Line 57"/>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8" name="Line 58"/>
          <p:cNvSpPr>
            <a:spLocks noChangeShapeType="1"/>
          </p:cNvSpPr>
          <p:nvPr userDrawn="1"/>
        </p:nvSpPr>
        <p:spPr bwMode="auto">
          <a:xfrm>
            <a:off x="-298450" y="1725613"/>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099" name="Line 59"/>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0" name="Line 60"/>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1" name="Line 61"/>
          <p:cNvSpPr>
            <a:spLocks noChangeShapeType="1"/>
          </p:cNvSpPr>
          <p:nvPr userDrawn="1"/>
        </p:nvSpPr>
        <p:spPr bwMode="auto">
          <a:xfrm>
            <a:off x="323850"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2" name="Line 62"/>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3" name="Line 63"/>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4" name="Line 64"/>
          <p:cNvSpPr>
            <a:spLocks noChangeShapeType="1"/>
          </p:cNvSpPr>
          <p:nvPr userDrawn="1"/>
        </p:nvSpPr>
        <p:spPr bwMode="auto">
          <a:xfrm>
            <a:off x="9580563"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5" name="Line 65"/>
          <p:cNvSpPr>
            <a:spLocks noChangeShapeType="1"/>
          </p:cNvSpPr>
          <p:nvPr userDrawn="1"/>
        </p:nvSpPr>
        <p:spPr bwMode="auto">
          <a:xfrm>
            <a:off x="9926638" y="4572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6" name="Line 66"/>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7" name="Line 67"/>
          <p:cNvSpPr>
            <a:spLocks noChangeShapeType="1"/>
          </p:cNvSpPr>
          <p:nvPr userDrawn="1"/>
        </p:nvSpPr>
        <p:spPr bwMode="auto">
          <a:xfrm>
            <a:off x="9926638" y="1725613"/>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8" name="Line 68"/>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09" name="Line 69"/>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10" name="Line 70"/>
          <p:cNvSpPr>
            <a:spLocks noChangeShapeType="1"/>
          </p:cNvSpPr>
          <p:nvPr userDrawn="1"/>
        </p:nvSpPr>
        <p:spPr bwMode="auto">
          <a:xfrm>
            <a:off x="323850"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11" name="Line 71"/>
          <p:cNvSpPr>
            <a:spLocks noChangeShapeType="1"/>
          </p:cNvSpPr>
          <p:nvPr userDrawn="1"/>
        </p:nvSpPr>
        <p:spPr bwMode="auto">
          <a:xfrm>
            <a:off x="9580563"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7112" name="Rectangle 72"/>
          <p:cNvSpPr>
            <a:spLocks noChangeArrowheads="1"/>
          </p:cNvSpPr>
          <p:nvPr userDrawn="1"/>
        </p:nvSpPr>
        <p:spPr bwMode="gray">
          <a:xfrm>
            <a:off x="0" y="0"/>
            <a:ext cx="9906000" cy="550863"/>
          </a:xfrm>
          <a:prstGeom prst="rect">
            <a:avLst/>
          </a:prstGeom>
          <a:solidFill>
            <a:srgbClr val="E60000"/>
          </a:solidFill>
          <a:ln w="12700" algn="ctr">
            <a:noFill/>
            <a:miter lim="800000"/>
            <a:headEnd/>
            <a:tailEnd/>
          </a:ln>
          <a:effectLst/>
        </p:spPr>
        <p:txBody>
          <a:bodyPr wrap="none" lIns="18000" tIns="18000" rIns="18000" bIns="18000" anchor="ctr"/>
          <a:lstStyle/>
          <a:p>
            <a:endParaRPr lang="ja-JP" altLang="en-US"/>
          </a:p>
        </p:txBody>
      </p:sp>
      <p:sp>
        <p:nvSpPr>
          <p:cNvPr id="29" name="テキスト ボックス 28"/>
          <p:cNvSpPr txBox="1"/>
          <p:nvPr userDrawn="1"/>
        </p:nvSpPr>
        <p:spPr>
          <a:xfrm>
            <a:off x="9360799" y="6441229"/>
            <a:ext cx="447559" cy="325154"/>
          </a:xfrm>
          <a:prstGeom prst="rect">
            <a:avLst/>
          </a:prstGeom>
          <a:noFill/>
        </p:spPr>
        <p:txBody>
          <a:bodyPr wrap="square" rtlCol="0">
            <a:spAutoFit/>
          </a:bodyPr>
          <a:lstStyle/>
          <a:p>
            <a:pPr algn="l"/>
            <a:r>
              <a:rPr kumimoji="1" lang="en-US" altLang="ja-JP" sz="1400" dirty="0" smtClean="0"/>
              <a:t>/43</a:t>
            </a:r>
            <a:endParaRPr kumimoji="1" lang="ja-JP" altLang="en-US" sz="1400" dirty="0"/>
          </a:p>
        </p:txBody>
      </p:sp>
      <p:sp>
        <p:nvSpPr>
          <p:cNvPr id="31" name="テキスト ボックス 30"/>
          <p:cNvSpPr txBox="1"/>
          <p:nvPr userDrawn="1"/>
        </p:nvSpPr>
        <p:spPr>
          <a:xfrm>
            <a:off x="9000849" y="6458606"/>
            <a:ext cx="447559" cy="307777"/>
          </a:xfrm>
          <a:prstGeom prst="rect">
            <a:avLst/>
          </a:prstGeom>
          <a:noFill/>
        </p:spPr>
        <p:txBody>
          <a:bodyPr wrap="square" lIns="0" rIns="0" rtlCol="0">
            <a:spAutoFit/>
          </a:bodyPr>
          <a:lstStyle/>
          <a:p>
            <a:pPr marL="0" indent="0" algn="r">
              <a:lnSpc>
                <a:spcPct val="100000"/>
              </a:lnSpc>
              <a:spcBef>
                <a:spcPts val="0"/>
              </a:spcBef>
            </a:pPr>
            <a:fld id="{1444EC06-CD1E-4921-AA8C-A162CD6E605A}" type="slidenum">
              <a:rPr kumimoji="1" lang="ja-JP" altLang="en-US" sz="1400" smtClean="0"/>
              <a:pPr marL="0" indent="0" algn="r">
                <a:lnSpc>
                  <a:spcPct val="100000"/>
                </a:lnSpc>
                <a:spcBef>
                  <a:spcPts val="0"/>
                </a:spcBef>
              </a:pPr>
              <a:t>&lt;#&gt;</a:t>
            </a:fld>
            <a:endParaRPr kumimoji="1" lang="ja-JP" altLang="en-US" sz="14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F9576EED-1837-4042-865C-AB5319F84B99}" type="datetime8">
              <a:rPr lang="en-US" altLang="ja-JP" smtClean="0"/>
              <a:pPr/>
              <a:t>12/10/2013 6:33 PM</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23850" y="1735138"/>
            <a:ext cx="4546600"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022850" y="1735138"/>
            <a:ext cx="4548188"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06AEC978-C459-49DF-A248-ED95A0A0521D}" type="datetime8">
              <a:rPr lang="en-US" altLang="ja-JP" smtClean="0"/>
              <a:pPr/>
              <a:t>12/10/2013 6:33 PM</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C855D2E3-5B41-4E2A-8692-55AC002D38D4}" type="datetime8">
              <a:rPr lang="en-US" altLang="ja-JP" smtClean="0"/>
              <a:pPr/>
              <a:t>12/10/2013 6:33 PM</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E868BB41-14CF-4448-9249-DC48BC24DBBF}" type="datetime8">
              <a:rPr lang="en-US" altLang="ja-JP" smtClean="0"/>
              <a:pPr/>
              <a:t>12/10/2013 6:33 PM</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8" name="テキスト ボックス 27"/>
          <p:cNvSpPr txBox="1"/>
          <p:nvPr userDrawn="1"/>
        </p:nvSpPr>
        <p:spPr>
          <a:xfrm>
            <a:off x="9360799" y="6441229"/>
            <a:ext cx="447559" cy="327077"/>
          </a:xfrm>
          <a:prstGeom prst="rect">
            <a:avLst/>
          </a:prstGeom>
          <a:noFill/>
        </p:spPr>
        <p:txBody>
          <a:bodyPr wrap="square" rtlCol="0">
            <a:spAutoFit/>
          </a:bodyPr>
          <a:lstStyle/>
          <a:p>
            <a:pPr algn="l"/>
            <a:r>
              <a:rPr kumimoji="1" lang="en-US" altLang="ja-JP" sz="1400" smtClean="0"/>
              <a:t>/56</a:t>
            </a:r>
            <a:endParaRPr kumimoji="1" lang="ja-JP" altLang="en-US" sz="1400" dirty="0"/>
          </a:p>
        </p:txBody>
      </p:sp>
      <p:sp>
        <p:nvSpPr>
          <p:cNvPr id="29" name="テキスト ボックス 28"/>
          <p:cNvSpPr txBox="1"/>
          <p:nvPr userDrawn="1"/>
        </p:nvSpPr>
        <p:spPr>
          <a:xfrm>
            <a:off x="9000849" y="6458606"/>
            <a:ext cx="447559" cy="307777"/>
          </a:xfrm>
          <a:prstGeom prst="rect">
            <a:avLst/>
          </a:prstGeom>
          <a:noFill/>
        </p:spPr>
        <p:txBody>
          <a:bodyPr wrap="square" lIns="0" rIns="0" rtlCol="0">
            <a:spAutoFit/>
          </a:bodyPr>
          <a:lstStyle/>
          <a:p>
            <a:pPr marL="0" indent="0" algn="r">
              <a:lnSpc>
                <a:spcPct val="100000"/>
              </a:lnSpc>
              <a:spcBef>
                <a:spcPts val="0"/>
              </a:spcBef>
            </a:pPr>
            <a:fld id="{1444EC06-CD1E-4921-AA8C-A162CD6E605A}" type="slidenum">
              <a:rPr kumimoji="1" lang="ja-JP" altLang="en-US" sz="1400" smtClean="0"/>
              <a:pPr marL="0" indent="0" algn="r">
                <a:lnSpc>
                  <a:spcPct val="100000"/>
                </a:lnSpc>
                <a:spcBef>
                  <a:spcPts val="0"/>
                </a:spcBef>
              </a:pPr>
              <a:t>&lt;#&gt;</a:t>
            </a:fld>
            <a:endParaRPr kumimoji="1" lang="ja-JP" altLang="en-US" sz="1400" dirty="0"/>
          </a:p>
        </p:txBody>
      </p:sp>
      <p:sp>
        <p:nvSpPr>
          <p:cNvPr id="726018" name="Rectangle 2"/>
          <p:cNvSpPr>
            <a:spLocks noGrp="1" noChangeArrowheads="1"/>
          </p:cNvSpPr>
          <p:nvPr>
            <p:ph type="dt" sz="half" idx="2"/>
          </p:nvPr>
        </p:nvSpPr>
        <p:spPr bwMode="auto">
          <a:xfrm>
            <a:off x="7699375" y="263525"/>
            <a:ext cx="1862138" cy="217488"/>
          </a:xfrm>
          <a:prstGeom prst="rect">
            <a:avLst/>
          </a:prstGeom>
          <a:noFill/>
          <a:ln w="9525">
            <a:noFill/>
            <a:miter lim="800000"/>
            <a:headEnd/>
            <a:tailEnd/>
          </a:ln>
          <a:effectLst/>
        </p:spPr>
        <p:txBody>
          <a:bodyPr vert="horz" wrap="square" lIns="0" tIns="61179" rIns="99022" bIns="49511" numCol="1" anchor="t" anchorCtr="0" compatLnSpc="1">
            <a:prstTxWarp prst="textNoShape">
              <a:avLst/>
            </a:prstTxWarp>
            <a:spAutoFit/>
          </a:bodyPr>
          <a:lstStyle>
            <a:lvl1pPr algn="r" defTabSz="990600">
              <a:lnSpc>
                <a:spcPct val="100000"/>
              </a:lnSpc>
              <a:buClrTx/>
              <a:buFontTx/>
              <a:buNone/>
              <a:defRPr sz="700">
                <a:solidFill>
                  <a:srgbClr val="5F5F5F"/>
                </a:solidFill>
              </a:defRPr>
            </a:lvl1pPr>
          </a:lstStyle>
          <a:p>
            <a:fld id="{04740063-5BE4-4705-AA78-8E7EAD84B560}" type="datetime8">
              <a:rPr lang="en-US" altLang="ja-JP" smtClean="0"/>
              <a:pPr/>
              <a:t>12/10/2013 6:33 PM</a:t>
            </a:fld>
            <a:endParaRPr lang="en-US" altLang="ja-JP"/>
          </a:p>
        </p:txBody>
      </p:sp>
      <p:sp>
        <p:nvSpPr>
          <p:cNvPr id="726020" name="Rectangle 4"/>
          <p:cNvSpPr>
            <a:spLocks noGrp="1" noChangeArrowheads="1"/>
          </p:cNvSpPr>
          <p:nvPr>
            <p:ph type="title"/>
          </p:nvPr>
        </p:nvSpPr>
        <p:spPr bwMode="auto">
          <a:xfrm>
            <a:off x="355600" y="522288"/>
            <a:ext cx="9224963" cy="512762"/>
          </a:xfrm>
          <a:prstGeom prst="rect">
            <a:avLst/>
          </a:prstGeom>
          <a:noFill/>
          <a:ln w="9525">
            <a:noFill/>
            <a:miter lim="800000"/>
            <a:headEnd/>
            <a:tailEnd/>
          </a:ln>
          <a:effectLst/>
        </p:spPr>
        <p:txBody>
          <a:bodyPr vert="horz" wrap="square" lIns="0" tIns="35988" rIns="0" bIns="49511" numCol="1" anchor="t" anchorCtr="0" compatLnSpc="1">
            <a:prstTxWarp prst="textNoShape">
              <a:avLst/>
            </a:prstTxWarp>
            <a:spAutoFit/>
          </a:bodyPr>
          <a:lstStyle/>
          <a:p>
            <a:pPr lvl="0"/>
            <a:r>
              <a:rPr lang="ja-JP" altLang="en-US" smtClean="0"/>
              <a:t>マスタータイトルの書式設定</a:t>
            </a:r>
          </a:p>
        </p:txBody>
      </p:sp>
      <p:sp>
        <p:nvSpPr>
          <p:cNvPr id="726021" name="Rectangle 5"/>
          <p:cNvSpPr>
            <a:spLocks noGrp="1" noChangeArrowheads="1"/>
          </p:cNvSpPr>
          <p:nvPr>
            <p:ph type="body" idx="1"/>
          </p:nvPr>
        </p:nvSpPr>
        <p:spPr bwMode="auto">
          <a:xfrm>
            <a:off x="323850" y="1285875"/>
            <a:ext cx="9247188" cy="5165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ja-JP" altLang="en-US" dirty="0" smtClean="0"/>
              <a:t>第 </a:t>
            </a:r>
            <a:r>
              <a:rPr lang="en-US" altLang="ja-JP" dirty="0" smtClean="0"/>
              <a:t>1 </a:t>
            </a:r>
            <a:r>
              <a:rPr lang="ja-JP" altLang="en-US" dirty="0" smtClean="0"/>
              <a:t>レベル</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p:txBody>
      </p:sp>
      <p:grpSp>
        <p:nvGrpSpPr>
          <p:cNvPr id="726054" name="Group 38"/>
          <p:cNvGrpSpPr>
            <a:grpSpLocks/>
          </p:cNvGrpSpPr>
          <p:nvPr userDrawn="1"/>
        </p:nvGrpSpPr>
        <p:grpSpPr bwMode="auto">
          <a:xfrm>
            <a:off x="323850" y="460375"/>
            <a:ext cx="9261475" cy="622300"/>
            <a:chOff x="236" y="290"/>
            <a:chExt cx="5771" cy="392"/>
          </a:xfrm>
        </p:grpSpPr>
        <p:sp>
          <p:nvSpPr>
            <p:cNvPr id="726023" name="Line 7"/>
            <p:cNvSpPr>
              <a:spLocks noChangeShapeType="1"/>
            </p:cNvSpPr>
            <p:nvPr userDrawn="1"/>
          </p:nvSpPr>
          <p:spPr bwMode="auto">
            <a:xfrm flipV="1">
              <a:off x="236" y="290"/>
              <a:ext cx="5768" cy="2"/>
            </a:xfrm>
            <a:prstGeom prst="line">
              <a:avLst/>
            </a:prstGeom>
            <a:noFill/>
            <a:ln w="25400">
              <a:solidFill>
                <a:srgbClr val="E60000"/>
              </a:solidFill>
              <a:round/>
              <a:headEnd/>
              <a:tailEnd/>
            </a:ln>
            <a:effectLst/>
          </p:spPr>
          <p:txBody>
            <a:bodyPr>
              <a:spAutoFit/>
            </a:bodyPr>
            <a:lstStyle/>
            <a:p>
              <a:endParaRPr lang="ja-JP" altLang="en-US"/>
            </a:p>
          </p:txBody>
        </p:sp>
        <p:sp>
          <p:nvSpPr>
            <p:cNvPr id="726024" name="Line 8"/>
            <p:cNvSpPr>
              <a:spLocks noChangeShapeType="1"/>
            </p:cNvSpPr>
            <p:nvPr userDrawn="1"/>
          </p:nvSpPr>
          <p:spPr bwMode="auto">
            <a:xfrm flipV="1">
              <a:off x="236" y="682"/>
              <a:ext cx="5771" cy="0"/>
            </a:xfrm>
            <a:prstGeom prst="line">
              <a:avLst/>
            </a:prstGeom>
            <a:noFill/>
            <a:ln w="15875">
              <a:solidFill>
                <a:srgbClr val="808080"/>
              </a:solidFill>
              <a:round/>
              <a:headEnd/>
              <a:tailEnd/>
            </a:ln>
            <a:effectLst/>
          </p:spPr>
          <p:txBody>
            <a:bodyPr>
              <a:spAutoFit/>
            </a:bodyPr>
            <a:lstStyle/>
            <a:p>
              <a:endParaRPr lang="ja-JP" altLang="en-US"/>
            </a:p>
          </p:txBody>
        </p:sp>
      </p:grpSp>
      <p:sp>
        <p:nvSpPr>
          <p:cNvPr id="726028" name="Line 12"/>
          <p:cNvSpPr>
            <a:spLocks noChangeShapeType="1"/>
          </p:cNvSpPr>
          <p:nvPr userDrawn="1"/>
        </p:nvSpPr>
        <p:spPr bwMode="auto">
          <a:xfrm>
            <a:off x="4879975"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29" name="Line 13"/>
          <p:cNvSpPr>
            <a:spLocks noChangeShapeType="1"/>
          </p:cNvSpPr>
          <p:nvPr userDrawn="1"/>
        </p:nvSpPr>
        <p:spPr bwMode="auto">
          <a:xfrm>
            <a:off x="5022850"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32" name="Line 16"/>
          <p:cNvSpPr>
            <a:spLocks noChangeShapeType="1"/>
          </p:cNvSpPr>
          <p:nvPr userDrawn="1"/>
        </p:nvSpPr>
        <p:spPr bwMode="auto">
          <a:xfrm>
            <a:off x="-298450" y="4572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33" name="Line 17"/>
          <p:cNvSpPr>
            <a:spLocks noChangeShapeType="1"/>
          </p:cNvSpPr>
          <p:nvPr userDrawn="1"/>
        </p:nvSpPr>
        <p:spPr bwMode="auto">
          <a:xfrm>
            <a:off x="-298450" y="1341438"/>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34" name="Line 18"/>
          <p:cNvSpPr>
            <a:spLocks noChangeShapeType="1"/>
          </p:cNvSpPr>
          <p:nvPr userDrawn="1"/>
        </p:nvSpPr>
        <p:spPr bwMode="auto">
          <a:xfrm>
            <a:off x="-298450" y="1725613"/>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37" name="Line 21"/>
          <p:cNvSpPr>
            <a:spLocks noChangeShapeType="1"/>
          </p:cNvSpPr>
          <p:nvPr userDrawn="1"/>
        </p:nvSpPr>
        <p:spPr bwMode="auto">
          <a:xfrm>
            <a:off x="-298450" y="62357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38" name="Line 22"/>
          <p:cNvSpPr>
            <a:spLocks noChangeShapeType="1"/>
          </p:cNvSpPr>
          <p:nvPr userDrawn="1"/>
        </p:nvSpPr>
        <p:spPr bwMode="auto">
          <a:xfrm>
            <a:off x="-298450" y="6416675"/>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39" name="Line 23"/>
          <p:cNvSpPr>
            <a:spLocks noChangeShapeType="1"/>
          </p:cNvSpPr>
          <p:nvPr userDrawn="1"/>
        </p:nvSpPr>
        <p:spPr bwMode="auto">
          <a:xfrm>
            <a:off x="323850"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42" name="Line 26"/>
          <p:cNvSpPr>
            <a:spLocks noChangeShapeType="1"/>
          </p:cNvSpPr>
          <p:nvPr userDrawn="1"/>
        </p:nvSpPr>
        <p:spPr bwMode="auto">
          <a:xfrm>
            <a:off x="4879975"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43" name="Line 27"/>
          <p:cNvSpPr>
            <a:spLocks noChangeShapeType="1"/>
          </p:cNvSpPr>
          <p:nvPr userDrawn="1"/>
        </p:nvSpPr>
        <p:spPr bwMode="auto">
          <a:xfrm>
            <a:off x="5022850"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46" name="Line 30"/>
          <p:cNvSpPr>
            <a:spLocks noChangeShapeType="1"/>
          </p:cNvSpPr>
          <p:nvPr userDrawn="1"/>
        </p:nvSpPr>
        <p:spPr bwMode="auto">
          <a:xfrm>
            <a:off x="9578975" y="-261938"/>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47" name="Line 31"/>
          <p:cNvSpPr>
            <a:spLocks noChangeShapeType="1"/>
          </p:cNvSpPr>
          <p:nvPr userDrawn="1"/>
        </p:nvSpPr>
        <p:spPr bwMode="auto">
          <a:xfrm>
            <a:off x="9926638" y="4572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48" name="Line 32"/>
          <p:cNvSpPr>
            <a:spLocks noChangeShapeType="1"/>
          </p:cNvSpPr>
          <p:nvPr userDrawn="1"/>
        </p:nvSpPr>
        <p:spPr bwMode="auto">
          <a:xfrm>
            <a:off x="9926638" y="1341438"/>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49" name="Line 33"/>
          <p:cNvSpPr>
            <a:spLocks noChangeShapeType="1"/>
          </p:cNvSpPr>
          <p:nvPr userDrawn="1"/>
        </p:nvSpPr>
        <p:spPr bwMode="auto">
          <a:xfrm>
            <a:off x="9926638" y="1725613"/>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52" name="Line 36"/>
          <p:cNvSpPr>
            <a:spLocks noChangeShapeType="1"/>
          </p:cNvSpPr>
          <p:nvPr userDrawn="1"/>
        </p:nvSpPr>
        <p:spPr bwMode="auto">
          <a:xfrm>
            <a:off x="9926638" y="6235700"/>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53" name="Line 37"/>
          <p:cNvSpPr>
            <a:spLocks noChangeShapeType="1"/>
          </p:cNvSpPr>
          <p:nvPr userDrawn="1"/>
        </p:nvSpPr>
        <p:spPr bwMode="auto">
          <a:xfrm>
            <a:off x="9926638" y="6416675"/>
            <a:ext cx="282575" cy="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55" name="Line 39"/>
          <p:cNvSpPr>
            <a:spLocks noChangeShapeType="1"/>
          </p:cNvSpPr>
          <p:nvPr userDrawn="1"/>
        </p:nvSpPr>
        <p:spPr bwMode="auto">
          <a:xfrm>
            <a:off x="323850"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sp>
        <p:nvSpPr>
          <p:cNvPr id="726056" name="Line 40"/>
          <p:cNvSpPr>
            <a:spLocks noChangeShapeType="1"/>
          </p:cNvSpPr>
          <p:nvPr userDrawn="1"/>
        </p:nvSpPr>
        <p:spPr bwMode="auto">
          <a:xfrm>
            <a:off x="9578975" y="6877050"/>
            <a:ext cx="0" cy="247650"/>
          </a:xfrm>
          <a:prstGeom prst="line">
            <a:avLst/>
          </a:prstGeom>
          <a:noFill/>
          <a:ln w="12700">
            <a:solidFill>
              <a:srgbClr val="E60000"/>
            </a:solidFill>
            <a:round/>
            <a:headEnd/>
            <a:tailEnd/>
          </a:ln>
          <a:effectLst/>
        </p:spPr>
        <p:txBody>
          <a:bodyPr lIns="0" tIns="0" rIns="0" bIns="0">
            <a:spAutoFit/>
          </a:bodyPr>
          <a:lstStyle/>
          <a:p>
            <a:endParaRPr lang="ja-JP" altLang="en-US"/>
          </a:p>
        </p:txBody>
      </p:sp>
      <p:pic>
        <p:nvPicPr>
          <p:cNvPr id="726062" name="Picture 46" descr="ロゴ有 英文 300 symbol_h_a_e_2のコピー"/>
          <p:cNvPicPr>
            <a:picLocks noChangeAspect="1" noChangeArrowheads="1"/>
          </p:cNvPicPr>
          <p:nvPr userDrawn="1"/>
        </p:nvPicPr>
        <p:blipFill>
          <a:blip r:embed="rId8" cstate="print"/>
          <a:srcRect/>
          <a:stretch>
            <a:fillRect/>
          </a:stretch>
        </p:blipFill>
        <p:spPr bwMode="auto">
          <a:xfrm>
            <a:off x="298450" y="6450013"/>
            <a:ext cx="3003550" cy="293687"/>
          </a:xfrm>
          <a:prstGeom prst="rect">
            <a:avLst/>
          </a:prstGeom>
          <a:noFill/>
        </p:spPr>
      </p:pic>
    </p:spTree>
  </p:cSld>
  <p:clrMap bg1="lt1" tx1="dk1" bg2="lt2" tx2="dk2" accent1="accent1" accent2="accent2" accent3="accent3" accent4="accent4" accent5="accent5" accent6="accent6" hlink="hlink" folHlink="folHlink"/>
  <p:sldLayoutIdLst>
    <p:sldLayoutId id="2147483653" r:id="rId1"/>
    <p:sldLayoutId id="2147483660" r:id="rId2"/>
    <p:sldLayoutId id="2147483654" r:id="rId3"/>
    <p:sldLayoutId id="2147483656" r:id="rId4"/>
    <p:sldLayoutId id="2147483658" r:id="rId5"/>
    <p:sldLayoutId id="2147483659" r:id="rId6"/>
  </p:sldLayoutIdLst>
  <p:hf hdr="0" ftr="0" dt="0"/>
  <p:txStyles>
    <p:titleStyle>
      <a:lvl1pPr algn="l" defTabSz="990600" rtl="0" fontAlgn="base">
        <a:spcBef>
          <a:spcPct val="0"/>
        </a:spcBef>
        <a:spcAft>
          <a:spcPct val="0"/>
        </a:spcAft>
        <a:defRPr kumimoji="1" sz="2800" b="1">
          <a:solidFill>
            <a:schemeClr val="tx2"/>
          </a:solidFill>
          <a:latin typeface="+mj-lt"/>
          <a:ea typeface="+mj-ea"/>
          <a:cs typeface="+mj-cs"/>
        </a:defRPr>
      </a:lvl1pPr>
      <a:lvl2pPr algn="l" defTabSz="990600" rtl="0" fontAlgn="base">
        <a:spcBef>
          <a:spcPct val="0"/>
        </a:spcBef>
        <a:spcAft>
          <a:spcPct val="0"/>
        </a:spcAft>
        <a:defRPr kumimoji="1" sz="2800" b="1">
          <a:solidFill>
            <a:schemeClr val="tx2"/>
          </a:solidFill>
          <a:latin typeface="Arial" charset="0"/>
          <a:ea typeface="ＭＳ Ｐゴシック" charset="-128"/>
        </a:defRPr>
      </a:lvl2pPr>
      <a:lvl3pPr algn="l" defTabSz="990600" rtl="0" fontAlgn="base">
        <a:spcBef>
          <a:spcPct val="0"/>
        </a:spcBef>
        <a:spcAft>
          <a:spcPct val="0"/>
        </a:spcAft>
        <a:defRPr kumimoji="1" sz="2800" b="1">
          <a:solidFill>
            <a:schemeClr val="tx2"/>
          </a:solidFill>
          <a:latin typeface="Arial" charset="0"/>
          <a:ea typeface="ＭＳ Ｐゴシック" charset="-128"/>
        </a:defRPr>
      </a:lvl3pPr>
      <a:lvl4pPr algn="l" defTabSz="990600" rtl="0" fontAlgn="base">
        <a:spcBef>
          <a:spcPct val="0"/>
        </a:spcBef>
        <a:spcAft>
          <a:spcPct val="0"/>
        </a:spcAft>
        <a:defRPr kumimoji="1" sz="2800" b="1">
          <a:solidFill>
            <a:schemeClr val="tx2"/>
          </a:solidFill>
          <a:latin typeface="Arial" charset="0"/>
          <a:ea typeface="ＭＳ Ｐゴシック" charset="-128"/>
        </a:defRPr>
      </a:lvl4pPr>
      <a:lvl5pPr algn="l" defTabSz="990600" rtl="0" fontAlgn="base">
        <a:spcBef>
          <a:spcPct val="0"/>
        </a:spcBef>
        <a:spcAft>
          <a:spcPct val="0"/>
        </a:spcAft>
        <a:defRPr kumimoji="1" sz="2800" b="1">
          <a:solidFill>
            <a:schemeClr val="tx2"/>
          </a:solidFill>
          <a:latin typeface="Arial" charset="0"/>
          <a:ea typeface="ＭＳ Ｐゴシック" charset="-128"/>
        </a:defRPr>
      </a:lvl5pPr>
      <a:lvl6pPr marL="457200" algn="l" defTabSz="990600" rtl="0" fontAlgn="base">
        <a:spcBef>
          <a:spcPct val="0"/>
        </a:spcBef>
        <a:spcAft>
          <a:spcPct val="0"/>
        </a:spcAft>
        <a:defRPr kumimoji="1" sz="2800" b="1">
          <a:solidFill>
            <a:schemeClr val="tx2"/>
          </a:solidFill>
          <a:latin typeface="Arial" charset="0"/>
          <a:ea typeface="ＭＳ Ｐゴシック" charset="-128"/>
        </a:defRPr>
      </a:lvl6pPr>
      <a:lvl7pPr marL="914400" algn="l" defTabSz="990600" rtl="0" fontAlgn="base">
        <a:spcBef>
          <a:spcPct val="0"/>
        </a:spcBef>
        <a:spcAft>
          <a:spcPct val="0"/>
        </a:spcAft>
        <a:defRPr kumimoji="1" sz="2800" b="1">
          <a:solidFill>
            <a:schemeClr val="tx2"/>
          </a:solidFill>
          <a:latin typeface="Arial" charset="0"/>
          <a:ea typeface="ＭＳ Ｐゴシック" charset="-128"/>
        </a:defRPr>
      </a:lvl7pPr>
      <a:lvl8pPr marL="1371600" algn="l" defTabSz="990600" rtl="0" fontAlgn="base">
        <a:spcBef>
          <a:spcPct val="0"/>
        </a:spcBef>
        <a:spcAft>
          <a:spcPct val="0"/>
        </a:spcAft>
        <a:defRPr kumimoji="1" sz="2800" b="1">
          <a:solidFill>
            <a:schemeClr val="tx2"/>
          </a:solidFill>
          <a:latin typeface="Arial" charset="0"/>
          <a:ea typeface="ＭＳ Ｐゴシック" charset="-128"/>
        </a:defRPr>
      </a:lvl8pPr>
      <a:lvl9pPr marL="1828800" algn="l" defTabSz="990600" rtl="0" fontAlgn="base">
        <a:spcBef>
          <a:spcPct val="0"/>
        </a:spcBef>
        <a:spcAft>
          <a:spcPct val="0"/>
        </a:spcAft>
        <a:defRPr kumimoji="1" sz="2800" b="1">
          <a:solidFill>
            <a:schemeClr val="tx2"/>
          </a:solidFill>
          <a:latin typeface="Arial" charset="0"/>
          <a:ea typeface="ＭＳ Ｐゴシック" charset="-128"/>
        </a:defRPr>
      </a:lvl9pPr>
    </p:titleStyle>
    <p:bodyStyle>
      <a:lvl1pPr marL="355600" indent="-355600" algn="l" rtl="0" fontAlgn="base">
        <a:lnSpc>
          <a:spcPct val="120000"/>
        </a:lnSpc>
        <a:spcBef>
          <a:spcPct val="30000"/>
        </a:spcBef>
        <a:spcAft>
          <a:spcPct val="0"/>
        </a:spcAft>
        <a:buClr>
          <a:schemeClr val="bg2"/>
        </a:buClr>
        <a:buFont typeface="Wingdings" pitchFamily="2" charset="2"/>
        <a:buChar char="n"/>
        <a:defRPr kumimoji="1">
          <a:solidFill>
            <a:srgbClr val="000000"/>
          </a:solidFill>
          <a:latin typeface="+mn-lt"/>
          <a:ea typeface="+mn-ea"/>
          <a:cs typeface="+mn-cs"/>
        </a:defRPr>
      </a:lvl1pPr>
      <a:lvl2pPr marL="631825" indent="-274638" algn="l" rtl="0" fontAlgn="base">
        <a:lnSpc>
          <a:spcPct val="120000"/>
        </a:lnSpc>
        <a:spcBef>
          <a:spcPct val="30000"/>
        </a:spcBef>
        <a:spcAft>
          <a:spcPct val="0"/>
        </a:spcAft>
        <a:buClr>
          <a:schemeClr val="bg2"/>
        </a:buClr>
        <a:buFont typeface="Wingdings" pitchFamily="2" charset="2"/>
        <a:buChar char="l"/>
        <a:defRPr kumimoji="1" sz="1600">
          <a:solidFill>
            <a:srgbClr val="000000"/>
          </a:solidFill>
          <a:latin typeface="+mn-lt"/>
          <a:ea typeface="+mn-ea"/>
        </a:defRPr>
      </a:lvl2pPr>
      <a:lvl3pPr marL="898525" indent="-265113" algn="l" rtl="0" fontAlgn="base">
        <a:lnSpc>
          <a:spcPct val="120000"/>
        </a:lnSpc>
        <a:spcBef>
          <a:spcPct val="30000"/>
        </a:spcBef>
        <a:spcAft>
          <a:spcPct val="0"/>
        </a:spcAft>
        <a:buClr>
          <a:schemeClr val="bg2"/>
        </a:buClr>
        <a:buSzPct val="75000"/>
        <a:buFont typeface="Wingdings" pitchFamily="2" charset="2"/>
        <a:buChar char="u"/>
        <a:defRPr kumimoji="1" sz="1600">
          <a:solidFill>
            <a:srgbClr val="000000"/>
          </a:solidFill>
          <a:latin typeface="+mn-lt"/>
          <a:ea typeface="+mn-ea"/>
        </a:defRPr>
      </a:lvl3pPr>
      <a:lvl4pPr marL="1171575" indent="-271463" algn="l" rtl="0" fontAlgn="base">
        <a:lnSpc>
          <a:spcPct val="120000"/>
        </a:lnSpc>
        <a:spcBef>
          <a:spcPct val="30000"/>
        </a:spcBef>
        <a:spcAft>
          <a:spcPct val="0"/>
        </a:spcAft>
        <a:buClr>
          <a:schemeClr val="bg2"/>
        </a:buClr>
        <a:buFont typeface="ＭＳ Ｐゴシック" charset="-128"/>
        <a:buChar char="ー"/>
        <a:defRPr kumimoji="1" sz="1600">
          <a:solidFill>
            <a:srgbClr val="000000"/>
          </a:solidFill>
          <a:latin typeface="+mn-lt"/>
          <a:ea typeface="+mn-ea"/>
        </a:defRPr>
      </a:lvl4pPr>
      <a:lvl5pPr marL="2149475"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5pPr>
      <a:lvl6pPr marL="2606675"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6pPr>
      <a:lvl7pPr marL="3063875"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7pPr>
      <a:lvl8pPr marL="3521075"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8pPr>
      <a:lvl9pPr marL="3978275" indent="-268288" algn="just" defTabSz="990600" rtl="0" fontAlgn="base">
        <a:lnSpc>
          <a:spcPct val="120000"/>
        </a:lnSpc>
        <a:spcBef>
          <a:spcPct val="30000"/>
        </a:spcBef>
        <a:spcAft>
          <a:spcPct val="0"/>
        </a:spcAft>
        <a:buClr>
          <a:schemeClr val="bg2"/>
        </a:buClr>
        <a:buFont typeface="ＭＳ Ｐ明朝" charset="-128"/>
        <a:buChar char="–"/>
        <a:defRPr kumimoji="1" sz="1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17.e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34.xml"/><Relationship Id="rId1" Type="http://schemas.openxmlformats.org/officeDocument/2006/relationships/slideLayout" Target="../slideLayouts/slideLayout3.xml"/><Relationship Id="rId4" Type="http://schemas.openxmlformats.org/officeDocument/2006/relationships/image" Target="../media/image24.emf"/></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9.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0.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41.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image" Target="../media/image33.emf"/><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35.emf"/><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9"/>
          <p:cNvSpPr>
            <a:spLocks noGrp="1" noChangeArrowheads="1"/>
          </p:cNvSpPr>
          <p:nvPr>
            <p:ph type="sldNum" sz="quarter" idx="4294967295"/>
          </p:nvPr>
        </p:nvSpPr>
        <p:spPr>
          <a:xfrm>
            <a:off x="8896350" y="6457950"/>
            <a:ext cx="728663" cy="311150"/>
          </a:xfrm>
          <a:prstGeom prst="rect">
            <a:avLst/>
          </a:prstGeom>
        </p:spPr>
        <p:txBody>
          <a:bodyPr/>
          <a:lstStyle/>
          <a:p>
            <a:fld id="{59EAE7EF-E84F-4685-B606-89B544F8747B}" type="slidenum">
              <a:rPr lang="en-US" altLang="ja-JP"/>
              <a:pPr/>
              <a:t>0</a:t>
            </a:fld>
            <a:r>
              <a:rPr lang="en-US" altLang="ja-JP"/>
              <a:t>/●</a:t>
            </a:r>
          </a:p>
        </p:txBody>
      </p:sp>
      <p:sp>
        <p:nvSpPr>
          <p:cNvPr id="748546" name="Rectangle 2"/>
          <p:cNvSpPr>
            <a:spLocks noGrp="1" noChangeArrowheads="1"/>
          </p:cNvSpPr>
          <p:nvPr>
            <p:ph type="ctrTitle"/>
          </p:nvPr>
        </p:nvSpPr>
        <p:spPr>
          <a:xfrm>
            <a:off x="284163" y="3140968"/>
            <a:ext cx="9340849" cy="503578"/>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2800" spc="50" dirty="0" smtClean="0">
                <a:ln w="11430"/>
                <a:solidFill>
                  <a:sysClr val="windowText" lastClr="000000"/>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定期巡回・随時対応サービスと地域包括ケアシステムの構築</a:t>
            </a:r>
            <a:endParaRPr lang="en-US" altLang="ja-JP" sz="2800" spc="50" dirty="0">
              <a:ln w="11430"/>
              <a:solidFill>
                <a:sysClr val="windowText" lastClr="000000"/>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sp>
        <p:nvSpPr>
          <p:cNvPr id="748549" name="Rectangle 5"/>
          <p:cNvSpPr>
            <a:spLocks noChangeArrowheads="1"/>
          </p:cNvSpPr>
          <p:nvPr/>
        </p:nvSpPr>
        <p:spPr bwMode="gray">
          <a:xfrm>
            <a:off x="8766175" y="6330950"/>
            <a:ext cx="812800" cy="450850"/>
          </a:xfrm>
          <a:prstGeom prst="rect">
            <a:avLst/>
          </a:prstGeom>
          <a:solidFill>
            <a:schemeClr val="bg1"/>
          </a:solidFill>
          <a:ln w="9525" algn="ctr">
            <a:noFill/>
            <a:miter lim="800000"/>
            <a:headEnd/>
            <a:tailEnd/>
          </a:ln>
          <a:effectLst/>
        </p:spPr>
        <p:txBody>
          <a:bodyPr lIns="0" tIns="0" rIns="0" bIns="0" anchor="ctr">
            <a:spAutoFit/>
          </a:bodyPr>
          <a:lstStyle/>
          <a:p>
            <a:endParaRPr lang="ja-JP" altLang="en-US"/>
          </a:p>
        </p:txBody>
      </p:sp>
      <p:sp>
        <p:nvSpPr>
          <p:cNvPr id="748550" name="Rectangle 6"/>
          <p:cNvSpPr>
            <a:spLocks noChangeArrowheads="1"/>
          </p:cNvSpPr>
          <p:nvPr/>
        </p:nvSpPr>
        <p:spPr bwMode="gray">
          <a:xfrm>
            <a:off x="222250" y="6350000"/>
            <a:ext cx="3816350" cy="388938"/>
          </a:xfrm>
          <a:prstGeom prst="rect">
            <a:avLst/>
          </a:prstGeom>
          <a:solidFill>
            <a:schemeClr val="bg1"/>
          </a:solidFill>
          <a:ln w="9525" algn="ctr">
            <a:noFill/>
            <a:miter lim="800000"/>
            <a:headEnd/>
            <a:tailEnd/>
          </a:ln>
          <a:effectLst/>
        </p:spPr>
        <p:txBody>
          <a:bodyPr lIns="0" tIns="0" rIns="0" bIns="0" anchor="ctr">
            <a:spAutoFit/>
          </a:bodyPr>
          <a:lstStyle/>
          <a:p>
            <a:endParaRPr lang="ja-JP" altLang="en-US"/>
          </a:p>
        </p:txBody>
      </p:sp>
      <p:sp>
        <p:nvSpPr>
          <p:cNvPr id="748552" name="Rectangle 8"/>
          <p:cNvSpPr>
            <a:spLocks noChangeArrowheads="1"/>
          </p:cNvSpPr>
          <p:nvPr/>
        </p:nvSpPr>
        <p:spPr bwMode="auto">
          <a:xfrm>
            <a:off x="1360488" y="2242926"/>
            <a:ext cx="7188200" cy="701887"/>
          </a:xfrm>
          <a:prstGeom prst="rect">
            <a:avLst/>
          </a:prstGeom>
          <a:noFill/>
          <a:ln w="9525" algn="ctr">
            <a:noFill/>
            <a:miter lim="800000"/>
            <a:headEnd/>
            <a:tailEnd/>
          </a:ln>
          <a:effectLst/>
        </p:spPr>
        <p:txBody>
          <a:bodyPr wrap="square" lIns="0" tIns="35988" rIns="0" bIns="49511" anchor="b">
            <a:spAutoFit/>
          </a:bodyPr>
          <a:lstStyle/>
          <a:p>
            <a:pPr eaLnBrk="0" hangingPunct="0">
              <a:lnSpc>
                <a:spcPct val="100000"/>
              </a:lnSpc>
              <a:spcBef>
                <a:spcPct val="0"/>
              </a:spcBef>
              <a:buClrTx/>
              <a:buFontTx/>
              <a:buNone/>
            </a:pPr>
            <a:r>
              <a:rPr lang="ja-JP" altLang="en-US" sz="2000" dirty="0" smtClean="0">
                <a:solidFill>
                  <a:schemeClr val="tx1"/>
                </a:solidFill>
                <a:latin typeface="HGP創英角ｺﾞｼｯｸUB" pitchFamily="50" charset="-128"/>
                <a:ea typeface="HGP創英角ｺﾞｼｯｸUB" pitchFamily="50" charset="-128"/>
              </a:rPr>
              <a:t>宮城県</a:t>
            </a:r>
            <a:endParaRPr lang="en-US" altLang="ja-JP" sz="2000" dirty="0" smtClean="0">
              <a:solidFill>
                <a:schemeClr val="tx1"/>
              </a:solidFill>
              <a:latin typeface="HGP創英角ｺﾞｼｯｸUB" pitchFamily="50" charset="-128"/>
              <a:ea typeface="HGP創英角ｺﾞｼｯｸUB" pitchFamily="50" charset="-128"/>
            </a:endParaRPr>
          </a:p>
          <a:p>
            <a:pPr eaLnBrk="0" hangingPunct="0">
              <a:lnSpc>
                <a:spcPct val="100000"/>
              </a:lnSpc>
              <a:spcBef>
                <a:spcPct val="0"/>
              </a:spcBef>
              <a:buClrTx/>
              <a:buFontTx/>
              <a:buNone/>
            </a:pPr>
            <a:r>
              <a:rPr lang="ja-JP" altLang="en-US" sz="2000" dirty="0" smtClean="0">
                <a:solidFill>
                  <a:schemeClr val="tx1"/>
                </a:solidFill>
                <a:latin typeface="HGP創英角ｺﾞｼｯｸUB" pitchFamily="50" charset="-128"/>
                <a:ea typeface="HGP創英角ｺﾞｼｯｸUB" pitchFamily="50" charset="-128"/>
              </a:rPr>
              <a:t>定期巡回・随時対応サービス普及促進フォーラム</a:t>
            </a:r>
            <a:endParaRPr lang="en-US" altLang="ja-JP" sz="2000" dirty="0" smtClean="0">
              <a:solidFill>
                <a:schemeClr val="tx1"/>
              </a:solidFill>
              <a:latin typeface="HGP創英角ｺﾞｼｯｸUB" pitchFamily="50" charset="-128"/>
              <a:ea typeface="HGP創英角ｺﾞｼｯｸUB" pitchFamily="50" charset="-128"/>
            </a:endParaRPr>
          </a:p>
        </p:txBody>
      </p:sp>
      <p:pic>
        <p:nvPicPr>
          <p:cNvPr id="748548" name="Picture 4" descr="ロゴ有 和文 300 symbol_h_a_j_2のコピー"/>
          <p:cNvPicPr>
            <a:picLocks noChangeAspect="1" noChangeArrowheads="1"/>
          </p:cNvPicPr>
          <p:nvPr/>
        </p:nvPicPr>
        <p:blipFill>
          <a:blip r:embed="rId3" cstate="print"/>
          <a:srcRect/>
          <a:stretch>
            <a:fillRect/>
          </a:stretch>
        </p:blipFill>
        <p:spPr bwMode="gray">
          <a:xfrm>
            <a:off x="3152800" y="4773631"/>
            <a:ext cx="3648819" cy="405971"/>
          </a:xfrm>
          <a:prstGeom prst="rect">
            <a:avLst/>
          </a:prstGeom>
          <a:noFill/>
        </p:spPr>
      </p:pic>
      <p:sp>
        <p:nvSpPr>
          <p:cNvPr id="748554" name="Rectangle 10"/>
          <p:cNvSpPr>
            <a:spLocks noChangeArrowheads="1"/>
          </p:cNvSpPr>
          <p:nvPr/>
        </p:nvSpPr>
        <p:spPr bwMode="auto">
          <a:xfrm>
            <a:off x="1360488" y="5378198"/>
            <a:ext cx="7188200" cy="571082"/>
          </a:xfrm>
          <a:prstGeom prst="rect">
            <a:avLst/>
          </a:prstGeom>
          <a:noFill/>
          <a:ln w="9525">
            <a:noFill/>
            <a:miter lim="800000"/>
            <a:headEnd/>
            <a:tailEnd/>
          </a:ln>
          <a:effectLst/>
        </p:spPr>
        <p:txBody>
          <a:bodyPr lIns="0" tIns="35988" rIns="0" bIns="49511" anchor="b">
            <a:spAutoFit/>
          </a:bodyPr>
          <a:lstStyle/>
          <a:p>
            <a:pPr eaLnBrk="0" hangingPunct="0">
              <a:lnSpc>
                <a:spcPct val="100000"/>
              </a:lnSpc>
              <a:spcBef>
                <a:spcPct val="25000"/>
              </a:spcBef>
              <a:buClrTx/>
              <a:buFontTx/>
              <a:buNone/>
            </a:pPr>
            <a:r>
              <a:rPr lang="ja-JP" altLang="en-US" sz="1400" dirty="0" smtClean="0">
                <a:solidFill>
                  <a:schemeClr val="tx1"/>
                </a:solidFill>
              </a:rPr>
              <a:t>経済社会政策部　社会政策グループ長</a:t>
            </a:r>
            <a:endParaRPr lang="en-US" altLang="ja-JP" sz="1400" dirty="0" smtClean="0">
              <a:solidFill>
                <a:schemeClr val="tx1"/>
              </a:solidFill>
            </a:endParaRPr>
          </a:p>
          <a:p>
            <a:pPr eaLnBrk="0" hangingPunct="0">
              <a:lnSpc>
                <a:spcPct val="100000"/>
              </a:lnSpc>
              <a:spcBef>
                <a:spcPct val="25000"/>
              </a:spcBef>
              <a:buClrTx/>
              <a:buFontTx/>
              <a:buNone/>
            </a:pPr>
            <a:r>
              <a:rPr lang="ja-JP" altLang="en-US" sz="1400" dirty="0" smtClean="0">
                <a:solidFill>
                  <a:schemeClr val="tx1"/>
                </a:solidFill>
              </a:rPr>
              <a:t>　主任研究員　岩名　礼介</a:t>
            </a:r>
            <a:endParaRPr lang="ja-JP" altLang="en-US" sz="1400" dirty="0">
              <a:solidFill>
                <a:schemeClr val="tx1"/>
              </a:solidFill>
            </a:endParaRPr>
          </a:p>
        </p:txBody>
      </p:sp>
      <p:sp>
        <p:nvSpPr>
          <p:cNvPr id="11" name="テキスト ボックス 10"/>
          <p:cNvSpPr txBox="1"/>
          <p:nvPr/>
        </p:nvSpPr>
        <p:spPr>
          <a:xfrm>
            <a:off x="3296816" y="4149080"/>
            <a:ext cx="3024336" cy="387798"/>
          </a:xfrm>
          <a:prstGeom prst="rect">
            <a:avLst/>
          </a:prstGeom>
          <a:noFill/>
        </p:spPr>
        <p:txBody>
          <a:bodyPr wrap="square" rtlCol="0">
            <a:spAutoFit/>
          </a:bodyPr>
          <a:lstStyle/>
          <a:p>
            <a:r>
              <a:rPr kumimoji="1" lang="ja-JP" altLang="en-US" dirty="0" smtClean="0"/>
              <a:t>平成</a:t>
            </a:r>
            <a:r>
              <a:rPr kumimoji="1" lang="en-US" altLang="ja-JP" dirty="0" smtClean="0"/>
              <a:t>25</a:t>
            </a:r>
            <a:r>
              <a:rPr kumimoji="1" lang="ja-JP" altLang="en-US" dirty="0" smtClean="0"/>
              <a:t>年</a:t>
            </a:r>
            <a:r>
              <a:rPr lang="en-US" altLang="ja-JP" dirty="0" smtClean="0"/>
              <a:t>12</a:t>
            </a:r>
            <a:r>
              <a:rPr kumimoji="1" lang="ja-JP" altLang="en-US" dirty="0" smtClean="0"/>
              <a:t>月</a:t>
            </a:r>
            <a:r>
              <a:rPr kumimoji="1" lang="en-US" altLang="ja-JP" smtClean="0"/>
              <a:t>16</a:t>
            </a:r>
            <a:r>
              <a:rPr kumimoji="1" lang="ja-JP" altLang="en-US" smtClean="0"/>
              <a:t>日</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ctrTitle"/>
          </p:nvPr>
        </p:nvSpPr>
        <p:spPr>
          <a:xfrm>
            <a:off x="1081088" y="3154192"/>
            <a:ext cx="7743825" cy="503578"/>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2800" spc="50" dirty="0" smtClean="0">
                <a:ln w="11430"/>
                <a:solidFill>
                  <a:sysClr val="windowText" lastClr="000000"/>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定期巡回・随時対応サービスの実態</a:t>
            </a:r>
            <a:endParaRPr lang="en-US" altLang="ja-JP" sz="2800" spc="50" dirty="0">
              <a:ln w="11430"/>
              <a:solidFill>
                <a:sysClr val="windowText" lastClr="000000"/>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sp>
        <p:nvSpPr>
          <p:cNvPr id="3" name="テキスト ボックス 2"/>
          <p:cNvSpPr txBox="1"/>
          <p:nvPr/>
        </p:nvSpPr>
        <p:spPr>
          <a:xfrm>
            <a:off x="488504" y="4221088"/>
            <a:ext cx="8784976" cy="2009781"/>
          </a:xfrm>
          <a:prstGeom prst="rect">
            <a:avLst/>
          </a:prstGeom>
          <a:noFill/>
          <a:ln>
            <a:solidFill>
              <a:schemeClr val="tx1"/>
            </a:solidFill>
            <a:prstDash val="dash"/>
          </a:ln>
        </p:spPr>
        <p:txBody>
          <a:bodyPr wrap="square" rtlCol="0">
            <a:spAutoFit/>
          </a:bodyPr>
          <a:lstStyle/>
          <a:p>
            <a:pPr algn="l"/>
            <a:r>
              <a:rPr lang="en-US" altLang="ja-JP" sz="1400" dirty="0" smtClean="0"/>
              <a:t>※</a:t>
            </a:r>
            <a:r>
              <a:rPr lang="ja-JP" altLang="en-US" sz="1400" dirty="0" smtClean="0"/>
              <a:t>本調査における一部の分析では、「定期巡回・随時対応型訪問介護看護」事業所を、</a:t>
            </a:r>
            <a:r>
              <a:rPr lang="ja-JP" altLang="en-US" sz="1400" b="1" u="sng" dirty="0" smtClean="0"/>
              <a:t>「地域提供型」</a:t>
            </a:r>
            <a:r>
              <a:rPr lang="ja-JP" altLang="en-US" sz="1400" dirty="0" smtClean="0"/>
              <a:t>と</a:t>
            </a:r>
            <a:r>
              <a:rPr lang="ja-JP" altLang="en-US" sz="1400" b="1" u="sng" dirty="0" smtClean="0"/>
              <a:t>「集合住宅型」</a:t>
            </a:r>
            <a:r>
              <a:rPr lang="ja-JP" altLang="en-US" sz="1400" dirty="0" smtClean="0"/>
              <a:t>に分類して整理していますが、これらの分類は、分析における便宜上の区分であり、法令上の区分ではない点に留意してください。</a:t>
            </a:r>
            <a:endParaRPr lang="en-US" altLang="ja-JP" sz="1400" dirty="0" smtClean="0"/>
          </a:p>
          <a:p>
            <a:pPr algn="l"/>
            <a:r>
              <a:rPr lang="en-US" altLang="ja-JP" sz="1400" dirty="0" smtClean="0"/>
              <a:t>※</a:t>
            </a:r>
            <a:r>
              <a:rPr lang="ja-JP" altLang="en-US" sz="1400" dirty="0" smtClean="0"/>
              <a:t>調査段階において、当該事業所における本サービスのすべての利用者が、特定の集合住宅に住居している場合に、「集合住宅型」とし、それ以外の事業所を「地域提供型」と整理しています。ただし、「集合住宅型」として整理しているのは、調査時点のサービス提供の実態として集合住宅居住者のみとなっていることを意味しており、当該集合住宅以外へのサービス提供を拒否していることを意味するものではありません。</a:t>
            </a:r>
            <a:endParaRPr lang="en-US" altLang="ja-JP" sz="1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hangingPunct="0"/>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サービス利用者数</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地域提供型の事業所では、利用者が</a:t>
            </a:r>
            <a:r>
              <a:rPr lang="en-US" altLang="ja-JP" dirty="0" smtClean="0"/>
              <a:t>10</a:t>
            </a:r>
            <a:r>
              <a:rPr lang="ja-JP" altLang="en-US" dirty="0" smtClean="0"/>
              <a:t>人以下の事業所が大半を占めている。</a:t>
            </a:r>
            <a:endParaRPr lang="en-US" altLang="ja-JP" dirty="0"/>
          </a:p>
        </p:txBody>
      </p:sp>
      <p:pic>
        <p:nvPicPr>
          <p:cNvPr id="2050" name="Picture 2"/>
          <p:cNvPicPr>
            <a:picLocks noChangeAspect="1" noChangeArrowheads="1"/>
          </p:cNvPicPr>
          <p:nvPr/>
        </p:nvPicPr>
        <p:blipFill>
          <a:blip r:embed="rId3" cstate="print"/>
          <a:srcRect/>
          <a:stretch>
            <a:fillRect/>
          </a:stretch>
        </p:blipFill>
        <p:spPr bwMode="auto">
          <a:xfrm>
            <a:off x="848544" y="1916832"/>
            <a:ext cx="7848872" cy="410445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hangingPunct="0"/>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サービス利用者の要介護度</a:t>
            </a: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地域提供型の参入事業者の利用者においては、在宅の訪問介護事業所（未参入事業所）に比べ、重度の利用者がより多くみられる。</a:t>
            </a:r>
            <a:endParaRPr lang="ja-JP" altLang="en-US" dirty="0"/>
          </a:p>
        </p:txBody>
      </p:sp>
      <p:pic>
        <p:nvPicPr>
          <p:cNvPr id="1027" name="Picture 3"/>
          <p:cNvPicPr>
            <a:picLocks noChangeAspect="1" noChangeArrowheads="1"/>
          </p:cNvPicPr>
          <p:nvPr/>
        </p:nvPicPr>
        <p:blipFill>
          <a:blip r:embed="rId3" cstate="print"/>
          <a:srcRect/>
          <a:stretch>
            <a:fillRect/>
          </a:stretch>
        </p:blipFill>
        <p:spPr bwMode="auto">
          <a:xfrm>
            <a:off x="488503" y="2564904"/>
            <a:ext cx="8903215" cy="34563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利用者の世帯類型</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地域提供型における世帯類型では、要介護者等のいる世帯</a:t>
            </a:r>
            <a:r>
              <a:rPr lang="en-US" altLang="ja-JP" sz="1100" dirty="0" smtClean="0"/>
              <a:t>※</a:t>
            </a:r>
            <a:r>
              <a:rPr lang="ja-JP" altLang="en-US" sz="1100" dirty="0" smtClean="0"/>
              <a:t>１</a:t>
            </a:r>
            <a:r>
              <a:rPr lang="ja-JP" altLang="en-US" dirty="0" smtClean="0"/>
              <a:t>全体に比べ、単身世帯が占める割合が高い。</a:t>
            </a:r>
            <a:endParaRPr lang="en-US" altLang="ja-JP" dirty="0" smtClean="0"/>
          </a:p>
        </p:txBody>
      </p:sp>
      <p:pic>
        <p:nvPicPr>
          <p:cNvPr id="3076" name="Picture 4"/>
          <p:cNvPicPr>
            <a:picLocks noChangeAspect="1" noChangeArrowheads="1"/>
          </p:cNvPicPr>
          <p:nvPr/>
        </p:nvPicPr>
        <p:blipFill>
          <a:blip r:embed="rId3" cstate="print"/>
          <a:srcRect/>
          <a:stretch>
            <a:fillRect/>
          </a:stretch>
        </p:blipFill>
        <p:spPr bwMode="auto">
          <a:xfrm>
            <a:off x="1208584" y="2061528"/>
            <a:ext cx="6936086" cy="2573064"/>
          </a:xfrm>
          <a:prstGeom prst="rect">
            <a:avLst/>
          </a:prstGeom>
          <a:noFill/>
          <a:ln w="9525">
            <a:noFill/>
            <a:miter lim="800000"/>
            <a:headEnd/>
            <a:tailEnd/>
          </a:ln>
          <a:effectLst/>
        </p:spPr>
      </p:pic>
      <p:pic>
        <p:nvPicPr>
          <p:cNvPr id="3077" name="Picture 5"/>
          <p:cNvPicPr>
            <a:picLocks noChangeAspect="1" noChangeArrowheads="1"/>
          </p:cNvPicPr>
          <p:nvPr/>
        </p:nvPicPr>
        <p:blipFill>
          <a:blip r:embed="rId4" cstate="print"/>
          <a:srcRect/>
          <a:stretch>
            <a:fillRect/>
          </a:stretch>
        </p:blipFill>
        <p:spPr bwMode="auto">
          <a:xfrm>
            <a:off x="1188263" y="4969872"/>
            <a:ext cx="6956407" cy="1560602"/>
          </a:xfrm>
          <a:prstGeom prst="rect">
            <a:avLst/>
          </a:prstGeom>
          <a:noFill/>
          <a:ln w="9525">
            <a:noFill/>
            <a:miter lim="800000"/>
            <a:headEnd/>
            <a:tailEnd/>
          </a:ln>
          <a:effectLst/>
        </p:spPr>
      </p:pic>
      <p:sp>
        <p:nvSpPr>
          <p:cNvPr id="9" name="テキスト ボックス 8"/>
          <p:cNvSpPr txBox="1"/>
          <p:nvPr/>
        </p:nvSpPr>
        <p:spPr>
          <a:xfrm>
            <a:off x="304275" y="4675232"/>
            <a:ext cx="5827236" cy="350865"/>
          </a:xfrm>
          <a:prstGeom prst="rect">
            <a:avLst/>
          </a:prstGeom>
          <a:noFill/>
        </p:spPr>
        <p:txBody>
          <a:bodyPr wrap="none" rtlCol="0">
            <a:spAutoFit/>
          </a:bodyPr>
          <a:lstStyle/>
          <a:p>
            <a:pPr algn="l"/>
            <a:r>
              <a:rPr kumimoji="1" lang="en-US" altLang="ja-JP" sz="1400" dirty="0" smtClean="0"/>
              <a:t>※</a:t>
            </a:r>
            <a:r>
              <a:rPr kumimoji="1" lang="ja-JP" altLang="en-US" sz="1400" dirty="0" smtClean="0"/>
              <a:t>１　</a:t>
            </a:r>
            <a:r>
              <a:rPr kumimoji="1" lang="en-US" altLang="ja-JP" sz="1400" dirty="0" smtClean="0"/>
              <a:t>【</a:t>
            </a:r>
            <a:r>
              <a:rPr kumimoji="1" lang="ja-JP" altLang="en-US" sz="1400" dirty="0" smtClean="0"/>
              <a:t>平成</a:t>
            </a:r>
            <a:r>
              <a:rPr kumimoji="1" lang="en-US" altLang="ja-JP" sz="1400" dirty="0" smtClean="0"/>
              <a:t>22</a:t>
            </a:r>
            <a:r>
              <a:rPr kumimoji="1" lang="ja-JP" altLang="en-US" sz="1400" dirty="0" smtClean="0"/>
              <a:t>年国民生活基礎調査　　－要介護者等のいる世帯の状況－</a:t>
            </a:r>
            <a:r>
              <a:rPr kumimoji="1" lang="en-US" altLang="ja-JP" sz="1400" dirty="0" smtClean="0"/>
              <a:t>】</a:t>
            </a:r>
            <a:endParaRPr kumimoji="1" lang="ja-JP" altLang="en-US" sz="1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訪問の状況</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全体として、地域提供型の事業所に比べ、集合住宅型の事業所の訪問回数がより頻回である。</a:t>
            </a:r>
            <a:endParaRPr lang="en-US" altLang="ja-JP" dirty="0" smtClean="0"/>
          </a:p>
          <a:p>
            <a:r>
              <a:rPr lang="ja-JP" altLang="en-US" dirty="0" smtClean="0"/>
              <a:t>おおむね、要介護度が高くなるほど、訪問回数が増える傾向にある。（単身世帯の比率など留意する必要がある）</a:t>
            </a:r>
            <a:endParaRPr lang="en-US" altLang="ja-JP" dirty="0"/>
          </a:p>
        </p:txBody>
      </p:sp>
      <p:graphicFrame>
        <p:nvGraphicFramePr>
          <p:cNvPr id="5" name="表 4"/>
          <p:cNvGraphicFramePr>
            <a:graphicFrameLocks noGrp="1"/>
          </p:cNvGraphicFramePr>
          <p:nvPr/>
        </p:nvGraphicFramePr>
        <p:xfrm>
          <a:off x="632520" y="2852934"/>
          <a:ext cx="8722492" cy="3312370"/>
        </p:xfrm>
        <a:graphic>
          <a:graphicData uri="http://schemas.openxmlformats.org/drawingml/2006/table">
            <a:tbl>
              <a:tblPr>
                <a:tableStyleId>{69CF1AB2-1976-4502-BF36-3FF5EA218861}</a:tableStyleId>
              </a:tblPr>
              <a:tblGrid>
                <a:gridCol w="2519987"/>
                <a:gridCol w="1240103"/>
                <a:gridCol w="1240103"/>
                <a:gridCol w="1241098"/>
                <a:gridCol w="1240103"/>
                <a:gridCol w="1241098"/>
              </a:tblGrid>
              <a:tr h="650374">
                <a:tc>
                  <a:txBody>
                    <a:bodyPr/>
                    <a:lstStyle/>
                    <a:p>
                      <a:pPr algn="just">
                        <a:spcAft>
                          <a:spcPts val="0"/>
                        </a:spcAft>
                      </a:pPr>
                      <a:endParaRPr lang="en-US" sz="1800" kern="100" dirty="0">
                        <a:latin typeface="Century"/>
                        <a:ea typeface="ＭＳ 明朝"/>
                        <a:cs typeface="Times New Roman"/>
                      </a:endParaRPr>
                    </a:p>
                  </a:txBody>
                  <a:tcPr marL="68580" marR="68580" marT="0" marB="0" anchor="ctr"/>
                </a:tc>
                <a:tc>
                  <a:txBody>
                    <a:bodyPr/>
                    <a:lstStyle/>
                    <a:p>
                      <a:pPr algn="ctr">
                        <a:spcAft>
                          <a:spcPts val="0"/>
                        </a:spcAft>
                      </a:pPr>
                      <a:r>
                        <a:rPr lang="ja-JP" sz="1800" kern="100" dirty="0"/>
                        <a:t>要介護１</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ja-JP" sz="1800" kern="100"/>
                        <a:t>要介護２</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ja-JP" sz="1800" kern="100"/>
                        <a:t>要介護３</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ja-JP" sz="1800" kern="100"/>
                        <a:t>要介護４</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ja-JP" sz="1800" kern="100"/>
                        <a:t>要介護５</a:t>
                      </a:r>
                      <a:endParaRPr lang="ja-JP" sz="1800" kern="100">
                        <a:latin typeface="Century"/>
                        <a:ea typeface="ＭＳ 明朝"/>
                        <a:cs typeface="Times New Roman"/>
                      </a:endParaRPr>
                    </a:p>
                  </a:txBody>
                  <a:tcPr marL="68580" marR="68580" marT="0" marB="0" anchor="ctr"/>
                </a:tc>
              </a:tr>
              <a:tr h="887332">
                <a:tc>
                  <a:txBody>
                    <a:bodyPr/>
                    <a:lstStyle/>
                    <a:p>
                      <a:pPr algn="ctr">
                        <a:spcAft>
                          <a:spcPts val="0"/>
                        </a:spcAft>
                      </a:pPr>
                      <a:r>
                        <a:rPr lang="ja-JP" sz="1800" kern="100" dirty="0"/>
                        <a:t>全体</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3.2</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4.0</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3.8</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a:t>5.6</a:t>
                      </a:r>
                      <a:r>
                        <a:rPr lang="ja-JP" sz="2000" kern="100"/>
                        <a:t>回</a:t>
                      </a:r>
                      <a:endParaRPr lang="ja-JP" sz="2000" kern="100">
                        <a:latin typeface="Century"/>
                        <a:ea typeface="ＭＳ 明朝"/>
                        <a:cs typeface="Times New Roman"/>
                      </a:endParaRPr>
                    </a:p>
                  </a:txBody>
                  <a:tcPr marL="68580" marR="68580" marT="0" marB="0" anchor="ctr"/>
                </a:tc>
                <a:tc>
                  <a:txBody>
                    <a:bodyPr/>
                    <a:lstStyle/>
                    <a:p>
                      <a:pPr algn="ctr">
                        <a:spcAft>
                          <a:spcPts val="0"/>
                        </a:spcAft>
                      </a:pPr>
                      <a:r>
                        <a:rPr lang="en-US" sz="2000" kern="100"/>
                        <a:t>4.4</a:t>
                      </a:r>
                      <a:r>
                        <a:rPr lang="ja-JP" sz="2000" kern="100"/>
                        <a:t>回</a:t>
                      </a:r>
                      <a:endParaRPr lang="ja-JP" sz="2000" kern="100">
                        <a:latin typeface="Century"/>
                        <a:ea typeface="ＭＳ 明朝"/>
                        <a:cs typeface="Times New Roman"/>
                      </a:endParaRPr>
                    </a:p>
                  </a:txBody>
                  <a:tcPr marL="68580" marR="68580" marT="0" marB="0" anchor="ctr"/>
                </a:tc>
              </a:tr>
              <a:tr h="887332">
                <a:tc>
                  <a:txBody>
                    <a:bodyPr/>
                    <a:lstStyle/>
                    <a:p>
                      <a:pPr algn="ctr">
                        <a:spcAft>
                          <a:spcPts val="0"/>
                        </a:spcAft>
                      </a:pPr>
                      <a:r>
                        <a:rPr lang="ja-JP" sz="1800" kern="100" dirty="0"/>
                        <a:t>地域提供型の事業所</a:t>
                      </a:r>
                      <a:r>
                        <a:rPr lang="en-US" sz="1800" kern="100" dirty="0"/>
                        <a:t/>
                      </a:r>
                      <a:br>
                        <a:rPr lang="en-US" sz="1800" kern="100" dirty="0"/>
                      </a:br>
                      <a:r>
                        <a:rPr lang="ja-JP" sz="1800" kern="100" dirty="0"/>
                        <a:t>（</a:t>
                      </a:r>
                      <a:r>
                        <a:rPr lang="en-US" sz="1800" kern="100" dirty="0"/>
                        <a:t>32</a:t>
                      </a:r>
                      <a:r>
                        <a:rPr lang="ja-JP" sz="1800" kern="100" dirty="0"/>
                        <a:t>事業所）</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2.3</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2.8</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3.5</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4.4</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a:t>3.2</a:t>
                      </a:r>
                      <a:r>
                        <a:rPr lang="ja-JP" sz="2000" kern="100"/>
                        <a:t>回</a:t>
                      </a:r>
                      <a:endParaRPr lang="ja-JP" sz="2000" kern="100">
                        <a:latin typeface="Century"/>
                        <a:ea typeface="ＭＳ 明朝"/>
                        <a:cs typeface="Times New Roman"/>
                      </a:endParaRPr>
                    </a:p>
                  </a:txBody>
                  <a:tcPr marL="68580" marR="68580" marT="0" marB="0" anchor="ctr"/>
                </a:tc>
              </a:tr>
              <a:tr h="887332">
                <a:tc>
                  <a:txBody>
                    <a:bodyPr/>
                    <a:lstStyle/>
                    <a:p>
                      <a:pPr algn="ctr">
                        <a:spcAft>
                          <a:spcPts val="0"/>
                        </a:spcAft>
                      </a:pPr>
                      <a:r>
                        <a:rPr lang="ja-JP" sz="1800" kern="100" dirty="0"/>
                        <a:t>集合住宅型の事業所</a:t>
                      </a:r>
                      <a:r>
                        <a:rPr lang="en-US" sz="1800" kern="100" dirty="0"/>
                        <a:t/>
                      </a:r>
                      <a:br>
                        <a:rPr lang="en-US" sz="1800" kern="100" dirty="0"/>
                      </a:br>
                      <a:r>
                        <a:rPr lang="ja-JP" sz="1800" kern="100" dirty="0"/>
                        <a:t>（７事業所）</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6.3</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a:t>7.7</a:t>
                      </a:r>
                      <a:r>
                        <a:rPr lang="ja-JP" sz="2000" kern="100"/>
                        <a:t>回</a:t>
                      </a:r>
                      <a:endParaRPr lang="ja-JP" sz="2000" kern="100">
                        <a:latin typeface="Century"/>
                        <a:ea typeface="ＭＳ 明朝"/>
                        <a:cs typeface="Times New Roman"/>
                      </a:endParaRPr>
                    </a:p>
                  </a:txBody>
                  <a:tcPr marL="68580" marR="68580" marT="0" marB="0" anchor="ctr"/>
                </a:tc>
                <a:tc>
                  <a:txBody>
                    <a:bodyPr/>
                    <a:lstStyle/>
                    <a:p>
                      <a:pPr algn="ctr">
                        <a:spcAft>
                          <a:spcPts val="0"/>
                        </a:spcAft>
                      </a:pPr>
                      <a:r>
                        <a:rPr lang="en-US" sz="2000" kern="100" dirty="0"/>
                        <a:t>4.8</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10.5</a:t>
                      </a:r>
                      <a:r>
                        <a:rPr lang="ja-JP" sz="2000" kern="100" dirty="0"/>
                        <a:t>回</a:t>
                      </a:r>
                      <a:endParaRPr lang="ja-JP" sz="2000" kern="100" dirty="0">
                        <a:latin typeface="Century"/>
                        <a:ea typeface="ＭＳ 明朝"/>
                        <a:cs typeface="Times New Roman"/>
                      </a:endParaRPr>
                    </a:p>
                  </a:txBody>
                  <a:tcPr marL="68580" marR="68580" marT="0" marB="0" anchor="ctr"/>
                </a:tc>
                <a:tc>
                  <a:txBody>
                    <a:bodyPr/>
                    <a:lstStyle/>
                    <a:p>
                      <a:pPr algn="ctr">
                        <a:spcAft>
                          <a:spcPts val="0"/>
                        </a:spcAft>
                      </a:pPr>
                      <a:r>
                        <a:rPr lang="en-US" sz="2000" kern="100" dirty="0"/>
                        <a:t>11.3</a:t>
                      </a:r>
                      <a:r>
                        <a:rPr lang="ja-JP" sz="2000" kern="100" dirty="0"/>
                        <a:t>回</a:t>
                      </a:r>
                      <a:endParaRPr lang="ja-JP" sz="2000" kern="100" dirty="0">
                        <a:latin typeface="Century"/>
                        <a:ea typeface="ＭＳ 明朝"/>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看護職員による訪問頻度（アセスメント目的）</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285875"/>
            <a:ext cx="9247188" cy="558949"/>
          </a:xfrm>
        </p:spPr>
        <p:txBody>
          <a:bodyPr/>
          <a:lstStyle/>
          <a:p>
            <a:r>
              <a:rPr lang="ja-JP" altLang="en-US" dirty="0" smtClean="0"/>
              <a:t>大半の事業所においては、看護職員による訪問頻度は、月に１回程度となっている。</a:t>
            </a:r>
            <a:endParaRPr lang="en-US" altLang="ja-JP" dirty="0"/>
          </a:p>
        </p:txBody>
      </p:sp>
      <p:pic>
        <p:nvPicPr>
          <p:cNvPr id="5124" name="Picture 4"/>
          <p:cNvPicPr>
            <a:picLocks noChangeAspect="1" noChangeArrowheads="1"/>
          </p:cNvPicPr>
          <p:nvPr/>
        </p:nvPicPr>
        <p:blipFill>
          <a:blip r:embed="rId3" cstate="print"/>
          <a:srcRect/>
          <a:stretch>
            <a:fillRect/>
          </a:stretch>
        </p:blipFill>
        <p:spPr bwMode="auto">
          <a:xfrm>
            <a:off x="-1" y="1963451"/>
            <a:ext cx="9849545" cy="39138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コールの回数と対応</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149139"/>
            <a:ext cx="9247188" cy="1063005"/>
          </a:xfrm>
        </p:spPr>
        <p:txBody>
          <a:bodyPr/>
          <a:lstStyle/>
          <a:p>
            <a:r>
              <a:rPr lang="ja-JP" altLang="en-US" dirty="0" smtClean="0"/>
              <a:t>コールは、週単位で数回程度であり、実際の訪問に至るケースは、地域提供型では１回程度。</a:t>
            </a:r>
            <a:endParaRPr lang="en-US" altLang="ja-JP" dirty="0" smtClean="0"/>
          </a:p>
          <a:p>
            <a:r>
              <a:rPr lang="ja-JP" altLang="en-US" dirty="0" smtClean="0"/>
              <a:t>コール頻度も、コールに対する訪問対応の割合も、集合住宅型の方が高いが、「地域提供型」と「集合住宅型」では「コール」の持つ意味が異なる点に留意が必要である。</a:t>
            </a:r>
            <a:endParaRPr lang="ja-JP" altLang="en-US" dirty="0"/>
          </a:p>
          <a:p>
            <a:endParaRPr lang="en-US" altLang="ja-JP" dirty="0"/>
          </a:p>
        </p:txBody>
      </p:sp>
      <p:graphicFrame>
        <p:nvGraphicFramePr>
          <p:cNvPr id="4" name="表 3"/>
          <p:cNvGraphicFramePr>
            <a:graphicFrameLocks noGrp="1"/>
          </p:cNvGraphicFramePr>
          <p:nvPr/>
        </p:nvGraphicFramePr>
        <p:xfrm>
          <a:off x="323848" y="2299069"/>
          <a:ext cx="9256716" cy="4113456"/>
        </p:xfrm>
        <a:graphic>
          <a:graphicData uri="http://schemas.openxmlformats.org/drawingml/2006/table">
            <a:tbl>
              <a:tblPr>
                <a:tableStyleId>{3C2FFA5D-87B4-456A-9821-1D502468CF0F}</a:tableStyleId>
              </a:tblPr>
              <a:tblGrid>
                <a:gridCol w="1028752"/>
                <a:gridCol w="2376264"/>
                <a:gridCol w="1737718"/>
                <a:gridCol w="2438746"/>
                <a:gridCol w="1675236"/>
              </a:tblGrid>
              <a:tr h="648071">
                <a:tc>
                  <a:txBody>
                    <a:bodyPr/>
                    <a:lstStyle/>
                    <a:p>
                      <a:pPr algn="just">
                        <a:spcAft>
                          <a:spcPts val="0"/>
                        </a:spcAft>
                      </a:pPr>
                      <a:endParaRPr lang="ja-JP" sz="1800" kern="100" dirty="0">
                        <a:latin typeface="Century"/>
                        <a:ea typeface="ＭＳ 明朝"/>
                        <a:cs typeface="Times New Roman"/>
                      </a:endParaRPr>
                    </a:p>
                  </a:txBody>
                  <a:tcPr marL="68580" marR="68580" marT="0" marB="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kern="100" dirty="0" smtClean="0">
                          <a:latin typeface="HGP創英角ｺﾞｼｯｸUB" pitchFamily="50" charset="-128"/>
                          <a:ea typeface="HGP創英角ｺﾞｼｯｸUB" pitchFamily="50" charset="-128"/>
                        </a:rPr>
                        <a:t>地域提供型</a:t>
                      </a:r>
                      <a:endParaRPr lang="en-US" altLang="ja-JP" sz="2000" kern="100" dirty="0" smtClean="0">
                        <a:latin typeface="HGP創英角ｺﾞｼｯｸUB" pitchFamily="50" charset="-128"/>
                        <a:ea typeface="HGP創英角ｺﾞｼｯｸUB"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kern="100" dirty="0" smtClean="0">
                          <a:latin typeface="HGP創英角ｺﾞｼｯｸUB" pitchFamily="50" charset="-128"/>
                          <a:ea typeface="HGP創英角ｺﾞｼｯｸUB" pitchFamily="50" charset="-128"/>
                        </a:rPr>
                        <a:t>n=204</a:t>
                      </a:r>
                      <a:endParaRPr lang="ja-JP" altLang="ja-JP" sz="1800" kern="100" dirty="0" smtClean="0">
                        <a:latin typeface="HGP創英角ｺﾞｼｯｸUB" pitchFamily="50" charset="-128"/>
                        <a:ea typeface="HGP創英角ｺﾞｼｯｸUB" pitchFamily="50" charset="-128"/>
                        <a:cs typeface="Times New Roman"/>
                      </a:endParaRPr>
                    </a:p>
                  </a:txBody>
                  <a:tcPr marL="68580" marR="68580" marT="0" marB="0" anchor="ctr"/>
                </a:tc>
                <a:tc hMerge="1">
                  <a:txBody>
                    <a:bodyPr/>
                    <a:lstStyle/>
                    <a:p>
                      <a:pPr algn="ctr">
                        <a:spcAft>
                          <a:spcPts val="0"/>
                        </a:spcAft>
                      </a:pPr>
                      <a:endParaRPr lang="ja-JP" sz="1050" kern="100" dirty="0">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spcAft>
                          <a:spcPts val="0"/>
                        </a:spcAft>
                      </a:pPr>
                      <a:r>
                        <a:rPr lang="ja-JP" altLang="en-US" sz="2000" kern="100" dirty="0" smtClean="0">
                          <a:latin typeface="HGP創英角ｺﾞｼｯｸUB" pitchFamily="50" charset="-128"/>
                          <a:ea typeface="HGP創英角ｺﾞｼｯｸUB" pitchFamily="50" charset="-128"/>
                        </a:rPr>
                        <a:t>集合住宅型</a:t>
                      </a:r>
                      <a:endParaRPr lang="en-US" altLang="ja-JP" sz="1800" kern="100" dirty="0" smtClean="0">
                        <a:latin typeface="HGP創英角ｺﾞｼｯｸUB" pitchFamily="50" charset="-128"/>
                        <a:ea typeface="HGP創英角ｺﾞｼｯｸUB"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kern="100" dirty="0" smtClean="0"/>
                        <a:t>n=184</a:t>
                      </a:r>
                      <a:endParaRPr lang="ja-JP" altLang="ja-JP" sz="1800" kern="100" dirty="0" smtClean="0">
                        <a:latin typeface="Century"/>
                        <a:ea typeface="ＭＳ 明朝"/>
                        <a:cs typeface="Times New Roman"/>
                      </a:endParaRPr>
                    </a:p>
                  </a:txBody>
                  <a:tcPr marL="68580" marR="68580" marT="0" marB="0" anchor="ctr"/>
                </a:tc>
                <a:tc hMerge="1">
                  <a:txBody>
                    <a:bodyPr/>
                    <a:lstStyle/>
                    <a:p>
                      <a:pPr algn="ctr">
                        <a:spcAft>
                          <a:spcPts val="0"/>
                        </a:spcAft>
                      </a:pPr>
                      <a:endParaRPr lang="ja-JP" sz="1050" kern="100" dirty="0">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990110">
                <a:tc>
                  <a:txBody>
                    <a:bodyPr/>
                    <a:lstStyle/>
                    <a:p>
                      <a:pPr algn="just">
                        <a:spcAft>
                          <a:spcPts val="0"/>
                        </a:spcAft>
                      </a:pPr>
                      <a:endParaRPr lang="ja-JP" sz="1800" kern="100" dirty="0">
                        <a:latin typeface="Century"/>
                        <a:ea typeface="ＭＳ 明朝"/>
                        <a:cs typeface="Times New Roman"/>
                      </a:endParaRPr>
                    </a:p>
                  </a:txBody>
                  <a:tcPr marL="68580" marR="68580" marT="0" marB="0"/>
                </a:tc>
                <a:tc>
                  <a:txBody>
                    <a:bodyPr/>
                    <a:lstStyle/>
                    <a:p>
                      <a:pPr algn="ctr">
                        <a:spcAft>
                          <a:spcPts val="0"/>
                        </a:spcAft>
                      </a:pPr>
                      <a:r>
                        <a:rPr lang="ja-JP" sz="1800" kern="100" dirty="0"/>
                        <a:t>一人当たり</a:t>
                      </a:r>
                      <a:r>
                        <a:rPr lang="ja-JP" sz="1800" kern="100" dirty="0" smtClean="0"/>
                        <a:t>の</a:t>
                      </a:r>
                      <a:r>
                        <a:rPr lang="en-US" altLang="ja-JP" sz="1800" kern="100" dirty="0" smtClean="0"/>
                        <a:t/>
                      </a:r>
                      <a:br>
                        <a:rPr lang="en-US" altLang="ja-JP" sz="1800" kern="100" dirty="0" smtClean="0"/>
                      </a:br>
                      <a:r>
                        <a:rPr lang="ja-JP" sz="1800" kern="100" dirty="0" smtClean="0"/>
                        <a:t>コール</a:t>
                      </a:r>
                      <a:r>
                        <a:rPr lang="ja-JP" sz="1800" kern="100" dirty="0"/>
                        <a:t>件数／</a:t>
                      </a:r>
                      <a:r>
                        <a:rPr lang="ja-JP" sz="1800" kern="100" dirty="0" smtClean="0"/>
                        <a:t>月</a:t>
                      </a:r>
                      <a:endParaRPr lang="en-US" altLang="ja-JP" sz="1800" kern="100" dirty="0" smtClean="0"/>
                    </a:p>
                    <a:p>
                      <a:pPr algn="ctr">
                        <a:spcAft>
                          <a:spcPts val="0"/>
                        </a:spcAft>
                      </a:pPr>
                      <a:r>
                        <a:rPr lang="ja-JP" sz="1400" kern="100" dirty="0" smtClean="0"/>
                        <a:t>（</a:t>
                      </a:r>
                      <a:r>
                        <a:rPr lang="ja-JP" sz="1400" kern="100" dirty="0"/>
                        <a:t>うち、訪問対応件数）</a:t>
                      </a:r>
                      <a:endParaRPr lang="ja-JP" sz="1400" kern="100" dirty="0">
                        <a:latin typeface="Century"/>
                        <a:ea typeface="ＭＳ 明朝"/>
                        <a:cs typeface="Times New Roman"/>
                      </a:endParaRPr>
                    </a:p>
                  </a:txBody>
                  <a:tcPr marL="68580" marR="68580" marT="0" marB="0" anchor="ctr"/>
                </a:tc>
                <a:tc>
                  <a:txBody>
                    <a:bodyPr/>
                    <a:lstStyle/>
                    <a:p>
                      <a:pPr algn="ctr">
                        <a:spcAft>
                          <a:spcPts val="0"/>
                        </a:spcAft>
                      </a:pPr>
                      <a:r>
                        <a:rPr lang="ja-JP" sz="1600" kern="100" dirty="0"/>
                        <a:t>コールに対する</a:t>
                      </a:r>
                      <a:r>
                        <a:rPr lang="en-US" sz="1600" kern="100" dirty="0"/>
                        <a:t/>
                      </a:r>
                      <a:br>
                        <a:rPr lang="en-US" sz="1600" kern="100" dirty="0"/>
                      </a:br>
                      <a:r>
                        <a:rPr lang="ja-JP" sz="1600" kern="100" dirty="0"/>
                        <a:t>訪問対応の割合</a:t>
                      </a:r>
                      <a:endParaRPr lang="ja-JP" sz="1600" kern="100" dirty="0">
                        <a:latin typeface="Century"/>
                        <a:ea typeface="ＭＳ 明朝"/>
                        <a:cs typeface="Times New Roman"/>
                      </a:endParaRPr>
                    </a:p>
                  </a:txBody>
                  <a:tcPr marL="68580" marR="68580" marT="0" marB="0" anchor="ctr"/>
                </a:tc>
                <a:tc>
                  <a:txBody>
                    <a:bodyPr/>
                    <a:lstStyle/>
                    <a:p>
                      <a:pPr algn="ctr">
                        <a:spcAft>
                          <a:spcPts val="0"/>
                        </a:spcAft>
                      </a:pPr>
                      <a:r>
                        <a:rPr lang="ja-JP" altLang="ja-JP" sz="1800" kern="100" dirty="0" smtClean="0"/>
                        <a:t>一人当たりの</a:t>
                      </a:r>
                      <a:r>
                        <a:rPr lang="en-US" altLang="ja-JP" sz="1800" kern="100" dirty="0" smtClean="0"/>
                        <a:t/>
                      </a:r>
                      <a:br>
                        <a:rPr lang="en-US" altLang="ja-JP" sz="1800" kern="100" dirty="0" smtClean="0"/>
                      </a:br>
                      <a:r>
                        <a:rPr lang="ja-JP" altLang="ja-JP" sz="1800" kern="100" dirty="0" smtClean="0"/>
                        <a:t>コール件数／月</a:t>
                      </a:r>
                      <a:endParaRPr lang="en-US" altLang="ja-JP" sz="1800" kern="100" dirty="0" smtClean="0"/>
                    </a:p>
                    <a:p>
                      <a:pPr algn="ctr">
                        <a:spcAft>
                          <a:spcPts val="0"/>
                        </a:spcAft>
                      </a:pPr>
                      <a:r>
                        <a:rPr lang="ja-JP" altLang="ja-JP" sz="1400" kern="100" dirty="0" smtClean="0"/>
                        <a:t>（うち、訪問対応件数）</a:t>
                      </a:r>
                      <a:endParaRPr lang="ja-JP" altLang="ja-JP" sz="1400" kern="100" dirty="0">
                        <a:latin typeface="Century"/>
                        <a:ea typeface="ＭＳ 明朝"/>
                        <a:cs typeface="Times New Roman"/>
                      </a:endParaRPr>
                    </a:p>
                  </a:txBody>
                  <a:tcPr marL="68580" marR="68580" marT="0" marB="0" anchor="ctr"/>
                </a:tc>
                <a:tc>
                  <a:txBody>
                    <a:bodyPr/>
                    <a:lstStyle/>
                    <a:p>
                      <a:pPr algn="ctr">
                        <a:spcAft>
                          <a:spcPts val="0"/>
                        </a:spcAft>
                      </a:pPr>
                      <a:r>
                        <a:rPr lang="ja-JP" sz="1600" kern="100" dirty="0"/>
                        <a:t>コールに対する</a:t>
                      </a:r>
                      <a:r>
                        <a:rPr lang="en-US" sz="1600" kern="100" dirty="0"/>
                        <a:t/>
                      </a:r>
                      <a:br>
                        <a:rPr lang="en-US" sz="1600" kern="100" dirty="0"/>
                      </a:br>
                      <a:r>
                        <a:rPr lang="ja-JP" sz="1600" kern="100" dirty="0"/>
                        <a:t>訪問対応の割合</a:t>
                      </a:r>
                      <a:endParaRPr lang="ja-JP" sz="1600" kern="100" dirty="0">
                        <a:latin typeface="Century"/>
                        <a:ea typeface="ＭＳ 明朝"/>
                        <a:cs typeface="Times New Roman"/>
                      </a:endParaRPr>
                    </a:p>
                  </a:txBody>
                  <a:tcPr marL="68580" marR="68580" marT="0" marB="0" anchor="ctr"/>
                </a:tc>
              </a:tr>
              <a:tr h="495055">
                <a:tc>
                  <a:txBody>
                    <a:bodyPr/>
                    <a:lstStyle/>
                    <a:p>
                      <a:pPr algn="just">
                        <a:spcAft>
                          <a:spcPts val="0"/>
                        </a:spcAft>
                      </a:pPr>
                      <a:r>
                        <a:rPr lang="ja-JP" sz="1800" kern="100"/>
                        <a:t>早朝</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0.9</a:t>
                      </a:r>
                      <a:r>
                        <a:rPr lang="ja-JP" sz="1800" kern="100" dirty="0"/>
                        <a:t>回／月（</a:t>
                      </a:r>
                      <a:r>
                        <a:rPr lang="en-US" sz="1800" kern="100" dirty="0"/>
                        <a:t>0.2</a:t>
                      </a:r>
                      <a:r>
                        <a:rPr lang="ja-JP" sz="1800" kern="100" dirty="0"/>
                        <a:t>回）</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24.7%</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a:t>1.1</a:t>
                      </a:r>
                      <a:r>
                        <a:rPr lang="ja-JP" sz="1800" kern="100"/>
                        <a:t>回／月（</a:t>
                      </a:r>
                      <a:r>
                        <a:rPr lang="en-US" sz="1800" kern="100"/>
                        <a:t>0.8</a:t>
                      </a:r>
                      <a:r>
                        <a:rPr lang="ja-JP" sz="1800" kern="100"/>
                        <a:t>回）</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a:t>77.3%</a:t>
                      </a:r>
                      <a:endParaRPr lang="ja-JP" sz="1800" kern="100">
                        <a:latin typeface="Century"/>
                        <a:ea typeface="ＭＳ 明朝"/>
                        <a:cs typeface="Times New Roman"/>
                      </a:endParaRPr>
                    </a:p>
                  </a:txBody>
                  <a:tcPr marL="68580" marR="68580" marT="0" marB="0" anchor="ctr"/>
                </a:tc>
              </a:tr>
              <a:tr h="495055">
                <a:tc>
                  <a:txBody>
                    <a:bodyPr/>
                    <a:lstStyle/>
                    <a:p>
                      <a:pPr algn="just">
                        <a:spcAft>
                          <a:spcPts val="0"/>
                        </a:spcAft>
                      </a:pPr>
                      <a:r>
                        <a:rPr lang="ja-JP" sz="1800" kern="100"/>
                        <a:t>日中</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4.1</a:t>
                      </a:r>
                      <a:r>
                        <a:rPr lang="ja-JP" sz="1800" kern="100" dirty="0"/>
                        <a:t>回／月（</a:t>
                      </a:r>
                      <a:r>
                        <a:rPr lang="en-US" sz="1800" kern="100" dirty="0"/>
                        <a:t>0.8</a:t>
                      </a:r>
                      <a:r>
                        <a:rPr lang="ja-JP" sz="1800" kern="100" dirty="0"/>
                        <a:t>回）</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19.7%</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8.7</a:t>
                      </a:r>
                      <a:r>
                        <a:rPr lang="ja-JP" sz="1800" kern="100" dirty="0"/>
                        <a:t>回／月（</a:t>
                      </a:r>
                      <a:r>
                        <a:rPr lang="en-US" sz="1800" kern="100" dirty="0"/>
                        <a:t>8.3</a:t>
                      </a:r>
                      <a:r>
                        <a:rPr lang="ja-JP" sz="1800" kern="100" dirty="0"/>
                        <a:t>回）</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a:t>95.6%</a:t>
                      </a:r>
                      <a:endParaRPr lang="ja-JP" sz="1800" kern="100">
                        <a:latin typeface="Century"/>
                        <a:ea typeface="ＭＳ 明朝"/>
                        <a:cs typeface="Times New Roman"/>
                      </a:endParaRPr>
                    </a:p>
                  </a:txBody>
                  <a:tcPr marL="68580" marR="68580" marT="0" marB="0" anchor="ctr"/>
                </a:tc>
              </a:tr>
              <a:tr h="495055">
                <a:tc>
                  <a:txBody>
                    <a:bodyPr/>
                    <a:lstStyle/>
                    <a:p>
                      <a:pPr algn="just">
                        <a:spcAft>
                          <a:spcPts val="0"/>
                        </a:spcAft>
                      </a:pPr>
                      <a:r>
                        <a:rPr lang="ja-JP" sz="1800" kern="100"/>
                        <a:t>夜間</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a:t>0.6</a:t>
                      </a:r>
                      <a:r>
                        <a:rPr lang="ja-JP" sz="1800" kern="100"/>
                        <a:t>回／月（</a:t>
                      </a:r>
                      <a:r>
                        <a:rPr lang="en-US" sz="1800" kern="100"/>
                        <a:t>0.3</a:t>
                      </a:r>
                      <a:r>
                        <a:rPr lang="ja-JP" sz="1800" kern="100"/>
                        <a:t>回）</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44.0%</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2.3</a:t>
                      </a:r>
                      <a:r>
                        <a:rPr lang="ja-JP" sz="1800" kern="100" dirty="0"/>
                        <a:t>回／月（</a:t>
                      </a:r>
                      <a:r>
                        <a:rPr lang="en-US" sz="1800" kern="100" dirty="0"/>
                        <a:t>2.1</a:t>
                      </a:r>
                      <a:r>
                        <a:rPr lang="ja-JP" sz="1800" kern="100" dirty="0"/>
                        <a:t>回）</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92.1%</a:t>
                      </a:r>
                      <a:endParaRPr lang="ja-JP" sz="1800" kern="100" dirty="0">
                        <a:latin typeface="Century"/>
                        <a:ea typeface="ＭＳ 明朝"/>
                        <a:cs typeface="Times New Roman"/>
                      </a:endParaRPr>
                    </a:p>
                  </a:txBody>
                  <a:tcPr marL="68580" marR="68580" marT="0" marB="0" anchor="ctr"/>
                </a:tc>
              </a:tr>
              <a:tr h="495055">
                <a:tc>
                  <a:txBody>
                    <a:bodyPr/>
                    <a:lstStyle/>
                    <a:p>
                      <a:pPr algn="just">
                        <a:spcAft>
                          <a:spcPts val="0"/>
                        </a:spcAft>
                      </a:pPr>
                      <a:r>
                        <a:rPr lang="ja-JP" sz="1800" kern="100" dirty="0"/>
                        <a:t>深夜</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spcAft>
                          <a:spcPts val="0"/>
                        </a:spcAft>
                      </a:pPr>
                      <a:r>
                        <a:rPr lang="en-US" sz="1800" kern="100" dirty="0"/>
                        <a:t>1.3</a:t>
                      </a:r>
                      <a:r>
                        <a:rPr lang="ja-JP" sz="1800" kern="100" dirty="0"/>
                        <a:t>回／月（</a:t>
                      </a:r>
                      <a:r>
                        <a:rPr lang="en-US" sz="1800" kern="100" dirty="0"/>
                        <a:t>0.4</a:t>
                      </a:r>
                      <a:r>
                        <a:rPr lang="ja-JP" sz="1800" kern="100" dirty="0"/>
                        <a:t>回）</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spcAft>
                          <a:spcPts val="0"/>
                        </a:spcAft>
                      </a:pPr>
                      <a:r>
                        <a:rPr lang="en-US" sz="1800" kern="100" dirty="0"/>
                        <a:t>30.8%</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spcAft>
                          <a:spcPts val="0"/>
                        </a:spcAft>
                      </a:pPr>
                      <a:r>
                        <a:rPr lang="en-US" sz="1800" kern="100" dirty="0"/>
                        <a:t>3.9</a:t>
                      </a:r>
                      <a:r>
                        <a:rPr lang="ja-JP" sz="1800" kern="100" dirty="0"/>
                        <a:t>回／月（</a:t>
                      </a:r>
                      <a:r>
                        <a:rPr lang="en-US" sz="1800" kern="100" dirty="0"/>
                        <a:t>3.6</a:t>
                      </a:r>
                      <a:r>
                        <a:rPr lang="ja-JP" sz="1800" kern="100" dirty="0"/>
                        <a:t>回）</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spcAft>
                          <a:spcPts val="0"/>
                        </a:spcAft>
                      </a:pPr>
                      <a:r>
                        <a:rPr lang="en-US" sz="1800" kern="100" dirty="0"/>
                        <a:t>93.7%</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r>
              <a:tr h="495055">
                <a:tc>
                  <a:txBody>
                    <a:bodyPr/>
                    <a:lstStyle/>
                    <a:p>
                      <a:pPr algn="just">
                        <a:spcAft>
                          <a:spcPts val="0"/>
                        </a:spcAft>
                      </a:pPr>
                      <a:r>
                        <a:rPr lang="ja-JP" altLang="en-US" sz="1800" kern="100" dirty="0" smtClean="0">
                          <a:latin typeface="+mn-lt"/>
                          <a:ea typeface="+mn-ea"/>
                          <a:cs typeface="+mn-cs"/>
                        </a:rPr>
                        <a:t>全体</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c>
                  <a:txBody>
                    <a:bodyPr/>
                    <a:lstStyle/>
                    <a:p>
                      <a:pPr algn="ctr">
                        <a:spcAft>
                          <a:spcPts val="0"/>
                        </a:spcAft>
                      </a:pPr>
                      <a:r>
                        <a:rPr lang="en-US" altLang="ja-JP" sz="1800" kern="100" dirty="0" smtClean="0"/>
                        <a:t>6.9</a:t>
                      </a:r>
                      <a:r>
                        <a:rPr lang="ja-JP" sz="1800" kern="100" dirty="0" smtClean="0"/>
                        <a:t>回</a:t>
                      </a:r>
                      <a:r>
                        <a:rPr lang="ja-JP" sz="1800" kern="100" dirty="0"/>
                        <a:t>／月</a:t>
                      </a:r>
                      <a:r>
                        <a:rPr lang="ja-JP" sz="1800" kern="100" dirty="0" smtClean="0"/>
                        <a:t>（</a:t>
                      </a:r>
                      <a:r>
                        <a:rPr lang="en-US" altLang="ja-JP" sz="1800" kern="100" dirty="0" smtClean="0"/>
                        <a:t>1.7</a:t>
                      </a:r>
                      <a:r>
                        <a:rPr lang="ja-JP" sz="1800" kern="100" dirty="0" smtClean="0"/>
                        <a:t>回</a:t>
                      </a:r>
                      <a:r>
                        <a:rPr lang="ja-JP" sz="1800" kern="100" dirty="0"/>
                        <a:t>）</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c>
                  <a:txBody>
                    <a:bodyPr/>
                    <a:lstStyle/>
                    <a:p>
                      <a:pPr algn="ctr">
                        <a:spcAft>
                          <a:spcPts val="0"/>
                        </a:spcAft>
                      </a:pPr>
                      <a:r>
                        <a:rPr lang="en-US" altLang="ja-JP" sz="1800" kern="100" dirty="0" smtClean="0"/>
                        <a:t>24.5</a:t>
                      </a:r>
                      <a:r>
                        <a:rPr lang="en-US" sz="1800" kern="100" dirty="0" smtClean="0"/>
                        <a:t>%</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c>
                  <a:txBody>
                    <a:bodyPr/>
                    <a:lstStyle/>
                    <a:p>
                      <a:pPr algn="ctr">
                        <a:spcAft>
                          <a:spcPts val="0"/>
                        </a:spcAft>
                      </a:pPr>
                      <a:r>
                        <a:rPr lang="en-US" altLang="ja-JP" sz="1800" kern="100" dirty="0" smtClean="0"/>
                        <a:t>15.9</a:t>
                      </a:r>
                      <a:r>
                        <a:rPr lang="ja-JP" sz="1800" kern="100" dirty="0" smtClean="0"/>
                        <a:t>回</a:t>
                      </a:r>
                      <a:r>
                        <a:rPr lang="ja-JP" sz="1800" kern="100" dirty="0"/>
                        <a:t>／月</a:t>
                      </a:r>
                      <a:r>
                        <a:rPr lang="ja-JP" sz="1800" kern="100" dirty="0" smtClean="0"/>
                        <a:t>（</a:t>
                      </a:r>
                      <a:r>
                        <a:rPr lang="en-US" altLang="ja-JP" sz="1800" kern="100" dirty="0" smtClean="0"/>
                        <a:t>14.8</a:t>
                      </a:r>
                      <a:r>
                        <a:rPr lang="ja-JP" sz="1800" kern="100" dirty="0" smtClean="0"/>
                        <a:t>回</a:t>
                      </a:r>
                      <a:r>
                        <a:rPr lang="ja-JP" sz="1800" kern="100" dirty="0"/>
                        <a:t>）</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c>
                  <a:txBody>
                    <a:bodyPr/>
                    <a:lstStyle/>
                    <a:p>
                      <a:pPr algn="ctr">
                        <a:spcAft>
                          <a:spcPts val="0"/>
                        </a:spcAft>
                      </a:pPr>
                      <a:r>
                        <a:rPr lang="en-US" sz="1800" kern="100" dirty="0" smtClean="0"/>
                        <a:t>93.</a:t>
                      </a:r>
                      <a:r>
                        <a:rPr lang="en-US" altLang="ja-JP" sz="1800" kern="100" dirty="0" smtClean="0"/>
                        <a:t>4</a:t>
                      </a:r>
                      <a:r>
                        <a:rPr lang="en-US" sz="1800" kern="100" dirty="0" smtClean="0"/>
                        <a:t>%</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利用に至らなかった理由</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pic>
        <p:nvPicPr>
          <p:cNvPr id="4098" name="Picture 2"/>
          <p:cNvPicPr>
            <a:picLocks noChangeAspect="1" noChangeArrowheads="1"/>
          </p:cNvPicPr>
          <p:nvPr/>
        </p:nvPicPr>
        <p:blipFill>
          <a:blip r:embed="rId3" cstate="print"/>
          <a:srcRect/>
          <a:stretch>
            <a:fillRect/>
          </a:stretch>
        </p:blipFill>
        <p:spPr bwMode="auto">
          <a:xfrm>
            <a:off x="56456" y="1605214"/>
            <a:ext cx="9849544" cy="43910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連携型：連携先の訪問看護事業所の確保が困難な理由</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pic>
        <p:nvPicPr>
          <p:cNvPr id="15363" name="Picture 3"/>
          <p:cNvPicPr>
            <a:picLocks noChangeAspect="1" noChangeArrowheads="1"/>
          </p:cNvPicPr>
          <p:nvPr/>
        </p:nvPicPr>
        <p:blipFill>
          <a:blip r:embed="rId3" cstate="print"/>
          <a:srcRect/>
          <a:stretch>
            <a:fillRect/>
          </a:stretch>
        </p:blipFill>
        <p:spPr bwMode="auto">
          <a:xfrm>
            <a:off x="-15552" y="1772816"/>
            <a:ext cx="9921514" cy="39604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ctrTitle"/>
          </p:nvPr>
        </p:nvSpPr>
        <p:spPr>
          <a:xfrm>
            <a:off x="848544" y="3123415"/>
            <a:ext cx="8408416" cy="565134"/>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サービス利用の効果は？</a:t>
            </a:r>
            <a:endParaRPr lang="en-US" altLang="ja-JP" spc="50" dirty="0">
              <a:ln w="11430"/>
              <a:solidFill>
                <a:sysClr val="windowText" lastClr="0000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本日お話したいこと</a:t>
            </a:r>
            <a:endParaRPr lang="ja-JP" altLang="en-US" spc="50" dirty="0">
              <a:ln w="11430"/>
              <a:solidFill>
                <a:sysClr val="windowText" lastClr="000000"/>
              </a:solidFill>
              <a:effectLst>
                <a:outerShdw blurRad="76200" dist="50800" dir="5400000" algn="tl" rotWithShape="0">
                  <a:srgbClr val="000000">
                    <a:alpha val="65000"/>
                  </a:srgbClr>
                </a:outerShdw>
              </a:effectLst>
            </a:endParaRPr>
          </a:p>
        </p:txBody>
      </p:sp>
      <p:sp>
        <p:nvSpPr>
          <p:cNvPr id="765955" name="Rectangle 3"/>
          <p:cNvSpPr>
            <a:spLocks noChangeArrowheads="1"/>
          </p:cNvSpPr>
          <p:nvPr/>
        </p:nvSpPr>
        <p:spPr bwMode="gray">
          <a:xfrm>
            <a:off x="344488" y="1331913"/>
            <a:ext cx="8568952" cy="2464394"/>
          </a:xfrm>
          <a:prstGeom prst="rect">
            <a:avLst/>
          </a:prstGeom>
          <a:noFill/>
          <a:ln w="9525" algn="ctr">
            <a:noFill/>
            <a:miter lim="800000"/>
            <a:headEnd/>
            <a:tailEnd/>
          </a:ln>
          <a:effectLst/>
        </p:spPr>
        <p:txBody>
          <a:bodyPr wrap="square" lIns="90000" tIns="46800" rIns="90000" bIns="46800">
            <a:spAutoFit/>
          </a:bodyPr>
          <a:lstStyle/>
          <a:p>
            <a:pPr marL="266700" indent="-266700" algn="l">
              <a:lnSpc>
                <a:spcPct val="100000"/>
              </a:lnSpc>
              <a:tabLst>
                <a:tab pos="711200" algn="l"/>
                <a:tab pos="6835775" algn="r"/>
              </a:tabLst>
            </a:pPr>
            <a:r>
              <a:rPr lang="en-US" altLang="ja-JP" sz="2800" dirty="0"/>
              <a:t>I.		</a:t>
            </a:r>
            <a:r>
              <a:rPr lang="ja-JP" altLang="en-US" sz="2800" dirty="0" smtClean="0"/>
              <a:t>定期巡回・随時対応サービスに関する誤解と実態</a:t>
            </a:r>
            <a:endParaRPr lang="en-US" altLang="ja-JP" sz="2800" dirty="0" smtClean="0"/>
          </a:p>
          <a:p>
            <a:pPr marL="266700" indent="-266700" algn="l">
              <a:lnSpc>
                <a:spcPct val="100000"/>
              </a:lnSpc>
              <a:tabLst>
                <a:tab pos="711200" algn="l"/>
                <a:tab pos="6835775" algn="r"/>
              </a:tabLst>
            </a:pPr>
            <a:r>
              <a:rPr lang="en-US" altLang="ja-JP" sz="2800" dirty="0" smtClean="0"/>
              <a:t>II.	</a:t>
            </a:r>
            <a:r>
              <a:rPr lang="ja-JP" altLang="en-US" sz="2800" dirty="0" smtClean="0"/>
              <a:t>定期巡回・随時対応サービスの効果</a:t>
            </a:r>
            <a:endParaRPr lang="en-US" altLang="ja-JP" sz="2800" dirty="0" smtClean="0"/>
          </a:p>
          <a:p>
            <a:pPr marL="266700" indent="-266700" algn="l">
              <a:lnSpc>
                <a:spcPct val="100000"/>
              </a:lnSpc>
              <a:tabLst>
                <a:tab pos="711200" algn="l"/>
                <a:tab pos="6835775" algn="r"/>
              </a:tabLst>
            </a:pPr>
            <a:r>
              <a:rPr lang="en-US" altLang="ja-JP" sz="2800" dirty="0" smtClean="0"/>
              <a:t>III.	</a:t>
            </a:r>
            <a:r>
              <a:rPr lang="ja-JP" altLang="en-US" sz="2800" dirty="0" smtClean="0"/>
              <a:t>定期巡回・随時対応サービスと在宅限界点の向上</a:t>
            </a:r>
            <a:endParaRPr lang="en-US" altLang="ja-JP" sz="2800" dirty="0" smtClean="0"/>
          </a:p>
          <a:p>
            <a:pPr marL="266700" indent="-266700" algn="l">
              <a:lnSpc>
                <a:spcPct val="100000"/>
              </a:lnSpc>
              <a:tabLst>
                <a:tab pos="711200" algn="l"/>
                <a:tab pos="6835775" algn="r"/>
              </a:tabLst>
            </a:pPr>
            <a:r>
              <a:rPr lang="en-US" altLang="ja-JP" sz="2800" dirty="0" smtClean="0"/>
              <a:t>IV.	</a:t>
            </a:r>
            <a:r>
              <a:rPr lang="ja-JP" altLang="en-US" sz="2800" dirty="0" smtClean="0"/>
              <a:t>介護ビジネスに与えるインパクト</a:t>
            </a:r>
            <a:endParaRPr lang="en-US" altLang="ja-JP" sz="2800" dirty="0" smtClean="0"/>
          </a:p>
        </p:txBody>
      </p:sp>
      <p:sp>
        <p:nvSpPr>
          <p:cNvPr id="4" name="テキスト ボックス 3"/>
          <p:cNvSpPr txBox="1"/>
          <p:nvPr/>
        </p:nvSpPr>
        <p:spPr>
          <a:xfrm>
            <a:off x="1064568" y="4005064"/>
            <a:ext cx="8136904" cy="2031325"/>
          </a:xfrm>
          <a:prstGeom prst="rect">
            <a:avLst/>
          </a:prstGeom>
          <a:noFill/>
          <a:ln>
            <a:solidFill>
              <a:schemeClr val="tx1"/>
            </a:solidFill>
            <a:prstDash val="dash"/>
          </a:ln>
        </p:spPr>
        <p:txBody>
          <a:bodyPr wrap="square" rtlCol="0">
            <a:spAutoFit/>
          </a:bodyPr>
          <a:lstStyle/>
          <a:p>
            <a:r>
              <a:rPr kumimoji="1" lang="ja-JP" altLang="en-US" sz="1800" dirty="0" smtClean="0"/>
              <a:t>以下は、昨年度開催された弊社主催のシンポジウムにおける資料からの抜粋です。</a:t>
            </a:r>
            <a:r>
              <a:rPr kumimoji="1" lang="en-US" altLang="ja-JP" sz="1800" dirty="0" smtClean="0"/>
              <a:t/>
            </a:r>
            <a:br>
              <a:rPr kumimoji="1" lang="en-US" altLang="ja-JP" sz="1800" dirty="0" smtClean="0"/>
            </a:br>
            <a:r>
              <a:rPr kumimoji="1" lang="ja-JP" altLang="en-US" sz="1800" dirty="0" smtClean="0"/>
              <a:t>資料は以下からダウンロードできます。</a:t>
            </a:r>
            <a:r>
              <a:rPr lang="en-US" altLang="ja-JP" sz="1800" dirty="0" smtClean="0"/>
              <a:t>http://www.murc.jp/publicity/press_release/press_130117.pdf</a:t>
            </a:r>
          </a:p>
          <a:p>
            <a:r>
              <a:rPr lang="ja-JP" altLang="en-US" sz="1800" dirty="0" smtClean="0"/>
              <a:t>また最終報告書は以下からダウンロードできます。</a:t>
            </a:r>
            <a:endParaRPr lang="en-US" altLang="ja-JP" sz="1800" dirty="0" smtClean="0"/>
          </a:p>
          <a:p>
            <a:r>
              <a:rPr lang="en-US" altLang="ja-JP" sz="1800" dirty="0" smtClean="0"/>
              <a:t>http://www.murc.jp/uploads/2013/05/koukai130515_c2.pdf</a:t>
            </a:r>
            <a:endParaRPr kumimoji="1" lang="ja-JP" altLang="en-US" sz="1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■サービス導入による利用者への具体的な効果</a:t>
            </a:r>
            <a:r>
              <a:rPr lang="ja-JP" altLang="en-US" sz="1800" spc="50" dirty="0" smtClean="0">
                <a:ln w="11430"/>
                <a:solidFill>
                  <a:sysClr val="windowText" lastClr="000000"/>
                </a:solidFill>
                <a:effectLst>
                  <a:outerShdw blurRad="76200" dist="50800" dir="5400000" algn="tl" rotWithShape="0">
                    <a:srgbClr val="000000">
                      <a:alpha val="65000"/>
                    </a:srgbClr>
                  </a:outerShdw>
                </a:effectLst>
              </a:rPr>
              <a:t>（自由回答）</a:t>
            </a:r>
            <a:endParaRPr lang="ja-JP" altLang="en-US" spc="50" dirty="0">
              <a:ln w="11430"/>
              <a:solidFill>
                <a:sysClr val="windowText" lastClr="000000"/>
              </a:solidFill>
              <a:effectLst>
                <a:outerShdw blurRad="76200" dist="50800" dir="5400000" algn="tl" rotWithShape="0">
                  <a:srgbClr val="000000">
                    <a:alpha val="65000"/>
                  </a:srgbClr>
                </a:outerShdw>
              </a:effectLst>
            </a:endParaRPr>
          </a:p>
        </p:txBody>
      </p:sp>
      <p:graphicFrame>
        <p:nvGraphicFramePr>
          <p:cNvPr id="4" name="表 3"/>
          <p:cNvGraphicFramePr>
            <a:graphicFrameLocks noGrp="1"/>
          </p:cNvGraphicFramePr>
          <p:nvPr/>
        </p:nvGraphicFramePr>
        <p:xfrm>
          <a:off x="488504" y="1484784"/>
          <a:ext cx="8640960" cy="1589854"/>
        </p:xfrm>
        <a:graphic>
          <a:graphicData uri="http://schemas.openxmlformats.org/drawingml/2006/table">
            <a:tbl>
              <a:tblPr firstRow="1" bandRow="1">
                <a:tableStyleId>{21E4AEA4-8DFA-4A89-87EB-49C32662AFE0}</a:tableStyleId>
              </a:tblPr>
              <a:tblGrid>
                <a:gridCol w="4320480"/>
                <a:gridCol w="4320480"/>
              </a:tblGrid>
              <a:tr h="401134">
                <a:tc>
                  <a:txBody>
                    <a:bodyPr/>
                    <a:lstStyle/>
                    <a:p>
                      <a:r>
                        <a:rPr kumimoji="1" lang="ja-JP" altLang="en-US" dirty="0" smtClean="0"/>
                        <a:t>要介護度：要介護２</a:t>
                      </a:r>
                      <a:endParaRPr kumimoji="1" lang="ja-JP" altLang="en-US" dirty="0"/>
                    </a:p>
                  </a:txBody>
                  <a:tcPr/>
                </a:tc>
                <a:tc>
                  <a:txBody>
                    <a:bodyPr/>
                    <a:lstStyle/>
                    <a:p>
                      <a:r>
                        <a:rPr kumimoji="1" lang="ja-JP" altLang="en-US" dirty="0" smtClean="0"/>
                        <a:t>認知症高齢者自立度：</a:t>
                      </a:r>
                      <a:r>
                        <a:rPr kumimoji="1" lang="en-US" altLang="ja-JP" dirty="0" smtClean="0"/>
                        <a:t>Ⅱ</a:t>
                      </a:r>
                      <a:r>
                        <a:rPr kumimoji="1" lang="ja-JP" altLang="en-US" dirty="0" err="1" smtClean="0"/>
                        <a:t>ｂ</a:t>
                      </a:r>
                      <a:endParaRPr kumimoji="1" lang="ja-JP" altLang="en-US" dirty="0"/>
                    </a:p>
                  </a:txBody>
                  <a:tcPr/>
                </a:tc>
              </a:tr>
              <a:tr h="1136671">
                <a:tc gridSpan="2">
                  <a:txBody>
                    <a:bodyPr/>
                    <a:lstStyle/>
                    <a:p>
                      <a:r>
                        <a:rPr lang="ja-JP" altLang="en-US" sz="1800" kern="0" dirty="0" smtClean="0">
                          <a:latin typeface="+mn-lt"/>
                          <a:ea typeface="+mn-ea"/>
                        </a:rPr>
                        <a:t>定期利用開始以来、来てくれるのが当り前というようにコール多かった。ヘルパーが言うことに納得せず、大きい声の時も</a:t>
                      </a:r>
                      <a:r>
                        <a:rPr lang="en-US" altLang="ja-JP" sz="1800" kern="0" dirty="0" smtClean="0">
                          <a:latin typeface="+mn-lt"/>
                          <a:ea typeface="+mn-ea"/>
                        </a:rPr>
                        <a:t>…</a:t>
                      </a:r>
                      <a:r>
                        <a:rPr lang="ja-JP" altLang="en-US" sz="1800" kern="0" dirty="0" err="1" smtClean="0">
                          <a:latin typeface="+mn-lt"/>
                          <a:ea typeface="+mn-ea"/>
                        </a:rPr>
                        <a:t>。</a:t>
                      </a:r>
                      <a:r>
                        <a:rPr lang="ja-JP" altLang="en-US" sz="1800" kern="0" dirty="0" smtClean="0">
                          <a:latin typeface="+mn-lt"/>
                          <a:ea typeface="+mn-ea"/>
                        </a:rPr>
                        <a:t>少しづつコミュニケーションをとり、今の苦痛と思う部分に、ヘルパーが良くなるようにという声かけをして、支援をはじめてから、夜間のコールが減って隠やかになってきている。</a:t>
                      </a:r>
                      <a:endParaRPr kumimoji="1" lang="ja-JP" altLang="en-US" dirty="0"/>
                    </a:p>
                  </a:txBody>
                  <a:tcPr/>
                </a:tc>
                <a:tc hMerge="1">
                  <a:txBody>
                    <a:bodyPr/>
                    <a:lstStyle/>
                    <a:p>
                      <a:endParaRPr kumimoji="1" lang="ja-JP" altLang="en-US" dirty="0"/>
                    </a:p>
                  </a:txBody>
                  <a:tcPr/>
                </a:tc>
              </a:tr>
            </a:tbl>
          </a:graphicData>
        </a:graphic>
      </p:graphicFrame>
      <p:sp>
        <p:nvSpPr>
          <p:cNvPr id="7" name="テキスト ボックス 6"/>
          <p:cNvSpPr txBox="1"/>
          <p:nvPr/>
        </p:nvSpPr>
        <p:spPr>
          <a:xfrm>
            <a:off x="407224" y="1126353"/>
            <a:ext cx="1146469" cy="387798"/>
          </a:xfrm>
          <a:prstGeom prst="rect">
            <a:avLst/>
          </a:prstGeom>
          <a:noFill/>
        </p:spPr>
        <p:txBody>
          <a:bodyPr wrap="none" rtlCol="0">
            <a:spAutoFit/>
          </a:bodyPr>
          <a:lstStyle/>
          <a:p>
            <a:r>
              <a:rPr lang="ja-JP" altLang="en-US" dirty="0" smtClean="0"/>
              <a:t>＜事例１＞</a:t>
            </a:r>
            <a:endParaRPr kumimoji="1" lang="ja-JP" altLang="en-US" dirty="0"/>
          </a:p>
        </p:txBody>
      </p:sp>
      <p:graphicFrame>
        <p:nvGraphicFramePr>
          <p:cNvPr id="8" name="表 7"/>
          <p:cNvGraphicFramePr>
            <a:graphicFrameLocks noGrp="1"/>
          </p:cNvGraphicFramePr>
          <p:nvPr/>
        </p:nvGraphicFramePr>
        <p:xfrm>
          <a:off x="488504" y="3571407"/>
          <a:ext cx="8640960" cy="2138494"/>
        </p:xfrm>
        <a:graphic>
          <a:graphicData uri="http://schemas.openxmlformats.org/drawingml/2006/table">
            <a:tbl>
              <a:tblPr firstRow="1" bandRow="1">
                <a:tableStyleId>{21E4AEA4-8DFA-4A89-87EB-49C32662AFE0}</a:tableStyleId>
              </a:tblPr>
              <a:tblGrid>
                <a:gridCol w="4320480"/>
                <a:gridCol w="4320480"/>
              </a:tblGrid>
              <a:tr h="401134">
                <a:tc>
                  <a:txBody>
                    <a:bodyPr/>
                    <a:lstStyle/>
                    <a:p>
                      <a:r>
                        <a:rPr kumimoji="1" lang="ja-JP" altLang="en-US" dirty="0" smtClean="0"/>
                        <a:t>要介護度：要介護３</a:t>
                      </a:r>
                      <a:endParaRPr kumimoji="1" lang="ja-JP" altLang="en-US" dirty="0"/>
                    </a:p>
                  </a:txBody>
                  <a:tcPr/>
                </a:tc>
                <a:tc>
                  <a:txBody>
                    <a:bodyPr/>
                    <a:lstStyle/>
                    <a:p>
                      <a:r>
                        <a:rPr kumimoji="1" lang="ja-JP" altLang="en-US" dirty="0" smtClean="0"/>
                        <a:t>認知症高齢者自立度：</a:t>
                      </a:r>
                      <a:r>
                        <a:rPr kumimoji="1" lang="en-US" altLang="ja-JP" dirty="0" err="1" smtClean="0"/>
                        <a:t>Ⅱa</a:t>
                      </a:r>
                      <a:r>
                        <a:rPr kumimoji="1" lang="ja-JP" altLang="en-US" dirty="0" smtClean="0"/>
                        <a:t>→</a:t>
                      </a:r>
                      <a:r>
                        <a:rPr kumimoji="1" lang="en-US" altLang="ja-JP" dirty="0" smtClean="0"/>
                        <a:t>Ⅰ</a:t>
                      </a:r>
                      <a:endParaRPr kumimoji="1" lang="ja-JP" altLang="en-US" dirty="0"/>
                    </a:p>
                  </a:txBody>
                  <a:tcPr/>
                </a:tc>
              </a:tr>
              <a:tr h="1136671">
                <a:tc gridSpan="2">
                  <a:txBody>
                    <a:bodyPr/>
                    <a:lstStyle/>
                    <a:p>
                      <a:r>
                        <a:rPr lang="ja-JP" altLang="en-US" sz="1800" kern="0" dirty="0" smtClean="0">
                          <a:latin typeface="+mn-lt"/>
                          <a:ea typeface="+mn-ea"/>
                        </a:rPr>
                        <a:t>訪問開始時、家族が不在になる日中１日３回排泄介助にて訪問。奥様を亡くされた後ということもあり、生きる意欲がなく、何もしたくないし、何もして欲しくないという状況。開始当初はベッド上でのオムツ交換でしたが、徐々にトイレへ誘導し、洗面や口腔ケアを洗面所で促すと行って下さるようになり、訪問すると「あんたたちが大変だと思ってさっき一人でトイレに行って用は済ませておいたよ」という日が続き、今ではほぼ自立。現在は訪問介護にて対応となっている。</a:t>
                      </a:r>
                      <a:endParaRPr kumimoji="1" lang="ja-JP" altLang="en-US" dirty="0"/>
                    </a:p>
                  </a:txBody>
                  <a:tcPr/>
                </a:tc>
                <a:tc hMerge="1">
                  <a:txBody>
                    <a:bodyPr/>
                    <a:lstStyle/>
                    <a:p>
                      <a:endParaRPr kumimoji="1" lang="ja-JP" altLang="en-US" dirty="0"/>
                    </a:p>
                  </a:txBody>
                  <a:tcPr/>
                </a:tc>
              </a:tr>
            </a:tbl>
          </a:graphicData>
        </a:graphic>
      </p:graphicFrame>
      <p:sp>
        <p:nvSpPr>
          <p:cNvPr id="9" name="テキスト ボックス 8"/>
          <p:cNvSpPr txBox="1"/>
          <p:nvPr/>
        </p:nvSpPr>
        <p:spPr>
          <a:xfrm>
            <a:off x="407223" y="3212976"/>
            <a:ext cx="1146469" cy="358431"/>
          </a:xfrm>
          <a:prstGeom prst="rect">
            <a:avLst/>
          </a:prstGeom>
          <a:noFill/>
        </p:spPr>
        <p:txBody>
          <a:bodyPr wrap="none" rtlCol="0">
            <a:spAutoFit/>
          </a:bodyPr>
          <a:lstStyle/>
          <a:p>
            <a:r>
              <a:rPr lang="ja-JP" altLang="en-US" dirty="0" smtClean="0"/>
              <a:t>＜事例２＞</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■サービス導入による利用者への具体的な効果</a:t>
            </a:r>
            <a:r>
              <a:rPr lang="ja-JP" altLang="en-US" sz="1800" spc="50" dirty="0" smtClean="0">
                <a:ln w="11430"/>
                <a:solidFill>
                  <a:sysClr val="windowText" lastClr="000000"/>
                </a:solidFill>
                <a:effectLst>
                  <a:outerShdw blurRad="76200" dist="50800" dir="5400000" algn="tl" rotWithShape="0">
                    <a:srgbClr val="000000">
                      <a:alpha val="65000"/>
                    </a:srgbClr>
                  </a:outerShdw>
                </a:effectLst>
              </a:rPr>
              <a:t>（自由回答）</a:t>
            </a:r>
            <a:endParaRPr lang="ja-JP" altLang="en-US" spc="50" dirty="0">
              <a:ln w="11430"/>
              <a:solidFill>
                <a:sysClr val="windowText" lastClr="000000"/>
              </a:solidFill>
              <a:effectLst>
                <a:outerShdw blurRad="76200" dist="50800" dir="5400000" algn="tl" rotWithShape="0">
                  <a:srgbClr val="000000">
                    <a:alpha val="65000"/>
                  </a:srgbClr>
                </a:outerShdw>
              </a:effectLst>
            </a:endParaRPr>
          </a:p>
        </p:txBody>
      </p:sp>
      <p:graphicFrame>
        <p:nvGraphicFramePr>
          <p:cNvPr id="4" name="表 3"/>
          <p:cNvGraphicFramePr>
            <a:graphicFrameLocks noGrp="1"/>
          </p:cNvGraphicFramePr>
          <p:nvPr/>
        </p:nvGraphicFramePr>
        <p:xfrm>
          <a:off x="488504" y="1484784"/>
          <a:ext cx="8640960" cy="1537805"/>
        </p:xfrm>
        <a:graphic>
          <a:graphicData uri="http://schemas.openxmlformats.org/drawingml/2006/table">
            <a:tbl>
              <a:tblPr firstRow="1" bandRow="1">
                <a:tableStyleId>{21E4AEA4-8DFA-4A89-87EB-49C32662AFE0}</a:tableStyleId>
              </a:tblPr>
              <a:tblGrid>
                <a:gridCol w="4320480"/>
                <a:gridCol w="4320480"/>
              </a:tblGrid>
              <a:tr h="401134">
                <a:tc>
                  <a:txBody>
                    <a:bodyPr/>
                    <a:lstStyle/>
                    <a:p>
                      <a:r>
                        <a:rPr kumimoji="1" lang="ja-JP" altLang="en-US" dirty="0" smtClean="0"/>
                        <a:t>要介護度：要介護２</a:t>
                      </a:r>
                      <a:endParaRPr kumimoji="1" lang="ja-JP" altLang="en-US" dirty="0"/>
                    </a:p>
                  </a:txBody>
                  <a:tcPr/>
                </a:tc>
                <a:tc>
                  <a:txBody>
                    <a:bodyPr/>
                    <a:lstStyle/>
                    <a:p>
                      <a:r>
                        <a:rPr kumimoji="1" lang="ja-JP" altLang="en-US" dirty="0" smtClean="0"/>
                        <a:t>認知症高齢者自立度：自立</a:t>
                      </a:r>
                      <a:endParaRPr kumimoji="1" lang="ja-JP" altLang="en-US" dirty="0"/>
                    </a:p>
                  </a:txBody>
                  <a:tcPr/>
                </a:tc>
              </a:tr>
              <a:tr h="1136671">
                <a:tc gridSpan="2">
                  <a:txBody>
                    <a:bodyPr/>
                    <a:lstStyle/>
                    <a:p>
                      <a:r>
                        <a:rPr lang="ja-JP" altLang="en-US" sz="1800" kern="0" dirty="0" smtClean="0">
                          <a:latin typeface="+mn-lt"/>
                          <a:ea typeface="+mn-ea"/>
                        </a:rPr>
                        <a:t>転倒されることが多い時間帯にあわせて訪問をすることにより転倒が激減し、在宅生活に自信がつき、生活のパターンができ、食事や睡眠時間が適切に取れるようになった。また自信が安心となり精神的にも安定された。</a:t>
                      </a:r>
                      <a:endParaRPr kumimoji="1" lang="ja-JP" altLang="en-US" dirty="0"/>
                    </a:p>
                  </a:txBody>
                  <a:tcPr/>
                </a:tc>
                <a:tc hMerge="1">
                  <a:txBody>
                    <a:bodyPr/>
                    <a:lstStyle/>
                    <a:p>
                      <a:endParaRPr kumimoji="1" lang="ja-JP" altLang="en-US" dirty="0"/>
                    </a:p>
                  </a:txBody>
                  <a:tcPr/>
                </a:tc>
              </a:tr>
            </a:tbl>
          </a:graphicData>
        </a:graphic>
      </p:graphicFrame>
      <p:sp>
        <p:nvSpPr>
          <p:cNvPr id="7" name="テキスト ボックス 6"/>
          <p:cNvSpPr txBox="1"/>
          <p:nvPr/>
        </p:nvSpPr>
        <p:spPr>
          <a:xfrm>
            <a:off x="407223" y="1126353"/>
            <a:ext cx="1146469" cy="358431"/>
          </a:xfrm>
          <a:prstGeom prst="rect">
            <a:avLst/>
          </a:prstGeom>
          <a:noFill/>
        </p:spPr>
        <p:txBody>
          <a:bodyPr wrap="none" rtlCol="0">
            <a:spAutoFit/>
          </a:bodyPr>
          <a:lstStyle/>
          <a:p>
            <a:r>
              <a:rPr lang="ja-JP" altLang="en-US" dirty="0" smtClean="0"/>
              <a:t>＜事例３＞</a:t>
            </a:r>
            <a:endParaRPr kumimoji="1" lang="ja-JP" altLang="en-US" dirty="0"/>
          </a:p>
        </p:txBody>
      </p:sp>
      <p:graphicFrame>
        <p:nvGraphicFramePr>
          <p:cNvPr id="8" name="表 7"/>
          <p:cNvGraphicFramePr>
            <a:graphicFrameLocks noGrp="1"/>
          </p:cNvGraphicFramePr>
          <p:nvPr/>
        </p:nvGraphicFramePr>
        <p:xfrm>
          <a:off x="488504" y="3571407"/>
          <a:ext cx="8640960" cy="1537805"/>
        </p:xfrm>
        <a:graphic>
          <a:graphicData uri="http://schemas.openxmlformats.org/drawingml/2006/table">
            <a:tbl>
              <a:tblPr firstRow="1" bandRow="1">
                <a:tableStyleId>{21E4AEA4-8DFA-4A89-87EB-49C32662AFE0}</a:tableStyleId>
              </a:tblPr>
              <a:tblGrid>
                <a:gridCol w="4320480"/>
                <a:gridCol w="4320480"/>
              </a:tblGrid>
              <a:tr h="401134">
                <a:tc>
                  <a:txBody>
                    <a:bodyPr/>
                    <a:lstStyle/>
                    <a:p>
                      <a:r>
                        <a:rPr kumimoji="1" lang="ja-JP" altLang="en-US" dirty="0" smtClean="0"/>
                        <a:t>要介護度：要介護４</a:t>
                      </a:r>
                      <a:endParaRPr kumimoji="1" lang="ja-JP" altLang="en-US" dirty="0"/>
                    </a:p>
                  </a:txBody>
                  <a:tcPr/>
                </a:tc>
                <a:tc>
                  <a:txBody>
                    <a:bodyPr/>
                    <a:lstStyle/>
                    <a:p>
                      <a:r>
                        <a:rPr kumimoji="1" lang="ja-JP" altLang="en-US" dirty="0" smtClean="0"/>
                        <a:t>認知症高齢者自立度：</a:t>
                      </a:r>
                      <a:r>
                        <a:rPr kumimoji="1" lang="en-US" altLang="ja-JP" dirty="0" err="1" smtClean="0"/>
                        <a:t>Ⅲa</a:t>
                      </a:r>
                      <a:endParaRPr kumimoji="1" lang="ja-JP" altLang="en-US" dirty="0"/>
                    </a:p>
                  </a:txBody>
                  <a:tcPr/>
                </a:tc>
              </a:tr>
              <a:tr h="1136671">
                <a:tc gridSpan="2">
                  <a:txBody>
                    <a:bodyPr/>
                    <a:lstStyle/>
                    <a:p>
                      <a:r>
                        <a:rPr lang="ja-JP" altLang="en-US" sz="1800" kern="0" dirty="0" smtClean="0">
                          <a:latin typeface="+mn-lt"/>
                          <a:ea typeface="+mn-ea"/>
                        </a:rPr>
                        <a:t>退院しほぼ寝たきりで帰ってきた。食事はベッド上ではなく食卓で食していただけるよう１日６回のサービス提供しベッド→食卓→ベッドの移乗介助を行う。３ヶ月後には自分で車イスに移れるようになった。</a:t>
                      </a:r>
                      <a:endParaRPr kumimoji="1" lang="ja-JP" altLang="en-US" dirty="0"/>
                    </a:p>
                  </a:txBody>
                  <a:tcPr/>
                </a:tc>
                <a:tc hMerge="1">
                  <a:txBody>
                    <a:bodyPr/>
                    <a:lstStyle/>
                    <a:p>
                      <a:endParaRPr kumimoji="1" lang="ja-JP" altLang="en-US" dirty="0"/>
                    </a:p>
                  </a:txBody>
                  <a:tcPr/>
                </a:tc>
              </a:tr>
            </a:tbl>
          </a:graphicData>
        </a:graphic>
      </p:graphicFrame>
      <p:sp>
        <p:nvSpPr>
          <p:cNvPr id="9" name="テキスト ボックス 8"/>
          <p:cNvSpPr txBox="1"/>
          <p:nvPr/>
        </p:nvSpPr>
        <p:spPr>
          <a:xfrm>
            <a:off x="407222" y="3212976"/>
            <a:ext cx="1146469" cy="358431"/>
          </a:xfrm>
          <a:prstGeom prst="rect">
            <a:avLst/>
          </a:prstGeom>
          <a:noFill/>
        </p:spPr>
        <p:txBody>
          <a:bodyPr wrap="none" rtlCol="0">
            <a:spAutoFit/>
          </a:bodyPr>
          <a:lstStyle/>
          <a:p>
            <a:r>
              <a:rPr lang="ja-JP" altLang="en-US" dirty="0" smtClean="0"/>
              <a:t>＜事例４＞</a:t>
            </a:r>
            <a:endParaRPr kumimoji="1" lang="ja-JP"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ctrTitle"/>
          </p:nvPr>
        </p:nvSpPr>
        <p:spPr/>
        <p:txBody>
          <a:bodyPr/>
          <a:lstStyle/>
          <a:p>
            <a:r>
              <a:rPr lang="ja-JP" altLang="en-US" b="0" dirty="0" smtClean="0"/>
              <a:t>サービスのイメージ調査</a:t>
            </a:r>
            <a:endParaRPr lang="en-US" altLang="ja-JP" b="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「定期巡回・随時対応サービスのイメージ」の調査項目</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graphicFrame>
        <p:nvGraphicFramePr>
          <p:cNvPr id="5" name="表 4"/>
          <p:cNvGraphicFramePr>
            <a:graphicFrameLocks noGrp="1"/>
          </p:cNvGraphicFramePr>
          <p:nvPr/>
        </p:nvGraphicFramePr>
        <p:xfrm>
          <a:off x="355600" y="1227666"/>
          <a:ext cx="9224964" cy="5081652"/>
        </p:xfrm>
        <a:graphic>
          <a:graphicData uri="http://schemas.openxmlformats.org/drawingml/2006/table">
            <a:tbl>
              <a:tblPr bandRow="1">
                <a:tableStyleId>{5C22544A-7EE6-4342-B048-85BDC9FD1C3A}</a:tableStyleId>
              </a:tblPr>
              <a:tblGrid>
                <a:gridCol w="4612482"/>
                <a:gridCol w="4612482"/>
              </a:tblGrid>
              <a:tr h="570120">
                <a:tc>
                  <a:txBody>
                    <a:bodyPr/>
                    <a:lstStyle/>
                    <a:p>
                      <a:r>
                        <a:rPr kumimoji="1" lang="en-US" altLang="ja-JP" sz="1400" dirty="0" smtClean="0"/>
                        <a:t>1.</a:t>
                      </a:r>
                      <a:r>
                        <a:rPr kumimoji="1" lang="ja-JP" altLang="en-US" sz="1400" dirty="0" smtClean="0"/>
                        <a:t>人口の少ない地方では成立しないサービス</a:t>
                      </a:r>
                      <a:endParaRPr kumimoji="1" lang="ja-JP" altLang="en-US" sz="1400" dirty="0"/>
                    </a:p>
                  </a:txBody>
                  <a:tcPr anchor="ctr"/>
                </a:tc>
                <a:tc>
                  <a:txBody>
                    <a:bodyPr/>
                    <a:lstStyle/>
                    <a:p>
                      <a:r>
                        <a:rPr kumimoji="1" lang="en-US" altLang="ja-JP" sz="1400" dirty="0" smtClean="0"/>
                        <a:t>10.</a:t>
                      </a:r>
                      <a:r>
                        <a:rPr kumimoji="1" lang="ja-JP" altLang="en-US" sz="1400" dirty="0" smtClean="0"/>
                        <a:t>随時対応に多くの職員配置が必要 </a:t>
                      </a:r>
                      <a:endParaRPr kumimoji="1" lang="ja-JP" altLang="en-US" sz="1400" dirty="0"/>
                    </a:p>
                  </a:txBody>
                  <a:tcPr anchor="ctr"/>
                </a:tc>
              </a:tr>
              <a:tr h="557763">
                <a:tc>
                  <a:txBody>
                    <a:bodyPr/>
                    <a:lstStyle/>
                    <a:p>
                      <a:r>
                        <a:rPr kumimoji="1" lang="en-US" altLang="ja-JP" sz="1400" dirty="0" smtClean="0"/>
                        <a:t>2.</a:t>
                      </a:r>
                      <a:r>
                        <a:rPr kumimoji="1" lang="ja-JP" altLang="en-US" sz="1400" dirty="0" smtClean="0"/>
                        <a:t>地域独占することが必要 </a:t>
                      </a:r>
                      <a:endParaRPr kumimoji="1" lang="ja-JP" altLang="en-US" sz="1400" dirty="0"/>
                    </a:p>
                  </a:txBody>
                  <a:tcPr anchor="ctr"/>
                </a:tc>
                <a:tc>
                  <a:txBody>
                    <a:bodyPr/>
                    <a:lstStyle/>
                    <a:p>
                      <a:r>
                        <a:rPr kumimoji="1" lang="en-US" altLang="ja-JP" sz="1400" dirty="0" smtClean="0"/>
                        <a:t>11.</a:t>
                      </a:r>
                      <a:r>
                        <a:rPr kumimoji="1" lang="ja-JP" altLang="en-US" sz="1400" dirty="0" smtClean="0"/>
                        <a:t>短時間の訪問のみのサービス </a:t>
                      </a:r>
                      <a:endParaRPr kumimoji="1" lang="ja-JP" altLang="en-US" sz="1400" dirty="0"/>
                    </a:p>
                  </a:txBody>
                  <a:tcPr anchor="ctr"/>
                </a:tc>
              </a:tr>
              <a:tr h="557763">
                <a:tc>
                  <a:txBody>
                    <a:bodyPr/>
                    <a:lstStyle/>
                    <a:p>
                      <a:r>
                        <a:rPr kumimoji="1" lang="en-US" altLang="ja-JP" sz="1400" dirty="0" smtClean="0"/>
                        <a:t>3.</a:t>
                      </a:r>
                      <a:r>
                        <a:rPr kumimoji="1" lang="ja-JP" altLang="en-US" sz="1400" dirty="0" smtClean="0"/>
                        <a:t>随時対応に大きな設備投資が必要 </a:t>
                      </a:r>
                      <a:endParaRPr kumimoji="1" lang="ja-JP" altLang="en-US" sz="1400" dirty="0"/>
                    </a:p>
                  </a:txBody>
                  <a:tcPr anchor="ctr"/>
                </a:tc>
                <a:tc>
                  <a:txBody>
                    <a:bodyPr/>
                    <a:lstStyle/>
                    <a:p>
                      <a:r>
                        <a:rPr kumimoji="1" lang="en-US" altLang="ja-JP" sz="1400" dirty="0" smtClean="0"/>
                        <a:t>12.</a:t>
                      </a:r>
                      <a:r>
                        <a:rPr kumimoji="1" lang="ja-JP" altLang="en-US" sz="1400" dirty="0" smtClean="0"/>
                        <a:t>生活援助の提供には不向き </a:t>
                      </a:r>
                      <a:endParaRPr kumimoji="1" lang="ja-JP" altLang="en-US" sz="1400" dirty="0"/>
                    </a:p>
                  </a:txBody>
                  <a:tcPr anchor="ctr"/>
                </a:tc>
              </a:tr>
              <a:tr h="557763">
                <a:tc>
                  <a:txBody>
                    <a:bodyPr/>
                    <a:lstStyle/>
                    <a:p>
                      <a:r>
                        <a:rPr kumimoji="1" lang="en-US" altLang="ja-JP" sz="1400" dirty="0" smtClean="0"/>
                        <a:t>4.</a:t>
                      </a:r>
                      <a:r>
                        <a:rPr kumimoji="1" lang="ja-JP" altLang="en-US" sz="1400" dirty="0" smtClean="0"/>
                        <a:t>軽度の利用者には不向き </a:t>
                      </a:r>
                      <a:endParaRPr kumimoji="1" lang="ja-JP" altLang="en-US" sz="1400" dirty="0"/>
                    </a:p>
                  </a:txBody>
                  <a:tcPr anchor="ctr"/>
                </a:tc>
                <a:tc>
                  <a:txBody>
                    <a:bodyPr/>
                    <a:lstStyle/>
                    <a:p>
                      <a:r>
                        <a:rPr kumimoji="1" lang="en-US" altLang="ja-JP" sz="1400" dirty="0" smtClean="0"/>
                        <a:t>13.</a:t>
                      </a:r>
                      <a:r>
                        <a:rPr kumimoji="1" lang="ja-JP" altLang="en-US" sz="1400" dirty="0" smtClean="0"/>
                        <a:t>夜間、深夜の対応が中心 </a:t>
                      </a:r>
                      <a:endParaRPr kumimoji="1" lang="ja-JP" altLang="en-US" sz="1400" dirty="0"/>
                    </a:p>
                  </a:txBody>
                  <a:tcPr anchor="ctr"/>
                </a:tc>
              </a:tr>
              <a:tr h="557763">
                <a:tc>
                  <a:txBody>
                    <a:bodyPr/>
                    <a:lstStyle/>
                    <a:p>
                      <a:r>
                        <a:rPr kumimoji="1" lang="en-US" altLang="ja-JP" sz="1400" dirty="0" smtClean="0"/>
                        <a:t>5.</a:t>
                      </a:r>
                      <a:r>
                        <a:rPr kumimoji="1" lang="ja-JP" altLang="en-US" sz="1400" dirty="0" smtClean="0"/>
                        <a:t>認知症の症状がある人には不向き </a:t>
                      </a:r>
                      <a:endParaRPr kumimoji="1" lang="ja-JP" altLang="en-US" sz="1400" dirty="0"/>
                    </a:p>
                  </a:txBody>
                  <a:tcPr anchor="ctr"/>
                </a:tc>
                <a:tc>
                  <a:txBody>
                    <a:bodyPr/>
                    <a:lstStyle/>
                    <a:p>
                      <a:r>
                        <a:rPr kumimoji="1" lang="en-US" altLang="ja-JP" sz="1400" dirty="0" smtClean="0"/>
                        <a:t>14.</a:t>
                      </a:r>
                      <a:r>
                        <a:rPr kumimoji="1" lang="ja-JP" altLang="en-US" sz="1400" dirty="0" smtClean="0"/>
                        <a:t>利用者からのコール対応が中心 </a:t>
                      </a:r>
                      <a:endParaRPr kumimoji="1" lang="ja-JP" altLang="en-US" sz="1400" dirty="0"/>
                    </a:p>
                  </a:txBody>
                  <a:tcPr anchor="ctr"/>
                </a:tc>
              </a:tr>
              <a:tr h="570120">
                <a:tc>
                  <a:txBody>
                    <a:bodyPr/>
                    <a:lstStyle/>
                    <a:p>
                      <a:r>
                        <a:rPr kumimoji="1" lang="en-US" altLang="ja-JP" sz="1400" dirty="0" smtClean="0"/>
                        <a:t>6.</a:t>
                      </a:r>
                      <a:r>
                        <a:rPr kumimoji="1" lang="ja-JP" altLang="en-US" sz="1400" dirty="0" smtClean="0"/>
                        <a:t>訪問看護の利用ニーズがない人には不向き </a:t>
                      </a:r>
                      <a:endParaRPr kumimoji="1" lang="ja-JP" altLang="en-US" sz="1400" dirty="0"/>
                    </a:p>
                  </a:txBody>
                  <a:tcPr anchor="ctr"/>
                </a:tc>
                <a:tc>
                  <a:txBody>
                    <a:bodyPr/>
                    <a:lstStyle/>
                    <a:p>
                      <a:r>
                        <a:rPr kumimoji="1" lang="en-US" altLang="ja-JP" sz="1400" kern="1200" dirty="0" smtClean="0">
                          <a:solidFill>
                            <a:schemeClr val="dk1"/>
                          </a:solidFill>
                          <a:latin typeface="+mn-lt"/>
                          <a:ea typeface="+mn-ea"/>
                          <a:cs typeface="+mn-cs"/>
                        </a:rPr>
                        <a:t>15.</a:t>
                      </a:r>
                      <a:r>
                        <a:rPr kumimoji="1" lang="ja-JP" altLang="en-US" sz="1400" dirty="0" smtClean="0"/>
                        <a:t>訪問担当が変わることで利用者とのコミュニケーションが取りにくい </a:t>
                      </a:r>
                      <a:endParaRPr kumimoji="1" lang="ja-JP" altLang="en-US" sz="1600" dirty="0"/>
                    </a:p>
                  </a:txBody>
                  <a:tcPr anchor="ctr"/>
                </a:tc>
              </a:tr>
              <a:tr h="570120">
                <a:tc>
                  <a:txBody>
                    <a:bodyPr/>
                    <a:lstStyle/>
                    <a:p>
                      <a:r>
                        <a:rPr kumimoji="1" lang="en-US" altLang="ja-JP" sz="1400" dirty="0" smtClean="0"/>
                        <a:t>7.</a:t>
                      </a:r>
                      <a:r>
                        <a:rPr kumimoji="1" lang="ja-JP" altLang="en-US" sz="1400" dirty="0" smtClean="0"/>
                        <a:t>夜間、深夜の利用ニーズがない人には不向き </a:t>
                      </a:r>
                      <a:endParaRPr kumimoji="1" lang="ja-JP" altLang="en-US" sz="1400" dirty="0"/>
                    </a:p>
                  </a:txBody>
                  <a:tcPr anchor="ctr"/>
                </a:tc>
                <a:tc>
                  <a:txBody>
                    <a:bodyPr/>
                    <a:lstStyle/>
                    <a:p>
                      <a:r>
                        <a:rPr kumimoji="1" lang="en-US" altLang="ja-JP" sz="1400" kern="1200" dirty="0" smtClean="0">
                          <a:solidFill>
                            <a:schemeClr val="dk1"/>
                          </a:solidFill>
                          <a:latin typeface="+mn-lt"/>
                          <a:ea typeface="+mn-ea"/>
                          <a:cs typeface="+mn-cs"/>
                        </a:rPr>
                        <a:t>16.</a:t>
                      </a:r>
                      <a:r>
                        <a:rPr kumimoji="1" lang="ja-JP" altLang="en-US" sz="1400" dirty="0" smtClean="0"/>
                        <a:t>訪問時間が短くなることで利用者とのコミュニケーションが取りにくい </a:t>
                      </a:r>
                      <a:endParaRPr kumimoji="1" lang="ja-JP" altLang="en-US" sz="1600" dirty="0"/>
                    </a:p>
                  </a:txBody>
                  <a:tcPr anchor="ctr"/>
                </a:tc>
              </a:tr>
              <a:tr h="570120">
                <a:tc>
                  <a:txBody>
                    <a:bodyPr/>
                    <a:lstStyle/>
                    <a:p>
                      <a:r>
                        <a:rPr kumimoji="1" lang="en-US" altLang="ja-JP" sz="1400" dirty="0" smtClean="0"/>
                        <a:t>8.</a:t>
                      </a:r>
                      <a:r>
                        <a:rPr kumimoji="1" lang="ja-JP" altLang="en-US" sz="1400" dirty="0" smtClean="0"/>
                        <a:t>参入に向けて大幅な職員の増加が必要 </a:t>
                      </a:r>
                      <a:endParaRPr kumimoji="1" lang="ja-JP" altLang="en-US" sz="1400" dirty="0"/>
                    </a:p>
                  </a:txBody>
                  <a:tcPr anchor="ctr"/>
                </a:tc>
                <a:tc>
                  <a:txBody>
                    <a:bodyPr/>
                    <a:lstStyle/>
                    <a:p>
                      <a:r>
                        <a:rPr kumimoji="1" lang="en-US" altLang="ja-JP" sz="1400" kern="1200" dirty="0" smtClean="0">
                          <a:solidFill>
                            <a:schemeClr val="dk1"/>
                          </a:solidFill>
                          <a:latin typeface="+mn-lt"/>
                          <a:ea typeface="+mn-ea"/>
                          <a:cs typeface="+mn-cs"/>
                        </a:rPr>
                        <a:t>17.</a:t>
                      </a:r>
                      <a:r>
                        <a:rPr kumimoji="1" lang="ja-JP" altLang="en-US" sz="1400" dirty="0" smtClean="0"/>
                        <a:t>訪問時間が短くなることで利用者の生活実態が把握しにくい </a:t>
                      </a:r>
                      <a:endParaRPr kumimoji="1" lang="ja-JP" altLang="en-US" sz="1600" dirty="0"/>
                    </a:p>
                  </a:txBody>
                  <a:tcPr anchor="ctr"/>
                </a:tc>
              </a:tr>
              <a:tr h="570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9.</a:t>
                      </a:r>
                      <a:r>
                        <a:rPr kumimoji="1" lang="ja-JP" altLang="en-US" sz="1400" dirty="0" smtClean="0"/>
                        <a:t>在宅介護の経験の浅い職員は対応できない </a:t>
                      </a:r>
                    </a:p>
                  </a:txBody>
                  <a:tcPr anchor="ctr"/>
                </a:tc>
                <a:tc>
                  <a:txBody>
                    <a:bodyPr/>
                    <a:lstStyle/>
                    <a:p>
                      <a:endParaRPr lang="ja-JP" altLang="en-US" sz="1600" dirty="0"/>
                    </a:p>
                  </a:txBody>
                  <a:tcPr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イメージ：「夜間、深夜の対応が中心」</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未参入事業者の７割近くが、本サービスを「夜間、深夜の対応が中心」のサービスと認識している一方で、ほとんどの参入事業所が、本サービスを夜間、深夜の対応が中心とは考えていない。</a:t>
            </a:r>
            <a:endParaRPr lang="en-US" altLang="ja-JP" dirty="0"/>
          </a:p>
        </p:txBody>
      </p:sp>
      <p:pic>
        <p:nvPicPr>
          <p:cNvPr id="7170" name="Picture 2"/>
          <p:cNvPicPr>
            <a:picLocks noChangeAspect="1" noChangeArrowheads="1"/>
          </p:cNvPicPr>
          <p:nvPr/>
        </p:nvPicPr>
        <p:blipFill>
          <a:blip r:embed="rId3" cstate="print"/>
          <a:srcRect/>
          <a:stretch>
            <a:fillRect/>
          </a:stretch>
        </p:blipFill>
        <p:spPr bwMode="auto">
          <a:xfrm>
            <a:off x="355600" y="2564904"/>
            <a:ext cx="9159966" cy="278070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実態</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モデル事業における時間帯別のケア提供実績（</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H23</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pic>
        <p:nvPicPr>
          <p:cNvPr id="5" name="Picture 2"/>
          <p:cNvPicPr>
            <a:picLocks noChangeAspect="1" noChangeArrowheads="1"/>
          </p:cNvPicPr>
          <p:nvPr/>
        </p:nvPicPr>
        <p:blipFill>
          <a:blip r:embed="rId3" cstate="print"/>
          <a:srcRect/>
          <a:stretch>
            <a:fillRect/>
          </a:stretch>
        </p:blipFill>
        <p:spPr bwMode="auto">
          <a:xfrm>
            <a:off x="470743" y="1628800"/>
            <a:ext cx="8481616" cy="4383757"/>
          </a:xfrm>
          <a:prstGeom prst="rect">
            <a:avLst/>
          </a:prstGeom>
          <a:noFill/>
          <a:ln w="9525">
            <a:noFill/>
            <a:miter lim="800000"/>
            <a:headEnd/>
            <a:tailEnd/>
          </a:ln>
        </p:spPr>
      </p:pic>
      <p:sp>
        <p:nvSpPr>
          <p:cNvPr id="6" name="正方形/長方形 5"/>
          <p:cNvSpPr/>
          <p:nvPr/>
        </p:nvSpPr>
        <p:spPr>
          <a:xfrm>
            <a:off x="2771800" y="1259468"/>
            <a:ext cx="4245072" cy="369332"/>
          </a:xfrm>
          <a:prstGeom prst="rect">
            <a:avLst/>
          </a:prstGeom>
        </p:spPr>
        <p:txBody>
          <a:bodyPr wrap="none">
            <a:spAutoFit/>
          </a:bodyPr>
          <a:lstStyle/>
          <a:p>
            <a:r>
              <a:rPr lang="ja-JP" altLang="ja-JP" dirty="0" smtClean="0"/>
              <a:t>ケア提供時間帯（総訪問数に対する割合）</a:t>
            </a:r>
            <a:endParaRPr lang="ja-JP" altLang="en-US" dirty="0"/>
          </a:p>
        </p:txBody>
      </p:sp>
      <p:sp>
        <p:nvSpPr>
          <p:cNvPr id="7" name="テキスト ボックス 6"/>
          <p:cNvSpPr txBox="1"/>
          <p:nvPr/>
        </p:nvSpPr>
        <p:spPr>
          <a:xfrm>
            <a:off x="571472" y="6085862"/>
            <a:ext cx="8557992" cy="295466"/>
          </a:xfrm>
          <a:prstGeom prst="rect">
            <a:avLst/>
          </a:prstGeom>
          <a:noFill/>
        </p:spPr>
        <p:txBody>
          <a:bodyPr wrap="square" rtlCol="0">
            <a:spAutoFit/>
          </a:bodyPr>
          <a:lstStyle/>
          <a:p>
            <a:pPr algn="l"/>
            <a:r>
              <a:rPr kumimoji="1" lang="ja-JP" altLang="en-US" sz="1100" dirty="0" smtClean="0"/>
              <a:t>資料）三菱ＵＦＪリサーチ＆コンサルティング　「</a:t>
            </a:r>
            <a:r>
              <a:rPr kumimoji="1" lang="en-US" altLang="ja-JP" sz="1100" dirty="0" smtClean="0"/>
              <a:t>24</a:t>
            </a:r>
            <a:r>
              <a:rPr kumimoji="1" lang="ja-JP" altLang="en-US" sz="1100" dirty="0" smtClean="0"/>
              <a:t>時間対応の定期巡回・随時</a:t>
            </a:r>
            <a:r>
              <a:rPr lang="ja-JP" altLang="en-US" sz="1100" dirty="0" smtClean="0"/>
              <a:t>対応型訪問サービスのあり方に関する調査研究事業報告書」</a:t>
            </a:r>
            <a:endParaRPr kumimoji="1" lang="ja-JP" altLang="en-US" sz="11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b="0" dirty="0" smtClean="0">
                <a:effectLst>
                  <a:outerShdw blurRad="38100" dist="38100" dir="2700000" algn="tl">
                    <a:srgbClr val="000000">
                      <a:alpha val="43137"/>
                    </a:srgbClr>
                  </a:outerShdw>
                </a:effectLst>
                <a:latin typeface="+mj-ea"/>
              </a:rPr>
              <a:t>イメージ：「利用者からのコール対応が中心 」</a:t>
            </a:r>
            <a:endParaRPr lang="ja-JP" altLang="en-US" b="0" dirty="0">
              <a:effectLst>
                <a:outerShdw blurRad="38100" dist="38100" dir="2700000" algn="tl">
                  <a:srgbClr val="000000">
                    <a:alpha val="43137"/>
                  </a:srgbClr>
                </a:outerShdw>
              </a:effectLst>
              <a:latin typeface="+mj-ea"/>
            </a:endParaRPr>
          </a:p>
        </p:txBody>
      </p:sp>
      <p:sp>
        <p:nvSpPr>
          <p:cNvPr id="764931" name="Rectangle 3"/>
          <p:cNvSpPr>
            <a:spLocks noGrp="1" noChangeArrowheads="1"/>
          </p:cNvSpPr>
          <p:nvPr>
            <p:ph type="body" idx="1"/>
          </p:nvPr>
        </p:nvSpPr>
        <p:spPr bwMode="gray">
          <a:xfrm>
            <a:off x="323850" y="1141859"/>
            <a:ext cx="9247188" cy="1063005"/>
          </a:xfrm>
        </p:spPr>
        <p:txBody>
          <a:bodyPr/>
          <a:lstStyle/>
          <a:p>
            <a:r>
              <a:rPr lang="ja-JP" altLang="en-US" dirty="0" smtClean="0"/>
              <a:t>基本的に、アセスメントに基づく「定期巡回」が中心のサービスであるが、未参入事業所のイメージは、コール対応が中心のイメージが中心。</a:t>
            </a:r>
            <a:endParaRPr lang="en-US" altLang="ja-JP" dirty="0" smtClean="0"/>
          </a:p>
          <a:p>
            <a:r>
              <a:rPr lang="ja-JP" altLang="en-US" dirty="0" smtClean="0"/>
              <a:t>集合住宅型と地域提供型ではイメージが異なるのは、サービス提供のパターンが異なるため。</a:t>
            </a:r>
            <a:endParaRPr lang="ja-JP" altLang="en-US" dirty="0"/>
          </a:p>
        </p:txBody>
      </p:sp>
      <p:pic>
        <p:nvPicPr>
          <p:cNvPr id="8194" name="Picture 2"/>
          <p:cNvPicPr>
            <a:picLocks noChangeAspect="1" noChangeArrowheads="1"/>
          </p:cNvPicPr>
          <p:nvPr/>
        </p:nvPicPr>
        <p:blipFill>
          <a:blip r:embed="rId3" cstate="print"/>
          <a:srcRect/>
          <a:stretch>
            <a:fillRect/>
          </a:stretch>
        </p:blipFill>
        <p:spPr bwMode="auto">
          <a:xfrm>
            <a:off x="776536" y="2109664"/>
            <a:ext cx="7735813" cy="2348372"/>
          </a:xfrm>
          <a:prstGeom prst="rect">
            <a:avLst/>
          </a:prstGeom>
          <a:noFill/>
          <a:ln w="9525">
            <a:noFill/>
            <a:miter lim="800000"/>
            <a:headEnd/>
            <a:tailEnd/>
          </a:ln>
          <a:effectLst/>
        </p:spPr>
      </p:pic>
      <p:pic>
        <p:nvPicPr>
          <p:cNvPr id="8195" name="Picture 3"/>
          <p:cNvPicPr>
            <a:picLocks noChangeAspect="1" noChangeArrowheads="1"/>
          </p:cNvPicPr>
          <p:nvPr/>
        </p:nvPicPr>
        <p:blipFill>
          <a:blip r:embed="rId4" cstate="print"/>
          <a:srcRect/>
          <a:stretch>
            <a:fillRect/>
          </a:stretch>
        </p:blipFill>
        <p:spPr bwMode="auto">
          <a:xfrm>
            <a:off x="1261160" y="4736191"/>
            <a:ext cx="7159749" cy="1807125"/>
          </a:xfrm>
          <a:prstGeom prst="rect">
            <a:avLst/>
          </a:prstGeom>
          <a:noFill/>
          <a:ln w="9525">
            <a:noFill/>
            <a:miter lim="800000"/>
            <a:headEnd/>
            <a:tailEnd/>
          </a:ln>
          <a:effectLst/>
        </p:spPr>
      </p:pic>
      <p:sp>
        <p:nvSpPr>
          <p:cNvPr id="7" name="テキスト ボックス 6"/>
          <p:cNvSpPr txBox="1"/>
          <p:nvPr/>
        </p:nvSpPr>
        <p:spPr>
          <a:xfrm>
            <a:off x="355600" y="4499799"/>
            <a:ext cx="3355406" cy="350865"/>
          </a:xfrm>
          <a:prstGeom prst="rect">
            <a:avLst/>
          </a:prstGeom>
          <a:noFill/>
        </p:spPr>
        <p:txBody>
          <a:bodyPr wrap="none" rtlCol="0">
            <a:spAutoFit/>
          </a:bodyPr>
          <a:lstStyle/>
          <a:p>
            <a:pPr algn="l"/>
            <a:r>
              <a:rPr kumimoji="1" lang="en-US" altLang="ja-JP" sz="1400" dirty="0" smtClean="0"/>
              <a:t>【</a:t>
            </a:r>
            <a:r>
              <a:rPr lang="ja-JP" altLang="en-US" sz="1400" dirty="0" smtClean="0"/>
              <a:t>参入事業所　地域提供型／集合住宅型</a:t>
            </a:r>
            <a:r>
              <a:rPr kumimoji="1" lang="en-US" altLang="ja-JP" sz="1400" dirty="0" smtClean="0"/>
              <a:t>】</a:t>
            </a:r>
            <a:endParaRPr kumimoji="1" lang="ja-JP" altLang="en-US" sz="1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実態</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コールの回数と対応</a:t>
            </a:r>
            <a:r>
              <a:rPr lang="ja-JP" altLang="en-US" sz="1800" b="0" spc="50" dirty="0" smtClean="0">
                <a:ln w="11430"/>
                <a:solidFill>
                  <a:sysClr val="windowText" lastClr="000000"/>
                </a:solidFill>
                <a:effectLst>
                  <a:outerShdw blurRad="76200" dist="50800" dir="5400000" algn="tl" rotWithShape="0">
                    <a:srgbClr val="000000">
                      <a:alpha val="65000"/>
                    </a:srgbClr>
                  </a:outerShdw>
                </a:effectLst>
                <a:latin typeface="+mj-ea"/>
              </a:rPr>
              <a:t>（再掲）</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174777"/>
            <a:ext cx="9247188" cy="1063005"/>
          </a:xfrm>
        </p:spPr>
        <p:txBody>
          <a:bodyPr/>
          <a:lstStyle/>
          <a:p>
            <a:r>
              <a:rPr lang="ja-JP" altLang="en-US" dirty="0" smtClean="0"/>
              <a:t>コールは、週単位で数回程度であり、実際の訪問に至るケースは、地域提供型では１回程度。</a:t>
            </a:r>
            <a:endParaRPr lang="en-US" altLang="ja-JP" dirty="0" smtClean="0"/>
          </a:p>
          <a:p>
            <a:r>
              <a:rPr lang="ja-JP" altLang="en-US" dirty="0" smtClean="0"/>
              <a:t>コール頻度も、コールに対する訪問対応の割合も、集合住宅型の方が高いが、「地域提供型」と「集合住宅型」では「コール」の持つ意味が異なる点に留意が必要である。</a:t>
            </a:r>
            <a:endParaRPr lang="ja-JP" altLang="en-US" dirty="0"/>
          </a:p>
          <a:p>
            <a:endParaRPr lang="en-US" altLang="ja-JP" dirty="0"/>
          </a:p>
        </p:txBody>
      </p:sp>
      <p:graphicFrame>
        <p:nvGraphicFramePr>
          <p:cNvPr id="5" name="表 4"/>
          <p:cNvGraphicFramePr>
            <a:graphicFrameLocks noGrp="1"/>
          </p:cNvGraphicFramePr>
          <p:nvPr/>
        </p:nvGraphicFramePr>
        <p:xfrm>
          <a:off x="323848" y="2299069"/>
          <a:ext cx="9256716" cy="4113456"/>
        </p:xfrm>
        <a:graphic>
          <a:graphicData uri="http://schemas.openxmlformats.org/drawingml/2006/table">
            <a:tbl>
              <a:tblPr>
                <a:tableStyleId>{3C2FFA5D-87B4-456A-9821-1D502468CF0F}</a:tableStyleId>
              </a:tblPr>
              <a:tblGrid>
                <a:gridCol w="1028752"/>
                <a:gridCol w="2376264"/>
                <a:gridCol w="1737718"/>
                <a:gridCol w="2438746"/>
                <a:gridCol w="1675236"/>
              </a:tblGrid>
              <a:tr h="648071">
                <a:tc>
                  <a:txBody>
                    <a:bodyPr/>
                    <a:lstStyle/>
                    <a:p>
                      <a:pPr algn="just">
                        <a:spcAft>
                          <a:spcPts val="0"/>
                        </a:spcAft>
                      </a:pPr>
                      <a:endParaRPr lang="ja-JP" sz="1800" kern="100" dirty="0">
                        <a:latin typeface="Century"/>
                        <a:ea typeface="ＭＳ 明朝"/>
                        <a:cs typeface="Times New Roman"/>
                      </a:endParaRPr>
                    </a:p>
                  </a:txBody>
                  <a:tcPr marL="68580" marR="68580" marT="0" marB="0"/>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000" kern="100" dirty="0" smtClean="0">
                          <a:latin typeface="HGP創英角ｺﾞｼｯｸUB" pitchFamily="50" charset="-128"/>
                          <a:ea typeface="HGP創英角ｺﾞｼｯｸUB" pitchFamily="50" charset="-128"/>
                        </a:rPr>
                        <a:t>地域提供型</a:t>
                      </a:r>
                      <a:endParaRPr lang="en-US" altLang="ja-JP" sz="2000" kern="100" dirty="0" smtClean="0">
                        <a:latin typeface="HGP創英角ｺﾞｼｯｸUB" pitchFamily="50" charset="-128"/>
                        <a:ea typeface="HGP創英角ｺﾞｼｯｸUB"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kern="100" dirty="0" smtClean="0">
                          <a:latin typeface="HGP創英角ｺﾞｼｯｸUB" pitchFamily="50" charset="-128"/>
                          <a:ea typeface="HGP創英角ｺﾞｼｯｸUB" pitchFamily="50" charset="-128"/>
                        </a:rPr>
                        <a:t>n=204</a:t>
                      </a:r>
                      <a:endParaRPr lang="ja-JP" altLang="ja-JP" sz="1800" kern="100" dirty="0" smtClean="0">
                        <a:latin typeface="HGP創英角ｺﾞｼｯｸUB" pitchFamily="50" charset="-128"/>
                        <a:ea typeface="HGP創英角ｺﾞｼｯｸUB" pitchFamily="50" charset="-128"/>
                        <a:cs typeface="Times New Roman"/>
                      </a:endParaRPr>
                    </a:p>
                  </a:txBody>
                  <a:tcPr marL="68580" marR="68580" marT="0" marB="0" anchor="ctr"/>
                </a:tc>
                <a:tc hMerge="1">
                  <a:txBody>
                    <a:bodyPr/>
                    <a:lstStyle/>
                    <a:p>
                      <a:pPr algn="ctr">
                        <a:spcAft>
                          <a:spcPts val="0"/>
                        </a:spcAft>
                      </a:pPr>
                      <a:endParaRPr lang="ja-JP" sz="1050" kern="100" dirty="0">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gridSpan="2">
                  <a:txBody>
                    <a:bodyPr/>
                    <a:lstStyle/>
                    <a:p>
                      <a:pPr algn="ctr">
                        <a:spcAft>
                          <a:spcPts val="0"/>
                        </a:spcAft>
                      </a:pPr>
                      <a:r>
                        <a:rPr lang="ja-JP" altLang="en-US" sz="2000" kern="100" dirty="0" smtClean="0">
                          <a:latin typeface="HGP創英角ｺﾞｼｯｸUB" pitchFamily="50" charset="-128"/>
                          <a:ea typeface="HGP創英角ｺﾞｼｯｸUB" pitchFamily="50" charset="-128"/>
                        </a:rPr>
                        <a:t>集合住宅型</a:t>
                      </a:r>
                      <a:endParaRPr lang="en-US" altLang="ja-JP" sz="1800" kern="100" dirty="0" smtClean="0">
                        <a:latin typeface="HGP創英角ｺﾞｼｯｸUB" pitchFamily="50" charset="-128"/>
                        <a:ea typeface="HGP創英角ｺﾞｼｯｸUB"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kern="100" dirty="0" smtClean="0"/>
                        <a:t>n=184</a:t>
                      </a:r>
                      <a:endParaRPr lang="ja-JP" altLang="ja-JP" sz="1800" kern="100" dirty="0" smtClean="0">
                        <a:latin typeface="Century"/>
                        <a:ea typeface="ＭＳ 明朝"/>
                        <a:cs typeface="Times New Roman"/>
                      </a:endParaRPr>
                    </a:p>
                  </a:txBody>
                  <a:tcPr marL="68580" marR="68580" marT="0" marB="0" anchor="ctr"/>
                </a:tc>
                <a:tc hMerge="1">
                  <a:txBody>
                    <a:bodyPr/>
                    <a:lstStyle/>
                    <a:p>
                      <a:pPr algn="ctr">
                        <a:spcAft>
                          <a:spcPts val="0"/>
                        </a:spcAft>
                      </a:pPr>
                      <a:endParaRPr lang="ja-JP" sz="1050" kern="100" dirty="0">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990110">
                <a:tc>
                  <a:txBody>
                    <a:bodyPr/>
                    <a:lstStyle/>
                    <a:p>
                      <a:pPr algn="just">
                        <a:spcAft>
                          <a:spcPts val="0"/>
                        </a:spcAft>
                      </a:pPr>
                      <a:endParaRPr lang="ja-JP" sz="1800" kern="100" dirty="0">
                        <a:latin typeface="Century"/>
                        <a:ea typeface="ＭＳ 明朝"/>
                        <a:cs typeface="Times New Roman"/>
                      </a:endParaRPr>
                    </a:p>
                  </a:txBody>
                  <a:tcPr marL="68580" marR="68580" marT="0" marB="0"/>
                </a:tc>
                <a:tc>
                  <a:txBody>
                    <a:bodyPr/>
                    <a:lstStyle/>
                    <a:p>
                      <a:pPr algn="ctr">
                        <a:spcAft>
                          <a:spcPts val="0"/>
                        </a:spcAft>
                      </a:pPr>
                      <a:r>
                        <a:rPr lang="ja-JP" sz="1800" kern="100" dirty="0"/>
                        <a:t>一人当たり</a:t>
                      </a:r>
                      <a:r>
                        <a:rPr lang="ja-JP" sz="1800" kern="100" dirty="0" smtClean="0"/>
                        <a:t>の</a:t>
                      </a:r>
                      <a:r>
                        <a:rPr lang="en-US" altLang="ja-JP" sz="1800" kern="100" dirty="0" smtClean="0"/>
                        <a:t/>
                      </a:r>
                      <a:br>
                        <a:rPr lang="en-US" altLang="ja-JP" sz="1800" kern="100" dirty="0" smtClean="0"/>
                      </a:br>
                      <a:r>
                        <a:rPr lang="ja-JP" sz="1800" kern="100" dirty="0" smtClean="0"/>
                        <a:t>コール</a:t>
                      </a:r>
                      <a:r>
                        <a:rPr lang="ja-JP" sz="1800" kern="100" dirty="0"/>
                        <a:t>件数／</a:t>
                      </a:r>
                      <a:r>
                        <a:rPr lang="ja-JP" sz="1800" kern="100" dirty="0" smtClean="0"/>
                        <a:t>月</a:t>
                      </a:r>
                      <a:endParaRPr lang="en-US" altLang="ja-JP" sz="1800" kern="100" dirty="0" smtClean="0"/>
                    </a:p>
                    <a:p>
                      <a:pPr algn="ctr">
                        <a:spcAft>
                          <a:spcPts val="0"/>
                        </a:spcAft>
                      </a:pPr>
                      <a:r>
                        <a:rPr lang="ja-JP" sz="1400" kern="100" dirty="0" smtClean="0"/>
                        <a:t>（</a:t>
                      </a:r>
                      <a:r>
                        <a:rPr lang="ja-JP" sz="1400" kern="100" dirty="0"/>
                        <a:t>うち、訪問対応件数）</a:t>
                      </a:r>
                      <a:endParaRPr lang="ja-JP" sz="1400" kern="100" dirty="0">
                        <a:latin typeface="Century"/>
                        <a:ea typeface="ＭＳ 明朝"/>
                        <a:cs typeface="Times New Roman"/>
                      </a:endParaRPr>
                    </a:p>
                  </a:txBody>
                  <a:tcPr marL="68580" marR="68580" marT="0" marB="0" anchor="ctr"/>
                </a:tc>
                <a:tc>
                  <a:txBody>
                    <a:bodyPr/>
                    <a:lstStyle/>
                    <a:p>
                      <a:pPr algn="ctr">
                        <a:spcAft>
                          <a:spcPts val="0"/>
                        </a:spcAft>
                      </a:pPr>
                      <a:r>
                        <a:rPr lang="ja-JP" sz="1600" kern="100" dirty="0"/>
                        <a:t>コールに対する</a:t>
                      </a:r>
                      <a:r>
                        <a:rPr lang="en-US" sz="1600" kern="100" dirty="0"/>
                        <a:t/>
                      </a:r>
                      <a:br>
                        <a:rPr lang="en-US" sz="1600" kern="100" dirty="0"/>
                      </a:br>
                      <a:r>
                        <a:rPr lang="ja-JP" sz="1600" kern="100" dirty="0"/>
                        <a:t>訪問対応の割合</a:t>
                      </a:r>
                      <a:endParaRPr lang="ja-JP" sz="1600" kern="100" dirty="0">
                        <a:latin typeface="Century"/>
                        <a:ea typeface="ＭＳ 明朝"/>
                        <a:cs typeface="Times New Roman"/>
                      </a:endParaRPr>
                    </a:p>
                  </a:txBody>
                  <a:tcPr marL="68580" marR="68580" marT="0" marB="0" anchor="ctr"/>
                </a:tc>
                <a:tc>
                  <a:txBody>
                    <a:bodyPr/>
                    <a:lstStyle/>
                    <a:p>
                      <a:pPr algn="ctr">
                        <a:spcAft>
                          <a:spcPts val="0"/>
                        </a:spcAft>
                      </a:pPr>
                      <a:r>
                        <a:rPr lang="ja-JP" altLang="ja-JP" sz="1800" kern="100" dirty="0" smtClean="0"/>
                        <a:t>一人当たりの</a:t>
                      </a:r>
                      <a:r>
                        <a:rPr lang="en-US" altLang="ja-JP" sz="1800" kern="100" dirty="0" smtClean="0"/>
                        <a:t/>
                      </a:r>
                      <a:br>
                        <a:rPr lang="en-US" altLang="ja-JP" sz="1800" kern="100" dirty="0" smtClean="0"/>
                      </a:br>
                      <a:r>
                        <a:rPr lang="ja-JP" altLang="ja-JP" sz="1800" kern="100" dirty="0" smtClean="0"/>
                        <a:t>コール件数／月</a:t>
                      </a:r>
                      <a:endParaRPr lang="en-US" altLang="ja-JP" sz="1800" kern="100" dirty="0" smtClean="0"/>
                    </a:p>
                    <a:p>
                      <a:pPr algn="ctr">
                        <a:spcAft>
                          <a:spcPts val="0"/>
                        </a:spcAft>
                      </a:pPr>
                      <a:r>
                        <a:rPr lang="ja-JP" altLang="ja-JP" sz="1400" kern="100" dirty="0" smtClean="0"/>
                        <a:t>（うち、訪問対応件数）</a:t>
                      </a:r>
                      <a:endParaRPr lang="ja-JP" altLang="ja-JP" sz="1400" kern="100" dirty="0">
                        <a:latin typeface="Century"/>
                        <a:ea typeface="ＭＳ 明朝"/>
                        <a:cs typeface="Times New Roman"/>
                      </a:endParaRPr>
                    </a:p>
                  </a:txBody>
                  <a:tcPr marL="68580" marR="68580" marT="0" marB="0" anchor="ctr"/>
                </a:tc>
                <a:tc>
                  <a:txBody>
                    <a:bodyPr/>
                    <a:lstStyle/>
                    <a:p>
                      <a:pPr algn="ctr">
                        <a:spcAft>
                          <a:spcPts val="0"/>
                        </a:spcAft>
                      </a:pPr>
                      <a:r>
                        <a:rPr lang="ja-JP" sz="1600" kern="100" dirty="0"/>
                        <a:t>コールに対する</a:t>
                      </a:r>
                      <a:r>
                        <a:rPr lang="en-US" sz="1600" kern="100" dirty="0"/>
                        <a:t/>
                      </a:r>
                      <a:br>
                        <a:rPr lang="en-US" sz="1600" kern="100" dirty="0"/>
                      </a:br>
                      <a:r>
                        <a:rPr lang="ja-JP" sz="1600" kern="100" dirty="0"/>
                        <a:t>訪問対応の割合</a:t>
                      </a:r>
                      <a:endParaRPr lang="ja-JP" sz="1600" kern="100" dirty="0">
                        <a:latin typeface="Century"/>
                        <a:ea typeface="ＭＳ 明朝"/>
                        <a:cs typeface="Times New Roman"/>
                      </a:endParaRPr>
                    </a:p>
                  </a:txBody>
                  <a:tcPr marL="68580" marR="68580" marT="0" marB="0" anchor="ctr"/>
                </a:tc>
              </a:tr>
              <a:tr h="495055">
                <a:tc>
                  <a:txBody>
                    <a:bodyPr/>
                    <a:lstStyle/>
                    <a:p>
                      <a:pPr algn="just">
                        <a:spcAft>
                          <a:spcPts val="0"/>
                        </a:spcAft>
                      </a:pPr>
                      <a:r>
                        <a:rPr lang="ja-JP" sz="1800" kern="100"/>
                        <a:t>早朝</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0.9</a:t>
                      </a:r>
                      <a:r>
                        <a:rPr lang="ja-JP" sz="1800" kern="100" dirty="0"/>
                        <a:t>回／月（</a:t>
                      </a:r>
                      <a:r>
                        <a:rPr lang="en-US" sz="1800" kern="100" dirty="0"/>
                        <a:t>0.2</a:t>
                      </a:r>
                      <a:r>
                        <a:rPr lang="ja-JP" sz="1800" kern="100" dirty="0"/>
                        <a:t>回）</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24.7%</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a:t>1.1</a:t>
                      </a:r>
                      <a:r>
                        <a:rPr lang="ja-JP" sz="1800" kern="100"/>
                        <a:t>回／月（</a:t>
                      </a:r>
                      <a:r>
                        <a:rPr lang="en-US" sz="1800" kern="100"/>
                        <a:t>0.8</a:t>
                      </a:r>
                      <a:r>
                        <a:rPr lang="ja-JP" sz="1800" kern="100"/>
                        <a:t>回）</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a:t>77.3%</a:t>
                      </a:r>
                      <a:endParaRPr lang="ja-JP" sz="1800" kern="100">
                        <a:latin typeface="Century"/>
                        <a:ea typeface="ＭＳ 明朝"/>
                        <a:cs typeface="Times New Roman"/>
                      </a:endParaRPr>
                    </a:p>
                  </a:txBody>
                  <a:tcPr marL="68580" marR="68580" marT="0" marB="0" anchor="ctr"/>
                </a:tc>
              </a:tr>
              <a:tr h="495055">
                <a:tc>
                  <a:txBody>
                    <a:bodyPr/>
                    <a:lstStyle/>
                    <a:p>
                      <a:pPr algn="just">
                        <a:spcAft>
                          <a:spcPts val="0"/>
                        </a:spcAft>
                      </a:pPr>
                      <a:r>
                        <a:rPr lang="ja-JP" sz="1800" kern="100"/>
                        <a:t>日中</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4.1</a:t>
                      </a:r>
                      <a:r>
                        <a:rPr lang="ja-JP" sz="1800" kern="100" dirty="0"/>
                        <a:t>回／月（</a:t>
                      </a:r>
                      <a:r>
                        <a:rPr lang="en-US" sz="1800" kern="100" dirty="0"/>
                        <a:t>0.8</a:t>
                      </a:r>
                      <a:r>
                        <a:rPr lang="ja-JP" sz="1800" kern="100" dirty="0"/>
                        <a:t>回）</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19.7%</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8.7</a:t>
                      </a:r>
                      <a:r>
                        <a:rPr lang="ja-JP" sz="1800" kern="100" dirty="0"/>
                        <a:t>回／月（</a:t>
                      </a:r>
                      <a:r>
                        <a:rPr lang="en-US" sz="1800" kern="100" dirty="0"/>
                        <a:t>8.3</a:t>
                      </a:r>
                      <a:r>
                        <a:rPr lang="ja-JP" sz="1800" kern="100" dirty="0"/>
                        <a:t>回）</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a:t>95.6%</a:t>
                      </a:r>
                      <a:endParaRPr lang="ja-JP" sz="1800" kern="100">
                        <a:latin typeface="Century"/>
                        <a:ea typeface="ＭＳ 明朝"/>
                        <a:cs typeface="Times New Roman"/>
                      </a:endParaRPr>
                    </a:p>
                  </a:txBody>
                  <a:tcPr marL="68580" marR="68580" marT="0" marB="0" anchor="ctr"/>
                </a:tc>
              </a:tr>
              <a:tr h="495055">
                <a:tc>
                  <a:txBody>
                    <a:bodyPr/>
                    <a:lstStyle/>
                    <a:p>
                      <a:pPr algn="just">
                        <a:spcAft>
                          <a:spcPts val="0"/>
                        </a:spcAft>
                      </a:pPr>
                      <a:r>
                        <a:rPr lang="ja-JP" sz="1800" kern="100"/>
                        <a:t>夜間</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a:t>0.6</a:t>
                      </a:r>
                      <a:r>
                        <a:rPr lang="ja-JP" sz="1800" kern="100"/>
                        <a:t>回／月（</a:t>
                      </a:r>
                      <a:r>
                        <a:rPr lang="en-US" sz="1800" kern="100"/>
                        <a:t>0.3</a:t>
                      </a:r>
                      <a:r>
                        <a:rPr lang="ja-JP" sz="1800" kern="100"/>
                        <a:t>回）</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44.0%</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2.3</a:t>
                      </a:r>
                      <a:r>
                        <a:rPr lang="ja-JP" sz="1800" kern="100" dirty="0"/>
                        <a:t>回／月（</a:t>
                      </a:r>
                      <a:r>
                        <a:rPr lang="en-US" sz="1800" kern="100" dirty="0"/>
                        <a:t>2.1</a:t>
                      </a:r>
                      <a:r>
                        <a:rPr lang="ja-JP" sz="1800" kern="100" dirty="0"/>
                        <a:t>回）</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92.1%</a:t>
                      </a:r>
                      <a:endParaRPr lang="ja-JP" sz="1800" kern="100" dirty="0">
                        <a:latin typeface="Century"/>
                        <a:ea typeface="ＭＳ 明朝"/>
                        <a:cs typeface="Times New Roman"/>
                      </a:endParaRPr>
                    </a:p>
                  </a:txBody>
                  <a:tcPr marL="68580" marR="68580" marT="0" marB="0" anchor="ctr"/>
                </a:tc>
              </a:tr>
              <a:tr h="495055">
                <a:tc>
                  <a:txBody>
                    <a:bodyPr/>
                    <a:lstStyle/>
                    <a:p>
                      <a:pPr algn="just">
                        <a:spcAft>
                          <a:spcPts val="0"/>
                        </a:spcAft>
                      </a:pPr>
                      <a:r>
                        <a:rPr lang="ja-JP" sz="1800" kern="100" dirty="0"/>
                        <a:t>深夜</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spcAft>
                          <a:spcPts val="0"/>
                        </a:spcAft>
                      </a:pPr>
                      <a:r>
                        <a:rPr lang="en-US" sz="1800" kern="100" dirty="0"/>
                        <a:t>1.3</a:t>
                      </a:r>
                      <a:r>
                        <a:rPr lang="ja-JP" sz="1800" kern="100" dirty="0"/>
                        <a:t>回／月（</a:t>
                      </a:r>
                      <a:r>
                        <a:rPr lang="en-US" sz="1800" kern="100" dirty="0"/>
                        <a:t>0.4</a:t>
                      </a:r>
                      <a:r>
                        <a:rPr lang="ja-JP" sz="1800" kern="100" dirty="0"/>
                        <a:t>回）</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spcAft>
                          <a:spcPts val="0"/>
                        </a:spcAft>
                      </a:pPr>
                      <a:r>
                        <a:rPr lang="en-US" sz="1800" kern="100" dirty="0"/>
                        <a:t>30.8%</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spcAft>
                          <a:spcPts val="0"/>
                        </a:spcAft>
                      </a:pPr>
                      <a:r>
                        <a:rPr lang="en-US" sz="1800" kern="100" dirty="0"/>
                        <a:t>3.9</a:t>
                      </a:r>
                      <a:r>
                        <a:rPr lang="ja-JP" sz="1800" kern="100" dirty="0"/>
                        <a:t>回／月（</a:t>
                      </a:r>
                      <a:r>
                        <a:rPr lang="en-US" sz="1800" kern="100" dirty="0"/>
                        <a:t>3.6</a:t>
                      </a:r>
                      <a:r>
                        <a:rPr lang="ja-JP" sz="1800" kern="100" dirty="0"/>
                        <a:t>回）</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c>
                  <a:txBody>
                    <a:bodyPr/>
                    <a:lstStyle/>
                    <a:p>
                      <a:pPr algn="ctr">
                        <a:spcAft>
                          <a:spcPts val="0"/>
                        </a:spcAft>
                      </a:pPr>
                      <a:r>
                        <a:rPr lang="en-US" sz="1800" kern="100" dirty="0"/>
                        <a:t>93.7%</a:t>
                      </a:r>
                      <a:endParaRPr lang="ja-JP" sz="1800" kern="100" dirty="0">
                        <a:latin typeface="Century"/>
                        <a:ea typeface="ＭＳ 明朝"/>
                        <a:cs typeface="Times New Roman"/>
                      </a:endParaRPr>
                    </a:p>
                  </a:txBody>
                  <a:tcPr marL="68580" marR="68580" marT="0" marB="0" anchor="ctr">
                    <a:lnB w="12700" cap="flat" cmpd="sng" algn="ctr">
                      <a:solidFill>
                        <a:schemeClr val="tx1"/>
                      </a:solidFill>
                      <a:prstDash val="dash"/>
                      <a:round/>
                      <a:headEnd type="none" w="med" len="med"/>
                      <a:tailEnd type="none" w="med" len="med"/>
                    </a:lnB>
                  </a:tcPr>
                </a:tc>
              </a:tr>
              <a:tr h="495055">
                <a:tc>
                  <a:txBody>
                    <a:bodyPr/>
                    <a:lstStyle/>
                    <a:p>
                      <a:pPr algn="just">
                        <a:spcAft>
                          <a:spcPts val="0"/>
                        </a:spcAft>
                      </a:pPr>
                      <a:r>
                        <a:rPr lang="ja-JP" altLang="en-US" sz="1800" kern="100" dirty="0" smtClean="0">
                          <a:latin typeface="+mn-lt"/>
                          <a:ea typeface="+mn-ea"/>
                          <a:cs typeface="+mn-cs"/>
                        </a:rPr>
                        <a:t>全体</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c>
                  <a:txBody>
                    <a:bodyPr/>
                    <a:lstStyle/>
                    <a:p>
                      <a:pPr algn="ctr">
                        <a:spcAft>
                          <a:spcPts val="0"/>
                        </a:spcAft>
                      </a:pPr>
                      <a:r>
                        <a:rPr lang="en-US" altLang="ja-JP" sz="1800" kern="100" dirty="0" smtClean="0"/>
                        <a:t>6.9</a:t>
                      </a:r>
                      <a:r>
                        <a:rPr lang="ja-JP" sz="1800" kern="100" dirty="0" smtClean="0"/>
                        <a:t>回</a:t>
                      </a:r>
                      <a:r>
                        <a:rPr lang="ja-JP" sz="1800" kern="100" dirty="0"/>
                        <a:t>／月</a:t>
                      </a:r>
                      <a:r>
                        <a:rPr lang="ja-JP" sz="1800" kern="100" dirty="0" smtClean="0"/>
                        <a:t>（</a:t>
                      </a:r>
                      <a:r>
                        <a:rPr lang="en-US" altLang="ja-JP" sz="1800" kern="100" dirty="0" smtClean="0"/>
                        <a:t>1.7</a:t>
                      </a:r>
                      <a:r>
                        <a:rPr lang="ja-JP" sz="1800" kern="100" dirty="0" smtClean="0"/>
                        <a:t>回</a:t>
                      </a:r>
                      <a:r>
                        <a:rPr lang="ja-JP" sz="1800" kern="100" dirty="0"/>
                        <a:t>）</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c>
                  <a:txBody>
                    <a:bodyPr/>
                    <a:lstStyle/>
                    <a:p>
                      <a:pPr algn="ctr">
                        <a:spcAft>
                          <a:spcPts val="0"/>
                        </a:spcAft>
                      </a:pPr>
                      <a:r>
                        <a:rPr lang="en-US" altLang="ja-JP" sz="1800" kern="100" dirty="0" smtClean="0"/>
                        <a:t>24.5</a:t>
                      </a:r>
                      <a:r>
                        <a:rPr lang="en-US" sz="1800" kern="100" dirty="0" smtClean="0"/>
                        <a:t>%</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c>
                  <a:txBody>
                    <a:bodyPr/>
                    <a:lstStyle/>
                    <a:p>
                      <a:pPr algn="ctr">
                        <a:spcAft>
                          <a:spcPts val="0"/>
                        </a:spcAft>
                      </a:pPr>
                      <a:r>
                        <a:rPr lang="en-US" altLang="ja-JP" sz="1800" kern="100" dirty="0" smtClean="0"/>
                        <a:t>15.9</a:t>
                      </a:r>
                      <a:r>
                        <a:rPr lang="ja-JP" sz="1800" kern="100" dirty="0" smtClean="0"/>
                        <a:t>回</a:t>
                      </a:r>
                      <a:r>
                        <a:rPr lang="ja-JP" sz="1800" kern="100" dirty="0"/>
                        <a:t>／月</a:t>
                      </a:r>
                      <a:r>
                        <a:rPr lang="ja-JP" sz="1800" kern="100" dirty="0" smtClean="0"/>
                        <a:t>（</a:t>
                      </a:r>
                      <a:r>
                        <a:rPr lang="en-US" altLang="ja-JP" sz="1800" kern="100" dirty="0" smtClean="0"/>
                        <a:t>14.8</a:t>
                      </a:r>
                      <a:r>
                        <a:rPr lang="ja-JP" sz="1800" kern="100" dirty="0" smtClean="0"/>
                        <a:t>回</a:t>
                      </a:r>
                      <a:r>
                        <a:rPr lang="ja-JP" sz="1800" kern="100" dirty="0"/>
                        <a:t>）</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c>
                  <a:txBody>
                    <a:bodyPr/>
                    <a:lstStyle/>
                    <a:p>
                      <a:pPr algn="ctr">
                        <a:spcAft>
                          <a:spcPts val="0"/>
                        </a:spcAft>
                      </a:pPr>
                      <a:r>
                        <a:rPr lang="en-US" sz="1800" kern="100" dirty="0" smtClean="0"/>
                        <a:t>93.</a:t>
                      </a:r>
                      <a:r>
                        <a:rPr lang="en-US" altLang="ja-JP" sz="1800" kern="100" dirty="0" smtClean="0"/>
                        <a:t>4</a:t>
                      </a:r>
                      <a:r>
                        <a:rPr lang="en-US" sz="1800" kern="100" dirty="0" smtClean="0"/>
                        <a:t>%</a:t>
                      </a:r>
                      <a:endParaRPr lang="ja-JP" sz="1800" kern="100" dirty="0">
                        <a:latin typeface="Century"/>
                        <a:ea typeface="ＭＳ 明朝"/>
                        <a:cs typeface="Times New Roman"/>
                      </a:endParaRPr>
                    </a:p>
                  </a:txBody>
                  <a:tcPr marL="68580" marR="68580" marT="0" marB="0" anchor="ctr">
                    <a:lnT w="12700" cap="flat" cmpd="sng" algn="ctr">
                      <a:solidFill>
                        <a:schemeClr val="tx1"/>
                      </a:solidFill>
                      <a:prstDash val="dash"/>
                      <a:round/>
                      <a:headEnd type="none" w="med" len="med"/>
                      <a:tailEnd type="none" w="med" len="med"/>
                    </a:lnT>
                    <a:solidFill>
                      <a:schemeClr val="accent1">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62928"/>
            <a:ext cx="9224963" cy="455666"/>
          </a:xfrm>
        </p:spPr>
        <p:txBody>
          <a:bodyPr/>
          <a:lstStyle/>
          <a:p>
            <a:r>
              <a:rPr lang="ja-JP" altLang="en-US" sz="2400" dirty="0" smtClean="0">
                <a:effectLst>
                  <a:outerShdw blurRad="38100" dist="38100" dir="2700000" algn="tl">
                    <a:srgbClr val="000000">
                      <a:alpha val="43137"/>
                    </a:srgbClr>
                  </a:outerShdw>
                </a:effectLst>
                <a:latin typeface="+mj-ea"/>
              </a:rPr>
              <a:t>イメージ：「</a:t>
            </a:r>
            <a:r>
              <a:rPr lang="ja-JP" altLang="en-US" sz="1600" dirty="0" smtClean="0">
                <a:effectLst>
                  <a:outerShdw blurRad="38100" dist="38100" dir="2700000" algn="tl">
                    <a:srgbClr val="000000">
                      <a:alpha val="43137"/>
                    </a:srgbClr>
                  </a:outerShdw>
                </a:effectLst>
                <a:latin typeface="+mj-ea"/>
              </a:rPr>
              <a:t>訪問担当が変わることで</a:t>
            </a:r>
            <a:r>
              <a:rPr lang="ja-JP" altLang="en-US" sz="2400" dirty="0" smtClean="0">
                <a:effectLst>
                  <a:outerShdw blurRad="38100" dist="38100" dir="2700000" algn="tl">
                    <a:srgbClr val="000000">
                      <a:alpha val="43137"/>
                    </a:srgbClr>
                  </a:outerShdw>
                </a:effectLst>
                <a:latin typeface="+mj-ea"/>
              </a:rPr>
              <a:t>利用者とのコミュニケーションが取りにくい 」</a:t>
            </a:r>
            <a:endParaRPr lang="ja-JP" altLang="en-US" sz="2400" dirty="0">
              <a:effectLst>
                <a:outerShdw blurRad="38100" dist="38100" dir="2700000" algn="tl">
                  <a:srgbClr val="000000">
                    <a:alpha val="43137"/>
                  </a:srgbClr>
                </a:outerShdw>
              </a:effectLst>
              <a:latin typeface="+mj-ea"/>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約三分の二の事業所が「利用者のコミュニケーションが取りにくい」と考えている。</a:t>
            </a:r>
            <a:endParaRPr lang="en-US" altLang="ja-JP" dirty="0" smtClean="0"/>
          </a:p>
          <a:p>
            <a:r>
              <a:rPr lang="ja-JP" altLang="en-US" dirty="0" smtClean="0"/>
              <a:t>参入事業所側では、未参入事業所よりは、比率が低いものの、三分の一の事業所は、「コミュニケーションが取りにくい」としている。</a:t>
            </a:r>
            <a:endParaRPr lang="en-US" altLang="ja-JP" dirty="0" smtClean="0"/>
          </a:p>
        </p:txBody>
      </p:sp>
      <p:pic>
        <p:nvPicPr>
          <p:cNvPr id="9218" name="Picture 2"/>
          <p:cNvPicPr>
            <a:picLocks noChangeAspect="1" noChangeArrowheads="1"/>
          </p:cNvPicPr>
          <p:nvPr/>
        </p:nvPicPr>
        <p:blipFill>
          <a:blip r:embed="rId3" cstate="print"/>
          <a:srcRect/>
          <a:stretch>
            <a:fillRect/>
          </a:stretch>
        </p:blipFill>
        <p:spPr bwMode="auto">
          <a:xfrm>
            <a:off x="488504" y="2492896"/>
            <a:ext cx="8898190" cy="271345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42608"/>
            <a:ext cx="9224963" cy="455666"/>
          </a:xfrm>
        </p:spPr>
        <p:txBody>
          <a:bodyPr/>
          <a:lstStyle/>
          <a:p>
            <a:r>
              <a:rPr lang="ja-JP" altLang="en-US" sz="2400" dirty="0" smtClean="0">
                <a:effectLst>
                  <a:outerShdw blurRad="38100" dist="38100" dir="2700000" algn="tl">
                    <a:srgbClr val="000000">
                      <a:alpha val="43137"/>
                    </a:srgbClr>
                  </a:outerShdw>
                </a:effectLst>
              </a:rPr>
              <a:t>イメージ：「訪問時間が短くなることで利用者の生活実態が把握しにくい」</a:t>
            </a:r>
            <a:endParaRPr lang="ja-JP" altLang="en-US" sz="200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半数以上の未参入事業所が「利用者の生活実態が把握しにくい」と回答している一方で、参入事業所では、１割程度である。</a:t>
            </a:r>
            <a:endParaRPr lang="en-US" altLang="ja-JP" dirty="0" smtClean="0"/>
          </a:p>
          <a:p>
            <a:r>
              <a:rPr lang="ja-JP" altLang="en-US" dirty="0" smtClean="0"/>
              <a:t>本サービスは、定額制に基づき、１回あたりの訪問時間に制約がないため、短時間で複数回の訪問となることが多い。したがって、時間が短くなる変わりに、一日を通して生活全体を見ることが可能になる側面もある。</a:t>
            </a:r>
            <a:endParaRPr lang="en-US" altLang="ja-JP" dirty="0" smtClean="0"/>
          </a:p>
        </p:txBody>
      </p:sp>
      <p:pic>
        <p:nvPicPr>
          <p:cNvPr id="10242" name="Picture 2"/>
          <p:cNvPicPr>
            <a:picLocks noChangeAspect="1" noChangeArrowheads="1"/>
          </p:cNvPicPr>
          <p:nvPr/>
        </p:nvPicPr>
        <p:blipFill>
          <a:blip r:embed="rId3" cstate="print"/>
          <a:srcRect/>
          <a:stretch>
            <a:fillRect/>
          </a:stretch>
        </p:blipFill>
        <p:spPr bwMode="auto">
          <a:xfrm>
            <a:off x="560512" y="2962077"/>
            <a:ext cx="8733218" cy="26271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9"/>
          <p:cNvSpPr>
            <a:spLocks noGrp="1" noChangeArrowheads="1"/>
          </p:cNvSpPr>
          <p:nvPr>
            <p:ph type="sldNum" sz="quarter" idx="4294967295"/>
          </p:nvPr>
        </p:nvSpPr>
        <p:spPr>
          <a:xfrm>
            <a:off x="8896350" y="6457950"/>
            <a:ext cx="728663" cy="311150"/>
          </a:xfrm>
          <a:prstGeom prst="rect">
            <a:avLst/>
          </a:prstGeom>
        </p:spPr>
        <p:txBody>
          <a:bodyPr/>
          <a:lstStyle/>
          <a:p>
            <a:fld id="{59EAE7EF-E84F-4685-B606-89B544F8747B}" type="slidenum">
              <a:rPr lang="en-US" altLang="ja-JP"/>
              <a:pPr/>
              <a:t>2</a:t>
            </a:fld>
            <a:r>
              <a:rPr lang="en-US" altLang="ja-JP"/>
              <a:t>/●</a:t>
            </a:r>
          </a:p>
        </p:txBody>
      </p:sp>
      <p:sp>
        <p:nvSpPr>
          <p:cNvPr id="748546" name="Rectangle 2"/>
          <p:cNvSpPr>
            <a:spLocks noGrp="1" noChangeArrowheads="1"/>
          </p:cNvSpPr>
          <p:nvPr>
            <p:ph type="ctrTitle"/>
          </p:nvPr>
        </p:nvSpPr>
        <p:spPr>
          <a:xfrm>
            <a:off x="284163" y="3140968"/>
            <a:ext cx="9340849" cy="503578"/>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z="2800" spc="50" dirty="0" smtClean="0">
                <a:ln w="11430"/>
                <a:solidFill>
                  <a:sysClr val="windowText" lastClr="000000"/>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アンケート結果からみる「定期巡回・随時対応サービス」</a:t>
            </a:r>
            <a:endParaRPr lang="en-US" altLang="ja-JP" sz="2800" spc="50" dirty="0">
              <a:ln w="11430"/>
              <a:solidFill>
                <a:sysClr val="windowText" lastClr="000000"/>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sp>
        <p:nvSpPr>
          <p:cNvPr id="748547" name="Rectangle 3"/>
          <p:cNvSpPr>
            <a:spLocks noChangeArrowheads="1"/>
          </p:cNvSpPr>
          <p:nvPr/>
        </p:nvSpPr>
        <p:spPr bwMode="gray">
          <a:xfrm>
            <a:off x="284163" y="80552"/>
            <a:ext cx="8917309" cy="394111"/>
          </a:xfrm>
          <a:prstGeom prst="rect">
            <a:avLst/>
          </a:prstGeom>
          <a:noFill/>
          <a:ln w="9525">
            <a:noFill/>
            <a:miter lim="800000"/>
            <a:headEnd/>
            <a:tailEnd/>
          </a:ln>
          <a:effectLst/>
        </p:spPr>
        <p:txBody>
          <a:bodyPr wrap="square" lIns="0" tIns="35988" rIns="0" bIns="49511" anchor="b">
            <a:spAutoFit/>
          </a:bodyPr>
          <a:lstStyle/>
          <a:p>
            <a:pPr algn="l" eaLnBrk="0" hangingPunct="0">
              <a:lnSpc>
                <a:spcPct val="100000"/>
              </a:lnSpc>
              <a:spcBef>
                <a:spcPct val="0"/>
              </a:spcBef>
              <a:buClrTx/>
              <a:buFontTx/>
              <a:buNone/>
            </a:pPr>
            <a:r>
              <a:rPr lang="ja-JP" altLang="en-US" sz="2000" b="1" dirty="0" smtClean="0">
                <a:solidFill>
                  <a:schemeClr val="bg1"/>
                </a:solidFill>
              </a:rPr>
              <a:t>シンポジウム 「実践から見えてきた定期巡回・随時対応サービスの姿」 </a:t>
            </a:r>
            <a:endParaRPr lang="en-US" altLang="en-US" sz="2000" b="1" dirty="0">
              <a:solidFill>
                <a:schemeClr val="bg1"/>
              </a:solidFill>
            </a:endParaRPr>
          </a:p>
        </p:txBody>
      </p:sp>
      <p:sp>
        <p:nvSpPr>
          <p:cNvPr id="748549" name="Rectangle 5"/>
          <p:cNvSpPr>
            <a:spLocks noChangeArrowheads="1"/>
          </p:cNvSpPr>
          <p:nvPr/>
        </p:nvSpPr>
        <p:spPr bwMode="gray">
          <a:xfrm>
            <a:off x="8766175" y="6330950"/>
            <a:ext cx="812800" cy="450850"/>
          </a:xfrm>
          <a:prstGeom prst="rect">
            <a:avLst/>
          </a:prstGeom>
          <a:solidFill>
            <a:schemeClr val="bg1"/>
          </a:solidFill>
          <a:ln w="9525" algn="ctr">
            <a:noFill/>
            <a:miter lim="800000"/>
            <a:headEnd/>
            <a:tailEnd/>
          </a:ln>
          <a:effectLst/>
        </p:spPr>
        <p:txBody>
          <a:bodyPr lIns="0" tIns="0" rIns="0" bIns="0" anchor="ctr">
            <a:spAutoFit/>
          </a:bodyPr>
          <a:lstStyle/>
          <a:p>
            <a:endParaRPr lang="ja-JP" altLang="en-US"/>
          </a:p>
        </p:txBody>
      </p:sp>
      <p:sp>
        <p:nvSpPr>
          <p:cNvPr id="748550" name="Rectangle 6"/>
          <p:cNvSpPr>
            <a:spLocks noChangeArrowheads="1"/>
          </p:cNvSpPr>
          <p:nvPr/>
        </p:nvSpPr>
        <p:spPr bwMode="gray">
          <a:xfrm>
            <a:off x="222250" y="6350000"/>
            <a:ext cx="3816350" cy="388938"/>
          </a:xfrm>
          <a:prstGeom prst="rect">
            <a:avLst/>
          </a:prstGeom>
          <a:solidFill>
            <a:schemeClr val="bg1"/>
          </a:solidFill>
          <a:ln w="9525" algn="ctr">
            <a:noFill/>
            <a:miter lim="800000"/>
            <a:headEnd/>
            <a:tailEnd/>
          </a:ln>
          <a:effectLst/>
        </p:spPr>
        <p:txBody>
          <a:bodyPr lIns="0" tIns="0" rIns="0" bIns="0" anchor="ctr">
            <a:spAutoFit/>
          </a:bodyPr>
          <a:lstStyle/>
          <a:p>
            <a:endParaRPr lang="ja-JP" altLang="en-US"/>
          </a:p>
        </p:txBody>
      </p:sp>
      <p:sp>
        <p:nvSpPr>
          <p:cNvPr id="748552" name="Rectangle 8"/>
          <p:cNvSpPr>
            <a:spLocks noChangeArrowheads="1"/>
          </p:cNvSpPr>
          <p:nvPr/>
        </p:nvSpPr>
        <p:spPr bwMode="auto">
          <a:xfrm>
            <a:off x="1360488" y="2612258"/>
            <a:ext cx="7188200" cy="332555"/>
          </a:xfrm>
          <a:prstGeom prst="rect">
            <a:avLst/>
          </a:prstGeom>
          <a:noFill/>
          <a:ln w="9525" algn="ctr">
            <a:noFill/>
            <a:miter lim="800000"/>
            <a:headEnd/>
            <a:tailEnd/>
          </a:ln>
          <a:effectLst/>
        </p:spPr>
        <p:txBody>
          <a:bodyPr wrap="square" lIns="0" tIns="35988" rIns="0" bIns="49511" anchor="b">
            <a:spAutoFit/>
          </a:bodyPr>
          <a:lstStyle/>
          <a:p>
            <a:pPr eaLnBrk="0" hangingPunct="0">
              <a:lnSpc>
                <a:spcPct val="100000"/>
              </a:lnSpc>
              <a:spcBef>
                <a:spcPct val="0"/>
              </a:spcBef>
              <a:buClrTx/>
              <a:buFontTx/>
              <a:buNone/>
            </a:pPr>
            <a:r>
              <a:rPr lang="ja-JP" altLang="en-US" dirty="0" smtClean="0">
                <a:solidFill>
                  <a:schemeClr val="tx1"/>
                </a:solidFill>
              </a:rPr>
              <a:t>平成</a:t>
            </a:r>
            <a:r>
              <a:rPr lang="en-US" altLang="ja-JP" dirty="0" smtClean="0">
                <a:solidFill>
                  <a:schemeClr val="tx1"/>
                </a:solidFill>
              </a:rPr>
              <a:t>24</a:t>
            </a:r>
            <a:r>
              <a:rPr lang="ja-JP" altLang="en-US" dirty="0" smtClean="0">
                <a:solidFill>
                  <a:schemeClr val="tx1"/>
                </a:solidFill>
              </a:rPr>
              <a:t>年度　厚生労働省　</a:t>
            </a:r>
            <a:r>
              <a:rPr lang="zh-TW" altLang="en-US" dirty="0" smtClean="0">
                <a:solidFill>
                  <a:schemeClr val="tx1"/>
                </a:solidFill>
              </a:rPr>
              <a:t>老人保健健康増進等事業</a:t>
            </a:r>
            <a:endParaRPr lang="en-US" altLang="zh-TW" sz="2000" dirty="0" smtClean="0">
              <a:solidFill>
                <a:schemeClr val="tx1"/>
              </a:solidFill>
              <a:latin typeface="HGP創英角ｺﾞｼｯｸUB" pitchFamily="50" charset="-128"/>
              <a:ea typeface="HGP創英角ｺﾞｼｯｸUB" pitchFamily="50" charset="-128"/>
            </a:endParaRPr>
          </a:p>
        </p:txBody>
      </p:sp>
      <p:pic>
        <p:nvPicPr>
          <p:cNvPr id="748548" name="Picture 4" descr="ロゴ有 和文 300 symbol_h_a_j_2のコピー"/>
          <p:cNvPicPr>
            <a:picLocks noChangeAspect="1" noChangeArrowheads="1"/>
          </p:cNvPicPr>
          <p:nvPr/>
        </p:nvPicPr>
        <p:blipFill>
          <a:blip r:embed="rId3" cstate="print"/>
          <a:srcRect/>
          <a:stretch>
            <a:fillRect/>
          </a:stretch>
        </p:blipFill>
        <p:spPr bwMode="gray">
          <a:xfrm>
            <a:off x="3152800" y="4773631"/>
            <a:ext cx="3648819" cy="405971"/>
          </a:xfrm>
          <a:prstGeom prst="rect">
            <a:avLst/>
          </a:prstGeom>
          <a:noFill/>
        </p:spPr>
      </p:pic>
      <p:sp>
        <p:nvSpPr>
          <p:cNvPr id="748554" name="Rectangle 10"/>
          <p:cNvSpPr>
            <a:spLocks noChangeArrowheads="1"/>
          </p:cNvSpPr>
          <p:nvPr/>
        </p:nvSpPr>
        <p:spPr bwMode="auto">
          <a:xfrm>
            <a:off x="1360488" y="5378198"/>
            <a:ext cx="7188200" cy="571082"/>
          </a:xfrm>
          <a:prstGeom prst="rect">
            <a:avLst/>
          </a:prstGeom>
          <a:noFill/>
          <a:ln w="9525">
            <a:noFill/>
            <a:miter lim="800000"/>
            <a:headEnd/>
            <a:tailEnd/>
          </a:ln>
          <a:effectLst/>
        </p:spPr>
        <p:txBody>
          <a:bodyPr lIns="0" tIns="35988" rIns="0" bIns="49511" anchor="b">
            <a:spAutoFit/>
          </a:bodyPr>
          <a:lstStyle/>
          <a:p>
            <a:pPr eaLnBrk="0" hangingPunct="0">
              <a:lnSpc>
                <a:spcPct val="100000"/>
              </a:lnSpc>
              <a:spcBef>
                <a:spcPct val="25000"/>
              </a:spcBef>
              <a:buClrTx/>
              <a:buFontTx/>
              <a:buNone/>
            </a:pPr>
            <a:r>
              <a:rPr lang="ja-JP" altLang="en-US" sz="1400" dirty="0" smtClean="0">
                <a:solidFill>
                  <a:schemeClr val="tx1"/>
                </a:solidFill>
              </a:rPr>
              <a:t>経済社会政策部　社会政策グループ長</a:t>
            </a:r>
            <a:endParaRPr lang="en-US" altLang="ja-JP" sz="1400" dirty="0" smtClean="0">
              <a:solidFill>
                <a:schemeClr val="tx1"/>
              </a:solidFill>
            </a:endParaRPr>
          </a:p>
          <a:p>
            <a:pPr eaLnBrk="0" hangingPunct="0">
              <a:lnSpc>
                <a:spcPct val="100000"/>
              </a:lnSpc>
              <a:spcBef>
                <a:spcPct val="25000"/>
              </a:spcBef>
              <a:buClrTx/>
              <a:buFontTx/>
              <a:buNone/>
            </a:pPr>
            <a:r>
              <a:rPr lang="ja-JP" altLang="en-US" sz="1400" dirty="0" smtClean="0">
                <a:solidFill>
                  <a:schemeClr val="tx1"/>
                </a:solidFill>
              </a:rPr>
              <a:t>　主任研究員　岩名　礼介</a:t>
            </a:r>
            <a:endParaRPr lang="ja-JP" altLang="en-US" sz="1400"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実態</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ケアマネジャーとの連携状況</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本サービスの導入を契機に、ケアマネジャーとの情報連携の機会が増えたとする事業所は、全体で７割を超える。</a:t>
            </a:r>
            <a:endParaRPr lang="en-US" altLang="ja-JP" dirty="0"/>
          </a:p>
        </p:txBody>
      </p:sp>
      <p:pic>
        <p:nvPicPr>
          <p:cNvPr id="6146" name="Picture 2"/>
          <p:cNvPicPr>
            <a:picLocks noChangeAspect="1" noChangeArrowheads="1"/>
          </p:cNvPicPr>
          <p:nvPr/>
        </p:nvPicPr>
        <p:blipFill>
          <a:blip r:embed="rId3" cstate="print"/>
          <a:srcRect/>
          <a:stretch>
            <a:fillRect/>
          </a:stretch>
        </p:blipFill>
        <p:spPr bwMode="auto">
          <a:xfrm>
            <a:off x="848544" y="2348880"/>
            <a:ext cx="7984004" cy="3600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dirty="0" smtClean="0">
                <a:effectLst>
                  <a:outerShdw blurRad="38100" dist="38100" dir="2700000" algn="tl">
                    <a:srgbClr val="000000">
                      <a:alpha val="43137"/>
                    </a:srgbClr>
                  </a:outerShdw>
                </a:effectLst>
              </a:rPr>
              <a:t>イメージ：「軽度の利用者には不向き」</a:t>
            </a:r>
            <a:endParaRPr lang="ja-JP" altLang="en-US"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未参入事業所では、軽度者には不向きなサービスと理解する傾向がみられるが、参入事業所側では、そうした傾向は低い。</a:t>
            </a:r>
            <a:endParaRPr lang="en-US" altLang="ja-JP" dirty="0"/>
          </a:p>
        </p:txBody>
      </p:sp>
      <p:pic>
        <p:nvPicPr>
          <p:cNvPr id="11266" name="Picture 2"/>
          <p:cNvPicPr>
            <a:picLocks noChangeAspect="1" noChangeArrowheads="1"/>
          </p:cNvPicPr>
          <p:nvPr/>
        </p:nvPicPr>
        <p:blipFill>
          <a:blip r:embed="rId3" cstate="print"/>
          <a:srcRect/>
          <a:stretch>
            <a:fillRect/>
          </a:stretch>
        </p:blipFill>
        <p:spPr bwMode="auto">
          <a:xfrm>
            <a:off x="504782" y="2609577"/>
            <a:ext cx="8696690" cy="26042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hangingPunct="0"/>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実態</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サービス利用者の要介護度</a:t>
            </a:r>
            <a:r>
              <a:rPr lang="ja-JP" altLang="en-US" sz="1800" b="0" spc="50" dirty="0" smtClean="0">
                <a:ln w="11430"/>
                <a:solidFill>
                  <a:sysClr val="windowText" lastClr="000000"/>
                </a:solidFill>
                <a:effectLst>
                  <a:outerShdw blurRad="76200" dist="50800" dir="5400000" algn="tl" rotWithShape="0">
                    <a:srgbClr val="000000">
                      <a:alpha val="65000"/>
                    </a:srgbClr>
                  </a:outerShdw>
                </a:effectLst>
                <a:latin typeface="+mj-ea"/>
              </a:rPr>
              <a:t>（再掲）</a:t>
            </a:r>
            <a:endPar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地域提供型の参入事業者の利用者においては、在宅の訪問介護事業所（未参入事業所）に比べ、重度の利用者がより多くみられる。</a:t>
            </a:r>
            <a:endParaRPr lang="ja-JP" altLang="en-US" dirty="0"/>
          </a:p>
        </p:txBody>
      </p:sp>
      <p:pic>
        <p:nvPicPr>
          <p:cNvPr id="1027" name="Picture 3"/>
          <p:cNvPicPr>
            <a:picLocks noChangeAspect="1" noChangeArrowheads="1"/>
          </p:cNvPicPr>
          <p:nvPr/>
        </p:nvPicPr>
        <p:blipFill>
          <a:blip r:embed="rId3" cstate="print"/>
          <a:srcRect/>
          <a:stretch>
            <a:fillRect/>
          </a:stretch>
        </p:blipFill>
        <p:spPr bwMode="auto">
          <a:xfrm>
            <a:off x="488503" y="2564904"/>
            <a:ext cx="8903215" cy="345638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b="0" dirty="0" smtClean="0">
                <a:effectLst>
                  <a:outerShdw blurRad="38100" dist="38100" dir="2700000" algn="tl">
                    <a:srgbClr val="000000">
                      <a:alpha val="43137"/>
                    </a:srgbClr>
                  </a:outerShdw>
                </a:effectLst>
              </a:rPr>
              <a:t>イメージ：「訪問看護の利用ニーズがない人には不向き 」</a:t>
            </a:r>
            <a:endParaRPr lang="ja-JP" altLang="en-US"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訪問看護の利用ニーズがない人には不向きと考える未参入事業所は、全体の約４割。</a:t>
            </a:r>
            <a:endParaRPr lang="en-US" altLang="ja-JP" dirty="0" smtClean="0"/>
          </a:p>
          <a:p>
            <a:r>
              <a:rPr lang="ja-JP" altLang="en-US" dirty="0" smtClean="0"/>
              <a:t>本サービスでは、介護と看護が一体的に提供されるが、訪問看護の役割は、訪問看護指示書に基づくサービス提供に限定されているわけではなく、日々の健康状態のモニタリングや介護職員への助言など、より幅広い。</a:t>
            </a:r>
            <a:endParaRPr lang="en-US" altLang="ja-JP" dirty="0"/>
          </a:p>
        </p:txBody>
      </p:sp>
      <p:pic>
        <p:nvPicPr>
          <p:cNvPr id="12290" name="Picture 2"/>
          <p:cNvPicPr>
            <a:picLocks noChangeAspect="1" noChangeArrowheads="1"/>
          </p:cNvPicPr>
          <p:nvPr/>
        </p:nvPicPr>
        <p:blipFill>
          <a:blip r:embed="rId3" cstate="print"/>
          <a:srcRect/>
          <a:stretch>
            <a:fillRect/>
          </a:stretch>
        </p:blipFill>
        <p:spPr bwMode="auto">
          <a:xfrm>
            <a:off x="355600" y="2780928"/>
            <a:ext cx="9134324" cy="27854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hangingPunct="0"/>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実態</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看護ニーズのある利用者の割合</a:t>
            </a: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地域提供型の利用者で訪問看護（介護保険）の利用者は全体の４分の１にとどまる。</a:t>
            </a:r>
            <a:endParaRPr lang="en-US" altLang="ja-JP" dirty="0"/>
          </a:p>
        </p:txBody>
      </p:sp>
      <p:pic>
        <p:nvPicPr>
          <p:cNvPr id="13315" name="Picture 3"/>
          <p:cNvPicPr>
            <a:picLocks noChangeAspect="1" noChangeArrowheads="1"/>
          </p:cNvPicPr>
          <p:nvPr/>
        </p:nvPicPr>
        <p:blipFill>
          <a:blip r:embed="rId3" cstate="print"/>
          <a:srcRect/>
          <a:stretch>
            <a:fillRect/>
          </a:stretch>
        </p:blipFill>
        <p:spPr bwMode="auto">
          <a:xfrm>
            <a:off x="2491409" y="4242586"/>
            <a:ext cx="6206007" cy="2183932"/>
          </a:xfrm>
          <a:prstGeom prst="rect">
            <a:avLst/>
          </a:prstGeom>
          <a:noFill/>
          <a:ln w="9525">
            <a:noFill/>
            <a:miter lim="800000"/>
            <a:headEnd/>
            <a:tailEnd/>
          </a:ln>
          <a:effectLst/>
        </p:spPr>
      </p:pic>
      <p:pic>
        <p:nvPicPr>
          <p:cNvPr id="13316" name="Picture 4"/>
          <p:cNvPicPr>
            <a:picLocks noChangeAspect="1" noChangeArrowheads="1"/>
          </p:cNvPicPr>
          <p:nvPr/>
        </p:nvPicPr>
        <p:blipFill>
          <a:blip r:embed="rId4" cstate="print"/>
          <a:srcRect/>
          <a:stretch>
            <a:fillRect/>
          </a:stretch>
        </p:blipFill>
        <p:spPr bwMode="auto">
          <a:xfrm>
            <a:off x="2446656" y="1950168"/>
            <a:ext cx="6206007" cy="2183932"/>
          </a:xfrm>
          <a:prstGeom prst="rect">
            <a:avLst/>
          </a:prstGeom>
          <a:noFill/>
          <a:ln w="9525">
            <a:noFill/>
            <a:miter lim="800000"/>
            <a:headEnd/>
            <a:tailEnd/>
          </a:ln>
          <a:effectLst/>
        </p:spPr>
      </p:pic>
      <p:sp>
        <p:nvSpPr>
          <p:cNvPr id="7" name="テキスト ボックス 6"/>
          <p:cNvSpPr txBox="1"/>
          <p:nvPr/>
        </p:nvSpPr>
        <p:spPr>
          <a:xfrm>
            <a:off x="304275" y="4427096"/>
            <a:ext cx="2646878" cy="313932"/>
          </a:xfrm>
          <a:prstGeom prst="rect">
            <a:avLst/>
          </a:prstGeom>
          <a:noFill/>
        </p:spPr>
        <p:txBody>
          <a:bodyPr wrap="none" rtlCol="0">
            <a:spAutoFit/>
          </a:bodyPr>
          <a:lstStyle/>
          <a:p>
            <a:pPr algn="l"/>
            <a:r>
              <a:rPr kumimoji="1" lang="en-US" altLang="ja-JP" sz="1200" dirty="0" smtClean="0"/>
              <a:t>【</a:t>
            </a:r>
            <a:r>
              <a:rPr lang="ja-JP" altLang="en-US" sz="1200" dirty="0" smtClean="0"/>
              <a:t>訪問看護（医療保険）の利用の有無</a:t>
            </a:r>
            <a:r>
              <a:rPr kumimoji="1" lang="en-US" altLang="ja-JP" sz="1200" dirty="0" smtClean="0"/>
              <a:t>】</a:t>
            </a:r>
            <a:endParaRPr kumimoji="1" lang="ja-JP" altLang="en-US" sz="1200" dirty="0"/>
          </a:p>
        </p:txBody>
      </p:sp>
      <p:sp>
        <p:nvSpPr>
          <p:cNvPr id="8" name="テキスト ボックス 7"/>
          <p:cNvSpPr txBox="1"/>
          <p:nvPr/>
        </p:nvSpPr>
        <p:spPr>
          <a:xfrm>
            <a:off x="304275" y="1844824"/>
            <a:ext cx="2646878" cy="313932"/>
          </a:xfrm>
          <a:prstGeom prst="rect">
            <a:avLst/>
          </a:prstGeom>
          <a:noFill/>
        </p:spPr>
        <p:txBody>
          <a:bodyPr wrap="none" rtlCol="0">
            <a:spAutoFit/>
          </a:bodyPr>
          <a:lstStyle/>
          <a:p>
            <a:pPr algn="l"/>
            <a:r>
              <a:rPr kumimoji="1" lang="en-US" altLang="ja-JP" sz="1200" dirty="0" smtClean="0"/>
              <a:t>【</a:t>
            </a:r>
            <a:r>
              <a:rPr kumimoji="1" lang="ja-JP" altLang="en-US" sz="1200" dirty="0" smtClean="0"/>
              <a:t>訪問看護（介護保険）の利用の有無</a:t>
            </a:r>
            <a:r>
              <a:rPr kumimoji="1" lang="en-US" altLang="ja-JP" sz="1200" dirty="0" smtClean="0"/>
              <a:t>】</a:t>
            </a:r>
            <a:endParaRPr kumimoji="1" lang="ja-JP" altLang="en-US" sz="1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ctrTitle"/>
          </p:nvPr>
        </p:nvSpPr>
        <p:spPr>
          <a:xfrm>
            <a:off x="848544" y="3123415"/>
            <a:ext cx="8408416" cy="565134"/>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「定期巡回・随時対応サービス」の参入障壁は？</a:t>
            </a:r>
            <a:endParaRPr lang="en-US" altLang="ja-JP" spc="50" dirty="0">
              <a:ln w="11430"/>
              <a:solidFill>
                <a:sysClr val="windowText" lastClr="0000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dirty="0" smtClean="0">
                <a:effectLst>
                  <a:outerShdw blurRad="38100" dist="38100" dir="2700000" algn="tl">
                    <a:srgbClr val="000000">
                      <a:alpha val="43137"/>
                    </a:srgbClr>
                  </a:outerShdw>
                </a:effectLst>
              </a:rPr>
              <a:t>「夜間、深夜の訪問体制構築」</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未参入事業者の</a:t>
            </a:r>
            <a:r>
              <a:rPr lang="en-US" altLang="ja-JP" dirty="0" smtClean="0"/>
              <a:t>95</a:t>
            </a:r>
            <a:r>
              <a:rPr lang="ja-JP" altLang="en-US" dirty="0" smtClean="0"/>
              <a:t>％以上が「夜間、深夜の訪問体制構築」を参入障壁と回答。</a:t>
            </a:r>
            <a:endParaRPr lang="en-US" altLang="ja-JP" dirty="0" smtClean="0"/>
          </a:p>
          <a:p>
            <a:r>
              <a:rPr lang="ja-JP" altLang="en-US" dirty="0" smtClean="0"/>
              <a:t>一方、参入事業者では、</a:t>
            </a:r>
            <a:r>
              <a:rPr lang="en-US" altLang="ja-JP" dirty="0" smtClean="0"/>
              <a:t>46.5</a:t>
            </a:r>
            <a:r>
              <a:rPr lang="ja-JP" altLang="en-US" dirty="0" smtClean="0"/>
              <a:t>％が参入障壁と回答。</a:t>
            </a:r>
            <a:endParaRPr lang="ja-JP" altLang="en-US" dirty="0"/>
          </a:p>
        </p:txBody>
      </p:sp>
      <p:pic>
        <p:nvPicPr>
          <p:cNvPr id="18436" name="Picture 4"/>
          <p:cNvPicPr>
            <a:picLocks noChangeAspect="1" noChangeArrowheads="1"/>
          </p:cNvPicPr>
          <p:nvPr/>
        </p:nvPicPr>
        <p:blipFill>
          <a:blip r:embed="rId3" cstate="print"/>
          <a:srcRect/>
          <a:stretch>
            <a:fillRect/>
          </a:stretch>
        </p:blipFill>
        <p:spPr bwMode="auto">
          <a:xfrm>
            <a:off x="704527" y="2492896"/>
            <a:ext cx="8240985" cy="2592288"/>
          </a:xfrm>
          <a:prstGeom prst="rect">
            <a:avLst/>
          </a:prstGeom>
          <a:noFill/>
          <a:ln w="9525">
            <a:noFill/>
            <a:miter lim="800000"/>
            <a:headEnd/>
            <a:tailEnd/>
          </a:ln>
          <a:effectLst/>
        </p:spPr>
      </p:pic>
      <p:sp>
        <p:nvSpPr>
          <p:cNvPr id="8" name="テキスト ボックス 7"/>
          <p:cNvSpPr txBox="1"/>
          <p:nvPr/>
        </p:nvSpPr>
        <p:spPr>
          <a:xfrm>
            <a:off x="1136576" y="5445224"/>
            <a:ext cx="6853158"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dirty="0" smtClean="0">
                <a:effectLst>
                  <a:outerShdw blurRad="38100" dist="38100" dir="2700000" algn="tl">
                    <a:srgbClr val="000000">
                      <a:alpha val="43137"/>
                    </a:srgbClr>
                  </a:outerShdw>
                </a:effectLst>
              </a:rPr>
              <a:t>「随時対応を行う職員体制構築」</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未参入事業者の</a:t>
            </a:r>
            <a:r>
              <a:rPr lang="en-US" altLang="ja-JP" dirty="0" smtClean="0"/>
              <a:t>95.7</a:t>
            </a:r>
            <a:r>
              <a:rPr lang="ja-JP" altLang="en-US" dirty="0" smtClean="0"/>
              <a:t>％が「随時対応を行う職員体制構築」を参入障壁と回答。</a:t>
            </a:r>
            <a:endParaRPr lang="en-US" altLang="ja-JP" dirty="0" smtClean="0"/>
          </a:p>
          <a:p>
            <a:r>
              <a:rPr lang="ja-JP" altLang="en-US" dirty="0" smtClean="0"/>
              <a:t>一方、参入事業者（参入後）では、</a:t>
            </a:r>
            <a:r>
              <a:rPr lang="en-US" altLang="ja-JP" dirty="0" smtClean="0"/>
              <a:t>53.5</a:t>
            </a:r>
            <a:r>
              <a:rPr lang="ja-JP" altLang="en-US" dirty="0" smtClean="0"/>
              <a:t>％が参入障壁と回答。</a:t>
            </a:r>
            <a:endParaRPr lang="ja-JP" altLang="en-US" dirty="0"/>
          </a:p>
        </p:txBody>
      </p:sp>
      <p:pic>
        <p:nvPicPr>
          <p:cNvPr id="17410" name="Picture 2"/>
          <p:cNvPicPr>
            <a:picLocks noChangeAspect="1" noChangeArrowheads="1"/>
          </p:cNvPicPr>
          <p:nvPr/>
        </p:nvPicPr>
        <p:blipFill>
          <a:blip r:embed="rId3" cstate="print"/>
          <a:srcRect/>
          <a:stretch>
            <a:fillRect/>
          </a:stretch>
        </p:blipFill>
        <p:spPr bwMode="auto">
          <a:xfrm>
            <a:off x="488505" y="2564905"/>
            <a:ext cx="8640960" cy="2729974"/>
          </a:xfrm>
          <a:prstGeom prst="rect">
            <a:avLst/>
          </a:prstGeom>
          <a:noFill/>
          <a:ln w="9525">
            <a:noFill/>
            <a:miter lim="800000"/>
            <a:headEnd/>
            <a:tailEnd/>
          </a:ln>
          <a:effectLst/>
        </p:spPr>
      </p:pic>
      <p:sp>
        <p:nvSpPr>
          <p:cNvPr id="6" name="テキスト ボックス 5"/>
          <p:cNvSpPr txBox="1"/>
          <p:nvPr/>
        </p:nvSpPr>
        <p:spPr>
          <a:xfrm>
            <a:off x="920552" y="5445224"/>
            <a:ext cx="6853158"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dirty="0" smtClean="0">
                <a:effectLst>
                  <a:outerShdw blurRad="38100" dist="38100" dir="2700000" algn="tl">
                    <a:srgbClr val="000000">
                      <a:alpha val="43137"/>
                    </a:srgbClr>
                  </a:outerShdw>
                </a:effectLst>
              </a:rPr>
              <a:t>「随時対応の発生頻度の予測」</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未参入事業者の</a:t>
            </a:r>
            <a:r>
              <a:rPr lang="en-US" altLang="ja-JP" dirty="0" smtClean="0"/>
              <a:t>79.5</a:t>
            </a:r>
            <a:r>
              <a:rPr lang="ja-JP" altLang="en-US" dirty="0" smtClean="0"/>
              <a:t>％が「随時対応の発生頻度の予測」を参入障壁と回答。</a:t>
            </a:r>
            <a:endParaRPr lang="en-US" altLang="ja-JP" dirty="0" smtClean="0"/>
          </a:p>
          <a:p>
            <a:r>
              <a:rPr lang="ja-JP" altLang="en-US" dirty="0" smtClean="0"/>
              <a:t>一方、参入事業者（参入後）では、</a:t>
            </a:r>
            <a:r>
              <a:rPr lang="en-US" altLang="ja-JP" dirty="0" smtClean="0"/>
              <a:t>25.9</a:t>
            </a:r>
            <a:r>
              <a:rPr lang="ja-JP" altLang="en-US" dirty="0" smtClean="0"/>
              <a:t>％が参入障壁と回答。</a:t>
            </a:r>
            <a:endParaRPr lang="ja-JP" altLang="en-US" dirty="0"/>
          </a:p>
        </p:txBody>
      </p:sp>
      <p:pic>
        <p:nvPicPr>
          <p:cNvPr id="16386" name="Picture 2"/>
          <p:cNvPicPr>
            <a:picLocks noChangeAspect="1" noChangeArrowheads="1"/>
          </p:cNvPicPr>
          <p:nvPr/>
        </p:nvPicPr>
        <p:blipFill>
          <a:blip r:embed="rId3" cstate="print"/>
          <a:srcRect/>
          <a:stretch>
            <a:fillRect/>
          </a:stretch>
        </p:blipFill>
        <p:spPr bwMode="auto">
          <a:xfrm>
            <a:off x="632520" y="2564904"/>
            <a:ext cx="8503256" cy="2674788"/>
          </a:xfrm>
          <a:prstGeom prst="rect">
            <a:avLst/>
          </a:prstGeom>
          <a:noFill/>
          <a:ln w="9525">
            <a:noFill/>
            <a:miter lim="800000"/>
            <a:headEnd/>
            <a:tailEnd/>
          </a:ln>
          <a:effectLst/>
        </p:spPr>
      </p:pic>
      <p:sp>
        <p:nvSpPr>
          <p:cNvPr id="6" name="テキスト ボックス 5"/>
          <p:cNvSpPr txBox="1"/>
          <p:nvPr/>
        </p:nvSpPr>
        <p:spPr>
          <a:xfrm>
            <a:off x="920552" y="5445224"/>
            <a:ext cx="6853158"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en-US" altLang="ja-JP" b="0" dirty="0" smtClean="0">
                <a:effectLst>
                  <a:outerShdw blurRad="38100" dist="38100" dir="2700000" algn="tl">
                    <a:srgbClr val="000000">
                      <a:alpha val="43137"/>
                    </a:srgbClr>
                  </a:outerShdw>
                </a:effectLst>
              </a:rPr>
              <a:t>【</a:t>
            </a:r>
            <a:r>
              <a:rPr lang="ja-JP" altLang="en-US" b="0" dirty="0" smtClean="0">
                <a:effectLst>
                  <a:outerShdw blurRad="38100" dist="38100" dir="2700000" algn="tl">
                    <a:srgbClr val="000000">
                      <a:alpha val="43137"/>
                    </a:srgbClr>
                  </a:outerShdw>
                </a:effectLst>
              </a:rPr>
              <a:t>参考</a:t>
            </a:r>
            <a:r>
              <a:rPr lang="en-US" altLang="ja-JP" b="0" dirty="0" smtClean="0">
                <a:effectLst>
                  <a:outerShdw blurRad="38100" dist="38100" dir="2700000" algn="tl">
                    <a:srgbClr val="000000">
                      <a:alpha val="43137"/>
                    </a:srgbClr>
                  </a:outerShdw>
                </a:effectLst>
              </a:rPr>
              <a:t>】</a:t>
            </a:r>
            <a:r>
              <a:rPr lang="ja-JP" altLang="en-US" b="0" dirty="0" smtClean="0">
                <a:effectLst>
                  <a:outerShdw blurRad="38100" dist="38100" dir="2700000" algn="tl">
                    <a:srgbClr val="000000">
                      <a:alpha val="43137"/>
                    </a:srgbClr>
                  </a:outerShdw>
                </a:effectLst>
              </a:rPr>
              <a:t>参入事業者と未参入事業者における参入障壁の差</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1640632" y="1285875"/>
            <a:ext cx="1748830" cy="270917"/>
          </a:xfrm>
        </p:spPr>
        <p:txBody>
          <a:bodyPr/>
          <a:lstStyle/>
          <a:p>
            <a:pPr>
              <a:buNone/>
            </a:pPr>
            <a:r>
              <a:rPr lang="en-US" altLang="ja-JP" dirty="0" smtClean="0"/>
              <a:t>【</a:t>
            </a:r>
            <a:r>
              <a:rPr lang="ja-JP" altLang="en-US" dirty="0" smtClean="0"/>
              <a:t>未参入事業者</a:t>
            </a:r>
            <a:r>
              <a:rPr lang="en-US" altLang="ja-JP" dirty="0" smtClean="0"/>
              <a:t>】</a:t>
            </a:r>
            <a:endParaRPr lang="en-US" altLang="ja-JP" dirty="0"/>
          </a:p>
        </p:txBody>
      </p:sp>
      <p:sp>
        <p:nvSpPr>
          <p:cNvPr id="7" name="テキスト ボックス 6"/>
          <p:cNvSpPr txBox="1"/>
          <p:nvPr/>
        </p:nvSpPr>
        <p:spPr>
          <a:xfrm>
            <a:off x="920552" y="6039655"/>
            <a:ext cx="7346883"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参入事業者の集計は、「参入前」の障壁、及び「参入後」の障壁についていずれも回答のあった事業所を集計対象としている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sp>
        <p:nvSpPr>
          <p:cNvPr id="6" name="Rectangle 3"/>
          <p:cNvSpPr txBox="1">
            <a:spLocks noChangeArrowheads="1"/>
          </p:cNvSpPr>
          <p:nvPr/>
        </p:nvSpPr>
        <p:spPr bwMode="gray">
          <a:xfrm>
            <a:off x="6465167" y="1285875"/>
            <a:ext cx="2424659" cy="2709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None/>
              <a:tabLst/>
              <a:defRPr/>
            </a:pP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a:t>
            </a: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参入事業者（参入前）</a:t>
            </a: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a:t>
            </a:r>
            <a:endParaRPr kumimoji="1" lang="en-US" altLang="ja-JP" sz="1800" b="0" i="0" u="none" strike="noStrike" kern="0" cap="none" spc="0" normalizeH="0" baseline="0" noProof="0" dirty="0">
              <a:ln>
                <a:noFill/>
              </a:ln>
              <a:solidFill>
                <a:srgbClr val="000000"/>
              </a:solidFill>
              <a:effectLst/>
              <a:uLnTx/>
              <a:uFillTx/>
              <a:latin typeface="+mn-lt"/>
              <a:ea typeface="+mn-ea"/>
              <a:cs typeface="+mn-cs"/>
            </a:endParaRPr>
          </a:p>
        </p:txBody>
      </p:sp>
      <p:pic>
        <p:nvPicPr>
          <p:cNvPr id="23554" name="Picture 2"/>
          <p:cNvPicPr>
            <a:picLocks noChangeAspect="1" noChangeArrowheads="1"/>
          </p:cNvPicPr>
          <p:nvPr/>
        </p:nvPicPr>
        <p:blipFill>
          <a:blip r:embed="rId3" cstate="print"/>
          <a:srcRect/>
          <a:stretch>
            <a:fillRect/>
          </a:stretch>
        </p:blipFill>
        <p:spPr bwMode="auto">
          <a:xfrm>
            <a:off x="219599" y="1556792"/>
            <a:ext cx="4737771" cy="4425819"/>
          </a:xfrm>
          <a:prstGeom prst="rect">
            <a:avLst/>
          </a:prstGeom>
          <a:noFill/>
          <a:ln w="9525">
            <a:noFill/>
            <a:miter lim="800000"/>
            <a:headEnd/>
            <a:tailEnd/>
          </a:ln>
          <a:effectLst/>
        </p:spPr>
      </p:pic>
      <p:pic>
        <p:nvPicPr>
          <p:cNvPr id="23555" name="Picture 3"/>
          <p:cNvPicPr>
            <a:picLocks noChangeAspect="1" noChangeArrowheads="1"/>
          </p:cNvPicPr>
          <p:nvPr/>
        </p:nvPicPr>
        <p:blipFill>
          <a:blip r:embed="rId4" cstate="print"/>
          <a:srcRect/>
          <a:stretch>
            <a:fillRect/>
          </a:stretch>
        </p:blipFill>
        <p:spPr bwMode="auto">
          <a:xfrm>
            <a:off x="4939930" y="1556310"/>
            <a:ext cx="4693590" cy="4435700"/>
          </a:xfrm>
          <a:prstGeom prst="rect">
            <a:avLst/>
          </a:prstGeom>
          <a:noFill/>
          <a:ln w="9525">
            <a:noFill/>
            <a:miter lim="800000"/>
            <a:headEnd/>
            <a:tailEnd/>
          </a:ln>
          <a:effectLst/>
        </p:spPr>
      </p:pic>
      <p:sp>
        <p:nvSpPr>
          <p:cNvPr id="8" name="正方形/長方形 7"/>
          <p:cNvSpPr/>
          <p:nvPr/>
        </p:nvSpPr>
        <p:spPr bwMode="auto">
          <a:xfrm>
            <a:off x="1856656" y="2636912"/>
            <a:ext cx="2376265" cy="1224136"/>
          </a:xfrm>
          <a:prstGeom prst="rect">
            <a:avLst/>
          </a:prstGeom>
          <a:noFill/>
          <a:ln w="3810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smtClean="0">
              <a:ln>
                <a:noFill/>
              </a:ln>
              <a:solidFill>
                <a:srgbClr val="000000"/>
              </a:solidFill>
              <a:effectLst/>
              <a:latin typeface="Arial" charset="0"/>
              <a:ea typeface="ＭＳ Ｐゴシック" charset="-128"/>
            </a:endParaRPr>
          </a:p>
        </p:txBody>
      </p:sp>
      <p:sp>
        <p:nvSpPr>
          <p:cNvPr id="9" name="正方形/長方形 8"/>
          <p:cNvSpPr/>
          <p:nvPr/>
        </p:nvSpPr>
        <p:spPr bwMode="auto">
          <a:xfrm>
            <a:off x="6537176" y="2636912"/>
            <a:ext cx="1368152" cy="1224136"/>
          </a:xfrm>
          <a:prstGeom prst="rect">
            <a:avLst/>
          </a:prstGeom>
          <a:noFill/>
          <a:ln w="3810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smtClean="0">
              <a:ln>
                <a:noFill/>
              </a:ln>
              <a:solidFill>
                <a:srgbClr val="000000"/>
              </a:solidFill>
              <a:effectLst/>
              <a:latin typeface="Arial" charset="0"/>
              <a:ea typeface="ＭＳ Ｐゴシック" charset="-128"/>
            </a:endParaRPr>
          </a:p>
        </p:txBody>
      </p:sp>
      <p:sp>
        <p:nvSpPr>
          <p:cNvPr id="10" name="角丸四角形 9"/>
          <p:cNvSpPr/>
          <p:nvPr/>
        </p:nvSpPr>
        <p:spPr bwMode="auto">
          <a:xfrm>
            <a:off x="3944888" y="4043055"/>
            <a:ext cx="2520279" cy="432048"/>
          </a:xfrm>
          <a:prstGeom prst="roundRect">
            <a:avLst>
              <a:gd name="adj" fmla="val 500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600" b="0" i="0" u="none" strike="noStrike" cap="none" normalizeH="0" baseline="0" dirty="0" smtClean="0">
                <a:ln>
                  <a:noFill/>
                </a:ln>
                <a:solidFill>
                  <a:srgbClr val="000000"/>
                </a:solidFill>
                <a:effectLst/>
                <a:latin typeface="HG創英角ｺﾞｼｯｸUB" pitchFamily="49" charset="-128"/>
                <a:ea typeface="HG創英角ｺﾞｼｯｸUB" pitchFamily="49" charset="-128"/>
              </a:rPr>
              <a:t>体制整備に関する項目</a:t>
            </a:r>
          </a:p>
        </p:txBody>
      </p:sp>
      <p:sp>
        <p:nvSpPr>
          <p:cNvPr id="11" name=" 3"/>
          <p:cNvSpPr/>
          <p:nvPr/>
        </p:nvSpPr>
        <p:spPr>
          <a:xfrm rot="17100000" flipV="1">
            <a:off x="6291324" y="3656381"/>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
        <p:nvSpPr>
          <p:cNvPr id="12" name=" 3"/>
          <p:cNvSpPr/>
          <p:nvPr/>
        </p:nvSpPr>
        <p:spPr>
          <a:xfrm rot="4500000" flipH="1" flipV="1">
            <a:off x="3411006" y="3594386"/>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5954"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a:ln w="11430"/>
                <a:solidFill>
                  <a:sysClr val="windowText" lastClr="000000"/>
                </a:solidFill>
                <a:effectLst>
                  <a:outerShdw blurRad="76200" dist="50800" dir="5400000" algn="tl" rotWithShape="0">
                    <a:srgbClr val="000000">
                      <a:alpha val="65000"/>
                    </a:srgbClr>
                  </a:outerShdw>
                </a:effectLst>
              </a:rPr>
              <a:t>目次</a:t>
            </a:r>
          </a:p>
        </p:txBody>
      </p:sp>
      <p:sp>
        <p:nvSpPr>
          <p:cNvPr id="765955" name="Rectangle 3"/>
          <p:cNvSpPr>
            <a:spLocks noChangeArrowheads="1"/>
          </p:cNvSpPr>
          <p:nvPr/>
        </p:nvSpPr>
        <p:spPr bwMode="gray">
          <a:xfrm>
            <a:off x="344488" y="1331913"/>
            <a:ext cx="8075612" cy="3757055"/>
          </a:xfrm>
          <a:prstGeom prst="rect">
            <a:avLst/>
          </a:prstGeom>
          <a:noFill/>
          <a:ln w="9525" algn="ctr">
            <a:noFill/>
            <a:miter lim="800000"/>
            <a:headEnd/>
            <a:tailEnd/>
          </a:ln>
          <a:effectLst/>
        </p:spPr>
        <p:txBody>
          <a:bodyPr lIns="90000" tIns="46800" rIns="90000" bIns="46800">
            <a:spAutoFit/>
          </a:bodyPr>
          <a:lstStyle/>
          <a:p>
            <a:pPr marL="266700" indent="-266700" algn="l">
              <a:lnSpc>
                <a:spcPct val="100000"/>
              </a:lnSpc>
              <a:tabLst>
                <a:tab pos="711200" algn="l"/>
                <a:tab pos="6835775" algn="r"/>
              </a:tabLst>
            </a:pPr>
            <a:r>
              <a:rPr lang="en-US" altLang="ja-JP" sz="2800" dirty="0"/>
              <a:t>I.		</a:t>
            </a:r>
            <a:r>
              <a:rPr lang="ja-JP" altLang="en-US" sz="2800" dirty="0" smtClean="0"/>
              <a:t>調査の概要</a:t>
            </a:r>
            <a:endParaRPr lang="en-US" altLang="ja-JP" sz="2800" dirty="0"/>
          </a:p>
          <a:p>
            <a:pPr marL="266700" indent="-266700" algn="l">
              <a:lnSpc>
                <a:spcPct val="100000"/>
              </a:lnSpc>
              <a:tabLst>
                <a:tab pos="711200" algn="l"/>
                <a:tab pos="6835775" algn="r"/>
              </a:tabLst>
            </a:pPr>
            <a:r>
              <a:rPr lang="en-US" altLang="ja-JP" sz="2800" dirty="0" smtClean="0"/>
              <a:t>II.	</a:t>
            </a:r>
            <a:r>
              <a:rPr lang="ja-JP" altLang="en-US" sz="2800" dirty="0" smtClean="0"/>
              <a:t>「定期巡回・随時対応サービス」の実態</a:t>
            </a:r>
            <a:endParaRPr lang="en-US" altLang="ja-JP" sz="2800" dirty="0" smtClean="0"/>
          </a:p>
          <a:p>
            <a:pPr marL="266700" indent="-266700" algn="l">
              <a:lnSpc>
                <a:spcPct val="100000"/>
              </a:lnSpc>
              <a:tabLst>
                <a:tab pos="711200" algn="l"/>
                <a:tab pos="6835775" algn="r"/>
              </a:tabLst>
            </a:pPr>
            <a:r>
              <a:rPr lang="en-US" altLang="ja-JP" sz="2800" dirty="0" smtClean="0"/>
              <a:t>III.	</a:t>
            </a:r>
            <a:r>
              <a:rPr lang="ja-JP" altLang="en-US" sz="2800" dirty="0" smtClean="0"/>
              <a:t>サービス利用の効果</a:t>
            </a:r>
            <a:endParaRPr lang="en-US" altLang="ja-JP" sz="2800" dirty="0" smtClean="0"/>
          </a:p>
          <a:p>
            <a:pPr marL="266700" indent="-266700" algn="l">
              <a:lnSpc>
                <a:spcPct val="100000"/>
              </a:lnSpc>
              <a:tabLst>
                <a:tab pos="711200" algn="l"/>
                <a:tab pos="6835775" algn="r"/>
              </a:tabLst>
            </a:pPr>
            <a:r>
              <a:rPr lang="en-US" altLang="ja-JP" sz="2800" dirty="0" smtClean="0"/>
              <a:t>IV.	</a:t>
            </a:r>
            <a:r>
              <a:rPr lang="ja-JP" altLang="en-US" sz="2800" dirty="0" smtClean="0"/>
              <a:t>「定期巡回・随時対応サービス」のイメージ</a:t>
            </a:r>
            <a:endParaRPr lang="en-US" altLang="ja-JP" sz="2800" dirty="0" smtClean="0"/>
          </a:p>
          <a:p>
            <a:pPr marL="266700" indent="-266700" algn="l">
              <a:lnSpc>
                <a:spcPct val="100000"/>
              </a:lnSpc>
              <a:tabLst>
                <a:tab pos="711200" algn="l"/>
                <a:tab pos="6835775" algn="r"/>
              </a:tabLst>
            </a:pPr>
            <a:r>
              <a:rPr lang="en-US" altLang="ja-JP" sz="2800" dirty="0" smtClean="0"/>
              <a:t>V.</a:t>
            </a:r>
            <a:r>
              <a:rPr lang="ja-JP" altLang="en-US" sz="2800" dirty="0" smtClean="0"/>
              <a:t>　　参入障壁のイメージ</a:t>
            </a:r>
            <a:endParaRPr lang="en-US" altLang="ja-JP" sz="2800" dirty="0" smtClean="0"/>
          </a:p>
          <a:p>
            <a:pPr marL="571500" indent="-571500" algn="l">
              <a:lnSpc>
                <a:spcPct val="100000"/>
              </a:lnSpc>
              <a:tabLst>
                <a:tab pos="711200" algn="l"/>
                <a:tab pos="6835775" algn="r"/>
              </a:tabLst>
            </a:pPr>
            <a:r>
              <a:rPr lang="en-US" altLang="ja-JP" sz="2800" dirty="0" smtClean="0"/>
              <a:t>VI.</a:t>
            </a:r>
            <a:r>
              <a:rPr lang="ja-JP" altLang="en-US" sz="2800" dirty="0" smtClean="0"/>
              <a:t>　 まとめ</a:t>
            </a:r>
            <a:r>
              <a:rPr lang="en-US" altLang="ja-JP" sz="2800" dirty="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hangingPunct="0"/>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参考</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サービスに対するイメージ（再掲）</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6" name="Rectangle 3"/>
          <p:cNvSpPr txBox="1">
            <a:spLocks noChangeArrowheads="1"/>
          </p:cNvSpPr>
          <p:nvPr/>
        </p:nvSpPr>
        <p:spPr bwMode="gray">
          <a:xfrm>
            <a:off x="323850" y="1090836"/>
            <a:ext cx="9247188" cy="2895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kern="0" noProof="0" dirty="0" smtClean="0">
                <a:latin typeface="+mn-lt"/>
                <a:ea typeface="+mn-ea"/>
              </a:rPr>
              <a:t>サービスイメージに大きなギャップがある</a:t>
            </a:r>
            <a:endParaRPr lang="en-US" altLang="ja-JP" sz="1800" kern="0" noProof="0" dirty="0" smtClean="0">
              <a:latin typeface="+mn-lt"/>
              <a:ea typeface="+mn-ea"/>
            </a:endParaRP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endParaRPr kumimoji="1" lang="en-US" altLang="ja-JP" sz="1800" b="0" i="0" u="none" strike="noStrike" kern="0" cap="none" spc="0" normalizeH="0" baseline="0" noProof="0" dirty="0" smtClean="0">
              <a:ln>
                <a:noFill/>
              </a:ln>
              <a:solidFill>
                <a:srgbClr val="000000"/>
              </a:solidFill>
              <a:effectLst/>
              <a:uLnTx/>
              <a:uFillTx/>
              <a:latin typeface="+mn-lt"/>
              <a:ea typeface="+mn-ea"/>
              <a:cs typeface="+mn-cs"/>
            </a:endParaRPr>
          </a:p>
        </p:txBody>
      </p:sp>
      <p:pic>
        <p:nvPicPr>
          <p:cNvPr id="9" name="Picture 3"/>
          <p:cNvPicPr>
            <a:picLocks noChangeAspect="1" noChangeArrowheads="1"/>
          </p:cNvPicPr>
          <p:nvPr/>
        </p:nvPicPr>
        <p:blipFill>
          <a:blip r:embed="rId3" cstate="print"/>
          <a:srcRect/>
          <a:stretch>
            <a:fillRect/>
          </a:stretch>
        </p:blipFill>
        <p:spPr bwMode="auto">
          <a:xfrm>
            <a:off x="4906658" y="1671091"/>
            <a:ext cx="4352343" cy="4879527"/>
          </a:xfrm>
          <a:prstGeom prst="rect">
            <a:avLst/>
          </a:prstGeom>
          <a:noFill/>
          <a:ln w="9525">
            <a:noFill/>
            <a:miter lim="800000"/>
            <a:headEnd/>
            <a:tailEnd/>
          </a:ln>
          <a:effectLst/>
        </p:spPr>
      </p:pic>
      <p:pic>
        <p:nvPicPr>
          <p:cNvPr id="10" name="Picture 4"/>
          <p:cNvPicPr>
            <a:picLocks noChangeAspect="1" noChangeArrowheads="1"/>
          </p:cNvPicPr>
          <p:nvPr/>
        </p:nvPicPr>
        <p:blipFill>
          <a:blip r:embed="rId4" cstate="print"/>
          <a:srcRect/>
          <a:stretch>
            <a:fillRect/>
          </a:stretch>
        </p:blipFill>
        <p:spPr bwMode="auto">
          <a:xfrm>
            <a:off x="561975" y="1670923"/>
            <a:ext cx="4200080" cy="4851121"/>
          </a:xfrm>
          <a:prstGeom prst="rect">
            <a:avLst/>
          </a:prstGeom>
          <a:noFill/>
          <a:ln w="9525">
            <a:noFill/>
            <a:miter lim="800000"/>
            <a:headEnd/>
            <a:tailEnd/>
          </a:ln>
          <a:effectLst/>
        </p:spPr>
      </p:pic>
      <p:sp>
        <p:nvSpPr>
          <p:cNvPr id="11" name="Rectangle 3"/>
          <p:cNvSpPr txBox="1">
            <a:spLocks noChangeArrowheads="1"/>
          </p:cNvSpPr>
          <p:nvPr/>
        </p:nvSpPr>
        <p:spPr bwMode="gray">
          <a:xfrm>
            <a:off x="2107357" y="1438275"/>
            <a:ext cx="1748830" cy="2709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None/>
              <a:tabLst/>
              <a:defRPr/>
            </a:pPr>
            <a:r>
              <a:rPr kumimoji="1" lang="en-US" altLang="ja-JP" b="0" i="0" u="none" strike="noStrike" kern="0" cap="none" spc="0" normalizeH="0" baseline="0" noProof="0" smtClean="0">
                <a:ln>
                  <a:noFill/>
                </a:ln>
                <a:solidFill>
                  <a:srgbClr val="000000"/>
                </a:solidFill>
                <a:effectLst/>
                <a:uLnTx/>
                <a:uFillTx/>
                <a:latin typeface="+mn-lt"/>
                <a:ea typeface="+mn-ea"/>
                <a:cs typeface="+mn-cs"/>
              </a:rPr>
              <a:t>【</a:t>
            </a:r>
            <a:r>
              <a:rPr kumimoji="1" lang="ja-JP" altLang="en-US" b="0" i="0" u="none" strike="noStrike" kern="0" cap="none" spc="0" normalizeH="0" baseline="0" noProof="0" smtClean="0">
                <a:ln>
                  <a:noFill/>
                </a:ln>
                <a:solidFill>
                  <a:srgbClr val="000000"/>
                </a:solidFill>
                <a:effectLst/>
                <a:uLnTx/>
                <a:uFillTx/>
                <a:latin typeface="+mn-lt"/>
                <a:ea typeface="+mn-ea"/>
                <a:cs typeface="+mn-cs"/>
              </a:rPr>
              <a:t>未参入事業者</a:t>
            </a:r>
            <a:r>
              <a:rPr kumimoji="1" lang="en-US" altLang="ja-JP" b="0" i="0" u="none" strike="noStrike" kern="0" cap="none" spc="0" normalizeH="0" baseline="0" noProof="0" smtClean="0">
                <a:ln>
                  <a:noFill/>
                </a:ln>
                <a:solidFill>
                  <a:srgbClr val="000000"/>
                </a:solidFill>
                <a:effectLst/>
                <a:uLnTx/>
                <a:uFillTx/>
                <a:latin typeface="+mn-lt"/>
                <a:ea typeface="+mn-ea"/>
                <a:cs typeface="+mn-cs"/>
              </a:rPr>
              <a:t>】</a:t>
            </a:r>
            <a:endParaRPr kumimoji="1" lang="en-US" altLang="ja-JP" b="0" i="0" u="none" strike="noStrike" kern="0" cap="none" spc="0" normalizeH="0" baseline="0" noProof="0" dirty="0">
              <a:ln>
                <a:noFill/>
              </a:ln>
              <a:solidFill>
                <a:srgbClr val="000000"/>
              </a:solidFill>
              <a:effectLst/>
              <a:uLnTx/>
              <a:uFillTx/>
              <a:latin typeface="+mn-lt"/>
              <a:ea typeface="+mn-ea"/>
              <a:cs typeface="+mn-cs"/>
            </a:endParaRPr>
          </a:p>
        </p:txBody>
      </p:sp>
      <p:sp>
        <p:nvSpPr>
          <p:cNvPr id="12" name="Rectangle 3"/>
          <p:cNvSpPr txBox="1">
            <a:spLocks noChangeArrowheads="1"/>
          </p:cNvSpPr>
          <p:nvPr/>
        </p:nvSpPr>
        <p:spPr bwMode="gray">
          <a:xfrm>
            <a:off x="6588993" y="1419225"/>
            <a:ext cx="1748830" cy="2709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None/>
              <a:tabLst/>
              <a:defRPr/>
            </a:pPr>
            <a:r>
              <a:rPr kumimoji="1" lang="en-US" altLang="ja-JP" b="0" i="0" u="none" strike="noStrike" kern="0" cap="none" spc="0" normalizeH="0" baseline="0" noProof="0" dirty="0" smtClean="0">
                <a:ln>
                  <a:noFill/>
                </a:ln>
                <a:solidFill>
                  <a:srgbClr val="000000"/>
                </a:solidFill>
                <a:effectLst/>
                <a:uLnTx/>
                <a:uFillTx/>
                <a:latin typeface="+mn-lt"/>
                <a:ea typeface="+mn-ea"/>
                <a:cs typeface="+mn-cs"/>
              </a:rPr>
              <a:t>【</a:t>
            </a:r>
            <a:r>
              <a:rPr kumimoji="1" lang="ja-JP" altLang="en-US" b="0" i="0" u="none" strike="noStrike" kern="0" cap="none" spc="0" normalizeH="0" baseline="0" noProof="0" dirty="0" smtClean="0">
                <a:ln>
                  <a:noFill/>
                </a:ln>
                <a:solidFill>
                  <a:srgbClr val="000000"/>
                </a:solidFill>
                <a:effectLst/>
                <a:uLnTx/>
                <a:uFillTx/>
                <a:latin typeface="+mn-lt"/>
                <a:ea typeface="+mn-ea"/>
                <a:cs typeface="+mn-cs"/>
              </a:rPr>
              <a:t>参入事業者</a:t>
            </a:r>
            <a:r>
              <a:rPr kumimoji="1" lang="en-US" altLang="ja-JP" b="0" i="0" u="none" strike="noStrike" kern="0" cap="none" spc="0" normalizeH="0" baseline="0" noProof="0" dirty="0" smtClean="0">
                <a:ln>
                  <a:noFill/>
                </a:ln>
                <a:solidFill>
                  <a:srgbClr val="000000"/>
                </a:solidFill>
                <a:effectLst/>
                <a:uLnTx/>
                <a:uFillTx/>
                <a:latin typeface="+mn-lt"/>
                <a:ea typeface="+mn-ea"/>
                <a:cs typeface="+mn-cs"/>
              </a:rPr>
              <a:t>】</a:t>
            </a:r>
            <a:endParaRPr kumimoji="1" lang="en-US" altLang="ja-JP" b="0" i="0" u="none" strike="noStrike" kern="0" cap="none" spc="0" normalizeH="0" baseline="0" noProof="0" dirty="0">
              <a:ln>
                <a:noFill/>
              </a:ln>
              <a:solidFill>
                <a:srgbClr val="000000"/>
              </a:solidFill>
              <a:effectLst/>
              <a:uLnTx/>
              <a:uFillTx/>
              <a:latin typeface="+mn-lt"/>
              <a:ea typeface="+mn-ea"/>
              <a:cs typeface="+mn-cs"/>
            </a:endParaRPr>
          </a:p>
        </p:txBody>
      </p:sp>
      <p:sp>
        <p:nvSpPr>
          <p:cNvPr id="13" name="正方形/長方形 12"/>
          <p:cNvSpPr/>
          <p:nvPr/>
        </p:nvSpPr>
        <p:spPr bwMode="auto">
          <a:xfrm>
            <a:off x="6537176" y="2636912"/>
            <a:ext cx="720080" cy="1008112"/>
          </a:xfrm>
          <a:prstGeom prst="rect">
            <a:avLst/>
          </a:prstGeom>
          <a:noFill/>
          <a:ln w="5715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dirty="0" smtClean="0">
              <a:ln>
                <a:noFill/>
              </a:ln>
              <a:noFill/>
              <a:effectLst/>
              <a:latin typeface="Arial" charset="0"/>
              <a:ea typeface="ＭＳ Ｐゴシック" charset="-128"/>
            </a:endParaRPr>
          </a:p>
        </p:txBody>
      </p:sp>
      <p:sp>
        <p:nvSpPr>
          <p:cNvPr id="14" name="正方形/長方形 13"/>
          <p:cNvSpPr/>
          <p:nvPr/>
        </p:nvSpPr>
        <p:spPr bwMode="auto">
          <a:xfrm>
            <a:off x="2072679" y="2636912"/>
            <a:ext cx="1783507" cy="1008112"/>
          </a:xfrm>
          <a:prstGeom prst="rect">
            <a:avLst/>
          </a:prstGeom>
          <a:noFill/>
          <a:ln w="5715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dirty="0" smtClean="0">
              <a:ln>
                <a:noFill/>
              </a:ln>
              <a:noFill/>
              <a:effectLst/>
              <a:latin typeface="Arial" charset="0"/>
              <a:ea typeface="ＭＳ Ｐゴシック" charset="-128"/>
            </a:endParaRPr>
          </a:p>
        </p:txBody>
      </p:sp>
      <p:sp>
        <p:nvSpPr>
          <p:cNvPr id="15" name="正方形/長方形 14"/>
          <p:cNvSpPr/>
          <p:nvPr/>
        </p:nvSpPr>
        <p:spPr bwMode="auto">
          <a:xfrm>
            <a:off x="2089373" y="4941168"/>
            <a:ext cx="1783507" cy="1296144"/>
          </a:xfrm>
          <a:prstGeom prst="rect">
            <a:avLst/>
          </a:prstGeom>
          <a:noFill/>
          <a:ln w="5715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dirty="0" smtClean="0">
              <a:ln>
                <a:noFill/>
              </a:ln>
              <a:noFill/>
              <a:effectLst/>
              <a:latin typeface="Arial" charset="0"/>
              <a:ea typeface="ＭＳ Ｐゴシック" charset="-128"/>
            </a:endParaRPr>
          </a:p>
        </p:txBody>
      </p:sp>
      <p:sp>
        <p:nvSpPr>
          <p:cNvPr id="16" name="正方形/長方形 15"/>
          <p:cNvSpPr/>
          <p:nvPr/>
        </p:nvSpPr>
        <p:spPr bwMode="auto">
          <a:xfrm>
            <a:off x="6537177" y="4941168"/>
            <a:ext cx="936104" cy="1296144"/>
          </a:xfrm>
          <a:prstGeom prst="rect">
            <a:avLst/>
          </a:prstGeom>
          <a:noFill/>
          <a:ln w="5715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dirty="0" smtClean="0">
              <a:ln>
                <a:noFill/>
              </a:ln>
              <a:noFill/>
              <a:effectLst/>
              <a:latin typeface="Arial" charset="0"/>
              <a:ea typeface="ＭＳ Ｐゴシック" charset="-128"/>
            </a:endParaRPr>
          </a:p>
        </p:txBody>
      </p:sp>
      <p:sp>
        <p:nvSpPr>
          <p:cNvPr id="17" name="角丸四角形 16"/>
          <p:cNvSpPr/>
          <p:nvPr/>
        </p:nvSpPr>
        <p:spPr bwMode="auto">
          <a:xfrm>
            <a:off x="4088904" y="4437112"/>
            <a:ext cx="2160240" cy="432048"/>
          </a:xfrm>
          <a:prstGeom prst="roundRect">
            <a:avLst>
              <a:gd name="adj" fmla="val 500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600" b="0" i="0" u="none" strike="noStrike" cap="none" normalizeH="0" baseline="0" dirty="0" smtClean="0">
                <a:ln>
                  <a:noFill/>
                </a:ln>
                <a:solidFill>
                  <a:srgbClr val="000000"/>
                </a:solidFill>
                <a:effectLst/>
                <a:latin typeface="HG創英角ｺﾞｼｯｸUB" pitchFamily="49" charset="-128"/>
                <a:ea typeface="HG創英角ｺﾞｼｯｸUB" pitchFamily="49" charset="-128"/>
              </a:rPr>
              <a:t>サービスの内容</a:t>
            </a:r>
          </a:p>
        </p:txBody>
      </p:sp>
      <p:sp>
        <p:nvSpPr>
          <p:cNvPr id="18" name="角丸四角形 17"/>
          <p:cNvSpPr/>
          <p:nvPr/>
        </p:nvSpPr>
        <p:spPr bwMode="auto">
          <a:xfrm>
            <a:off x="4088904" y="3789040"/>
            <a:ext cx="2160240" cy="432048"/>
          </a:xfrm>
          <a:prstGeom prst="roundRect">
            <a:avLst>
              <a:gd name="adj" fmla="val 500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600" b="0" i="0" u="none" strike="noStrike" cap="none" normalizeH="0" baseline="0" dirty="0" smtClean="0">
                <a:ln>
                  <a:noFill/>
                </a:ln>
                <a:solidFill>
                  <a:srgbClr val="000000"/>
                </a:solidFill>
                <a:effectLst/>
                <a:latin typeface="HG創英角ｺﾞｼｯｸUB" pitchFamily="49" charset="-128"/>
                <a:ea typeface="HG創英角ｺﾞｼｯｸUB" pitchFamily="49" charset="-128"/>
              </a:rPr>
              <a:t>対象者イメージ</a:t>
            </a:r>
          </a:p>
        </p:txBody>
      </p:sp>
      <p:sp>
        <p:nvSpPr>
          <p:cNvPr id="19" name=" 3"/>
          <p:cNvSpPr/>
          <p:nvPr/>
        </p:nvSpPr>
        <p:spPr>
          <a:xfrm rot="17100000" flipV="1">
            <a:off x="6075301" y="3402366"/>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
        <p:nvSpPr>
          <p:cNvPr id="20" name=" 3"/>
          <p:cNvSpPr/>
          <p:nvPr/>
        </p:nvSpPr>
        <p:spPr>
          <a:xfrm rot="4500000" flipH="1" flipV="1">
            <a:off x="3627030" y="3340371"/>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
        <p:nvSpPr>
          <p:cNvPr id="21" name=" 3"/>
          <p:cNvSpPr/>
          <p:nvPr/>
        </p:nvSpPr>
        <p:spPr>
          <a:xfrm rot="4500000">
            <a:off x="6075301" y="4516503"/>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
        <p:nvSpPr>
          <p:cNvPr id="22" name=" 3"/>
          <p:cNvSpPr/>
          <p:nvPr/>
        </p:nvSpPr>
        <p:spPr>
          <a:xfrm rot="17100000" flipH="1">
            <a:off x="3627030" y="4454508"/>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dirty="0" smtClean="0">
                <a:effectLst>
                  <a:outerShdw blurRad="38100" dist="38100" dir="2700000" algn="tl">
                    <a:srgbClr val="000000">
                      <a:alpha val="43137"/>
                    </a:srgbClr>
                  </a:outerShdw>
                </a:effectLst>
              </a:rPr>
              <a:t>「看護職員の確保、連携先となる訪問看護事業所の確保」</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看護職員の確保や、連携先となる訪問看護事業所の確保は、参入事業所においても、参入障壁となっており、参入後も引き続き課題となっていることがわかる。</a:t>
            </a:r>
            <a:endParaRPr lang="en-US" altLang="ja-JP" dirty="0" smtClean="0"/>
          </a:p>
        </p:txBody>
      </p:sp>
      <p:pic>
        <p:nvPicPr>
          <p:cNvPr id="19458" name="Picture 2"/>
          <p:cNvPicPr>
            <a:picLocks noChangeAspect="1" noChangeArrowheads="1"/>
          </p:cNvPicPr>
          <p:nvPr/>
        </p:nvPicPr>
        <p:blipFill>
          <a:blip r:embed="rId3" cstate="print"/>
          <a:srcRect/>
          <a:stretch>
            <a:fillRect/>
          </a:stretch>
        </p:blipFill>
        <p:spPr bwMode="auto">
          <a:xfrm>
            <a:off x="632520" y="2708920"/>
            <a:ext cx="8698818" cy="2736304"/>
          </a:xfrm>
          <a:prstGeom prst="rect">
            <a:avLst/>
          </a:prstGeom>
          <a:noFill/>
          <a:ln w="9525">
            <a:noFill/>
            <a:miter lim="800000"/>
            <a:headEnd/>
            <a:tailEnd/>
          </a:ln>
          <a:effectLst/>
        </p:spPr>
      </p:pic>
      <p:sp>
        <p:nvSpPr>
          <p:cNvPr id="6" name="テキスト ボックス 5"/>
          <p:cNvSpPr txBox="1"/>
          <p:nvPr/>
        </p:nvSpPr>
        <p:spPr>
          <a:xfrm>
            <a:off x="920552" y="5445224"/>
            <a:ext cx="6853158"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dirty="0" smtClean="0">
                <a:effectLst>
                  <a:outerShdw blurRad="38100" dist="38100" dir="2700000" algn="tl">
                    <a:srgbClr val="000000">
                      <a:alpha val="43137"/>
                    </a:srgbClr>
                  </a:outerShdw>
                </a:effectLst>
              </a:rPr>
              <a:t>「看護職員や訪問看護事業所との連携対応」</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ただし、日々の運営における連携対応については、参入事業所の方が、未参入事業所に比べ、障壁と考える比率が低いものの、引き続き課題と考える参入事業所も少なくない。</a:t>
            </a:r>
            <a:endParaRPr lang="en-US" altLang="ja-JP" dirty="0"/>
          </a:p>
        </p:txBody>
      </p:sp>
      <p:pic>
        <p:nvPicPr>
          <p:cNvPr id="20482" name="Picture 2"/>
          <p:cNvPicPr>
            <a:picLocks noChangeAspect="1" noChangeArrowheads="1"/>
          </p:cNvPicPr>
          <p:nvPr/>
        </p:nvPicPr>
        <p:blipFill>
          <a:blip r:embed="rId3" cstate="print"/>
          <a:srcRect/>
          <a:stretch>
            <a:fillRect/>
          </a:stretch>
        </p:blipFill>
        <p:spPr bwMode="auto">
          <a:xfrm>
            <a:off x="560512" y="2564904"/>
            <a:ext cx="8698818" cy="2736304"/>
          </a:xfrm>
          <a:prstGeom prst="rect">
            <a:avLst/>
          </a:prstGeom>
          <a:noFill/>
          <a:ln w="9525">
            <a:noFill/>
            <a:miter lim="800000"/>
            <a:headEnd/>
            <a:tailEnd/>
          </a:ln>
          <a:effectLst/>
        </p:spPr>
      </p:pic>
      <p:sp>
        <p:nvSpPr>
          <p:cNvPr id="6" name="テキスト ボックス 5"/>
          <p:cNvSpPr txBox="1"/>
          <p:nvPr/>
        </p:nvSpPr>
        <p:spPr>
          <a:xfrm>
            <a:off x="920552" y="5445224"/>
            <a:ext cx="6853158"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dirty="0" smtClean="0">
                <a:effectLst>
                  <a:outerShdw blurRad="38100" dist="38100" dir="2700000" algn="tl">
                    <a:srgbClr val="000000">
                      <a:alpha val="43137"/>
                    </a:srgbClr>
                  </a:outerShdw>
                </a:effectLst>
              </a:rPr>
              <a:t>「ケアマネジャーへの周知や理解」</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「ケアマネジャーへの周知や理解」を参入上の課題と考える事業所は、未参入事業所の</a:t>
            </a:r>
            <a:r>
              <a:rPr lang="en-US" altLang="ja-JP" dirty="0" smtClean="0"/>
              <a:t>4</a:t>
            </a:r>
            <a:r>
              <a:rPr lang="ja-JP" altLang="en-US" dirty="0" smtClean="0"/>
              <a:t>割、参入事業所の</a:t>
            </a:r>
            <a:r>
              <a:rPr lang="en-US" altLang="ja-JP" dirty="0" smtClean="0"/>
              <a:t>7</a:t>
            </a:r>
            <a:r>
              <a:rPr lang="ja-JP" altLang="en-US" dirty="0" smtClean="0"/>
              <a:t>割を超える。</a:t>
            </a:r>
            <a:endParaRPr lang="ja-JP" altLang="en-US" dirty="0"/>
          </a:p>
          <a:p>
            <a:r>
              <a:rPr lang="ja-JP" altLang="en-US" dirty="0" smtClean="0"/>
              <a:t>ケアマネジャーのサービスに対する理解が普及促進の一つのポイントになるか？</a:t>
            </a:r>
            <a:endParaRPr lang="en-US" altLang="ja-JP" dirty="0"/>
          </a:p>
        </p:txBody>
      </p:sp>
      <p:pic>
        <p:nvPicPr>
          <p:cNvPr id="14339" name="Picture 3"/>
          <p:cNvPicPr>
            <a:picLocks noChangeAspect="1" noChangeArrowheads="1"/>
          </p:cNvPicPr>
          <p:nvPr/>
        </p:nvPicPr>
        <p:blipFill>
          <a:blip r:embed="rId3" cstate="print"/>
          <a:srcRect/>
          <a:stretch>
            <a:fillRect/>
          </a:stretch>
        </p:blipFill>
        <p:spPr bwMode="auto">
          <a:xfrm>
            <a:off x="560512" y="2708920"/>
            <a:ext cx="8660997" cy="2736304"/>
          </a:xfrm>
          <a:prstGeom prst="rect">
            <a:avLst/>
          </a:prstGeom>
          <a:noFill/>
          <a:ln w="9525">
            <a:noFill/>
            <a:miter lim="800000"/>
            <a:headEnd/>
            <a:tailEnd/>
          </a:ln>
          <a:effectLst/>
        </p:spPr>
      </p:pic>
      <p:sp>
        <p:nvSpPr>
          <p:cNvPr id="7" name="テキスト ボックス 6"/>
          <p:cNvSpPr txBox="1"/>
          <p:nvPr/>
        </p:nvSpPr>
        <p:spPr>
          <a:xfrm>
            <a:off x="920552" y="5445224"/>
            <a:ext cx="6853158"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dirty="0" smtClean="0">
                <a:effectLst>
                  <a:outerShdw blurRad="38100" dist="38100" dir="2700000" algn="tl">
                    <a:srgbClr val="000000">
                      <a:alpha val="43137"/>
                    </a:srgbClr>
                  </a:outerShdw>
                </a:effectLst>
              </a:rPr>
              <a:t>「利用者、家族への周知や理解」</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323850" y="1285875"/>
            <a:ext cx="9247188" cy="1063005"/>
          </a:xfrm>
        </p:spPr>
        <p:txBody>
          <a:bodyPr/>
          <a:lstStyle/>
          <a:p>
            <a:r>
              <a:rPr lang="ja-JP" altLang="en-US" dirty="0" smtClean="0"/>
              <a:t>「利用者、家族への周知や理解」が参入障壁となると考える事業者は、参入事業者側に多い。実際の運営の中で、新たに課題となる点が認識されている可能性を示唆している。</a:t>
            </a:r>
            <a:endParaRPr lang="en-US" altLang="ja-JP" dirty="0" smtClean="0"/>
          </a:p>
        </p:txBody>
      </p:sp>
      <p:sp>
        <p:nvSpPr>
          <p:cNvPr id="7" name="テキスト ボックス 6"/>
          <p:cNvSpPr txBox="1"/>
          <p:nvPr/>
        </p:nvSpPr>
        <p:spPr>
          <a:xfrm>
            <a:off x="920552" y="5445224"/>
            <a:ext cx="6853158"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pic>
        <p:nvPicPr>
          <p:cNvPr id="21506" name="Picture 2"/>
          <p:cNvPicPr>
            <a:picLocks noChangeAspect="1" noChangeArrowheads="1"/>
          </p:cNvPicPr>
          <p:nvPr/>
        </p:nvPicPr>
        <p:blipFill>
          <a:blip r:embed="rId3" cstate="print"/>
          <a:srcRect/>
          <a:stretch>
            <a:fillRect/>
          </a:stretch>
        </p:blipFill>
        <p:spPr bwMode="auto">
          <a:xfrm>
            <a:off x="754789" y="2492896"/>
            <a:ext cx="8825774" cy="27277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ctrTitle"/>
          </p:nvPr>
        </p:nvSpPr>
        <p:spPr>
          <a:xfrm>
            <a:off x="848544" y="3123415"/>
            <a:ext cx="8408416" cy="565134"/>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ま と </a:t>
            </a:r>
            <a:r>
              <a:rPr lang="ja-JP" altLang="en-US" spc="50" dirty="0" err="1" smtClean="0">
                <a:ln w="11430"/>
                <a:solidFill>
                  <a:sysClr val="windowText" lastClr="000000"/>
                </a:solidFill>
                <a:effectLst>
                  <a:outerShdw blurRad="76200" dist="50800" dir="5400000" algn="tl" rotWithShape="0">
                    <a:srgbClr val="000000">
                      <a:alpha val="65000"/>
                    </a:srgbClr>
                  </a:outerShdw>
                </a:effectLst>
              </a:rPr>
              <a:t>め</a:t>
            </a:r>
            <a:endParaRPr lang="en-US" altLang="ja-JP" spc="50" dirty="0">
              <a:ln w="11430"/>
              <a:solidFill>
                <a:sysClr val="windowText" lastClr="000000"/>
              </a:soli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■今後のさらなる普及に向けて、取り組むべき点は何か？</a:t>
            </a:r>
            <a:endParaRPr lang="ja-JP" altLang="en-US" spc="50" dirty="0">
              <a:ln w="11430"/>
              <a:solidFill>
                <a:sysClr val="windowText" lastClr="000000"/>
              </a:solidFill>
              <a:effectLst>
                <a:outerShdw blurRad="76200" dist="50800" dir="5400000" algn="tl" rotWithShape="0">
                  <a:srgbClr val="000000">
                    <a:alpha val="65000"/>
                  </a:srgbClr>
                </a:outerShdw>
              </a:effectLst>
            </a:endParaRPr>
          </a:p>
        </p:txBody>
      </p:sp>
      <p:sp>
        <p:nvSpPr>
          <p:cNvPr id="6" name="Rectangle 3"/>
          <p:cNvSpPr txBox="1">
            <a:spLocks noChangeArrowheads="1"/>
          </p:cNvSpPr>
          <p:nvPr/>
        </p:nvSpPr>
        <p:spPr bwMode="gray">
          <a:xfrm>
            <a:off x="323850" y="1285875"/>
            <a:ext cx="9247188" cy="178308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indent="-355600" algn="l">
              <a:spcBef>
                <a:spcPct val="30000"/>
              </a:spcBef>
              <a:buFont typeface="Wingdings" pitchFamily="2" charset="2"/>
              <a:buChar char="n"/>
              <a:defRPr/>
            </a:pPr>
            <a:r>
              <a:rPr lang="ja-JP" altLang="en-US" sz="1800" kern="0" dirty="0" smtClean="0"/>
              <a:t>あらためて、本サービスが</a:t>
            </a:r>
            <a:r>
              <a:rPr lang="ja-JP" altLang="en-US" sz="1800" u="sng" kern="0" dirty="0" smtClean="0"/>
              <a:t>サービスの特徴やその効果を、利用者、専門職、自治体関係者に対して周知</a:t>
            </a:r>
            <a:r>
              <a:rPr lang="ja-JP" altLang="en-US" sz="1800" kern="0" dirty="0" smtClean="0"/>
              <a:t>する必要があるのではないか。こうした特徴を十分に説明した上でなければ、本サービスが、</a:t>
            </a:r>
            <a:r>
              <a:rPr lang="en-US" altLang="ja-JP" sz="1800" kern="0" dirty="0" smtClean="0"/>
              <a:t> ADL</a:t>
            </a:r>
            <a:r>
              <a:rPr lang="ja-JP" altLang="en-US" sz="1800" kern="0" dirty="0" smtClean="0"/>
              <a:t>の改善など、心身の機能の維持回復を目指すものであること</a:t>
            </a:r>
            <a:r>
              <a:rPr lang="en-US" altLang="ja-JP" sz="1800" kern="0" baseline="30000" dirty="0" smtClean="0"/>
              <a:t>※</a:t>
            </a:r>
            <a:r>
              <a:rPr lang="ja-JP" altLang="en-US" sz="1800" kern="0" baseline="30000" dirty="0" smtClean="0"/>
              <a:t>１</a:t>
            </a:r>
            <a:r>
              <a:rPr lang="ja-JP" altLang="en-US" sz="1800" kern="0" dirty="0" smtClean="0"/>
              <a:t>についての理解は広がらないのではないか。</a:t>
            </a:r>
            <a:endParaRPr lang="en-US" altLang="ja-JP" sz="1800" kern="0" dirty="0" smtClean="0"/>
          </a:p>
          <a:p>
            <a:pPr marL="355600" marR="0" lvl="0" indent="-355600" algn="l" defTabSz="914400" rtl="0" eaLnBrk="1" fontAlgn="base" latinLnBrk="0" hangingPunct="1">
              <a:lnSpc>
                <a:spcPct val="120000"/>
              </a:lnSpc>
              <a:spcBef>
                <a:spcPct val="30000"/>
              </a:spcBef>
              <a:spcAft>
                <a:spcPct val="0"/>
              </a:spcAft>
              <a:buClr>
                <a:schemeClr val="bg2"/>
              </a:buClr>
              <a:buSzTx/>
              <a:tabLst/>
              <a:defRPr/>
            </a:pP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　　　</a:t>
            </a:r>
            <a:r>
              <a:rPr kumimoji="1" lang="en-US" altLang="ja-JP" sz="1200" b="0" i="0" u="none" strike="noStrike" kern="0" cap="none" spc="0" normalizeH="0" baseline="0" noProof="0" dirty="0" smtClean="0">
                <a:ln>
                  <a:noFill/>
                </a:ln>
                <a:solidFill>
                  <a:srgbClr val="000000"/>
                </a:solidFill>
                <a:effectLst/>
                <a:uLnTx/>
                <a:uFillTx/>
                <a:latin typeface="+mn-lt"/>
                <a:ea typeface="+mn-ea"/>
                <a:cs typeface="+mn-cs"/>
              </a:rPr>
              <a:t>※</a:t>
            </a:r>
            <a:r>
              <a:rPr kumimoji="1" lang="ja-JP" altLang="en-US" sz="1200" b="0" i="0" u="none" strike="noStrike" kern="0" cap="none" spc="0" normalizeH="0" baseline="0" noProof="0" dirty="0" smtClean="0">
                <a:ln>
                  <a:noFill/>
                </a:ln>
                <a:solidFill>
                  <a:srgbClr val="000000"/>
                </a:solidFill>
                <a:effectLst/>
                <a:uLnTx/>
                <a:uFillTx/>
                <a:latin typeface="+mn-lt"/>
                <a:ea typeface="+mn-ea"/>
                <a:cs typeface="+mn-cs"/>
              </a:rPr>
              <a:t>１：「指定地域密着型サービスの事業の人員、設備及び運営に関する基準」　　第</a:t>
            </a:r>
            <a:r>
              <a:rPr kumimoji="1" lang="en-US" altLang="ja-JP" sz="1200" b="0" i="0" u="none" strike="noStrike" kern="0" cap="none" spc="0" normalizeH="0" baseline="0" noProof="0" dirty="0" smtClean="0">
                <a:ln>
                  <a:noFill/>
                </a:ln>
                <a:solidFill>
                  <a:srgbClr val="000000"/>
                </a:solidFill>
                <a:effectLst/>
                <a:uLnTx/>
                <a:uFillTx/>
                <a:latin typeface="+mn-lt"/>
                <a:ea typeface="+mn-ea"/>
                <a:cs typeface="+mn-cs"/>
              </a:rPr>
              <a:t>1</a:t>
            </a:r>
            <a:r>
              <a:rPr kumimoji="1" lang="ja-JP" altLang="en-US" sz="1200" b="0" i="0" u="none" strike="noStrike" kern="0" cap="none" spc="0" normalizeH="0" baseline="0" noProof="0" dirty="0" smtClean="0">
                <a:ln>
                  <a:noFill/>
                </a:ln>
                <a:solidFill>
                  <a:srgbClr val="000000"/>
                </a:solidFill>
                <a:effectLst/>
                <a:uLnTx/>
                <a:uFillTx/>
                <a:latin typeface="+mn-lt"/>
                <a:ea typeface="+mn-ea"/>
                <a:cs typeface="+mn-cs"/>
              </a:rPr>
              <a:t>節　基本方針等　（基本方針）第</a:t>
            </a:r>
            <a:r>
              <a:rPr kumimoji="1" lang="en-US" altLang="ja-JP" sz="1200" b="0" i="0" u="none" strike="noStrike" kern="0" cap="none" spc="0" normalizeH="0" baseline="0" noProof="0" dirty="0" smtClean="0">
                <a:ln>
                  <a:noFill/>
                </a:ln>
                <a:solidFill>
                  <a:srgbClr val="000000"/>
                </a:solidFill>
                <a:effectLst/>
                <a:uLnTx/>
                <a:uFillTx/>
                <a:latin typeface="+mn-lt"/>
                <a:ea typeface="+mn-ea"/>
                <a:cs typeface="+mn-cs"/>
              </a:rPr>
              <a:t>3</a:t>
            </a:r>
            <a:r>
              <a:rPr kumimoji="1" lang="ja-JP" altLang="en-US" sz="1200" b="0" i="0" u="none" strike="noStrike" kern="0" cap="none" spc="0" normalizeH="0" baseline="0" noProof="0" dirty="0" smtClean="0">
                <a:ln>
                  <a:noFill/>
                </a:ln>
                <a:solidFill>
                  <a:srgbClr val="000000"/>
                </a:solidFill>
                <a:effectLst/>
                <a:uLnTx/>
                <a:uFillTx/>
                <a:latin typeface="+mn-lt"/>
                <a:ea typeface="+mn-ea"/>
                <a:cs typeface="+mn-cs"/>
              </a:rPr>
              <a:t>条の</a:t>
            </a:r>
            <a:r>
              <a:rPr kumimoji="1" lang="en-US" altLang="ja-JP" sz="1200" b="0" i="0" u="none" strike="noStrike" kern="0" cap="none" spc="0" normalizeH="0" baseline="0" noProof="0" dirty="0" smtClean="0">
                <a:ln>
                  <a:noFill/>
                </a:ln>
                <a:solidFill>
                  <a:srgbClr val="000000"/>
                </a:solidFill>
                <a:effectLst/>
                <a:uLnTx/>
                <a:uFillTx/>
                <a:latin typeface="+mn-lt"/>
                <a:ea typeface="+mn-ea"/>
                <a:cs typeface="+mn-cs"/>
              </a:rPr>
              <a:t>2</a:t>
            </a: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u="sng" kern="0" dirty="0" smtClean="0">
                <a:latin typeface="+mn-lt"/>
                <a:ea typeface="+mn-ea"/>
              </a:rPr>
              <a:t>「看護」の関わり方や役割について、改めて共有</a:t>
            </a:r>
            <a:r>
              <a:rPr lang="ja-JP" altLang="en-US" sz="1800" kern="0" dirty="0" smtClean="0">
                <a:latin typeface="+mn-lt"/>
                <a:ea typeface="+mn-ea"/>
              </a:rPr>
              <a:t>することが必要ではないか。実際には、多くの場合、看護が予防的な役割を果たしていることが推察されるものの、「定期巡回・随時対応」＝「訪問看護指示書を伴う利用者向け」といった狭い解釈が見られる。</a:t>
            </a:r>
            <a:endParaRPr lang="en-US" altLang="ja-JP" sz="1800" kern="0" dirty="0" smtClean="0">
              <a:latin typeface="+mn-lt"/>
              <a:ea typeface="+mn-ea"/>
            </a:endParaRP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kern="0" dirty="0" smtClean="0">
                <a:latin typeface="+mn-lt"/>
                <a:ea typeface="+mn-ea"/>
              </a:rPr>
              <a:t>また、看護職員や連携先となる訪問看護事業所の確保が、すでに参入した事業所からみても参入障壁となっていることなどから、</a:t>
            </a:r>
            <a:r>
              <a:rPr lang="ja-JP" altLang="en-US" sz="1800" u="sng" kern="0" dirty="0" smtClean="0">
                <a:latin typeface="+mn-lt"/>
                <a:ea typeface="+mn-ea"/>
              </a:rPr>
              <a:t>訪問看護事業所に対するサービスの正確な情報提供に加え、連携を促進するような取り組み</a:t>
            </a:r>
            <a:r>
              <a:rPr lang="ja-JP" altLang="en-US" sz="1800" kern="0" dirty="0" smtClean="0">
                <a:latin typeface="+mn-lt"/>
                <a:ea typeface="+mn-ea"/>
              </a:rPr>
              <a:t>が必要ではないか。</a:t>
            </a:r>
            <a:endParaRPr lang="en-US" altLang="ja-JP" sz="1800" kern="0" dirty="0" smtClean="0">
              <a:latin typeface="+mn-lt"/>
              <a:ea typeface="+mn-ea"/>
            </a:endParaRP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kern="0" dirty="0" smtClean="0">
                <a:latin typeface="+mn-lt"/>
                <a:ea typeface="+mn-ea"/>
              </a:rPr>
              <a:t>本サービスの利用の普及拡大について、現場レベルで課題となっている点として</a:t>
            </a:r>
            <a:r>
              <a:rPr lang="ja-JP" altLang="en-US" sz="1800" u="sng" kern="0" dirty="0" smtClean="0">
                <a:latin typeface="+mn-lt"/>
                <a:ea typeface="+mn-ea"/>
              </a:rPr>
              <a:t>「ケアマネジャーの本サービスに対する理解」</a:t>
            </a:r>
            <a:r>
              <a:rPr lang="ja-JP" altLang="en-US" sz="1800" kern="0" dirty="0" smtClean="0">
                <a:latin typeface="+mn-lt"/>
                <a:ea typeface="+mn-ea"/>
              </a:rPr>
              <a:t>を指摘することができるのではないか。</a:t>
            </a:r>
            <a:endParaRPr kumimoji="1" lang="en-US" altLang="ja-JP" sz="18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ctrTitle"/>
          </p:nvPr>
        </p:nvSpPr>
        <p:spPr>
          <a:xfrm>
            <a:off x="848544" y="3123415"/>
            <a:ext cx="8408416" cy="565134"/>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定期巡回・随時対応サービスと在宅限界点</a:t>
            </a:r>
            <a:endParaRPr lang="en-US" altLang="ja-JP" spc="50" dirty="0">
              <a:ln w="11430"/>
              <a:solidFill>
                <a:sysClr val="windowText" lastClr="000000"/>
              </a:solidFill>
              <a:effectLst>
                <a:outerShdw blurRad="76200" dist="50800" dir="5400000" algn="tl" rotWithShape="0">
                  <a:srgbClr val="000000">
                    <a:alpha val="65000"/>
                  </a:srgbClr>
                </a:outerShdw>
              </a:effectLst>
            </a:endParaRPr>
          </a:p>
        </p:txBody>
      </p:sp>
      <p:sp>
        <p:nvSpPr>
          <p:cNvPr id="3" name="テキスト ボックス 2"/>
          <p:cNvSpPr txBox="1"/>
          <p:nvPr/>
        </p:nvSpPr>
        <p:spPr>
          <a:xfrm>
            <a:off x="1712640" y="4725144"/>
            <a:ext cx="6768752" cy="387798"/>
          </a:xfrm>
          <a:prstGeom prst="rect">
            <a:avLst/>
          </a:prstGeom>
          <a:noFill/>
        </p:spPr>
        <p:txBody>
          <a:bodyPr wrap="square" rtlCol="0">
            <a:spAutoFit/>
          </a:bodyPr>
          <a:lstStyle/>
          <a:p>
            <a:r>
              <a:rPr kumimoji="1" lang="ja-JP" altLang="en-US" dirty="0" smtClean="0"/>
              <a:t>以下は本講演用に演者の個人的見解に基づき追加的に作成した資料である。</a:t>
            </a:r>
            <a:endParaRPr kumimoji="1" lang="ja-JP" alt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dirty="0" smtClean="0"/>
              <a:t>これからの方向性として考えるべきこと　　</a:t>
            </a:r>
            <a:endParaRPr lang="ja-JP" altLang="en-US" b="0" dirty="0"/>
          </a:p>
        </p:txBody>
      </p:sp>
      <p:sp>
        <p:nvSpPr>
          <p:cNvPr id="764931" name="Rectangle 3"/>
          <p:cNvSpPr>
            <a:spLocks noGrp="1" noChangeArrowheads="1"/>
          </p:cNvSpPr>
          <p:nvPr>
            <p:ph type="body" idx="1"/>
          </p:nvPr>
        </p:nvSpPr>
        <p:spPr bwMode="gray">
          <a:xfrm>
            <a:off x="314324" y="2221259"/>
            <a:ext cx="9247188" cy="1423765"/>
          </a:xfrm>
          <a:ln>
            <a:solidFill>
              <a:schemeClr val="tx1"/>
            </a:solidFill>
            <a:prstDash val="dash"/>
          </a:ln>
        </p:spPr>
        <p:txBody>
          <a:bodyPr/>
          <a:lstStyle/>
          <a:p>
            <a:r>
              <a:rPr lang="ja-JP" altLang="en-US" dirty="0" smtClean="0"/>
              <a:t>在宅での生活を継続するためには、現在の介護サービスの強化が不可欠。従来の「家族介護の負担軽減」といったレベルを脱し、</a:t>
            </a:r>
            <a:r>
              <a:rPr lang="ja-JP" altLang="en-US" b="1" u="sng" dirty="0" smtClean="0"/>
              <a:t>在宅介護を本格的に支えるための在宅介護システムを構築</a:t>
            </a:r>
            <a:r>
              <a:rPr lang="ja-JP" altLang="en-US" dirty="0" smtClean="0"/>
              <a:t>し、在宅限界点を引き上げることが必須である。</a:t>
            </a:r>
            <a:endParaRPr lang="en-US" altLang="ja-JP" dirty="0" smtClean="0"/>
          </a:p>
          <a:p>
            <a:r>
              <a:rPr lang="ja-JP" altLang="en-US" dirty="0" smtClean="0"/>
              <a:t>そのためには、</a:t>
            </a:r>
            <a:r>
              <a:rPr lang="ja-JP" altLang="en-US" b="1" u="sng" dirty="0" smtClean="0"/>
              <a:t>断片化されたサービスを統合的に提供する</a:t>
            </a:r>
            <a:r>
              <a:rPr lang="ja-JP" altLang="en-US" dirty="0" smtClean="0"/>
              <a:t>ことが必要。</a:t>
            </a:r>
            <a:endParaRPr lang="ja-JP" altLang="en-US" dirty="0"/>
          </a:p>
        </p:txBody>
      </p:sp>
      <p:sp>
        <p:nvSpPr>
          <p:cNvPr id="4" name="角丸四角形 3"/>
          <p:cNvSpPr/>
          <p:nvPr/>
        </p:nvSpPr>
        <p:spPr bwMode="auto">
          <a:xfrm>
            <a:off x="139576" y="1340768"/>
            <a:ext cx="3661296" cy="720080"/>
          </a:xfrm>
          <a:prstGeom prst="roundRect">
            <a:avLst>
              <a:gd name="adj" fmla="val 43201"/>
            </a:avLst>
          </a:prstGeom>
          <a:solidFill>
            <a:schemeClr val="accent1"/>
          </a:solidFill>
          <a:ln w="15875" cap="flat" cmpd="sng" algn="ctr">
            <a:noFill/>
            <a:prstDash val="solid"/>
            <a:round/>
            <a:headEnd type="none" w="med" len="med"/>
            <a:tailEnd type="none" w="med" len="me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none" lIns="18000" tIns="18000" rIns="18000" bIns="18000" numCol="1" rtlCol="0"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2800" b="1" i="0" u="none" strike="noStrike" spc="50" normalizeH="0" baseline="0" dirty="0" smtClean="0">
                <a:ln w="11430"/>
                <a:solidFill>
                  <a:schemeClr val="tx2"/>
                </a:solidFill>
                <a:effectLst>
                  <a:outerShdw blurRad="76200" dist="50800" dir="5400000" algn="tl" rotWithShape="0">
                    <a:srgbClr val="000000">
                      <a:alpha val="65000"/>
                    </a:srgbClr>
                  </a:outerShdw>
                </a:effectLst>
                <a:latin typeface="Arial" charset="0"/>
                <a:ea typeface="ＭＳ Ｐゴシック" charset="-128"/>
              </a:rPr>
              <a:t>地域包括ケアの推進</a:t>
            </a:r>
            <a:endParaRPr kumimoji="1" lang="ja-JP" altLang="en-US" sz="1600" b="1" i="0" u="none" strike="noStrike" spc="50" normalizeH="0" baseline="0" dirty="0" smtClean="0">
              <a:ln w="11430"/>
              <a:solidFill>
                <a:schemeClr val="tx2"/>
              </a:solidFill>
              <a:effectLst>
                <a:outerShdw blurRad="76200" dist="50800" dir="5400000" algn="tl" rotWithShape="0">
                  <a:srgbClr val="000000">
                    <a:alpha val="65000"/>
                  </a:srgbClr>
                </a:outerShdw>
              </a:effectLst>
              <a:latin typeface="Arial" charset="0"/>
              <a:ea typeface="ＭＳ Ｐゴシック" charset="-128"/>
            </a:endParaRPr>
          </a:p>
        </p:txBody>
      </p:sp>
      <p:sp>
        <p:nvSpPr>
          <p:cNvPr id="5" name="角丸四角形 4"/>
          <p:cNvSpPr/>
          <p:nvPr/>
        </p:nvSpPr>
        <p:spPr bwMode="auto">
          <a:xfrm>
            <a:off x="128464" y="3789040"/>
            <a:ext cx="4104456" cy="720080"/>
          </a:xfrm>
          <a:prstGeom prst="roundRect">
            <a:avLst>
              <a:gd name="adj" fmla="val 43201"/>
            </a:avLst>
          </a:prstGeom>
          <a:solidFill>
            <a:schemeClr val="accent1"/>
          </a:solidFill>
          <a:ln w="15875" cap="flat" cmpd="sng" algn="ctr">
            <a:noFill/>
            <a:prstDash val="solid"/>
            <a:round/>
            <a:headEnd type="none" w="med" len="med"/>
            <a:tailEnd type="none" w="med" len="med"/>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vert="horz" wrap="none" lIns="18000" tIns="18000" rIns="18000" bIns="18000" numCol="1" rtlCol="0"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2400" b="1" i="0" u="none" strike="noStrike" spc="50" normalizeH="0" baseline="0" dirty="0" smtClean="0">
                <a:ln w="11430"/>
                <a:solidFill>
                  <a:schemeClr val="tx2"/>
                </a:solidFill>
                <a:effectLst>
                  <a:outerShdw blurRad="76200" dist="50800" dir="5400000" algn="tl" rotWithShape="0">
                    <a:srgbClr val="000000">
                      <a:alpha val="65000"/>
                    </a:srgbClr>
                  </a:outerShdw>
                </a:effectLst>
                <a:latin typeface="Arial" charset="0"/>
                <a:ea typeface="ＭＳ Ｐゴシック" charset="-128"/>
              </a:rPr>
              <a:t>限られた資源の中での保障</a:t>
            </a:r>
            <a:endParaRPr kumimoji="1" lang="ja-JP" altLang="en-US" sz="1600" b="1" i="0" u="none" strike="noStrike" spc="50" normalizeH="0" baseline="0" dirty="0" smtClean="0">
              <a:ln w="11430"/>
              <a:solidFill>
                <a:schemeClr val="tx2"/>
              </a:solidFill>
              <a:effectLst>
                <a:outerShdw blurRad="76200" dist="50800" dir="5400000" algn="tl" rotWithShape="0">
                  <a:srgbClr val="000000">
                    <a:alpha val="65000"/>
                  </a:srgbClr>
                </a:outerShdw>
              </a:effectLst>
              <a:latin typeface="Arial" charset="0"/>
              <a:ea typeface="ＭＳ Ｐゴシック" charset="-128"/>
            </a:endParaRPr>
          </a:p>
        </p:txBody>
      </p:sp>
      <p:sp>
        <p:nvSpPr>
          <p:cNvPr id="6" name="テキスト ボックス 5"/>
          <p:cNvSpPr txBox="1"/>
          <p:nvPr/>
        </p:nvSpPr>
        <p:spPr>
          <a:xfrm>
            <a:off x="3800872" y="1340768"/>
            <a:ext cx="5889104" cy="683264"/>
          </a:xfrm>
          <a:prstGeom prst="rect">
            <a:avLst/>
          </a:prstGeom>
          <a:noFill/>
        </p:spPr>
        <p:txBody>
          <a:bodyPr wrap="square" rtlCol="0">
            <a:spAutoFit/>
          </a:bodyPr>
          <a:lstStyle/>
          <a:p>
            <a:pPr algn="l"/>
            <a:r>
              <a:rPr kumimoji="1" lang="ja-JP" altLang="en-US" dirty="0" smtClean="0">
                <a:latin typeface="HG丸ｺﾞｼｯｸM-PRO" pitchFamily="50" charset="-128"/>
                <a:ea typeface="HG丸ｺﾞｼｯｸM-PRO" pitchFamily="50" charset="-128"/>
              </a:rPr>
              <a:t>可能な限り、住み慣れた環境の中での生活を継続すること。</a:t>
            </a:r>
            <a:r>
              <a:rPr lang="ja-JP" altLang="en-US" dirty="0" smtClean="0">
                <a:latin typeface="HG丸ｺﾞｼｯｸM-PRO" pitchFamily="50" charset="-128"/>
                <a:ea typeface="HG丸ｺﾞｼｯｸM-PRO" pitchFamily="50" charset="-128"/>
              </a:rPr>
              <a:t>従来の施設依存型のケアから脱却し、</a:t>
            </a:r>
            <a:r>
              <a:rPr lang="ja-JP" altLang="en-US" b="1" u="sng" dirty="0" smtClean="0">
                <a:latin typeface="HG丸ｺﾞｼｯｸM-PRO" pitchFamily="50" charset="-128"/>
                <a:ea typeface="HG丸ｺﾞｼｯｸM-PRO" pitchFamily="50" charset="-128"/>
              </a:rPr>
              <a:t>在宅限界点を高める</a:t>
            </a:r>
            <a:r>
              <a:rPr lang="ja-JP" altLang="en-US" dirty="0" smtClean="0">
                <a:latin typeface="HG丸ｺﾞｼｯｸM-PRO" pitchFamily="50" charset="-128"/>
                <a:ea typeface="HG丸ｺﾞｼｯｸM-PRO" pitchFamily="50" charset="-128"/>
              </a:rPr>
              <a:t>方向性</a:t>
            </a:r>
            <a:endParaRPr kumimoji="1" lang="en-US" altLang="ja-JP" dirty="0" smtClean="0">
              <a:latin typeface="HG丸ｺﾞｼｯｸM-PRO" pitchFamily="50" charset="-128"/>
              <a:ea typeface="HG丸ｺﾞｼｯｸM-PRO" pitchFamily="50" charset="-128"/>
            </a:endParaRPr>
          </a:p>
        </p:txBody>
      </p:sp>
      <p:sp>
        <p:nvSpPr>
          <p:cNvPr id="7" name="テキスト ボックス 6"/>
          <p:cNvSpPr txBox="1"/>
          <p:nvPr/>
        </p:nvSpPr>
        <p:spPr>
          <a:xfrm>
            <a:off x="4232920" y="3789040"/>
            <a:ext cx="5457056" cy="683264"/>
          </a:xfrm>
          <a:prstGeom prst="rect">
            <a:avLst/>
          </a:prstGeom>
          <a:noFill/>
        </p:spPr>
        <p:txBody>
          <a:bodyPr wrap="square" rtlCol="0">
            <a:spAutoFit/>
          </a:bodyPr>
          <a:lstStyle/>
          <a:p>
            <a:pPr algn="l"/>
            <a:r>
              <a:rPr lang="ja-JP" altLang="en-US" dirty="0" smtClean="0">
                <a:latin typeface="HG丸ｺﾞｼｯｸM-PRO" pitchFamily="50" charset="-128"/>
                <a:ea typeface="HG丸ｺﾞｼｯｸM-PRO" pitchFamily="50" charset="-128"/>
              </a:rPr>
              <a:t>限られた財源の中で、効果的なケアを提供することがポイント。</a:t>
            </a:r>
            <a:r>
              <a:rPr lang="ja-JP" altLang="en-US" b="1" u="sng" dirty="0" smtClean="0">
                <a:latin typeface="HG丸ｺﾞｼｯｸM-PRO" pitchFamily="50" charset="-128"/>
                <a:ea typeface="HG丸ｺﾞｼｯｸM-PRO" pitchFamily="50" charset="-128"/>
              </a:rPr>
              <a:t>ケアの「高密度化」</a:t>
            </a:r>
            <a:r>
              <a:rPr lang="ja-JP" altLang="en-US" dirty="0" smtClean="0">
                <a:latin typeface="HG丸ｺﾞｼｯｸM-PRO" pitchFamily="50" charset="-128"/>
                <a:ea typeface="HG丸ｺﾞｼｯｸM-PRO" pitchFamily="50" charset="-128"/>
              </a:rPr>
              <a:t>がキーワード。</a:t>
            </a:r>
            <a:endParaRPr kumimoji="1" lang="en-US" altLang="ja-JP" dirty="0" smtClean="0">
              <a:latin typeface="HG丸ｺﾞｼｯｸM-PRO" pitchFamily="50" charset="-128"/>
              <a:ea typeface="HG丸ｺﾞｼｯｸM-PRO" pitchFamily="50" charset="-128"/>
            </a:endParaRPr>
          </a:p>
        </p:txBody>
      </p:sp>
      <p:sp>
        <p:nvSpPr>
          <p:cNvPr id="8" name="Rectangle 3"/>
          <p:cNvSpPr txBox="1">
            <a:spLocks noChangeArrowheads="1"/>
          </p:cNvSpPr>
          <p:nvPr/>
        </p:nvSpPr>
        <p:spPr bwMode="gray">
          <a:xfrm>
            <a:off x="314324" y="4581128"/>
            <a:ext cx="9247188" cy="1872208"/>
          </a:xfrm>
          <a:prstGeom prst="rect">
            <a:avLst/>
          </a:prstGeom>
          <a:noFill/>
          <a:ln w="9525">
            <a:solidFill>
              <a:schemeClr val="tx1"/>
            </a:solidFill>
            <a:prstDash val="dash"/>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高齢者の自然増により、介護給付費全体の増加傾向を食い止めることは不可能。しかし、現状の非効率な給付システムを改めることは可能であり、また必要である。</a:t>
            </a:r>
            <a:endParaRPr kumimoji="1" lang="en-US" altLang="ja-JP" sz="1800" b="0" i="0" u="none" strike="noStrike" kern="0" cap="none" spc="0" normalizeH="0" baseline="0" noProof="0" dirty="0" smtClean="0">
              <a:ln>
                <a:noFill/>
              </a:ln>
              <a:solidFill>
                <a:srgbClr val="000000"/>
              </a:solidFill>
              <a:effectLst/>
              <a:uLnTx/>
              <a:uFillTx/>
              <a:latin typeface="+mn-lt"/>
              <a:ea typeface="+mn-ea"/>
              <a:cs typeface="+mn-cs"/>
            </a:endParaRP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kern="0" dirty="0" smtClean="0">
                <a:latin typeface="+mn-lt"/>
                <a:ea typeface="+mn-ea"/>
              </a:rPr>
              <a:t>介護資源（人材・財源）を</a:t>
            </a:r>
            <a:r>
              <a:rPr lang="ja-JP" altLang="en-US" sz="1800" b="1" u="sng" kern="0" dirty="0" smtClean="0">
                <a:latin typeface="+mn-lt"/>
                <a:ea typeface="+mn-ea"/>
              </a:rPr>
              <a:t>中重度ケアに集中投下していく流れを、構造的に構築していくこと</a:t>
            </a:r>
            <a:r>
              <a:rPr lang="ja-JP" altLang="en-US" sz="1800" kern="0" dirty="0" smtClean="0">
                <a:latin typeface="+mn-lt"/>
                <a:ea typeface="+mn-ea"/>
              </a:rPr>
              <a:t>が地域包括ケア構築の前提条件となる。</a:t>
            </a:r>
            <a:endParaRPr lang="en-US" altLang="ja-JP" sz="1800" kern="0" dirty="0" smtClean="0">
              <a:latin typeface="+mn-lt"/>
              <a:ea typeface="+mn-ea"/>
            </a:endParaRP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kern="0" dirty="0" smtClean="0">
                <a:latin typeface="+mn-lt"/>
                <a:ea typeface="+mn-ea"/>
              </a:rPr>
              <a:t>また、一部のケアについては、民間市場のサービスの活用も検討すべきではないか。</a:t>
            </a:r>
            <a:endParaRPr lang="en-US" altLang="ja-JP" sz="1800" kern="0" dirty="0" smtClean="0">
              <a:latin typeface="+mn-lt"/>
              <a:ea typeface="+mn-ea"/>
            </a:endParaRPr>
          </a:p>
          <a:p>
            <a:pPr marL="355600" indent="-355600" algn="l">
              <a:spcBef>
                <a:spcPct val="30000"/>
              </a:spcBef>
              <a:buFont typeface="Wingdings" pitchFamily="2" charset="2"/>
              <a:buChar char="n"/>
            </a:pPr>
            <a:endParaRPr kumimoji="1" lang="ja-JP" altLang="en-US" sz="1800" b="0" i="0" u="none" strike="noStrike" kern="0" cap="none" spc="0" normalizeH="0" baseline="0" noProof="0" dirty="0">
              <a:ln>
                <a:noFill/>
              </a:ln>
              <a:solidFill>
                <a:srgbClr val="00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■「地域包括ケア」における今後の在宅介護の３類型</a:t>
            </a:r>
            <a:endParaRPr lang="ja-JP" altLang="en-US" spc="50" dirty="0">
              <a:ln w="11430"/>
              <a:solidFill>
                <a:sysClr val="windowText" lastClr="000000"/>
              </a:solidFill>
              <a:effectLst>
                <a:outerShdw blurRad="76200" dist="50800" dir="5400000" algn="tl" rotWithShape="0">
                  <a:srgbClr val="000000">
                    <a:alpha val="65000"/>
                  </a:srgbClr>
                </a:outerShdw>
              </a:effectLst>
            </a:endParaRPr>
          </a:p>
        </p:txBody>
      </p:sp>
      <p:graphicFrame>
        <p:nvGraphicFramePr>
          <p:cNvPr id="5" name="表 4"/>
          <p:cNvGraphicFramePr>
            <a:graphicFrameLocks noGrp="1"/>
          </p:cNvGraphicFramePr>
          <p:nvPr/>
        </p:nvGraphicFramePr>
        <p:xfrm>
          <a:off x="355597" y="1227666"/>
          <a:ext cx="9224965" cy="5168415"/>
        </p:xfrm>
        <a:graphic>
          <a:graphicData uri="http://schemas.openxmlformats.org/drawingml/2006/table">
            <a:tbl>
              <a:tblPr firstRow="1" bandRow="1">
                <a:tableStyleId>{5C22544A-7EE6-4342-B048-85BDC9FD1C3A}</a:tableStyleId>
              </a:tblPr>
              <a:tblGrid>
                <a:gridCol w="1069011"/>
                <a:gridCol w="891484"/>
                <a:gridCol w="1649455"/>
                <a:gridCol w="915445"/>
                <a:gridCol w="2520280"/>
                <a:gridCol w="2179290"/>
              </a:tblGrid>
              <a:tr h="992655">
                <a:tc>
                  <a:txBody>
                    <a:bodyPr/>
                    <a:lstStyle/>
                    <a:p>
                      <a:pPr algn="ctr"/>
                      <a:endParaRPr kumimoji="1" lang="ja-JP" altLang="en-US" dirty="0"/>
                    </a:p>
                  </a:txBody>
                  <a:tcPr anchor="ctr"/>
                </a:tc>
                <a:tc>
                  <a:txBody>
                    <a:bodyPr/>
                    <a:lstStyle/>
                    <a:p>
                      <a:pPr algn="ctr"/>
                      <a:r>
                        <a:rPr kumimoji="1" lang="ja-JP" altLang="en-US" dirty="0" smtClean="0"/>
                        <a:t>介護</a:t>
                      </a:r>
                      <a:endParaRPr kumimoji="1" lang="en-US" altLang="ja-JP" dirty="0" smtClean="0"/>
                    </a:p>
                    <a:p>
                      <a:pPr algn="ctr"/>
                      <a:r>
                        <a:rPr kumimoji="1" lang="ja-JP" altLang="en-US" dirty="0" smtClean="0"/>
                        <a:t>ｻｰﾋﾞｽ</a:t>
                      </a:r>
                      <a:r>
                        <a:rPr kumimoji="1" lang="en-US" altLang="ja-JP" dirty="0" smtClean="0"/>
                        <a:t/>
                      </a:r>
                      <a:br>
                        <a:rPr kumimoji="1" lang="en-US" altLang="ja-JP" dirty="0" smtClean="0"/>
                      </a:br>
                      <a:r>
                        <a:rPr kumimoji="1" lang="ja-JP" altLang="en-US" dirty="0" smtClean="0"/>
                        <a:t>の利用</a:t>
                      </a:r>
                      <a:endParaRPr kumimoji="1" lang="ja-JP" altLang="en-US" dirty="0"/>
                    </a:p>
                  </a:txBody>
                  <a:tcPr anchor="ctr"/>
                </a:tc>
                <a:tc>
                  <a:txBody>
                    <a:bodyPr/>
                    <a:lstStyle/>
                    <a:p>
                      <a:pPr algn="ctr"/>
                      <a:r>
                        <a:rPr kumimoji="1" lang="ja-JP" altLang="en-US" dirty="0" smtClean="0"/>
                        <a:t>タ　イ　プ</a:t>
                      </a:r>
                      <a:endParaRPr kumimoji="1" lang="ja-JP" altLang="en-US" dirty="0"/>
                    </a:p>
                  </a:txBody>
                  <a:tcPr anchor="ctr"/>
                </a:tc>
                <a:tc>
                  <a:txBody>
                    <a:bodyPr/>
                    <a:lstStyle/>
                    <a:p>
                      <a:pPr algn="ctr"/>
                      <a:r>
                        <a:rPr kumimoji="1" lang="ja-JP" altLang="en-US" dirty="0" smtClean="0"/>
                        <a:t>介護の</a:t>
                      </a:r>
                      <a:endParaRPr kumimoji="1" lang="en-US" altLang="ja-JP" dirty="0" smtClean="0"/>
                    </a:p>
                    <a:p>
                      <a:pPr algn="ctr"/>
                      <a:r>
                        <a:rPr kumimoji="1" lang="ja-JP" altLang="en-US" dirty="0" smtClean="0"/>
                        <a:t>社会化</a:t>
                      </a:r>
                      <a:endParaRPr kumimoji="1" lang="ja-JP" altLang="en-US" dirty="0"/>
                    </a:p>
                  </a:txBody>
                  <a:tcPr anchor="ctr"/>
                </a:tc>
                <a:tc>
                  <a:txBody>
                    <a:bodyPr/>
                    <a:lstStyle/>
                    <a:p>
                      <a:pPr algn="ctr"/>
                      <a:r>
                        <a:rPr kumimoji="1" lang="ja-JP" altLang="en-US" dirty="0" smtClean="0"/>
                        <a:t>結　果</a:t>
                      </a:r>
                      <a:endParaRPr kumimoji="1" lang="ja-JP" altLang="en-US" dirty="0"/>
                    </a:p>
                  </a:txBody>
                  <a:tcPr anchor="ctr"/>
                </a:tc>
                <a:tc>
                  <a:txBody>
                    <a:bodyPr/>
                    <a:lstStyle/>
                    <a:p>
                      <a:pPr algn="ctr"/>
                      <a:r>
                        <a:rPr kumimoji="1" lang="ja-JP" altLang="en-US" dirty="0" smtClean="0"/>
                        <a:t>カギとなる</a:t>
                      </a:r>
                      <a:r>
                        <a:rPr kumimoji="1" lang="en-US" altLang="ja-JP" dirty="0" smtClean="0"/>
                        <a:t/>
                      </a:r>
                      <a:br>
                        <a:rPr kumimoji="1" lang="en-US" altLang="ja-JP" dirty="0" smtClean="0"/>
                      </a:br>
                      <a:r>
                        <a:rPr kumimoji="1" lang="ja-JP" altLang="en-US" dirty="0" smtClean="0"/>
                        <a:t>サービス</a:t>
                      </a:r>
                      <a:endParaRPr kumimoji="1" lang="ja-JP" altLang="en-US" dirty="0"/>
                    </a:p>
                  </a:txBody>
                  <a:tcPr anchor="ctr"/>
                </a:tc>
              </a:tr>
              <a:tr h="992655">
                <a:tc>
                  <a:txBody>
                    <a:bodyPr/>
                    <a:lstStyle/>
                    <a:p>
                      <a:pPr algn="ctr"/>
                      <a:r>
                        <a:rPr kumimoji="1" lang="ja-JP" altLang="en-US" sz="1600" dirty="0" smtClean="0"/>
                        <a:t>家族介護</a:t>
                      </a:r>
                      <a:r>
                        <a:rPr kumimoji="1" lang="en-US" altLang="ja-JP" sz="1600" dirty="0" smtClean="0"/>
                        <a:t/>
                      </a:r>
                      <a:br>
                        <a:rPr kumimoji="1" lang="en-US" altLang="ja-JP" sz="1600" dirty="0" smtClean="0"/>
                      </a:br>
                      <a:r>
                        <a:rPr kumimoji="1" lang="ja-JP" altLang="en-US" sz="1600" dirty="0" smtClean="0"/>
                        <a:t>中心型</a:t>
                      </a:r>
                      <a:endParaRPr kumimoji="1" lang="ja-JP" altLang="en-US" sz="1600" dirty="0"/>
                    </a:p>
                  </a:txBody>
                  <a:tcPr anchor="ctr"/>
                </a:tc>
                <a:tc>
                  <a:txBody>
                    <a:bodyPr/>
                    <a:lstStyle/>
                    <a:p>
                      <a:pPr algn="ctr"/>
                      <a:r>
                        <a:rPr kumimoji="1" lang="ja-JP" altLang="en-US" sz="2400" dirty="0" smtClean="0"/>
                        <a:t>低</a:t>
                      </a:r>
                      <a:endParaRPr kumimoji="1" lang="ja-JP" altLang="en-US" sz="2400" dirty="0"/>
                    </a:p>
                  </a:txBody>
                  <a:tcPr anchor="ctr"/>
                </a:tc>
                <a:tc>
                  <a:txBody>
                    <a:bodyPr/>
                    <a:lstStyle/>
                    <a:p>
                      <a:pPr algn="l"/>
                      <a:r>
                        <a:rPr kumimoji="1" lang="ja-JP" altLang="en-US" sz="1600" dirty="0" smtClean="0"/>
                        <a:t>介護サービスの利用は低水準にあり、家族ケアが介護の中心。介護保険以前。</a:t>
                      </a:r>
                      <a:endParaRPr kumimoji="1" lang="en-US" altLang="ja-JP" sz="1600" dirty="0" smtClean="0"/>
                    </a:p>
                  </a:txBody>
                  <a:tcPr anchor="ctr"/>
                </a:tc>
                <a:tc>
                  <a:txBody>
                    <a:bodyPr/>
                    <a:lstStyle/>
                    <a:p>
                      <a:pPr algn="ctr"/>
                      <a:r>
                        <a:rPr kumimoji="1" lang="en-US" altLang="ja-JP" sz="2400" dirty="0" smtClean="0"/>
                        <a:t>×</a:t>
                      </a:r>
                    </a:p>
                  </a:txBody>
                  <a:tcPr anchor="ctr"/>
                </a:tc>
                <a:tc>
                  <a:txBody>
                    <a:bodyPr/>
                    <a:lstStyle/>
                    <a:p>
                      <a:pPr algn="ctr"/>
                      <a:r>
                        <a:rPr kumimoji="1" lang="ja-JP" altLang="en-US" sz="1600" dirty="0" smtClean="0"/>
                        <a:t>家族の燃え尽き</a:t>
                      </a:r>
                      <a:endParaRPr kumimoji="1" lang="en-US" altLang="ja-JP" sz="1600" dirty="0" smtClean="0"/>
                    </a:p>
                    <a:p>
                      <a:pPr algn="ctr"/>
                      <a:r>
                        <a:rPr kumimoji="1" lang="ja-JP" altLang="en-US" sz="1600" dirty="0" smtClean="0"/>
                        <a:t>就労断念による社会的な労働力のロス</a:t>
                      </a:r>
                      <a:endParaRPr kumimoji="1" lang="ja-JP" altLang="en-US" sz="1600" dirty="0"/>
                    </a:p>
                  </a:txBody>
                  <a:tcPr anchor="ctr"/>
                </a:tc>
                <a:tc>
                  <a:txBody>
                    <a:bodyPr/>
                    <a:lstStyle/>
                    <a:p>
                      <a:pPr algn="ctr"/>
                      <a:r>
                        <a:rPr kumimoji="1" lang="ja-JP" altLang="en-US" dirty="0" smtClean="0"/>
                        <a:t>－</a:t>
                      </a:r>
                      <a:endParaRPr kumimoji="1" lang="ja-JP" altLang="en-US" dirty="0"/>
                    </a:p>
                  </a:txBody>
                  <a:tcPr anchor="ctr"/>
                </a:tc>
              </a:tr>
              <a:tr h="992655">
                <a:tc>
                  <a:txBody>
                    <a:bodyPr/>
                    <a:lstStyle/>
                    <a:p>
                      <a:pPr algn="ctr"/>
                      <a:r>
                        <a:rPr kumimoji="1" lang="ja-JP" altLang="en-US" sz="1600" dirty="0" smtClean="0"/>
                        <a:t>レスパイトケア</a:t>
                      </a:r>
                      <a:r>
                        <a:rPr kumimoji="1" lang="en-US" altLang="ja-JP" sz="1600" dirty="0" smtClean="0"/>
                        <a:t/>
                      </a:r>
                      <a:br>
                        <a:rPr kumimoji="1" lang="en-US" altLang="ja-JP" sz="1600" dirty="0" smtClean="0"/>
                      </a:br>
                      <a:r>
                        <a:rPr kumimoji="1" lang="ja-JP" altLang="en-US" sz="1600" dirty="0" smtClean="0"/>
                        <a:t>中心型</a:t>
                      </a:r>
                      <a:endParaRPr kumimoji="1" lang="ja-JP" altLang="en-US" sz="1600" dirty="0"/>
                    </a:p>
                  </a:txBody>
                  <a:tcPr anchor="ctr"/>
                </a:tc>
                <a:tc>
                  <a:txBody>
                    <a:bodyPr/>
                    <a:lstStyle/>
                    <a:p>
                      <a:pPr algn="ctr"/>
                      <a:r>
                        <a:rPr kumimoji="1" lang="ja-JP" altLang="en-US" sz="2400" dirty="0" smtClean="0"/>
                        <a:t>高</a:t>
                      </a:r>
                      <a:endParaRPr kumimoji="1" lang="ja-JP" altLang="en-US" sz="2400" dirty="0"/>
                    </a:p>
                  </a:txBody>
                  <a:tcPr anchor="ctr"/>
                </a:tc>
                <a:tc>
                  <a:txBody>
                    <a:bodyPr/>
                    <a:lstStyle/>
                    <a:p>
                      <a:pPr algn="l"/>
                      <a:r>
                        <a:rPr kumimoji="1" lang="ja-JP" altLang="en-US" sz="1600" dirty="0" smtClean="0"/>
                        <a:t>介護サービスの利用は多いが、通所（デイ）とショートステイの利用が中心で訪問系は低調。</a:t>
                      </a:r>
                      <a:endParaRPr kumimoji="1" lang="ja-JP" altLang="en-US" sz="1600" dirty="0"/>
                    </a:p>
                  </a:txBody>
                  <a:tcPr anchor="ctr"/>
                </a:tc>
                <a:tc>
                  <a:txBody>
                    <a:bodyPr/>
                    <a:lstStyle/>
                    <a:p>
                      <a:pPr algn="ctr"/>
                      <a:r>
                        <a:rPr kumimoji="1" lang="ja-JP" altLang="en-US" sz="2400" dirty="0" smtClean="0"/>
                        <a:t>△</a:t>
                      </a:r>
                      <a:endParaRPr kumimoji="1" lang="ja-JP" altLang="en-US" sz="2400" dirty="0"/>
                    </a:p>
                  </a:txBody>
                  <a:tcPr anchor="ctr"/>
                </a:tc>
                <a:tc>
                  <a:txBody>
                    <a:bodyPr/>
                    <a:lstStyle/>
                    <a:p>
                      <a:pPr algn="l"/>
                      <a:r>
                        <a:rPr kumimoji="1" lang="ja-JP" altLang="en-US" sz="1600" dirty="0" smtClean="0"/>
                        <a:t>家族負担は軽減可能だが、重度化に伴い在宅継続困難、またはショートにおける待機的入所となることも。</a:t>
                      </a:r>
                      <a:endParaRPr kumimoji="1" lang="ja-JP" altLang="en-US" sz="1600" dirty="0"/>
                    </a:p>
                  </a:txBody>
                  <a:tcPr anchor="ctr"/>
                </a:tc>
                <a:tc>
                  <a:txBody>
                    <a:bodyPr/>
                    <a:lstStyle/>
                    <a:p>
                      <a:pPr algn="l"/>
                      <a:r>
                        <a:rPr kumimoji="1" lang="ja-JP" altLang="en-US" sz="1600" dirty="0" smtClean="0"/>
                        <a:t>デイサービス</a:t>
                      </a:r>
                      <a:endParaRPr kumimoji="1" lang="en-US" altLang="ja-JP" sz="1600" dirty="0" smtClean="0"/>
                    </a:p>
                    <a:p>
                      <a:pPr algn="l"/>
                      <a:r>
                        <a:rPr kumimoji="1" lang="ja-JP" altLang="en-US" sz="1600" dirty="0" smtClean="0"/>
                        <a:t>ショートステイ</a:t>
                      </a:r>
                      <a:endParaRPr kumimoji="1" lang="en-US" altLang="ja-JP" sz="1600" dirty="0" smtClean="0"/>
                    </a:p>
                    <a:p>
                      <a:pPr algn="l"/>
                      <a:r>
                        <a:rPr kumimoji="1" lang="ja-JP" altLang="en-US" sz="1600" dirty="0" smtClean="0"/>
                        <a:t>小規模多機能</a:t>
                      </a:r>
                      <a:endParaRPr kumimoji="1" lang="ja-JP" altLang="en-US" sz="1600" dirty="0"/>
                    </a:p>
                  </a:txBody>
                  <a:tcPr anchor="ctr"/>
                </a:tc>
              </a:tr>
              <a:tr h="992655">
                <a:tc>
                  <a:txBody>
                    <a:bodyPr/>
                    <a:lstStyle/>
                    <a:p>
                      <a:pPr algn="ctr"/>
                      <a:r>
                        <a:rPr kumimoji="1" lang="ja-JP" altLang="en-US" sz="1600" dirty="0" smtClean="0"/>
                        <a:t>ベスト</a:t>
                      </a:r>
                      <a:r>
                        <a:rPr kumimoji="1" lang="en-US" altLang="ja-JP" sz="1600" dirty="0" smtClean="0"/>
                        <a:t/>
                      </a:r>
                      <a:br>
                        <a:rPr kumimoji="1" lang="en-US" altLang="ja-JP" sz="1600" dirty="0" smtClean="0"/>
                      </a:br>
                      <a:r>
                        <a:rPr kumimoji="1" lang="ja-JP" altLang="en-US" sz="1600" dirty="0" smtClean="0"/>
                        <a:t>ミックス型</a:t>
                      </a:r>
                      <a:endParaRPr kumimoji="1" lang="ja-JP" altLang="en-US" sz="1600" dirty="0"/>
                    </a:p>
                  </a:txBody>
                  <a:tcPr anchor="ctr"/>
                </a:tc>
                <a:tc>
                  <a:txBody>
                    <a:bodyPr/>
                    <a:lstStyle/>
                    <a:p>
                      <a:pPr algn="ctr"/>
                      <a:r>
                        <a:rPr kumimoji="1" lang="ja-JP" altLang="en-US" sz="2400" dirty="0" smtClean="0"/>
                        <a:t>高</a:t>
                      </a:r>
                      <a:endParaRPr kumimoji="1" lang="ja-JP" altLang="en-US" sz="2400" dirty="0"/>
                    </a:p>
                  </a:txBody>
                  <a:tcPr anchor="ctr"/>
                </a:tc>
                <a:tc>
                  <a:txBody>
                    <a:bodyPr/>
                    <a:lstStyle/>
                    <a:p>
                      <a:pPr algn="l"/>
                      <a:r>
                        <a:rPr kumimoji="1" lang="ja-JP" altLang="en-US" sz="1600" dirty="0" smtClean="0"/>
                        <a:t>訪問・通所・ショートを適切に組み合わせながら、在宅生活を継続。</a:t>
                      </a:r>
                      <a:endParaRPr kumimoji="1" lang="ja-JP" altLang="en-US" sz="1600" dirty="0"/>
                    </a:p>
                  </a:txBody>
                  <a:tcPr anchor="ctr"/>
                </a:tc>
                <a:tc>
                  <a:txBody>
                    <a:bodyPr/>
                    <a:lstStyle/>
                    <a:p>
                      <a:pPr algn="ctr"/>
                      <a:r>
                        <a:rPr kumimoji="1" lang="ja-JP" altLang="en-US" sz="2400" dirty="0" smtClean="0"/>
                        <a:t>○</a:t>
                      </a:r>
                      <a:endParaRPr kumimoji="1" lang="ja-JP" altLang="en-US" sz="2400" dirty="0"/>
                    </a:p>
                  </a:txBody>
                  <a:tcPr anchor="ctr"/>
                </a:tc>
                <a:tc>
                  <a:txBody>
                    <a:bodyPr/>
                    <a:lstStyle/>
                    <a:p>
                      <a:pPr algn="l"/>
                      <a:r>
                        <a:rPr kumimoji="1" lang="ja-JP" altLang="en-US" sz="1600" dirty="0" smtClean="0"/>
                        <a:t>訪問サービスで身体介護を支えつつ、レスパイトで家族介護の継続も可能。安定的な在宅介護を実現する可能性。</a:t>
                      </a:r>
                      <a:endParaRPr kumimoji="1" lang="ja-JP" altLang="en-US" sz="1600" dirty="0"/>
                    </a:p>
                  </a:txBody>
                  <a:tcPr anchor="ctr"/>
                </a:tc>
                <a:tc>
                  <a:txBody>
                    <a:bodyPr/>
                    <a:lstStyle/>
                    <a:p>
                      <a:pPr algn="l"/>
                      <a:r>
                        <a:rPr kumimoji="1" lang="ja-JP" altLang="en-US" sz="1600" dirty="0" smtClean="0"/>
                        <a:t>複合型</a:t>
                      </a:r>
                      <a:r>
                        <a:rPr kumimoji="1" lang="ja-JP" altLang="en-US" sz="1400" dirty="0" smtClean="0"/>
                        <a:t>（小規模多機能）</a:t>
                      </a:r>
                      <a:endParaRPr kumimoji="1" lang="en-US" altLang="ja-JP" sz="1600" dirty="0" smtClean="0"/>
                    </a:p>
                    <a:p>
                      <a:pPr algn="l"/>
                      <a:r>
                        <a:rPr kumimoji="1" lang="ja-JP" altLang="en-US" sz="1600" dirty="0" smtClean="0"/>
                        <a:t>定期巡回・随時対応</a:t>
                      </a:r>
                      <a:endParaRPr kumimoji="1" lang="ja-JP" altLang="en-US" sz="1600"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02" name="Rectangle 2"/>
          <p:cNvSpPr>
            <a:spLocks noGrp="1" noChangeArrowheads="1"/>
          </p:cNvSpPr>
          <p:nvPr>
            <p:ph type="ctrTitle"/>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ja-JP" altLang="en-US" spc="50" dirty="0" smtClean="0">
                <a:ln w="11430"/>
                <a:solidFill>
                  <a:sysClr val="windowText" lastClr="000000"/>
                </a:solidFill>
                <a:effectLst>
                  <a:outerShdw blurRad="76200" dist="50800" dir="5400000" algn="tl" rotWithShape="0">
                    <a:srgbClr val="000000">
                      <a:alpha val="65000"/>
                    </a:srgbClr>
                  </a:outerShdw>
                </a:effectLst>
              </a:rPr>
              <a:t>調査の概要</a:t>
            </a:r>
            <a:endParaRPr lang="en-US" altLang="ja-JP" spc="50" dirty="0">
              <a:ln w="11430"/>
              <a:solidFill>
                <a:sysClr val="windowText" lastClr="000000"/>
              </a:solidFill>
              <a:effectLst>
                <a:outerShdw blurRad="76200" dist="50800" dir="5400000" algn="tl" rotWithShape="0">
                  <a:srgbClr val="000000">
                    <a:alpha val="65000"/>
                  </a:srgbClr>
                </a:outerShdw>
              </a:effectLst>
            </a:endParaRPr>
          </a:p>
        </p:txBody>
      </p:sp>
      <p:sp>
        <p:nvSpPr>
          <p:cNvPr id="3" name="テキスト ボックス 2"/>
          <p:cNvSpPr txBox="1"/>
          <p:nvPr/>
        </p:nvSpPr>
        <p:spPr>
          <a:xfrm>
            <a:off x="1081088" y="4077072"/>
            <a:ext cx="7743825" cy="701731"/>
          </a:xfrm>
          <a:prstGeom prst="rect">
            <a:avLst/>
          </a:prstGeom>
          <a:noFill/>
          <a:ln>
            <a:solidFill>
              <a:schemeClr val="tx1"/>
            </a:solidFill>
            <a:prstDash val="lgDash"/>
          </a:ln>
        </p:spPr>
        <p:txBody>
          <a:bodyPr wrap="square" rtlCol="0">
            <a:spAutoFit/>
          </a:bodyPr>
          <a:lstStyle/>
          <a:p>
            <a:pPr algn="l"/>
            <a:r>
              <a:rPr kumimoji="1" lang="ja-JP" altLang="en-US" sz="1100" dirty="0" smtClean="0"/>
              <a:t>本資料は、シンポジウムのために準備されたものであり、掲載されている数値、情報は、すべて暫定集計値（速報値）です。今後、データの精査等によって、結果が変わる場合があります。最終結果については、平成</a:t>
            </a:r>
            <a:r>
              <a:rPr kumimoji="1" lang="en-US" altLang="ja-JP" sz="1100" dirty="0" smtClean="0"/>
              <a:t>25</a:t>
            </a:r>
            <a:r>
              <a:rPr kumimoji="1" lang="ja-JP" altLang="en-US" sz="1100" dirty="0" smtClean="0"/>
              <a:t>年</a:t>
            </a:r>
            <a:r>
              <a:rPr kumimoji="1" lang="en-US" altLang="ja-JP" sz="1100" dirty="0" smtClean="0"/>
              <a:t>4</a:t>
            </a:r>
            <a:r>
              <a:rPr kumimoji="1" lang="ja-JP" altLang="en-US" sz="1100" dirty="0" smtClean="0"/>
              <a:t>月に公開予定の、本調査の事業の報告書を参照してください。</a:t>
            </a:r>
            <a:endParaRPr kumimoji="1" lang="ja-JP" altLang="en-US" sz="11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463507"/>
            <a:ext cx="8915400" cy="517221"/>
          </a:xfrm>
        </p:spPr>
        <p:txBody>
          <a:bodyPr/>
          <a:lstStyle/>
          <a:p>
            <a:r>
              <a:rPr kumimoji="1" lang="en-US" altLang="ja-JP" dirty="0" smtClean="0"/>
              <a:t>【</a:t>
            </a:r>
            <a:r>
              <a:rPr kumimoji="1" lang="ja-JP" altLang="en-US" dirty="0" smtClean="0"/>
              <a:t>参考</a:t>
            </a:r>
            <a:r>
              <a:rPr kumimoji="1" lang="en-US" altLang="ja-JP" dirty="0" smtClean="0"/>
              <a:t>】</a:t>
            </a:r>
            <a:r>
              <a:rPr kumimoji="1" lang="ja-JP" altLang="en-US" dirty="0" smtClean="0"/>
              <a:t>要介護状態区分別の状態像</a:t>
            </a:r>
            <a:endParaRPr kumimoji="1" lang="ja-JP" altLang="en-US" sz="1800" dirty="0"/>
          </a:p>
        </p:txBody>
      </p:sp>
      <p:sp>
        <p:nvSpPr>
          <p:cNvPr id="4" name="テキスト ボックス 3"/>
          <p:cNvSpPr txBox="1"/>
          <p:nvPr/>
        </p:nvSpPr>
        <p:spPr>
          <a:xfrm>
            <a:off x="3454322" y="6429397"/>
            <a:ext cx="5819158" cy="325154"/>
          </a:xfrm>
          <a:prstGeom prst="rect">
            <a:avLst/>
          </a:prstGeom>
          <a:solidFill>
            <a:schemeClr val="bg1"/>
          </a:solidFill>
        </p:spPr>
        <p:txBody>
          <a:bodyPr wrap="square" rtlCol="0">
            <a:spAutoFit/>
          </a:bodyPr>
          <a:lstStyle/>
          <a:p>
            <a:pPr algn="l"/>
            <a:r>
              <a:rPr kumimoji="1" lang="ja-JP" altLang="en-US" sz="1400" dirty="0" smtClean="0"/>
              <a:t>資料）厚生労働省</a:t>
            </a:r>
            <a:endParaRPr kumimoji="1" lang="ja-JP" altLang="en-US" sz="1400" dirty="0"/>
          </a:p>
        </p:txBody>
      </p:sp>
      <p:pic>
        <p:nvPicPr>
          <p:cNvPr id="4098" name="Picture 2"/>
          <p:cNvPicPr>
            <a:picLocks noChangeAspect="1" noChangeArrowheads="1"/>
          </p:cNvPicPr>
          <p:nvPr/>
        </p:nvPicPr>
        <p:blipFill>
          <a:blip r:embed="rId3" cstate="print"/>
          <a:srcRect/>
          <a:stretch>
            <a:fillRect/>
          </a:stretch>
        </p:blipFill>
        <p:spPr bwMode="auto">
          <a:xfrm>
            <a:off x="992560" y="1122208"/>
            <a:ext cx="7866452" cy="5331128"/>
          </a:xfrm>
          <a:prstGeom prst="rect">
            <a:avLst/>
          </a:prstGeom>
          <a:noFill/>
          <a:ln w="9525">
            <a:noFill/>
            <a:miter lim="800000"/>
            <a:headEnd/>
            <a:tailEnd/>
          </a:ln>
        </p:spPr>
      </p:pic>
    </p:spTree>
    <p:extLst>
      <p:ext uri="{BB962C8B-B14F-4D97-AF65-F5344CB8AC3E}">
        <p14:creationId xmlns:p14="http://schemas.microsoft.com/office/powerpoint/2010/main" xmlns="" val="25692447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2222696" y="970062"/>
            <a:ext cx="4973638" cy="2762250"/>
          </a:xfrm>
          <a:prstGeom prst="rect">
            <a:avLst/>
          </a:prstGeom>
          <a:noFill/>
          <a:ln w="9525">
            <a:noFill/>
            <a:miter lim="800000"/>
            <a:headEnd/>
            <a:tailEnd/>
          </a:ln>
          <a:effectLst/>
        </p:spPr>
      </p:pic>
      <p:pic>
        <p:nvPicPr>
          <p:cNvPr id="6147" name="Picture 3"/>
          <p:cNvPicPr>
            <a:picLocks noChangeAspect="1" noChangeArrowheads="1"/>
          </p:cNvPicPr>
          <p:nvPr/>
        </p:nvPicPr>
        <p:blipFill>
          <a:blip r:embed="rId3" cstate="print"/>
          <a:srcRect/>
          <a:stretch>
            <a:fillRect/>
          </a:stretch>
        </p:blipFill>
        <p:spPr bwMode="auto">
          <a:xfrm>
            <a:off x="2222696" y="3768850"/>
            <a:ext cx="4973638" cy="3038475"/>
          </a:xfrm>
          <a:prstGeom prst="rect">
            <a:avLst/>
          </a:prstGeom>
          <a:noFill/>
          <a:ln w="9525">
            <a:noFill/>
            <a:miter lim="800000"/>
            <a:headEnd/>
            <a:tailEnd/>
          </a:ln>
          <a:effectLst/>
        </p:spPr>
      </p:pic>
      <p:sp>
        <p:nvSpPr>
          <p:cNvPr id="5" name="タイトル 3"/>
          <p:cNvSpPr txBox="1">
            <a:spLocks/>
          </p:cNvSpPr>
          <p:nvPr/>
        </p:nvSpPr>
        <p:spPr>
          <a:xfrm>
            <a:off x="495300" y="346646"/>
            <a:ext cx="9138220" cy="706090"/>
          </a:xfrm>
          <a:prstGeom prst="rect">
            <a:avLst/>
          </a:prstGeom>
        </p:spPr>
        <p:txBody>
          <a:bodyPr vert="horz" lIns="91440" tIns="45720" rIns="91440" bIns="45720" rtlCol="0" anchor="ctr">
            <a:normAutofit fontScale="82500" lnSpcReduction="10000"/>
          </a:bodyPr>
          <a:lstStyle/>
          <a:p>
            <a:pPr lvl="0" algn="ctr">
              <a:spcBef>
                <a:spcPct val="0"/>
              </a:spcBef>
            </a:pPr>
            <a:r>
              <a:rPr lang="ja-JP" altLang="en-US" sz="2700" dirty="0" smtClean="0">
                <a:latin typeface="+mj-lt"/>
                <a:ea typeface="+mj-ea"/>
                <a:cs typeface="+mj-cs"/>
              </a:rPr>
              <a:t>居宅</a:t>
            </a:r>
            <a:r>
              <a:rPr kumimoji="1" lang="ja-JP" altLang="en-US" sz="2700" b="0" i="0" u="none" strike="noStrike" kern="1200" cap="none" spc="0" normalizeH="0" baseline="0" noProof="0" dirty="0" smtClean="0">
                <a:ln>
                  <a:noFill/>
                </a:ln>
                <a:solidFill>
                  <a:schemeClr val="tx1"/>
                </a:solidFill>
                <a:effectLst/>
                <a:uLnTx/>
                <a:uFillTx/>
                <a:latin typeface="+mj-lt"/>
                <a:ea typeface="+mj-ea"/>
                <a:cs typeface="+mj-cs"/>
              </a:rPr>
              <a:t>サービスの利用状況</a:t>
            </a:r>
            <a:r>
              <a:rPr lang="ja-JP" altLang="en-US" sz="2000" dirty="0" smtClean="0">
                <a:latin typeface="+mj-lt"/>
                <a:ea typeface="+mj-ea"/>
                <a:cs typeface="+mj-cs"/>
              </a:rPr>
              <a:t>－ 要介護度別にみたショートステイの利用状況（広島県全体）－</a:t>
            </a:r>
            <a:endParaRPr kumimoji="1" lang="ja-JP" altLang="en-US" sz="20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6" name="直線コネクタ 5"/>
          <p:cNvCxnSpPr/>
          <p:nvPr/>
        </p:nvCxnSpPr>
        <p:spPr>
          <a:xfrm>
            <a:off x="272480" y="890811"/>
            <a:ext cx="93610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368824" y="6453336"/>
            <a:ext cx="5760640" cy="275268"/>
          </a:xfrm>
          <a:prstGeom prst="rect">
            <a:avLst/>
          </a:prstGeom>
          <a:noFill/>
        </p:spPr>
        <p:txBody>
          <a:bodyPr wrap="square" rtlCol="0">
            <a:spAutoFit/>
          </a:bodyPr>
          <a:lstStyle/>
          <a:p>
            <a:pPr algn="r"/>
            <a:r>
              <a:rPr kumimoji="1" lang="ja-JP" altLang="en-US" sz="1100" dirty="0" smtClean="0"/>
              <a:t>資料提供）広島県</a:t>
            </a:r>
            <a:endParaRPr kumimoji="1" lang="ja-JP" altLang="en-US" sz="11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srcRect/>
          <a:stretch>
            <a:fillRect/>
          </a:stretch>
        </p:blipFill>
        <p:spPr bwMode="auto">
          <a:xfrm>
            <a:off x="2300705" y="1003970"/>
            <a:ext cx="4973638" cy="2762250"/>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cstate="print"/>
          <a:srcRect/>
          <a:stretch>
            <a:fillRect/>
          </a:stretch>
        </p:blipFill>
        <p:spPr bwMode="auto">
          <a:xfrm>
            <a:off x="2300705" y="3884290"/>
            <a:ext cx="4973638" cy="2752725"/>
          </a:xfrm>
          <a:prstGeom prst="rect">
            <a:avLst/>
          </a:prstGeom>
          <a:noFill/>
          <a:ln w="9525">
            <a:noFill/>
            <a:miter lim="800000"/>
            <a:headEnd/>
            <a:tailEnd/>
          </a:ln>
          <a:effectLst/>
        </p:spPr>
      </p:pic>
      <p:sp>
        <p:nvSpPr>
          <p:cNvPr id="5" name="タイトル 3"/>
          <p:cNvSpPr txBox="1">
            <a:spLocks/>
          </p:cNvSpPr>
          <p:nvPr/>
        </p:nvSpPr>
        <p:spPr>
          <a:xfrm>
            <a:off x="495300" y="346646"/>
            <a:ext cx="8915400" cy="706090"/>
          </a:xfrm>
          <a:prstGeom prst="rect">
            <a:avLst/>
          </a:prstGeom>
        </p:spPr>
        <p:txBody>
          <a:bodyPr vert="horz" lIns="91440" tIns="45720" rIns="91440" bIns="45720" rtlCol="0" anchor="ctr">
            <a:normAutofit fontScale="82500" lnSpcReduction="10000"/>
          </a:bodyPr>
          <a:lstStyle/>
          <a:p>
            <a:pPr lvl="0" algn="ctr">
              <a:spcBef>
                <a:spcPct val="0"/>
              </a:spcBef>
            </a:pPr>
            <a:r>
              <a:rPr lang="ja-JP" altLang="en-US" sz="2700" dirty="0" smtClean="0">
                <a:latin typeface="+mj-lt"/>
                <a:ea typeface="+mj-ea"/>
                <a:cs typeface="+mj-cs"/>
              </a:rPr>
              <a:t>居宅</a:t>
            </a:r>
            <a:r>
              <a:rPr kumimoji="1" lang="ja-JP" altLang="en-US" sz="2700" b="0" i="0" u="none" strike="noStrike" kern="1200" cap="none" spc="0" normalizeH="0" baseline="0" noProof="0" dirty="0" smtClean="0">
                <a:ln>
                  <a:noFill/>
                </a:ln>
                <a:solidFill>
                  <a:schemeClr val="tx1"/>
                </a:solidFill>
                <a:effectLst/>
                <a:uLnTx/>
                <a:uFillTx/>
                <a:latin typeface="+mj-lt"/>
                <a:ea typeface="+mj-ea"/>
                <a:cs typeface="+mj-cs"/>
              </a:rPr>
              <a:t>サービスの利用状況</a:t>
            </a:r>
            <a:r>
              <a:rPr lang="ja-JP" altLang="en-US" sz="2000" dirty="0" smtClean="0">
                <a:latin typeface="+mj-lt"/>
                <a:ea typeface="+mj-ea"/>
                <a:cs typeface="+mj-cs"/>
              </a:rPr>
              <a:t>－要介護度別にみた通所介護の利用状況（広島県全体）－</a:t>
            </a:r>
            <a:endParaRPr kumimoji="1" lang="ja-JP" altLang="en-US" sz="20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6" name="直線コネクタ 5"/>
          <p:cNvCxnSpPr/>
          <p:nvPr/>
        </p:nvCxnSpPr>
        <p:spPr>
          <a:xfrm>
            <a:off x="272480" y="890811"/>
            <a:ext cx="93610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368824" y="6538108"/>
            <a:ext cx="5760640" cy="275268"/>
          </a:xfrm>
          <a:prstGeom prst="rect">
            <a:avLst/>
          </a:prstGeom>
          <a:noFill/>
        </p:spPr>
        <p:txBody>
          <a:bodyPr wrap="square" rtlCol="0">
            <a:spAutoFit/>
          </a:bodyPr>
          <a:lstStyle/>
          <a:p>
            <a:pPr algn="l"/>
            <a:r>
              <a:rPr kumimoji="1" lang="ja-JP" altLang="en-US" sz="1100" dirty="0" smtClean="0"/>
              <a:t>資料提供）広島県</a:t>
            </a:r>
            <a:endParaRPr kumimoji="1" lang="ja-JP" altLang="en-US" sz="11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p:cNvSpPr txBox="1">
            <a:spLocks/>
          </p:cNvSpPr>
          <p:nvPr/>
        </p:nvSpPr>
        <p:spPr>
          <a:xfrm>
            <a:off x="495300" y="346646"/>
            <a:ext cx="8915400" cy="706090"/>
          </a:xfrm>
          <a:prstGeom prst="rect">
            <a:avLst/>
          </a:prstGeom>
        </p:spPr>
        <p:txBody>
          <a:bodyPr vert="horz" lIns="91440" tIns="45720" rIns="91440" bIns="45720" rtlCol="0" anchor="ctr">
            <a:normAutofit fontScale="97500"/>
          </a:bodyPr>
          <a:lstStyle/>
          <a:p>
            <a:pPr lvl="0" algn="ctr">
              <a:spcBef>
                <a:spcPct val="0"/>
              </a:spcBef>
            </a:pPr>
            <a:r>
              <a:rPr lang="ja-JP" altLang="en-US" sz="2700" dirty="0" smtClean="0">
                <a:latin typeface="+mj-lt"/>
                <a:ea typeface="+mj-ea"/>
                <a:cs typeface="+mj-cs"/>
              </a:rPr>
              <a:t>居宅</a:t>
            </a:r>
            <a:r>
              <a:rPr kumimoji="1" lang="ja-JP" altLang="en-US" sz="2700" b="0" i="0" u="none" strike="noStrike" kern="1200" cap="none" spc="0" normalizeH="0" baseline="0" noProof="0" dirty="0" smtClean="0">
                <a:ln>
                  <a:noFill/>
                </a:ln>
                <a:solidFill>
                  <a:schemeClr val="tx1"/>
                </a:solidFill>
                <a:effectLst/>
                <a:uLnTx/>
                <a:uFillTx/>
                <a:latin typeface="+mj-lt"/>
                <a:ea typeface="+mj-ea"/>
                <a:cs typeface="+mj-cs"/>
              </a:rPr>
              <a:t>サービスの利用状況</a:t>
            </a:r>
            <a:r>
              <a:rPr lang="ja-JP" altLang="en-US" sz="2000" dirty="0" smtClean="0">
                <a:latin typeface="+mj-lt"/>
                <a:ea typeface="+mj-ea"/>
                <a:cs typeface="+mj-cs"/>
              </a:rPr>
              <a:t>－サービス利用の組合せ状況（広島県全体）－</a:t>
            </a:r>
            <a:endParaRPr kumimoji="1" lang="ja-JP" altLang="en-US" sz="20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6" name="直線コネクタ 5"/>
          <p:cNvCxnSpPr/>
          <p:nvPr/>
        </p:nvCxnSpPr>
        <p:spPr>
          <a:xfrm>
            <a:off x="272480" y="890811"/>
            <a:ext cx="93610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cstate="print"/>
          <a:srcRect/>
          <a:stretch>
            <a:fillRect/>
          </a:stretch>
        </p:blipFill>
        <p:spPr bwMode="auto">
          <a:xfrm>
            <a:off x="1520619" y="1268760"/>
            <a:ext cx="6268976" cy="252028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1533316" y="4077072"/>
            <a:ext cx="6268976" cy="2512666"/>
          </a:xfrm>
          <a:prstGeom prst="rect">
            <a:avLst/>
          </a:prstGeom>
          <a:noFill/>
          <a:ln w="9525">
            <a:noFill/>
            <a:miter lim="800000"/>
            <a:headEnd/>
            <a:tailEnd/>
          </a:ln>
          <a:effectLst/>
        </p:spPr>
      </p:pic>
      <p:sp>
        <p:nvSpPr>
          <p:cNvPr id="10" name="テキスト ボックス 9"/>
          <p:cNvSpPr txBox="1"/>
          <p:nvPr/>
        </p:nvSpPr>
        <p:spPr>
          <a:xfrm>
            <a:off x="644841" y="980728"/>
            <a:ext cx="1447832" cy="350865"/>
          </a:xfrm>
          <a:prstGeom prst="rect">
            <a:avLst/>
          </a:prstGeom>
          <a:noFill/>
        </p:spPr>
        <p:txBody>
          <a:bodyPr wrap="none" rtlCol="0">
            <a:spAutoFit/>
          </a:bodyPr>
          <a:lstStyle/>
          <a:p>
            <a:r>
              <a:rPr kumimoji="1" lang="ja-JP" altLang="en-US" sz="1400" dirty="0" smtClean="0"/>
              <a:t>＜要支援１，２＞</a:t>
            </a:r>
            <a:endParaRPr kumimoji="1" lang="ja-JP" altLang="en-US" sz="1400" dirty="0"/>
          </a:p>
        </p:txBody>
      </p:sp>
      <p:sp>
        <p:nvSpPr>
          <p:cNvPr id="11" name="テキスト ボックス 10"/>
          <p:cNvSpPr txBox="1"/>
          <p:nvPr/>
        </p:nvSpPr>
        <p:spPr>
          <a:xfrm>
            <a:off x="644841" y="4005065"/>
            <a:ext cx="1447832" cy="350865"/>
          </a:xfrm>
          <a:prstGeom prst="rect">
            <a:avLst/>
          </a:prstGeom>
          <a:noFill/>
        </p:spPr>
        <p:txBody>
          <a:bodyPr wrap="none" rtlCol="0">
            <a:spAutoFit/>
          </a:bodyPr>
          <a:lstStyle/>
          <a:p>
            <a:r>
              <a:rPr kumimoji="1" lang="ja-JP" altLang="en-US" sz="1400" dirty="0" smtClean="0"/>
              <a:t>＜要介護１，２＞</a:t>
            </a:r>
            <a:endParaRPr kumimoji="1" lang="ja-JP" altLang="en-US" sz="1400" dirty="0"/>
          </a:p>
        </p:txBody>
      </p:sp>
      <p:sp>
        <p:nvSpPr>
          <p:cNvPr id="8" name="テキスト ボックス 7"/>
          <p:cNvSpPr txBox="1"/>
          <p:nvPr/>
        </p:nvSpPr>
        <p:spPr>
          <a:xfrm>
            <a:off x="3368824" y="6597352"/>
            <a:ext cx="5760640" cy="275268"/>
          </a:xfrm>
          <a:prstGeom prst="rect">
            <a:avLst/>
          </a:prstGeom>
          <a:noFill/>
        </p:spPr>
        <p:txBody>
          <a:bodyPr wrap="square" rtlCol="0">
            <a:spAutoFit/>
          </a:bodyPr>
          <a:lstStyle/>
          <a:p>
            <a:pPr algn="l"/>
            <a:r>
              <a:rPr kumimoji="1" lang="ja-JP" altLang="en-US" sz="1100" dirty="0" smtClean="0"/>
              <a:t>資料提供）広島県</a:t>
            </a:r>
            <a:endParaRPr kumimoji="1" lang="ja-JP" altLang="en-US" sz="11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
          <p:cNvSpPr txBox="1">
            <a:spLocks/>
          </p:cNvSpPr>
          <p:nvPr/>
        </p:nvSpPr>
        <p:spPr>
          <a:xfrm>
            <a:off x="495300" y="346646"/>
            <a:ext cx="8915400" cy="706090"/>
          </a:xfrm>
          <a:prstGeom prst="rect">
            <a:avLst/>
          </a:prstGeom>
        </p:spPr>
        <p:txBody>
          <a:bodyPr vert="horz" lIns="91440" tIns="45720" rIns="91440" bIns="45720" rtlCol="0" anchor="ctr">
            <a:normAutofit fontScale="97500"/>
          </a:bodyPr>
          <a:lstStyle/>
          <a:p>
            <a:pPr lvl="0" algn="ctr">
              <a:spcBef>
                <a:spcPct val="0"/>
              </a:spcBef>
            </a:pPr>
            <a:r>
              <a:rPr lang="ja-JP" altLang="en-US" sz="2700" dirty="0" smtClean="0">
                <a:latin typeface="+mj-lt"/>
                <a:ea typeface="+mj-ea"/>
                <a:cs typeface="+mj-cs"/>
              </a:rPr>
              <a:t>居宅</a:t>
            </a:r>
            <a:r>
              <a:rPr kumimoji="1" lang="ja-JP" altLang="en-US" sz="2700" b="0" i="0" u="none" strike="noStrike" kern="1200" cap="none" spc="0" normalizeH="0" baseline="0" noProof="0" dirty="0" smtClean="0">
                <a:ln>
                  <a:noFill/>
                </a:ln>
                <a:solidFill>
                  <a:schemeClr val="tx1"/>
                </a:solidFill>
                <a:effectLst/>
                <a:uLnTx/>
                <a:uFillTx/>
                <a:latin typeface="+mj-lt"/>
                <a:ea typeface="+mj-ea"/>
                <a:cs typeface="+mj-cs"/>
              </a:rPr>
              <a:t>サービスの利用状況</a:t>
            </a:r>
            <a:r>
              <a:rPr lang="ja-JP" altLang="en-US" sz="2000" dirty="0" smtClean="0">
                <a:latin typeface="+mj-lt"/>
                <a:ea typeface="+mj-ea"/>
                <a:cs typeface="+mj-cs"/>
              </a:rPr>
              <a:t>－サービス利用の組合せ状況（広島県全体）－</a:t>
            </a:r>
            <a:endParaRPr kumimoji="1" lang="ja-JP" altLang="en-US" sz="2000" b="0" i="0" u="none" strike="noStrike" kern="1200" cap="none" spc="0" normalizeH="0" baseline="0" noProof="0" dirty="0">
              <a:ln>
                <a:noFill/>
              </a:ln>
              <a:solidFill>
                <a:schemeClr val="tx1"/>
              </a:solidFill>
              <a:effectLst/>
              <a:uLnTx/>
              <a:uFillTx/>
              <a:latin typeface="+mj-lt"/>
              <a:ea typeface="+mj-ea"/>
              <a:cs typeface="+mj-cs"/>
            </a:endParaRPr>
          </a:p>
        </p:txBody>
      </p:sp>
      <p:cxnSp>
        <p:nvCxnSpPr>
          <p:cNvPr id="6" name="直線コネクタ 5"/>
          <p:cNvCxnSpPr/>
          <p:nvPr/>
        </p:nvCxnSpPr>
        <p:spPr>
          <a:xfrm>
            <a:off x="272480" y="890811"/>
            <a:ext cx="93610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2" cstate="print"/>
          <a:srcRect/>
          <a:stretch>
            <a:fillRect/>
          </a:stretch>
        </p:blipFill>
        <p:spPr bwMode="auto">
          <a:xfrm>
            <a:off x="0" y="1772816"/>
            <a:ext cx="9701443" cy="3888432"/>
          </a:xfrm>
          <a:prstGeom prst="rect">
            <a:avLst/>
          </a:prstGeom>
          <a:noFill/>
          <a:ln w="9525">
            <a:noFill/>
            <a:miter lim="800000"/>
            <a:headEnd/>
            <a:tailEnd/>
          </a:ln>
          <a:effectLst/>
        </p:spPr>
      </p:pic>
      <p:sp>
        <p:nvSpPr>
          <p:cNvPr id="10" name="テキスト ボックス 9"/>
          <p:cNvSpPr txBox="1"/>
          <p:nvPr/>
        </p:nvSpPr>
        <p:spPr>
          <a:xfrm>
            <a:off x="649717" y="1348383"/>
            <a:ext cx="1564851" cy="350865"/>
          </a:xfrm>
          <a:prstGeom prst="rect">
            <a:avLst/>
          </a:prstGeom>
          <a:noFill/>
        </p:spPr>
        <p:txBody>
          <a:bodyPr wrap="none" rtlCol="0">
            <a:spAutoFit/>
          </a:bodyPr>
          <a:lstStyle/>
          <a:p>
            <a:r>
              <a:rPr kumimoji="1" lang="ja-JP" altLang="en-US" sz="1400" dirty="0" smtClean="0"/>
              <a:t>＜要介護３以上＞</a:t>
            </a:r>
            <a:endParaRPr kumimoji="1" lang="ja-JP" altLang="en-US" sz="1400" dirty="0"/>
          </a:p>
        </p:txBody>
      </p:sp>
      <p:sp>
        <p:nvSpPr>
          <p:cNvPr id="7" name="テキスト ボックス 6"/>
          <p:cNvSpPr txBox="1"/>
          <p:nvPr/>
        </p:nvSpPr>
        <p:spPr>
          <a:xfrm>
            <a:off x="3368824" y="6453336"/>
            <a:ext cx="5760640" cy="275268"/>
          </a:xfrm>
          <a:prstGeom prst="rect">
            <a:avLst/>
          </a:prstGeom>
          <a:noFill/>
        </p:spPr>
        <p:txBody>
          <a:bodyPr wrap="square" rtlCol="0">
            <a:spAutoFit/>
          </a:bodyPr>
          <a:lstStyle/>
          <a:p>
            <a:pPr algn="l"/>
            <a:r>
              <a:rPr kumimoji="1" lang="ja-JP" altLang="en-US" sz="1100" dirty="0" smtClean="0"/>
              <a:t>資料提供）広島県</a:t>
            </a:r>
            <a:endParaRPr kumimoji="1" lang="ja-JP" altLang="en-US" sz="11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dirty="0" smtClean="0"/>
              <a:t>なぜ、要介護３で在宅は限界を迎えるのか？（１）</a:t>
            </a:r>
            <a:endParaRPr lang="ja-JP" altLang="en-US" dirty="0"/>
          </a:p>
        </p:txBody>
      </p:sp>
      <p:sp>
        <p:nvSpPr>
          <p:cNvPr id="764931" name="Rectangle 3"/>
          <p:cNvSpPr>
            <a:spLocks noGrp="1" noChangeArrowheads="1"/>
          </p:cNvSpPr>
          <p:nvPr>
            <p:ph type="body" idx="1"/>
          </p:nvPr>
        </p:nvSpPr>
        <p:spPr bwMode="gray">
          <a:xfrm>
            <a:off x="323850" y="1124744"/>
            <a:ext cx="9247188" cy="5023445"/>
          </a:xfrm>
        </p:spPr>
        <p:txBody>
          <a:bodyPr/>
          <a:lstStyle/>
          <a:p>
            <a:r>
              <a:rPr lang="ja-JP" altLang="en-US" u="sng" dirty="0" smtClean="0"/>
              <a:t>居宅サービスは、十分に在宅生活を支えてきたのか？</a:t>
            </a:r>
            <a:endParaRPr lang="en-US" altLang="ja-JP" u="sng" dirty="0" smtClean="0"/>
          </a:p>
          <a:p>
            <a:pPr lvl="1"/>
            <a:r>
              <a:rPr lang="ja-JP" altLang="en-US" dirty="0" smtClean="0"/>
              <a:t>訪問介護：身体介護より、生活援助を中心に提供されてきた。週に数回程度の訪問（訪問介護の平均訪問回数は</a:t>
            </a:r>
            <a:r>
              <a:rPr lang="en-US" altLang="ja-JP" dirty="0" smtClean="0"/>
              <a:t>0.6</a:t>
            </a:r>
            <a:r>
              <a:rPr lang="ja-JP" altLang="en-US" dirty="0" smtClean="0"/>
              <a:t>回</a:t>
            </a:r>
            <a:r>
              <a:rPr lang="en-US" altLang="ja-JP" dirty="0" smtClean="0"/>
              <a:t>/</a:t>
            </a:r>
            <a:r>
              <a:rPr lang="ja-JP" altLang="en-US" dirty="0" smtClean="0"/>
              <a:t>日、要介護</a:t>
            </a:r>
            <a:r>
              <a:rPr lang="en-US" altLang="ja-JP" dirty="0" smtClean="0"/>
              <a:t>5</a:t>
            </a:r>
            <a:r>
              <a:rPr lang="ja-JP" altLang="en-US" dirty="0" smtClean="0"/>
              <a:t>でも</a:t>
            </a:r>
            <a:r>
              <a:rPr lang="en-US" altLang="ja-JP" dirty="0" smtClean="0"/>
              <a:t>1.1</a:t>
            </a:r>
            <a:r>
              <a:rPr lang="ja-JP" altLang="en-US" dirty="0" smtClean="0"/>
              <a:t>回</a:t>
            </a:r>
            <a:r>
              <a:rPr lang="en-US" altLang="ja-JP" dirty="0" smtClean="0"/>
              <a:t>/</a:t>
            </a:r>
            <a:r>
              <a:rPr lang="ja-JP" altLang="en-US" dirty="0" smtClean="0"/>
              <a:t>日</a:t>
            </a:r>
            <a:r>
              <a:rPr lang="en-US" altLang="ja-JP" sz="1000" dirty="0" smtClean="0"/>
              <a:t>※1</a:t>
            </a:r>
            <a:r>
              <a:rPr lang="ja-JP" altLang="en-US" dirty="0" smtClean="0"/>
              <a:t>）では、要介護３以上のケア（毎日複数回の排泄ケアなど）は支えられない。結果的に在宅継続をあきらめ、施設入所に。</a:t>
            </a:r>
            <a:r>
              <a:rPr lang="en-US" altLang="ja-JP" sz="1050" dirty="0" smtClean="0"/>
              <a:t>※1</a:t>
            </a:r>
            <a:r>
              <a:rPr lang="ja-JP" altLang="en-US" sz="1050" dirty="0" smtClean="0"/>
              <a:t>：社会保障審議会介護保険部会資料</a:t>
            </a:r>
            <a:endParaRPr lang="en-US" altLang="ja-JP" dirty="0" smtClean="0"/>
          </a:p>
          <a:p>
            <a:pPr lvl="1"/>
            <a:r>
              <a:rPr lang="ja-JP" altLang="en-US" dirty="0" smtClean="0"/>
              <a:t>従来のヘルパーは、登録型ヘルパーが中心であり、専門性の向上のための計画的な研修などには限界がある。</a:t>
            </a:r>
            <a:r>
              <a:rPr lang="ja-JP" altLang="en-US" sz="1400" dirty="0" smtClean="0"/>
              <a:t>（介護の産業化の必要性＝専門性の高い常勤職員体制への移行が必要）</a:t>
            </a:r>
            <a:endParaRPr lang="en-US" altLang="ja-JP" dirty="0" smtClean="0"/>
          </a:p>
          <a:p>
            <a:r>
              <a:rPr lang="ja-JP" altLang="en-US" u="sng" dirty="0" smtClean="0"/>
              <a:t>デイサービスのレスパイト機能の限界</a:t>
            </a:r>
            <a:endParaRPr lang="en-US" altLang="ja-JP" u="sng" dirty="0" smtClean="0"/>
          </a:p>
          <a:p>
            <a:pPr lvl="1"/>
            <a:r>
              <a:rPr lang="ja-JP" altLang="en-US" dirty="0" smtClean="0"/>
              <a:t>デイサービスは、在宅介護者のレスパイトサービスとして、極めて重要な役割を果たしているが、デイサービスは、日中の一定時間のみの対応であり、夜間や深夜、早朝帯は引き続き、家族の介護となる。要介護</a:t>
            </a:r>
            <a:r>
              <a:rPr lang="en-US" altLang="ja-JP" dirty="0" smtClean="0"/>
              <a:t>3</a:t>
            </a:r>
            <a:r>
              <a:rPr lang="ja-JP" altLang="en-US" dirty="0" smtClean="0"/>
              <a:t>以降では、排泄介助が大きくなるため、デイサービスのみでの対応では、いずれにせよ、在宅介護は限界を迎える。</a:t>
            </a:r>
            <a:endParaRPr lang="en-US" altLang="ja-JP" dirty="0" smtClean="0"/>
          </a:p>
          <a:p>
            <a:r>
              <a:rPr lang="ja-JP" altLang="en-US" u="sng" dirty="0" smtClean="0"/>
              <a:t>小規模多機能サービス</a:t>
            </a:r>
            <a:r>
              <a:rPr lang="ja-JP" altLang="en-US" sz="1200" u="sng" dirty="0" smtClean="0"/>
              <a:t>（訪問・通所・泊まりの月額定額組み合わせサービス）</a:t>
            </a:r>
            <a:r>
              <a:rPr lang="ja-JP" altLang="en-US" u="sng" dirty="0" smtClean="0"/>
              <a:t>は、在宅の切り札か？</a:t>
            </a:r>
            <a:endParaRPr lang="en-US" altLang="ja-JP" u="sng" dirty="0" smtClean="0"/>
          </a:p>
          <a:p>
            <a:pPr lvl="1"/>
            <a:r>
              <a:rPr lang="ja-JP" altLang="en-US" dirty="0" smtClean="0"/>
              <a:t>小規模多機能は、定額の通所介護サービスとなっていないか留意が必要ではないか。</a:t>
            </a:r>
            <a:endParaRPr lang="en-US" altLang="ja-JP" dirty="0" smtClean="0"/>
          </a:p>
          <a:p>
            <a:pPr lvl="1"/>
            <a:r>
              <a:rPr lang="ja-JP" altLang="en-US" dirty="0" smtClean="0"/>
              <a:t>訪問が十分に行われない場合、事業効率の高い「預かり機能中心」となることから、家族に対するレスパイト機能は発揮されるが、利用者の在宅生活は、デイサービスと同様の理由で支えきれない。</a:t>
            </a:r>
            <a:endParaRPr lang="en-US" altLang="ja-JP" dirty="0" smtClean="0"/>
          </a:p>
          <a:p>
            <a:endParaRPr lang="ja-JP" altLang="en-US" b="1" dirty="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dirty="0" smtClean="0"/>
              <a:t>なぜ、要介護３で在宅は限界を迎えるのか？（２）</a:t>
            </a:r>
            <a:endParaRPr lang="ja-JP" altLang="en-US" dirty="0"/>
          </a:p>
        </p:txBody>
      </p:sp>
      <p:sp>
        <p:nvSpPr>
          <p:cNvPr id="764931" name="Rectangle 3"/>
          <p:cNvSpPr>
            <a:spLocks noGrp="1" noChangeArrowheads="1"/>
          </p:cNvSpPr>
          <p:nvPr>
            <p:ph type="body" idx="1"/>
          </p:nvPr>
        </p:nvSpPr>
        <p:spPr bwMode="gray">
          <a:xfrm>
            <a:off x="323850" y="1196752"/>
            <a:ext cx="9247188" cy="5184576"/>
          </a:xfrm>
        </p:spPr>
        <p:txBody>
          <a:bodyPr/>
          <a:lstStyle/>
          <a:p>
            <a:r>
              <a:rPr lang="ja-JP" altLang="en-US" u="sng" dirty="0" smtClean="0"/>
              <a:t>ショートステイの増加は、歓迎すべき方向性か？</a:t>
            </a:r>
            <a:endParaRPr lang="en-US" altLang="ja-JP" u="sng" dirty="0" smtClean="0"/>
          </a:p>
          <a:p>
            <a:pPr lvl="1"/>
            <a:r>
              <a:rPr lang="ja-JP" altLang="en-US" dirty="0" smtClean="0"/>
              <a:t>ショートステイ専用単独型の急増。ショートステイのミドル・ロングステイ利用の増加。入所定員の半数近くが、中長期利用となっている地域も存在する。すでに、地域によっては、ショートステイの供給不足は解消されつつあり、単純なショートの増加は、「みかけ上の在宅を増やす」懸念も。</a:t>
            </a:r>
            <a:endParaRPr lang="en-US" altLang="ja-JP" dirty="0" smtClean="0"/>
          </a:p>
          <a:p>
            <a:pPr lvl="1"/>
            <a:r>
              <a:rPr lang="ja-JP" altLang="en-US" dirty="0" smtClean="0"/>
              <a:t>在宅限界点を支えるためには、レスパイト機能よりも、訪問系サービスの充実が必要。</a:t>
            </a:r>
            <a:endParaRPr lang="en-US" altLang="ja-JP" dirty="0" smtClean="0"/>
          </a:p>
          <a:p>
            <a:pPr lvl="1"/>
            <a:endParaRPr lang="en-US" altLang="ja-JP" dirty="0" smtClean="0"/>
          </a:p>
          <a:p>
            <a:r>
              <a:rPr lang="ja-JP" altLang="en-US" u="sng" dirty="0" smtClean="0"/>
              <a:t>「定期巡回・随時対応型訪問介護看護」の普及がカギ</a:t>
            </a:r>
            <a:endParaRPr lang="en-US" altLang="ja-JP" u="sng" dirty="0" smtClean="0"/>
          </a:p>
          <a:p>
            <a:pPr lvl="1"/>
            <a:r>
              <a:rPr lang="ja-JP" altLang="en-US" dirty="0" smtClean="0"/>
              <a:t>在宅介護の実質的な負担を軽減するためには、平成</a:t>
            </a:r>
            <a:r>
              <a:rPr lang="en-US" altLang="ja-JP" dirty="0" smtClean="0"/>
              <a:t>24</a:t>
            </a:r>
            <a:r>
              <a:rPr lang="ja-JP" altLang="en-US" dirty="0" smtClean="0"/>
              <a:t>年度から導入された「定期巡回・随時対応型訪問介護看護」の普及がカギとなる。</a:t>
            </a:r>
            <a:endParaRPr lang="en-US" altLang="ja-JP" dirty="0" smtClean="0"/>
          </a:p>
          <a:p>
            <a:pPr lvl="1"/>
            <a:r>
              <a:rPr lang="ja-JP" altLang="en-US" dirty="0" smtClean="0"/>
              <a:t>そのためには、「訪問介護」事業における、事業者の「中規模化・大規模化」や事業者間の連携・共同事業化を推進することが必須条件となる（全国ネット化よりも地域内複合化）。</a:t>
            </a:r>
            <a:endParaRPr lang="en-US" altLang="ja-JP" dirty="0" smtClean="0"/>
          </a:p>
          <a:p>
            <a:pPr lvl="1"/>
            <a:r>
              <a:rPr lang="ja-JP" altLang="en-US" dirty="0" smtClean="0"/>
              <a:t>中規模・大規模化の流れの中で、介護人材の処遇改善も進むのではないか（企業内人材育成が進む可能性）。</a:t>
            </a:r>
            <a:endParaRPr lang="en-US" altLang="ja-JP" dirty="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lstStyle/>
          <a:p>
            <a:r>
              <a:rPr lang="ja-JP" altLang="en-US" dirty="0" smtClean="0"/>
              <a:t>定期巡回・随時対応サービスの可能性（まとめ）</a:t>
            </a:r>
            <a:endParaRPr lang="ja-JP" altLang="en-US" dirty="0"/>
          </a:p>
        </p:txBody>
      </p:sp>
      <p:sp>
        <p:nvSpPr>
          <p:cNvPr id="764931" name="Rectangle 3"/>
          <p:cNvSpPr>
            <a:spLocks noGrp="1" noChangeArrowheads="1"/>
          </p:cNvSpPr>
          <p:nvPr>
            <p:ph type="body" idx="1"/>
          </p:nvPr>
        </p:nvSpPr>
        <p:spPr bwMode="gray">
          <a:xfrm>
            <a:off x="323850" y="1196752"/>
            <a:ext cx="9247188" cy="5184576"/>
          </a:xfrm>
        </p:spPr>
        <p:txBody>
          <a:bodyPr/>
          <a:lstStyle/>
          <a:p>
            <a:r>
              <a:rPr lang="ja-JP" altLang="en-US" u="sng" dirty="0" smtClean="0"/>
              <a:t>在宅限界点を引き上げ、在宅生活を継続できる可能性</a:t>
            </a:r>
            <a:endParaRPr lang="en-US" altLang="ja-JP" u="sng" dirty="0" smtClean="0"/>
          </a:p>
          <a:p>
            <a:pPr lvl="1"/>
            <a:r>
              <a:rPr lang="ja-JP" altLang="en-US" dirty="0" smtClean="0"/>
              <a:t>家族の介護負担が大きい身体介護を担保することで、家族介護者の負担は軽減され、心理的サポートに向けた余裕が生まれる。</a:t>
            </a:r>
            <a:endParaRPr lang="en-US" altLang="ja-JP" dirty="0" smtClean="0"/>
          </a:p>
          <a:p>
            <a:pPr lvl="1"/>
            <a:r>
              <a:rPr lang="ja-JP" altLang="en-US" dirty="0" smtClean="0"/>
              <a:t>毎日の生活が担保されることで、重度化予防が実現しないか大いに期待。</a:t>
            </a:r>
            <a:endParaRPr lang="en-US" altLang="ja-JP" dirty="0" smtClean="0"/>
          </a:p>
          <a:p>
            <a:r>
              <a:rPr lang="ja-JP" altLang="en-US" u="sng" dirty="0" smtClean="0"/>
              <a:t>職員の「やりがい」と専門性の向上／経営の高度化と介護ビジネスの産業化に向けて</a:t>
            </a:r>
            <a:endParaRPr lang="en-US" altLang="ja-JP" u="sng" dirty="0" smtClean="0"/>
          </a:p>
          <a:p>
            <a:pPr lvl="1"/>
            <a:r>
              <a:rPr lang="ja-JP" altLang="en-US" dirty="0" smtClean="0"/>
              <a:t>定期巡回サービスは、職員が利用者の生活を包括的に把握し、改善に向けた試行錯誤の中で利用者を支えるため、「やりがい」を職員にもたらす。→離職率の低下に期待。</a:t>
            </a:r>
            <a:endParaRPr lang="en-US" altLang="ja-JP" dirty="0" smtClean="0"/>
          </a:p>
          <a:p>
            <a:pPr lvl="1"/>
            <a:r>
              <a:rPr lang="ja-JP" altLang="en-US" dirty="0" smtClean="0"/>
              <a:t>定額制を採用している定期巡回サービスでは、事業者のマネジメント能力が問われる。また、事業規模の拡大、常勤雇用の増加をもたらす可能性がある。</a:t>
            </a:r>
            <a:endParaRPr lang="en-US" altLang="ja-JP" dirty="0" smtClean="0"/>
          </a:p>
          <a:p>
            <a:pPr lvl="1"/>
            <a:r>
              <a:rPr lang="ja-JP" altLang="en-US" dirty="0" smtClean="0"/>
              <a:t>介護と看護の融合による教育効果が期待される。</a:t>
            </a:r>
            <a:endParaRPr lang="en-US" altLang="ja-JP" dirty="0" smtClean="0"/>
          </a:p>
          <a:p>
            <a:r>
              <a:rPr lang="ja-JP" altLang="en-US" u="sng" dirty="0" smtClean="0"/>
              <a:t>ケアマネジャーの力が発揮できる最大の好機</a:t>
            </a:r>
            <a:endParaRPr lang="en-US" altLang="ja-JP" u="sng" dirty="0" smtClean="0"/>
          </a:p>
          <a:p>
            <a:pPr lvl="1"/>
            <a:r>
              <a:rPr lang="ja-JP" altLang="en-US" dirty="0" smtClean="0"/>
              <a:t>定期巡回サービスでは、計画作成責任者がケアマネジャーと共同でケアプランを作成する。</a:t>
            </a:r>
            <a:endParaRPr lang="en-US" altLang="ja-JP" dirty="0" smtClean="0"/>
          </a:p>
          <a:p>
            <a:pPr lvl="1"/>
            <a:r>
              <a:rPr lang="ja-JP" altLang="en-US" dirty="0" smtClean="0"/>
              <a:t>「ケアマネジャーの仕事がなくなる」との声もあるが、むしろ、ケアマネジャーは毎日の生活の様子を従来以上に把握できるため、ケアマネジメントの手腕を発揮できる。</a:t>
            </a:r>
            <a:endParaRPr lang="en-US" altLang="ja-JP" dirty="0" smtClean="0"/>
          </a:p>
          <a:p>
            <a:pPr lvl="1"/>
            <a:endParaRPr lang="en-US" altLang="ja-JP"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hangingPunct="0"/>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調査の背景と目的</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6" name="Rectangle 3"/>
          <p:cNvSpPr txBox="1">
            <a:spLocks noChangeArrowheads="1"/>
          </p:cNvSpPr>
          <p:nvPr/>
        </p:nvSpPr>
        <p:spPr bwMode="gray">
          <a:xfrm>
            <a:off x="323850" y="1285875"/>
            <a:ext cx="9247188" cy="502344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u="sng" kern="0" noProof="0" dirty="0" smtClean="0">
                <a:latin typeface="+mn-lt"/>
                <a:ea typeface="+mn-ea"/>
              </a:rPr>
              <a:t>調査の背景</a:t>
            </a:r>
            <a:endParaRPr kumimoji="1" lang="en-US" altLang="ja-JP" sz="1800" b="0" i="0" u="sng" strike="noStrike" kern="0" cap="none" spc="0" normalizeH="0" baseline="0" noProof="0" dirty="0" smtClean="0">
              <a:ln>
                <a:noFill/>
              </a:ln>
              <a:solidFill>
                <a:srgbClr val="000000"/>
              </a:solidFill>
              <a:effectLst/>
              <a:uLnTx/>
              <a:uFillTx/>
              <a:latin typeface="+mn-lt"/>
              <a:ea typeface="+mn-ea"/>
              <a:cs typeface="+mn-cs"/>
            </a:endParaRPr>
          </a:p>
          <a:p>
            <a:pPr marL="812800" lvl="1" indent="-355600" algn="l">
              <a:spcBef>
                <a:spcPct val="30000"/>
              </a:spcBef>
              <a:buFont typeface="Wingdings" pitchFamily="2" charset="2"/>
              <a:buChar char="n"/>
              <a:defRPr/>
            </a:pP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平成</a:t>
            </a: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24</a:t>
            </a: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年</a:t>
            </a: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4</a:t>
            </a: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月より「定期巡回・随時対応型訪問介護看護」サービスが新たな介護保険サービスとして導入された。</a:t>
            </a:r>
            <a:endParaRPr kumimoji="1" lang="en-US" altLang="ja-JP" sz="1800" b="0" i="0" u="none" strike="noStrike" kern="0" cap="none" spc="0" normalizeH="0" baseline="0" noProof="0" dirty="0" smtClean="0">
              <a:ln>
                <a:noFill/>
              </a:ln>
              <a:solidFill>
                <a:srgbClr val="000000"/>
              </a:solidFill>
              <a:effectLst/>
              <a:uLnTx/>
              <a:uFillTx/>
              <a:latin typeface="+mn-lt"/>
              <a:ea typeface="+mn-ea"/>
              <a:cs typeface="+mn-cs"/>
            </a:endParaRPr>
          </a:p>
          <a:p>
            <a:pPr marL="812800" lvl="1" indent="-355600" algn="l">
              <a:spcBef>
                <a:spcPct val="30000"/>
              </a:spcBef>
              <a:buFont typeface="Wingdings" pitchFamily="2" charset="2"/>
              <a:buChar char="n"/>
              <a:defRPr/>
            </a:pPr>
            <a:r>
              <a:rPr lang="ja-JP" altLang="en-US" sz="1800" kern="0" dirty="0" smtClean="0">
                <a:latin typeface="+mn-lt"/>
                <a:ea typeface="+mn-ea"/>
              </a:rPr>
              <a:t>本サービスは、可能な限り住み慣れた在宅での生活を支えるという観点から、地域包括ケアの中核的サービスと位置づけられるが、導入半年段階における参入事業者数は、約</a:t>
            </a:r>
            <a:r>
              <a:rPr lang="en-US" altLang="ja-JP" sz="1800" kern="0" dirty="0" smtClean="0">
                <a:latin typeface="+mn-lt"/>
                <a:ea typeface="+mn-ea"/>
              </a:rPr>
              <a:t>70</a:t>
            </a:r>
            <a:r>
              <a:rPr lang="ja-JP" altLang="en-US" sz="1800" kern="0" dirty="0" smtClean="0">
                <a:latin typeface="+mn-lt"/>
                <a:ea typeface="+mn-ea"/>
              </a:rPr>
              <a:t>事業所であり、今後のさらなる参入事業者の拡大が望まれる。</a:t>
            </a:r>
            <a:endParaRPr lang="en-US" altLang="ja-JP" sz="1800" kern="0" dirty="0" smtClean="0">
              <a:latin typeface="+mn-lt"/>
              <a:ea typeface="+mn-ea"/>
            </a:endParaRP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kumimoji="1" lang="ja-JP" altLang="en-US" sz="1800" b="0" i="0" u="sng" strike="noStrike" kern="0" cap="none" spc="0" normalizeH="0" baseline="0" noProof="0" dirty="0" smtClean="0">
                <a:ln>
                  <a:noFill/>
                </a:ln>
                <a:solidFill>
                  <a:srgbClr val="000000"/>
                </a:solidFill>
                <a:effectLst/>
                <a:uLnTx/>
                <a:uFillTx/>
                <a:latin typeface="+mn-lt"/>
                <a:ea typeface="+mn-ea"/>
                <a:cs typeface="+mn-cs"/>
              </a:rPr>
              <a:t>調査における問題意識</a:t>
            </a:r>
            <a:endParaRPr kumimoji="1" lang="en-US" altLang="ja-JP" sz="1800" b="0" i="0" u="sng" strike="noStrike" kern="0" cap="none" spc="0" normalizeH="0" baseline="0" noProof="0" dirty="0" smtClean="0">
              <a:ln>
                <a:noFill/>
              </a:ln>
              <a:solidFill>
                <a:srgbClr val="000000"/>
              </a:solidFill>
              <a:effectLst/>
              <a:uLnTx/>
              <a:uFillTx/>
              <a:latin typeface="+mn-lt"/>
              <a:ea typeface="+mn-ea"/>
              <a:cs typeface="+mn-cs"/>
            </a:endParaRPr>
          </a:p>
          <a:p>
            <a:pPr marL="812800" lvl="1" indent="-355600" algn="l">
              <a:spcBef>
                <a:spcPct val="30000"/>
              </a:spcBef>
              <a:buFont typeface="Wingdings" pitchFamily="2" charset="2"/>
              <a:buChar char="n"/>
              <a:defRPr/>
            </a:pPr>
            <a:r>
              <a:rPr lang="ja-JP" altLang="en-US" sz="1800" kern="0" dirty="0" smtClean="0">
                <a:latin typeface="+mn-lt"/>
                <a:ea typeface="+mn-ea"/>
              </a:rPr>
              <a:t>事業参入については、</a:t>
            </a: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「様子見」の状況にあるという事業所の声も多い。また、多くの事業者において、本サービスの内容や利用対象者に関する誤解</a:t>
            </a:r>
            <a:r>
              <a:rPr lang="ja-JP" altLang="en-US" sz="1800" kern="0" dirty="0" smtClean="0">
                <a:latin typeface="+mn-lt"/>
                <a:ea typeface="+mn-ea"/>
              </a:rPr>
              <a:t>が生じているといった状況がある。</a:t>
            </a:r>
            <a:endParaRPr kumimoji="1" lang="en-US" altLang="ja-JP" sz="1800" b="0" i="0" u="none" strike="noStrike" kern="0" cap="none" spc="0" normalizeH="0" baseline="0" noProof="0" dirty="0" smtClean="0">
              <a:ln>
                <a:noFill/>
              </a:ln>
              <a:solidFill>
                <a:srgbClr val="000000"/>
              </a:solidFill>
              <a:effectLst/>
              <a:uLnTx/>
              <a:uFillTx/>
              <a:latin typeface="+mn-lt"/>
              <a:ea typeface="+mn-ea"/>
              <a:cs typeface="+mn-cs"/>
            </a:endParaRPr>
          </a:p>
          <a:p>
            <a:pPr marL="812800" lvl="1" indent="-355600" algn="l">
              <a:spcBef>
                <a:spcPct val="30000"/>
              </a:spcBef>
              <a:buFont typeface="Wingdings" pitchFamily="2" charset="2"/>
              <a:buChar char="n"/>
              <a:defRPr/>
            </a:pPr>
            <a:r>
              <a:rPr lang="ja-JP" altLang="en-US" sz="1800" kern="0" dirty="0" smtClean="0">
                <a:latin typeface="+mn-lt"/>
                <a:ea typeface="+mn-ea"/>
              </a:rPr>
              <a:t>本調査では、</a:t>
            </a:r>
            <a:r>
              <a:rPr lang="ja-JP" altLang="en-US" sz="1800" b="1" u="sng" kern="0" dirty="0" smtClean="0">
                <a:latin typeface="+mn-lt"/>
                <a:ea typeface="+mn-ea"/>
              </a:rPr>
              <a:t>①参入事業所の概要と実際の運営状況について明らかにすること、②本サービスに対するイメージについての参入事業者と未参入事業所間のギャップについて把握すること、③参入障壁について明らかにすること</a:t>
            </a:r>
            <a:r>
              <a:rPr lang="ja-JP" altLang="en-US" sz="1800" kern="0" dirty="0" smtClean="0">
                <a:latin typeface="+mn-lt"/>
                <a:ea typeface="+mn-ea"/>
              </a:rPr>
              <a:t>を目的として、調査票を設計した。</a:t>
            </a:r>
            <a:endParaRPr lang="en-US" altLang="ja-JP" sz="1800" kern="0" dirty="0" smtClean="0">
              <a:latin typeface="+mn-lt"/>
              <a:ea typeface="+mn-e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hangingPunct="0"/>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調査の概要</a:t>
            </a:r>
          </a:p>
        </p:txBody>
      </p:sp>
      <p:graphicFrame>
        <p:nvGraphicFramePr>
          <p:cNvPr id="5" name="表 4"/>
          <p:cNvGraphicFramePr>
            <a:graphicFrameLocks noGrp="1"/>
          </p:cNvGraphicFramePr>
          <p:nvPr/>
        </p:nvGraphicFramePr>
        <p:xfrm>
          <a:off x="179264" y="2492896"/>
          <a:ext cx="9529763" cy="3456385"/>
        </p:xfrm>
        <a:graphic>
          <a:graphicData uri="http://schemas.openxmlformats.org/drawingml/2006/table">
            <a:tbl>
              <a:tblPr>
                <a:tableStyleId>{D27102A9-8310-4765-A935-A1911B00CA55}</a:tableStyleId>
              </a:tblPr>
              <a:tblGrid>
                <a:gridCol w="1893416"/>
                <a:gridCol w="3738087"/>
                <a:gridCol w="3898260"/>
              </a:tblGrid>
              <a:tr h="576254">
                <a:tc>
                  <a:txBody>
                    <a:bodyPr/>
                    <a:lstStyle/>
                    <a:p>
                      <a:pPr algn="just">
                        <a:spcAft>
                          <a:spcPts val="0"/>
                        </a:spcAft>
                      </a:pPr>
                      <a:endParaRPr lang="en-US" sz="1800" kern="100" dirty="0">
                        <a:latin typeface="HGP創英角ｺﾞｼｯｸUB" pitchFamily="50" charset="-128"/>
                        <a:ea typeface="HGP創英角ｺﾞｼｯｸUB" pitchFamily="50" charset="-128"/>
                        <a:cs typeface="Times New Roman"/>
                      </a:endParaRPr>
                    </a:p>
                  </a:txBody>
                  <a:tcPr marL="68580" marR="68580" marT="0" marB="0"/>
                </a:tc>
                <a:tc>
                  <a:txBody>
                    <a:bodyPr/>
                    <a:lstStyle/>
                    <a:p>
                      <a:pPr algn="ctr">
                        <a:spcAft>
                          <a:spcPts val="0"/>
                        </a:spcAft>
                      </a:pPr>
                      <a:r>
                        <a:rPr lang="ja-JP" sz="2400" kern="100" dirty="0"/>
                        <a:t>参入事業者</a:t>
                      </a:r>
                      <a:endParaRPr lang="ja-JP" sz="2400" kern="100" dirty="0">
                        <a:latin typeface="HGP創英角ｺﾞｼｯｸUB" pitchFamily="50" charset="-128"/>
                        <a:ea typeface="HGP創英角ｺﾞｼｯｸUB" pitchFamily="50" charset="-128"/>
                        <a:cs typeface="Times New Roman"/>
                      </a:endParaRPr>
                    </a:p>
                  </a:txBody>
                  <a:tcPr marL="68580" marR="68580" marT="0" marB="0" anchor="ctr"/>
                </a:tc>
                <a:tc>
                  <a:txBody>
                    <a:bodyPr/>
                    <a:lstStyle/>
                    <a:p>
                      <a:pPr algn="ctr">
                        <a:spcAft>
                          <a:spcPts val="0"/>
                        </a:spcAft>
                      </a:pPr>
                      <a:r>
                        <a:rPr lang="ja-JP" sz="2400" kern="100" dirty="0"/>
                        <a:t>未参入事業者</a:t>
                      </a:r>
                      <a:endParaRPr lang="ja-JP" sz="2400" kern="100" dirty="0">
                        <a:latin typeface="HGP創英角ｺﾞｼｯｸUB" pitchFamily="50" charset="-128"/>
                        <a:ea typeface="HGP創英角ｺﾞｼｯｸUB" pitchFamily="50" charset="-128"/>
                        <a:cs typeface="Times New Roman"/>
                      </a:endParaRPr>
                    </a:p>
                  </a:txBody>
                  <a:tcPr marL="68580" marR="68580" marT="0" marB="0" anchor="ctr"/>
                </a:tc>
              </a:tr>
              <a:tr h="801286">
                <a:tc>
                  <a:txBody>
                    <a:bodyPr/>
                    <a:lstStyle/>
                    <a:p>
                      <a:pPr algn="just">
                        <a:spcAft>
                          <a:spcPts val="0"/>
                        </a:spcAft>
                      </a:pPr>
                      <a:r>
                        <a:rPr lang="ja-JP" sz="1800" kern="100" dirty="0"/>
                        <a:t>調査対象</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ja-JP" sz="1600" kern="100" dirty="0"/>
                        <a:t>定期巡回・随時対応サービス事業者</a:t>
                      </a:r>
                      <a:endParaRPr lang="ja-JP" sz="1600" kern="100" dirty="0">
                        <a:latin typeface="Century"/>
                        <a:ea typeface="ＭＳ 明朝"/>
                        <a:cs typeface="Times New Roman"/>
                      </a:endParaRPr>
                    </a:p>
                  </a:txBody>
                  <a:tcPr marL="68580" marR="68580" marT="0" marB="0" anchor="ctr"/>
                </a:tc>
                <a:tc>
                  <a:txBody>
                    <a:bodyPr/>
                    <a:lstStyle/>
                    <a:p>
                      <a:pPr algn="ctr">
                        <a:spcAft>
                          <a:spcPts val="0"/>
                        </a:spcAft>
                      </a:pPr>
                      <a:r>
                        <a:rPr lang="ja-JP" sz="1600" kern="100" dirty="0"/>
                        <a:t>訪問介護、夜間対応型訪問介護事業者</a:t>
                      </a:r>
                      <a:endParaRPr lang="ja-JP" sz="1600" kern="100" dirty="0">
                        <a:latin typeface="Century"/>
                        <a:ea typeface="ＭＳ 明朝"/>
                        <a:cs typeface="Times New Roman"/>
                      </a:endParaRPr>
                    </a:p>
                  </a:txBody>
                  <a:tcPr marL="68580" marR="68580" marT="0" marB="0" anchor="ctr"/>
                </a:tc>
              </a:tr>
              <a:tr h="801286">
                <a:tc>
                  <a:txBody>
                    <a:bodyPr/>
                    <a:lstStyle/>
                    <a:p>
                      <a:pPr algn="just">
                        <a:spcAft>
                          <a:spcPts val="0"/>
                        </a:spcAft>
                      </a:pPr>
                      <a:r>
                        <a:rPr lang="ja-JP" sz="1800" kern="100"/>
                        <a:t>調査票配布件数</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70</a:t>
                      </a:r>
                      <a:r>
                        <a:rPr lang="ja-JP" sz="1800" kern="100" dirty="0" smtClean="0"/>
                        <a:t>事業所</a:t>
                      </a:r>
                      <a:r>
                        <a:rPr lang="en-US" altLang="ja-JP" sz="1800" kern="100" dirty="0" smtClean="0"/>
                        <a:t/>
                      </a:r>
                      <a:br>
                        <a:rPr lang="en-US" altLang="ja-JP" sz="1800" kern="100" dirty="0" smtClean="0"/>
                      </a:br>
                      <a:r>
                        <a:rPr lang="ja-JP" sz="1600" kern="100" dirty="0" smtClean="0"/>
                        <a:t>（</a:t>
                      </a:r>
                      <a:r>
                        <a:rPr lang="ja-JP" sz="1600" kern="100" dirty="0"/>
                        <a:t>平成</a:t>
                      </a:r>
                      <a:r>
                        <a:rPr lang="en-US" sz="1600" kern="100" dirty="0"/>
                        <a:t>24</a:t>
                      </a:r>
                      <a:r>
                        <a:rPr lang="ja-JP" sz="1600" kern="100" dirty="0"/>
                        <a:t>年</a:t>
                      </a:r>
                      <a:r>
                        <a:rPr lang="en-US" sz="1600" kern="100" dirty="0"/>
                        <a:t>8</a:t>
                      </a:r>
                      <a:r>
                        <a:rPr lang="ja-JP" sz="1600" kern="100" dirty="0"/>
                        <a:t>月末時点）</a:t>
                      </a:r>
                      <a:endParaRPr lang="ja-JP" sz="16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15,952</a:t>
                      </a:r>
                      <a:r>
                        <a:rPr lang="ja-JP" sz="1800" kern="100" dirty="0"/>
                        <a:t>事業所</a:t>
                      </a:r>
                      <a:r>
                        <a:rPr lang="ja-JP" sz="1800" kern="100" baseline="30000" dirty="0"/>
                        <a:t>※</a:t>
                      </a:r>
                      <a:endParaRPr lang="ja-JP" sz="1800" kern="100" dirty="0">
                        <a:latin typeface="Century"/>
                        <a:ea typeface="ＭＳ 明朝"/>
                        <a:cs typeface="Times New Roman"/>
                      </a:endParaRPr>
                    </a:p>
                  </a:txBody>
                  <a:tcPr marL="68580" marR="68580" marT="0" marB="0" anchor="ctr"/>
                </a:tc>
              </a:tr>
              <a:tr h="425853">
                <a:tc>
                  <a:txBody>
                    <a:bodyPr/>
                    <a:lstStyle/>
                    <a:p>
                      <a:pPr algn="just">
                        <a:spcAft>
                          <a:spcPts val="0"/>
                        </a:spcAft>
                      </a:pPr>
                      <a:r>
                        <a:rPr lang="ja-JP" sz="1800" kern="100" dirty="0"/>
                        <a:t>回収数</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39</a:t>
                      </a:r>
                      <a:r>
                        <a:rPr lang="ja-JP" sz="1800" kern="100" dirty="0"/>
                        <a:t>件</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4,574</a:t>
                      </a:r>
                      <a:r>
                        <a:rPr lang="ja-JP" sz="1800" kern="100" dirty="0"/>
                        <a:t>件</a:t>
                      </a:r>
                      <a:endParaRPr lang="ja-JP" sz="1800" kern="100" dirty="0">
                        <a:latin typeface="Century"/>
                        <a:ea typeface="ＭＳ 明朝"/>
                        <a:cs typeface="Times New Roman"/>
                      </a:endParaRPr>
                    </a:p>
                  </a:txBody>
                  <a:tcPr marL="68580" marR="68580" marT="0" marB="0" anchor="ctr"/>
                </a:tc>
              </a:tr>
              <a:tr h="425853">
                <a:tc>
                  <a:txBody>
                    <a:bodyPr/>
                    <a:lstStyle/>
                    <a:p>
                      <a:pPr algn="just">
                        <a:spcAft>
                          <a:spcPts val="0"/>
                        </a:spcAft>
                      </a:pPr>
                      <a:r>
                        <a:rPr lang="ja-JP" sz="1800" kern="100"/>
                        <a:t>有効回収数</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39</a:t>
                      </a:r>
                      <a:r>
                        <a:rPr lang="ja-JP" sz="1800" kern="100" dirty="0"/>
                        <a:t>件</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dirty="0"/>
                        <a:t>4,532</a:t>
                      </a:r>
                      <a:r>
                        <a:rPr lang="ja-JP" sz="1800" kern="100" dirty="0"/>
                        <a:t>件</a:t>
                      </a:r>
                      <a:endParaRPr lang="ja-JP" sz="1800" kern="100" dirty="0">
                        <a:latin typeface="Century"/>
                        <a:ea typeface="ＭＳ 明朝"/>
                        <a:cs typeface="Times New Roman"/>
                      </a:endParaRPr>
                    </a:p>
                  </a:txBody>
                  <a:tcPr marL="68580" marR="68580" marT="0" marB="0" anchor="ctr"/>
                </a:tc>
              </a:tr>
              <a:tr h="425853">
                <a:tc>
                  <a:txBody>
                    <a:bodyPr/>
                    <a:lstStyle/>
                    <a:p>
                      <a:pPr algn="just">
                        <a:spcAft>
                          <a:spcPts val="0"/>
                        </a:spcAft>
                      </a:pPr>
                      <a:r>
                        <a:rPr lang="ja-JP" sz="1800" kern="100" dirty="0"/>
                        <a:t>回収率</a:t>
                      </a:r>
                      <a:endParaRPr lang="ja-JP" sz="1800" kern="100" dirty="0">
                        <a:latin typeface="Century"/>
                        <a:ea typeface="ＭＳ 明朝"/>
                        <a:cs typeface="Times New Roman"/>
                      </a:endParaRPr>
                    </a:p>
                  </a:txBody>
                  <a:tcPr marL="68580" marR="68580" marT="0" marB="0" anchor="ctr"/>
                </a:tc>
                <a:tc>
                  <a:txBody>
                    <a:bodyPr/>
                    <a:lstStyle/>
                    <a:p>
                      <a:pPr algn="ctr">
                        <a:spcAft>
                          <a:spcPts val="0"/>
                        </a:spcAft>
                      </a:pPr>
                      <a:r>
                        <a:rPr lang="en-US" sz="1800" kern="100"/>
                        <a:t>55.7</a:t>
                      </a:r>
                      <a:r>
                        <a:rPr lang="ja-JP" sz="1800" kern="100"/>
                        <a:t>％</a:t>
                      </a:r>
                      <a:endParaRPr lang="ja-JP" sz="1800" kern="100">
                        <a:latin typeface="Century"/>
                        <a:ea typeface="ＭＳ 明朝"/>
                        <a:cs typeface="Times New Roman"/>
                      </a:endParaRPr>
                    </a:p>
                  </a:txBody>
                  <a:tcPr marL="68580" marR="68580" marT="0" marB="0" anchor="ctr"/>
                </a:tc>
                <a:tc>
                  <a:txBody>
                    <a:bodyPr/>
                    <a:lstStyle/>
                    <a:p>
                      <a:pPr algn="ctr">
                        <a:spcAft>
                          <a:spcPts val="0"/>
                        </a:spcAft>
                      </a:pPr>
                      <a:r>
                        <a:rPr lang="en-US" sz="1800" kern="100" dirty="0"/>
                        <a:t>28.4</a:t>
                      </a:r>
                      <a:r>
                        <a:rPr lang="ja-JP" sz="1800" kern="100" dirty="0"/>
                        <a:t>％</a:t>
                      </a:r>
                      <a:endParaRPr lang="ja-JP" sz="1800" kern="100" dirty="0">
                        <a:latin typeface="Century"/>
                        <a:ea typeface="ＭＳ 明朝"/>
                        <a:cs typeface="Times New Roman"/>
                      </a:endParaRPr>
                    </a:p>
                  </a:txBody>
                  <a:tcPr marL="68580" marR="68580" marT="0" marB="0" anchor="ctr"/>
                </a:tc>
              </a:tr>
            </a:tbl>
          </a:graphicData>
        </a:graphic>
      </p:graphicFrame>
      <p:sp>
        <p:nvSpPr>
          <p:cNvPr id="6" name="Rectangle 3"/>
          <p:cNvSpPr txBox="1">
            <a:spLocks noChangeArrowheads="1"/>
          </p:cNvSpPr>
          <p:nvPr/>
        </p:nvSpPr>
        <p:spPr bwMode="gray">
          <a:xfrm>
            <a:off x="323850" y="1285875"/>
            <a:ext cx="9247188" cy="106300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調査期間：平成</a:t>
            </a: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24</a:t>
            </a: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年</a:t>
            </a: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10</a:t>
            </a: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月～</a:t>
            </a: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11</a:t>
            </a: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月</a:t>
            </a:r>
            <a:endParaRPr kumimoji="1" lang="en-US" altLang="ja-JP" sz="1800" b="0" i="0" u="none" strike="noStrike" kern="0" cap="none" spc="0" normalizeH="0" baseline="0" noProof="0" dirty="0" smtClean="0">
              <a:ln>
                <a:noFill/>
              </a:ln>
              <a:solidFill>
                <a:srgbClr val="000000"/>
              </a:solidFill>
              <a:effectLst/>
              <a:uLnTx/>
              <a:uFillTx/>
              <a:latin typeface="+mn-lt"/>
              <a:ea typeface="+mn-ea"/>
              <a:cs typeface="+mn-cs"/>
            </a:endParaRP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kern="0" dirty="0" smtClean="0">
                <a:latin typeface="+mn-lt"/>
                <a:ea typeface="+mn-ea"/>
              </a:rPr>
              <a:t>実施方法：郵送による配布・回収</a:t>
            </a:r>
            <a:endParaRPr kumimoji="1" lang="en-US" altLang="ja-JP" sz="1800" b="0" i="0" u="none" strike="noStrike" kern="0" cap="none" spc="0" normalizeH="0" baseline="0" noProof="0" dirty="0">
              <a:ln>
                <a:noFill/>
              </a:ln>
              <a:solidFill>
                <a:srgbClr val="000000"/>
              </a:solidFill>
              <a:effectLst/>
              <a:uLnTx/>
              <a:uFillTx/>
              <a:latin typeface="+mn-lt"/>
              <a:ea typeface="+mn-ea"/>
              <a:cs typeface="+mn-cs"/>
            </a:endParaRPr>
          </a:p>
        </p:txBody>
      </p:sp>
      <p:sp>
        <p:nvSpPr>
          <p:cNvPr id="7" name="テキスト ボックス 6"/>
          <p:cNvSpPr txBox="1"/>
          <p:nvPr/>
        </p:nvSpPr>
        <p:spPr>
          <a:xfrm>
            <a:off x="179264" y="5991166"/>
            <a:ext cx="9377888" cy="286232"/>
          </a:xfrm>
          <a:prstGeom prst="rect">
            <a:avLst/>
          </a:prstGeom>
          <a:noFill/>
        </p:spPr>
        <p:txBody>
          <a:bodyPr wrap="none" rtlCol="0">
            <a:spAutoFit/>
          </a:bodyPr>
          <a:lstStyle/>
          <a:p>
            <a:pPr algn="l"/>
            <a:r>
              <a:rPr kumimoji="1" lang="en-US" altLang="ja-JP" sz="1050" dirty="0" smtClean="0"/>
              <a:t>※</a:t>
            </a:r>
            <a:r>
              <a:rPr kumimoji="1" lang="ja-JP" altLang="en-US" sz="1050" dirty="0" smtClean="0"/>
              <a:t>「介護サービス情報公開システム」より利用者数が</a:t>
            </a:r>
            <a:r>
              <a:rPr kumimoji="1" lang="en-US" altLang="ja-JP" sz="1050" dirty="0" smtClean="0"/>
              <a:t>20</a:t>
            </a:r>
            <a:r>
              <a:rPr kumimoji="1" lang="ja-JP" altLang="en-US" sz="1050" dirty="0" smtClean="0"/>
              <a:t>人以上の事業所を抽出し、すでに定期巡回・随時対応サービスを実施している事業所との重複を除いた件数</a:t>
            </a:r>
            <a:endParaRPr kumimoji="1" lang="ja-JP" altLang="en-US" sz="105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hangingPunct="0"/>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調査結果の概要</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サービスイメージについて</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endParaRPr lang="ja-JP" altLang="en-US" b="0" spc="50" dirty="0">
              <a:ln w="11430"/>
              <a:solidFill>
                <a:sysClr val="windowText" lastClr="000000"/>
              </a:solidFill>
              <a:effectLst>
                <a:outerShdw blurRad="76200" dist="50800" dir="5400000" algn="tl" rotWithShape="0">
                  <a:srgbClr val="000000">
                    <a:alpha val="65000"/>
                  </a:srgbClr>
                </a:outerShdw>
              </a:effectLst>
              <a:latin typeface="+mj-ea"/>
            </a:endParaRPr>
          </a:p>
        </p:txBody>
      </p:sp>
      <p:sp>
        <p:nvSpPr>
          <p:cNvPr id="6" name="Rectangle 3"/>
          <p:cNvSpPr txBox="1">
            <a:spLocks noChangeArrowheads="1"/>
          </p:cNvSpPr>
          <p:nvPr/>
        </p:nvSpPr>
        <p:spPr bwMode="gray">
          <a:xfrm>
            <a:off x="323850" y="1090836"/>
            <a:ext cx="9247188" cy="28955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r>
              <a:rPr lang="ja-JP" altLang="en-US" sz="1800" kern="0" noProof="0" dirty="0" smtClean="0">
                <a:latin typeface="+mn-lt"/>
                <a:ea typeface="+mn-ea"/>
              </a:rPr>
              <a:t>サービスイメージに大きなギャップがある</a:t>
            </a:r>
            <a:endParaRPr lang="en-US" altLang="ja-JP" sz="1800" kern="0" noProof="0" dirty="0" smtClean="0">
              <a:latin typeface="+mn-lt"/>
              <a:ea typeface="+mn-ea"/>
            </a:endParaRPr>
          </a:p>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Char char="n"/>
              <a:tabLst/>
              <a:defRPr/>
            </a:pPr>
            <a:endParaRPr kumimoji="1" lang="en-US" altLang="ja-JP" sz="1800" b="0" i="0" u="none" strike="noStrike" kern="0" cap="none" spc="0" normalizeH="0" baseline="0" noProof="0" dirty="0" smtClean="0">
              <a:ln>
                <a:noFill/>
              </a:ln>
              <a:solidFill>
                <a:srgbClr val="000000"/>
              </a:solidFill>
              <a:effectLst/>
              <a:uLnTx/>
              <a:uFillTx/>
              <a:latin typeface="+mn-lt"/>
              <a:ea typeface="+mn-ea"/>
              <a:cs typeface="+mn-cs"/>
            </a:endParaRPr>
          </a:p>
        </p:txBody>
      </p:sp>
      <p:pic>
        <p:nvPicPr>
          <p:cNvPr id="22531" name="Picture 3"/>
          <p:cNvPicPr>
            <a:picLocks noChangeAspect="1" noChangeArrowheads="1"/>
          </p:cNvPicPr>
          <p:nvPr/>
        </p:nvPicPr>
        <p:blipFill>
          <a:blip r:embed="rId3" cstate="print"/>
          <a:srcRect/>
          <a:stretch>
            <a:fillRect/>
          </a:stretch>
        </p:blipFill>
        <p:spPr bwMode="auto">
          <a:xfrm>
            <a:off x="4906658" y="1671091"/>
            <a:ext cx="4352343" cy="4879527"/>
          </a:xfrm>
          <a:prstGeom prst="rect">
            <a:avLst/>
          </a:prstGeom>
          <a:noFill/>
          <a:ln w="9525">
            <a:noFill/>
            <a:miter lim="800000"/>
            <a:headEnd/>
            <a:tailEnd/>
          </a:ln>
          <a:effectLst/>
        </p:spPr>
      </p:pic>
      <p:pic>
        <p:nvPicPr>
          <p:cNvPr id="22532" name="Picture 4"/>
          <p:cNvPicPr>
            <a:picLocks noChangeAspect="1" noChangeArrowheads="1"/>
          </p:cNvPicPr>
          <p:nvPr/>
        </p:nvPicPr>
        <p:blipFill>
          <a:blip r:embed="rId4" cstate="print"/>
          <a:srcRect/>
          <a:stretch>
            <a:fillRect/>
          </a:stretch>
        </p:blipFill>
        <p:spPr bwMode="auto">
          <a:xfrm>
            <a:off x="561975" y="1670923"/>
            <a:ext cx="4200080" cy="4851121"/>
          </a:xfrm>
          <a:prstGeom prst="rect">
            <a:avLst/>
          </a:prstGeom>
          <a:noFill/>
          <a:ln w="9525">
            <a:noFill/>
            <a:miter lim="800000"/>
            <a:headEnd/>
            <a:tailEnd/>
          </a:ln>
          <a:effectLst/>
        </p:spPr>
      </p:pic>
      <p:sp>
        <p:nvSpPr>
          <p:cNvPr id="7" name="Rectangle 3"/>
          <p:cNvSpPr txBox="1">
            <a:spLocks noChangeArrowheads="1"/>
          </p:cNvSpPr>
          <p:nvPr/>
        </p:nvSpPr>
        <p:spPr bwMode="gray">
          <a:xfrm>
            <a:off x="2107357" y="1438275"/>
            <a:ext cx="1748830" cy="2709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None/>
              <a:tabLst/>
              <a:defRPr/>
            </a:pPr>
            <a:r>
              <a:rPr kumimoji="1" lang="en-US" altLang="ja-JP" b="0" i="0" u="none" strike="noStrike" kern="0" cap="none" spc="0" normalizeH="0" baseline="0" noProof="0" smtClean="0">
                <a:ln>
                  <a:noFill/>
                </a:ln>
                <a:solidFill>
                  <a:srgbClr val="000000"/>
                </a:solidFill>
                <a:effectLst/>
                <a:uLnTx/>
                <a:uFillTx/>
                <a:latin typeface="+mn-lt"/>
                <a:ea typeface="+mn-ea"/>
                <a:cs typeface="+mn-cs"/>
              </a:rPr>
              <a:t>【</a:t>
            </a:r>
            <a:r>
              <a:rPr kumimoji="1" lang="ja-JP" altLang="en-US" b="0" i="0" u="none" strike="noStrike" kern="0" cap="none" spc="0" normalizeH="0" baseline="0" noProof="0" smtClean="0">
                <a:ln>
                  <a:noFill/>
                </a:ln>
                <a:solidFill>
                  <a:srgbClr val="000000"/>
                </a:solidFill>
                <a:effectLst/>
                <a:uLnTx/>
                <a:uFillTx/>
                <a:latin typeface="+mn-lt"/>
                <a:ea typeface="+mn-ea"/>
                <a:cs typeface="+mn-cs"/>
              </a:rPr>
              <a:t>未参入事業者</a:t>
            </a:r>
            <a:r>
              <a:rPr kumimoji="1" lang="en-US" altLang="ja-JP" b="0" i="0" u="none" strike="noStrike" kern="0" cap="none" spc="0" normalizeH="0" baseline="0" noProof="0" smtClean="0">
                <a:ln>
                  <a:noFill/>
                </a:ln>
                <a:solidFill>
                  <a:srgbClr val="000000"/>
                </a:solidFill>
                <a:effectLst/>
                <a:uLnTx/>
                <a:uFillTx/>
                <a:latin typeface="+mn-lt"/>
                <a:ea typeface="+mn-ea"/>
                <a:cs typeface="+mn-cs"/>
              </a:rPr>
              <a:t>】</a:t>
            </a:r>
            <a:endParaRPr kumimoji="1" lang="en-US" altLang="ja-JP" b="0" i="0" u="none" strike="noStrike" kern="0" cap="none" spc="0" normalizeH="0" baseline="0" noProof="0" dirty="0">
              <a:ln>
                <a:noFill/>
              </a:ln>
              <a:solidFill>
                <a:srgbClr val="000000"/>
              </a:solidFill>
              <a:effectLst/>
              <a:uLnTx/>
              <a:uFillTx/>
              <a:latin typeface="+mn-lt"/>
              <a:ea typeface="+mn-ea"/>
              <a:cs typeface="+mn-cs"/>
            </a:endParaRPr>
          </a:p>
        </p:txBody>
      </p:sp>
      <p:sp>
        <p:nvSpPr>
          <p:cNvPr id="8" name="Rectangle 3"/>
          <p:cNvSpPr txBox="1">
            <a:spLocks noChangeArrowheads="1"/>
          </p:cNvSpPr>
          <p:nvPr/>
        </p:nvSpPr>
        <p:spPr bwMode="gray">
          <a:xfrm>
            <a:off x="6588993" y="1419225"/>
            <a:ext cx="1748830" cy="2709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None/>
              <a:tabLst/>
              <a:defRPr/>
            </a:pPr>
            <a:r>
              <a:rPr kumimoji="1" lang="en-US" altLang="ja-JP" b="0" i="0" u="none" strike="noStrike" kern="0" cap="none" spc="0" normalizeH="0" baseline="0" noProof="0" dirty="0" smtClean="0">
                <a:ln>
                  <a:noFill/>
                </a:ln>
                <a:solidFill>
                  <a:srgbClr val="000000"/>
                </a:solidFill>
                <a:effectLst/>
                <a:uLnTx/>
                <a:uFillTx/>
                <a:latin typeface="+mn-lt"/>
                <a:ea typeface="+mn-ea"/>
                <a:cs typeface="+mn-cs"/>
              </a:rPr>
              <a:t>【</a:t>
            </a:r>
            <a:r>
              <a:rPr kumimoji="1" lang="ja-JP" altLang="en-US" b="0" i="0" u="none" strike="noStrike" kern="0" cap="none" spc="0" normalizeH="0" baseline="0" noProof="0" dirty="0" smtClean="0">
                <a:ln>
                  <a:noFill/>
                </a:ln>
                <a:solidFill>
                  <a:srgbClr val="000000"/>
                </a:solidFill>
                <a:effectLst/>
                <a:uLnTx/>
                <a:uFillTx/>
                <a:latin typeface="+mn-lt"/>
                <a:ea typeface="+mn-ea"/>
                <a:cs typeface="+mn-cs"/>
              </a:rPr>
              <a:t>参入事業者</a:t>
            </a:r>
            <a:r>
              <a:rPr kumimoji="1" lang="en-US" altLang="ja-JP" b="0" i="0" u="none" strike="noStrike" kern="0" cap="none" spc="0" normalizeH="0" baseline="0" noProof="0" dirty="0" smtClean="0">
                <a:ln>
                  <a:noFill/>
                </a:ln>
                <a:solidFill>
                  <a:srgbClr val="000000"/>
                </a:solidFill>
                <a:effectLst/>
                <a:uLnTx/>
                <a:uFillTx/>
                <a:latin typeface="+mn-lt"/>
                <a:ea typeface="+mn-ea"/>
                <a:cs typeface="+mn-cs"/>
              </a:rPr>
              <a:t>】</a:t>
            </a:r>
            <a:endParaRPr kumimoji="1" lang="en-US" altLang="ja-JP" b="0" i="0" u="none" strike="noStrike" kern="0" cap="none" spc="0" normalizeH="0" baseline="0" noProof="0" dirty="0">
              <a:ln>
                <a:noFill/>
              </a:ln>
              <a:solidFill>
                <a:srgbClr val="000000"/>
              </a:solidFill>
              <a:effectLst/>
              <a:uLnTx/>
              <a:uFillTx/>
              <a:latin typeface="+mn-lt"/>
              <a:ea typeface="+mn-ea"/>
              <a:cs typeface="+mn-cs"/>
            </a:endParaRPr>
          </a:p>
        </p:txBody>
      </p:sp>
      <p:sp>
        <p:nvSpPr>
          <p:cNvPr id="9" name="正方形/長方形 8"/>
          <p:cNvSpPr/>
          <p:nvPr/>
        </p:nvSpPr>
        <p:spPr bwMode="auto">
          <a:xfrm>
            <a:off x="6537176" y="2636912"/>
            <a:ext cx="720080" cy="1008112"/>
          </a:xfrm>
          <a:prstGeom prst="rect">
            <a:avLst/>
          </a:prstGeom>
          <a:noFill/>
          <a:ln w="5715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dirty="0" smtClean="0">
              <a:ln>
                <a:noFill/>
              </a:ln>
              <a:noFill/>
              <a:effectLst/>
              <a:latin typeface="Arial" charset="0"/>
              <a:ea typeface="ＭＳ Ｐゴシック" charset="-128"/>
            </a:endParaRPr>
          </a:p>
        </p:txBody>
      </p:sp>
      <p:sp>
        <p:nvSpPr>
          <p:cNvPr id="10" name="正方形/長方形 9"/>
          <p:cNvSpPr/>
          <p:nvPr/>
        </p:nvSpPr>
        <p:spPr bwMode="auto">
          <a:xfrm>
            <a:off x="2072679" y="2636912"/>
            <a:ext cx="1783507" cy="1008112"/>
          </a:xfrm>
          <a:prstGeom prst="rect">
            <a:avLst/>
          </a:prstGeom>
          <a:noFill/>
          <a:ln w="5715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dirty="0" smtClean="0">
              <a:ln>
                <a:noFill/>
              </a:ln>
              <a:noFill/>
              <a:effectLst/>
              <a:latin typeface="Arial" charset="0"/>
              <a:ea typeface="ＭＳ Ｐゴシック" charset="-128"/>
            </a:endParaRPr>
          </a:p>
        </p:txBody>
      </p:sp>
      <p:sp>
        <p:nvSpPr>
          <p:cNvPr id="11" name="正方形/長方形 10"/>
          <p:cNvSpPr/>
          <p:nvPr/>
        </p:nvSpPr>
        <p:spPr bwMode="auto">
          <a:xfrm>
            <a:off x="2089373" y="4941168"/>
            <a:ext cx="1783507" cy="1296144"/>
          </a:xfrm>
          <a:prstGeom prst="rect">
            <a:avLst/>
          </a:prstGeom>
          <a:noFill/>
          <a:ln w="5715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dirty="0" smtClean="0">
              <a:ln>
                <a:noFill/>
              </a:ln>
              <a:noFill/>
              <a:effectLst/>
              <a:latin typeface="Arial" charset="0"/>
              <a:ea typeface="ＭＳ Ｐゴシック" charset="-128"/>
            </a:endParaRPr>
          </a:p>
        </p:txBody>
      </p:sp>
      <p:sp>
        <p:nvSpPr>
          <p:cNvPr id="12" name="正方形/長方形 11"/>
          <p:cNvSpPr/>
          <p:nvPr/>
        </p:nvSpPr>
        <p:spPr bwMode="auto">
          <a:xfrm>
            <a:off x="6537177" y="4941168"/>
            <a:ext cx="936104" cy="1296144"/>
          </a:xfrm>
          <a:prstGeom prst="rect">
            <a:avLst/>
          </a:prstGeom>
          <a:noFill/>
          <a:ln w="5715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dirty="0" smtClean="0">
              <a:ln>
                <a:noFill/>
              </a:ln>
              <a:noFill/>
              <a:effectLst/>
              <a:latin typeface="Arial" charset="0"/>
              <a:ea typeface="ＭＳ Ｐゴシック" charset="-128"/>
            </a:endParaRPr>
          </a:p>
        </p:txBody>
      </p:sp>
      <p:sp>
        <p:nvSpPr>
          <p:cNvPr id="13" name="角丸四角形 12"/>
          <p:cNvSpPr/>
          <p:nvPr/>
        </p:nvSpPr>
        <p:spPr bwMode="auto">
          <a:xfrm>
            <a:off x="4088904" y="4437112"/>
            <a:ext cx="2160240" cy="432048"/>
          </a:xfrm>
          <a:prstGeom prst="roundRect">
            <a:avLst>
              <a:gd name="adj" fmla="val 500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600" b="0" i="0" u="none" strike="noStrike" cap="none" normalizeH="0" baseline="0" dirty="0" smtClean="0">
                <a:ln>
                  <a:noFill/>
                </a:ln>
                <a:solidFill>
                  <a:srgbClr val="000000"/>
                </a:solidFill>
                <a:effectLst/>
                <a:latin typeface="HG創英角ｺﾞｼｯｸUB" pitchFamily="49" charset="-128"/>
                <a:ea typeface="HG創英角ｺﾞｼｯｸUB" pitchFamily="49" charset="-128"/>
              </a:rPr>
              <a:t>サービスの内容</a:t>
            </a:r>
          </a:p>
        </p:txBody>
      </p:sp>
      <p:sp>
        <p:nvSpPr>
          <p:cNvPr id="14" name="角丸四角形 13"/>
          <p:cNvSpPr/>
          <p:nvPr/>
        </p:nvSpPr>
        <p:spPr bwMode="auto">
          <a:xfrm>
            <a:off x="4088904" y="3789040"/>
            <a:ext cx="2160240" cy="432048"/>
          </a:xfrm>
          <a:prstGeom prst="roundRect">
            <a:avLst>
              <a:gd name="adj" fmla="val 500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600" b="0" i="0" u="none" strike="noStrike" cap="none" normalizeH="0" baseline="0" dirty="0" smtClean="0">
                <a:ln>
                  <a:noFill/>
                </a:ln>
                <a:solidFill>
                  <a:srgbClr val="000000"/>
                </a:solidFill>
                <a:effectLst/>
                <a:latin typeface="HG創英角ｺﾞｼｯｸUB" pitchFamily="49" charset="-128"/>
                <a:ea typeface="HG創英角ｺﾞｼｯｸUB" pitchFamily="49" charset="-128"/>
              </a:rPr>
              <a:t>対象者イメージ</a:t>
            </a:r>
          </a:p>
        </p:txBody>
      </p:sp>
      <p:sp>
        <p:nvSpPr>
          <p:cNvPr id="16" name=" 3"/>
          <p:cNvSpPr/>
          <p:nvPr/>
        </p:nvSpPr>
        <p:spPr>
          <a:xfrm rot="17100000" flipV="1">
            <a:off x="6075301" y="3402366"/>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
        <p:nvSpPr>
          <p:cNvPr id="17" name=" 3"/>
          <p:cNvSpPr/>
          <p:nvPr/>
        </p:nvSpPr>
        <p:spPr>
          <a:xfrm rot="4500000" flipH="1" flipV="1">
            <a:off x="3627030" y="3340371"/>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
        <p:nvSpPr>
          <p:cNvPr id="18" name=" 3"/>
          <p:cNvSpPr/>
          <p:nvPr/>
        </p:nvSpPr>
        <p:spPr>
          <a:xfrm rot="4500000">
            <a:off x="6075301" y="4516503"/>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
        <p:nvSpPr>
          <p:cNvPr id="19" name=" 3"/>
          <p:cNvSpPr/>
          <p:nvPr/>
        </p:nvSpPr>
        <p:spPr>
          <a:xfrm rot="17100000" flipH="1">
            <a:off x="3627030" y="4454508"/>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30" name="Rectangle 2"/>
          <p:cNvSpPr>
            <a:spLocks noGrp="1" noChangeArrowheads="1"/>
          </p:cNvSpPr>
          <p:nvPr>
            <p:ph type="title"/>
          </p:nvPr>
        </p:nvSpPr>
        <p:spPr bwMode="gray">
          <a:xfrm>
            <a:off x="355600" y="522288"/>
            <a:ext cx="9224963" cy="517221"/>
          </a:xfrm>
        </p:spPr>
        <p:txBody>
          <a:bodyPr/>
          <a:lstStyle/>
          <a:p>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調査結果の概要</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r>
              <a:rPr lang="ja-JP" altLang="en-US" b="0" spc="50" dirty="0" smtClean="0">
                <a:ln w="11430"/>
                <a:solidFill>
                  <a:sysClr val="windowText" lastClr="000000"/>
                </a:solidFill>
                <a:effectLst>
                  <a:outerShdw blurRad="76200" dist="50800" dir="5400000" algn="tl" rotWithShape="0">
                    <a:srgbClr val="000000">
                      <a:alpha val="65000"/>
                    </a:srgbClr>
                  </a:outerShdw>
                </a:effectLst>
                <a:latin typeface="+mj-ea"/>
              </a:rPr>
              <a:t>参入障壁について</a:t>
            </a:r>
            <a:r>
              <a:rPr lang="en-US" altLang="ja-JP" b="0" spc="50" dirty="0" smtClean="0">
                <a:ln w="11430"/>
                <a:solidFill>
                  <a:sysClr val="windowText" lastClr="000000"/>
                </a:solidFill>
                <a:effectLst>
                  <a:outerShdw blurRad="76200" dist="50800" dir="5400000" algn="tl" rotWithShape="0">
                    <a:srgbClr val="000000">
                      <a:alpha val="65000"/>
                    </a:srgbClr>
                  </a:outerShdw>
                </a:effectLst>
                <a:latin typeface="+mj-ea"/>
              </a:rPr>
              <a:t>】</a:t>
            </a:r>
            <a:endParaRPr lang="ja-JP" altLang="en-US" sz="2000" b="0" dirty="0">
              <a:effectLst>
                <a:outerShdw blurRad="38100" dist="38100" dir="2700000" algn="tl">
                  <a:srgbClr val="000000">
                    <a:alpha val="43137"/>
                  </a:srgbClr>
                </a:outerShdw>
              </a:effectLst>
            </a:endParaRPr>
          </a:p>
        </p:txBody>
      </p:sp>
      <p:sp>
        <p:nvSpPr>
          <p:cNvPr id="764931" name="Rectangle 3"/>
          <p:cNvSpPr>
            <a:spLocks noGrp="1" noChangeArrowheads="1"/>
          </p:cNvSpPr>
          <p:nvPr>
            <p:ph type="body" idx="1"/>
          </p:nvPr>
        </p:nvSpPr>
        <p:spPr bwMode="gray">
          <a:xfrm>
            <a:off x="1640632" y="1285875"/>
            <a:ext cx="1748830" cy="270917"/>
          </a:xfrm>
        </p:spPr>
        <p:txBody>
          <a:bodyPr/>
          <a:lstStyle/>
          <a:p>
            <a:pPr>
              <a:buNone/>
            </a:pPr>
            <a:r>
              <a:rPr lang="en-US" altLang="ja-JP" dirty="0" smtClean="0"/>
              <a:t>【</a:t>
            </a:r>
            <a:r>
              <a:rPr lang="ja-JP" altLang="en-US" dirty="0" smtClean="0"/>
              <a:t>未参入事業者</a:t>
            </a:r>
            <a:r>
              <a:rPr lang="en-US" altLang="ja-JP" dirty="0" smtClean="0"/>
              <a:t>】</a:t>
            </a:r>
            <a:endParaRPr lang="en-US" altLang="ja-JP" dirty="0"/>
          </a:p>
        </p:txBody>
      </p:sp>
      <p:sp>
        <p:nvSpPr>
          <p:cNvPr id="7" name="テキスト ボックス 6"/>
          <p:cNvSpPr txBox="1"/>
          <p:nvPr/>
        </p:nvSpPr>
        <p:spPr>
          <a:xfrm>
            <a:off x="920552" y="6039655"/>
            <a:ext cx="7346883" cy="480131"/>
          </a:xfrm>
          <a:prstGeom prst="rect">
            <a:avLst/>
          </a:prstGeom>
          <a:noFill/>
        </p:spPr>
        <p:txBody>
          <a:bodyPr wrap="none" rtlCol="0">
            <a:spAutoFit/>
          </a:bodyPr>
          <a:lstStyle/>
          <a:p>
            <a:pPr algn="l"/>
            <a:r>
              <a:rPr kumimoji="1" lang="en-US" altLang="ja-JP" sz="1050" dirty="0" smtClean="0"/>
              <a:t>※</a:t>
            </a:r>
            <a:r>
              <a:rPr kumimoji="1" lang="ja-JP" altLang="en-US" sz="1050" dirty="0" smtClean="0"/>
              <a:t>参入事業者の集計は、「参入前」の障壁、及び「参入後」の障壁についていずれも回答のあった事業所を集計対象としている</a:t>
            </a:r>
            <a:r>
              <a:rPr lang="en-US" altLang="ja-JP" sz="1050" dirty="0" smtClean="0"/>
              <a:t/>
            </a:r>
            <a:br>
              <a:rPr lang="en-US" altLang="ja-JP" sz="1050" dirty="0" smtClean="0"/>
            </a:br>
            <a:r>
              <a:rPr lang="en-US" altLang="ja-JP" sz="1050" dirty="0" smtClean="0"/>
              <a:t>※</a:t>
            </a:r>
            <a:r>
              <a:rPr lang="ja-JP" altLang="en-US" sz="1050" dirty="0" smtClean="0"/>
              <a:t>未参入事業所の無回答は除いている</a:t>
            </a:r>
            <a:endParaRPr kumimoji="1" lang="en-US" altLang="ja-JP" sz="1050" dirty="0" smtClean="0"/>
          </a:p>
        </p:txBody>
      </p:sp>
      <p:sp>
        <p:nvSpPr>
          <p:cNvPr id="6" name="Rectangle 3"/>
          <p:cNvSpPr txBox="1">
            <a:spLocks noChangeArrowheads="1"/>
          </p:cNvSpPr>
          <p:nvPr/>
        </p:nvSpPr>
        <p:spPr bwMode="gray">
          <a:xfrm>
            <a:off x="6465167" y="1285875"/>
            <a:ext cx="2424659" cy="2709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55600" marR="0" lvl="0" indent="-355600" algn="l" defTabSz="914400" rtl="0" eaLnBrk="1" fontAlgn="base" latinLnBrk="0" hangingPunct="1">
              <a:lnSpc>
                <a:spcPct val="120000"/>
              </a:lnSpc>
              <a:spcBef>
                <a:spcPct val="30000"/>
              </a:spcBef>
              <a:spcAft>
                <a:spcPct val="0"/>
              </a:spcAft>
              <a:buClr>
                <a:schemeClr val="bg2"/>
              </a:buClr>
              <a:buSzTx/>
              <a:buFont typeface="Wingdings" pitchFamily="2" charset="2"/>
              <a:buNone/>
              <a:tabLst/>
              <a:defRPr/>
            </a:pP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a:t>
            </a:r>
            <a:r>
              <a:rPr kumimoji="1" lang="ja-JP" altLang="en-US" sz="1800" b="0" i="0" u="none" strike="noStrike" kern="0" cap="none" spc="0" normalizeH="0" baseline="0" noProof="0" dirty="0" smtClean="0">
                <a:ln>
                  <a:noFill/>
                </a:ln>
                <a:solidFill>
                  <a:srgbClr val="000000"/>
                </a:solidFill>
                <a:effectLst/>
                <a:uLnTx/>
                <a:uFillTx/>
                <a:latin typeface="+mn-lt"/>
                <a:ea typeface="+mn-ea"/>
                <a:cs typeface="+mn-cs"/>
              </a:rPr>
              <a:t>参入事業者（参入前）</a:t>
            </a:r>
            <a:r>
              <a:rPr kumimoji="1" lang="en-US" altLang="ja-JP" sz="1800" b="0" i="0" u="none" strike="noStrike" kern="0" cap="none" spc="0" normalizeH="0" baseline="0" noProof="0" dirty="0" smtClean="0">
                <a:ln>
                  <a:noFill/>
                </a:ln>
                <a:solidFill>
                  <a:srgbClr val="000000"/>
                </a:solidFill>
                <a:effectLst/>
                <a:uLnTx/>
                <a:uFillTx/>
                <a:latin typeface="+mn-lt"/>
                <a:ea typeface="+mn-ea"/>
                <a:cs typeface="+mn-cs"/>
              </a:rPr>
              <a:t>】</a:t>
            </a:r>
            <a:endParaRPr kumimoji="1" lang="en-US" altLang="ja-JP" sz="1800" b="0" i="0" u="none" strike="noStrike" kern="0" cap="none" spc="0" normalizeH="0" baseline="0" noProof="0" dirty="0">
              <a:ln>
                <a:noFill/>
              </a:ln>
              <a:solidFill>
                <a:srgbClr val="000000"/>
              </a:solidFill>
              <a:effectLst/>
              <a:uLnTx/>
              <a:uFillTx/>
              <a:latin typeface="+mn-lt"/>
              <a:ea typeface="+mn-ea"/>
              <a:cs typeface="+mn-cs"/>
            </a:endParaRPr>
          </a:p>
        </p:txBody>
      </p:sp>
      <p:pic>
        <p:nvPicPr>
          <p:cNvPr id="23554" name="Picture 2"/>
          <p:cNvPicPr>
            <a:picLocks noChangeAspect="1" noChangeArrowheads="1"/>
          </p:cNvPicPr>
          <p:nvPr/>
        </p:nvPicPr>
        <p:blipFill>
          <a:blip r:embed="rId3" cstate="print"/>
          <a:srcRect/>
          <a:stretch>
            <a:fillRect/>
          </a:stretch>
        </p:blipFill>
        <p:spPr bwMode="auto">
          <a:xfrm>
            <a:off x="219599" y="1556792"/>
            <a:ext cx="4737771" cy="4425819"/>
          </a:xfrm>
          <a:prstGeom prst="rect">
            <a:avLst/>
          </a:prstGeom>
          <a:noFill/>
          <a:ln w="9525">
            <a:noFill/>
            <a:miter lim="800000"/>
            <a:headEnd/>
            <a:tailEnd/>
          </a:ln>
          <a:effectLst/>
        </p:spPr>
      </p:pic>
      <p:pic>
        <p:nvPicPr>
          <p:cNvPr id="23555" name="Picture 3"/>
          <p:cNvPicPr>
            <a:picLocks noChangeAspect="1" noChangeArrowheads="1"/>
          </p:cNvPicPr>
          <p:nvPr/>
        </p:nvPicPr>
        <p:blipFill>
          <a:blip r:embed="rId4" cstate="print"/>
          <a:srcRect/>
          <a:stretch>
            <a:fillRect/>
          </a:stretch>
        </p:blipFill>
        <p:spPr bwMode="auto">
          <a:xfrm>
            <a:off x="4939930" y="1556310"/>
            <a:ext cx="4693590" cy="4435700"/>
          </a:xfrm>
          <a:prstGeom prst="rect">
            <a:avLst/>
          </a:prstGeom>
          <a:noFill/>
          <a:ln w="9525">
            <a:noFill/>
            <a:miter lim="800000"/>
            <a:headEnd/>
            <a:tailEnd/>
          </a:ln>
          <a:effectLst/>
        </p:spPr>
      </p:pic>
      <p:sp>
        <p:nvSpPr>
          <p:cNvPr id="8" name="正方形/長方形 7"/>
          <p:cNvSpPr/>
          <p:nvPr/>
        </p:nvSpPr>
        <p:spPr bwMode="auto">
          <a:xfrm>
            <a:off x="1856656" y="2636912"/>
            <a:ext cx="2376265" cy="1224136"/>
          </a:xfrm>
          <a:prstGeom prst="rect">
            <a:avLst/>
          </a:prstGeom>
          <a:noFill/>
          <a:ln w="3810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smtClean="0">
              <a:ln>
                <a:noFill/>
              </a:ln>
              <a:solidFill>
                <a:srgbClr val="000000"/>
              </a:solidFill>
              <a:effectLst/>
              <a:latin typeface="Arial" charset="0"/>
              <a:ea typeface="ＭＳ Ｐゴシック" charset="-128"/>
            </a:endParaRPr>
          </a:p>
        </p:txBody>
      </p:sp>
      <p:sp>
        <p:nvSpPr>
          <p:cNvPr id="9" name="正方形/長方形 8"/>
          <p:cNvSpPr/>
          <p:nvPr/>
        </p:nvSpPr>
        <p:spPr bwMode="auto">
          <a:xfrm>
            <a:off x="6537176" y="2636912"/>
            <a:ext cx="1368152" cy="1224136"/>
          </a:xfrm>
          <a:prstGeom prst="rect">
            <a:avLst/>
          </a:prstGeom>
          <a:noFill/>
          <a:ln w="38100" cap="flat" cmpd="sng" algn="ctr">
            <a:solidFill>
              <a:srgbClr val="E60000"/>
            </a:solidFill>
            <a:prstDash val="solid"/>
            <a:round/>
            <a:headEnd type="none" w="med" len="med"/>
            <a:tailEnd type="none" w="med" len="med"/>
          </a:ln>
          <a:effectLst/>
        </p:spPr>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endParaRPr kumimoji="1" lang="ja-JP" altLang="en-US" sz="1600" b="0" i="0" u="none" strike="noStrike" cap="none" normalizeH="0" baseline="0" smtClean="0">
              <a:ln>
                <a:noFill/>
              </a:ln>
              <a:solidFill>
                <a:srgbClr val="000000"/>
              </a:solidFill>
              <a:effectLst/>
              <a:latin typeface="Arial" charset="0"/>
              <a:ea typeface="ＭＳ Ｐゴシック" charset="-128"/>
            </a:endParaRPr>
          </a:p>
        </p:txBody>
      </p:sp>
      <p:sp>
        <p:nvSpPr>
          <p:cNvPr id="10" name="角丸四角形 9"/>
          <p:cNvSpPr/>
          <p:nvPr/>
        </p:nvSpPr>
        <p:spPr bwMode="auto">
          <a:xfrm>
            <a:off x="3944888" y="4043055"/>
            <a:ext cx="2520279" cy="432048"/>
          </a:xfrm>
          <a:prstGeom prst="roundRect">
            <a:avLst>
              <a:gd name="adj" fmla="val 50000"/>
            </a:avLst>
          </a:prstGeom>
          <a:ln>
            <a:headEnd type="none" w="med" len="med"/>
            <a:tailEnd type="none" w="med" len="med"/>
          </a:ln>
        </p:spPr>
        <p:style>
          <a:lnRef idx="0">
            <a:schemeClr val="accent5"/>
          </a:lnRef>
          <a:fillRef idx="3">
            <a:schemeClr val="accent5"/>
          </a:fillRef>
          <a:effectRef idx="3">
            <a:schemeClr val="accent5"/>
          </a:effectRef>
          <a:fontRef idx="minor">
            <a:schemeClr val="lt1"/>
          </a:fontRef>
        </p:style>
        <p:txBody>
          <a:bodyPr vert="horz" wrap="none" lIns="18000" tIns="18000" rIns="18000" bIns="18000" numCol="1" rtlCol="0" anchor="ctr" anchorCtr="0" compatLnSpc="1">
            <a:prstTxWarp prst="textNoShape">
              <a:avLst/>
            </a:prstTxWarp>
          </a:bodyPr>
          <a:lstStyle/>
          <a:p>
            <a: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pPr>
            <a:r>
              <a:rPr kumimoji="1" lang="ja-JP" altLang="en-US" sz="1600" b="0" i="0" u="none" strike="noStrike" cap="none" normalizeH="0" baseline="0" dirty="0" smtClean="0">
                <a:ln>
                  <a:noFill/>
                </a:ln>
                <a:solidFill>
                  <a:srgbClr val="000000"/>
                </a:solidFill>
                <a:effectLst/>
                <a:latin typeface="HG創英角ｺﾞｼｯｸUB" pitchFamily="49" charset="-128"/>
                <a:ea typeface="HG創英角ｺﾞｼｯｸUB" pitchFamily="49" charset="-128"/>
              </a:rPr>
              <a:t>体制整備に関する項目</a:t>
            </a:r>
          </a:p>
        </p:txBody>
      </p:sp>
      <p:sp>
        <p:nvSpPr>
          <p:cNvPr id="11" name=" 3"/>
          <p:cNvSpPr/>
          <p:nvPr/>
        </p:nvSpPr>
        <p:spPr>
          <a:xfrm rot="17100000" flipV="1">
            <a:off x="6291324" y="3656381"/>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
        <p:nvSpPr>
          <p:cNvPr id="12" name=" 3"/>
          <p:cNvSpPr/>
          <p:nvPr/>
        </p:nvSpPr>
        <p:spPr>
          <a:xfrm rot="4500000" flipH="1" flipV="1">
            <a:off x="3411006" y="3594386"/>
            <a:ext cx="635717" cy="873334"/>
          </a:xfrm>
          <a:prstGeom prst="swooshArrow">
            <a:avLst>
              <a:gd name="adj1" fmla="val 25000"/>
              <a:gd name="adj2" fmla="val 25000"/>
            </a:avLst>
          </a:prstGeom>
        </p:spPr>
        <p:style>
          <a:lnRef idx="0">
            <a:schemeClr val="accent6"/>
          </a:lnRef>
          <a:fillRef idx="3">
            <a:schemeClr val="accent6"/>
          </a:fillRef>
          <a:effectRef idx="3">
            <a:schemeClr val="accent6"/>
          </a:effectRef>
          <a:fontRef idx="minor">
            <a:schemeClr val="lt1"/>
          </a:fontRef>
        </p:style>
      </p:sp>
    </p:spTree>
  </p:cSld>
  <p:clrMapOvr>
    <a:masterClrMapping/>
  </p:clrMapOvr>
  <p:timing>
    <p:tnLst>
      <p:par>
        <p:cTn id="1" dur="indefinite" restart="never" nodeType="tmRoot"/>
      </p:par>
    </p:tnLst>
  </p:timing>
</p:sld>
</file>

<file path=ppt/theme/theme1.xml><?xml version="1.0" encoding="utf-8"?>
<a:theme xmlns:a="http://schemas.openxmlformats.org/drawingml/2006/main" name="2_新しいﾌﾟﾚｾﾞﾝﾃｰｼｮﾝ">
  <a:themeElements>
    <a:clrScheme name="2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fontScheme name="2_新しいﾌﾟﾚｾﾞﾝﾃｰｼｮﾝ">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5875"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600" b="0" i="0" u="none" strike="noStrike" cap="none" normalizeH="0" baseline="0" smtClean="0">
            <a:ln>
              <a:noFill/>
            </a:ln>
            <a:solidFill>
              <a:srgbClr val="000000"/>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15875"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bodyPr>
      <a:lstStyle>
        <a:defPPr marL="0" marR="0" indent="0" algn="ctr" defTabSz="914400" rtl="0" eaLnBrk="1" fontAlgn="base" latinLnBrk="0" hangingPunct="1">
          <a:lnSpc>
            <a:spcPct val="120000"/>
          </a:lnSpc>
          <a:spcBef>
            <a:spcPct val="50000"/>
          </a:spcBef>
          <a:spcAft>
            <a:spcPct val="0"/>
          </a:spcAft>
          <a:buClr>
            <a:schemeClr val="bg2"/>
          </a:buClr>
          <a:buSzTx/>
          <a:buFont typeface="Wingdings" pitchFamily="2" charset="2"/>
          <a:buNone/>
          <a:tabLst/>
          <a:defRPr kumimoji="1" lang="ja-JP" altLang="en-US" sz="1600" b="0" i="0" u="none" strike="noStrike" cap="none" normalizeH="0" baseline="0" smtClean="0">
            <a:ln>
              <a:noFill/>
            </a:ln>
            <a:solidFill>
              <a:srgbClr val="000000"/>
            </a:solidFill>
            <a:effectLst/>
            <a:latin typeface="Arial" charset="0"/>
            <a:ea typeface="ＭＳ Ｐゴシック" charset="-128"/>
          </a:defRPr>
        </a:defPPr>
      </a:lstStyle>
    </a:lnDef>
  </a:objectDefaults>
  <a:extraClrSchemeLst>
    <a:extraClrScheme>
      <a:clrScheme name="2_新しいﾌﾟﾚｾﾞﾝﾃｰｼｮﾝ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新しいﾌﾟﾚｾﾞﾝﾃｰｼｮﾝ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新しいﾌﾟﾚｾﾞﾝﾃｰｼｮﾝ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新しいﾌﾟﾚｾﾞﾝﾃｰｼｮﾝ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新しいﾌﾟﾚｾﾞﾝﾃｰｼｮﾝ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新しいﾌﾟﾚｾﾞﾝﾃｰｼｮﾝ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新しいﾌﾟﾚｾﾞﾝﾃｰｼｮﾝ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2_新しいﾌﾟﾚｾﾞﾝﾃｰｼｮﾝ 8">
        <a:dk1>
          <a:srgbClr val="000000"/>
        </a:dk1>
        <a:lt1>
          <a:srgbClr val="FFFFFF"/>
        </a:lt1>
        <a:dk2>
          <a:srgbClr val="000000"/>
        </a:dk2>
        <a:lt2>
          <a:srgbClr val="5A5A5A"/>
        </a:lt2>
        <a:accent1>
          <a:srgbClr val="CCDAEC"/>
        </a:accent1>
        <a:accent2>
          <a:srgbClr val="F1DB9D"/>
        </a:accent2>
        <a:accent3>
          <a:srgbClr val="FFFFFF"/>
        </a:accent3>
        <a:accent4>
          <a:srgbClr val="000000"/>
        </a:accent4>
        <a:accent5>
          <a:srgbClr val="E2EAF4"/>
        </a:accent5>
        <a:accent6>
          <a:srgbClr val="DAC68E"/>
        </a:accent6>
        <a:hlink>
          <a:srgbClr val="DADADA"/>
        </a:hlink>
        <a:folHlink>
          <a:srgbClr val="3D6AA7"/>
        </a:folHlink>
      </a:clrScheme>
      <a:clrMap bg1="lt1" tx1="dk1" bg2="lt2" tx2="dk2" accent1="accent1" accent2="accent2" accent3="accent3" accent4="accent4" accent5="accent5" accent6="accent6" hlink="hlink" folHlink="folHlink"/>
    </a:extraClrScheme>
    <a:extraClrScheme>
      <a:clrScheme name="2_新しいﾌﾟﾚｾﾞﾝﾃｰｼｮﾝ 9">
        <a:dk1>
          <a:srgbClr val="000000"/>
        </a:dk1>
        <a:lt1>
          <a:srgbClr val="FFFFFF"/>
        </a:lt1>
        <a:dk2>
          <a:srgbClr val="000000"/>
        </a:dk2>
        <a:lt2>
          <a:srgbClr val="5A5A5A"/>
        </a:lt2>
        <a:accent1>
          <a:srgbClr val="CCDAEC"/>
        </a:accent1>
        <a:accent2>
          <a:srgbClr val="3D6AA7"/>
        </a:accent2>
        <a:accent3>
          <a:srgbClr val="FFFFFF"/>
        </a:accent3>
        <a:accent4>
          <a:srgbClr val="000000"/>
        </a:accent4>
        <a:accent5>
          <a:srgbClr val="E2EAF4"/>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
      <a:clrScheme name="2_新しいﾌﾟﾚｾﾞﾝﾃｰｼｮﾝ 10">
        <a:dk1>
          <a:srgbClr val="000000"/>
        </a:dk1>
        <a:lt1>
          <a:srgbClr val="FFFFFF"/>
        </a:lt1>
        <a:dk2>
          <a:srgbClr val="000000"/>
        </a:dk2>
        <a:lt2>
          <a:srgbClr val="5A5A5A"/>
        </a:lt2>
        <a:accent1>
          <a:srgbClr val="A2BBDC"/>
        </a:accent1>
        <a:accent2>
          <a:srgbClr val="3D6AA7"/>
        </a:accent2>
        <a:accent3>
          <a:srgbClr val="FFFFFF"/>
        </a:accent3>
        <a:accent4>
          <a:srgbClr val="000000"/>
        </a:accent4>
        <a:accent5>
          <a:srgbClr val="CEDAEB"/>
        </a:accent5>
        <a:accent6>
          <a:srgbClr val="365F97"/>
        </a:accent6>
        <a:hlink>
          <a:srgbClr val="F1DB9D"/>
        </a:hlink>
        <a:folHlink>
          <a:srgbClr val="DADAD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11612</TotalTime>
  <Words>4880</Words>
  <Application>Microsoft Office PowerPoint</Application>
  <PresentationFormat>A4 210 x 297 mm</PresentationFormat>
  <Paragraphs>484</Paragraphs>
  <Slides>57</Slides>
  <Notes>53</Notes>
  <HiddenSlides>0</HiddenSlides>
  <MMClips>0</MMClips>
  <ScaleCrop>false</ScaleCrop>
  <HeadingPairs>
    <vt:vector size="4" baseType="variant">
      <vt:variant>
        <vt:lpstr>テーマ</vt:lpstr>
      </vt:variant>
      <vt:variant>
        <vt:i4>1</vt:i4>
      </vt:variant>
      <vt:variant>
        <vt:lpstr>スライド タイトル</vt:lpstr>
      </vt:variant>
      <vt:variant>
        <vt:i4>57</vt:i4>
      </vt:variant>
    </vt:vector>
  </HeadingPairs>
  <TitlesOfParts>
    <vt:vector size="58" baseType="lpstr">
      <vt:lpstr>2_新しいﾌﾟﾚｾﾞﾝﾃｰｼｮﾝ</vt:lpstr>
      <vt:lpstr>定期巡回・随時対応サービスと地域包括ケアシステムの構築</vt:lpstr>
      <vt:lpstr>本日お話したいこと</vt:lpstr>
      <vt:lpstr>アンケート結果からみる「定期巡回・随時対応サービス」</vt:lpstr>
      <vt:lpstr>目次</vt:lpstr>
      <vt:lpstr>調査の概要</vt:lpstr>
      <vt:lpstr>調査の背景と目的</vt:lpstr>
      <vt:lpstr>調査の概要</vt:lpstr>
      <vt:lpstr>調査結果の概要【サービスイメージについて】</vt:lpstr>
      <vt:lpstr>調査結果の概要【参入障壁について】</vt:lpstr>
      <vt:lpstr>定期巡回・随時対応サービスの実態</vt:lpstr>
      <vt:lpstr>サービス利用者数</vt:lpstr>
      <vt:lpstr>サービス利用者の要介護度</vt:lpstr>
      <vt:lpstr>利用者の世帯類型</vt:lpstr>
      <vt:lpstr>訪問の状況</vt:lpstr>
      <vt:lpstr>看護職員による訪問頻度（アセスメント目的）</vt:lpstr>
      <vt:lpstr>コールの回数と対応</vt:lpstr>
      <vt:lpstr>利用に至らなかった理由</vt:lpstr>
      <vt:lpstr>連携型：連携先の訪問看護事業所の確保が困難な理由</vt:lpstr>
      <vt:lpstr>サービス利用の効果は？</vt:lpstr>
      <vt:lpstr>■サービス導入による利用者への具体的な効果（自由回答）</vt:lpstr>
      <vt:lpstr>■サービス導入による利用者への具体的な効果（自由回答）</vt:lpstr>
      <vt:lpstr>サービスのイメージ調査</vt:lpstr>
      <vt:lpstr>「定期巡回・随時対応サービスのイメージ」の調査項目</vt:lpstr>
      <vt:lpstr>イメージ：「夜間、深夜の対応が中心」</vt:lpstr>
      <vt:lpstr>【実態】モデル事業における時間帯別のケア提供実績（H23）</vt:lpstr>
      <vt:lpstr>イメージ：「利用者からのコール対応が中心 」</vt:lpstr>
      <vt:lpstr>【実態】コールの回数と対応（再掲）</vt:lpstr>
      <vt:lpstr>イメージ：「訪問担当が変わることで利用者とのコミュニケーションが取りにくい 」</vt:lpstr>
      <vt:lpstr>イメージ：「訪問時間が短くなることで利用者の生活実態が把握しにくい」</vt:lpstr>
      <vt:lpstr>【実態】ケアマネジャーとの連携状況</vt:lpstr>
      <vt:lpstr>イメージ：「軽度の利用者には不向き」</vt:lpstr>
      <vt:lpstr>【実態】サービス利用者の要介護度（再掲）</vt:lpstr>
      <vt:lpstr>イメージ：「訪問看護の利用ニーズがない人には不向き 」</vt:lpstr>
      <vt:lpstr>【実態】看護ニーズのある利用者の割合</vt:lpstr>
      <vt:lpstr>「定期巡回・随時対応サービス」の参入障壁は？</vt:lpstr>
      <vt:lpstr>「夜間、深夜の訪問体制構築」</vt:lpstr>
      <vt:lpstr>「随時対応を行う職員体制構築」</vt:lpstr>
      <vt:lpstr>「随時対応の発生頻度の予測」</vt:lpstr>
      <vt:lpstr>【参考】参入事業者と未参入事業者における参入障壁の差</vt:lpstr>
      <vt:lpstr>【参考】サービスに対するイメージ（再掲）</vt:lpstr>
      <vt:lpstr>「看護職員の確保、連携先となる訪問看護事業所の確保」</vt:lpstr>
      <vt:lpstr>「看護職員や訪問看護事業所との連携対応」</vt:lpstr>
      <vt:lpstr>「ケアマネジャーへの周知や理解」</vt:lpstr>
      <vt:lpstr>「利用者、家族への周知や理解」</vt:lpstr>
      <vt:lpstr>ま と め</vt:lpstr>
      <vt:lpstr>■今後のさらなる普及に向けて、取り組むべき点は何か？</vt:lpstr>
      <vt:lpstr>定期巡回・随時対応サービスと在宅限界点</vt:lpstr>
      <vt:lpstr>これからの方向性として考えるべきこと　　</vt:lpstr>
      <vt:lpstr>■「地域包括ケア」における今後の在宅介護の３類型</vt:lpstr>
      <vt:lpstr>【参考】要介護状態区分別の状態像</vt:lpstr>
      <vt:lpstr>スライド 50</vt:lpstr>
      <vt:lpstr>スライド 51</vt:lpstr>
      <vt:lpstr>スライド 52</vt:lpstr>
      <vt:lpstr>スライド 53</vt:lpstr>
      <vt:lpstr>なぜ、要介護３で在宅は限界を迎えるのか？（１）</vt:lpstr>
      <vt:lpstr>なぜ、要介護３で在宅は限界を迎えるのか？（２）</vt:lpstr>
      <vt:lpstr>定期巡回・随時対応サービスの可能性（まとめ）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ｽﾗｲﾄﾞ ﾀｲﾄﾙなし</dc:title>
  <dc:creator>MURC</dc:creator>
  <cp:lastModifiedBy>murcadminj</cp:lastModifiedBy>
  <cp:revision>1090</cp:revision>
  <dcterms:created xsi:type="dcterms:W3CDTF">2002-02-12T11:42:48Z</dcterms:created>
  <dcterms:modified xsi:type="dcterms:W3CDTF">2013-12-10T09:34:44Z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
  </property>
  <property fmtid="{D5CDD505-2E9C-101B-9397-08002B2CF9AE}" pid="3" name="Owner">
    <vt:lpwstr/>
  </property>
  <property fmtid="{D5CDD505-2E9C-101B-9397-08002B2CF9AE}" pid="4" name="Status">
    <vt:lpwstr/>
  </property>
</Properties>
</file>