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36163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967" autoAdjust="0"/>
  </p:normalViewPr>
  <p:slideViewPr>
    <p:cSldViewPr snapToGrid="0">
      <p:cViewPr varScale="1">
        <p:scale>
          <a:sx n="56" d="100"/>
          <a:sy n="56" d="100"/>
        </p:scale>
        <p:origin x="11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3F2CD-9ECA-4EE0-9467-7D215285B44C}" type="datetimeFigureOut">
              <a:rPr kumimoji="1" lang="ja-JP" altLang="en-US" smtClean="0"/>
              <a:t>2026/3/9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74725" y="1243013"/>
            <a:ext cx="48577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5824D-B96D-4BD6-A016-8820B6EBB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931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5824D-B96D-4BD6-A016-8820B6EBBCB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45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5824D-B96D-4BD6-A016-8820B6EBBCB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91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42022" y="1122363"/>
            <a:ext cx="745212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42022" y="3602038"/>
            <a:ext cx="745212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2026/3/9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0" y="38103"/>
            <a:ext cx="1366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/>
              <a:t>機密性○情報</a:t>
            </a: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9077100" y="2"/>
            <a:ext cx="859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/>
              <a:t>○○限り</a:t>
            </a:r>
          </a:p>
        </p:txBody>
      </p:sp>
    </p:spTree>
    <p:extLst>
      <p:ext uri="{BB962C8B-B14F-4D97-AF65-F5344CB8AC3E}">
        <p14:creationId xmlns:p14="http://schemas.microsoft.com/office/powerpoint/2010/main" val="262733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2026/3/9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00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10567" y="365125"/>
            <a:ext cx="214248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3112" y="365125"/>
            <a:ext cx="6303254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2026/3/9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27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2026/3/9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10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937" y="1709741"/>
            <a:ext cx="856994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7937" y="4589466"/>
            <a:ext cx="856994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2026/3/9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13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3111" y="1825625"/>
            <a:ext cx="422287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0182" y="1825625"/>
            <a:ext cx="422287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2026/3/9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16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405" y="365128"/>
            <a:ext cx="8569941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4406" y="1681163"/>
            <a:ext cx="42034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4406" y="2505075"/>
            <a:ext cx="4203462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0184" y="1681163"/>
            <a:ext cx="42241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0184" y="2505075"/>
            <a:ext cx="4224164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2026/3/9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46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2026/3/9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22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2026/3/9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40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406" y="457200"/>
            <a:ext cx="320467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24164" y="987428"/>
            <a:ext cx="503018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4406" y="2057400"/>
            <a:ext cx="320467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2026/3/9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8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406" y="457200"/>
            <a:ext cx="320467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24164" y="987428"/>
            <a:ext cx="503018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4406" y="2057400"/>
            <a:ext cx="320467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2026/3/9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57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3111" y="365128"/>
            <a:ext cx="85699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3111" y="1825625"/>
            <a:ext cx="85699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3111" y="6356353"/>
            <a:ext cx="2235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2DDDA-D0E9-49A8-AE64-4780946CB66F}" type="datetimeFigureOut">
              <a:rPr kumimoji="1" lang="ja-JP" altLang="en-US" smtClean="0"/>
              <a:t>2026/3/9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91354" y="6356353"/>
            <a:ext cx="335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17415" y="6356353"/>
            <a:ext cx="2235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02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5" Type="http://schemas.openxmlformats.org/officeDocument/2006/relationships/image" Target="../media/image13.png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emf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12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13">
            <a:extLst>
              <a:ext uri="{FF2B5EF4-FFF2-40B4-BE49-F238E27FC236}">
                <a16:creationId xmlns:a16="http://schemas.microsoft.com/office/drawing/2014/main" id="{B2F90717-A9C4-4A92-921C-D4BCE68052AD}"/>
              </a:ext>
            </a:extLst>
          </p:cNvPr>
          <p:cNvSpPr/>
          <p:nvPr/>
        </p:nvSpPr>
        <p:spPr>
          <a:xfrm>
            <a:off x="17790" y="377897"/>
            <a:ext cx="5156423" cy="3511730"/>
          </a:xfrm>
          <a:prstGeom prst="roundRect">
            <a:avLst>
              <a:gd name="adj" fmla="val 584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26" name="角丸四角形 13">
            <a:extLst>
              <a:ext uri="{FF2B5EF4-FFF2-40B4-BE49-F238E27FC236}">
                <a16:creationId xmlns:a16="http://schemas.microsoft.com/office/drawing/2014/main" id="{9085B0CF-F2A7-4544-99BC-D0B2CAD71449}"/>
              </a:ext>
            </a:extLst>
          </p:cNvPr>
          <p:cNvSpPr/>
          <p:nvPr/>
        </p:nvSpPr>
        <p:spPr>
          <a:xfrm>
            <a:off x="5228829" y="89208"/>
            <a:ext cx="4669773" cy="6737773"/>
          </a:xfrm>
          <a:prstGeom prst="roundRect">
            <a:avLst>
              <a:gd name="adj" fmla="val 584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＜措置の内容＞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○給餌○時間後、通路にこぼれた餌を掃除する。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○毎週○曜日、防護柵・防鳥ネットの破損が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　ないか、さらに野生動物の侵入がないか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　確認する。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○毎週○曜日、農場周囲を確認し、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　必要に応じ除草する。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○毎週○曜日、農場内を整理・整頓する。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○毎週○曜日、ネズミの侵入跡と粘着シートを確認し、ネズミの侵入状況をチェック表に記録する。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侵入跡には、粘着シートを設置し、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殺鼠剤を撒く。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○死亡した家畜を発見した</a:t>
            </a:r>
            <a:r>
              <a:rPr lang="ja-JP" altLang="en-US" sz="120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場合、異常の</a:t>
            </a: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有無を確認し、野生動物が寄りつかないようブルーシートで覆う。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pic>
        <p:nvPicPr>
          <p:cNvPr id="76" name="図 75">
            <a:extLst>
              <a:ext uri="{FF2B5EF4-FFF2-40B4-BE49-F238E27FC236}">
                <a16:creationId xmlns:a16="http://schemas.microsoft.com/office/drawing/2014/main" id="{40B57E97-3D0B-4213-B456-C2FFD839C1F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456" y="1043162"/>
            <a:ext cx="1455984" cy="9020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5" name="角丸四角形 13">
            <a:extLst>
              <a:ext uri="{FF2B5EF4-FFF2-40B4-BE49-F238E27FC236}">
                <a16:creationId xmlns:a16="http://schemas.microsoft.com/office/drawing/2014/main" id="{A0E65EF2-1097-4CE9-AF3E-F07F91625524}"/>
              </a:ext>
            </a:extLst>
          </p:cNvPr>
          <p:cNvSpPr/>
          <p:nvPr/>
        </p:nvSpPr>
        <p:spPr>
          <a:xfrm>
            <a:off x="37561" y="3960166"/>
            <a:ext cx="5136652" cy="2874733"/>
          </a:xfrm>
          <a:prstGeom prst="roundRect">
            <a:avLst>
              <a:gd name="adj" fmla="val 584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＜措置の内容＞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○他農場で使用した物品や海外で使用した衣服等は、持ち込まない。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○やむを得ず、持ち込む場合は煮沸消毒を行う。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5C95743-2A55-4DE2-B48C-EBB209C1B42F}"/>
              </a:ext>
            </a:extLst>
          </p:cNvPr>
          <p:cNvSpPr txBox="1"/>
          <p:nvPr/>
        </p:nvSpPr>
        <p:spPr>
          <a:xfrm>
            <a:off x="-3082" y="-21175"/>
            <a:ext cx="478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i="1" u="sng" dirty="0">
                <a:highlight>
                  <a:srgbClr val="FFFF00"/>
                </a:highlight>
                <a:latin typeface="+mn-ea"/>
              </a:rPr>
              <a:t>飼養衛生管理マニュアル（例：小規模農家向け）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D138C40-42D6-4F60-905D-4D9C9A73B61F}"/>
              </a:ext>
            </a:extLst>
          </p:cNvPr>
          <p:cNvSpPr txBox="1"/>
          <p:nvPr/>
        </p:nvSpPr>
        <p:spPr>
          <a:xfrm>
            <a:off x="64747" y="340044"/>
            <a:ext cx="4212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u="sng" dirty="0">
                <a:latin typeface="+mn-ea"/>
              </a:rPr>
              <a:t>（１）農場における防疫のための更衣</a:t>
            </a:r>
            <a:endParaRPr lang="en-US" altLang="ja-JP" sz="1400" b="1" u="sng" dirty="0">
              <a:latin typeface="+mn-ea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B491808-221A-4490-A7C4-D822C6A0C8C2}"/>
              </a:ext>
            </a:extLst>
          </p:cNvPr>
          <p:cNvSpPr txBox="1"/>
          <p:nvPr/>
        </p:nvSpPr>
        <p:spPr>
          <a:xfrm>
            <a:off x="64747" y="4033404"/>
            <a:ext cx="5013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u="sng" dirty="0">
                <a:latin typeface="+mn-ea"/>
              </a:rPr>
              <a:t>（２）物品の取扱い</a:t>
            </a:r>
            <a:r>
              <a:rPr lang="ja-JP" altLang="en-US" sz="1400" b="1" dirty="0">
                <a:latin typeface="+mn-ea"/>
              </a:rPr>
              <a:t>　　　　　　　　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F82C6A7-B992-4035-B03A-2E015F6DF866}"/>
              </a:ext>
            </a:extLst>
          </p:cNvPr>
          <p:cNvSpPr txBox="1"/>
          <p:nvPr/>
        </p:nvSpPr>
        <p:spPr>
          <a:xfrm>
            <a:off x="5475345" y="110849"/>
            <a:ext cx="5013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u="sng" dirty="0">
                <a:latin typeface="+mn-ea"/>
              </a:rPr>
              <a:t>（３）野生動物の衛生管理区域内への侵入防止</a:t>
            </a:r>
            <a:endParaRPr lang="en-US" altLang="ja-JP" sz="1400" b="1" u="sng" dirty="0">
              <a:latin typeface="+mn-ea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6CF220F0-3681-4A4B-96CB-6075824D235F}"/>
              </a:ext>
            </a:extLst>
          </p:cNvPr>
          <p:cNvSpPr/>
          <p:nvPr/>
        </p:nvSpPr>
        <p:spPr>
          <a:xfrm>
            <a:off x="1980885" y="5779875"/>
            <a:ext cx="2226712" cy="1214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①沸騰水中等で加熱する。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　 作用時間　</a:t>
            </a:r>
            <a:r>
              <a:rPr lang="en-US" altLang="ja-JP" sz="1200" dirty="0">
                <a:latin typeface="+mn-ea"/>
              </a:rPr>
              <a:t>80℃-5</a:t>
            </a:r>
            <a:r>
              <a:rPr lang="ja-JP" altLang="en-US" sz="1200" dirty="0">
                <a:latin typeface="+mn-ea"/>
              </a:rPr>
              <a:t>分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②水滴をタオルで拭き取る。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③自然乾燥させる。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endParaRPr lang="en-US" altLang="ja-JP" sz="1200" dirty="0">
              <a:latin typeface="+mn-ea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70389401-BAAC-4D18-A0AC-6F418B337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59" y="5116955"/>
            <a:ext cx="1731573" cy="17003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80F1BB59-95DC-41C6-BF31-C595D99C086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440" y="2029554"/>
            <a:ext cx="1327633" cy="10277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A49A131-3385-4ABF-BAFB-21AF9B04FC5F}"/>
              </a:ext>
            </a:extLst>
          </p:cNvPr>
          <p:cNvSpPr txBox="1"/>
          <p:nvPr/>
        </p:nvSpPr>
        <p:spPr>
          <a:xfrm>
            <a:off x="2398974" y="686084"/>
            <a:ext cx="2725685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衣服・靴の脱衣</a:t>
            </a: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5DDAB837-1DD7-4D07-A7AC-54A1A14635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3135" y="1024337"/>
            <a:ext cx="1666214" cy="9452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41CA2AA9-F067-4625-9D8D-C0B6E29F53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7484" y="1043162"/>
            <a:ext cx="1030546" cy="8824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1692F50B-B493-47DB-B25F-FF40AC3BDF37}"/>
              </a:ext>
            </a:extLst>
          </p:cNvPr>
          <p:cNvSpPr txBox="1"/>
          <p:nvPr/>
        </p:nvSpPr>
        <p:spPr>
          <a:xfrm>
            <a:off x="111090" y="706186"/>
            <a:ext cx="2253969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衣服・靴の着用</a:t>
            </a:r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1D14CE72-EB9A-45BA-A53F-8C05F8F913B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40" y="1078728"/>
            <a:ext cx="1637982" cy="14753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6" name="楕円 55">
            <a:extLst>
              <a:ext uri="{FF2B5EF4-FFF2-40B4-BE49-F238E27FC236}">
                <a16:creationId xmlns:a16="http://schemas.microsoft.com/office/drawing/2014/main" id="{E028FB42-C3AB-4FB1-A4C4-2D9FA16CA63B}"/>
              </a:ext>
            </a:extLst>
          </p:cNvPr>
          <p:cNvSpPr/>
          <p:nvPr/>
        </p:nvSpPr>
        <p:spPr>
          <a:xfrm>
            <a:off x="579230" y="1963523"/>
            <a:ext cx="482600" cy="4607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AC0D5FEC-8220-469B-B750-F71037D18241}"/>
              </a:ext>
            </a:extLst>
          </p:cNvPr>
          <p:cNvCxnSpPr>
            <a:cxnSpLocks/>
            <a:stCxn id="56" idx="7"/>
          </p:cNvCxnSpPr>
          <p:nvPr/>
        </p:nvCxnSpPr>
        <p:spPr>
          <a:xfrm flipH="1" flipV="1">
            <a:off x="698249" y="1660253"/>
            <a:ext cx="292906" cy="3707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1C217706-9CC4-4C58-8B85-C50BA5135171}"/>
              </a:ext>
            </a:extLst>
          </p:cNvPr>
          <p:cNvCxnSpPr>
            <a:cxnSpLocks/>
            <a:stCxn id="56" idx="2"/>
          </p:cNvCxnSpPr>
          <p:nvPr/>
        </p:nvCxnSpPr>
        <p:spPr>
          <a:xfrm flipH="1" flipV="1">
            <a:off x="111090" y="1642238"/>
            <a:ext cx="468140" cy="55165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C66852B-43EF-4853-BB57-2366286FE36F}"/>
              </a:ext>
            </a:extLst>
          </p:cNvPr>
          <p:cNvSpPr txBox="1"/>
          <p:nvPr/>
        </p:nvSpPr>
        <p:spPr>
          <a:xfrm>
            <a:off x="997784" y="2027803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E75509F1-94DC-4D44-AE63-53257A7B11F1}"/>
              </a:ext>
            </a:extLst>
          </p:cNvPr>
          <p:cNvSpPr txBox="1"/>
          <p:nvPr/>
        </p:nvSpPr>
        <p:spPr>
          <a:xfrm>
            <a:off x="1116022" y="1719209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8E79E9F0-19C4-4568-960A-C46189777F79}"/>
              </a:ext>
            </a:extLst>
          </p:cNvPr>
          <p:cNvSpPr txBox="1"/>
          <p:nvPr/>
        </p:nvSpPr>
        <p:spPr>
          <a:xfrm>
            <a:off x="1380948" y="1581188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E24AC1C-29C0-471C-9C81-1DBBE84F6B50}"/>
              </a:ext>
            </a:extLst>
          </p:cNvPr>
          <p:cNvSpPr txBox="1"/>
          <p:nvPr/>
        </p:nvSpPr>
        <p:spPr>
          <a:xfrm>
            <a:off x="1415821" y="1719209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EEAB12D7-8816-4A31-8A55-7F746955E2B9}"/>
              </a:ext>
            </a:extLst>
          </p:cNvPr>
          <p:cNvSpPr txBox="1"/>
          <p:nvPr/>
        </p:nvSpPr>
        <p:spPr>
          <a:xfrm>
            <a:off x="17790" y="2599781"/>
            <a:ext cx="277565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+mn-ea"/>
              </a:rPr>
              <a:t>①手指の洗浄・消毒後、更衣室に入場する。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②外靴を脱ぐ。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③スノコの上で外服を脱ぎ、所定の場所に置く。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④専用衣服を着る。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⑤専用靴を履く。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⑥手袋をする。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DAE81E65-45F5-4025-A971-D61DA6323D32}"/>
              </a:ext>
            </a:extLst>
          </p:cNvPr>
          <p:cNvSpPr txBox="1"/>
          <p:nvPr/>
        </p:nvSpPr>
        <p:spPr>
          <a:xfrm>
            <a:off x="2617564" y="3204962"/>
            <a:ext cx="264009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+mn-ea"/>
              </a:rPr>
              <a:t>①靴を脱ぎ、ブラシで洗浄後、消毒する。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②衣服を脱ぎ、洗濯用カゴに入れる。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③手袋を脱ぎ、ゴミ箱に捨てる。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④手指を洗浄後、アルコール消毒する。</a:t>
            </a:r>
            <a:endParaRPr kumimoji="1" lang="en-US" altLang="ja-JP" sz="1050" dirty="0">
              <a:latin typeface="+mn-ea"/>
            </a:endParaRPr>
          </a:p>
          <a:p>
            <a:endParaRPr kumimoji="1" lang="ja-JP" altLang="en-US" sz="1050" dirty="0">
              <a:latin typeface="+mn-ea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A38020A4-EE66-4242-BC24-56D901CCFDBB}"/>
              </a:ext>
            </a:extLst>
          </p:cNvPr>
          <p:cNvSpPr txBox="1"/>
          <p:nvPr/>
        </p:nvSpPr>
        <p:spPr>
          <a:xfrm>
            <a:off x="1883003" y="1660253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⑥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EF5FF85D-02E5-4CF2-BE51-672469C7F718}"/>
              </a:ext>
            </a:extLst>
          </p:cNvPr>
          <p:cNvSpPr txBox="1"/>
          <p:nvPr/>
        </p:nvSpPr>
        <p:spPr>
          <a:xfrm>
            <a:off x="629872" y="1052686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①</a:t>
            </a:r>
          </a:p>
        </p:txBody>
      </p:sp>
      <p:pic>
        <p:nvPicPr>
          <p:cNvPr id="84" name="図 83">
            <a:extLst>
              <a:ext uri="{FF2B5EF4-FFF2-40B4-BE49-F238E27FC236}">
                <a16:creationId xmlns:a16="http://schemas.microsoft.com/office/drawing/2014/main" id="{720EEE96-8FEF-45E6-80CD-DC9C236A2C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7027" y="3192760"/>
            <a:ext cx="1519773" cy="11364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417E29C9-ED15-4FF6-85C6-834A096872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64640" y="3202318"/>
            <a:ext cx="1597957" cy="11269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6" name="矢印: 右 85">
            <a:extLst>
              <a:ext uri="{FF2B5EF4-FFF2-40B4-BE49-F238E27FC236}">
                <a16:creationId xmlns:a16="http://schemas.microsoft.com/office/drawing/2014/main" id="{FA038085-A665-466B-8965-2E46C51FD4E3}"/>
              </a:ext>
            </a:extLst>
          </p:cNvPr>
          <p:cNvSpPr/>
          <p:nvPr/>
        </p:nvSpPr>
        <p:spPr>
          <a:xfrm>
            <a:off x="7485793" y="3728659"/>
            <a:ext cx="345848" cy="54962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>
              <a:latin typeface="+mn-ea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B5B5812A-A206-489E-876B-125EE9A9C2F4}"/>
              </a:ext>
            </a:extLst>
          </p:cNvPr>
          <p:cNvSpPr txBox="1"/>
          <p:nvPr/>
        </p:nvSpPr>
        <p:spPr>
          <a:xfrm>
            <a:off x="6701507" y="3467049"/>
            <a:ext cx="178842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>
                <a:latin typeface="+mn-ea"/>
              </a:rPr>
              <a:t>飼料保管庫</a:t>
            </a: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682F6F1F-AC4D-41DC-86E6-40E75A0C84E6}"/>
              </a:ext>
            </a:extLst>
          </p:cNvPr>
          <p:cNvSpPr/>
          <p:nvPr/>
        </p:nvSpPr>
        <p:spPr>
          <a:xfrm>
            <a:off x="1980885" y="5246131"/>
            <a:ext cx="3294863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煮沸消毒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対象：被服、毛布、毛、器具、布製の飼料袋　等</a:t>
            </a: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5D48F9F5-795D-47E1-A655-A4E7DA1DF9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07" y="1057782"/>
            <a:ext cx="635542" cy="6448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29E59F06-F510-46D9-8AF1-AA5C505DBD95}"/>
              </a:ext>
            </a:extLst>
          </p:cNvPr>
          <p:cNvPicPr>
            <a:picLocks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1971" y="2010684"/>
            <a:ext cx="816110" cy="10618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0FA6E0AF-F8C8-4B35-BA5F-48FDF35556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82633" y="2037363"/>
            <a:ext cx="606275" cy="5859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F5CCD5AC-7FA1-4A38-AE7B-71DCF8F72E9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12708" y="2019529"/>
            <a:ext cx="556610" cy="5645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CAE003E-1523-4103-9908-9D7615476C2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18623" y="4768882"/>
            <a:ext cx="885825" cy="12573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E31AC8C-DAAA-47BC-8C08-DCBE5991F432}"/>
              </a:ext>
            </a:extLst>
          </p:cNvPr>
          <p:cNvGrpSpPr/>
          <p:nvPr/>
        </p:nvGrpSpPr>
        <p:grpSpPr>
          <a:xfrm>
            <a:off x="4151971" y="1069185"/>
            <a:ext cx="288032" cy="261610"/>
            <a:chOff x="-860397" y="1753827"/>
            <a:chExt cx="288032" cy="261610"/>
          </a:xfrm>
        </p:grpSpPr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2B586C2E-99FE-4E3F-B366-DE83CB2D228C}"/>
                </a:ext>
              </a:extLst>
            </p:cNvPr>
            <p:cNvSpPr/>
            <p:nvPr/>
          </p:nvSpPr>
          <p:spPr>
            <a:xfrm>
              <a:off x="-750180" y="1824084"/>
              <a:ext cx="108128" cy="1118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217AD913-7C19-45A5-B8A1-6C1C6192FE4C}"/>
                </a:ext>
              </a:extLst>
            </p:cNvPr>
            <p:cNvSpPr txBox="1"/>
            <p:nvPr/>
          </p:nvSpPr>
          <p:spPr>
            <a:xfrm>
              <a:off x="-860397" y="1753827"/>
              <a:ext cx="288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solidFill>
                    <a:srgbClr val="FF0000"/>
                  </a:solidFill>
                </a:rPr>
                <a:t>②</a:t>
              </a:r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FB39BD4B-ED49-4FBB-AA8A-B17399904546}"/>
              </a:ext>
            </a:extLst>
          </p:cNvPr>
          <p:cNvGrpSpPr/>
          <p:nvPr/>
        </p:nvGrpSpPr>
        <p:grpSpPr>
          <a:xfrm>
            <a:off x="2379804" y="1017546"/>
            <a:ext cx="288032" cy="261610"/>
            <a:chOff x="-860397" y="1753827"/>
            <a:chExt cx="288032" cy="261610"/>
          </a:xfrm>
        </p:grpSpPr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88C7C345-4A91-420A-AE8C-6BB399E88C55}"/>
                </a:ext>
              </a:extLst>
            </p:cNvPr>
            <p:cNvSpPr/>
            <p:nvPr/>
          </p:nvSpPr>
          <p:spPr>
            <a:xfrm>
              <a:off x="-750180" y="1824084"/>
              <a:ext cx="108128" cy="1118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F432AF1D-C112-446D-B048-45FF522D2FC1}"/>
                </a:ext>
              </a:extLst>
            </p:cNvPr>
            <p:cNvSpPr txBox="1"/>
            <p:nvPr/>
          </p:nvSpPr>
          <p:spPr>
            <a:xfrm>
              <a:off x="-860397" y="1753827"/>
              <a:ext cx="288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solidFill>
                    <a:srgbClr val="FF0000"/>
                  </a:solidFill>
                </a:rPr>
                <a:t>①</a:t>
              </a:r>
            </a:p>
          </p:txBody>
        </p: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F3F5C684-8E94-4793-8DC5-9879397DFF38}"/>
              </a:ext>
            </a:extLst>
          </p:cNvPr>
          <p:cNvGrpSpPr/>
          <p:nvPr/>
        </p:nvGrpSpPr>
        <p:grpSpPr>
          <a:xfrm>
            <a:off x="2685963" y="1973782"/>
            <a:ext cx="646669" cy="529069"/>
            <a:chOff x="-1288721" y="1406849"/>
            <a:chExt cx="646669" cy="529069"/>
          </a:xfrm>
        </p:grpSpPr>
        <p:sp>
          <p:nvSpPr>
            <p:cNvPr id="68" name="楕円 67">
              <a:extLst>
                <a:ext uri="{FF2B5EF4-FFF2-40B4-BE49-F238E27FC236}">
                  <a16:creationId xmlns:a16="http://schemas.microsoft.com/office/drawing/2014/main" id="{4ACD5988-9EE0-4B66-B1ED-8AC384A3EDEC}"/>
                </a:ext>
              </a:extLst>
            </p:cNvPr>
            <p:cNvSpPr/>
            <p:nvPr/>
          </p:nvSpPr>
          <p:spPr>
            <a:xfrm>
              <a:off x="-750180" y="1824084"/>
              <a:ext cx="108128" cy="1118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4184F52D-CA31-47B7-9ADF-7E2DEEBCF88A}"/>
                </a:ext>
              </a:extLst>
            </p:cNvPr>
            <p:cNvSpPr txBox="1"/>
            <p:nvPr/>
          </p:nvSpPr>
          <p:spPr>
            <a:xfrm>
              <a:off x="-1288721" y="1406849"/>
              <a:ext cx="288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solidFill>
                    <a:srgbClr val="FF0000"/>
                  </a:solidFill>
                </a:rPr>
                <a:t>③</a:t>
              </a: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09F10EC9-FA0B-42D0-A73B-54173C769367}"/>
              </a:ext>
            </a:extLst>
          </p:cNvPr>
          <p:cNvGrpSpPr/>
          <p:nvPr/>
        </p:nvGrpSpPr>
        <p:grpSpPr>
          <a:xfrm>
            <a:off x="3435218" y="1998680"/>
            <a:ext cx="288032" cy="261610"/>
            <a:chOff x="-860397" y="1753827"/>
            <a:chExt cx="288032" cy="261610"/>
          </a:xfrm>
        </p:grpSpPr>
        <p:sp>
          <p:nvSpPr>
            <p:cNvPr id="71" name="楕円 70">
              <a:extLst>
                <a:ext uri="{FF2B5EF4-FFF2-40B4-BE49-F238E27FC236}">
                  <a16:creationId xmlns:a16="http://schemas.microsoft.com/office/drawing/2014/main" id="{C457B5B8-467A-4875-AC02-A04762719A8E}"/>
                </a:ext>
              </a:extLst>
            </p:cNvPr>
            <p:cNvSpPr/>
            <p:nvPr/>
          </p:nvSpPr>
          <p:spPr>
            <a:xfrm>
              <a:off x="-750180" y="1824084"/>
              <a:ext cx="108128" cy="1118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F1090F70-93B8-413B-8855-F1314C6C12A9}"/>
                </a:ext>
              </a:extLst>
            </p:cNvPr>
            <p:cNvSpPr txBox="1"/>
            <p:nvPr/>
          </p:nvSpPr>
          <p:spPr>
            <a:xfrm>
              <a:off x="-860397" y="1753827"/>
              <a:ext cx="288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solidFill>
                    <a:srgbClr val="FF0000"/>
                  </a:solidFill>
                </a:rPr>
                <a:t>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5159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13">
            <a:extLst>
              <a:ext uri="{FF2B5EF4-FFF2-40B4-BE49-F238E27FC236}">
                <a16:creationId xmlns:a16="http://schemas.microsoft.com/office/drawing/2014/main" id="{A0E65EF2-1097-4CE9-AF3E-F07F91625524}"/>
              </a:ext>
            </a:extLst>
          </p:cNvPr>
          <p:cNvSpPr/>
          <p:nvPr/>
        </p:nvSpPr>
        <p:spPr>
          <a:xfrm>
            <a:off x="74879" y="95794"/>
            <a:ext cx="9823723" cy="6729480"/>
          </a:xfrm>
          <a:prstGeom prst="roundRect">
            <a:avLst>
              <a:gd name="adj" fmla="val 584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＜措置の内容＞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以下のとおり、消毒の対象物に応じた方法で消毒する。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CD86E8A1-57C5-49F9-AB4F-29F8EAE068DB}"/>
              </a:ext>
            </a:extLst>
          </p:cNvPr>
          <p:cNvSpPr/>
          <p:nvPr/>
        </p:nvSpPr>
        <p:spPr>
          <a:xfrm>
            <a:off x="207607" y="1029903"/>
            <a:ext cx="2217958" cy="530568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B491808-221A-4490-A7C4-D822C6A0C8C2}"/>
              </a:ext>
            </a:extLst>
          </p:cNvPr>
          <p:cNvSpPr txBox="1"/>
          <p:nvPr/>
        </p:nvSpPr>
        <p:spPr>
          <a:xfrm>
            <a:off x="159482" y="159482"/>
            <a:ext cx="9454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+mn-ea"/>
              </a:rPr>
              <a:t>（４）手指、衣服、靴、車両、施設等の洗浄及び消毒に関する具体的な方法、消毒薬の種類、作用時間及び乾燥時間等</a:t>
            </a:r>
          </a:p>
          <a:p>
            <a:endParaRPr lang="ja-JP" altLang="en-US" sz="1400" b="1" dirty="0">
              <a:latin typeface="+mn-ea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DC411F86-42C1-4BBD-BA6D-054D69062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44" y="1393780"/>
            <a:ext cx="1893104" cy="1070956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3FE5CA50-A111-4E02-9752-DB202B488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86" y="2672507"/>
            <a:ext cx="1892393" cy="1066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0AD641-7271-402C-822A-F776D8E67083}"/>
              </a:ext>
            </a:extLst>
          </p:cNvPr>
          <p:cNvSpPr txBox="1"/>
          <p:nvPr/>
        </p:nvSpPr>
        <p:spPr>
          <a:xfrm>
            <a:off x="184479" y="2410898"/>
            <a:ext cx="2106886" cy="261610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+mn-ea"/>
              </a:rPr>
              <a:t>長靴は念入りに洗浄する。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A20B4F4-650D-4230-9012-59A421E3C58F}"/>
              </a:ext>
            </a:extLst>
          </p:cNvPr>
          <p:cNvSpPr txBox="1"/>
          <p:nvPr/>
        </p:nvSpPr>
        <p:spPr>
          <a:xfrm>
            <a:off x="406886" y="3897398"/>
            <a:ext cx="2106886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溝の汚れも丁寧に洗い落とす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DD6582F8-C8C0-4814-9170-8FEEEB233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571" y="3914333"/>
            <a:ext cx="1931731" cy="1064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139096D3-8209-4A38-8F89-083604F9B162}"/>
              </a:ext>
            </a:extLst>
          </p:cNvPr>
          <p:cNvSpPr/>
          <p:nvPr/>
        </p:nvSpPr>
        <p:spPr>
          <a:xfrm>
            <a:off x="2548925" y="992053"/>
            <a:ext cx="2217958" cy="539967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392FCF17-E8EF-4C8D-B17A-751F7926031B}"/>
              </a:ext>
            </a:extLst>
          </p:cNvPr>
          <p:cNvSpPr/>
          <p:nvPr/>
        </p:nvSpPr>
        <p:spPr>
          <a:xfrm>
            <a:off x="4890773" y="992053"/>
            <a:ext cx="2217958" cy="534353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E6F1A437-33BF-405B-8A35-604491C19560}"/>
              </a:ext>
            </a:extLst>
          </p:cNvPr>
          <p:cNvSpPr/>
          <p:nvPr/>
        </p:nvSpPr>
        <p:spPr>
          <a:xfrm>
            <a:off x="7284246" y="469540"/>
            <a:ext cx="2400834" cy="586604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B2C51C5D-DBC4-46D0-8B41-A83DAA656D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518" y="2581835"/>
            <a:ext cx="1969535" cy="1121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9DCF48B7-26F1-4D80-94BB-E1A4FBF3800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1511" y="4033687"/>
            <a:ext cx="1985703" cy="11055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249B4B4-0161-442A-9353-A882C2F2E27A}"/>
              </a:ext>
            </a:extLst>
          </p:cNvPr>
          <p:cNvSpPr txBox="1"/>
          <p:nvPr/>
        </p:nvSpPr>
        <p:spPr>
          <a:xfrm>
            <a:off x="2603678" y="5096108"/>
            <a:ext cx="2278995" cy="415498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　消毒薬を揉み込みように手のひら・　甲・指の間・手首を消毒する。</a:t>
            </a: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FAA18D22-B64C-445A-ACF0-FF359523A92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910" y="1343686"/>
            <a:ext cx="1909049" cy="10791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0B131583-C434-4695-AC4E-25970B7E100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638" y="2621534"/>
            <a:ext cx="1881321" cy="10538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E468E051-2105-4852-B50A-F41754C5276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247" y="3897397"/>
            <a:ext cx="1892210" cy="1072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A0740BC-D374-49DB-9FBC-CC480E9ABB91}"/>
              </a:ext>
            </a:extLst>
          </p:cNvPr>
          <p:cNvSpPr txBox="1"/>
          <p:nvPr/>
        </p:nvSpPr>
        <p:spPr>
          <a:xfrm>
            <a:off x="4991470" y="2383032"/>
            <a:ext cx="2115789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00" dirty="0">
                <a:latin typeface="+mn-ea"/>
              </a:rPr>
              <a:t>大まかな汚れを落とす。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BC6D3D3-3785-4EF4-96A2-D1F41AD2FC0C}"/>
              </a:ext>
            </a:extLst>
          </p:cNvPr>
          <p:cNvSpPr txBox="1"/>
          <p:nvPr/>
        </p:nvSpPr>
        <p:spPr>
          <a:xfrm>
            <a:off x="4968081" y="3675702"/>
            <a:ext cx="2106886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+mn-ea"/>
              </a:rPr>
              <a:t>消毒薬に一晩浸漬する。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A66CCF99-3CFC-4883-8981-4339DA4B63CA}"/>
              </a:ext>
            </a:extLst>
          </p:cNvPr>
          <p:cNvSpPr txBox="1"/>
          <p:nvPr/>
        </p:nvSpPr>
        <p:spPr>
          <a:xfrm>
            <a:off x="5609238" y="4969179"/>
            <a:ext cx="1015666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  <a:cs typeface="Calibri Light" panose="020F0302020204030204" pitchFamily="34" charset="0"/>
              </a:rPr>
              <a:t>洗濯する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74FA967-ABDC-41F2-90C4-2F90611D7F19}"/>
              </a:ext>
            </a:extLst>
          </p:cNvPr>
          <p:cNvSpPr txBox="1"/>
          <p:nvPr/>
        </p:nvSpPr>
        <p:spPr>
          <a:xfrm>
            <a:off x="759420" y="4926161"/>
            <a:ext cx="1272039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消毒槽に漬ける。</a:t>
            </a:r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C83A866F-A571-4452-98A6-294CF85D67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5348" y="771728"/>
            <a:ext cx="2144981" cy="12108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09EDDD65-D23B-40CF-8783-5FCFABB6AC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05348" y="2148163"/>
            <a:ext cx="2157880" cy="12043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0F104101-B5EA-4817-A71B-54EE6B9B94A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324" y="3531323"/>
            <a:ext cx="2207940" cy="12159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726B402-ECED-4DD6-B362-448D6E3EA341}"/>
              </a:ext>
            </a:extLst>
          </p:cNvPr>
          <p:cNvSpPr txBox="1"/>
          <p:nvPr/>
        </p:nvSpPr>
        <p:spPr>
          <a:xfrm>
            <a:off x="7268046" y="1947316"/>
            <a:ext cx="2497619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00" dirty="0">
                <a:latin typeface="+mn-ea"/>
              </a:rPr>
              <a:t>車両のタイヤ周りは入念に消毒する。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A57F30F-A678-4ADA-BDC0-B89CEE64C2ED}"/>
              </a:ext>
            </a:extLst>
          </p:cNvPr>
          <p:cNvSpPr txBox="1"/>
          <p:nvPr/>
        </p:nvSpPr>
        <p:spPr>
          <a:xfrm>
            <a:off x="7343332" y="3296141"/>
            <a:ext cx="2422333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+mn-ea"/>
              </a:rPr>
              <a:t>フロアマットは交換、ペダルは消毒する。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716AF8A-0D7E-41CA-B873-C5CC52891AB1}"/>
              </a:ext>
            </a:extLst>
          </p:cNvPr>
          <p:cNvSpPr/>
          <p:nvPr/>
        </p:nvSpPr>
        <p:spPr>
          <a:xfrm>
            <a:off x="88525" y="6386069"/>
            <a:ext cx="99234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110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【</a:t>
            </a:r>
            <a:r>
              <a:rPr lang="ja-JP" altLang="en-US" sz="110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注意事項</a:t>
            </a:r>
            <a:r>
              <a:rPr lang="en-US" altLang="ja-JP" sz="110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】</a:t>
            </a:r>
            <a:r>
              <a:rPr lang="ja-JP" altLang="en-US" sz="110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消毒前に徹底的に汚物を除去する、十分量の薬液を用いて隅々まで浸透させる、消毒薬作成手順書及び作業日誌を設置し、記録する。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4643317-CA5F-433F-928C-8D54798962AD}"/>
              </a:ext>
            </a:extLst>
          </p:cNvPr>
          <p:cNvSpPr txBox="1"/>
          <p:nvPr/>
        </p:nvSpPr>
        <p:spPr>
          <a:xfrm>
            <a:off x="662235" y="1099167"/>
            <a:ext cx="1265839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靴の洗浄・消毒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D8FDC55F-A775-4BAB-B786-6EC05BE5DB50}"/>
              </a:ext>
            </a:extLst>
          </p:cNvPr>
          <p:cNvSpPr txBox="1"/>
          <p:nvPr/>
        </p:nvSpPr>
        <p:spPr>
          <a:xfrm>
            <a:off x="2899947" y="1068787"/>
            <a:ext cx="1515913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手指の洗浄・消毒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22059509-A2F5-46FA-8B83-6E7DD6C192E1}"/>
              </a:ext>
            </a:extLst>
          </p:cNvPr>
          <p:cNvSpPr txBox="1"/>
          <p:nvPr/>
        </p:nvSpPr>
        <p:spPr>
          <a:xfrm>
            <a:off x="5219957" y="1054163"/>
            <a:ext cx="1515913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衣服の洗浄・消毒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836D9D8F-52D9-44D1-91B8-53065A258424}"/>
              </a:ext>
            </a:extLst>
          </p:cNvPr>
          <p:cNvSpPr txBox="1"/>
          <p:nvPr/>
        </p:nvSpPr>
        <p:spPr>
          <a:xfrm>
            <a:off x="7752337" y="490282"/>
            <a:ext cx="1515913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車輌の洗浄・消毒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818FAD59-E3CB-4433-A9FB-E41043221046}"/>
              </a:ext>
            </a:extLst>
          </p:cNvPr>
          <p:cNvSpPr txBox="1"/>
          <p:nvPr/>
        </p:nvSpPr>
        <p:spPr>
          <a:xfrm>
            <a:off x="574787" y="3702955"/>
            <a:ext cx="1648521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溝の汚れも落とす。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D9B3F3B-B2A1-46A9-A2DE-47D2CD91C10B}"/>
              </a:ext>
            </a:extLst>
          </p:cNvPr>
          <p:cNvSpPr txBox="1"/>
          <p:nvPr/>
        </p:nvSpPr>
        <p:spPr>
          <a:xfrm>
            <a:off x="247489" y="5191724"/>
            <a:ext cx="2138193" cy="90024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○　消毒場所：畜舎出入口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消毒薬の種類：逆性石けん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希釈倍率：</a:t>
            </a:r>
            <a:r>
              <a:rPr lang="en-US" altLang="ja-JP" sz="1050" dirty="0">
                <a:latin typeface="+mn-ea"/>
              </a:rPr>
              <a:t>500</a:t>
            </a:r>
            <a:r>
              <a:rPr lang="ja-JP" altLang="en-US" sz="1050" dirty="0">
                <a:latin typeface="+mn-ea"/>
              </a:rPr>
              <a:t>倍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乾燥させる。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　天日干し、一晩</a:t>
            </a:r>
            <a:endParaRPr lang="en-US" altLang="ja-JP" sz="1050" dirty="0">
              <a:latin typeface="+mn-ea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6D4E1D5-B094-408E-AEE5-F68827D98281}"/>
              </a:ext>
            </a:extLst>
          </p:cNvPr>
          <p:cNvSpPr txBox="1"/>
          <p:nvPr/>
        </p:nvSpPr>
        <p:spPr>
          <a:xfrm>
            <a:off x="2521872" y="3645657"/>
            <a:ext cx="2121064" cy="415498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　手全体がシットリする程度消毒薬を吹きかける。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56D36126-224A-4EFE-B97E-4A586BF28635}"/>
              </a:ext>
            </a:extLst>
          </p:cNvPr>
          <p:cNvSpPr txBox="1"/>
          <p:nvPr/>
        </p:nvSpPr>
        <p:spPr>
          <a:xfrm>
            <a:off x="2716980" y="5506551"/>
            <a:ext cx="1854766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○　消毒場所：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　①衛生管理区域境界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　②畜舎境界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消毒薬の種類：アルコール</a:t>
            </a:r>
            <a:endParaRPr lang="en-US" altLang="ja-JP" sz="1050" dirty="0">
              <a:latin typeface="+mn-ea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7CBC6858-0CD2-4001-884C-1C1306FBB4B0}"/>
              </a:ext>
            </a:extLst>
          </p:cNvPr>
          <p:cNvSpPr txBox="1"/>
          <p:nvPr/>
        </p:nvSpPr>
        <p:spPr>
          <a:xfrm>
            <a:off x="7369508" y="4730012"/>
            <a:ext cx="2422333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+mn-ea"/>
              </a:rPr>
              <a:t>ハンドル周りも消毒する。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5B6DE1F4-0B2C-4C36-A153-EAE0ECD62DEB}"/>
              </a:ext>
            </a:extLst>
          </p:cNvPr>
          <p:cNvSpPr txBox="1"/>
          <p:nvPr/>
        </p:nvSpPr>
        <p:spPr>
          <a:xfrm>
            <a:off x="7485403" y="4944059"/>
            <a:ext cx="2138193" cy="5770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○　消毒場所：衛生管理区域境界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消毒薬の種類：逆性石けん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希釈倍率：</a:t>
            </a:r>
            <a:r>
              <a:rPr lang="en-US" altLang="ja-JP" sz="1050" dirty="0">
                <a:latin typeface="+mn-ea"/>
              </a:rPr>
              <a:t>500</a:t>
            </a:r>
            <a:r>
              <a:rPr lang="ja-JP" altLang="en-US" sz="1050" dirty="0">
                <a:latin typeface="+mn-ea"/>
              </a:rPr>
              <a:t>倍</a:t>
            </a:r>
            <a:endParaRPr lang="en-US" altLang="ja-JP" sz="1050" dirty="0">
              <a:latin typeface="+mn-ea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17BB9970-3BA2-43E8-9AF6-DA43C86DA82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90155" y="5543985"/>
            <a:ext cx="994822" cy="750722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FE98BD3-5BDE-4FB6-AE3A-277DEB72395A}"/>
              </a:ext>
            </a:extLst>
          </p:cNvPr>
          <p:cNvSpPr txBox="1"/>
          <p:nvPr/>
        </p:nvSpPr>
        <p:spPr>
          <a:xfrm>
            <a:off x="8661505" y="5630805"/>
            <a:ext cx="1244063" cy="577081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外部業者には、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ブーツカバーを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着用させる。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2ADBE30-BB39-4C07-B778-43088E3DC0CA}"/>
              </a:ext>
            </a:extLst>
          </p:cNvPr>
          <p:cNvSpPr txBox="1"/>
          <p:nvPr/>
        </p:nvSpPr>
        <p:spPr>
          <a:xfrm>
            <a:off x="4930655" y="5180077"/>
            <a:ext cx="2138193" cy="90024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○　消毒場所：畜舎出入口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消毒薬の種類：逆性石けん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希釈倍率：</a:t>
            </a:r>
            <a:r>
              <a:rPr lang="en-US" altLang="ja-JP" sz="1050" dirty="0">
                <a:latin typeface="+mn-ea"/>
              </a:rPr>
              <a:t>500</a:t>
            </a:r>
            <a:r>
              <a:rPr lang="ja-JP" altLang="en-US" sz="1050" dirty="0">
                <a:latin typeface="+mn-ea"/>
              </a:rPr>
              <a:t>倍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乾燥させる。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　天日干し、一晩</a:t>
            </a:r>
            <a:endParaRPr lang="en-US" altLang="ja-JP" sz="1050" dirty="0">
              <a:latin typeface="+mn-ea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8AC17E40-D712-4032-A99D-5BCC1362A8F1}"/>
              </a:ext>
            </a:extLst>
          </p:cNvPr>
          <p:cNvCxnSpPr/>
          <p:nvPr/>
        </p:nvCxnSpPr>
        <p:spPr>
          <a:xfrm>
            <a:off x="237441" y="5728689"/>
            <a:ext cx="21381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B6D33423-8A82-4489-B3D0-530AE8982BF5}"/>
              </a:ext>
            </a:extLst>
          </p:cNvPr>
          <p:cNvCxnSpPr/>
          <p:nvPr/>
        </p:nvCxnSpPr>
        <p:spPr>
          <a:xfrm>
            <a:off x="4920267" y="5711396"/>
            <a:ext cx="21381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F6A4B978-2799-4FF2-B375-73080965DFBC}"/>
              </a:ext>
            </a:extLst>
          </p:cNvPr>
          <p:cNvSpPr txBox="1"/>
          <p:nvPr/>
        </p:nvSpPr>
        <p:spPr>
          <a:xfrm>
            <a:off x="2653919" y="2180071"/>
            <a:ext cx="2121064" cy="415498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手洗い用スプレーを吹きかけ、ペーパータオルで拭く。</a:t>
            </a: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9A4C6A35-DC66-4F23-BCF4-03DC7C4B34B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97877" y="1435830"/>
            <a:ext cx="844282" cy="7600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19EBBBE-46CF-41DB-872A-A28249C90CFF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5371" t="39763" r="73397" b="31893"/>
          <a:stretch/>
        </p:blipFill>
        <p:spPr>
          <a:xfrm>
            <a:off x="3722744" y="1435830"/>
            <a:ext cx="914309" cy="75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33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1465F583-9C62-40D4-AB7F-03953F950F74}" vid="{126184B1-FDAA-4C90-8D9B-C4C35CF54E3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753</TotalTime>
  <Words>708</Words>
  <Application>Microsoft Office PowerPoint</Application>
  <PresentationFormat>ユーザー設定</PresentationFormat>
  <Paragraphs>116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板橋　知子</dc:creator>
  <cp:lastModifiedBy>板橋　知子</cp:lastModifiedBy>
  <cp:revision>3</cp:revision>
  <cp:lastPrinted>2020-09-14T09:45:36Z</cp:lastPrinted>
  <dcterms:created xsi:type="dcterms:W3CDTF">2020-06-30T02:54:34Z</dcterms:created>
  <dcterms:modified xsi:type="dcterms:W3CDTF">2026-03-09T11:49:30Z</dcterms:modified>
</cp:coreProperties>
</file>