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2" r:id="rId2"/>
    <p:sldId id="280" r:id="rId3"/>
    <p:sldId id="260" r:id="rId4"/>
    <p:sldId id="288" r:id="rId5"/>
    <p:sldId id="302" r:id="rId6"/>
    <p:sldId id="303" r:id="rId7"/>
  </p:sldIdLst>
  <p:sldSz cx="6858000" cy="9144000" type="screen4x3"/>
  <p:notesSz cx="6807200" cy="9939338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2083" autoAdjust="0"/>
  </p:normalViewPr>
  <p:slideViewPr>
    <p:cSldViewPr>
      <p:cViewPr varScale="1">
        <p:scale>
          <a:sx n="74" d="100"/>
          <a:sy n="74" d="100"/>
        </p:scale>
        <p:origin x="3456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1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36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97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7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38424E6-F900-41DF-A2AB-3BB56A066672}"/>
              </a:ext>
            </a:extLst>
          </p:cNvPr>
          <p:cNvSpPr/>
          <p:nvPr/>
        </p:nvSpPr>
        <p:spPr>
          <a:xfrm>
            <a:off x="204856" y="1125733"/>
            <a:ext cx="6592175" cy="1594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○毎週　　　曜日　　　　　　　　　　   が、衛生管理区域の外周を見回り、野生動物の痕跡（糞、足跡、掘り返し跡等）がないか確認する。確認された場合、　　　　　　　　　　　　　　　   に報告後、作業日誌にも記録する。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05AF815-C4EA-479E-95A6-7D33039A4DB8}"/>
              </a:ext>
            </a:extLst>
          </p:cNvPr>
          <p:cNvSpPr txBox="1"/>
          <p:nvPr/>
        </p:nvSpPr>
        <p:spPr>
          <a:xfrm>
            <a:off x="190094" y="151653"/>
            <a:ext cx="5974293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野生動物の侵入防止対策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583B7CF-846D-4DFE-B783-027BC865836B}"/>
              </a:ext>
            </a:extLst>
          </p:cNvPr>
          <p:cNvSpPr txBox="1"/>
          <p:nvPr/>
        </p:nvSpPr>
        <p:spPr>
          <a:xfrm>
            <a:off x="188640" y="755576"/>
            <a:ext cx="6536448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衛生管理区域外周の見回り</a:t>
            </a:r>
            <a:endParaRPr lang="en-US" altLang="ja-JP" sz="1467" b="1" u="sng" dirty="0">
              <a:solidFill>
                <a:schemeClr val="bg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DD8ABA9-62AE-4F9D-B3EE-492FF4FF2CF8}"/>
              </a:ext>
            </a:extLst>
          </p:cNvPr>
          <p:cNvSpPr txBox="1"/>
          <p:nvPr/>
        </p:nvSpPr>
        <p:spPr>
          <a:xfrm>
            <a:off x="6388157" y="8733245"/>
            <a:ext cx="432048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13</a:t>
            </a:r>
            <a:endParaRPr kumimoji="1" lang="ja-JP" altLang="en-US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E998A3F-00D2-4679-A458-4B85DF1A1438}"/>
              </a:ext>
            </a:extLst>
          </p:cNvPr>
          <p:cNvSpPr txBox="1"/>
          <p:nvPr/>
        </p:nvSpPr>
        <p:spPr>
          <a:xfrm>
            <a:off x="1988838" y="1140109"/>
            <a:ext cx="165618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A31404B-3414-46D1-84F7-8458B523D3ED}"/>
              </a:ext>
            </a:extLst>
          </p:cNvPr>
          <p:cNvSpPr txBox="1"/>
          <p:nvPr/>
        </p:nvSpPr>
        <p:spPr>
          <a:xfrm>
            <a:off x="197786" y="2491031"/>
            <a:ext cx="6489509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衛生管理区域出入口の扉や畜舎入口のカーテン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E142CAB-79C6-4693-9B9C-CC49F5CD8F11}"/>
              </a:ext>
            </a:extLst>
          </p:cNvPr>
          <p:cNvSpPr/>
          <p:nvPr/>
        </p:nvSpPr>
        <p:spPr>
          <a:xfrm>
            <a:off x="132910" y="2821060"/>
            <a:ext cx="6936747" cy="97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○衛生管理区域出入口の扉は車両の入退時以外は常時閉め切り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とする。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○畜舎のカーテンは、畜舎出入り時以外は常時閉め切りとする。</a:t>
            </a:r>
            <a:endParaRPr lang="en-US" altLang="ja-JP" sz="1867" dirty="0">
              <a:latin typeface="+mn-ea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DC833B1F-159F-47C6-A553-03FB64B17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77" y="3812103"/>
            <a:ext cx="2834628" cy="1840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楕円 50">
            <a:extLst>
              <a:ext uri="{FF2B5EF4-FFF2-40B4-BE49-F238E27FC236}">
                <a16:creationId xmlns:a16="http://schemas.microsoft.com/office/drawing/2014/main" id="{608332D4-82DD-4CDA-A2F3-FC5DD3D22860}"/>
              </a:ext>
            </a:extLst>
          </p:cNvPr>
          <p:cNvSpPr/>
          <p:nvPr/>
        </p:nvSpPr>
        <p:spPr>
          <a:xfrm rot="20615157">
            <a:off x="1956527" y="4457540"/>
            <a:ext cx="555494" cy="260861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703171A2-E6F3-4076-8ACE-4A73B4D404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5" y="7383194"/>
            <a:ext cx="2432650" cy="1721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E3B5D5A-70DF-4F82-A914-156EF9B25157}"/>
              </a:ext>
            </a:extLst>
          </p:cNvPr>
          <p:cNvSpPr txBox="1"/>
          <p:nvPr/>
        </p:nvSpPr>
        <p:spPr>
          <a:xfrm>
            <a:off x="235579" y="5730765"/>
            <a:ext cx="6386840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防護柵・防鳥ネット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06240376-42D9-40E7-B334-5CB9F93C9AE4}"/>
              </a:ext>
            </a:extLst>
          </p:cNvPr>
          <p:cNvSpPr/>
          <p:nvPr/>
        </p:nvSpPr>
        <p:spPr>
          <a:xfrm>
            <a:off x="197786" y="6093421"/>
            <a:ext cx="6622419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毎週　　 曜日、　　　　　　　　　　  が防護柵と防鳥ネットの破損がないか見回りを行う。破損があった場合は、衛生管理区域内に備えてある道具や材料を使って補修し、 　　　　　　　　　　　　　　   に報告後、作業日誌にも記録する。</a:t>
            </a:r>
            <a:endParaRPr lang="en-US" altLang="ja-JP" sz="1867" dirty="0">
              <a:latin typeface="+mn-ea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56C729E-344D-4B3B-8C16-F0FB62CDEB1F}"/>
              </a:ext>
            </a:extLst>
          </p:cNvPr>
          <p:cNvSpPr txBox="1"/>
          <p:nvPr/>
        </p:nvSpPr>
        <p:spPr>
          <a:xfrm>
            <a:off x="1817478" y="6145110"/>
            <a:ext cx="161152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CD05379-EA91-4F18-9CD2-5D18A4AAA7C7}"/>
              </a:ext>
            </a:extLst>
          </p:cNvPr>
          <p:cNvSpPr txBox="1"/>
          <p:nvPr/>
        </p:nvSpPr>
        <p:spPr>
          <a:xfrm>
            <a:off x="769245" y="6130687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004E0B-75AA-4ECC-BDED-6D9BE664F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373" y="3817188"/>
            <a:ext cx="2457497" cy="18349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C769A90-5821-448A-B20D-7DA457484C6F}"/>
              </a:ext>
            </a:extLst>
          </p:cNvPr>
          <p:cNvSpPr txBox="1"/>
          <p:nvPr/>
        </p:nvSpPr>
        <p:spPr>
          <a:xfrm>
            <a:off x="1052736" y="1144299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401B296-0E9C-485B-9C94-D6867660ABEF}"/>
              </a:ext>
            </a:extLst>
          </p:cNvPr>
          <p:cNvSpPr txBox="1"/>
          <p:nvPr/>
        </p:nvSpPr>
        <p:spPr>
          <a:xfrm>
            <a:off x="3942927" y="6736866"/>
            <a:ext cx="24574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DE595C0-EC00-483E-AEBD-E994AB364741}"/>
              </a:ext>
            </a:extLst>
          </p:cNvPr>
          <p:cNvSpPr txBox="1"/>
          <p:nvPr/>
        </p:nvSpPr>
        <p:spPr>
          <a:xfrm>
            <a:off x="2413422" y="1789605"/>
            <a:ext cx="25277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7369BC-7878-41A0-843E-A15483F5D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295" y="7380312"/>
            <a:ext cx="2210632" cy="17068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801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A835467-B4C5-4EDA-86E0-8082DD6689BF}"/>
              </a:ext>
            </a:extLst>
          </p:cNvPr>
          <p:cNvSpPr txBox="1"/>
          <p:nvPr/>
        </p:nvSpPr>
        <p:spPr>
          <a:xfrm>
            <a:off x="111169" y="755576"/>
            <a:ext cx="6649832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死体の適正な保管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D96543C1-FD10-4E35-B6BA-DD011A44FD30}"/>
              </a:ext>
            </a:extLst>
          </p:cNvPr>
          <p:cNvSpPr/>
          <p:nvPr/>
        </p:nvSpPr>
        <p:spPr>
          <a:xfrm>
            <a:off x="184605" y="1299577"/>
            <a:ext cx="6501242" cy="7442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　　　　　　　　　　    は、</a:t>
            </a:r>
            <a:r>
              <a:rPr lang="ja-JP" altLang="en-US" sz="1867">
                <a:latin typeface="+mn-ea"/>
              </a:rPr>
              <a:t>死亡豚を発見したら、異常がないことを確認し、保管庫に運搬する。また、胎盤</a:t>
            </a:r>
            <a:r>
              <a:rPr lang="ja-JP" altLang="en-US" sz="1867" dirty="0">
                <a:latin typeface="+mn-ea"/>
              </a:rPr>
              <a:t>を発見後すぐに、保管庫へ運搬する。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　　　　　　　　　　    は死体回収日に、保管庫が空になった後、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　デッキブラシで汚れを落としながら洗浄した後、消毒する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（　　　　　　　　　　　　　　　　 ）。また、洗浄水は、排水溝に流す。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○保管庫及び動力噴霧器に破損があった場合、随時補修し、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　　　　　　　　　　　　　　　  に報告し、作業日誌にも記録する。</a:t>
            </a:r>
            <a:endParaRPr lang="en-US" altLang="ja-JP" sz="1867" dirty="0"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ED719C-583B-45CA-8FE1-BC252A55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51" y="1984310"/>
            <a:ext cx="3096344" cy="2298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3B26E3F-99EC-463E-8097-71F44F33CB08}"/>
              </a:ext>
            </a:extLst>
          </p:cNvPr>
          <p:cNvSpPr/>
          <p:nvPr/>
        </p:nvSpPr>
        <p:spPr>
          <a:xfrm>
            <a:off x="5821750" y="3928990"/>
            <a:ext cx="776809" cy="35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400" dirty="0">
                <a:solidFill>
                  <a:schemeClr val="dk1"/>
                </a:solidFill>
                <a:latin typeface="+mn-ea"/>
              </a:rPr>
              <a:t>保管庫</a:t>
            </a:r>
            <a:endParaRPr lang="en-US" altLang="ja-JP" sz="1400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05AF815-C4EA-479E-95A6-7D33039A4DB8}"/>
              </a:ext>
            </a:extLst>
          </p:cNvPr>
          <p:cNvSpPr txBox="1"/>
          <p:nvPr/>
        </p:nvSpPr>
        <p:spPr>
          <a:xfrm>
            <a:off x="111169" y="185977"/>
            <a:ext cx="6126143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死亡豚等への野生動物の接触防止対策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34BAEFC-D338-4B73-9597-C34FF340A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051" y="5809268"/>
            <a:ext cx="2869065" cy="2075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207955-6A99-49EA-8B44-3383C70278D9}"/>
              </a:ext>
            </a:extLst>
          </p:cNvPr>
          <p:cNvSpPr txBox="1"/>
          <p:nvPr/>
        </p:nvSpPr>
        <p:spPr>
          <a:xfrm>
            <a:off x="6237312" y="8682553"/>
            <a:ext cx="504056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14</a:t>
            </a:r>
            <a:endParaRPr kumimoji="1" lang="ja-JP" altLang="en-US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B70CAEF-5462-442F-9F37-EDBCBE5DDD99}"/>
              </a:ext>
            </a:extLst>
          </p:cNvPr>
          <p:cNvSpPr txBox="1"/>
          <p:nvPr/>
        </p:nvSpPr>
        <p:spPr>
          <a:xfrm>
            <a:off x="602804" y="1311689"/>
            <a:ext cx="16740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D1F91E-717E-40E4-B88A-467880F3BF0A}"/>
              </a:ext>
            </a:extLst>
          </p:cNvPr>
          <p:cNvSpPr txBox="1"/>
          <p:nvPr/>
        </p:nvSpPr>
        <p:spPr>
          <a:xfrm>
            <a:off x="213825" y="8368679"/>
            <a:ext cx="25433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10BEFFF-09EF-4C57-AAED-12040762B098}"/>
              </a:ext>
            </a:extLst>
          </p:cNvPr>
          <p:cNvSpPr txBox="1"/>
          <p:nvPr/>
        </p:nvSpPr>
        <p:spPr>
          <a:xfrm>
            <a:off x="404664" y="5344343"/>
            <a:ext cx="25433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CE00F7-01A8-4CAC-A138-0E965EC5FA2F}"/>
              </a:ext>
            </a:extLst>
          </p:cNvPr>
          <p:cNvSpPr txBox="1"/>
          <p:nvPr/>
        </p:nvSpPr>
        <p:spPr>
          <a:xfrm>
            <a:off x="602804" y="4696271"/>
            <a:ext cx="16740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</p:spTree>
    <p:extLst>
      <p:ext uri="{BB962C8B-B14F-4D97-AF65-F5344CB8AC3E}">
        <p14:creationId xmlns:p14="http://schemas.microsoft.com/office/powerpoint/2010/main" val="883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35867" y="182914"/>
            <a:ext cx="442678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ねずみ対策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DDC3215-DBEA-4E48-9204-9D415F8244E1}"/>
              </a:ext>
            </a:extLst>
          </p:cNvPr>
          <p:cNvSpPr txBox="1"/>
          <p:nvPr/>
        </p:nvSpPr>
        <p:spPr>
          <a:xfrm>
            <a:off x="6318832" y="8739477"/>
            <a:ext cx="50405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15</a:t>
            </a:r>
            <a:endParaRPr kumimoji="1" lang="ja-JP" altLang="en-US" b="1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01D9B68-E8B3-4686-A4F0-7E0D45D57E53}"/>
              </a:ext>
            </a:extLst>
          </p:cNvPr>
          <p:cNvSpPr/>
          <p:nvPr/>
        </p:nvSpPr>
        <p:spPr>
          <a:xfrm>
            <a:off x="116632" y="1187624"/>
            <a:ext cx="6752407" cy="374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○給餌  　 時間後、通路にこぼれた餌を　　　　　　　　　　   が掃除する。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○毎週 　　曜日、　　　　　　　　　     がネズミの侵入跡と粘着シートを確認し、ネズミの侵入状況をチェック表に記録する。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○侵入跡が確認された場合、</a:t>
            </a:r>
            <a:r>
              <a:rPr lang="en-US" altLang="ja-JP" sz="1867" dirty="0">
                <a:latin typeface="+mn-ea"/>
              </a:rPr>
              <a:t>          </a:t>
            </a:r>
            <a:r>
              <a:rPr lang="ja-JP" altLang="en-US" sz="1867" dirty="0">
                <a:latin typeface="+mn-ea"/>
              </a:rPr>
              <a:t>　　　　　    が侵入跡一帯に粘着シートを設置するとともに、その周囲に殺鼠剤を撒く。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○対策の実施状況は、　　　　　　　　　　　　　　     に報告し、作業日誌にも記録する。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74A4F7F-F7DC-45E2-A849-A931786B7A18}"/>
              </a:ext>
            </a:extLst>
          </p:cNvPr>
          <p:cNvSpPr/>
          <p:nvPr/>
        </p:nvSpPr>
        <p:spPr>
          <a:xfrm>
            <a:off x="2883476" y="5363897"/>
            <a:ext cx="3459620" cy="127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00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殺鼠剤散布時の注意点</a:t>
            </a:r>
            <a:r>
              <a:rPr lang="en-US" altLang="ja-JP" sz="1800" dirty="0">
                <a:solidFill>
                  <a:schemeClr val="dk1"/>
                </a:solidFill>
                <a:latin typeface="+mn-ea"/>
              </a:rPr>
              <a:t>】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①手袋を着用する。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②畜舎の隅に配置する。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③豚が誤食しないようにする。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44CF04F4-CFE4-4012-8E2A-BC2F53853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4" y="4960769"/>
            <a:ext cx="2033975" cy="1987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楕円 43">
            <a:extLst>
              <a:ext uri="{FF2B5EF4-FFF2-40B4-BE49-F238E27FC236}">
                <a16:creationId xmlns:a16="http://schemas.microsoft.com/office/drawing/2014/main" id="{00D89AED-E8DA-47F6-8BFA-89C49612A9CB}"/>
              </a:ext>
            </a:extLst>
          </p:cNvPr>
          <p:cNvSpPr/>
          <p:nvPr/>
        </p:nvSpPr>
        <p:spPr>
          <a:xfrm rot="20615157">
            <a:off x="1209284" y="5174423"/>
            <a:ext cx="628321" cy="53396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D09CC1EC-B357-446F-A05D-18DE3D9B0FB5}"/>
              </a:ext>
            </a:extLst>
          </p:cNvPr>
          <p:cNvSpPr/>
          <p:nvPr/>
        </p:nvSpPr>
        <p:spPr>
          <a:xfrm rot="20615157">
            <a:off x="1529234" y="5899254"/>
            <a:ext cx="628321" cy="53396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FC93B0D-2020-4E9A-A81D-318A6F42CEE2}"/>
              </a:ext>
            </a:extLst>
          </p:cNvPr>
          <p:cNvSpPr txBox="1"/>
          <p:nvPr/>
        </p:nvSpPr>
        <p:spPr>
          <a:xfrm>
            <a:off x="1941358" y="4541009"/>
            <a:ext cx="2059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殺鼠剤の設置箇所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EA75D00F-4FE3-454D-A6A5-F2D0C8581E95}"/>
              </a:ext>
            </a:extLst>
          </p:cNvPr>
          <p:cNvCxnSpPr>
            <a:cxnSpLocks/>
          </p:cNvCxnSpPr>
          <p:nvPr/>
        </p:nvCxnSpPr>
        <p:spPr>
          <a:xfrm flipV="1">
            <a:off x="1734609" y="4883422"/>
            <a:ext cx="904191" cy="3237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92EC297-431B-4F6B-BC4B-1D19CA6ACB32}"/>
              </a:ext>
            </a:extLst>
          </p:cNvPr>
          <p:cNvCxnSpPr>
            <a:cxnSpLocks/>
          </p:cNvCxnSpPr>
          <p:nvPr/>
        </p:nvCxnSpPr>
        <p:spPr>
          <a:xfrm flipV="1">
            <a:off x="2039556" y="4870196"/>
            <a:ext cx="755236" cy="11173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736A29F-418C-4824-A325-E4A8E70BF912}"/>
              </a:ext>
            </a:extLst>
          </p:cNvPr>
          <p:cNvSpPr txBox="1"/>
          <p:nvPr/>
        </p:nvSpPr>
        <p:spPr>
          <a:xfrm>
            <a:off x="4221088" y="1246116"/>
            <a:ext cx="169273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821FE57-9796-4261-9850-05EBEF24786A}"/>
              </a:ext>
            </a:extLst>
          </p:cNvPr>
          <p:cNvSpPr txBox="1"/>
          <p:nvPr/>
        </p:nvSpPr>
        <p:spPr>
          <a:xfrm>
            <a:off x="1883000" y="2116439"/>
            <a:ext cx="17620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CD57D30-6666-49DE-9289-C449673F75E9}"/>
              </a:ext>
            </a:extLst>
          </p:cNvPr>
          <p:cNvSpPr txBox="1"/>
          <p:nvPr/>
        </p:nvSpPr>
        <p:spPr>
          <a:xfrm>
            <a:off x="3080267" y="3059800"/>
            <a:ext cx="16264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E9DE24A-DFBA-4A11-8453-D66DD7964288}"/>
              </a:ext>
            </a:extLst>
          </p:cNvPr>
          <p:cNvSpPr txBox="1"/>
          <p:nvPr/>
        </p:nvSpPr>
        <p:spPr>
          <a:xfrm>
            <a:off x="944182" y="1215339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077CEBD-80CA-4F39-A1BA-77B1E09EE4C5}"/>
              </a:ext>
            </a:extLst>
          </p:cNvPr>
          <p:cNvSpPr txBox="1"/>
          <p:nvPr/>
        </p:nvSpPr>
        <p:spPr>
          <a:xfrm>
            <a:off x="944182" y="2109387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51BEF53-39EB-4526-A43A-5327BEC14D19}"/>
              </a:ext>
            </a:extLst>
          </p:cNvPr>
          <p:cNvSpPr txBox="1"/>
          <p:nvPr/>
        </p:nvSpPr>
        <p:spPr>
          <a:xfrm>
            <a:off x="83535" y="813678"/>
            <a:ext cx="6649832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ねずみ対策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EA2DA3A-8607-4E5F-90AA-B99B63C843A2}"/>
              </a:ext>
            </a:extLst>
          </p:cNvPr>
          <p:cNvSpPr txBox="1"/>
          <p:nvPr/>
        </p:nvSpPr>
        <p:spPr>
          <a:xfrm>
            <a:off x="2531666" y="3983284"/>
            <a:ext cx="23374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</p:spTree>
    <p:extLst>
      <p:ext uri="{BB962C8B-B14F-4D97-AF65-F5344CB8AC3E}">
        <p14:creationId xmlns:p14="http://schemas.microsoft.com/office/powerpoint/2010/main" val="134487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四角形: 角を丸くする 133">
            <a:extLst>
              <a:ext uri="{FF2B5EF4-FFF2-40B4-BE49-F238E27FC236}">
                <a16:creationId xmlns:a16="http://schemas.microsoft.com/office/drawing/2014/main" id="{140E4102-E71A-491C-8624-53F0014F1C95}"/>
              </a:ext>
            </a:extLst>
          </p:cNvPr>
          <p:cNvSpPr/>
          <p:nvPr/>
        </p:nvSpPr>
        <p:spPr>
          <a:xfrm>
            <a:off x="2416698" y="6150953"/>
            <a:ext cx="290865" cy="690538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積込場</a:t>
            </a:r>
          </a:p>
        </p:txBody>
      </p:sp>
      <p:sp>
        <p:nvSpPr>
          <p:cNvPr id="196" name="四角形: 角を丸くする 195">
            <a:extLst>
              <a:ext uri="{FF2B5EF4-FFF2-40B4-BE49-F238E27FC236}">
                <a16:creationId xmlns:a16="http://schemas.microsoft.com/office/drawing/2014/main" id="{0BF7566D-92DE-4CA8-B8B4-E030A7A24783}"/>
              </a:ext>
            </a:extLst>
          </p:cNvPr>
          <p:cNvSpPr/>
          <p:nvPr/>
        </p:nvSpPr>
        <p:spPr>
          <a:xfrm>
            <a:off x="69533" y="7628334"/>
            <a:ext cx="216024" cy="608143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豚舎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6936" y="135098"/>
            <a:ext cx="624396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出荷デポにおける交差汚染防止対策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72007" y="755576"/>
            <a:ext cx="6741369" cy="749140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867" dirty="0">
                <a:latin typeface="+mn-ea"/>
                <a:cs typeface="Meiryo UI" panose="020B0604030504040204" pitchFamily="50" charset="-128"/>
              </a:rPr>
              <a:t>豚を出荷デポに収容後は、衛生管理区域外の衣服・靴へ着替え、積込作業を行い、積み込み後、出荷デポの洗浄・消毒を行う。</a:t>
            </a:r>
            <a:endParaRPr lang="en-US" altLang="ja-JP" sz="1867" dirty="0"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22" name="グラフィックス 21" descr="トラック">
            <a:extLst>
              <a:ext uri="{FF2B5EF4-FFF2-40B4-BE49-F238E27FC236}">
                <a16:creationId xmlns:a16="http://schemas.microsoft.com/office/drawing/2014/main" id="{894D33C6-5EE3-4C8A-9BF0-7E1786E59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2132" y="5458135"/>
            <a:ext cx="866868" cy="866868"/>
          </a:xfrm>
          <a:prstGeom prst="rect">
            <a:avLst/>
          </a:prstGeom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4DC7ED5-D434-4DFE-ACBD-22C20F6F9441}"/>
              </a:ext>
            </a:extLst>
          </p:cNvPr>
          <p:cNvSpPr/>
          <p:nvPr/>
        </p:nvSpPr>
        <p:spPr>
          <a:xfrm>
            <a:off x="116632" y="1835696"/>
            <a:ext cx="6651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+mn-ea"/>
              </a:rPr>
              <a:t>○　　　　　　　　　　 　    は、豚を豚舎（Ａ側）から出荷デポ（Ｂ側）に追い込む。その際、出荷デポには立ち入らない。</a:t>
            </a:r>
            <a:endParaRPr lang="en-US" altLang="ja-JP" sz="1800" dirty="0">
              <a:latin typeface="+mn-ea"/>
            </a:endParaRPr>
          </a:p>
          <a:p>
            <a:r>
              <a:rPr lang="en-US" altLang="ja-JP" sz="1800" dirty="0">
                <a:latin typeface="+mn-ea"/>
              </a:rPr>
              <a:t>※</a:t>
            </a:r>
            <a:r>
              <a:rPr lang="ja-JP" altLang="en-US" sz="1800" dirty="0">
                <a:latin typeface="+mn-ea"/>
              </a:rPr>
              <a:t>出荷デポ等の衛生管理区域外へ出る必要がある場合は、衣服・靴の交換を行う。</a:t>
            </a:r>
            <a:endParaRPr lang="en-US" altLang="ja-JP" sz="1800" dirty="0">
              <a:latin typeface="+mn-ea"/>
            </a:endParaRPr>
          </a:p>
          <a:p>
            <a:endParaRPr lang="en-US" altLang="ja-JP" sz="1800" dirty="0">
              <a:latin typeface="+mn-ea"/>
            </a:endParaRPr>
          </a:p>
          <a:p>
            <a:r>
              <a:rPr lang="ja-JP" altLang="en-US" sz="1800" dirty="0">
                <a:latin typeface="+mn-ea"/>
              </a:rPr>
              <a:t>○　　　　　　　　　　　    は、出荷デポから豚をトラック（Ｃ側）へ積み込む。その際、衛生管理区域には立ち入らない。</a:t>
            </a:r>
            <a:endParaRPr lang="en-US" altLang="ja-JP" sz="1800" dirty="0">
              <a:latin typeface="+mn-ea"/>
            </a:endParaRPr>
          </a:p>
          <a:p>
            <a:endParaRPr lang="en-US" altLang="ja-JP" sz="1800" dirty="0">
              <a:latin typeface="+mn-ea"/>
            </a:endParaRPr>
          </a:p>
          <a:p>
            <a:r>
              <a:rPr lang="ja-JP" altLang="en-US" sz="1800" dirty="0">
                <a:latin typeface="+mn-ea"/>
              </a:rPr>
              <a:t>○全ての豚を積み込み後、　　　　　　　　　　　    は、出荷デポを洗浄・消毒し、洗浄水は、側溝に流す。</a:t>
            </a:r>
            <a:endParaRPr lang="en-US" altLang="ja-JP" sz="1800" dirty="0">
              <a:latin typeface="+mn-ea"/>
            </a:endParaRPr>
          </a:p>
          <a:p>
            <a:r>
              <a:rPr lang="en-US" altLang="ja-JP" sz="1800" dirty="0">
                <a:latin typeface="+mn-ea"/>
              </a:rPr>
              <a:t>※</a:t>
            </a:r>
            <a:r>
              <a:rPr lang="ja-JP" altLang="en-US" sz="1800" dirty="0">
                <a:latin typeface="+mn-ea"/>
              </a:rPr>
              <a:t>衛生管理区域内に戻る際は、衣服・靴を交換する。</a:t>
            </a:r>
            <a:endParaRPr lang="en-US" altLang="ja-JP" sz="1800" dirty="0">
              <a:latin typeface="+mn-ea"/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5CDF1F5B-BEBA-4DC5-8873-CBFE86B9B7B2}"/>
              </a:ext>
            </a:extLst>
          </p:cNvPr>
          <p:cNvGrpSpPr/>
          <p:nvPr/>
        </p:nvGrpSpPr>
        <p:grpSpPr>
          <a:xfrm>
            <a:off x="106936" y="5614376"/>
            <a:ext cx="2376264" cy="3102062"/>
            <a:chOff x="-6564063" y="1488301"/>
            <a:chExt cx="3872381" cy="4894289"/>
          </a:xfrm>
          <a:solidFill>
            <a:schemeClr val="bg1">
              <a:lumMod val="85000"/>
            </a:schemeClr>
          </a:solidFill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3E41413F-B9E7-4F16-A3F1-D0662833EBF5}"/>
                </a:ext>
              </a:extLst>
            </p:cNvPr>
            <p:cNvSpPr/>
            <p:nvPr/>
          </p:nvSpPr>
          <p:spPr>
            <a:xfrm>
              <a:off x="-5572000" y="2027111"/>
              <a:ext cx="1888255" cy="38085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C34335A9-8FC4-4E0D-ACFB-EDA0CC3495AF}"/>
                </a:ext>
              </a:extLst>
            </p:cNvPr>
            <p:cNvSpPr/>
            <p:nvPr/>
          </p:nvSpPr>
          <p:spPr>
            <a:xfrm>
              <a:off x="-5572000" y="1488301"/>
              <a:ext cx="2880318" cy="5634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6BBAE931-D573-4912-B613-166A7B68A1EB}"/>
                </a:ext>
              </a:extLst>
            </p:cNvPr>
            <p:cNvSpPr/>
            <p:nvPr/>
          </p:nvSpPr>
          <p:spPr>
            <a:xfrm>
              <a:off x="-6564063" y="5819171"/>
              <a:ext cx="2880318" cy="5634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8C42F8D5-E722-4BC4-A4E7-A17EB8DDEA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572000" y="1613691"/>
              <a:ext cx="1888255" cy="36602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00CD5D31-2868-4EB2-8C3E-50314DB4D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588660" y="5819171"/>
              <a:ext cx="1888255" cy="36602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AE383DD-92AD-4CAC-9A1F-165F7DB5D42F}"/>
              </a:ext>
            </a:extLst>
          </p:cNvPr>
          <p:cNvSpPr txBox="1"/>
          <p:nvPr/>
        </p:nvSpPr>
        <p:spPr>
          <a:xfrm>
            <a:off x="895561" y="7527597"/>
            <a:ext cx="5475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2"/>
                </a:solidFill>
                <a:latin typeface="+mn-ea"/>
              </a:rPr>
              <a:t>Ｂ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65CCACA-E60B-46D7-B97B-EBEDE125CD8F}"/>
              </a:ext>
            </a:extLst>
          </p:cNvPr>
          <p:cNvSpPr txBox="1"/>
          <p:nvPr/>
        </p:nvSpPr>
        <p:spPr>
          <a:xfrm>
            <a:off x="-11897" y="8410870"/>
            <a:ext cx="5853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2"/>
                </a:solidFill>
                <a:latin typeface="+mn-ea"/>
              </a:rPr>
              <a:t>Ａ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297D975-48D5-4859-A037-75133E99EEE3}"/>
              </a:ext>
            </a:extLst>
          </p:cNvPr>
          <p:cNvSpPr txBox="1"/>
          <p:nvPr/>
        </p:nvSpPr>
        <p:spPr>
          <a:xfrm>
            <a:off x="2025616" y="5577548"/>
            <a:ext cx="58918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2"/>
                </a:solidFill>
                <a:latin typeface="+mn-ea"/>
              </a:rPr>
              <a:t>Ｃ</a:t>
            </a: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B0892EC0-BD52-4CEC-90AB-8C2F46A77847}"/>
              </a:ext>
            </a:extLst>
          </p:cNvPr>
          <p:cNvGrpSpPr/>
          <p:nvPr/>
        </p:nvGrpSpPr>
        <p:grpSpPr>
          <a:xfrm rot="5400000">
            <a:off x="-731785" y="6856249"/>
            <a:ext cx="2964371" cy="62676"/>
            <a:chOff x="-6292080" y="1115616"/>
            <a:chExt cx="4392488" cy="296416"/>
          </a:xfrm>
        </p:grpSpPr>
        <p:sp>
          <p:nvSpPr>
            <p:cNvPr id="72" name="平行四辺形 71">
              <a:extLst>
                <a:ext uri="{FF2B5EF4-FFF2-40B4-BE49-F238E27FC236}">
                  <a16:creationId xmlns:a16="http://schemas.microsoft.com/office/drawing/2014/main" id="{5A7D4BB9-C704-48AB-9968-CD7B52B30C83}"/>
                </a:ext>
              </a:extLst>
            </p:cNvPr>
            <p:cNvSpPr/>
            <p:nvPr/>
          </p:nvSpPr>
          <p:spPr>
            <a:xfrm>
              <a:off x="-5860032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平行四辺形 72">
              <a:extLst>
                <a:ext uri="{FF2B5EF4-FFF2-40B4-BE49-F238E27FC236}">
                  <a16:creationId xmlns:a16="http://schemas.microsoft.com/office/drawing/2014/main" id="{4B270333-0E2D-4ED3-AFA6-3C3602A33BA7}"/>
                </a:ext>
              </a:extLst>
            </p:cNvPr>
            <p:cNvSpPr/>
            <p:nvPr/>
          </p:nvSpPr>
          <p:spPr>
            <a:xfrm>
              <a:off x="-5644008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平行四辺形 73">
              <a:extLst>
                <a:ext uri="{FF2B5EF4-FFF2-40B4-BE49-F238E27FC236}">
                  <a16:creationId xmlns:a16="http://schemas.microsoft.com/office/drawing/2014/main" id="{9433BA55-29AC-431F-83E1-FEAEA6B048A7}"/>
                </a:ext>
              </a:extLst>
            </p:cNvPr>
            <p:cNvSpPr/>
            <p:nvPr/>
          </p:nvSpPr>
          <p:spPr>
            <a:xfrm>
              <a:off x="-5427984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平行四辺形 75">
              <a:extLst>
                <a:ext uri="{FF2B5EF4-FFF2-40B4-BE49-F238E27FC236}">
                  <a16:creationId xmlns:a16="http://schemas.microsoft.com/office/drawing/2014/main" id="{7D9AF4F5-380D-4755-B9C0-D62EF549BFAB}"/>
                </a:ext>
              </a:extLst>
            </p:cNvPr>
            <p:cNvSpPr/>
            <p:nvPr/>
          </p:nvSpPr>
          <p:spPr>
            <a:xfrm>
              <a:off x="-6292080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平行四辺形 76">
              <a:extLst>
                <a:ext uri="{FF2B5EF4-FFF2-40B4-BE49-F238E27FC236}">
                  <a16:creationId xmlns:a16="http://schemas.microsoft.com/office/drawing/2014/main" id="{3C956046-DCCD-43ED-A335-DF55DC1DEE43}"/>
                </a:ext>
              </a:extLst>
            </p:cNvPr>
            <p:cNvSpPr/>
            <p:nvPr/>
          </p:nvSpPr>
          <p:spPr>
            <a:xfrm>
              <a:off x="-6076056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平行四辺形 77">
              <a:extLst>
                <a:ext uri="{FF2B5EF4-FFF2-40B4-BE49-F238E27FC236}">
                  <a16:creationId xmlns:a16="http://schemas.microsoft.com/office/drawing/2014/main" id="{AEBEC5D5-ABD2-4A9C-BE29-28981B96095B}"/>
                </a:ext>
              </a:extLst>
            </p:cNvPr>
            <p:cNvSpPr/>
            <p:nvPr/>
          </p:nvSpPr>
          <p:spPr>
            <a:xfrm>
              <a:off x="-2619672" y="1124000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平行四辺形 78">
              <a:extLst>
                <a:ext uri="{FF2B5EF4-FFF2-40B4-BE49-F238E27FC236}">
                  <a16:creationId xmlns:a16="http://schemas.microsoft.com/office/drawing/2014/main" id="{4AD0CCFC-4D3D-43CF-BE6F-254967140524}"/>
                </a:ext>
              </a:extLst>
            </p:cNvPr>
            <p:cNvSpPr/>
            <p:nvPr/>
          </p:nvSpPr>
          <p:spPr>
            <a:xfrm>
              <a:off x="-2403648" y="1124000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平行四辺形 79">
              <a:extLst>
                <a:ext uri="{FF2B5EF4-FFF2-40B4-BE49-F238E27FC236}">
                  <a16:creationId xmlns:a16="http://schemas.microsoft.com/office/drawing/2014/main" id="{9C0113FC-8116-486F-8F7E-B306DB6CBE7D}"/>
                </a:ext>
              </a:extLst>
            </p:cNvPr>
            <p:cNvSpPr/>
            <p:nvPr/>
          </p:nvSpPr>
          <p:spPr>
            <a:xfrm>
              <a:off x="-2187624" y="1124000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平行四辺形 80">
              <a:extLst>
                <a:ext uri="{FF2B5EF4-FFF2-40B4-BE49-F238E27FC236}">
                  <a16:creationId xmlns:a16="http://schemas.microsoft.com/office/drawing/2014/main" id="{D89D8980-2A4C-4D04-A3E2-1A7652F9AF66}"/>
                </a:ext>
              </a:extLst>
            </p:cNvPr>
            <p:cNvSpPr/>
            <p:nvPr/>
          </p:nvSpPr>
          <p:spPr>
            <a:xfrm>
              <a:off x="-3267744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平行四辺形 81">
              <a:extLst>
                <a:ext uri="{FF2B5EF4-FFF2-40B4-BE49-F238E27FC236}">
                  <a16:creationId xmlns:a16="http://schemas.microsoft.com/office/drawing/2014/main" id="{F5C3CE59-808F-4A72-978B-AF1643016BDF}"/>
                </a:ext>
              </a:extLst>
            </p:cNvPr>
            <p:cNvSpPr/>
            <p:nvPr/>
          </p:nvSpPr>
          <p:spPr>
            <a:xfrm>
              <a:off x="-3051720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平行四辺形 82">
              <a:extLst>
                <a:ext uri="{FF2B5EF4-FFF2-40B4-BE49-F238E27FC236}">
                  <a16:creationId xmlns:a16="http://schemas.microsoft.com/office/drawing/2014/main" id="{CA5306FC-7A9D-41D1-B9A5-3F8C2053F2FF}"/>
                </a:ext>
              </a:extLst>
            </p:cNvPr>
            <p:cNvSpPr/>
            <p:nvPr/>
          </p:nvSpPr>
          <p:spPr>
            <a:xfrm>
              <a:off x="-2835696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平行四辺形 83">
              <a:extLst>
                <a:ext uri="{FF2B5EF4-FFF2-40B4-BE49-F238E27FC236}">
                  <a16:creationId xmlns:a16="http://schemas.microsoft.com/office/drawing/2014/main" id="{BE20540F-A0BF-45B5-8F32-22D533773B98}"/>
                </a:ext>
              </a:extLst>
            </p:cNvPr>
            <p:cNvSpPr/>
            <p:nvPr/>
          </p:nvSpPr>
          <p:spPr>
            <a:xfrm>
              <a:off x="-3915816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平行四辺形 84">
              <a:extLst>
                <a:ext uri="{FF2B5EF4-FFF2-40B4-BE49-F238E27FC236}">
                  <a16:creationId xmlns:a16="http://schemas.microsoft.com/office/drawing/2014/main" id="{4AEFBE9F-47A4-4C6B-82C3-1EBEC077030F}"/>
                </a:ext>
              </a:extLst>
            </p:cNvPr>
            <p:cNvSpPr/>
            <p:nvPr/>
          </p:nvSpPr>
          <p:spPr>
            <a:xfrm>
              <a:off x="-3699792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平行四辺形 85">
              <a:extLst>
                <a:ext uri="{FF2B5EF4-FFF2-40B4-BE49-F238E27FC236}">
                  <a16:creationId xmlns:a16="http://schemas.microsoft.com/office/drawing/2014/main" id="{EFC3A8A5-B854-4B76-A1AA-5A753E876CEC}"/>
                </a:ext>
              </a:extLst>
            </p:cNvPr>
            <p:cNvSpPr/>
            <p:nvPr/>
          </p:nvSpPr>
          <p:spPr>
            <a:xfrm>
              <a:off x="-3483768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平行四辺形 86">
              <a:extLst>
                <a:ext uri="{FF2B5EF4-FFF2-40B4-BE49-F238E27FC236}">
                  <a16:creationId xmlns:a16="http://schemas.microsoft.com/office/drawing/2014/main" id="{C0A93FFB-0B86-4A09-AC93-642E72E254FC}"/>
                </a:ext>
              </a:extLst>
            </p:cNvPr>
            <p:cNvSpPr/>
            <p:nvPr/>
          </p:nvSpPr>
          <p:spPr>
            <a:xfrm>
              <a:off x="-4563888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平行四辺形 87">
              <a:extLst>
                <a:ext uri="{FF2B5EF4-FFF2-40B4-BE49-F238E27FC236}">
                  <a16:creationId xmlns:a16="http://schemas.microsoft.com/office/drawing/2014/main" id="{E5AB7720-7CF2-4626-9026-AD7D9018755F}"/>
                </a:ext>
              </a:extLst>
            </p:cNvPr>
            <p:cNvSpPr/>
            <p:nvPr/>
          </p:nvSpPr>
          <p:spPr>
            <a:xfrm>
              <a:off x="-4347864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平行四辺形 88">
              <a:extLst>
                <a:ext uri="{FF2B5EF4-FFF2-40B4-BE49-F238E27FC236}">
                  <a16:creationId xmlns:a16="http://schemas.microsoft.com/office/drawing/2014/main" id="{B941C024-B960-4DD7-A288-0CF6B45FC9F6}"/>
                </a:ext>
              </a:extLst>
            </p:cNvPr>
            <p:cNvSpPr/>
            <p:nvPr/>
          </p:nvSpPr>
          <p:spPr>
            <a:xfrm>
              <a:off x="-4131840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平行四辺形 89">
              <a:extLst>
                <a:ext uri="{FF2B5EF4-FFF2-40B4-BE49-F238E27FC236}">
                  <a16:creationId xmlns:a16="http://schemas.microsoft.com/office/drawing/2014/main" id="{A4A06767-402E-4D51-B899-B22888DF92A5}"/>
                </a:ext>
              </a:extLst>
            </p:cNvPr>
            <p:cNvSpPr/>
            <p:nvPr/>
          </p:nvSpPr>
          <p:spPr>
            <a:xfrm>
              <a:off x="-5211960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平行四辺形 90">
              <a:extLst>
                <a:ext uri="{FF2B5EF4-FFF2-40B4-BE49-F238E27FC236}">
                  <a16:creationId xmlns:a16="http://schemas.microsoft.com/office/drawing/2014/main" id="{D093BB95-C43F-4B97-B584-0A29E51E857B}"/>
                </a:ext>
              </a:extLst>
            </p:cNvPr>
            <p:cNvSpPr/>
            <p:nvPr/>
          </p:nvSpPr>
          <p:spPr>
            <a:xfrm>
              <a:off x="-4995936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平行四辺形 91">
              <a:extLst>
                <a:ext uri="{FF2B5EF4-FFF2-40B4-BE49-F238E27FC236}">
                  <a16:creationId xmlns:a16="http://schemas.microsoft.com/office/drawing/2014/main" id="{6F234A7B-76DB-4A68-9F45-70B599898755}"/>
                </a:ext>
              </a:extLst>
            </p:cNvPr>
            <p:cNvSpPr/>
            <p:nvPr/>
          </p:nvSpPr>
          <p:spPr>
            <a:xfrm>
              <a:off x="-4779912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89A0F51-5F47-406A-9D3C-E166E813DC7E}"/>
              </a:ext>
            </a:extLst>
          </p:cNvPr>
          <p:cNvSpPr/>
          <p:nvPr/>
        </p:nvSpPr>
        <p:spPr>
          <a:xfrm>
            <a:off x="44624" y="1634379"/>
            <a:ext cx="6741368" cy="3585693"/>
          </a:xfrm>
          <a:prstGeom prst="roundRect">
            <a:avLst>
              <a:gd name="adj" fmla="val 362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DAD61D7-7A83-4416-AB7B-32BF00E3A088}"/>
              </a:ext>
            </a:extLst>
          </p:cNvPr>
          <p:cNvSpPr txBox="1"/>
          <p:nvPr/>
        </p:nvSpPr>
        <p:spPr>
          <a:xfrm>
            <a:off x="1154495" y="6649742"/>
            <a:ext cx="7712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+mn-ea"/>
              </a:rPr>
              <a:t>イ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1751D78-1A8B-4AC5-8280-70690247E299}"/>
              </a:ext>
            </a:extLst>
          </p:cNvPr>
          <p:cNvGrpSpPr/>
          <p:nvPr/>
        </p:nvGrpSpPr>
        <p:grpSpPr>
          <a:xfrm>
            <a:off x="761563" y="8326583"/>
            <a:ext cx="1067010" cy="84287"/>
            <a:chOff x="9354781" y="6546415"/>
            <a:chExt cx="1067010" cy="117595"/>
          </a:xfrm>
        </p:grpSpPr>
        <p:sp>
          <p:nvSpPr>
            <p:cNvPr id="117" name="平行四辺形 116">
              <a:extLst>
                <a:ext uri="{FF2B5EF4-FFF2-40B4-BE49-F238E27FC236}">
                  <a16:creationId xmlns:a16="http://schemas.microsoft.com/office/drawing/2014/main" id="{069B15DF-326B-4C67-9512-FC514FDEF7E2}"/>
                </a:ext>
              </a:extLst>
            </p:cNvPr>
            <p:cNvSpPr/>
            <p:nvPr/>
          </p:nvSpPr>
          <p:spPr>
            <a:xfrm>
              <a:off x="9697749" y="6546415"/>
              <a:ext cx="152430" cy="117595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平行四辺形 117">
              <a:extLst>
                <a:ext uri="{FF2B5EF4-FFF2-40B4-BE49-F238E27FC236}">
                  <a16:creationId xmlns:a16="http://schemas.microsoft.com/office/drawing/2014/main" id="{7E077DFC-11A4-44C6-85B1-2B74EC541237}"/>
                </a:ext>
              </a:extLst>
            </p:cNvPr>
            <p:cNvSpPr/>
            <p:nvPr/>
          </p:nvSpPr>
          <p:spPr>
            <a:xfrm>
              <a:off x="9812071" y="6546415"/>
              <a:ext cx="152430" cy="117595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平行四辺形 118">
              <a:extLst>
                <a:ext uri="{FF2B5EF4-FFF2-40B4-BE49-F238E27FC236}">
                  <a16:creationId xmlns:a16="http://schemas.microsoft.com/office/drawing/2014/main" id="{9D6D4D11-D792-4DEB-BB53-51653D7A085F}"/>
                </a:ext>
              </a:extLst>
            </p:cNvPr>
            <p:cNvSpPr/>
            <p:nvPr/>
          </p:nvSpPr>
          <p:spPr>
            <a:xfrm>
              <a:off x="9926394" y="6546415"/>
              <a:ext cx="152430" cy="117595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平行四辺形 119">
              <a:extLst>
                <a:ext uri="{FF2B5EF4-FFF2-40B4-BE49-F238E27FC236}">
                  <a16:creationId xmlns:a16="http://schemas.microsoft.com/office/drawing/2014/main" id="{F7D5749E-A174-41EA-B4D4-930278646FEB}"/>
                </a:ext>
              </a:extLst>
            </p:cNvPr>
            <p:cNvSpPr/>
            <p:nvPr/>
          </p:nvSpPr>
          <p:spPr>
            <a:xfrm>
              <a:off x="9354781" y="6546415"/>
              <a:ext cx="152430" cy="117595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平行四辺形 120">
              <a:extLst>
                <a:ext uri="{FF2B5EF4-FFF2-40B4-BE49-F238E27FC236}">
                  <a16:creationId xmlns:a16="http://schemas.microsoft.com/office/drawing/2014/main" id="{B9D7C5AA-50E2-48C4-9D57-6C4324B59C12}"/>
                </a:ext>
              </a:extLst>
            </p:cNvPr>
            <p:cNvSpPr/>
            <p:nvPr/>
          </p:nvSpPr>
          <p:spPr>
            <a:xfrm>
              <a:off x="9469104" y="6546415"/>
              <a:ext cx="152430" cy="117595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平行四辺形 121">
              <a:extLst>
                <a:ext uri="{FF2B5EF4-FFF2-40B4-BE49-F238E27FC236}">
                  <a16:creationId xmlns:a16="http://schemas.microsoft.com/office/drawing/2014/main" id="{F768FA17-8C29-48E0-A2A5-F71C46023444}"/>
                </a:ext>
              </a:extLst>
            </p:cNvPr>
            <p:cNvSpPr/>
            <p:nvPr/>
          </p:nvSpPr>
          <p:spPr>
            <a:xfrm>
              <a:off x="9583426" y="6546415"/>
              <a:ext cx="152430" cy="117595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平行四辺形 134">
              <a:extLst>
                <a:ext uri="{FF2B5EF4-FFF2-40B4-BE49-F238E27FC236}">
                  <a16:creationId xmlns:a16="http://schemas.microsoft.com/office/drawing/2014/main" id="{8139279F-695D-4D97-B0A8-139C13FA3F9A}"/>
                </a:ext>
              </a:extLst>
            </p:cNvPr>
            <p:cNvSpPr/>
            <p:nvPr/>
          </p:nvSpPr>
          <p:spPr>
            <a:xfrm>
              <a:off x="10040716" y="6546415"/>
              <a:ext cx="152430" cy="117595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平行四辺形 135">
              <a:extLst>
                <a:ext uri="{FF2B5EF4-FFF2-40B4-BE49-F238E27FC236}">
                  <a16:creationId xmlns:a16="http://schemas.microsoft.com/office/drawing/2014/main" id="{1FEB0B1D-2420-439D-A508-70A0DA353FD4}"/>
                </a:ext>
              </a:extLst>
            </p:cNvPr>
            <p:cNvSpPr/>
            <p:nvPr/>
          </p:nvSpPr>
          <p:spPr>
            <a:xfrm>
              <a:off x="10155039" y="6546415"/>
              <a:ext cx="152430" cy="117595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平行四辺形 136">
              <a:extLst>
                <a:ext uri="{FF2B5EF4-FFF2-40B4-BE49-F238E27FC236}">
                  <a16:creationId xmlns:a16="http://schemas.microsoft.com/office/drawing/2014/main" id="{F77069CF-8BBB-4794-A0F4-EE66B3B87E68}"/>
                </a:ext>
              </a:extLst>
            </p:cNvPr>
            <p:cNvSpPr/>
            <p:nvPr/>
          </p:nvSpPr>
          <p:spPr>
            <a:xfrm>
              <a:off x="10269361" y="6546415"/>
              <a:ext cx="152430" cy="117595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AC6A82B-59D9-4B33-BE2E-9631119CCC37}"/>
              </a:ext>
            </a:extLst>
          </p:cNvPr>
          <p:cNvGrpSpPr/>
          <p:nvPr/>
        </p:nvGrpSpPr>
        <p:grpSpPr>
          <a:xfrm>
            <a:off x="1821441" y="8306619"/>
            <a:ext cx="74421" cy="513853"/>
            <a:chOff x="9549679" y="7801816"/>
            <a:chExt cx="74421" cy="513853"/>
          </a:xfrm>
        </p:grpSpPr>
        <p:sp>
          <p:nvSpPr>
            <p:cNvPr id="139" name="平行四辺形 138">
              <a:extLst>
                <a:ext uri="{FF2B5EF4-FFF2-40B4-BE49-F238E27FC236}">
                  <a16:creationId xmlns:a16="http://schemas.microsoft.com/office/drawing/2014/main" id="{2655BCE8-7545-4348-A5EA-9FAB6995FB03}"/>
                </a:ext>
              </a:extLst>
            </p:cNvPr>
            <p:cNvSpPr/>
            <p:nvPr/>
          </p:nvSpPr>
          <p:spPr>
            <a:xfrm rot="16200000">
              <a:off x="9507836" y="8080822"/>
              <a:ext cx="158108" cy="74421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平行四辺形 139">
              <a:extLst>
                <a:ext uri="{FF2B5EF4-FFF2-40B4-BE49-F238E27FC236}">
                  <a16:creationId xmlns:a16="http://schemas.microsoft.com/office/drawing/2014/main" id="{3174A8A4-47C2-4217-9C95-C5F42AD51239}"/>
                </a:ext>
              </a:extLst>
            </p:cNvPr>
            <p:cNvSpPr/>
            <p:nvPr/>
          </p:nvSpPr>
          <p:spPr>
            <a:xfrm rot="16200000">
              <a:off x="9507836" y="7962241"/>
              <a:ext cx="158108" cy="7442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平行四辺形 140">
              <a:extLst>
                <a:ext uri="{FF2B5EF4-FFF2-40B4-BE49-F238E27FC236}">
                  <a16:creationId xmlns:a16="http://schemas.microsoft.com/office/drawing/2014/main" id="{E30BDFA0-1C88-4715-B88A-40290679FD83}"/>
                </a:ext>
              </a:extLst>
            </p:cNvPr>
            <p:cNvSpPr/>
            <p:nvPr/>
          </p:nvSpPr>
          <p:spPr>
            <a:xfrm rot="16200000">
              <a:off x="9507836" y="7843659"/>
              <a:ext cx="158108" cy="74421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平行四辺形 143">
              <a:extLst>
                <a:ext uri="{FF2B5EF4-FFF2-40B4-BE49-F238E27FC236}">
                  <a16:creationId xmlns:a16="http://schemas.microsoft.com/office/drawing/2014/main" id="{77A588FF-D661-4D38-8F23-CBCCF84A5DA1}"/>
                </a:ext>
              </a:extLst>
            </p:cNvPr>
            <p:cNvSpPr/>
            <p:nvPr/>
          </p:nvSpPr>
          <p:spPr>
            <a:xfrm rot="16200000">
              <a:off x="9507836" y="8199404"/>
              <a:ext cx="158108" cy="7442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74FF7B6-AAA9-4E09-87AB-FC12C4A3B692}"/>
              </a:ext>
            </a:extLst>
          </p:cNvPr>
          <p:cNvGrpSpPr/>
          <p:nvPr/>
        </p:nvGrpSpPr>
        <p:grpSpPr>
          <a:xfrm>
            <a:off x="3441572" y="6158541"/>
            <a:ext cx="3308523" cy="2517915"/>
            <a:chOff x="8176289" y="2698912"/>
            <a:chExt cx="3862763" cy="2368126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D4AE3D3D-C9EF-449B-B404-A6992F3E750B}"/>
                </a:ext>
              </a:extLst>
            </p:cNvPr>
            <p:cNvSpPr/>
            <p:nvPr/>
          </p:nvSpPr>
          <p:spPr>
            <a:xfrm>
              <a:off x="8309791" y="2813420"/>
              <a:ext cx="3729260" cy="1672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defRPr/>
              </a:pPr>
              <a:r>
                <a:rPr lang="ja-JP" altLang="en-US" sz="1400" dirty="0">
                  <a:latin typeface="+mn-ea"/>
                </a:rPr>
                <a:t>Ａ：農場側の荷降ろしエリア（入口）　</a:t>
              </a:r>
              <a:endParaRPr lang="en-US" altLang="ja-JP" sz="1400" dirty="0">
                <a:latin typeface="+mn-ea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400" dirty="0">
                  <a:latin typeface="+mn-ea"/>
                </a:rPr>
                <a:t>Ｂ：出荷豚の係留場所（出荷デポ）　</a:t>
              </a:r>
              <a:endParaRPr lang="en-US" altLang="ja-JP" sz="1400" dirty="0">
                <a:latin typeface="+mn-ea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400" dirty="0">
                  <a:latin typeface="+mn-ea"/>
                </a:rPr>
                <a:t>Ｃ：衛生管理区域外側の出荷エリア　（出口）　</a:t>
              </a:r>
              <a:endParaRPr lang="en-US" altLang="ja-JP" sz="1400" dirty="0">
                <a:latin typeface="+mn-ea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400" dirty="0">
                  <a:latin typeface="+mn-ea"/>
                </a:rPr>
                <a:t>ア：衛生管理区域内用の衣服・靴を着用　</a:t>
              </a:r>
              <a:endParaRPr lang="en-US" altLang="ja-JP" sz="1400" dirty="0">
                <a:latin typeface="+mn-ea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400" dirty="0">
                  <a:latin typeface="+mn-ea"/>
                </a:rPr>
                <a:t>イ：衛生管理区域外用の衣服・靴を着用　</a:t>
              </a:r>
              <a:endParaRPr lang="en-US" altLang="ja-JP" sz="1400" dirty="0">
                <a:latin typeface="+mn-ea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400" dirty="0">
                  <a:latin typeface="+mn-ea"/>
                </a:rPr>
                <a:t>　：  衛生管理区域境界　　</a:t>
              </a:r>
              <a:endParaRPr lang="en-US" altLang="ja-JP" sz="1400" dirty="0">
                <a:latin typeface="+mn-ea"/>
              </a:endParaRPr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178797E2-202C-43D5-BC0D-55FA07B47E93}"/>
                </a:ext>
              </a:extLst>
            </p:cNvPr>
            <p:cNvSpPr/>
            <p:nvPr/>
          </p:nvSpPr>
          <p:spPr>
            <a:xfrm>
              <a:off x="8176289" y="2698912"/>
              <a:ext cx="3862763" cy="2368126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198" name="矢印: 左カーブ 197">
            <a:extLst>
              <a:ext uri="{FF2B5EF4-FFF2-40B4-BE49-F238E27FC236}">
                <a16:creationId xmlns:a16="http://schemas.microsoft.com/office/drawing/2014/main" id="{62DB301F-571B-4E0B-BA6B-77C306EA113A}"/>
              </a:ext>
            </a:extLst>
          </p:cNvPr>
          <p:cNvSpPr/>
          <p:nvPr/>
        </p:nvSpPr>
        <p:spPr>
          <a:xfrm>
            <a:off x="1173369" y="8081188"/>
            <a:ext cx="207292" cy="595268"/>
          </a:xfrm>
          <a:prstGeom prst="curvedLeftArrow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9" name="矢印: 左カーブ 198">
            <a:extLst>
              <a:ext uri="{FF2B5EF4-FFF2-40B4-BE49-F238E27FC236}">
                <a16:creationId xmlns:a16="http://schemas.microsoft.com/office/drawing/2014/main" id="{4C73A80B-0C96-480F-8738-564CBAA7B27F}"/>
              </a:ext>
            </a:extLst>
          </p:cNvPr>
          <p:cNvSpPr/>
          <p:nvPr/>
        </p:nvSpPr>
        <p:spPr>
          <a:xfrm rot="10800000">
            <a:off x="924670" y="8095207"/>
            <a:ext cx="207292" cy="581249"/>
          </a:xfrm>
          <a:prstGeom prst="curvedLeftArrow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1" name="乗算記号 200">
            <a:extLst>
              <a:ext uri="{FF2B5EF4-FFF2-40B4-BE49-F238E27FC236}">
                <a16:creationId xmlns:a16="http://schemas.microsoft.com/office/drawing/2014/main" id="{D04AF34A-D721-4A9A-B278-718118350C7C}"/>
              </a:ext>
            </a:extLst>
          </p:cNvPr>
          <p:cNvSpPr/>
          <p:nvPr/>
        </p:nvSpPr>
        <p:spPr>
          <a:xfrm>
            <a:off x="770733" y="8028384"/>
            <a:ext cx="864096" cy="618923"/>
          </a:xfrm>
          <a:prstGeom prst="mathMultiply">
            <a:avLst>
              <a:gd name="adj1" fmla="val 7104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2D19E533-3E19-4773-ADC1-4120E43D7321}"/>
              </a:ext>
            </a:extLst>
          </p:cNvPr>
          <p:cNvSpPr txBox="1"/>
          <p:nvPr/>
        </p:nvSpPr>
        <p:spPr>
          <a:xfrm rot="10800000" flipV="1">
            <a:off x="1965063" y="6911838"/>
            <a:ext cx="143746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衣服、靴の交換及び手指消毒をしない限り、</a:t>
            </a:r>
            <a:endParaRPr kumimoji="1" lang="en-US" altLang="ja-JP" sz="140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往来厳禁！！</a:t>
            </a:r>
          </a:p>
        </p:txBody>
      </p:sp>
      <p:cxnSp>
        <p:nvCxnSpPr>
          <p:cNvPr id="204" name="直線コネクタ 203">
            <a:extLst>
              <a:ext uri="{FF2B5EF4-FFF2-40B4-BE49-F238E27FC236}">
                <a16:creationId xmlns:a16="http://schemas.microsoft.com/office/drawing/2014/main" id="{4AF29729-9351-4404-9062-6B2FC9647441}"/>
              </a:ext>
            </a:extLst>
          </p:cNvPr>
          <p:cNvCxnSpPr>
            <a:cxnSpLocks/>
            <a:stCxn id="58" idx="2"/>
          </p:cNvCxnSpPr>
          <p:nvPr/>
        </p:nvCxnSpPr>
        <p:spPr>
          <a:xfrm flipV="1">
            <a:off x="1295069" y="7681484"/>
            <a:ext cx="669994" cy="688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67217D9D-BF2E-4A56-97F4-EC119D525125}"/>
              </a:ext>
            </a:extLst>
          </p:cNvPr>
          <p:cNvSpPr txBox="1"/>
          <p:nvPr/>
        </p:nvSpPr>
        <p:spPr>
          <a:xfrm>
            <a:off x="6288332" y="8754561"/>
            <a:ext cx="525044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16</a:t>
            </a:r>
            <a:endParaRPr kumimoji="1" lang="ja-JP" altLang="en-US" b="1" dirty="0"/>
          </a:p>
        </p:txBody>
      </p: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61DD16A3-9A49-4FDA-B0FD-C7ADB3A7FD89}"/>
              </a:ext>
            </a:extLst>
          </p:cNvPr>
          <p:cNvGrpSpPr/>
          <p:nvPr/>
        </p:nvGrpSpPr>
        <p:grpSpPr>
          <a:xfrm rot="5400000">
            <a:off x="3632002" y="8150601"/>
            <a:ext cx="129590" cy="306660"/>
            <a:chOff x="9549679" y="7801816"/>
            <a:chExt cx="74421" cy="513853"/>
          </a:xfrm>
        </p:grpSpPr>
        <p:sp>
          <p:nvSpPr>
            <p:cNvPr id="138" name="平行四辺形 137">
              <a:extLst>
                <a:ext uri="{FF2B5EF4-FFF2-40B4-BE49-F238E27FC236}">
                  <a16:creationId xmlns:a16="http://schemas.microsoft.com/office/drawing/2014/main" id="{36FC3173-DC9E-42CB-9E44-DD1596CD1E66}"/>
                </a:ext>
              </a:extLst>
            </p:cNvPr>
            <p:cNvSpPr/>
            <p:nvPr/>
          </p:nvSpPr>
          <p:spPr>
            <a:xfrm rot="16200000">
              <a:off x="9507836" y="8080822"/>
              <a:ext cx="158108" cy="74421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平行四辺形 141">
              <a:extLst>
                <a:ext uri="{FF2B5EF4-FFF2-40B4-BE49-F238E27FC236}">
                  <a16:creationId xmlns:a16="http://schemas.microsoft.com/office/drawing/2014/main" id="{49244696-1DEC-4AF4-9214-BB4166DE6456}"/>
                </a:ext>
              </a:extLst>
            </p:cNvPr>
            <p:cNvSpPr/>
            <p:nvPr/>
          </p:nvSpPr>
          <p:spPr>
            <a:xfrm rot="16200000">
              <a:off x="9507836" y="7962241"/>
              <a:ext cx="158108" cy="7442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平行四辺形 142">
              <a:extLst>
                <a:ext uri="{FF2B5EF4-FFF2-40B4-BE49-F238E27FC236}">
                  <a16:creationId xmlns:a16="http://schemas.microsoft.com/office/drawing/2014/main" id="{7A88FFF9-9B13-4D60-BCB5-20E918674CA0}"/>
                </a:ext>
              </a:extLst>
            </p:cNvPr>
            <p:cNvSpPr/>
            <p:nvPr/>
          </p:nvSpPr>
          <p:spPr>
            <a:xfrm rot="16200000">
              <a:off x="9507836" y="7843659"/>
              <a:ext cx="158108" cy="74421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平行四辺形 144">
              <a:extLst>
                <a:ext uri="{FF2B5EF4-FFF2-40B4-BE49-F238E27FC236}">
                  <a16:creationId xmlns:a16="http://schemas.microsoft.com/office/drawing/2014/main" id="{9BFF0645-E09B-4EE0-AA3D-7640C8C34CDA}"/>
                </a:ext>
              </a:extLst>
            </p:cNvPr>
            <p:cNvSpPr/>
            <p:nvPr/>
          </p:nvSpPr>
          <p:spPr>
            <a:xfrm rot="16200000">
              <a:off x="9507836" y="8199404"/>
              <a:ext cx="158108" cy="7442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8C12F912-E080-4655-B7BD-E5BBEBB678E1}"/>
              </a:ext>
            </a:extLst>
          </p:cNvPr>
          <p:cNvSpPr txBox="1"/>
          <p:nvPr/>
        </p:nvSpPr>
        <p:spPr>
          <a:xfrm>
            <a:off x="499482" y="1860300"/>
            <a:ext cx="191721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従事者名ア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4E7D7C4-1876-4484-AB9E-7B7B41B4588F}"/>
              </a:ext>
            </a:extLst>
          </p:cNvPr>
          <p:cNvSpPr txBox="1"/>
          <p:nvPr/>
        </p:nvSpPr>
        <p:spPr>
          <a:xfrm>
            <a:off x="459621" y="3240332"/>
            <a:ext cx="18297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従事者名イ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1567854F-2FB9-452A-AEBB-E68EF893B2E2}"/>
              </a:ext>
            </a:extLst>
          </p:cNvPr>
          <p:cNvSpPr txBox="1"/>
          <p:nvPr/>
        </p:nvSpPr>
        <p:spPr>
          <a:xfrm>
            <a:off x="2798290" y="4071304"/>
            <a:ext cx="185484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従事者名イ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C77313-7334-46B7-983B-BA6FC0DD81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8218" y="7495040"/>
            <a:ext cx="296878" cy="980389"/>
          </a:xfrm>
          <a:prstGeom prst="rect">
            <a:avLst/>
          </a:prstGeom>
        </p:spPr>
      </p:pic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47A9A7D1-5051-44B0-9475-900835A51129}"/>
              </a:ext>
            </a:extLst>
          </p:cNvPr>
          <p:cNvSpPr txBox="1"/>
          <p:nvPr/>
        </p:nvSpPr>
        <p:spPr>
          <a:xfrm>
            <a:off x="104630" y="7186655"/>
            <a:ext cx="7712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+mn-ea"/>
              </a:rPr>
              <a:t>ア</a:t>
            </a:r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527CE4DE-FC0F-4C78-9541-5B3F19041D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22521" y="6955603"/>
            <a:ext cx="291729" cy="936774"/>
          </a:xfrm>
          <a:prstGeom prst="rect">
            <a:avLst/>
          </a:prstGeom>
        </p:spPr>
      </p:pic>
      <p:pic>
        <p:nvPicPr>
          <p:cNvPr id="8" name="図 7" descr="動物, 哺乳類, 猫, 飼い猫 が含まれている画像&#10;&#10;自動的に生成された説明">
            <a:extLst>
              <a:ext uri="{FF2B5EF4-FFF2-40B4-BE49-F238E27FC236}">
                <a16:creationId xmlns:a16="http://schemas.microsoft.com/office/drawing/2014/main" id="{5A326C59-039A-4792-9584-0B1776320F1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97" y="6399737"/>
            <a:ext cx="676715" cy="1127858"/>
          </a:xfrm>
          <a:prstGeom prst="rect">
            <a:avLst/>
          </a:prstGeom>
        </p:spPr>
      </p:pic>
      <p:pic>
        <p:nvPicPr>
          <p:cNvPr id="10" name="図 9" descr="動物, 猫, 哺乳類, 人 が含まれている画像&#10;&#10;自動的に生成された説明">
            <a:extLst>
              <a:ext uri="{FF2B5EF4-FFF2-40B4-BE49-F238E27FC236}">
                <a16:creationId xmlns:a16="http://schemas.microsoft.com/office/drawing/2014/main" id="{1E584CC9-3701-4C23-92FA-E3B5239C0D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94" y="5670025"/>
            <a:ext cx="112176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5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107720"/>
            <a:ext cx="659735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退場時の動作フロー</a:t>
            </a:r>
            <a:endParaRPr lang="en-US" altLang="ja-JP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2895" y="919839"/>
            <a:ext cx="6712209" cy="3125374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①更衣室にて、専用衣服・靴・手袋を脱ぐ。</a:t>
            </a:r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②手指を洗浄・消毒する。</a:t>
            </a:r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③　　　　　　　　　　　　　　　　　 に設置した台帳に退場時刻を記帳する。</a:t>
            </a:r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なお、農場</a:t>
            </a:r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従事者は退勤時、農場従事者用の台帳に記帳すること。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pPr lvl="0"/>
            <a:r>
              <a:rPr lang="en-US" altLang="ja-JP" sz="1400" dirty="0">
                <a:solidFill>
                  <a:prstClr val="black"/>
                </a:solidFill>
                <a:latin typeface="ＭＳ Ｐゴシック" panose="020B060007020508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prstClr val="black"/>
                </a:solidFill>
                <a:latin typeface="ＭＳ Ｐゴシック" panose="020B0600070205080204" pitchFamily="50" charset="-128"/>
                <a:cs typeface="Meiryo UI" panose="020B0604030504040204" pitchFamily="50" charset="-128"/>
              </a:rPr>
              <a:t>衣服・靴の脱衣方法及び手指の洗浄・消毒方法は、添付の作業手順を参照すること。</a:t>
            </a: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ja-JP" altLang="en-US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162682-1D38-4382-94AB-66CFB20592CC}"/>
              </a:ext>
            </a:extLst>
          </p:cNvPr>
          <p:cNvSpPr txBox="1"/>
          <p:nvPr/>
        </p:nvSpPr>
        <p:spPr>
          <a:xfrm>
            <a:off x="6307108" y="8665618"/>
            <a:ext cx="47667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17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CB3294-D5C7-43E8-AFE2-6E082CE9B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9" y="5949624"/>
            <a:ext cx="1940012" cy="1877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5891CC2-885D-411B-8F75-A00A88AEE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1" y="4283968"/>
            <a:ext cx="1923639" cy="1353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60B30E-9FF0-4ECA-9C32-E02CDC11D8BE}"/>
              </a:ext>
            </a:extLst>
          </p:cNvPr>
          <p:cNvSpPr txBox="1"/>
          <p:nvPr/>
        </p:nvSpPr>
        <p:spPr>
          <a:xfrm>
            <a:off x="519831" y="2159741"/>
            <a:ext cx="265454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事務所入り口　等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1345E9E-E179-4593-B348-3FB53D9E5D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330" y="4283968"/>
            <a:ext cx="1548734" cy="1571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ACF9240-29C8-4AE6-9284-63F9E639B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371" y="6796315"/>
            <a:ext cx="1362075" cy="1095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FA69930-8C0E-49A5-888D-33F637062D26}"/>
              </a:ext>
            </a:extLst>
          </p:cNvPr>
          <p:cNvSpPr txBox="1"/>
          <p:nvPr/>
        </p:nvSpPr>
        <p:spPr>
          <a:xfrm rot="10800000" flipV="1">
            <a:off x="3174376" y="6344687"/>
            <a:ext cx="26642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業者ごとに区分された台帳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9567873-B3CE-4FDD-B931-6BDEB871E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7005" y="6652465"/>
            <a:ext cx="3179719" cy="1805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4030349-DCF8-4B05-ADBF-E330BBA424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1128" y="4435630"/>
            <a:ext cx="1475833" cy="12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8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107720"/>
            <a:ext cx="659735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車両退場時の動作フロー</a:t>
            </a:r>
            <a:endParaRPr lang="en-US" altLang="ja-JP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7591" y="824093"/>
            <a:ext cx="6712209" cy="4467987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①農場専用のフロアマットは、消毒場所に備付けのポリバケツに入れる。</a:t>
            </a:r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②消毒場所で車両を消毒する。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③専用の衣服・靴を脱ぎ、消毒場所に備付けのポリバケツに入れる。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④手袋を脱ぎ、消毒場所に設置してあるゴミ箱に捨てる。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⑤手指を洗浄・消毒する。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⑥台帳に退場時刻を記帳する。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r>
              <a:rPr lang="en-US" altLang="ja-JP" sz="1400" dirty="0">
                <a:latin typeface="+mn-ea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+mn-ea"/>
                <a:cs typeface="Meiryo UI" panose="020B0604030504040204" pitchFamily="50" charset="-128"/>
              </a:rPr>
              <a:t>車両の消毒方法、衣服・靴の脱衣方法及び手指の洗浄・消毒方法は、添付の作業手順を参照すること。</a:t>
            </a: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EA7E0A97-913B-42F4-ADBA-D9BB4745D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67" y="5575429"/>
            <a:ext cx="2414061" cy="1802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楕円 53">
            <a:extLst>
              <a:ext uri="{FF2B5EF4-FFF2-40B4-BE49-F238E27FC236}">
                <a16:creationId xmlns:a16="http://schemas.microsoft.com/office/drawing/2014/main" id="{64F543B4-EE1C-4327-8681-5226C736B120}"/>
              </a:ext>
            </a:extLst>
          </p:cNvPr>
          <p:cNvSpPr/>
          <p:nvPr/>
        </p:nvSpPr>
        <p:spPr>
          <a:xfrm>
            <a:off x="2548446" y="6060087"/>
            <a:ext cx="490300" cy="37946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BBDBEACA-A209-4607-9005-4D551C17B056}"/>
              </a:ext>
            </a:extLst>
          </p:cNvPr>
          <p:cNvCxnSpPr>
            <a:cxnSpLocks/>
            <a:endCxn id="54" idx="4"/>
          </p:cNvCxnSpPr>
          <p:nvPr/>
        </p:nvCxnSpPr>
        <p:spPr>
          <a:xfrm flipV="1">
            <a:off x="2152093" y="6439556"/>
            <a:ext cx="641503" cy="1819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72D590B-79DD-4EDE-9E1E-8DC586B6F5E0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2097350" y="5866661"/>
            <a:ext cx="696246" cy="1934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C115CC3-D541-44F0-91D4-80B9AD1E3E67}"/>
              </a:ext>
            </a:extLst>
          </p:cNvPr>
          <p:cNvSpPr/>
          <p:nvPr/>
        </p:nvSpPr>
        <p:spPr>
          <a:xfrm>
            <a:off x="284891" y="5451292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台帳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6A9CA4F-E1EB-4B75-A73A-13A198981E93}"/>
              </a:ext>
            </a:extLst>
          </p:cNvPr>
          <p:cNvSpPr txBox="1"/>
          <p:nvPr/>
        </p:nvSpPr>
        <p:spPr>
          <a:xfrm>
            <a:off x="4616152" y="6106840"/>
            <a:ext cx="1008112" cy="239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/>
              <a:t>衣服・靴回収用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6B2796D-6CB7-49C3-8AB6-2295A1AE3248}"/>
              </a:ext>
            </a:extLst>
          </p:cNvPr>
          <p:cNvSpPr/>
          <p:nvPr/>
        </p:nvSpPr>
        <p:spPr>
          <a:xfrm>
            <a:off x="130447" y="7722156"/>
            <a:ext cx="6695537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67" dirty="0">
                <a:latin typeface="+mn-ea"/>
              </a:rPr>
              <a:t>　　　　　　　　　　　　   は毎週　　曜日と</a:t>
            </a:r>
            <a:r>
              <a:rPr lang="ja-JP" altLang="en-US" sz="1800" dirty="0">
                <a:latin typeface="+mn-ea"/>
              </a:rPr>
              <a:t> 　　</a:t>
            </a:r>
            <a:r>
              <a:rPr lang="ja-JP" altLang="en-US" sz="1867" dirty="0">
                <a:latin typeface="+mn-ea"/>
              </a:rPr>
              <a:t>曜日に使用済の衣服・靴・フロアマットをポリバケツから取り出し、水洗いする。ポリバケツは新しい水に入れ換え、消毒薬を入れて元の場所に戻す（　　　　　　　　　　　　　　　　　   ）。</a:t>
            </a:r>
            <a:endParaRPr lang="en-US" altLang="ja-JP" sz="1867" dirty="0"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432420E-CADF-4355-9FCE-6B34E6565943}"/>
              </a:ext>
            </a:extLst>
          </p:cNvPr>
          <p:cNvSpPr txBox="1"/>
          <p:nvPr/>
        </p:nvSpPr>
        <p:spPr>
          <a:xfrm>
            <a:off x="3086065" y="7810152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5CFB1F0-9400-4BE6-BA53-B2FC304B663D}"/>
              </a:ext>
            </a:extLst>
          </p:cNvPr>
          <p:cNvSpPr txBox="1"/>
          <p:nvPr/>
        </p:nvSpPr>
        <p:spPr>
          <a:xfrm>
            <a:off x="340216" y="7732229"/>
            <a:ext cx="19366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63336AD-F8D5-4B16-8C3A-AD1EA7ABB82B}"/>
              </a:ext>
            </a:extLst>
          </p:cNvPr>
          <p:cNvSpPr txBox="1"/>
          <p:nvPr/>
        </p:nvSpPr>
        <p:spPr>
          <a:xfrm>
            <a:off x="4039274" y="7793784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49058F3-D4D4-402C-BC69-C15A5914AC3E}"/>
              </a:ext>
            </a:extLst>
          </p:cNvPr>
          <p:cNvSpPr txBox="1"/>
          <p:nvPr/>
        </p:nvSpPr>
        <p:spPr>
          <a:xfrm>
            <a:off x="377423" y="8624554"/>
            <a:ext cx="283555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EEF7B28-4A50-4BC6-AE88-961ACACD4EBA}"/>
              </a:ext>
            </a:extLst>
          </p:cNvPr>
          <p:cNvSpPr txBox="1"/>
          <p:nvPr/>
        </p:nvSpPr>
        <p:spPr>
          <a:xfrm>
            <a:off x="5673857" y="6115556"/>
            <a:ext cx="1152128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/>
              <a:t>フロアマット回収用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E2D0CB0-D607-4AB3-9EFB-A6CF571F8402}"/>
              </a:ext>
            </a:extLst>
          </p:cNvPr>
          <p:cNvSpPr txBox="1"/>
          <p:nvPr/>
        </p:nvSpPr>
        <p:spPr>
          <a:xfrm>
            <a:off x="6381328" y="8757000"/>
            <a:ext cx="47667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18</a:t>
            </a:r>
            <a:endParaRPr kumimoji="1" lang="ja-JP" altLang="en-US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DB9221-58FB-4D62-81FB-7BDB79215F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341" y="6472215"/>
            <a:ext cx="895159" cy="9638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17EB75F-C7DF-4E4A-BDD9-1D9C1DEF40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140" y="6482151"/>
            <a:ext cx="876705" cy="943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674D242-3A78-45C0-A596-30630B2106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63" y="5860124"/>
            <a:ext cx="1014229" cy="815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782677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7800</TotalTime>
  <Words>1007</Words>
  <Application>Microsoft Office PowerPoint</Application>
  <PresentationFormat>画面に合わせる (4:3)</PresentationFormat>
  <Paragraphs>136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ＭＳ Ｐゴシック</vt:lpstr>
      <vt:lpstr>ＭＳ ゴシック</vt:lpstr>
      <vt:lpstr>ＭＳ 明朝</vt:lpstr>
      <vt:lpstr>Arial</vt:lpstr>
      <vt:lpstr>Calibri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板橋　知子</dc:creator>
  <cp:lastModifiedBy>板橋　知子</cp:lastModifiedBy>
  <cp:revision>4</cp:revision>
  <cp:lastPrinted>2020-09-30T06:23:10Z</cp:lastPrinted>
  <dcterms:created xsi:type="dcterms:W3CDTF">2018-07-17T05:28:53Z</dcterms:created>
  <dcterms:modified xsi:type="dcterms:W3CDTF">2026-03-09T11:32:57Z</dcterms:modified>
</cp:coreProperties>
</file>