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95" r:id="rId2"/>
    <p:sldId id="271" r:id="rId3"/>
    <p:sldId id="281" r:id="rId4"/>
    <p:sldId id="266" r:id="rId5"/>
  </p:sldIdLst>
  <p:sldSz cx="6858000" cy="9144000" type="screen4x3"/>
  <p:notesSz cx="6807200" cy="9939338"/>
  <p:defaultTextStyle>
    <a:defPPr>
      <a:defRPr lang="ja-JP"/>
    </a:defPPr>
    <a:lvl1pPr marL="0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1pPr>
    <a:lvl2pPr marL="428305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2pPr>
    <a:lvl3pPr marL="856610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3pPr>
    <a:lvl4pPr marL="1284915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4pPr>
    <a:lvl5pPr marL="1713220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5pPr>
    <a:lvl6pPr marL="2141525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6pPr>
    <a:lvl7pPr marL="2569830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7pPr>
    <a:lvl8pPr marL="2998135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8pPr>
    <a:lvl9pPr marL="3426440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三宅　秀隆" initials="三宅　秀隆" lastIdx="1" clrIdx="0">
    <p:extLst>
      <p:ext uri="{19B8F6BF-5375-455C-9EA6-DF929625EA0E}">
        <p15:presenceInfo xmlns:p15="http://schemas.microsoft.com/office/powerpoint/2012/main" userId="S::hidetaka_miyake460@maff.go.jp::a2587125-3f3b-45ae-bb8d-3e0abf637da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66" autoAdjust="0"/>
    <p:restoredTop sz="92083" autoAdjust="0"/>
  </p:normalViewPr>
  <p:slideViewPr>
    <p:cSldViewPr>
      <p:cViewPr varScale="1">
        <p:scale>
          <a:sx n="74" d="100"/>
          <a:sy n="74" d="100"/>
        </p:scale>
        <p:origin x="3456" y="7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2" d="100"/>
          <a:sy n="52" d="100"/>
        </p:scale>
        <p:origin x="-2892" y="-102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9786" cy="496967"/>
          </a:xfrm>
          <a:prstGeom prst="rect">
            <a:avLst/>
          </a:prstGeom>
        </p:spPr>
        <p:txBody>
          <a:bodyPr vert="horz" lIns="92227" tIns="46113" rIns="92227" bIns="4611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6" cy="496967"/>
          </a:xfrm>
          <a:prstGeom prst="rect">
            <a:avLst/>
          </a:prstGeom>
        </p:spPr>
        <p:txBody>
          <a:bodyPr vert="horz" lIns="92227" tIns="46113" rIns="92227" bIns="46113" rtlCol="0"/>
          <a:lstStyle>
            <a:lvl1pPr algn="r">
              <a:defRPr sz="1200"/>
            </a:lvl1pPr>
          </a:lstStyle>
          <a:p>
            <a:fld id="{3ED6EF41-D272-4925-8C27-870F13DD05DC}" type="datetimeFigureOut">
              <a:rPr kumimoji="1" lang="ja-JP" altLang="en-US" smtClean="0"/>
              <a:t>2026/3/9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005013" y="744538"/>
            <a:ext cx="2797175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27" tIns="46113" rIns="92227" bIns="4611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21187"/>
            <a:ext cx="5445760" cy="4472702"/>
          </a:xfrm>
          <a:prstGeom prst="rect">
            <a:avLst/>
          </a:prstGeom>
        </p:spPr>
        <p:txBody>
          <a:bodyPr vert="horz" lIns="92227" tIns="46113" rIns="92227" bIns="4611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440647"/>
            <a:ext cx="2949786" cy="496967"/>
          </a:xfrm>
          <a:prstGeom prst="rect">
            <a:avLst/>
          </a:prstGeom>
        </p:spPr>
        <p:txBody>
          <a:bodyPr vert="horz" lIns="92227" tIns="46113" rIns="92227" bIns="4611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9" y="9440647"/>
            <a:ext cx="2949786" cy="496967"/>
          </a:xfrm>
          <a:prstGeom prst="rect">
            <a:avLst/>
          </a:prstGeom>
        </p:spPr>
        <p:txBody>
          <a:bodyPr vert="horz" lIns="92227" tIns="46113" rIns="92227" bIns="46113" rtlCol="0" anchor="b"/>
          <a:lstStyle>
            <a:lvl1pPr algn="r">
              <a:defRPr sz="1200"/>
            </a:lvl1pPr>
          </a:lstStyle>
          <a:p>
            <a:fld id="{EB1A2BD6-3A33-455F-9D55-A070642044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2025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1pPr>
    <a:lvl2pPr marL="428305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2pPr>
    <a:lvl3pPr marL="856610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3pPr>
    <a:lvl4pPr marL="1284915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4pPr>
    <a:lvl5pPr marL="1713220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5pPr>
    <a:lvl6pPr marL="2141525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6pPr>
    <a:lvl7pPr marL="2569830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7pPr>
    <a:lvl8pPr marL="2998135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8pPr>
    <a:lvl9pPr marL="3426440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005013" y="744538"/>
            <a:ext cx="2797175" cy="372903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A2BD6-3A33-455F-9D55-A0706420444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9270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005013" y="744538"/>
            <a:ext cx="2797175" cy="372903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A2BD6-3A33-455F-9D55-A0706420444C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5913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005013" y="744538"/>
            <a:ext cx="2797175" cy="372903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A2BD6-3A33-455F-9D55-A0706420444C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7854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 userDrawn="1"/>
        </p:nvCxnSpPr>
        <p:spPr>
          <a:xfrm>
            <a:off x="0" y="702009"/>
            <a:ext cx="685384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lIns="85661" tIns="42830" rIns="85661" bIns="42830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42900" y="2133604"/>
            <a:ext cx="6172200" cy="6034617"/>
          </a:xfrm>
          <a:prstGeom prst="rect">
            <a:avLst/>
          </a:prstGeom>
        </p:spPr>
        <p:txBody>
          <a:bodyPr vert="eaVert" lIns="85661" tIns="42830" rIns="85661" bIns="4283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2026/3/9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66188"/>
            <a:ext cx="1543050" cy="7802033"/>
          </a:xfrm>
          <a:prstGeom prst="rect">
            <a:avLst/>
          </a:prstGeom>
        </p:spPr>
        <p:txBody>
          <a:bodyPr vert="eaVert" lIns="85661" tIns="42830" rIns="85661" bIns="42830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42900" y="366188"/>
            <a:ext cx="4514850" cy="7802033"/>
          </a:xfrm>
          <a:prstGeom prst="rect">
            <a:avLst/>
          </a:prstGeom>
        </p:spPr>
        <p:txBody>
          <a:bodyPr vert="eaVert" lIns="85661" tIns="42830" rIns="85661" bIns="4283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2026/3/9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lIns="85661" tIns="42830" rIns="85661" bIns="42830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42900" y="2133604"/>
            <a:ext cx="6172200" cy="6034617"/>
          </a:xfrm>
          <a:prstGeom prst="rect">
            <a:avLst/>
          </a:prstGeom>
        </p:spPr>
        <p:txBody>
          <a:bodyPr lIns="85661" tIns="42830" rIns="85661" bIns="4283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2026/3/9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4" y="5875870"/>
            <a:ext cx="5829300" cy="1816100"/>
          </a:xfrm>
          <a:prstGeom prst="rect">
            <a:avLst/>
          </a:prstGeom>
        </p:spPr>
        <p:txBody>
          <a:bodyPr lIns="85661" tIns="42830" rIns="85661" bIns="42830" anchor="t"/>
          <a:lstStyle>
            <a:lvl1pPr algn="l">
              <a:defRPr sz="4933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734" y="3875619"/>
            <a:ext cx="5829300" cy="2000248"/>
          </a:xfrm>
          <a:prstGeom prst="rect">
            <a:avLst/>
          </a:prstGeom>
        </p:spPr>
        <p:txBody>
          <a:bodyPr lIns="85661" tIns="42830" rIns="85661" bIns="42830" anchor="b"/>
          <a:lstStyle>
            <a:lvl1pPr marL="0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1pPr>
            <a:lvl2pPr marL="571059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14211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13177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4pPr>
            <a:lvl5pPr marL="2284236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5pPr>
            <a:lvl6pPr marL="2855295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6pPr>
            <a:lvl7pPr marL="3426354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7pPr>
            <a:lvl8pPr marL="3997413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8pPr>
            <a:lvl9pPr marL="4568472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2026/3/9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lIns="85661" tIns="42830" rIns="85661" bIns="42830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42900" y="2133604"/>
            <a:ext cx="3028950" cy="6034617"/>
          </a:xfrm>
          <a:prstGeom prst="rect">
            <a:avLst/>
          </a:prstGeom>
        </p:spPr>
        <p:txBody>
          <a:bodyPr lIns="85661" tIns="42830" rIns="85661" bIns="42830"/>
          <a:lstStyle>
            <a:lvl1pPr>
              <a:defRPr sz="3467"/>
            </a:lvl1pPr>
            <a:lvl2pPr>
              <a:defRPr sz="2933"/>
            </a:lvl2pPr>
            <a:lvl3pPr>
              <a:defRPr sz="2533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86150" y="2133604"/>
            <a:ext cx="3028950" cy="6034617"/>
          </a:xfrm>
          <a:prstGeom prst="rect">
            <a:avLst/>
          </a:prstGeom>
        </p:spPr>
        <p:txBody>
          <a:bodyPr lIns="85661" tIns="42830" rIns="85661" bIns="42830"/>
          <a:lstStyle>
            <a:lvl1pPr>
              <a:defRPr sz="3467"/>
            </a:lvl1pPr>
            <a:lvl2pPr>
              <a:defRPr sz="2933"/>
            </a:lvl2pPr>
            <a:lvl3pPr>
              <a:defRPr sz="2533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2026/3/9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lIns="85661" tIns="42830" rIns="85661" bIns="42830"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1" y="2046819"/>
            <a:ext cx="3030141" cy="853016"/>
          </a:xfrm>
          <a:prstGeom prst="rect">
            <a:avLst/>
          </a:prstGeom>
        </p:spPr>
        <p:txBody>
          <a:bodyPr lIns="85661" tIns="42830" rIns="85661" bIns="42830" anchor="b"/>
          <a:lstStyle>
            <a:lvl1pPr marL="0" indent="0">
              <a:buNone/>
              <a:defRPr sz="2933" b="1"/>
            </a:lvl1pPr>
            <a:lvl2pPr marL="571059" indent="0">
              <a:buNone/>
              <a:defRPr sz="2533" b="1"/>
            </a:lvl2pPr>
            <a:lvl3pPr marL="1142118" indent="0">
              <a:buNone/>
              <a:defRPr sz="2267" b="1"/>
            </a:lvl3pPr>
            <a:lvl4pPr marL="1713177" indent="0">
              <a:buNone/>
              <a:defRPr sz="2000" b="1"/>
            </a:lvl4pPr>
            <a:lvl5pPr marL="2284236" indent="0">
              <a:buNone/>
              <a:defRPr sz="2000" b="1"/>
            </a:lvl5pPr>
            <a:lvl6pPr marL="2855295" indent="0">
              <a:buNone/>
              <a:defRPr sz="2000" b="1"/>
            </a:lvl6pPr>
            <a:lvl7pPr marL="3426354" indent="0">
              <a:buNone/>
              <a:defRPr sz="2000" b="1"/>
            </a:lvl7pPr>
            <a:lvl8pPr marL="3997413" indent="0">
              <a:buNone/>
              <a:defRPr sz="2000" b="1"/>
            </a:lvl8pPr>
            <a:lvl9pPr marL="4568472" indent="0">
              <a:buNone/>
              <a:defRPr sz="20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1" y="2899835"/>
            <a:ext cx="3030141" cy="5268384"/>
          </a:xfrm>
          <a:prstGeom prst="rect">
            <a:avLst/>
          </a:prstGeom>
        </p:spPr>
        <p:txBody>
          <a:bodyPr lIns="85661" tIns="42830" rIns="85661" bIns="42830"/>
          <a:lstStyle>
            <a:lvl1pPr>
              <a:defRPr sz="2933"/>
            </a:lvl1pPr>
            <a:lvl2pPr>
              <a:defRPr sz="2533"/>
            </a:lvl2pPr>
            <a:lvl3pPr>
              <a:defRPr sz="2267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3771" y="2046819"/>
            <a:ext cx="3031331" cy="853016"/>
          </a:xfrm>
          <a:prstGeom prst="rect">
            <a:avLst/>
          </a:prstGeom>
        </p:spPr>
        <p:txBody>
          <a:bodyPr lIns="85661" tIns="42830" rIns="85661" bIns="42830" anchor="b"/>
          <a:lstStyle>
            <a:lvl1pPr marL="0" indent="0">
              <a:buNone/>
              <a:defRPr sz="2933" b="1"/>
            </a:lvl1pPr>
            <a:lvl2pPr marL="571059" indent="0">
              <a:buNone/>
              <a:defRPr sz="2533" b="1"/>
            </a:lvl2pPr>
            <a:lvl3pPr marL="1142118" indent="0">
              <a:buNone/>
              <a:defRPr sz="2267" b="1"/>
            </a:lvl3pPr>
            <a:lvl4pPr marL="1713177" indent="0">
              <a:buNone/>
              <a:defRPr sz="2000" b="1"/>
            </a:lvl4pPr>
            <a:lvl5pPr marL="2284236" indent="0">
              <a:buNone/>
              <a:defRPr sz="2000" b="1"/>
            </a:lvl5pPr>
            <a:lvl6pPr marL="2855295" indent="0">
              <a:buNone/>
              <a:defRPr sz="2000" b="1"/>
            </a:lvl6pPr>
            <a:lvl7pPr marL="3426354" indent="0">
              <a:buNone/>
              <a:defRPr sz="2000" b="1"/>
            </a:lvl7pPr>
            <a:lvl8pPr marL="3997413" indent="0">
              <a:buNone/>
              <a:defRPr sz="2000" b="1"/>
            </a:lvl8pPr>
            <a:lvl9pPr marL="4568472" indent="0">
              <a:buNone/>
              <a:defRPr sz="20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3771" y="2899835"/>
            <a:ext cx="3031331" cy="5268384"/>
          </a:xfrm>
          <a:prstGeom prst="rect">
            <a:avLst/>
          </a:prstGeom>
        </p:spPr>
        <p:txBody>
          <a:bodyPr lIns="85661" tIns="42830" rIns="85661" bIns="42830"/>
          <a:lstStyle>
            <a:lvl1pPr>
              <a:defRPr sz="2933"/>
            </a:lvl1pPr>
            <a:lvl2pPr>
              <a:defRPr sz="2533"/>
            </a:lvl2pPr>
            <a:lvl3pPr>
              <a:defRPr sz="2267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2026/3/9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lIns="85661" tIns="42830" rIns="85661" bIns="42830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2026/3/9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2026/3/9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2" y="364067"/>
            <a:ext cx="2256234" cy="1549400"/>
          </a:xfrm>
          <a:prstGeom prst="rect">
            <a:avLst/>
          </a:prstGeom>
        </p:spPr>
        <p:txBody>
          <a:bodyPr lIns="85661" tIns="42830" rIns="85661" bIns="42830" anchor="b"/>
          <a:lstStyle>
            <a:lvl1pPr algn="l">
              <a:defRPr sz="2533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289" y="364070"/>
            <a:ext cx="3833812" cy="7804151"/>
          </a:xfrm>
          <a:prstGeom prst="rect">
            <a:avLst/>
          </a:prstGeom>
        </p:spPr>
        <p:txBody>
          <a:bodyPr lIns="85661" tIns="42830" rIns="85661" bIns="42830"/>
          <a:lstStyle>
            <a:lvl1pPr>
              <a:defRPr sz="4000"/>
            </a:lvl1pPr>
            <a:lvl2pPr>
              <a:defRPr sz="3467"/>
            </a:lvl2pPr>
            <a:lvl3pPr>
              <a:defRPr sz="2933"/>
            </a:lvl3pPr>
            <a:lvl4pPr>
              <a:defRPr sz="2533"/>
            </a:lvl4pPr>
            <a:lvl5pPr>
              <a:defRPr sz="2533"/>
            </a:lvl5pPr>
            <a:lvl6pPr>
              <a:defRPr sz="2533"/>
            </a:lvl6pPr>
            <a:lvl7pPr>
              <a:defRPr sz="2533"/>
            </a:lvl7pPr>
            <a:lvl8pPr>
              <a:defRPr sz="2533"/>
            </a:lvl8pPr>
            <a:lvl9pPr>
              <a:defRPr sz="253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2" y="1913470"/>
            <a:ext cx="2256234" cy="6254751"/>
          </a:xfrm>
          <a:prstGeom prst="rect">
            <a:avLst/>
          </a:prstGeom>
        </p:spPr>
        <p:txBody>
          <a:bodyPr lIns="85661" tIns="42830" rIns="85661" bIns="42830"/>
          <a:lstStyle>
            <a:lvl1pPr marL="0" indent="0">
              <a:buNone/>
              <a:defRPr sz="1733"/>
            </a:lvl1pPr>
            <a:lvl2pPr marL="571059" indent="0">
              <a:buNone/>
              <a:defRPr sz="1467"/>
            </a:lvl2pPr>
            <a:lvl3pPr marL="1142118" indent="0">
              <a:buNone/>
              <a:defRPr sz="1200"/>
            </a:lvl3pPr>
            <a:lvl4pPr marL="1713177" indent="0">
              <a:buNone/>
              <a:defRPr sz="1067"/>
            </a:lvl4pPr>
            <a:lvl5pPr marL="2284236" indent="0">
              <a:buNone/>
              <a:defRPr sz="1067"/>
            </a:lvl5pPr>
            <a:lvl6pPr marL="2855295" indent="0">
              <a:buNone/>
              <a:defRPr sz="1067"/>
            </a:lvl6pPr>
            <a:lvl7pPr marL="3426354" indent="0">
              <a:buNone/>
              <a:defRPr sz="1067"/>
            </a:lvl7pPr>
            <a:lvl8pPr marL="3997413" indent="0">
              <a:buNone/>
              <a:defRPr sz="1067"/>
            </a:lvl8pPr>
            <a:lvl9pPr marL="4568472" indent="0">
              <a:buNone/>
              <a:defRPr sz="1067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2026/3/9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400799"/>
            <a:ext cx="4114800" cy="755651"/>
          </a:xfrm>
          <a:prstGeom prst="rect">
            <a:avLst/>
          </a:prstGeom>
        </p:spPr>
        <p:txBody>
          <a:bodyPr lIns="85661" tIns="42830" rIns="85661" bIns="42830" anchor="b"/>
          <a:lstStyle>
            <a:lvl1pPr algn="l">
              <a:defRPr sz="2533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  <a:prstGeom prst="rect">
            <a:avLst/>
          </a:prstGeom>
        </p:spPr>
        <p:txBody>
          <a:bodyPr lIns="85661" tIns="42830" rIns="85661" bIns="42830"/>
          <a:lstStyle>
            <a:lvl1pPr marL="0" indent="0">
              <a:buNone/>
              <a:defRPr sz="4000"/>
            </a:lvl1pPr>
            <a:lvl2pPr marL="571059" indent="0">
              <a:buNone/>
              <a:defRPr sz="3467"/>
            </a:lvl2pPr>
            <a:lvl3pPr marL="1142118" indent="0">
              <a:buNone/>
              <a:defRPr sz="2933"/>
            </a:lvl3pPr>
            <a:lvl4pPr marL="1713177" indent="0">
              <a:buNone/>
              <a:defRPr sz="2533"/>
            </a:lvl4pPr>
            <a:lvl5pPr marL="2284236" indent="0">
              <a:buNone/>
              <a:defRPr sz="2533"/>
            </a:lvl5pPr>
            <a:lvl6pPr marL="2855295" indent="0">
              <a:buNone/>
              <a:defRPr sz="2533"/>
            </a:lvl6pPr>
            <a:lvl7pPr marL="3426354" indent="0">
              <a:buNone/>
              <a:defRPr sz="2533"/>
            </a:lvl7pPr>
            <a:lvl8pPr marL="3997413" indent="0">
              <a:buNone/>
              <a:defRPr sz="2533"/>
            </a:lvl8pPr>
            <a:lvl9pPr marL="4568472" indent="0">
              <a:buNone/>
              <a:defRPr sz="2533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  <a:prstGeom prst="rect">
            <a:avLst/>
          </a:prstGeom>
        </p:spPr>
        <p:txBody>
          <a:bodyPr lIns="85661" tIns="42830" rIns="85661" bIns="42830"/>
          <a:lstStyle>
            <a:lvl1pPr marL="0" indent="0">
              <a:buNone/>
              <a:defRPr sz="1733"/>
            </a:lvl1pPr>
            <a:lvl2pPr marL="571059" indent="0">
              <a:buNone/>
              <a:defRPr sz="1467"/>
            </a:lvl2pPr>
            <a:lvl3pPr marL="1142118" indent="0">
              <a:buNone/>
              <a:defRPr sz="1200"/>
            </a:lvl3pPr>
            <a:lvl4pPr marL="1713177" indent="0">
              <a:buNone/>
              <a:defRPr sz="1067"/>
            </a:lvl4pPr>
            <a:lvl5pPr marL="2284236" indent="0">
              <a:buNone/>
              <a:defRPr sz="1067"/>
            </a:lvl5pPr>
            <a:lvl6pPr marL="2855295" indent="0">
              <a:buNone/>
              <a:defRPr sz="1067"/>
            </a:lvl6pPr>
            <a:lvl7pPr marL="3426354" indent="0">
              <a:buNone/>
              <a:defRPr sz="1067"/>
            </a:lvl7pPr>
            <a:lvl8pPr marL="3997413" indent="0">
              <a:buNone/>
              <a:defRPr sz="1067"/>
            </a:lvl8pPr>
            <a:lvl9pPr marL="4568472" indent="0">
              <a:buNone/>
              <a:defRPr sz="1067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2026/3/9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42118" rtl="0" eaLnBrk="1" latinLnBrk="0" hangingPunct="1">
        <a:spcBef>
          <a:spcPct val="0"/>
        </a:spcBef>
        <a:buNone/>
        <a:defRPr kumimoji="1" sz="54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8295" indent="-428295" algn="l" defTabSz="1142118" rtl="0" eaLnBrk="1" latinLnBrk="0" hangingPunct="1">
        <a:spcBef>
          <a:spcPct val="20000"/>
        </a:spcBef>
        <a:buFont typeface="Arial" pitchFamily="34" charset="0"/>
        <a:buChar char="•"/>
        <a:defRPr kumimoji="1"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971" indent="-356912" algn="l" defTabSz="1142118" rtl="0" eaLnBrk="1" latinLnBrk="0" hangingPunct="1">
        <a:spcBef>
          <a:spcPct val="20000"/>
        </a:spcBef>
        <a:buFont typeface="Arial" pitchFamily="34" charset="0"/>
        <a:buChar char="–"/>
        <a:defRPr kumimoji="1"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427647" indent="-285529" algn="l" defTabSz="1142118" rtl="0" eaLnBrk="1" latinLnBrk="0" hangingPunct="1">
        <a:spcBef>
          <a:spcPct val="20000"/>
        </a:spcBef>
        <a:buFont typeface="Arial" pitchFamily="34" charset="0"/>
        <a:buChar char="•"/>
        <a:defRPr kumimoji="1" sz="2933" kern="1200">
          <a:solidFill>
            <a:schemeClr val="tx1"/>
          </a:solidFill>
          <a:latin typeface="+mn-lt"/>
          <a:ea typeface="+mn-ea"/>
          <a:cs typeface="+mn-cs"/>
        </a:defRPr>
      </a:lvl3pPr>
      <a:lvl4pPr marL="1998706" indent="-285529" algn="l" defTabSz="1142118" rtl="0" eaLnBrk="1" latinLnBrk="0" hangingPunct="1">
        <a:spcBef>
          <a:spcPct val="20000"/>
        </a:spcBef>
        <a:buFont typeface="Arial" pitchFamily="34" charset="0"/>
        <a:buChar char="–"/>
        <a:defRPr kumimoji="1" sz="2533" kern="1200">
          <a:solidFill>
            <a:schemeClr val="tx1"/>
          </a:solidFill>
          <a:latin typeface="+mn-lt"/>
          <a:ea typeface="+mn-ea"/>
          <a:cs typeface="+mn-cs"/>
        </a:defRPr>
      </a:lvl4pPr>
      <a:lvl5pPr marL="2569765" indent="-285529" algn="l" defTabSz="1142118" rtl="0" eaLnBrk="1" latinLnBrk="0" hangingPunct="1">
        <a:spcBef>
          <a:spcPct val="20000"/>
        </a:spcBef>
        <a:buFont typeface="Arial" pitchFamily="34" charset="0"/>
        <a:buChar char="»"/>
        <a:defRPr kumimoji="1" sz="2533" kern="1200">
          <a:solidFill>
            <a:schemeClr val="tx1"/>
          </a:solidFill>
          <a:latin typeface="+mn-lt"/>
          <a:ea typeface="+mn-ea"/>
          <a:cs typeface="+mn-cs"/>
        </a:defRPr>
      </a:lvl5pPr>
      <a:lvl6pPr marL="3140824" indent="-285529" algn="l" defTabSz="1142118" rtl="0" eaLnBrk="1" latinLnBrk="0" hangingPunct="1">
        <a:spcBef>
          <a:spcPct val="20000"/>
        </a:spcBef>
        <a:buFont typeface="Arial" pitchFamily="34" charset="0"/>
        <a:buChar char="•"/>
        <a:defRPr kumimoji="1" sz="2533" kern="1200">
          <a:solidFill>
            <a:schemeClr val="tx1"/>
          </a:solidFill>
          <a:latin typeface="+mn-lt"/>
          <a:ea typeface="+mn-ea"/>
          <a:cs typeface="+mn-cs"/>
        </a:defRPr>
      </a:lvl6pPr>
      <a:lvl7pPr marL="3711883" indent="-285529" algn="l" defTabSz="1142118" rtl="0" eaLnBrk="1" latinLnBrk="0" hangingPunct="1">
        <a:spcBef>
          <a:spcPct val="20000"/>
        </a:spcBef>
        <a:buFont typeface="Arial" pitchFamily="34" charset="0"/>
        <a:buChar char="•"/>
        <a:defRPr kumimoji="1" sz="2533" kern="1200">
          <a:solidFill>
            <a:schemeClr val="tx1"/>
          </a:solidFill>
          <a:latin typeface="+mn-lt"/>
          <a:ea typeface="+mn-ea"/>
          <a:cs typeface="+mn-cs"/>
        </a:defRPr>
      </a:lvl7pPr>
      <a:lvl8pPr marL="4282942" indent="-285529" algn="l" defTabSz="1142118" rtl="0" eaLnBrk="1" latinLnBrk="0" hangingPunct="1">
        <a:spcBef>
          <a:spcPct val="20000"/>
        </a:spcBef>
        <a:buFont typeface="Arial" pitchFamily="34" charset="0"/>
        <a:buChar char="•"/>
        <a:defRPr kumimoji="1" sz="2533" kern="1200">
          <a:solidFill>
            <a:schemeClr val="tx1"/>
          </a:solidFill>
          <a:latin typeface="+mn-lt"/>
          <a:ea typeface="+mn-ea"/>
          <a:cs typeface="+mn-cs"/>
        </a:defRPr>
      </a:lvl8pPr>
      <a:lvl9pPr marL="4854001" indent="-285529" algn="l" defTabSz="1142118" rtl="0" eaLnBrk="1" latinLnBrk="0" hangingPunct="1">
        <a:spcBef>
          <a:spcPct val="20000"/>
        </a:spcBef>
        <a:buFont typeface="Arial" pitchFamily="34" charset="0"/>
        <a:buChar char="•"/>
        <a:defRPr kumimoji="1" sz="25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1pPr>
      <a:lvl2pPr marL="571059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2pPr>
      <a:lvl3pPr marL="1142118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713177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4pPr>
      <a:lvl5pPr marL="2284236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5pPr>
      <a:lvl6pPr marL="2855295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6pPr>
      <a:lvl7pPr marL="3426354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7pPr>
      <a:lvl8pPr marL="3997413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8pPr>
      <a:lvl9pPr marL="4568472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emf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0" y="107720"/>
            <a:ext cx="6597352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i="1" dirty="0">
                <a:latin typeface="+mn-ea"/>
                <a:cs typeface="Meiryo UI" panose="020B0604030504040204" pitchFamily="50" charset="-128"/>
              </a:rPr>
              <a:t>車両入場時の動作フロー</a:t>
            </a:r>
            <a:endParaRPr lang="en-US" altLang="ja-JP" sz="2400" b="1" i="1" dirty="0"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67591" y="755577"/>
            <a:ext cx="6712209" cy="4139822"/>
          </a:xfrm>
          <a:prstGeom prst="roundRect">
            <a:avLst>
              <a:gd name="adj" fmla="val 5843"/>
            </a:avLst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ja-JP" altLang="en-US" sz="19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①衛生管理区域に車両で立ち入る者は、消毒場所に設置された台帳に日付、入場時刻、氏名、所属、目的を記帳する。</a:t>
            </a:r>
            <a:endParaRPr lang="en-US" altLang="ja-JP" sz="19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r>
              <a:rPr lang="ja-JP" altLang="en-US" sz="19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なお、農場従事者は衛生管理区域外の専用駐車場に駐車し、事務所の農場従事者用の台帳に記帳すること。</a:t>
            </a:r>
          </a:p>
          <a:p>
            <a:r>
              <a:rPr lang="ja-JP" altLang="en-US" sz="1900" dirty="0">
                <a:latin typeface="+mn-ea"/>
                <a:cs typeface="Meiryo UI" panose="020B0604030504040204" pitchFamily="50" charset="-128"/>
              </a:rPr>
              <a:t>②消毒場所で車両を消毒する。</a:t>
            </a:r>
            <a:endParaRPr lang="en-US" altLang="ja-JP" sz="1900" dirty="0">
              <a:latin typeface="+mn-ea"/>
              <a:cs typeface="Meiryo UI" panose="020B0604030504040204" pitchFamily="50" charset="-128"/>
            </a:endParaRPr>
          </a:p>
          <a:p>
            <a:r>
              <a:rPr lang="ja-JP" altLang="en-US" sz="1900" dirty="0">
                <a:latin typeface="+mn-ea"/>
                <a:cs typeface="Meiryo UI" panose="020B0604030504040204" pitchFamily="50" charset="-128"/>
              </a:rPr>
              <a:t>③衛生管理区域内で車両から降りて作業する場合、消毒場所に用意してある農場専用のフロアマットと交換する。</a:t>
            </a:r>
          </a:p>
          <a:p>
            <a:r>
              <a:rPr lang="ja-JP" altLang="en-US" sz="1900" dirty="0">
                <a:latin typeface="+mn-ea"/>
                <a:cs typeface="Meiryo UI" panose="020B0604030504040204" pitchFamily="50" charset="-128"/>
              </a:rPr>
              <a:t>④台帳に入場時の消毒の実施について記帳する。</a:t>
            </a:r>
            <a:endParaRPr lang="en-US" altLang="ja-JP" sz="1900" dirty="0">
              <a:latin typeface="+mn-ea"/>
              <a:cs typeface="Meiryo UI" panose="020B0604030504040204" pitchFamily="50" charset="-128"/>
            </a:endParaRPr>
          </a:p>
          <a:p>
            <a:r>
              <a:rPr lang="ja-JP" altLang="en-US" sz="1900" dirty="0">
                <a:latin typeface="+mn-ea"/>
                <a:cs typeface="Meiryo UI" panose="020B0604030504040204" pitchFamily="50" charset="-128"/>
              </a:rPr>
              <a:t>⑤手指の洗浄・消毒を行う。</a:t>
            </a:r>
            <a:endParaRPr lang="en-US" altLang="ja-JP" sz="1900" dirty="0">
              <a:latin typeface="+mn-ea"/>
              <a:cs typeface="Meiryo UI" panose="020B0604030504040204" pitchFamily="50" charset="-128"/>
            </a:endParaRPr>
          </a:p>
          <a:p>
            <a:r>
              <a:rPr lang="ja-JP" altLang="en-US" sz="1900" dirty="0">
                <a:latin typeface="+mn-ea"/>
                <a:cs typeface="Meiryo UI" panose="020B0604030504040204" pitchFamily="50" charset="-128"/>
              </a:rPr>
              <a:t>⑥設置された衣服・長靴・手袋を着用し、入場する。</a:t>
            </a:r>
            <a:endParaRPr lang="en-US" altLang="ja-JP" sz="1900" dirty="0">
              <a:latin typeface="+mn-ea"/>
              <a:cs typeface="Meiryo UI" panose="020B0604030504040204" pitchFamily="50" charset="-128"/>
            </a:endParaRPr>
          </a:p>
          <a:p>
            <a:endParaRPr lang="en-US" altLang="ja-JP" sz="1900" dirty="0">
              <a:latin typeface="+mn-ea"/>
              <a:cs typeface="Meiryo UI" panose="020B0604030504040204" pitchFamily="50" charset="-128"/>
            </a:endParaRPr>
          </a:p>
          <a:p>
            <a:r>
              <a:rPr lang="en-US" altLang="ja-JP" sz="1400" dirty="0">
                <a:latin typeface="+mn-ea"/>
                <a:cs typeface="Meiryo UI" panose="020B0604030504040204" pitchFamily="50" charset="-128"/>
              </a:rPr>
              <a:t>※</a:t>
            </a:r>
            <a:r>
              <a:rPr lang="ja-JP" altLang="en-US" sz="1400" dirty="0">
                <a:latin typeface="+mn-ea"/>
                <a:cs typeface="Meiryo UI" panose="020B0604030504040204" pitchFamily="50" charset="-128"/>
              </a:rPr>
              <a:t>車両の消毒方法、手指の洗浄・消毒方法及び衣服・長靴・手袋の着用方法は、添付の作業手順を参照すること。</a:t>
            </a:r>
          </a:p>
          <a:p>
            <a:endParaRPr lang="en-US" altLang="ja-JP" sz="1900" dirty="0">
              <a:latin typeface="+mn-ea"/>
              <a:cs typeface="Meiryo UI" panose="020B0604030504040204" pitchFamily="50" charset="-128"/>
            </a:endParaRPr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EA7E0A97-913B-42F4-ADBA-D9BB4745D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067" y="5148064"/>
            <a:ext cx="2414061" cy="18024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4" name="楕円 33">
            <a:extLst>
              <a:ext uri="{FF2B5EF4-FFF2-40B4-BE49-F238E27FC236}">
                <a16:creationId xmlns:a16="http://schemas.microsoft.com/office/drawing/2014/main" id="{B4536032-7E04-4D46-AAC8-69EA91DCFB57}"/>
              </a:ext>
            </a:extLst>
          </p:cNvPr>
          <p:cNvSpPr/>
          <p:nvPr/>
        </p:nvSpPr>
        <p:spPr>
          <a:xfrm>
            <a:off x="3836883" y="6109314"/>
            <a:ext cx="490300" cy="44744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7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567DD5C2-220B-4A05-AA58-D1BA8E5E38E9}"/>
              </a:ext>
            </a:extLst>
          </p:cNvPr>
          <p:cNvSpPr/>
          <p:nvPr/>
        </p:nvSpPr>
        <p:spPr>
          <a:xfrm>
            <a:off x="4644056" y="5112530"/>
            <a:ext cx="26198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solidFill>
                  <a:srgbClr val="000000"/>
                </a:solidFill>
                <a:latin typeface="+mn-ea"/>
              </a:rPr>
              <a:t>消毒場所に用意している</a:t>
            </a:r>
            <a:endParaRPr lang="en-US" altLang="ja-JP" sz="1600" dirty="0">
              <a:solidFill>
                <a:srgbClr val="000000"/>
              </a:solidFill>
              <a:latin typeface="+mn-ea"/>
            </a:endParaRPr>
          </a:p>
          <a:p>
            <a:r>
              <a:rPr lang="ja-JP" altLang="en-US" sz="1600" dirty="0">
                <a:solidFill>
                  <a:srgbClr val="000000"/>
                </a:solidFill>
                <a:latin typeface="+mn-ea"/>
              </a:rPr>
              <a:t>農場専用のフロアマット</a:t>
            </a:r>
            <a:endParaRPr lang="en-US" altLang="ja-JP" sz="1600" dirty="0">
              <a:solidFill>
                <a:srgbClr val="000000"/>
              </a:solidFill>
              <a:latin typeface="+mn-ea"/>
            </a:endParaRPr>
          </a:p>
        </p:txBody>
      </p: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162572D4-0935-4448-B3CA-B6F4365A873E}"/>
              </a:ext>
            </a:extLst>
          </p:cNvPr>
          <p:cNvCxnSpPr>
            <a:cxnSpLocks/>
          </p:cNvCxnSpPr>
          <p:nvPr/>
        </p:nvCxnSpPr>
        <p:spPr>
          <a:xfrm flipV="1">
            <a:off x="3877921" y="5803900"/>
            <a:ext cx="833779" cy="3572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FFFA5EA1-A638-4FF4-B93D-E9DC76FE3E55}"/>
              </a:ext>
            </a:extLst>
          </p:cNvPr>
          <p:cNvCxnSpPr>
            <a:cxnSpLocks/>
          </p:cNvCxnSpPr>
          <p:nvPr/>
        </p:nvCxnSpPr>
        <p:spPr>
          <a:xfrm>
            <a:off x="4030136" y="6556754"/>
            <a:ext cx="641900" cy="1962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図 41">
            <a:extLst>
              <a:ext uri="{FF2B5EF4-FFF2-40B4-BE49-F238E27FC236}">
                <a16:creationId xmlns:a16="http://schemas.microsoft.com/office/drawing/2014/main" id="{FBE88C86-9B5E-41F3-BF7B-C27EB189AA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5921" y="6854557"/>
            <a:ext cx="1636668" cy="18939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3" name="楕円 42">
            <a:extLst>
              <a:ext uri="{FF2B5EF4-FFF2-40B4-BE49-F238E27FC236}">
                <a16:creationId xmlns:a16="http://schemas.microsoft.com/office/drawing/2014/main" id="{81362E53-82A8-4B35-8AA1-7A86A040EEA4}"/>
              </a:ext>
            </a:extLst>
          </p:cNvPr>
          <p:cNvSpPr/>
          <p:nvPr/>
        </p:nvSpPr>
        <p:spPr>
          <a:xfrm>
            <a:off x="3281594" y="6212846"/>
            <a:ext cx="426521" cy="44744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7"/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6BEC5913-EF95-4B90-984D-9923D3BD7BA9}"/>
              </a:ext>
            </a:extLst>
          </p:cNvPr>
          <p:cNvSpPr/>
          <p:nvPr/>
        </p:nvSpPr>
        <p:spPr>
          <a:xfrm>
            <a:off x="1395174" y="8815123"/>
            <a:ext cx="3600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solidFill>
                  <a:srgbClr val="000000"/>
                </a:solidFill>
                <a:latin typeface="+mn-ea"/>
              </a:rPr>
              <a:t>外部従事者用の衣服・靴・手袋</a:t>
            </a:r>
            <a:endParaRPr lang="en-US" altLang="ja-JP" sz="1600" dirty="0">
              <a:solidFill>
                <a:srgbClr val="000000"/>
              </a:solidFill>
              <a:latin typeface="+mn-ea"/>
            </a:endParaRPr>
          </a:p>
        </p:txBody>
      </p: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CC49EC7F-92C8-41C2-B097-F0D4E1D28AF8}"/>
              </a:ext>
            </a:extLst>
          </p:cNvPr>
          <p:cNvCxnSpPr>
            <a:cxnSpLocks/>
            <a:stCxn id="43" idx="1"/>
          </p:cNvCxnSpPr>
          <p:nvPr/>
        </p:nvCxnSpPr>
        <p:spPr>
          <a:xfrm flipH="1">
            <a:off x="1389841" y="6278372"/>
            <a:ext cx="1954216" cy="11435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103696CF-9BF8-432E-9690-83508BA651A4}"/>
              </a:ext>
            </a:extLst>
          </p:cNvPr>
          <p:cNvCxnSpPr>
            <a:cxnSpLocks/>
          </p:cNvCxnSpPr>
          <p:nvPr/>
        </p:nvCxnSpPr>
        <p:spPr>
          <a:xfrm flipH="1" flipV="1">
            <a:off x="3708331" y="6536046"/>
            <a:ext cx="872797" cy="8858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図 39">
            <a:extLst>
              <a:ext uri="{FF2B5EF4-FFF2-40B4-BE49-F238E27FC236}">
                <a16:creationId xmlns:a16="http://schemas.microsoft.com/office/drawing/2014/main" id="{25849A03-3656-415E-BD6D-6CA5CF4EB08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9851" y="5765198"/>
            <a:ext cx="1001953" cy="9878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4" name="楕円 53">
            <a:extLst>
              <a:ext uri="{FF2B5EF4-FFF2-40B4-BE49-F238E27FC236}">
                <a16:creationId xmlns:a16="http://schemas.microsoft.com/office/drawing/2014/main" id="{64F543B4-EE1C-4327-8681-5226C736B120}"/>
              </a:ext>
            </a:extLst>
          </p:cNvPr>
          <p:cNvSpPr/>
          <p:nvPr/>
        </p:nvSpPr>
        <p:spPr>
          <a:xfrm>
            <a:off x="2567754" y="5816896"/>
            <a:ext cx="426521" cy="39595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7"/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BBDBEACA-A209-4607-9005-4D551C17B056}"/>
              </a:ext>
            </a:extLst>
          </p:cNvPr>
          <p:cNvCxnSpPr>
            <a:cxnSpLocks/>
            <a:endCxn id="54" idx="5"/>
          </p:cNvCxnSpPr>
          <p:nvPr/>
        </p:nvCxnSpPr>
        <p:spPr>
          <a:xfrm flipV="1">
            <a:off x="1931098" y="6154860"/>
            <a:ext cx="1000714" cy="5000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272D590B-79DD-4EDE-9E1E-8DC586B6F5E0}"/>
              </a:ext>
            </a:extLst>
          </p:cNvPr>
          <p:cNvCxnSpPr>
            <a:cxnSpLocks/>
            <a:endCxn id="54" idx="0"/>
          </p:cNvCxnSpPr>
          <p:nvPr/>
        </p:nvCxnSpPr>
        <p:spPr>
          <a:xfrm>
            <a:off x="1931098" y="5559501"/>
            <a:ext cx="849917" cy="2573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DC115CC3-D541-44F0-91D4-80B9AD1E3E67}"/>
              </a:ext>
            </a:extLst>
          </p:cNvPr>
          <p:cNvSpPr/>
          <p:nvPr/>
        </p:nvSpPr>
        <p:spPr>
          <a:xfrm>
            <a:off x="514607" y="5158344"/>
            <a:ext cx="864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solidFill>
                  <a:srgbClr val="000000"/>
                </a:solidFill>
                <a:latin typeface="+mn-ea"/>
              </a:rPr>
              <a:t>台帳</a:t>
            </a:r>
            <a:endParaRPr lang="en-US" altLang="ja-JP" sz="1600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BFC7942A-10DB-46A8-8B2D-694DAB481CFA}"/>
              </a:ext>
            </a:extLst>
          </p:cNvPr>
          <p:cNvSpPr txBox="1"/>
          <p:nvPr/>
        </p:nvSpPr>
        <p:spPr>
          <a:xfrm>
            <a:off x="6497960" y="8754561"/>
            <a:ext cx="360040" cy="3539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/>
              <a:t>９</a:t>
            </a:r>
            <a:endParaRPr kumimoji="1" lang="ja-JP" altLang="en-US" b="1" dirty="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FFDA881-D5C0-465A-9012-FD07FFB8B1EC}"/>
              </a:ext>
            </a:extLst>
          </p:cNvPr>
          <p:cNvSpPr/>
          <p:nvPr/>
        </p:nvSpPr>
        <p:spPr>
          <a:xfrm>
            <a:off x="1389841" y="7421900"/>
            <a:ext cx="3191287" cy="138798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4650AFF-E026-468E-BDBA-19E602362F7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248" y="7662585"/>
            <a:ext cx="794116" cy="838729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CF3C42B-4F2A-461E-A1A2-83002C6D8A6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2808" y="7566936"/>
            <a:ext cx="445400" cy="120520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DCFA8A3C-CA49-4A3B-963D-002E4B5A2F0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1975" y="7756625"/>
            <a:ext cx="854522" cy="82582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ECF6D02-AA98-407F-98F3-60C0E60301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9023" y="5559501"/>
            <a:ext cx="1362075" cy="10953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52423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116632" y="100189"/>
            <a:ext cx="5453619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i="1" dirty="0">
                <a:latin typeface="+mn-ea"/>
                <a:cs typeface="Meiryo UI" panose="020B0604030504040204" pitchFamily="50" charset="-128"/>
              </a:rPr>
              <a:t>衛生管理区域内の整理・整頓</a:t>
            </a:r>
            <a:endParaRPr lang="en-US" altLang="ja-JP" sz="2400" b="1" i="1" dirty="0"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88" name="正方形/長方形 87">
            <a:extLst>
              <a:ext uri="{FF2B5EF4-FFF2-40B4-BE49-F238E27FC236}">
                <a16:creationId xmlns:a16="http://schemas.microsoft.com/office/drawing/2014/main" id="{0593B478-29CE-49A7-B350-62D633020F9F}"/>
              </a:ext>
            </a:extLst>
          </p:cNvPr>
          <p:cNvSpPr/>
          <p:nvPr/>
        </p:nvSpPr>
        <p:spPr>
          <a:xfrm>
            <a:off x="1" y="781091"/>
            <a:ext cx="7389439" cy="671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ja-JP" altLang="en-US" sz="1800" dirty="0">
                <a:latin typeface="+mn-ea"/>
              </a:rPr>
              <a:t>○目的別に資材等の保管場所を設定し、毎週　  　曜日整理・整頓し、</a:t>
            </a:r>
            <a:endParaRPr lang="en-US" altLang="ja-JP" sz="1800" dirty="0"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00" dirty="0">
                <a:latin typeface="+mn-ea"/>
              </a:rPr>
              <a:t>業務日誌に記録する。</a:t>
            </a:r>
            <a:endParaRPr lang="en-US" altLang="ja-JP" sz="1800" dirty="0">
              <a:latin typeface="+mn-ea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44E06B8-B81B-4C76-B9C8-94069D2E6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342" y="1416146"/>
            <a:ext cx="1902698" cy="14142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7B832450-2EB5-402E-AA68-482C40FC1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8974" y="1422212"/>
            <a:ext cx="1902698" cy="14206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8A946C3A-02BB-4DC9-A34D-0E0ADA036F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1882" y="5149163"/>
            <a:ext cx="2063180" cy="14774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5ADC767C-DD46-42F4-A3C5-9D24885AE5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9306" y="5176827"/>
            <a:ext cx="2063180" cy="15211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85F3A57F-588B-4F74-ADAA-9644B502FB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0274" y="3051146"/>
            <a:ext cx="1628113" cy="18910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16173FDF-BE3C-431E-BB0E-7E65487FA5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8974" y="3063562"/>
            <a:ext cx="1591935" cy="18910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9" name="矢印: 右 28">
            <a:extLst>
              <a:ext uri="{FF2B5EF4-FFF2-40B4-BE49-F238E27FC236}">
                <a16:creationId xmlns:a16="http://schemas.microsoft.com/office/drawing/2014/main" id="{E015F3D2-0ADC-475A-A716-FBBB067BA62C}"/>
              </a:ext>
            </a:extLst>
          </p:cNvPr>
          <p:cNvSpPr/>
          <p:nvPr/>
        </p:nvSpPr>
        <p:spPr>
          <a:xfrm>
            <a:off x="4017556" y="1938782"/>
            <a:ext cx="419556" cy="585687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7">
              <a:latin typeface="+mn-ea"/>
            </a:endParaRPr>
          </a:p>
        </p:txBody>
      </p:sp>
      <p:sp>
        <p:nvSpPr>
          <p:cNvPr id="31" name="矢印: 右 30">
            <a:extLst>
              <a:ext uri="{FF2B5EF4-FFF2-40B4-BE49-F238E27FC236}">
                <a16:creationId xmlns:a16="http://schemas.microsoft.com/office/drawing/2014/main" id="{65F52F8F-CD03-43FC-AB2E-331F0E87ADE0}"/>
              </a:ext>
            </a:extLst>
          </p:cNvPr>
          <p:cNvSpPr/>
          <p:nvPr/>
        </p:nvSpPr>
        <p:spPr>
          <a:xfrm>
            <a:off x="4055646" y="5605086"/>
            <a:ext cx="452996" cy="661957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7">
              <a:latin typeface="+mn-ea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BBDC430-54DF-4417-9B46-107ABB2B688C}"/>
              </a:ext>
            </a:extLst>
          </p:cNvPr>
          <p:cNvSpPr txBox="1"/>
          <p:nvPr/>
        </p:nvSpPr>
        <p:spPr>
          <a:xfrm>
            <a:off x="553692" y="1484878"/>
            <a:ext cx="1171333" cy="2974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333" dirty="0">
                <a:latin typeface="+mn-ea"/>
              </a:rPr>
              <a:t>飼料保管庫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3012546D-5DD6-420C-BACC-B2F85F7507D6}"/>
              </a:ext>
            </a:extLst>
          </p:cNvPr>
          <p:cNvSpPr txBox="1"/>
          <p:nvPr/>
        </p:nvSpPr>
        <p:spPr>
          <a:xfrm>
            <a:off x="317812" y="5028100"/>
            <a:ext cx="711839" cy="2974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333" dirty="0">
                <a:latin typeface="+mn-ea"/>
              </a:rPr>
              <a:t>事務所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B2006B77-5E90-43ED-A8F0-95ED729E2BAE}"/>
              </a:ext>
            </a:extLst>
          </p:cNvPr>
          <p:cNvSpPr txBox="1"/>
          <p:nvPr/>
        </p:nvSpPr>
        <p:spPr>
          <a:xfrm>
            <a:off x="1013785" y="3147047"/>
            <a:ext cx="711240" cy="2974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333" dirty="0">
                <a:latin typeface="+mn-ea"/>
              </a:rPr>
              <a:t>薬品庫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2B501E7-8DD9-4499-9D41-BDBAE0FAACAB}"/>
              </a:ext>
            </a:extLst>
          </p:cNvPr>
          <p:cNvSpPr txBox="1"/>
          <p:nvPr/>
        </p:nvSpPr>
        <p:spPr>
          <a:xfrm>
            <a:off x="6309320" y="8710712"/>
            <a:ext cx="432048" cy="3539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/>
              <a:t>10</a:t>
            </a:r>
            <a:endParaRPr kumimoji="1" lang="ja-JP" altLang="en-US" b="1" dirty="0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86BF1310-D10C-40DB-819A-51F95D634D09}"/>
              </a:ext>
            </a:extLst>
          </p:cNvPr>
          <p:cNvSpPr/>
          <p:nvPr/>
        </p:nvSpPr>
        <p:spPr>
          <a:xfrm>
            <a:off x="55494" y="1926543"/>
            <a:ext cx="1669531" cy="58551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担当：</a:t>
            </a:r>
            <a:endParaRPr kumimoji="1" lang="en-US" altLang="ja-JP" sz="14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en-US" altLang="ja-JP" sz="14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4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4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sz="14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従事者名</a:t>
            </a:r>
            <a:endParaRPr kumimoji="1" lang="en-US" altLang="ja-JP" sz="14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D0C9844-D471-4A33-8B6A-E88541FF1120}"/>
              </a:ext>
            </a:extLst>
          </p:cNvPr>
          <p:cNvSpPr txBox="1"/>
          <p:nvPr/>
        </p:nvSpPr>
        <p:spPr>
          <a:xfrm>
            <a:off x="4558974" y="843527"/>
            <a:ext cx="28803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●</a:t>
            </a: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5415F21C-AF00-4FF7-9DE8-2EC2FC8A3099}"/>
              </a:ext>
            </a:extLst>
          </p:cNvPr>
          <p:cNvSpPr/>
          <p:nvPr/>
        </p:nvSpPr>
        <p:spPr>
          <a:xfrm>
            <a:off x="43564" y="6727900"/>
            <a:ext cx="6697804" cy="979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ja-JP" altLang="en-US" sz="1800" dirty="0">
                <a:latin typeface="+mn-ea"/>
              </a:rPr>
              <a:t>○毎月、</a:t>
            </a:r>
            <a:endParaRPr lang="en-US" altLang="ja-JP" sz="1800" dirty="0"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00" dirty="0">
                <a:latin typeface="+mn-ea"/>
              </a:rPr>
              <a:t>　　　　　　　　　　   が衛生管理区域内及び防護柵の周囲を除草し、</a:t>
            </a:r>
            <a:endParaRPr lang="en-US" altLang="ja-JP" sz="1800" dirty="0"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00" dirty="0">
                <a:latin typeface="+mn-ea"/>
              </a:rPr>
              <a:t>　　</a:t>
            </a:r>
            <a:r>
              <a:rPr lang="en-US" altLang="ja-JP" sz="1800" dirty="0">
                <a:latin typeface="+mn-ea"/>
              </a:rPr>
              <a:t>m</a:t>
            </a:r>
            <a:r>
              <a:rPr lang="ja-JP" altLang="en-US" sz="1800" dirty="0">
                <a:latin typeface="+mn-ea"/>
              </a:rPr>
              <a:t>幅で石灰を散布し、業務日誌にも記録する。</a:t>
            </a:r>
            <a:endParaRPr lang="en-US" altLang="ja-JP" sz="1800" dirty="0">
              <a:latin typeface="+mn-ea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5ABE802-D2E0-42CA-B98E-8A75D9CCC7D5}"/>
              </a:ext>
            </a:extLst>
          </p:cNvPr>
          <p:cNvSpPr txBox="1"/>
          <p:nvPr/>
        </p:nvSpPr>
        <p:spPr>
          <a:xfrm>
            <a:off x="161522" y="7073833"/>
            <a:ext cx="161036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従事者名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B92B7E6A-7545-4029-85E2-81A2FE8BF67B}"/>
              </a:ext>
            </a:extLst>
          </p:cNvPr>
          <p:cNvSpPr txBox="1"/>
          <p:nvPr/>
        </p:nvSpPr>
        <p:spPr>
          <a:xfrm>
            <a:off x="945774" y="6771910"/>
            <a:ext cx="205117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除草の頻度</a:t>
            </a:r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E39AB7BD-2731-435E-996D-360D6FE02550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749" y="7707014"/>
            <a:ext cx="1931507" cy="1234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5" name="矢印: 右 34">
            <a:extLst>
              <a:ext uri="{FF2B5EF4-FFF2-40B4-BE49-F238E27FC236}">
                <a16:creationId xmlns:a16="http://schemas.microsoft.com/office/drawing/2014/main" id="{B8980D4B-FF42-4591-A46D-20A8013B1A9D}"/>
              </a:ext>
            </a:extLst>
          </p:cNvPr>
          <p:cNvSpPr/>
          <p:nvPr/>
        </p:nvSpPr>
        <p:spPr>
          <a:xfrm>
            <a:off x="3916834" y="3514962"/>
            <a:ext cx="419556" cy="585687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7">
              <a:latin typeface="+mn-ea"/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4B2A186F-FAD2-4A55-93DC-7967B22E6E6B}"/>
              </a:ext>
            </a:extLst>
          </p:cNvPr>
          <p:cNvSpPr/>
          <p:nvPr/>
        </p:nvSpPr>
        <p:spPr>
          <a:xfrm>
            <a:off x="82314" y="5444549"/>
            <a:ext cx="1642711" cy="58551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担当：</a:t>
            </a:r>
            <a:endParaRPr kumimoji="1" lang="en-US" altLang="ja-JP" sz="14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en-US" altLang="ja-JP" sz="14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4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4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sz="14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従事者名</a:t>
            </a:r>
            <a:endParaRPr kumimoji="1" lang="en-US" altLang="ja-JP" sz="14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D3441332-8D3E-416D-9E8A-62E617BEE163}"/>
              </a:ext>
            </a:extLst>
          </p:cNvPr>
          <p:cNvSpPr/>
          <p:nvPr/>
        </p:nvSpPr>
        <p:spPr>
          <a:xfrm>
            <a:off x="113751" y="3823656"/>
            <a:ext cx="1669531" cy="58551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担当：</a:t>
            </a:r>
            <a:endParaRPr kumimoji="1" lang="en-US" altLang="ja-JP" sz="14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en-US" altLang="ja-JP" sz="14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4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4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sz="14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従事者名</a:t>
            </a:r>
            <a:endParaRPr kumimoji="1" lang="en-US" altLang="ja-JP" sz="14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BB0715B-CA71-44AD-A27B-31630B74EFBE}"/>
              </a:ext>
            </a:extLst>
          </p:cNvPr>
          <p:cNvSpPr txBox="1"/>
          <p:nvPr/>
        </p:nvSpPr>
        <p:spPr>
          <a:xfrm>
            <a:off x="118831" y="7388962"/>
            <a:ext cx="285833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●</a:t>
            </a:r>
          </a:p>
        </p:txBody>
      </p:sp>
    </p:spTree>
    <p:extLst>
      <p:ext uri="{BB962C8B-B14F-4D97-AF65-F5344CB8AC3E}">
        <p14:creationId xmlns:p14="http://schemas.microsoft.com/office/powerpoint/2010/main" val="2452404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正方形/長方形 92">
            <a:extLst>
              <a:ext uri="{FF2B5EF4-FFF2-40B4-BE49-F238E27FC236}">
                <a16:creationId xmlns:a16="http://schemas.microsoft.com/office/drawing/2014/main" id="{48AB5866-2B13-4DDF-B0E6-B7E2E12E29B6}"/>
              </a:ext>
            </a:extLst>
          </p:cNvPr>
          <p:cNvSpPr/>
          <p:nvPr/>
        </p:nvSpPr>
        <p:spPr>
          <a:xfrm>
            <a:off x="51314" y="1010671"/>
            <a:ext cx="6806686" cy="5595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endParaRPr lang="en-US" altLang="ja-JP" sz="1867" dirty="0"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latin typeface="+mn-ea"/>
              </a:rPr>
              <a:t>○</a:t>
            </a:r>
            <a:r>
              <a:rPr lang="en-US" altLang="ja-JP" sz="1867" dirty="0">
                <a:latin typeface="+mn-ea"/>
              </a:rPr>
              <a:t>                          </a:t>
            </a:r>
            <a:r>
              <a:rPr lang="ja-JP" altLang="en-US" sz="1867" dirty="0">
                <a:latin typeface="+mn-ea"/>
              </a:rPr>
              <a:t>は、豚舎周囲を毎日見回り、こぼれ餌があればその都度、清掃する。</a:t>
            </a:r>
            <a:endParaRPr lang="en-US" altLang="ja-JP" sz="1867" dirty="0">
              <a:latin typeface="+mn-ea"/>
            </a:endParaRPr>
          </a:p>
          <a:p>
            <a:pPr>
              <a:lnSpc>
                <a:spcPts val="2400"/>
              </a:lnSpc>
              <a:defRPr/>
            </a:pPr>
            <a:endParaRPr lang="en-US" altLang="ja-JP" sz="1867" dirty="0"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latin typeface="+mn-ea"/>
              </a:rPr>
              <a:t>○</a:t>
            </a:r>
            <a:r>
              <a:rPr lang="en-US" altLang="ja-JP" sz="1867" dirty="0">
                <a:latin typeface="+mn-ea"/>
              </a:rPr>
              <a:t>                           </a:t>
            </a:r>
            <a:r>
              <a:rPr lang="ja-JP" altLang="en-US" sz="1867" dirty="0">
                <a:latin typeface="+mn-ea"/>
              </a:rPr>
              <a:t>は毎週     曜日と     曜日、タンクの下に消石灰を散布し、業務日誌に記録する。</a:t>
            </a:r>
            <a:endParaRPr lang="en-US" altLang="ja-JP" sz="1867" dirty="0">
              <a:latin typeface="+mn-ea"/>
            </a:endParaRPr>
          </a:p>
          <a:p>
            <a:pPr>
              <a:lnSpc>
                <a:spcPts val="2400"/>
              </a:lnSpc>
              <a:defRPr/>
            </a:pPr>
            <a:endParaRPr lang="en-US" altLang="ja-JP" sz="1867" dirty="0">
              <a:latin typeface="+mn-ea"/>
            </a:endParaRPr>
          </a:p>
          <a:p>
            <a:pPr>
              <a:lnSpc>
                <a:spcPts val="2400"/>
              </a:lnSpc>
              <a:defRPr/>
            </a:pPr>
            <a:endParaRPr lang="en-US" altLang="ja-JP" sz="1867" dirty="0">
              <a:latin typeface="+mn-ea"/>
            </a:endParaRPr>
          </a:p>
          <a:p>
            <a:pPr>
              <a:lnSpc>
                <a:spcPts val="2400"/>
              </a:lnSpc>
              <a:defRPr/>
            </a:pPr>
            <a:endParaRPr lang="en-US" altLang="ja-JP" sz="1867" dirty="0">
              <a:latin typeface="+mn-ea"/>
            </a:endParaRPr>
          </a:p>
          <a:p>
            <a:pPr>
              <a:lnSpc>
                <a:spcPts val="2400"/>
              </a:lnSpc>
              <a:defRPr/>
            </a:pPr>
            <a:endParaRPr lang="en-US" altLang="ja-JP" sz="1867" dirty="0">
              <a:latin typeface="+mn-ea"/>
            </a:endParaRPr>
          </a:p>
          <a:p>
            <a:pPr>
              <a:lnSpc>
                <a:spcPts val="2400"/>
              </a:lnSpc>
              <a:defRPr/>
            </a:pPr>
            <a:endParaRPr lang="en-US" altLang="ja-JP" sz="1867" dirty="0">
              <a:latin typeface="+mn-ea"/>
            </a:endParaRPr>
          </a:p>
          <a:p>
            <a:pPr>
              <a:lnSpc>
                <a:spcPts val="2400"/>
              </a:lnSpc>
              <a:defRPr/>
            </a:pPr>
            <a:endParaRPr lang="en-US" altLang="ja-JP" sz="1867" dirty="0">
              <a:latin typeface="+mn-ea"/>
            </a:endParaRPr>
          </a:p>
          <a:p>
            <a:pPr>
              <a:lnSpc>
                <a:spcPts val="2400"/>
              </a:lnSpc>
              <a:defRPr/>
            </a:pPr>
            <a:endParaRPr lang="en-US" altLang="ja-JP" sz="1867" dirty="0">
              <a:latin typeface="+mn-ea"/>
            </a:endParaRPr>
          </a:p>
          <a:p>
            <a:pPr>
              <a:lnSpc>
                <a:spcPts val="2400"/>
              </a:lnSpc>
              <a:defRPr/>
            </a:pPr>
            <a:endParaRPr lang="en-US" altLang="ja-JP" sz="1867" dirty="0"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latin typeface="+mn-ea"/>
              </a:rPr>
              <a:t>○給餌車は、</a:t>
            </a:r>
            <a:r>
              <a:rPr lang="en-US" altLang="ja-JP" sz="1867" dirty="0">
                <a:latin typeface="+mn-ea"/>
              </a:rPr>
              <a:t>              </a:t>
            </a:r>
            <a:r>
              <a:rPr lang="ja-JP" altLang="en-US" sz="1867" dirty="0">
                <a:latin typeface="+mn-ea"/>
              </a:rPr>
              <a:t>　　</a:t>
            </a:r>
            <a:r>
              <a:rPr lang="en-US" altLang="ja-JP" sz="1867" dirty="0">
                <a:latin typeface="+mn-ea"/>
              </a:rPr>
              <a:t>      </a:t>
            </a:r>
            <a:r>
              <a:rPr lang="ja-JP" altLang="en-US" sz="1867" dirty="0">
                <a:latin typeface="+mn-ea"/>
              </a:rPr>
              <a:t>が給餌後に蓋を閉め、蓋等の破損がないか確認する。</a:t>
            </a:r>
            <a:endParaRPr lang="en-US" altLang="ja-JP" sz="1867" dirty="0"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latin typeface="+mn-ea"/>
              </a:rPr>
              <a:t>破損があった場合は、随時修理し、　　　　　　　　　　　　　　      に報告後、業務日誌にも記録する。</a:t>
            </a:r>
            <a:endParaRPr lang="en-US" altLang="ja-JP" sz="1867" dirty="0">
              <a:latin typeface="+mn-ea"/>
            </a:endParaRPr>
          </a:p>
        </p:txBody>
      </p:sp>
      <p:pic>
        <p:nvPicPr>
          <p:cNvPr id="80" name="図 79">
            <a:extLst>
              <a:ext uri="{FF2B5EF4-FFF2-40B4-BE49-F238E27FC236}">
                <a16:creationId xmlns:a16="http://schemas.microsoft.com/office/drawing/2014/main" id="{192D7D34-081F-42CB-887B-3CB321CB748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908" y="2893318"/>
            <a:ext cx="3518333" cy="21107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0AB549CB-D4F5-4E9C-A6B2-A51557172346}"/>
              </a:ext>
            </a:extLst>
          </p:cNvPr>
          <p:cNvSpPr txBox="1"/>
          <p:nvPr/>
        </p:nvSpPr>
        <p:spPr>
          <a:xfrm>
            <a:off x="79990" y="899592"/>
            <a:ext cx="6553366" cy="31810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67" b="1" u="sng" dirty="0">
                <a:solidFill>
                  <a:schemeClr val="bg1"/>
                </a:solidFill>
                <a:latin typeface="+mn-ea"/>
                <a:cs typeface="Meiryo UI" panose="020B0604030504040204" pitchFamily="50" charset="-128"/>
              </a:rPr>
              <a:t>こぼれ餌の清掃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8FFCDE6-1D29-4E01-AD1D-22839DD23F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926" y="6537413"/>
            <a:ext cx="3115278" cy="20533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330FE19A-B493-4E4C-924D-98FC974D52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958" y="6581778"/>
            <a:ext cx="3115279" cy="20226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705AF815-C4EA-479E-95A6-7D33039A4DB8}"/>
              </a:ext>
            </a:extLst>
          </p:cNvPr>
          <p:cNvSpPr txBox="1"/>
          <p:nvPr/>
        </p:nvSpPr>
        <p:spPr>
          <a:xfrm>
            <a:off x="281932" y="147805"/>
            <a:ext cx="6118309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i="1" dirty="0">
                <a:latin typeface="+mn-ea"/>
                <a:cs typeface="Meiryo UI" panose="020B0604030504040204" pitchFamily="50" charset="-128"/>
              </a:rPr>
              <a:t>飼料対策（野生動物の誘引防止）</a:t>
            </a: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31254437-C956-420F-9834-8DA58DA41A01}"/>
              </a:ext>
            </a:extLst>
          </p:cNvPr>
          <p:cNvSpPr/>
          <p:nvPr/>
        </p:nvSpPr>
        <p:spPr>
          <a:xfrm rot="21075870">
            <a:off x="2710952" y="4173026"/>
            <a:ext cx="3199917" cy="533964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7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D6B5DFF-D8F8-473D-AAF0-718A9A4446D6}"/>
              </a:ext>
            </a:extLst>
          </p:cNvPr>
          <p:cNvSpPr txBox="1"/>
          <p:nvPr/>
        </p:nvSpPr>
        <p:spPr>
          <a:xfrm>
            <a:off x="6400241" y="8754561"/>
            <a:ext cx="413135" cy="3539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/>
              <a:t>11</a:t>
            </a:r>
            <a:endParaRPr kumimoji="1" lang="ja-JP" altLang="en-US" b="1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864A4E1-E675-40A3-965F-6748874EBE50}"/>
              </a:ext>
            </a:extLst>
          </p:cNvPr>
          <p:cNvSpPr txBox="1"/>
          <p:nvPr/>
        </p:nvSpPr>
        <p:spPr>
          <a:xfrm>
            <a:off x="487260" y="1365139"/>
            <a:ext cx="171760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従事者名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F04D69B-196A-4A0A-B7A2-2E69197B393B}"/>
              </a:ext>
            </a:extLst>
          </p:cNvPr>
          <p:cNvSpPr txBox="1"/>
          <p:nvPr/>
        </p:nvSpPr>
        <p:spPr>
          <a:xfrm>
            <a:off x="3600926" y="5920407"/>
            <a:ext cx="259405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飼養衛生管理者名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0B4327E-8DD1-4EA4-8B18-D9FB5FB28A0C}"/>
              </a:ext>
            </a:extLst>
          </p:cNvPr>
          <p:cNvSpPr txBox="1"/>
          <p:nvPr/>
        </p:nvSpPr>
        <p:spPr>
          <a:xfrm>
            <a:off x="487260" y="2304467"/>
            <a:ext cx="171760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従事者名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AE2E7FD-0259-45C3-AA3D-CF4DC41AAC19}"/>
              </a:ext>
            </a:extLst>
          </p:cNvPr>
          <p:cNvSpPr txBox="1"/>
          <p:nvPr/>
        </p:nvSpPr>
        <p:spPr>
          <a:xfrm>
            <a:off x="3067347" y="2289230"/>
            <a:ext cx="34352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●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BD3D284-8A32-4313-A6A8-0EC54E6D6E67}"/>
              </a:ext>
            </a:extLst>
          </p:cNvPr>
          <p:cNvSpPr txBox="1"/>
          <p:nvPr/>
        </p:nvSpPr>
        <p:spPr>
          <a:xfrm>
            <a:off x="4093592" y="2282949"/>
            <a:ext cx="34352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●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EC60B82-8EFB-41CA-AC31-55AE6415D273}"/>
              </a:ext>
            </a:extLst>
          </p:cNvPr>
          <p:cNvSpPr txBox="1"/>
          <p:nvPr/>
        </p:nvSpPr>
        <p:spPr>
          <a:xfrm>
            <a:off x="1441747" y="5333987"/>
            <a:ext cx="171760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従事者名</a:t>
            </a:r>
          </a:p>
        </p:txBody>
      </p:sp>
    </p:spTree>
    <p:extLst>
      <p:ext uri="{BB962C8B-B14F-4D97-AF65-F5344CB8AC3E}">
        <p14:creationId xmlns:p14="http://schemas.microsoft.com/office/powerpoint/2010/main" val="2556489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8A4C3E34-B1DA-460A-B2C4-DBBBD6B954D2}"/>
              </a:ext>
            </a:extLst>
          </p:cNvPr>
          <p:cNvSpPr/>
          <p:nvPr/>
        </p:nvSpPr>
        <p:spPr>
          <a:xfrm>
            <a:off x="0" y="1406953"/>
            <a:ext cx="6858000" cy="6413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867" dirty="0">
                <a:latin typeface="+mn-ea"/>
              </a:rPr>
              <a:t>○　　　　　　　　　　　 が毎朝、塩素消毒装置の稼働状況を確認する。</a:t>
            </a:r>
            <a:endParaRPr lang="en-US" altLang="ja-JP" sz="1867" dirty="0">
              <a:latin typeface="+mn-ea"/>
            </a:endParaRPr>
          </a:p>
          <a:p>
            <a:endParaRPr lang="en-US" altLang="ja-JP" sz="1867" dirty="0">
              <a:latin typeface="+mn-ea"/>
            </a:endParaRPr>
          </a:p>
          <a:p>
            <a:r>
              <a:rPr lang="ja-JP" altLang="en-US" sz="1867" dirty="0">
                <a:latin typeface="+mn-ea"/>
              </a:rPr>
              <a:t>○　　　　　　　　　　   が飲水の塩素濃度チェックを１日　　　回実施し、記録する。塩素濃度に異状が確認された場合、装置に故障がないか確認し、故障の場合、　　　　　　　　　　　　　　　に報告後、業務日誌にも記録する。</a:t>
            </a:r>
            <a:endParaRPr lang="en-US" altLang="ja-JP" sz="1867" dirty="0">
              <a:latin typeface="+mn-ea"/>
            </a:endParaRPr>
          </a:p>
          <a:p>
            <a:endParaRPr lang="en-US" altLang="ja-JP" sz="1867" dirty="0">
              <a:latin typeface="+mn-ea"/>
            </a:endParaRPr>
          </a:p>
          <a:p>
            <a:r>
              <a:rPr lang="ja-JP" altLang="en-US" sz="1867" dirty="0">
                <a:latin typeface="+mn-ea"/>
              </a:rPr>
              <a:t>○　　　　　　　　　　　　　　　 は業者に装置の修繕を依頼する。</a:t>
            </a:r>
            <a:endParaRPr lang="en-US" altLang="ja-JP" sz="1867" dirty="0">
              <a:latin typeface="+mn-ea"/>
            </a:endParaRPr>
          </a:p>
          <a:p>
            <a:endParaRPr lang="en-US" altLang="ja-JP" sz="1867" dirty="0">
              <a:latin typeface="+mn-ea"/>
            </a:endParaRPr>
          </a:p>
          <a:p>
            <a:r>
              <a:rPr lang="ja-JP" altLang="en-US" sz="1867" dirty="0">
                <a:latin typeface="+mn-ea"/>
              </a:rPr>
              <a:t>○　　　　　　　　　　  が、　　　　　　　　　　　　　  、水質検査を実施し、　　　　　　　　　　　　　　　</a:t>
            </a:r>
            <a:endParaRPr lang="en-US" altLang="ja-JP" sz="1867" dirty="0">
              <a:latin typeface="+mn-ea"/>
            </a:endParaRPr>
          </a:p>
          <a:p>
            <a:r>
              <a:rPr lang="ja-JP" altLang="en-US" sz="1867" dirty="0">
                <a:latin typeface="+mn-ea"/>
              </a:rPr>
              <a:t>　　　　　　　　　　　　　　　　  に結果を報告し、結果は事務所のファイ</a:t>
            </a:r>
            <a:endParaRPr lang="en-US" altLang="ja-JP" sz="1867" dirty="0">
              <a:latin typeface="+mn-ea"/>
            </a:endParaRPr>
          </a:p>
          <a:p>
            <a:r>
              <a:rPr lang="ja-JP" altLang="en-US" sz="1867" dirty="0">
                <a:latin typeface="+mn-ea"/>
              </a:rPr>
              <a:t>　　ルに保管する。</a:t>
            </a:r>
            <a:endParaRPr lang="en-US" altLang="ja-JP" sz="1867" dirty="0">
              <a:latin typeface="+mn-ea"/>
            </a:endParaRPr>
          </a:p>
          <a:p>
            <a:endParaRPr lang="en-US" altLang="ja-JP" sz="1867" dirty="0">
              <a:latin typeface="+mn-ea"/>
            </a:endParaRPr>
          </a:p>
          <a:p>
            <a:endParaRPr lang="en-US" altLang="ja-JP" sz="1867" dirty="0">
              <a:latin typeface="+mn-ea"/>
            </a:endParaRPr>
          </a:p>
          <a:p>
            <a:endParaRPr lang="en-US" altLang="ja-JP" sz="1867" dirty="0">
              <a:latin typeface="+mn-ea"/>
            </a:endParaRPr>
          </a:p>
          <a:p>
            <a:endParaRPr lang="en-US" altLang="ja-JP" sz="1867" dirty="0">
              <a:latin typeface="+mn-ea"/>
            </a:endParaRPr>
          </a:p>
          <a:p>
            <a:endParaRPr lang="en-US" altLang="ja-JP" sz="1867" dirty="0">
              <a:latin typeface="+mn-ea"/>
            </a:endParaRPr>
          </a:p>
          <a:p>
            <a:r>
              <a:rPr lang="ja-JP" altLang="en-US" sz="1867" dirty="0">
                <a:latin typeface="+mn-ea"/>
              </a:rPr>
              <a:t>　</a:t>
            </a:r>
            <a:endParaRPr lang="en-US" altLang="ja-JP" sz="1867" dirty="0">
              <a:latin typeface="+mn-ea"/>
            </a:endParaRPr>
          </a:p>
          <a:p>
            <a:r>
              <a:rPr lang="ja-JP" altLang="en-US" sz="1867" dirty="0">
                <a:latin typeface="+mn-ea"/>
              </a:rPr>
              <a:t>○　　　　　　　　　　  は水場の防鳥ネットについて、毎週　　　曜日、破損の有無を確認する。破損が確認された際は、随時補修し、</a:t>
            </a:r>
            <a:endParaRPr lang="en-US" altLang="ja-JP" sz="1867" dirty="0">
              <a:latin typeface="+mn-ea"/>
            </a:endParaRPr>
          </a:p>
          <a:p>
            <a:r>
              <a:rPr lang="ja-JP" altLang="en-US" sz="1867" dirty="0">
                <a:latin typeface="+mn-ea"/>
              </a:rPr>
              <a:t>　　　　　　　　　　　　　　   に報告後、事務所の作業日誌に記録する。</a:t>
            </a:r>
            <a:endParaRPr lang="en-US" altLang="ja-JP" sz="1867" dirty="0">
              <a:latin typeface="+mn-ea"/>
            </a:endParaRPr>
          </a:p>
          <a:p>
            <a:endParaRPr lang="ja-JP" altLang="en-US" sz="1867" dirty="0">
              <a:latin typeface="+mn-ea"/>
            </a:endParaRP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0F5CAD1F-6D26-4DC6-A2AE-1223229BBAC6}"/>
              </a:ext>
            </a:extLst>
          </p:cNvPr>
          <p:cNvSpPr txBox="1"/>
          <p:nvPr/>
        </p:nvSpPr>
        <p:spPr>
          <a:xfrm>
            <a:off x="144016" y="880306"/>
            <a:ext cx="6597352" cy="31810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67" b="1" u="sng" dirty="0">
                <a:solidFill>
                  <a:schemeClr val="bg1"/>
                </a:solidFill>
                <a:latin typeface="+mn-ea"/>
                <a:cs typeface="Meiryo UI" panose="020B0604030504040204" pitchFamily="50" charset="-128"/>
              </a:rPr>
              <a:t>水場の対策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91B71656-F0BF-42C7-ADA9-02B9F3A12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032" y="7488771"/>
            <a:ext cx="2394400" cy="15319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705AF815-C4EA-479E-95A6-7D33039A4DB8}"/>
              </a:ext>
            </a:extLst>
          </p:cNvPr>
          <p:cNvSpPr txBox="1"/>
          <p:nvPr/>
        </p:nvSpPr>
        <p:spPr>
          <a:xfrm>
            <a:off x="213420" y="160738"/>
            <a:ext cx="6239916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i="1" dirty="0">
                <a:latin typeface="+mn-ea"/>
                <a:cs typeface="Meiryo UI" panose="020B0604030504040204" pitchFamily="50" charset="-128"/>
              </a:rPr>
              <a:t>飲水対策（「飲用に適した水」の確保）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6FEA2CC4-34C1-4886-8C2B-F7E66BE0A1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7032" y="4717410"/>
            <a:ext cx="2918928" cy="16303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6B191A8-759A-4E89-86AE-53B6A6AE4C53}"/>
              </a:ext>
            </a:extLst>
          </p:cNvPr>
          <p:cNvSpPr txBox="1"/>
          <p:nvPr/>
        </p:nvSpPr>
        <p:spPr>
          <a:xfrm>
            <a:off x="6237312" y="8676456"/>
            <a:ext cx="504056" cy="3539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/>
              <a:t>12</a:t>
            </a:r>
            <a:endParaRPr kumimoji="1" lang="ja-JP" altLang="en-US" b="1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1F54D0C-B79D-4B06-A496-4D10832D7560}"/>
              </a:ext>
            </a:extLst>
          </p:cNvPr>
          <p:cNvSpPr txBox="1"/>
          <p:nvPr/>
        </p:nvSpPr>
        <p:spPr>
          <a:xfrm>
            <a:off x="2410177" y="2581274"/>
            <a:ext cx="2339637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飼養衛生管理者名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F5A9CE6-394E-47D8-B0F2-035C27F8157A}"/>
              </a:ext>
            </a:extLst>
          </p:cNvPr>
          <p:cNvSpPr txBox="1"/>
          <p:nvPr/>
        </p:nvSpPr>
        <p:spPr>
          <a:xfrm>
            <a:off x="436092" y="1455911"/>
            <a:ext cx="162475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従事者名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B7A2733-A7B7-4481-948F-F8E129EAF501}"/>
              </a:ext>
            </a:extLst>
          </p:cNvPr>
          <p:cNvSpPr txBox="1"/>
          <p:nvPr/>
        </p:nvSpPr>
        <p:spPr>
          <a:xfrm>
            <a:off x="5445224" y="1985241"/>
            <a:ext cx="288032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●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019036E-733B-425F-9E7B-83645E7A63A2}"/>
              </a:ext>
            </a:extLst>
          </p:cNvPr>
          <p:cNvSpPr txBox="1"/>
          <p:nvPr/>
        </p:nvSpPr>
        <p:spPr>
          <a:xfrm>
            <a:off x="392711" y="3963398"/>
            <a:ext cx="162475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従事者名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E75F013-F6F9-461A-BB2F-C831CD3A8D75}"/>
              </a:ext>
            </a:extLst>
          </p:cNvPr>
          <p:cNvSpPr txBox="1"/>
          <p:nvPr/>
        </p:nvSpPr>
        <p:spPr>
          <a:xfrm>
            <a:off x="2410177" y="3978840"/>
            <a:ext cx="217504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半年に１回　等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EB048E6D-A83F-42D2-B9F3-7B453F74DED2}"/>
              </a:ext>
            </a:extLst>
          </p:cNvPr>
          <p:cNvSpPr txBox="1"/>
          <p:nvPr/>
        </p:nvSpPr>
        <p:spPr>
          <a:xfrm>
            <a:off x="395155" y="4303713"/>
            <a:ext cx="233963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飼養衛生管理者名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543BE1E7-01B0-468F-BC59-41AC4CFB66A8}"/>
              </a:ext>
            </a:extLst>
          </p:cNvPr>
          <p:cNvSpPr txBox="1"/>
          <p:nvPr/>
        </p:nvSpPr>
        <p:spPr>
          <a:xfrm>
            <a:off x="354483" y="6549372"/>
            <a:ext cx="163426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従事者名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B9DCE58F-E6FF-467E-9962-AA2241EBB888}"/>
              </a:ext>
            </a:extLst>
          </p:cNvPr>
          <p:cNvSpPr txBox="1"/>
          <p:nvPr/>
        </p:nvSpPr>
        <p:spPr>
          <a:xfrm>
            <a:off x="5589240" y="6558177"/>
            <a:ext cx="288032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●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E131AA6-A432-4144-8DD8-618DE4FD98FD}"/>
              </a:ext>
            </a:extLst>
          </p:cNvPr>
          <p:cNvSpPr txBox="1"/>
          <p:nvPr/>
        </p:nvSpPr>
        <p:spPr>
          <a:xfrm>
            <a:off x="144015" y="7137667"/>
            <a:ext cx="233963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飼養衛生管理者名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5F8FF14-B79E-41A2-AD14-823E11ED24B9}"/>
              </a:ext>
            </a:extLst>
          </p:cNvPr>
          <p:cNvSpPr txBox="1"/>
          <p:nvPr/>
        </p:nvSpPr>
        <p:spPr>
          <a:xfrm>
            <a:off x="404664" y="2016018"/>
            <a:ext cx="162475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従事者名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7F462B5-F01B-4E33-A133-F7F442C44008}"/>
              </a:ext>
            </a:extLst>
          </p:cNvPr>
          <p:cNvSpPr txBox="1"/>
          <p:nvPr/>
        </p:nvSpPr>
        <p:spPr>
          <a:xfrm>
            <a:off x="354483" y="3443374"/>
            <a:ext cx="233963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飼養衛生管理者名</a:t>
            </a:r>
          </a:p>
        </p:txBody>
      </p:sp>
    </p:spTree>
    <p:extLst>
      <p:ext uri="{BB962C8B-B14F-4D97-AF65-F5344CB8AC3E}">
        <p14:creationId xmlns:p14="http://schemas.microsoft.com/office/powerpoint/2010/main" val="362945059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7801</TotalTime>
  <Words>623</Words>
  <Application>Microsoft Office PowerPoint</Application>
  <PresentationFormat>画面に合わせる (4:3)</PresentationFormat>
  <Paragraphs>92</Paragraphs>
  <Slides>4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8" baseType="lpstr">
      <vt:lpstr>ＭＳ 明朝</vt:lpstr>
      <vt:lpstr>Arial</vt:lpstr>
      <vt:lpstr>Calibri</vt:lpstr>
      <vt:lpstr>Blank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板橋　知子</dc:creator>
  <cp:lastModifiedBy>板橋　知子</cp:lastModifiedBy>
  <cp:revision>6</cp:revision>
  <cp:lastPrinted>2020-09-30T06:23:10Z</cp:lastPrinted>
  <dcterms:created xsi:type="dcterms:W3CDTF">2018-07-17T05:28:53Z</dcterms:created>
  <dcterms:modified xsi:type="dcterms:W3CDTF">2026-03-09T11:31:49Z</dcterms:modified>
</cp:coreProperties>
</file>