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7" r:id="rId2"/>
    <p:sldId id="290" r:id="rId3"/>
    <p:sldId id="314" r:id="rId4"/>
    <p:sldId id="315" r:id="rId5"/>
    <p:sldId id="306" r:id="rId6"/>
    <p:sldId id="257" r:id="rId7"/>
    <p:sldId id="292" r:id="rId8"/>
    <p:sldId id="311" r:id="rId9"/>
    <p:sldId id="312" r:id="rId10"/>
    <p:sldId id="300" r:id="rId11"/>
  </p:sldIdLst>
  <p:sldSz cx="6858000" cy="9144000" type="screen4x3"/>
  <p:notesSz cx="6807200" cy="9939338"/>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2083" autoAdjust="0"/>
  </p:normalViewPr>
  <p:slideViewPr>
    <p:cSldViewPr>
      <p:cViewPr varScale="1">
        <p:scale>
          <a:sx n="74" d="100"/>
          <a:sy n="74" d="100"/>
        </p:scale>
        <p:origin x="3456"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892"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6" cy="496967"/>
          </a:xfrm>
          <a:prstGeom prst="rect">
            <a:avLst/>
          </a:prstGeom>
        </p:spPr>
        <p:txBody>
          <a:bodyPr vert="horz" lIns="92227" tIns="46113" rIns="92227"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2227" tIns="46113" rIns="92227" bIns="46113" rtlCol="0"/>
          <a:lstStyle>
            <a:lvl1pPr algn="r">
              <a:defRPr sz="1200"/>
            </a:lvl1pPr>
          </a:lstStyle>
          <a:p>
            <a:fld id="{3ED6EF41-D272-4925-8C27-870F13DD05DC}" type="datetimeFigureOut">
              <a:rPr kumimoji="1" lang="ja-JP" altLang="en-US" smtClean="0"/>
              <a:t>2026/3/9</a:t>
            </a:fld>
            <a:endParaRPr kumimoji="1" lang="ja-JP" altLang="en-US"/>
          </a:p>
        </p:txBody>
      </p:sp>
      <p:sp>
        <p:nvSpPr>
          <p:cNvPr id="4" name="スライド イメージ プレースホルダー 3"/>
          <p:cNvSpPr>
            <a:spLocks noGrp="1" noRot="1" noChangeAspect="1"/>
          </p:cNvSpPr>
          <p:nvPr>
            <p:ph type="sldImg" idx="2"/>
          </p:nvPr>
        </p:nvSpPr>
        <p:spPr>
          <a:xfrm>
            <a:off x="2005013" y="744538"/>
            <a:ext cx="2797175" cy="3729037"/>
          </a:xfrm>
          <a:prstGeom prst="rect">
            <a:avLst/>
          </a:prstGeom>
          <a:noFill/>
          <a:ln w="12700">
            <a:solidFill>
              <a:prstClr val="black"/>
            </a:solidFill>
          </a:ln>
        </p:spPr>
        <p:txBody>
          <a:bodyPr vert="horz" lIns="92227" tIns="46113" rIns="92227" bIns="46113"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27" tIns="46113" rIns="92227"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7"/>
            <a:ext cx="2949786" cy="496967"/>
          </a:xfrm>
          <a:prstGeom prst="rect">
            <a:avLst/>
          </a:prstGeom>
        </p:spPr>
        <p:txBody>
          <a:bodyPr vert="horz" lIns="92227" tIns="46113" rIns="92227"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2227" tIns="46113" rIns="92227" bIns="46113"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10</a:t>
            </a:fld>
            <a:endParaRPr kumimoji="1" lang="ja-JP" altLang="en-US"/>
          </a:p>
        </p:txBody>
      </p:sp>
    </p:spTree>
    <p:extLst>
      <p:ext uri="{BB962C8B-B14F-4D97-AF65-F5344CB8AC3E}">
        <p14:creationId xmlns:p14="http://schemas.microsoft.com/office/powerpoint/2010/main" val="132121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2026/3/9</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17/06/relationships/model3d" Target="../media/model3d1.glb"/></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BB522787-FA89-4CFA-B489-AF49572554FD}"/>
              </a:ext>
            </a:extLst>
          </p:cNvPr>
          <p:cNvSpPr/>
          <p:nvPr/>
        </p:nvSpPr>
        <p:spPr>
          <a:xfrm>
            <a:off x="188640" y="144016"/>
            <a:ext cx="6480720" cy="838842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600" dirty="0">
              <a:latin typeface="+mj-ea"/>
              <a:cs typeface="Meiryo UI" panose="020B0604030504040204" pitchFamily="50" charset="-128"/>
            </a:endParaRPr>
          </a:p>
          <a:p>
            <a:pPr algn="ctr">
              <a:spcAft>
                <a:spcPts val="800"/>
              </a:spcAft>
            </a:pPr>
            <a:r>
              <a:rPr lang="ja-JP" altLang="en-US" sz="2000" dirty="0">
                <a:latin typeface="Agency FB" panose="020B0503020202020204" pitchFamily="34" charset="0"/>
                <a:ea typeface="+mj-ea"/>
                <a:cs typeface="Meiryo UI" panose="020B0604030504040204" pitchFamily="50" charset="-128"/>
              </a:rPr>
              <a:t>飼養衛生管理マニュアル例</a:t>
            </a:r>
            <a:endParaRPr lang="en-US" altLang="ja-JP" sz="2000" dirty="0">
              <a:latin typeface="Agency FB" panose="020B0503020202020204" pitchFamily="34" charset="0"/>
              <a:ea typeface="+mj-ea"/>
              <a:cs typeface="Meiryo UI" panose="020B0604030504040204" pitchFamily="50" charset="-128"/>
            </a:endParaRPr>
          </a:p>
          <a:p>
            <a:pPr algn="ctr">
              <a:spcAft>
                <a:spcPts val="800"/>
              </a:spcAft>
            </a:pPr>
            <a:endParaRPr lang="en-US" altLang="ja-JP" sz="2000" dirty="0">
              <a:latin typeface="+mj-ea"/>
              <a:ea typeface="+mj-ea"/>
              <a:cs typeface="Meiryo UI" panose="020B0604030504040204" pitchFamily="50" charset="-128"/>
            </a:endParaRPr>
          </a:p>
          <a:p>
            <a:pPr>
              <a:spcBef>
                <a:spcPts val="600"/>
              </a:spcBef>
            </a:pPr>
            <a:r>
              <a:rPr lang="ja-JP" altLang="en-US" sz="1600" dirty="0">
                <a:latin typeface="+mj-ea"/>
                <a:ea typeface="+mj-ea"/>
                <a:cs typeface="Meiryo UI" panose="020B0604030504040204" pitchFamily="50" charset="-128"/>
              </a:rPr>
              <a:t>はじめに</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令和２年６月</a:t>
            </a:r>
            <a:r>
              <a:rPr lang="en-US" altLang="ja-JP" sz="1600" dirty="0">
                <a:latin typeface="+mj-ea"/>
                <a:ea typeface="+mj-ea"/>
                <a:cs typeface="Meiryo UI" panose="020B0604030504040204" pitchFamily="50" charset="-128"/>
              </a:rPr>
              <a:t>30</a:t>
            </a:r>
            <a:r>
              <a:rPr lang="ja-JP" altLang="en-US" sz="1600" dirty="0">
                <a:latin typeface="+mj-ea"/>
                <a:ea typeface="+mj-ea"/>
                <a:cs typeface="Meiryo UI" panose="020B0604030504040204" pitchFamily="50" charset="-128"/>
              </a:rPr>
              <a:t>日に新たな飼養衛生管理基準（以下「新基準」という。）を含む家畜伝染病予防法施行規則及び家畜伝染病予防法施行規則の一部を改正する省令の一部を改正する省令（令和２年農林水産省令第</a:t>
            </a:r>
            <a:r>
              <a:rPr lang="en-US" altLang="ja-JP" sz="1600" dirty="0">
                <a:latin typeface="+mj-ea"/>
                <a:ea typeface="+mj-ea"/>
                <a:cs typeface="Meiryo UI" panose="020B0604030504040204" pitchFamily="50" charset="-128"/>
              </a:rPr>
              <a:t>46</a:t>
            </a:r>
            <a:r>
              <a:rPr lang="ja-JP" altLang="en-US" sz="1600" dirty="0">
                <a:latin typeface="+mj-ea"/>
                <a:ea typeface="+mj-ea"/>
                <a:cs typeface="Meiryo UI" panose="020B0604030504040204" pitchFamily="50" charset="-128"/>
              </a:rPr>
              <a:t>号）が公布されました。</a:t>
            </a:r>
          </a:p>
          <a:p>
            <a:pPr>
              <a:spcAft>
                <a:spcPts val="800"/>
              </a:spcAft>
            </a:pPr>
            <a:r>
              <a:rPr lang="ja-JP" altLang="en-US" sz="1600" dirty="0">
                <a:latin typeface="+mj-ea"/>
                <a:ea typeface="+mj-ea"/>
                <a:cs typeface="Meiryo UI" panose="020B0604030504040204" pitchFamily="50" charset="-128"/>
              </a:rPr>
              <a:t>　新基準においては、これまで農場で実施している衛生対策を見える化した上で、関係者間（農場の従事者や外部従事者）で共有し、徹底した実践を図るため「飼養衛生管理マニュアル」を作成することを規定しています。</a:t>
            </a:r>
          </a:p>
          <a:p>
            <a:pPr>
              <a:spcAft>
                <a:spcPts val="800"/>
              </a:spcAft>
            </a:pPr>
            <a:r>
              <a:rPr lang="ja-JP" altLang="en-US" sz="1600" dirty="0">
                <a:latin typeface="+mj-ea"/>
                <a:ea typeface="+mj-ea"/>
                <a:cs typeface="Meiryo UI" panose="020B0604030504040204" pitchFamily="50" charset="-128"/>
              </a:rPr>
              <a:t>　農場において飼養衛生管理マニュアルの作成が円滑に進むように、生産者団体の協力も得ながらマニュアル例を作成しました。</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本マニュアル例は、基本的な衛生管理システムの項目を示したものです。</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農場ごとの作業体系に合わせて加筆・修正し、策定後も家畜の所有者等による自己点検や担当の獣医師等による指摘事項を踏まえ、随時改訂を続けていくようお願いします。</a:t>
            </a:r>
          </a:p>
          <a:p>
            <a:pPr>
              <a:spcAft>
                <a:spcPts val="800"/>
              </a:spcAft>
            </a:pPr>
            <a:r>
              <a:rPr lang="ja-JP" altLang="en-US" sz="1600" dirty="0">
                <a:latin typeface="+mj-ea"/>
                <a:ea typeface="+mj-ea"/>
                <a:cs typeface="Meiryo UI" panose="020B0604030504040204" pitchFamily="50" charset="-128"/>
              </a:rPr>
              <a:t>　なお、農場ＨＡＣＣＰ、ＪＧＡＰ対応農場においては、農場のマネジメントシステム、作業手順等に基づいてマニュアルを策定してください。</a:t>
            </a:r>
            <a:endParaRPr lang="en-US" altLang="ja-JP" sz="1600" dirty="0">
              <a:latin typeface="+mj-ea"/>
              <a:ea typeface="+mj-ea"/>
              <a:cs typeface="Meiryo UI" panose="020B0604030504040204" pitchFamily="50" charset="-128"/>
            </a:endParaRPr>
          </a:p>
          <a:p>
            <a:pPr>
              <a:spcAft>
                <a:spcPts val="800"/>
              </a:spcAft>
            </a:pPr>
            <a:endParaRPr lang="en-US" altLang="ja-JP" sz="16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r>
              <a:rPr lang="ja-JP" altLang="en-US" sz="1400" dirty="0">
                <a:latin typeface="+mj-ea"/>
                <a:ea typeface="+mj-ea"/>
                <a:cs typeface="Meiryo UI" panose="020B0604030504040204" pitchFamily="50" charset="-128"/>
              </a:rPr>
              <a:t>令和２年</a:t>
            </a:r>
            <a:r>
              <a:rPr lang="en-US" altLang="ja-JP" sz="1400" dirty="0">
                <a:latin typeface="+mj-ea"/>
                <a:ea typeface="+mj-ea"/>
                <a:cs typeface="Meiryo UI" panose="020B0604030504040204" pitchFamily="50" charset="-128"/>
              </a:rPr>
              <a:t>10</a:t>
            </a:r>
            <a:r>
              <a:rPr lang="ja-JP" altLang="en-US" sz="1400" dirty="0">
                <a:latin typeface="+mj-ea"/>
                <a:ea typeface="+mj-ea"/>
                <a:cs typeface="Meiryo UI" panose="020B0604030504040204" pitchFamily="50" charset="-128"/>
              </a:rPr>
              <a:t>月１日</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角丸四角形 13">
            <a:extLst>
              <a:ext uri="{FF2B5EF4-FFF2-40B4-BE49-F238E27FC236}">
                <a16:creationId xmlns:a16="http://schemas.microsoft.com/office/drawing/2014/main" id="{EB8424D9-254D-4568-BE89-4883E6F8D4A0}"/>
              </a:ext>
            </a:extLst>
          </p:cNvPr>
          <p:cNvSpPr/>
          <p:nvPr/>
        </p:nvSpPr>
        <p:spPr>
          <a:xfrm>
            <a:off x="3429946" y="7452320"/>
            <a:ext cx="3239414" cy="1152127"/>
          </a:xfrm>
          <a:prstGeom prst="roundRect">
            <a:avLst>
              <a:gd name="adj" fmla="val 0"/>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400" dirty="0">
              <a:latin typeface="+mn-ea"/>
              <a:cs typeface="Meiryo UI" panose="020B0604030504040204" pitchFamily="50" charset="-128"/>
            </a:endParaRPr>
          </a:p>
          <a:p>
            <a:pPr algn="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農林水産省消費・安全局動物衛生課</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家畜防疫対策室病原体管理班</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p>
        </p:txBody>
      </p:sp>
      <p:sp>
        <p:nvSpPr>
          <p:cNvPr id="4" name="テキスト ボックス 3">
            <a:extLst>
              <a:ext uri="{FF2B5EF4-FFF2-40B4-BE49-F238E27FC236}">
                <a16:creationId xmlns:a16="http://schemas.microsoft.com/office/drawing/2014/main" id="{40156EE0-3A2D-28F8-5976-238F0E75F58C}"/>
              </a:ext>
            </a:extLst>
          </p:cNvPr>
          <p:cNvSpPr txBox="1"/>
          <p:nvPr/>
        </p:nvSpPr>
        <p:spPr>
          <a:xfrm>
            <a:off x="3429000" y="8790057"/>
            <a:ext cx="3456384" cy="353943"/>
          </a:xfrm>
          <a:prstGeom prst="rect">
            <a:avLst/>
          </a:prstGeom>
          <a:noFill/>
        </p:spPr>
        <p:txBody>
          <a:bodyPr wrap="square" rtlCol="0">
            <a:spAutoFit/>
          </a:bodyPr>
          <a:lstStyle/>
          <a:p>
            <a:r>
              <a:rPr kumimoji="1" lang="ja-JP" altLang="en-US" dirty="0">
                <a:solidFill>
                  <a:srgbClr val="0070C0"/>
                </a:solidFill>
              </a:rPr>
              <a:t>（令和</a:t>
            </a:r>
            <a:r>
              <a:rPr kumimoji="1" lang="en-US" altLang="ja-JP" dirty="0">
                <a:solidFill>
                  <a:srgbClr val="0070C0"/>
                </a:solidFill>
              </a:rPr>
              <a:t>7</a:t>
            </a:r>
            <a:r>
              <a:rPr kumimoji="1" lang="ja-JP" altLang="en-US" dirty="0">
                <a:solidFill>
                  <a:srgbClr val="0070C0"/>
                </a:solidFill>
              </a:rPr>
              <a:t>年</a:t>
            </a:r>
            <a:r>
              <a:rPr kumimoji="1" lang="en-US" altLang="ja-JP" dirty="0">
                <a:solidFill>
                  <a:srgbClr val="0070C0"/>
                </a:solidFill>
              </a:rPr>
              <a:t>12</a:t>
            </a:r>
            <a:r>
              <a:rPr kumimoji="1" lang="ja-JP" altLang="en-US" dirty="0">
                <a:solidFill>
                  <a:srgbClr val="0070C0"/>
                </a:solidFill>
              </a:rPr>
              <a:t>月　宮城県一部改変）</a:t>
            </a:r>
          </a:p>
        </p:txBody>
      </p:sp>
    </p:spTree>
    <p:extLst>
      <p:ext uri="{BB962C8B-B14F-4D97-AF65-F5344CB8AC3E}">
        <p14:creationId xmlns:p14="http://schemas.microsoft.com/office/powerpoint/2010/main" val="7285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2087"/>
            <a:ext cx="6712209" cy="353188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①衛生管理区域に立ち入る者は、　　　　　　　　　　　　　　　　　　で手指の洗浄・消毒を行う。</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　　　　　　　　　　　　　　　　　　に設置した台帳に日付、入場時刻、氏名、所属、目的を記帳する。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a:t>
            </a:r>
            <a:r>
              <a:rPr lang="ja-JP" altLang="en-US" sz="1900" dirty="0">
                <a:latin typeface="+mn-ea"/>
                <a:cs typeface="Meiryo UI" panose="020B0604030504040204" pitchFamily="50" charset="-128"/>
              </a:rPr>
              <a:t>農場従事者は農場従事者用の台帳に記帳すること。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③更衣室にて、専用衣服・靴・手袋を着用する。</a:t>
            </a:r>
            <a:endParaRPr lang="en-US" altLang="ja-JP" sz="1900" dirty="0">
              <a:latin typeface="+mn-ea"/>
              <a:cs typeface="Meiryo UI" panose="020B0604030504040204" pitchFamily="50" charset="-128"/>
            </a:endParaRPr>
          </a:p>
          <a:p>
            <a:endParaRPr lang="en-US" altLang="ja-JP" sz="1900" dirty="0">
              <a:solidFill>
                <a:prstClr val="black"/>
              </a:solidFill>
              <a:latin typeface="+mn-ea"/>
              <a:cs typeface="Meiryo UI" panose="020B0604030504040204" pitchFamily="50" charset="-128"/>
            </a:endParaRPr>
          </a:p>
          <a:p>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手指の洗浄・消毒方法及び衣服・靴の着用方法は、添付の作業手順を参照すること。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453336" y="8757000"/>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８</a:t>
            </a:r>
            <a:endParaRPr kumimoji="1" lang="ja-JP" altLang="en-US" b="1" dirty="0"/>
          </a:p>
        </p:txBody>
      </p:sp>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sp>
        <p:nvSpPr>
          <p:cNvPr id="9" name="テキスト ボックス 8">
            <a:extLst>
              <a:ext uri="{FF2B5EF4-FFF2-40B4-BE49-F238E27FC236}">
                <a16:creationId xmlns:a16="http://schemas.microsoft.com/office/drawing/2014/main" id="{E2CCF3EE-63B4-4679-AB8E-0FF3FBA471F7}"/>
              </a:ext>
            </a:extLst>
          </p:cNvPr>
          <p:cNvSpPr txBox="1"/>
          <p:nvPr/>
        </p:nvSpPr>
        <p:spPr>
          <a:xfrm>
            <a:off x="3717032" y="860330"/>
            <a:ext cx="266429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sp>
        <p:nvSpPr>
          <p:cNvPr id="10" name="テキスト ボックス 9">
            <a:extLst>
              <a:ext uri="{FF2B5EF4-FFF2-40B4-BE49-F238E27FC236}">
                <a16:creationId xmlns:a16="http://schemas.microsoft.com/office/drawing/2014/main" id="{1AF4966E-AE6A-43DE-BA5C-FB4F7870B06E}"/>
              </a:ext>
            </a:extLst>
          </p:cNvPr>
          <p:cNvSpPr txBox="1"/>
          <p:nvPr/>
        </p:nvSpPr>
        <p:spPr>
          <a:xfrm>
            <a:off x="521644" y="1713166"/>
            <a:ext cx="27633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12" name="図 11">
            <a:extLst>
              <a:ext uri="{FF2B5EF4-FFF2-40B4-BE49-F238E27FC236}">
                <a16:creationId xmlns:a16="http://schemas.microsoft.com/office/drawing/2014/main" id="{0C8D7A47-5FFE-471C-88BD-BE02A5BDCE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2896" y="4468269"/>
            <a:ext cx="1638009" cy="1662009"/>
          </a:xfrm>
          <a:prstGeom prst="rect">
            <a:avLst/>
          </a:prstGeom>
          <a:ln>
            <a:solidFill>
              <a:schemeClr val="tx1"/>
            </a:solidFill>
          </a:ln>
        </p:spPr>
      </p:pic>
      <p:pic>
        <p:nvPicPr>
          <p:cNvPr id="13" name="図 12">
            <a:extLst>
              <a:ext uri="{FF2B5EF4-FFF2-40B4-BE49-F238E27FC236}">
                <a16:creationId xmlns:a16="http://schemas.microsoft.com/office/drawing/2014/main" id="{C56B6AA0-5B97-4D14-B306-8FFF5AAB03F4}"/>
              </a:ext>
            </a:extLst>
          </p:cNvPr>
          <p:cNvPicPr>
            <a:picLocks noChangeAspect="1"/>
          </p:cNvPicPr>
          <p:nvPr/>
        </p:nvPicPr>
        <p:blipFill>
          <a:blip r:embed="rId6"/>
          <a:stretch>
            <a:fillRect/>
          </a:stretch>
        </p:blipFill>
        <p:spPr>
          <a:xfrm>
            <a:off x="2178237" y="665246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id="{6C48B7E7-80F4-4B21-80A9-EF9FF5AD353D}"/>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業者ごとに設置された台帳</a:t>
            </a:r>
          </a:p>
        </p:txBody>
      </p:sp>
      <p:pic>
        <p:nvPicPr>
          <p:cNvPr id="4" name="図 3">
            <a:extLst>
              <a:ext uri="{FF2B5EF4-FFF2-40B4-BE49-F238E27FC236}">
                <a16:creationId xmlns:a16="http://schemas.microsoft.com/office/drawing/2014/main" id="{E9132AA7-1C39-41BD-81B1-3DC4F38851C3}"/>
              </a:ext>
            </a:extLst>
          </p:cNvPr>
          <p:cNvPicPr>
            <a:picLocks noChangeAspect="1"/>
          </p:cNvPicPr>
          <p:nvPr/>
        </p:nvPicPr>
        <p:blipFill>
          <a:blip r:embed="rId7"/>
          <a:stretch>
            <a:fillRect/>
          </a:stretch>
        </p:blipFill>
        <p:spPr>
          <a:xfrm>
            <a:off x="3597005" y="6652465"/>
            <a:ext cx="3179719" cy="1805749"/>
          </a:xfrm>
          <a:prstGeom prst="rect">
            <a:avLst/>
          </a:prstGeom>
          <a:ln>
            <a:solidFill>
              <a:schemeClr val="tx1"/>
            </a:solidFill>
          </a:ln>
        </p:spPr>
      </p:pic>
      <p:pic>
        <p:nvPicPr>
          <p:cNvPr id="17" name="図 16">
            <a:extLst>
              <a:ext uri="{FF2B5EF4-FFF2-40B4-BE49-F238E27FC236}">
                <a16:creationId xmlns:a16="http://schemas.microsoft.com/office/drawing/2014/main" id="{6058D683-828F-4539-A54D-B9C6AC99B70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99304" y="4661993"/>
            <a:ext cx="1638008" cy="1350167"/>
          </a:xfrm>
          <a:prstGeom prst="rect">
            <a:avLst/>
          </a:prstGeom>
        </p:spPr>
      </p:pic>
    </p:spTree>
    <p:extLst>
      <p:ext uri="{BB962C8B-B14F-4D97-AF65-F5344CB8AC3E}">
        <p14:creationId xmlns:p14="http://schemas.microsoft.com/office/powerpoint/2010/main" val="266318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62147C71-09FD-4FBE-A9D0-D0661AD89FDA}"/>
              </a:ext>
            </a:extLst>
          </p:cNvPr>
          <p:cNvSpPr/>
          <p:nvPr/>
        </p:nvSpPr>
        <p:spPr>
          <a:xfrm>
            <a:off x="59907" y="-430735"/>
            <a:ext cx="6825477" cy="1976165"/>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800" dirty="0">
              <a:latin typeface="+mj-ea"/>
              <a:cs typeface="Meiryo UI" panose="020B0604030504040204" pitchFamily="50" charset="-128"/>
            </a:endParaRPr>
          </a:p>
          <a:p>
            <a:pPr algn="r">
              <a:spcAft>
                <a:spcPts val="800"/>
              </a:spcAft>
            </a:pPr>
            <a:r>
              <a:rPr lang="ja-JP" altLang="en-US" sz="1800" dirty="0">
                <a:latin typeface="+mj-ea"/>
                <a:cs typeface="Meiryo UI" panose="020B0604030504040204" pitchFamily="50" charset="-128"/>
              </a:rPr>
              <a:t>令和〇年〇月〇日</a:t>
            </a:r>
            <a:endParaRPr lang="en-US" altLang="ja-JP" sz="2800" dirty="0">
              <a:latin typeface="+mj-ea"/>
              <a:ea typeface="+mj-ea"/>
              <a:cs typeface="Meiryo UI" panose="020B0604030504040204" pitchFamily="50" charset="-128"/>
            </a:endParaRPr>
          </a:p>
          <a:p>
            <a:pPr algn="ctr">
              <a:spcAft>
                <a:spcPts val="800"/>
              </a:spcAft>
            </a:pPr>
            <a:r>
              <a:rPr lang="ja-JP" altLang="en-US" sz="2600" dirty="0">
                <a:latin typeface="+mj-ea"/>
                <a:ea typeface="+mj-ea"/>
                <a:cs typeface="Meiryo UI" panose="020B0604030504040204" pitchFamily="50" charset="-128"/>
              </a:rPr>
              <a:t>○○農場　飼養衛生管理マニュアル</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本農場の従事者及び衛生管理区域に出入りする者が行う衛生対策の方法は、このマニュアルに従うこと。</a:t>
            </a:r>
            <a:endParaRPr lang="en-US" altLang="ja-JP" sz="18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正方形/長方形 2">
            <a:extLst>
              <a:ext uri="{FF2B5EF4-FFF2-40B4-BE49-F238E27FC236}">
                <a16:creationId xmlns:a16="http://schemas.microsoft.com/office/drawing/2014/main" id="{1B2772F4-F0B3-47BA-BD8E-4D75B2E15E59}"/>
              </a:ext>
            </a:extLst>
          </p:cNvPr>
          <p:cNvSpPr/>
          <p:nvPr/>
        </p:nvSpPr>
        <p:spPr>
          <a:xfrm>
            <a:off x="1772816" y="8713442"/>
            <a:ext cx="4802357" cy="3693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DC4A2C3-6EF5-4B14-9658-C501BC65327B}"/>
              </a:ext>
            </a:extLst>
          </p:cNvPr>
          <p:cNvSpPr/>
          <p:nvPr/>
        </p:nvSpPr>
        <p:spPr>
          <a:xfrm>
            <a:off x="59907" y="1984156"/>
            <a:ext cx="6825477" cy="6417141"/>
          </a:xfrm>
          <a:prstGeom prst="rect">
            <a:avLst/>
          </a:prstGeom>
        </p:spPr>
        <p:txBody>
          <a:bodyPr wrap="square">
            <a:spAutoFit/>
          </a:bodyPr>
          <a:lstStyle/>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○農場平面図（見取り図）・・・・・・・・・・・・・・・・・・・・・・・・・・・・・・・・・・・・・・・・・・・・・・・・・・・</a:t>
            </a:r>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○農場外の家畜等の取扱い禁止・・・・・・・・・・・・・・・・・・・・・・・・・・・・・・・・・・・・・・・・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○海外からの肉製品の持込み禁止・・・・・・・・・・・・・・・・・・・・・・・・・・・・・・・・・・・・・・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○海外渡航時及び帰国後の対策・・・・・・・・・・・・・・・・・・・・・・・・・・・・・・・・・・・・・・・・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○農場内への不適切な物品の持込みの禁止及び工具、機材等を農場内へ持ち</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込まないための取組・・・・・・・・・・・・・・・・・・・・・・・・・・・・・・・・・・・・・・・・・・・・・・・・・</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○愛玩動物の飼育禁止・・・・・・・・・・・・・・・・・・・・・・・・・・・・・・・・・・・・・・・・・・・・・・・・</a:t>
            </a:r>
          </a:p>
          <a:p>
            <a:endParaRPr lang="en-US" altLang="ja-JP" sz="14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400" dirty="0">
                <a:latin typeface="+mj-ea"/>
                <a:cs typeface="Meiryo UI" panose="020B0604030504040204" pitchFamily="50" charset="-128"/>
              </a:rPr>
              <a:t>　○入場時の動作フロー・・・・・・・・・・・・・・・・・・・・・・・・・・・・・・・・・・・・・・・・・・・・・・・・・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○衛生管理区域内の整理・整頓・・・・・・・・・・・・・・・・・・・・・・・・・・・・・・・・・・・・・・・・・・・・・・・</a:t>
            </a:r>
            <a:endParaRPr lang="en-US" altLang="ja-JP" sz="1300" dirty="0">
              <a:latin typeface="+mj-ea"/>
              <a:cs typeface="Meiryo UI" panose="020B0604030504040204" pitchFamily="50" charset="-128"/>
            </a:endParaRPr>
          </a:p>
          <a:p>
            <a:r>
              <a:rPr lang="ja-JP" altLang="en-US" sz="1400" dirty="0">
                <a:latin typeface="+mj-ea"/>
                <a:cs typeface="Meiryo UI" panose="020B0604030504040204" pitchFamily="50" charset="-128"/>
              </a:rPr>
              <a:t>　○飼料対策（野生動物の誘引防止対策）・・・・・・・・・・・・・・・・・・・・・・・・・・・・・・・・・・・</a:t>
            </a:r>
          </a:p>
          <a:p>
            <a:r>
              <a:rPr lang="ja-JP" altLang="en-US" sz="1400" dirty="0">
                <a:latin typeface="+mj-ea"/>
                <a:cs typeface="Meiryo UI" panose="020B0604030504040204" pitchFamily="50" charset="-128"/>
              </a:rPr>
              <a:t>　○飲水対策（「飲用に適した水」の確保）・・・・・・・・・・・・・・・・・・・・・・・・・・・・・・・・・・・・</a:t>
            </a:r>
          </a:p>
          <a:p>
            <a:r>
              <a:rPr lang="ja-JP" altLang="en-US" sz="1400" dirty="0">
                <a:latin typeface="+mj-ea"/>
                <a:cs typeface="Meiryo UI" panose="020B0604030504040204" pitchFamily="50" charset="-128"/>
              </a:rPr>
              <a:t>　○野生動物の侵入防止対策・・・・・・・・・・・・・・・・・・・・・・・・・・・・・・・・・・・・・・・・・・・・・</a:t>
            </a:r>
          </a:p>
          <a:p>
            <a:r>
              <a:rPr lang="ja-JP" altLang="en-US" sz="1400" dirty="0">
                <a:latin typeface="+mj-ea"/>
                <a:cs typeface="Meiryo UI" panose="020B0604030504040204" pitchFamily="50" charset="-128"/>
              </a:rPr>
              <a:t>　〇死亡豚等への野生動物の接触防止対策・・・・・・・・・・・・・・・・・・・・・・・・・・・・・・・・・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○ねずみ対策・・・・・・・・・・・・・・・・・・・・・・・・・・・・・・・・・・・・・・・・・・・・・・・・・・・・・・・・・</a:t>
            </a: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○出荷デポにおける交差汚染防止対策・・・・・・・・・・・・・・・・・・・・・・・・・・・・・・・・・・・・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○退場時の動作フロー・・・・・・・・・・・・・・・・・・・・・・・・・・・・・・・・・・・・・・・・・・・・・・・・・・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○車両退場時の動作フロー・・・・・・・・・・・・・・・・・・・・・・・・・・・・・・・・・・・・・・・・・・・・・・</a:t>
            </a:r>
            <a:endParaRPr lang="en-US" altLang="ja-JP" sz="18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800" dirty="0">
                <a:latin typeface="+mj-ea"/>
                <a:cs typeface="Meiryo UI" panose="020B0604030504040204" pitchFamily="50" charset="-128"/>
              </a:rPr>
              <a:t>（別添）作業手順（ＳＯＰ）及び緊急連絡先</a:t>
            </a:r>
            <a:endParaRPr lang="en-US" altLang="ja-JP" sz="1800" dirty="0">
              <a:latin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9652ABFF-F553-490A-BA49-E157428E0620}"/>
              </a:ext>
            </a:extLst>
          </p:cNvPr>
          <p:cNvSpPr txBox="1"/>
          <p:nvPr/>
        </p:nvSpPr>
        <p:spPr>
          <a:xfrm>
            <a:off x="1903893" y="8688989"/>
            <a:ext cx="4701504" cy="400110"/>
          </a:xfrm>
          <a:prstGeom prst="rect">
            <a:avLst/>
          </a:prstGeom>
          <a:noFill/>
        </p:spPr>
        <p:txBody>
          <a:bodyPr wrap="square" rtlCol="0">
            <a:spAutoFit/>
          </a:bodyPr>
          <a:lstStyle/>
          <a:p>
            <a:r>
              <a:rPr kumimoji="1" lang="ja-JP" altLang="en-US" sz="2000" dirty="0"/>
              <a:t>○○農場　飼養衛生管理者　○○　○○</a:t>
            </a:r>
          </a:p>
        </p:txBody>
      </p:sp>
      <p:sp>
        <p:nvSpPr>
          <p:cNvPr id="6" name="テキスト ボックス 5">
            <a:extLst>
              <a:ext uri="{FF2B5EF4-FFF2-40B4-BE49-F238E27FC236}">
                <a16:creationId xmlns:a16="http://schemas.microsoft.com/office/drawing/2014/main" id="{EBAEC0E7-1887-4C00-8D3D-F9CAE7567CCA}"/>
              </a:ext>
            </a:extLst>
          </p:cNvPr>
          <p:cNvSpPr txBox="1"/>
          <p:nvPr/>
        </p:nvSpPr>
        <p:spPr>
          <a:xfrm>
            <a:off x="116632" y="1835696"/>
            <a:ext cx="2232248" cy="369332"/>
          </a:xfrm>
          <a:prstGeom prst="rect">
            <a:avLst/>
          </a:prstGeom>
          <a:noFill/>
          <a:ln>
            <a:solidFill>
              <a:schemeClr val="tx1"/>
            </a:solidFill>
          </a:ln>
        </p:spPr>
        <p:txBody>
          <a:bodyPr wrap="square" rtlCol="0">
            <a:spAutoFit/>
          </a:bodyPr>
          <a:lstStyle/>
          <a:p>
            <a:r>
              <a:rPr kumimoji="1" lang="ja-JP" altLang="en-US" sz="1800" dirty="0"/>
              <a:t>１．農場外での対策</a:t>
            </a:r>
          </a:p>
        </p:txBody>
      </p:sp>
      <p:sp>
        <p:nvSpPr>
          <p:cNvPr id="7" name="テキスト ボックス 6">
            <a:extLst>
              <a:ext uri="{FF2B5EF4-FFF2-40B4-BE49-F238E27FC236}">
                <a16:creationId xmlns:a16="http://schemas.microsoft.com/office/drawing/2014/main" id="{F1E4A77E-0B95-43E1-BFBF-D28015585400}"/>
              </a:ext>
            </a:extLst>
          </p:cNvPr>
          <p:cNvSpPr txBox="1"/>
          <p:nvPr/>
        </p:nvSpPr>
        <p:spPr>
          <a:xfrm>
            <a:off x="59907" y="3770871"/>
            <a:ext cx="3456384" cy="369332"/>
          </a:xfrm>
          <a:prstGeom prst="rect">
            <a:avLst/>
          </a:prstGeom>
          <a:noFill/>
          <a:ln>
            <a:solidFill>
              <a:schemeClr val="tx1"/>
            </a:solidFill>
          </a:ln>
        </p:spPr>
        <p:txBody>
          <a:bodyPr wrap="square" rtlCol="0">
            <a:spAutoFit/>
          </a:bodyPr>
          <a:lstStyle/>
          <a:p>
            <a:r>
              <a:rPr kumimoji="1" lang="ja-JP" altLang="en-US" sz="1800" dirty="0"/>
              <a:t>２．衛生管理区域に入る際の対策</a:t>
            </a:r>
          </a:p>
        </p:txBody>
      </p:sp>
      <p:sp>
        <p:nvSpPr>
          <p:cNvPr id="8" name="テキスト ボックス 7">
            <a:extLst>
              <a:ext uri="{FF2B5EF4-FFF2-40B4-BE49-F238E27FC236}">
                <a16:creationId xmlns:a16="http://schemas.microsoft.com/office/drawing/2014/main" id="{4B5BDB00-334D-4406-B023-D49BA8F28AE5}"/>
              </a:ext>
            </a:extLst>
          </p:cNvPr>
          <p:cNvSpPr txBox="1"/>
          <p:nvPr/>
        </p:nvSpPr>
        <p:spPr>
          <a:xfrm>
            <a:off x="116632" y="4850740"/>
            <a:ext cx="3456384" cy="369332"/>
          </a:xfrm>
          <a:prstGeom prst="rect">
            <a:avLst/>
          </a:prstGeom>
          <a:noFill/>
          <a:ln>
            <a:solidFill>
              <a:schemeClr val="tx1"/>
            </a:solidFill>
          </a:ln>
        </p:spPr>
        <p:txBody>
          <a:bodyPr wrap="square" rtlCol="0">
            <a:spAutoFit/>
          </a:bodyPr>
          <a:lstStyle/>
          <a:p>
            <a:r>
              <a:rPr kumimoji="1" lang="ja-JP" altLang="en-US" sz="1800" dirty="0"/>
              <a:t>３．衛生管理区域の管理及び対策</a:t>
            </a:r>
          </a:p>
        </p:txBody>
      </p:sp>
      <p:sp>
        <p:nvSpPr>
          <p:cNvPr id="9" name="テキスト ボックス 8">
            <a:extLst>
              <a:ext uri="{FF2B5EF4-FFF2-40B4-BE49-F238E27FC236}">
                <a16:creationId xmlns:a16="http://schemas.microsoft.com/office/drawing/2014/main" id="{D39F7D0F-BA4A-4DA6-8E0B-9B1EC83E3CE3}"/>
              </a:ext>
            </a:extLst>
          </p:cNvPr>
          <p:cNvSpPr txBox="1"/>
          <p:nvPr/>
        </p:nvSpPr>
        <p:spPr>
          <a:xfrm>
            <a:off x="116632" y="6722948"/>
            <a:ext cx="3744416" cy="369332"/>
          </a:xfrm>
          <a:prstGeom prst="rect">
            <a:avLst/>
          </a:prstGeom>
          <a:noFill/>
          <a:ln>
            <a:solidFill>
              <a:schemeClr val="tx1"/>
            </a:solidFill>
          </a:ln>
        </p:spPr>
        <p:txBody>
          <a:bodyPr wrap="square" rtlCol="0">
            <a:spAutoFit/>
          </a:bodyPr>
          <a:lstStyle/>
          <a:p>
            <a:r>
              <a:rPr kumimoji="1" lang="ja-JP" altLang="en-US" sz="1800" dirty="0"/>
              <a:t>４．衛生管理区域から出る際の対策</a:t>
            </a:r>
          </a:p>
        </p:txBody>
      </p:sp>
      <p:sp>
        <p:nvSpPr>
          <p:cNvPr id="10" name="正方形/長方形 9">
            <a:extLst>
              <a:ext uri="{FF2B5EF4-FFF2-40B4-BE49-F238E27FC236}">
                <a16:creationId xmlns:a16="http://schemas.microsoft.com/office/drawing/2014/main" id="{FF0C4298-567E-4C21-B221-7C4A8FFCCA8C}"/>
              </a:ext>
            </a:extLst>
          </p:cNvPr>
          <p:cNvSpPr/>
          <p:nvPr/>
        </p:nvSpPr>
        <p:spPr>
          <a:xfrm>
            <a:off x="6393761" y="1959220"/>
            <a:ext cx="491623" cy="5847755"/>
          </a:xfrm>
          <a:prstGeom prst="rect">
            <a:avLst/>
          </a:prstGeom>
        </p:spPr>
        <p:txBody>
          <a:bodyPr wrap="square">
            <a:spAutoFit/>
          </a:bodyPr>
          <a:lstStyle/>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１</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３</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４</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５</a:t>
            </a:r>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６</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７</a:t>
            </a:r>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８</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９</a:t>
            </a:r>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P10</a:t>
            </a:r>
            <a:endParaRPr lang="ja-JP" altLang="en-US" sz="1400" dirty="0">
              <a:latin typeface="+mj-ea"/>
              <a:cs typeface="Meiryo UI" panose="020B0604030504040204" pitchFamily="50" charset="-128"/>
            </a:endParaRPr>
          </a:p>
          <a:p>
            <a:r>
              <a:rPr lang="en-US" altLang="ja-JP" sz="1400" dirty="0">
                <a:latin typeface="+mj-ea"/>
                <a:cs typeface="Meiryo UI" panose="020B0604030504040204" pitchFamily="50" charset="-128"/>
              </a:rPr>
              <a:t>P11</a:t>
            </a:r>
            <a:endParaRPr lang="ja-JP" altLang="en-US" sz="1400" dirty="0">
              <a:latin typeface="+mj-ea"/>
              <a:cs typeface="Meiryo UI" panose="020B0604030504040204" pitchFamily="50" charset="-128"/>
            </a:endParaRPr>
          </a:p>
          <a:p>
            <a:r>
              <a:rPr lang="en-US" altLang="ja-JP" sz="1400" dirty="0">
                <a:latin typeface="+mj-ea"/>
                <a:cs typeface="Meiryo UI" panose="020B0604030504040204" pitchFamily="50" charset="-128"/>
              </a:rPr>
              <a:t>P12</a:t>
            </a:r>
          </a:p>
          <a:p>
            <a:r>
              <a:rPr lang="en-US" altLang="ja-JP" sz="1400" dirty="0">
                <a:latin typeface="+mj-ea"/>
                <a:cs typeface="Meiryo UI" panose="020B0604030504040204" pitchFamily="50" charset="-128"/>
              </a:rPr>
              <a:t>P13</a:t>
            </a:r>
          </a:p>
          <a:p>
            <a:r>
              <a:rPr lang="en-US" altLang="ja-JP" sz="1400" dirty="0">
                <a:latin typeface="+mj-ea"/>
                <a:cs typeface="Meiryo UI" panose="020B0604030504040204" pitchFamily="50" charset="-128"/>
              </a:rPr>
              <a:t>P14</a:t>
            </a:r>
          </a:p>
          <a:p>
            <a:r>
              <a:rPr lang="en-US" altLang="ja-JP" sz="1400" dirty="0">
                <a:latin typeface="+mj-ea"/>
                <a:cs typeface="Meiryo UI" panose="020B0604030504040204" pitchFamily="50" charset="-128"/>
              </a:rPr>
              <a:t>P15</a:t>
            </a: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r>
              <a:rPr lang="en-US" altLang="ja-JP" sz="1400" dirty="0">
                <a:latin typeface="+mj-ea"/>
                <a:ea typeface="+mj-ea"/>
                <a:cs typeface="Meiryo UI" panose="020B0604030504040204" pitchFamily="50" charset="-128"/>
              </a:rPr>
              <a:t>P16</a:t>
            </a:r>
            <a:endParaRPr lang="ja-JP" altLang="en-US"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P17P18</a:t>
            </a:r>
            <a:endParaRPr lang="ja-JP" altLang="en-US" sz="1400" dirty="0">
              <a:latin typeface="+mj-ea"/>
              <a:ea typeface="+mj-ea"/>
              <a:cs typeface="Meiryo UI" panose="020B0604030504040204" pitchFamily="50" charset="-128"/>
            </a:endParaRPr>
          </a:p>
        </p:txBody>
      </p:sp>
    </p:spTree>
    <p:extLst>
      <p:ext uri="{BB962C8B-B14F-4D97-AF65-F5344CB8AC3E}">
        <p14:creationId xmlns:p14="http://schemas.microsoft.com/office/powerpoint/2010/main" val="256440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9B0CC-7D23-6D7D-F5D3-D0F1E07BA176}"/>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4AA1047-1C61-31E1-016C-C2932FB85889}"/>
              </a:ext>
            </a:extLst>
          </p:cNvPr>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i="1" dirty="0">
                <a:latin typeface="+mj-ea"/>
                <a:ea typeface="+mj-ea"/>
                <a:cs typeface="Meiryo UI" panose="020B0604030504040204" pitchFamily="50" charset="-128"/>
              </a:rPr>
              <a:t>農場平面図</a:t>
            </a:r>
          </a:p>
        </p:txBody>
      </p:sp>
      <p:sp>
        <p:nvSpPr>
          <p:cNvPr id="8" name="テキスト ボックス 7">
            <a:extLst>
              <a:ext uri="{FF2B5EF4-FFF2-40B4-BE49-F238E27FC236}">
                <a16:creationId xmlns:a16="http://schemas.microsoft.com/office/drawing/2014/main" id="{9983BA78-70B9-85AA-3AEF-A3E60EEA7E83}"/>
              </a:ext>
            </a:extLst>
          </p:cNvPr>
          <p:cNvSpPr txBox="1"/>
          <p:nvPr/>
        </p:nvSpPr>
        <p:spPr>
          <a:xfrm>
            <a:off x="228106" y="1043608"/>
            <a:ext cx="6441254" cy="7776864"/>
          </a:xfrm>
          <a:prstGeom prst="rect">
            <a:avLst/>
          </a:prstGeom>
          <a:noFill/>
          <a:ln>
            <a:solidFill>
              <a:schemeClr val="accent1"/>
            </a:solidFill>
          </a:ln>
        </p:spPr>
        <p:txBody>
          <a:bodyPr wrap="square" rtlCol="0">
            <a:spAutoFit/>
          </a:bodyPr>
          <a:lstStyle/>
          <a:p>
            <a:endParaRPr kumimoji="1" lang="ja-JP" altLang="en-US" dirty="0"/>
          </a:p>
        </p:txBody>
      </p:sp>
      <p:sp>
        <p:nvSpPr>
          <p:cNvPr id="13" name="テキスト ボックス 12">
            <a:extLst>
              <a:ext uri="{FF2B5EF4-FFF2-40B4-BE49-F238E27FC236}">
                <a16:creationId xmlns:a16="http://schemas.microsoft.com/office/drawing/2014/main" id="{AA37FC70-65BC-C8BF-D3CC-40504FB24F27}"/>
              </a:ext>
            </a:extLst>
          </p:cNvPr>
          <p:cNvSpPr txBox="1"/>
          <p:nvPr/>
        </p:nvSpPr>
        <p:spPr>
          <a:xfrm>
            <a:off x="2420888" y="7812360"/>
            <a:ext cx="4032448" cy="877163"/>
          </a:xfrm>
          <a:prstGeom prst="rect">
            <a:avLst/>
          </a:prstGeom>
          <a:noFill/>
          <a:ln w="28575">
            <a:solidFill>
              <a:schemeClr val="accent1"/>
            </a:solidFill>
            <a:prstDash val="sysDot"/>
          </a:ln>
        </p:spPr>
        <p:txBody>
          <a:bodyPr wrap="square" rtlCol="0">
            <a:spAutoFit/>
          </a:bodyPr>
          <a:lstStyle/>
          <a:p>
            <a:r>
              <a:rPr kumimoji="1" lang="ja-JP" altLang="en-US" dirty="0"/>
              <a:t>（注）飼養衛生管理区域の出入口及び</a:t>
            </a:r>
            <a:r>
              <a:rPr lang="ja-JP" altLang="en-US" dirty="0"/>
              <a:t>消毒設備等、衛生対策設備の設置箇所を明示するように記載してください。</a:t>
            </a:r>
            <a:endParaRPr kumimoji="1" lang="ja-JP" altLang="en-US" dirty="0"/>
          </a:p>
        </p:txBody>
      </p:sp>
      <p:sp>
        <p:nvSpPr>
          <p:cNvPr id="16" name="テキスト ボックス 15">
            <a:extLst>
              <a:ext uri="{FF2B5EF4-FFF2-40B4-BE49-F238E27FC236}">
                <a16:creationId xmlns:a16="http://schemas.microsoft.com/office/drawing/2014/main" id="{FB01A0DD-442D-EDF8-C2F4-5F973B7A7D1F}"/>
              </a:ext>
            </a:extLst>
          </p:cNvPr>
          <p:cNvSpPr txBox="1"/>
          <p:nvPr/>
        </p:nvSpPr>
        <p:spPr>
          <a:xfrm>
            <a:off x="6453336" y="8682553"/>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１</a:t>
            </a:r>
          </a:p>
        </p:txBody>
      </p:sp>
    </p:spTree>
    <p:extLst>
      <p:ext uri="{BB962C8B-B14F-4D97-AF65-F5344CB8AC3E}">
        <p14:creationId xmlns:p14="http://schemas.microsoft.com/office/powerpoint/2010/main" val="106880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E5C86-E78E-A252-85CF-31718662F032}"/>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64552B6-2CC9-580A-EE55-55B8D732A096}"/>
              </a:ext>
            </a:extLst>
          </p:cNvPr>
          <p:cNvSpPr txBox="1"/>
          <p:nvPr/>
        </p:nvSpPr>
        <p:spPr>
          <a:xfrm>
            <a:off x="228106" y="80211"/>
            <a:ext cx="6636838" cy="484661"/>
          </a:xfrm>
          <a:prstGeom prst="rect">
            <a:avLst/>
          </a:prstGeom>
          <a:noFill/>
        </p:spPr>
        <p:txBody>
          <a:bodyPr wrap="square" lIns="114215" tIns="57107" rIns="114215" bIns="57107" rtlCol="0" anchor="ctr">
            <a:spAutoFit/>
          </a:bodyPr>
          <a:lstStyle/>
          <a:p>
            <a:r>
              <a:rPr lang="en-US" altLang="ja-JP" sz="2400" b="1" i="1" dirty="0">
                <a:latin typeface="+mj-ea"/>
                <a:ea typeface="+mj-ea"/>
                <a:cs typeface="Meiryo UI" panose="020B0604030504040204" pitchFamily="50" charset="-128"/>
              </a:rPr>
              <a:t>※</a:t>
            </a:r>
            <a:r>
              <a:rPr lang="ja-JP" altLang="en-US" sz="2400" b="1" i="1" dirty="0">
                <a:latin typeface="+mj-ea"/>
                <a:ea typeface="+mj-ea"/>
                <a:cs typeface="Meiryo UI" panose="020B0604030504040204" pitchFamily="50" charset="-128"/>
              </a:rPr>
              <a:t>農場平面図の例</a:t>
            </a:r>
            <a:r>
              <a:rPr lang="en-US" altLang="ja-JP" sz="2400" b="1" i="1" dirty="0">
                <a:latin typeface="+mj-ea"/>
                <a:ea typeface="+mj-ea"/>
                <a:cs typeface="Meiryo UI" panose="020B0604030504040204" pitchFamily="50" charset="-128"/>
              </a:rPr>
              <a:t>※</a:t>
            </a:r>
            <a:endParaRPr lang="ja-JP" altLang="en-US" sz="2400" b="1" i="1" dirty="0">
              <a:latin typeface="+mj-ea"/>
              <a:ea typeface="+mj-ea"/>
              <a:cs typeface="Meiryo UI" panose="020B0604030504040204" pitchFamily="50" charset="-128"/>
            </a:endParaRPr>
          </a:p>
        </p:txBody>
      </p:sp>
      <p:pic>
        <p:nvPicPr>
          <p:cNvPr id="13" name="図 12">
            <a:extLst>
              <a:ext uri="{FF2B5EF4-FFF2-40B4-BE49-F238E27FC236}">
                <a16:creationId xmlns:a16="http://schemas.microsoft.com/office/drawing/2014/main" id="{9F8F740B-ABE5-EC14-4924-7676A1912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096" y="1070428"/>
            <a:ext cx="6205808" cy="7402715"/>
          </a:xfrm>
          <a:prstGeom prst="rect">
            <a:avLst/>
          </a:prstGeom>
        </p:spPr>
      </p:pic>
      <p:cxnSp>
        <p:nvCxnSpPr>
          <p:cNvPr id="15" name="直線矢印コネクタ 14">
            <a:extLst>
              <a:ext uri="{FF2B5EF4-FFF2-40B4-BE49-F238E27FC236}">
                <a16:creationId xmlns:a16="http://schemas.microsoft.com/office/drawing/2014/main" id="{479AAFFF-A96C-6245-15B6-D417FFA88BBA}"/>
              </a:ext>
            </a:extLst>
          </p:cNvPr>
          <p:cNvCxnSpPr>
            <a:cxnSpLocks/>
          </p:cNvCxnSpPr>
          <p:nvPr/>
        </p:nvCxnSpPr>
        <p:spPr>
          <a:xfrm flipV="1">
            <a:off x="3546525" y="7812360"/>
            <a:ext cx="0" cy="24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B9FBDAC-4F75-5C9B-044C-8768051A869D}"/>
              </a:ext>
            </a:extLst>
          </p:cNvPr>
          <p:cNvSpPr txBox="1"/>
          <p:nvPr/>
        </p:nvSpPr>
        <p:spPr>
          <a:xfrm>
            <a:off x="1052736" y="7934560"/>
            <a:ext cx="1584173" cy="484661"/>
          </a:xfrm>
          <a:prstGeom prst="rect">
            <a:avLst/>
          </a:prstGeom>
          <a:solidFill>
            <a:schemeClr val="bg1"/>
          </a:solidFill>
        </p:spPr>
        <p:txBody>
          <a:bodyPr wrap="square" rtlCol="0">
            <a:spAutoFit/>
          </a:bodyPr>
          <a:lstStyle/>
          <a:p>
            <a:endParaRPr kumimoji="1" lang="ja-JP" altLang="en-US" dirty="0"/>
          </a:p>
        </p:txBody>
      </p:sp>
      <p:sp>
        <p:nvSpPr>
          <p:cNvPr id="20" name="テキスト ボックス 19">
            <a:extLst>
              <a:ext uri="{FF2B5EF4-FFF2-40B4-BE49-F238E27FC236}">
                <a16:creationId xmlns:a16="http://schemas.microsoft.com/office/drawing/2014/main" id="{D7737314-0DB0-A0EB-9999-6B5A3737C4DF}"/>
              </a:ext>
            </a:extLst>
          </p:cNvPr>
          <p:cNvSpPr txBox="1"/>
          <p:nvPr/>
        </p:nvSpPr>
        <p:spPr>
          <a:xfrm>
            <a:off x="6453336" y="8682553"/>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２</a:t>
            </a:r>
            <a:endParaRPr kumimoji="1" lang="ja-JP" altLang="en-US" b="1" dirty="0"/>
          </a:p>
        </p:txBody>
      </p:sp>
      <p:sp>
        <p:nvSpPr>
          <p:cNvPr id="2" name="テキスト ボックス 1">
            <a:extLst>
              <a:ext uri="{FF2B5EF4-FFF2-40B4-BE49-F238E27FC236}">
                <a16:creationId xmlns:a16="http://schemas.microsoft.com/office/drawing/2014/main" id="{8C79BD63-83A0-A24D-4784-33FD7EE687ED}"/>
              </a:ext>
            </a:extLst>
          </p:cNvPr>
          <p:cNvSpPr txBox="1"/>
          <p:nvPr/>
        </p:nvSpPr>
        <p:spPr>
          <a:xfrm>
            <a:off x="2924944" y="8105507"/>
            <a:ext cx="1440156" cy="307777"/>
          </a:xfrm>
          <a:prstGeom prst="rect">
            <a:avLst/>
          </a:prstGeom>
          <a:noFill/>
        </p:spPr>
        <p:txBody>
          <a:bodyPr wrap="square" rtlCol="0">
            <a:spAutoFit/>
          </a:bodyPr>
          <a:lstStyle/>
          <a:p>
            <a:r>
              <a:rPr kumimoji="1" lang="ja-JP" altLang="en-US" sz="1400" dirty="0"/>
              <a:t>看板設置場所</a:t>
            </a:r>
          </a:p>
        </p:txBody>
      </p:sp>
      <p:cxnSp>
        <p:nvCxnSpPr>
          <p:cNvPr id="3" name="直線矢印コネクタ 2">
            <a:extLst>
              <a:ext uri="{FF2B5EF4-FFF2-40B4-BE49-F238E27FC236}">
                <a16:creationId xmlns:a16="http://schemas.microsoft.com/office/drawing/2014/main" id="{7212F157-40FD-F865-CC4C-804C1BBEEAAD}"/>
              </a:ext>
            </a:extLst>
          </p:cNvPr>
          <p:cNvCxnSpPr>
            <a:cxnSpLocks/>
          </p:cNvCxnSpPr>
          <p:nvPr/>
        </p:nvCxnSpPr>
        <p:spPr>
          <a:xfrm flipV="1">
            <a:off x="1756290" y="7774897"/>
            <a:ext cx="360042" cy="24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10B3E98-DE1B-A2A9-09C8-532BFF0789AB}"/>
              </a:ext>
            </a:extLst>
          </p:cNvPr>
          <p:cNvSpPr txBox="1"/>
          <p:nvPr/>
        </p:nvSpPr>
        <p:spPr>
          <a:xfrm>
            <a:off x="496155" y="7997785"/>
            <a:ext cx="1440156" cy="523220"/>
          </a:xfrm>
          <a:prstGeom prst="rect">
            <a:avLst/>
          </a:prstGeom>
          <a:noFill/>
        </p:spPr>
        <p:txBody>
          <a:bodyPr wrap="square" rtlCol="0">
            <a:spAutoFit/>
          </a:bodyPr>
          <a:lstStyle/>
          <a:p>
            <a:pPr algn="ctr"/>
            <a:r>
              <a:rPr kumimoji="1" lang="ja-JP" altLang="en-US" sz="1400" dirty="0"/>
              <a:t>車両消毒設備</a:t>
            </a:r>
            <a:endParaRPr kumimoji="1" lang="en-US" altLang="ja-JP" sz="1400" dirty="0"/>
          </a:p>
          <a:p>
            <a:pPr algn="ctr"/>
            <a:r>
              <a:rPr lang="ja-JP" altLang="en-US" sz="1400" dirty="0"/>
              <a:t>（動噴など）</a:t>
            </a:r>
            <a:endParaRPr kumimoji="1" lang="ja-JP" altLang="en-US" sz="1400" dirty="0"/>
          </a:p>
        </p:txBody>
      </p:sp>
      <p:cxnSp>
        <p:nvCxnSpPr>
          <p:cNvPr id="6" name="直線矢印コネクタ 5">
            <a:extLst>
              <a:ext uri="{FF2B5EF4-FFF2-40B4-BE49-F238E27FC236}">
                <a16:creationId xmlns:a16="http://schemas.microsoft.com/office/drawing/2014/main" id="{FBAAD939-CC57-BB5F-E520-652B499BF9C3}"/>
              </a:ext>
            </a:extLst>
          </p:cNvPr>
          <p:cNvCxnSpPr>
            <a:cxnSpLocks/>
          </p:cNvCxnSpPr>
          <p:nvPr/>
        </p:nvCxnSpPr>
        <p:spPr>
          <a:xfrm flipV="1">
            <a:off x="5661248" y="6372200"/>
            <a:ext cx="0" cy="24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E63A938B-4992-8214-5E4C-83384BB2A879}"/>
              </a:ext>
            </a:extLst>
          </p:cNvPr>
          <p:cNvSpPr txBox="1"/>
          <p:nvPr/>
        </p:nvSpPr>
        <p:spPr>
          <a:xfrm>
            <a:off x="4740595" y="6660491"/>
            <a:ext cx="1691489" cy="461665"/>
          </a:xfrm>
          <a:prstGeom prst="rect">
            <a:avLst/>
          </a:prstGeom>
          <a:noFill/>
        </p:spPr>
        <p:txBody>
          <a:bodyPr wrap="none" rtlCol="0">
            <a:spAutoFit/>
          </a:bodyPr>
          <a:lstStyle/>
          <a:p>
            <a:pPr algn="ctr"/>
            <a:r>
              <a:rPr kumimoji="1" lang="ja-JP" altLang="en-US" sz="1200" dirty="0"/>
              <a:t>畜舎等の消毒設備</a:t>
            </a:r>
            <a:endParaRPr kumimoji="1" lang="en-US" altLang="ja-JP" sz="1200" dirty="0"/>
          </a:p>
          <a:p>
            <a:pPr algn="ctr"/>
            <a:r>
              <a:rPr lang="ja-JP" altLang="en-US" sz="1200" dirty="0"/>
              <a:t>（踏み込み消毒槽など）</a:t>
            </a:r>
            <a:endParaRPr kumimoji="1" lang="ja-JP" altLang="en-US" sz="1200" dirty="0"/>
          </a:p>
        </p:txBody>
      </p:sp>
    </p:spTree>
    <p:extLst>
      <p:ext uri="{BB962C8B-B14F-4D97-AF65-F5344CB8AC3E}">
        <p14:creationId xmlns:p14="http://schemas.microsoft.com/office/powerpoint/2010/main" val="41288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E9C986-3882-4153-B2F1-51D4801570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80" y="4922474"/>
            <a:ext cx="1403528" cy="1371262"/>
          </a:xfrm>
          <a:prstGeom prst="rect">
            <a:avLst/>
          </a:prstGeom>
        </p:spPr>
      </p:pic>
      <p:pic>
        <p:nvPicPr>
          <p:cNvPr id="10" name="図 9">
            <a:extLst>
              <a:ext uri="{FF2B5EF4-FFF2-40B4-BE49-F238E27FC236}">
                <a16:creationId xmlns:a16="http://schemas.microsoft.com/office/drawing/2014/main" id="{DA9DEF23-7EF5-4CEF-9DE0-A291EEF441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5257" y="6226951"/>
            <a:ext cx="1094141" cy="787081"/>
          </a:xfrm>
          <a:prstGeom prst="rect">
            <a:avLst/>
          </a:prstGeom>
        </p:spPr>
      </p:pic>
      <p:pic>
        <p:nvPicPr>
          <p:cNvPr id="20" name="図 19">
            <a:extLst>
              <a:ext uri="{FF2B5EF4-FFF2-40B4-BE49-F238E27FC236}">
                <a16:creationId xmlns:a16="http://schemas.microsoft.com/office/drawing/2014/main" id="{5A5CE91D-EEFE-4E81-8C3F-61E89DD1A1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4073" y="5427844"/>
            <a:ext cx="533391" cy="1429887"/>
          </a:xfrm>
          <a:prstGeom prst="rect">
            <a:avLst/>
          </a:prstGeom>
        </p:spPr>
      </p:pic>
      <p:sp>
        <p:nvSpPr>
          <p:cNvPr id="5" name="爆発: 14 pt 4">
            <a:extLst>
              <a:ext uri="{FF2B5EF4-FFF2-40B4-BE49-F238E27FC236}">
                <a16:creationId xmlns:a16="http://schemas.microsoft.com/office/drawing/2014/main" id="{1ABB0DDD-AC97-4895-AB56-4BFDC45FB837}"/>
              </a:ext>
            </a:extLst>
          </p:cNvPr>
          <p:cNvSpPr/>
          <p:nvPr/>
        </p:nvSpPr>
        <p:spPr>
          <a:xfrm>
            <a:off x="14699" y="4177537"/>
            <a:ext cx="3586248" cy="855139"/>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4" name="角丸四角形 13"/>
          <p:cNvSpPr/>
          <p:nvPr/>
        </p:nvSpPr>
        <p:spPr>
          <a:xfrm>
            <a:off x="32522" y="773676"/>
            <a:ext cx="6825477" cy="343828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2133" dirty="0">
              <a:latin typeface="+mj-ea"/>
              <a:ea typeface="+mj-ea"/>
              <a:cs typeface="Meiryo UI" panose="020B0604030504040204" pitchFamily="50" charset="-128"/>
            </a:endParaRPr>
          </a:p>
          <a:p>
            <a:r>
              <a:rPr lang="en-US" altLang="ja-JP" sz="2400" dirty="0">
                <a:solidFill>
                  <a:schemeClr val="bg1">
                    <a:lumMod val="75000"/>
                  </a:schemeClr>
                </a:solidFill>
                <a:latin typeface="+mj-ea"/>
                <a:cs typeface="Meiryo UI" panose="020B0604030504040204" pitchFamily="50" charset="-128"/>
              </a:rPr>
              <a:t> </a:t>
            </a:r>
            <a:r>
              <a:rPr lang="en-US" altLang="ja-JP" sz="1800" dirty="0">
                <a:solidFill>
                  <a:schemeClr val="bg1"/>
                </a:solidFill>
                <a:latin typeface="+mj-ea"/>
                <a:cs typeface="Meiryo UI" panose="020B0604030504040204" pitchFamily="50" charset="-128"/>
              </a:rPr>
              <a:t>【</a:t>
            </a:r>
            <a:r>
              <a:rPr lang="ja-JP" altLang="en-US" sz="1800" dirty="0">
                <a:solidFill>
                  <a:schemeClr val="bg1"/>
                </a:solidFill>
                <a:latin typeface="+mj-ea"/>
                <a:cs typeface="Meiryo UI" panose="020B0604030504040204" pitchFamily="50" charset="-128"/>
              </a:rPr>
              <a:t>記載</a:t>
            </a:r>
            <a:r>
              <a:rPr lang="en-US" altLang="ja-JP" sz="1800" dirty="0">
                <a:solidFill>
                  <a:schemeClr val="bg1"/>
                </a:solidFill>
                <a:latin typeface="+mj-ea"/>
                <a:cs typeface="Meiryo UI" panose="020B0604030504040204" pitchFamily="50" charset="-128"/>
              </a:rPr>
              <a:t>】</a:t>
            </a:r>
            <a:r>
              <a:rPr lang="ja-JP" altLang="en-US" sz="1800" dirty="0">
                <a:solidFill>
                  <a:schemeClr val="bg1"/>
                </a:solidFill>
                <a:latin typeface="+mj-ea"/>
                <a:cs typeface="Meiryo UI" panose="020B0604030504040204" pitchFamily="50" charset="-128"/>
              </a:rPr>
              <a:t>飼養衛生管理名</a:t>
            </a:r>
            <a:endParaRPr lang="en-US" altLang="ja-JP" sz="2130" dirty="0">
              <a:solidFill>
                <a:schemeClr val="tx1"/>
              </a:solidFill>
              <a:latin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やむを得ない事情（</a:t>
            </a:r>
            <a:r>
              <a:rPr lang="en-US" altLang="ja-JP" sz="2133" dirty="0">
                <a:solidFill>
                  <a:schemeClr val="tx1"/>
                </a:solidFill>
                <a:latin typeface="+mj-ea"/>
                <a:ea typeface="+mj-ea"/>
                <a:cs typeface="Meiryo UI" panose="020B0604030504040204" pitchFamily="50" charset="-128"/>
              </a:rPr>
              <a:t>※</a:t>
            </a:r>
            <a:r>
              <a:rPr lang="ja-JP" altLang="en-US" sz="2133" dirty="0">
                <a:solidFill>
                  <a:schemeClr val="tx1"/>
                </a:solidFill>
                <a:latin typeface="+mj-ea"/>
                <a:ea typeface="+mj-ea"/>
                <a:cs typeface="Meiryo UI" panose="020B0604030504040204" pitchFamily="50" charset="-128"/>
              </a:rPr>
              <a:t>）がある場合、</a:t>
            </a:r>
            <a:endParaRPr lang="en-US" altLang="ja-JP" sz="2133" dirty="0">
              <a:solidFill>
                <a:schemeClr val="tx1"/>
              </a:solidFill>
              <a:latin typeface="+mj-ea"/>
              <a:ea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に事前に申し出た上で、交差汚染防止対策を講ずること。</a:t>
            </a:r>
            <a:endParaRPr lang="en-US" altLang="ja-JP" sz="2133" dirty="0">
              <a:solidFill>
                <a:schemeClr val="tx1"/>
              </a:solidFill>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１）自宅でも豚を飼養している場合</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自宅の飼養管理を行った後、シャワーで全身を洗浄した上で、新しい洗濯済の衣類及び靴に着替えて出勤する。</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２）地域の鳥獣害対策に従事している場合</a:t>
            </a:r>
          </a:p>
          <a:p>
            <a:r>
              <a:rPr lang="ja-JP" altLang="en-US" sz="1800" dirty="0">
                <a:latin typeface="+mj-ea"/>
                <a:ea typeface="+mj-ea"/>
                <a:cs typeface="Meiryo UI" panose="020B0604030504040204" pitchFamily="50" charset="-128"/>
              </a:rPr>
              <a:t>従事後、農場に直行せず、自宅のシャワーで全身を洗浄した上で、新しい洗濯済の衣類及び靴に着替えて出勤する。また鳥獣害対策に要した器具・機材を農場に持ち込まない。</a:t>
            </a:r>
            <a:endParaRPr lang="en-US" altLang="ja-JP" sz="1800" dirty="0">
              <a:latin typeface="+mj-ea"/>
              <a:ea typeface="+mj-ea"/>
              <a:cs typeface="Meiryo UI" panose="020B0604030504040204" pitchFamily="50" charset="-128"/>
            </a:endParaRPr>
          </a:p>
        </p:txBody>
      </p:sp>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i="1" dirty="0">
                <a:latin typeface="+mj-ea"/>
                <a:ea typeface="+mj-ea"/>
                <a:cs typeface="Meiryo UI" panose="020B0604030504040204" pitchFamily="50" charset="-128"/>
              </a:rPr>
              <a:t>農場外の家畜等の取扱い禁止</a:t>
            </a:r>
          </a:p>
        </p:txBody>
      </p:sp>
      <p:sp>
        <p:nvSpPr>
          <p:cNvPr id="27" name="正方形/長方形 26">
            <a:extLst>
              <a:ext uri="{FF2B5EF4-FFF2-40B4-BE49-F238E27FC236}">
                <a16:creationId xmlns:a16="http://schemas.microsoft.com/office/drawing/2014/main" id="{AD0AF41C-9AA9-40F9-9FD9-134D19C05FE1}"/>
              </a:ext>
            </a:extLst>
          </p:cNvPr>
          <p:cNvSpPr/>
          <p:nvPr/>
        </p:nvSpPr>
        <p:spPr>
          <a:xfrm>
            <a:off x="3969827" y="5768983"/>
            <a:ext cx="2795268" cy="661271"/>
          </a:xfrm>
          <a:prstGeom prst="rect">
            <a:avLst/>
          </a:prstGeom>
          <a:noFill/>
          <a:ln>
            <a:noFill/>
          </a:ln>
        </p:spPr>
        <p:txBody>
          <a:bodyPr wrap="square">
            <a:spAutoFit/>
          </a:bodyPr>
          <a:lstStyle/>
          <a:p>
            <a:pPr>
              <a:lnSpc>
                <a:spcPts val="2400"/>
              </a:lnSpc>
              <a:defRPr/>
            </a:pPr>
            <a:r>
              <a:rPr lang="ja-JP" altLang="en-US" sz="1600" dirty="0">
                <a:solidFill>
                  <a:schemeClr val="dk1"/>
                </a:solidFill>
                <a:latin typeface="+mn-ea"/>
              </a:rPr>
              <a:t>農場には直行せず、シャワー洗浄する。</a:t>
            </a:r>
            <a:endParaRPr lang="en-US" altLang="ja-JP" sz="1600" dirty="0">
              <a:solidFill>
                <a:schemeClr val="dk1"/>
              </a:solidFill>
              <a:latin typeface="+mn-ea"/>
            </a:endParaRPr>
          </a:p>
        </p:txBody>
      </p:sp>
      <p:pic>
        <p:nvPicPr>
          <p:cNvPr id="25" name="グラフィックス 24" descr="靴">
            <a:extLst>
              <a:ext uri="{FF2B5EF4-FFF2-40B4-BE49-F238E27FC236}">
                <a16:creationId xmlns:a16="http://schemas.microsoft.com/office/drawing/2014/main" id="{821A7A9C-8F7A-4775-8BF3-6BF23BBDD9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6000" y="8110386"/>
            <a:ext cx="586060" cy="655257"/>
          </a:xfrm>
          <a:prstGeom prst="rect">
            <a:avLst/>
          </a:prstGeom>
        </p:spPr>
      </p:pic>
      <p:pic>
        <p:nvPicPr>
          <p:cNvPr id="41" name="グラフィックス 40" descr="靴">
            <a:extLst>
              <a:ext uri="{FF2B5EF4-FFF2-40B4-BE49-F238E27FC236}">
                <a16:creationId xmlns:a16="http://schemas.microsoft.com/office/drawing/2014/main" id="{7241C05D-AB74-47A1-9C04-3C7B36B756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81801" y="6331130"/>
            <a:ext cx="633536" cy="708338"/>
          </a:xfrm>
          <a:prstGeom prst="rect">
            <a:avLst/>
          </a:prstGeom>
        </p:spPr>
      </p:pic>
      <p:sp>
        <p:nvSpPr>
          <p:cNvPr id="29" name="爆発: 8 pt 28">
            <a:extLst>
              <a:ext uri="{FF2B5EF4-FFF2-40B4-BE49-F238E27FC236}">
                <a16:creationId xmlns:a16="http://schemas.microsoft.com/office/drawing/2014/main" id="{A3577E74-7D34-49DE-B073-C9740CB74227}"/>
              </a:ext>
            </a:extLst>
          </p:cNvPr>
          <p:cNvSpPr/>
          <p:nvPr/>
        </p:nvSpPr>
        <p:spPr>
          <a:xfrm>
            <a:off x="3074446" y="67598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爆発: 8 pt 45">
            <a:extLst>
              <a:ext uri="{FF2B5EF4-FFF2-40B4-BE49-F238E27FC236}">
                <a16:creationId xmlns:a16="http://schemas.microsoft.com/office/drawing/2014/main" id="{B536393B-BD76-4623-B0C8-2EDD2D210DDA}"/>
              </a:ext>
            </a:extLst>
          </p:cNvPr>
          <p:cNvSpPr/>
          <p:nvPr/>
        </p:nvSpPr>
        <p:spPr>
          <a:xfrm>
            <a:off x="2661782" y="614858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7" name="爆発: 8 pt 46">
            <a:extLst>
              <a:ext uri="{FF2B5EF4-FFF2-40B4-BE49-F238E27FC236}">
                <a16:creationId xmlns:a16="http://schemas.microsoft.com/office/drawing/2014/main" id="{7AD6E5A7-F36D-4E5C-B3EF-30F51482100E}"/>
              </a:ext>
            </a:extLst>
          </p:cNvPr>
          <p:cNvSpPr/>
          <p:nvPr/>
        </p:nvSpPr>
        <p:spPr>
          <a:xfrm>
            <a:off x="2448698" y="610200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8" name="爆発: 8 pt 47">
            <a:extLst>
              <a:ext uri="{FF2B5EF4-FFF2-40B4-BE49-F238E27FC236}">
                <a16:creationId xmlns:a16="http://schemas.microsoft.com/office/drawing/2014/main" id="{71BD9AED-E9BD-4269-943B-386B5FADC9FA}"/>
              </a:ext>
            </a:extLst>
          </p:cNvPr>
          <p:cNvSpPr/>
          <p:nvPr/>
        </p:nvSpPr>
        <p:spPr>
          <a:xfrm>
            <a:off x="2768181" y="662503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9" name="爆発: 8 pt 48">
            <a:extLst>
              <a:ext uri="{FF2B5EF4-FFF2-40B4-BE49-F238E27FC236}">
                <a16:creationId xmlns:a16="http://schemas.microsoft.com/office/drawing/2014/main" id="{EC44F73C-57F2-44A5-84D2-1A016518EE6C}"/>
              </a:ext>
            </a:extLst>
          </p:cNvPr>
          <p:cNvSpPr/>
          <p:nvPr/>
        </p:nvSpPr>
        <p:spPr>
          <a:xfrm>
            <a:off x="2545679" y="630231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7" name="正方形/長方形 36">
            <a:extLst>
              <a:ext uri="{FF2B5EF4-FFF2-40B4-BE49-F238E27FC236}">
                <a16:creationId xmlns:a16="http://schemas.microsoft.com/office/drawing/2014/main" id="{3F8AC19C-9BA7-4D76-B298-9ED60D34E245}"/>
              </a:ext>
            </a:extLst>
          </p:cNvPr>
          <p:cNvSpPr/>
          <p:nvPr/>
        </p:nvSpPr>
        <p:spPr>
          <a:xfrm>
            <a:off x="764704" y="4427984"/>
            <a:ext cx="2862753" cy="354969"/>
          </a:xfrm>
          <a:prstGeom prst="rect">
            <a:avLst/>
          </a:prstGeom>
          <a:noFill/>
          <a:ln>
            <a:noFill/>
          </a:ln>
        </p:spPr>
        <p:txBody>
          <a:bodyPr wrap="square">
            <a:spAutoFit/>
          </a:bodyPr>
          <a:lstStyle/>
          <a:p>
            <a:pPr>
              <a:lnSpc>
                <a:spcPts val="2400"/>
              </a:lnSpc>
              <a:defRPr/>
            </a:pPr>
            <a:r>
              <a:rPr lang="ja-JP" altLang="en-US" sz="1467" dirty="0">
                <a:solidFill>
                  <a:srgbClr val="FF0000"/>
                </a:solidFill>
                <a:latin typeface="+mn-ea"/>
              </a:rPr>
              <a:t>病原体を持ってこない</a:t>
            </a:r>
            <a:endParaRPr lang="en-US" altLang="ja-JP" sz="1467" dirty="0">
              <a:solidFill>
                <a:srgbClr val="FF0000"/>
              </a:solidFill>
              <a:latin typeface="+mn-ea"/>
            </a:endParaRPr>
          </a:p>
        </p:txBody>
      </p:sp>
      <p:pic>
        <p:nvPicPr>
          <p:cNvPr id="6" name="図 5">
            <a:extLst>
              <a:ext uri="{FF2B5EF4-FFF2-40B4-BE49-F238E27FC236}">
                <a16:creationId xmlns:a16="http://schemas.microsoft.com/office/drawing/2014/main" id="{6586DCA1-A14C-4474-B99E-57799A93EFCC}"/>
              </a:ext>
            </a:extLst>
          </p:cNvPr>
          <p:cNvPicPr>
            <a:picLocks noChangeAspect="1"/>
          </p:cNvPicPr>
          <p:nvPr/>
        </p:nvPicPr>
        <p:blipFill>
          <a:blip r:embed="rId9"/>
          <a:stretch>
            <a:fillRect/>
          </a:stretch>
        </p:blipFill>
        <p:spPr>
          <a:xfrm>
            <a:off x="3638846" y="6562898"/>
            <a:ext cx="2094410" cy="1177454"/>
          </a:xfrm>
          <a:prstGeom prst="rect">
            <a:avLst/>
          </a:prstGeom>
          <a:ln>
            <a:solidFill>
              <a:schemeClr val="tx1"/>
            </a:solidFill>
          </a:ln>
        </p:spPr>
      </p:pic>
      <p:sp>
        <p:nvSpPr>
          <p:cNvPr id="44" name="正方形/長方形 43">
            <a:extLst>
              <a:ext uri="{FF2B5EF4-FFF2-40B4-BE49-F238E27FC236}">
                <a16:creationId xmlns:a16="http://schemas.microsoft.com/office/drawing/2014/main" id="{FEC49DBA-D0CE-4927-BD1E-AF890564A324}"/>
              </a:ext>
            </a:extLst>
          </p:cNvPr>
          <p:cNvSpPr/>
          <p:nvPr/>
        </p:nvSpPr>
        <p:spPr>
          <a:xfrm>
            <a:off x="5710699" y="6679391"/>
            <a:ext cx="1678741"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車両消毒を</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入念に実施する。</a:t>
            </a:r>
            <a:endParaRPr lang="en-US" altLang="ja-JP" sz="1200" dirty="0">
              <a:solidFill>
                <a:schemeClr val="dk1"/>
              </a:solidFill>
              <a:latin typeface="+mn-ea"/>
            </a:endParaRPr>
          </a:p>
        </p:txBody>
      </p:sp>
      <p:sp>
        <p:nvSpPr>
          <p:cNvPr id="54" name="正方形/長方形 53">
            <a:extLst>
              <a:ext uri="{FF2B5EF4-FFF2-40B4-BE49-F238E27FC236}">
                <a16:creationId xmlns:a16="http://schemas.microsoft.com/office/drawing/2014/main" id="{5FA8C666-DB5F-40A0-BCB3-92CBA6721A35}"/>
              </a:ext>
            </a:extLst>
          </p:cNvPr>
          <p:cNvSpPr/>
          <p:nvPr/>
        </p:nvSpPr>
        <p:spPr>
          <a:xfrm>
            <a:off x="704360" y="8608544"/>
            <a:ext cx="2262827" cy="357790"/>
          </a:xfrm>
          <a:prstGeom prst="rect">
            <a:avLst/>
          </a:prstGeom>
          <a:noFill/>
          <a:ln>
            <a:noFill/>
          </a:ln>
        </p:spPr>
        <p:txBody>
          <a:bodyPr wrap="square">
            <a:spAutoFit/>
          </a:bodyPr>
          <a:lstStyle/>
          <a:p>
            <a:pPr algn="ctr">
              <a:lnSpc>
                <a:spcPts val="2400"/>
              </a:lnSpc>
              <a:defRPr/>
            </a:pPr>
            <a:r>
              <a:rPr lang="ja-JP" altLang="en-US" sz="1600" dirty="0">
                <a:solidFill>
                  <a:schemeClr val="dk1"/>
                </a:solidFill>
                <a:latin typeface="+mn-ea"/>
              </a:rPr>
              <a:t>衣服・靴の交換する。</a:t>
            </a:r>
            <a:endParaRPr lang="en-US" altLang="ja-JP" sz="1600" dirty="0">
              <a:solidFill>
                <a:schemeClr val="dk1"/>
              </a:solidFill>
              <a:latin typeface="+mn-ea"/>
            </a:endParaRPr>
          </a:p>
        </p:txBody>
      </p:sp>
      <p:sp>
        <p:nvSpPr>
          <p:cNvPr id="28" name="正方形/長方形 27">
            <a:extLst>
              <a:ext uri="{FF2B5EF4-FFF2-40B4-BE49-F238E27FC236}">
                <a16:creationId xmlns:a16="http://schemas.microsoft.com/office/drawing/2014/main" id="{C166C999-854B-4861-A77E-6F92520B46D0}"/>
              </a:ext>
            </a:extLst>
          </p:cNvPr>
          <p:cNvSpPr/>
          <p:nvPr/>
        </p:nvSpPr>
        <p:spPr>
          <a:xfrm>
            <a:off x="3908050" y="7938669"/>
            <a:ext cx="1253936"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農場専用の衣服</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・靴に交換する。</a:t>
            </a:r>
            <a:endParaRPr lang="en-US" altLang="ja-JP" sz="1200" dirty="0">
              <a:solidFill>
                <a:schemeClr val="dk1"/>
              </a:solidFill>
              <a:latin typeface="+mn-ea"/>
            </a:endParaRPr>
          </a:p>
        </p:txBody>
      </p:sp>
      <p:sp>
        <p:nvSpPr>
          <p:cNvPr id="2" name="四角形: 角を丸くする 1">
            <a:extLst>
              <a:ext uri="{FF2B5EF4-FFF2-40B4-BE49-F238E27FC236}">
                <a16:creationId xmlns:a16="http://schemas.microsoft.com/office/drawing/2014/main" id="{BAA7C531-8BBA-40CA-BD9E-B766666E1254}"/>
              </a:ext>
            </a:extLst>
          </p:cNvPr>
          <p:cNvSpPr/>
          <p:nvPr/>
        </p:nvSpPr>
        <p:spPr>
          <a:xfrm>
            <a:off x="27678" y="4305200"/>
            <a:ext cx="3417582" cy="2786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C3D22804-0602-439A-9154-0B5DCEBD0EA2}"/>
              </a:ext>
            </a:extLst>
          </p:cNvPr>
          <p:cNvSpPr/>
          <p:nvPr/>
        </p:nvSpPr>
        <p:spPr>
          <a:xfrm>
            <a:off x="3463828" y="4354103"/>
            <a:ext cx="3324818" cy="2090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C4E424D3-4AC0-47DB-8F0F-8AA979259DBD}"/>
              </a:ext>
            </a:extLst>
          </p:cNvPr>
          <p:cNvSpPr/>
          <p:nvPr/>
        </p:nvSpPr>
        <p:spPr>
          <a:xfrm>
            <a:off x="90629" y="7096400"/>
            <a:ext cx="3324818" cy="195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7A69C4D-3E5C-4F84-A8CA-EF23E9C63983}"/>
              </a:ext>
            </a:extLst>
          </p:cNvPr>
          <p:cNvSpPr/>
          <p:nvPr/>
        </p:nvSpPr>
        <p:spPr>
          <a:xfrm>
            <a:off x="3459028" y="6461280"/>
            <a:ext cx="3405916" cy="2591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43F21E02-FF61-4FCA-81B7-C9E78B1B99BB}"/>
              </a:ext>
            </a:extLst>
          </p:cNvPr>
          <p:cNvSpPr/>
          <p:nvPr/>
        </p:nvSpPr>
        <p:spPr>
          <a:xfrm>
            <a:off x="3225107" y="7458362"/>
            <a:ext cx="639362" cy="104778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solidFill>
                <a:schemeClr val="tx1"/>
              </a:solidFill>
            </a:endParaRPr>
          </a:p>
        </p:txBody>
      </p:sp>
      <p:sp>
        <p:nvSpPr>
          <p:cNvPr id="42" name="正方形/長方形 41">
            <a:extLst>
              <a:ext uri="{FF2B5EF4-FFF2-40B4-BE49-F238E27FC236}">
                <a16:creationId xmlns:a16="http://schemas.microsoft.com/office/drawing/2014/main" id="{4ECD04E6-03CF-4387-B593-508C0885BAC6}"/>
              </a:ext>
            </a:extLst>
          </p:cNvPr>
          <p:cNvSpPr/>
          <p:nvPr/>
        </p:nvSpPr>
        <p:spPr>
          <a:xfrm>
            <a:off x="3178185" y="7767054"/>
            <a:ext cx="1418490" cy="354969"/>
          </a:xfrm>
          <a:prstGeom prst="rect">
            <a:avLst/>
          </a:prstGeom>
          <a:noFill/>
          <a:ln>
            <a:noFill/>
          </a:ln>
        </p:spPr>
        <p:txBody>
          <a:bodyPr wrap="square">
            <a:spAutoFit/>
          </a:bodyPr>
          <a:lstStyle/>
          <a:p>
            <a:pPr>
              <a:lnSpc>
                <a:spcPts val="2400"/>
              </a:lnSpc>
              <a:defRPr/>
            </a:pPr>
            <a:r>
              <a:rPr lang="ja-JP" altLang="en-US" sz="1467" dirty="0">
                <a:solidFill>
                  <a:schemeClr val="bg1"/>
                </a:solidFill>
                <a:latin typeface="+mn-ea"/>
              </a:rPr>
              <a:t>農場へ</a:t>
            </a:r>
            <a:endParaRPr lang="en-US" altLang="ja-JP" sz="1467" dirty="0">
              <a:solidFill>
                <a:schemeClr val="bg1"/>
              </a:solidFill>
              <a:latin typeface="+mn-ea"/>
            </a:endParaRPr>
          </a:p>
        </p:txBody>
      </p:sp>
      <p:sp>
        <p:nvSpPr>
          <p:cNvPr id="50" name="正方形/長方形 49">
            <a:extLst>
              <a:ext uri="{FF2B5EF4-FFF2-40B4-BE49-F238E27FC236}">
                <a16:creationId xmlns:a16="http://schemas.microsoft.com/office/drawing/2014/main" id="{E96E5D34-98FF-4CD9-A9B2-2B35A0884C16}"/>
              </a:ext>
            </a:extLst>
          </p:cNvPr>
          <p:cNvSpPr/>
          <p:nvPr/>
        </p:nvSpPr>
        <p:spPr>
          <a:xfrm>
            <a:off x="3588323" y="5100830"/>
            <a:ext cx="622174"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sp>
        <p:nvSpPr>
          <p:cNvPr id="51" name="正方形/長方形 50">
            <a:extLst>
              <a:ext uri="{FF2B5EF4-FFF2-40B4-BE49-F238E27FC236}">
                <a16:creationId xmlns:a16="http://schemas.microsoft.com/office/drawing/2014/main" id="{24409E79-9DA0-4DF2-8D15-8B6B121BAA66}"/>
              </a:ext>
            </a:extLst>
          </p:cNvPr>
          <p:cNvSpPr/>
          <p:nvPr/>
        </p:nvSpPr>
        <p:spPr>
          <a:xfrm>
            <a:off x="252821" y="7820886"/>
            <a:ext cx="645891"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pic>
        <p:nvPicPr>
          <p:cNvPr id="12" name="図 11">
            <a:extLst>
              <a:ext uri="{FF2B5EF4-FFF2-40B4-BE49-F238E27FC236}">
                <a16:creationId xmlns:a16="http://schemas.microsoft.com/office/drawing/2014/main" id="{7B8C947D-2C85-4F11-A73F-196407B5D81E}"/>
              </a:ext>
            </a:extLst>
          </p:cNvPr>
          <p:cNvPicPr>
            <a:picLocks noChangeAspect="1"/>
          </p:cNvPicPr>
          <p:nvPr/>
        </p:nvPicPr>
        <p:blipFill>
          <a:blip r:embed="rId10"/>
          <a:stretch>
            <a:fillRect/>
          </a:stretch>
        </p:blipFill>
        <p:spPr>
          <a:xfrm>
            <a:off x="5161986" y="7691121"/>
            <a:ext cx="1418490" cy="1345375"/>
          </a:xfrm>
          <a:prstGeom prst="rect">
            <a:avLst/>
          </a:prstGeom>
          <a:ln>
            <a:solidFill>
              <a:schemeClr val="tx1"/>
            </a:solidFill>
          </a:ln>
        </p:spPr>
      </p:pic>
      <p:sp>
        <p:nvSpPr>
          <p:cNvPr id="52" name="正方形/長方形 51">
            <a:extLst>
              <a:ext uri="{FF2B5EF4-FFF2-40B4-BE49-F238E27FC236}">
                <a16:creationId xmlns:a16="http://schemas.microsoft.com/office/drawing/2014/main" id="{5C3EE51D-5BF0-4B58-A719-DBB60724FEF1}"/>
              </a:ext>
            </a:extLst>
          </p:cNvPr>
          <p:cNvSpPr/>
          <p:nvPr/>
        </p:nvSpPr>
        <p:spPr>
          <a:xfrm>
            <a:off x="-128009" y="6535758"/>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①</a:t>
            </a:r>
            <a:endParaRPr lang="en-US" altLang="ja-JP" sz="2800" dirty="0">
              <a:solidFill>
                <a:schemeClr val="dk1"/>
              </a:solidFill>
              <a:latin typeface="+mn-ea"/>
            </a:endParaRPr>
          </a:p>
        </p:txBody>
      </p:sp>
      <p:sp>
        <p:nvSpPr>
          <p:cNvPr id="53" name="正方形/長方形 52">
            <a:extLst>
              <a:ext uri="{FF2B5EF4-FFF2-40B4-BE49-F238E27FC236}">
                <a16:creationId xmlns:a16="http://schemas.microsoft.com/office/drawing/2014/main" id="{B826DBEF-7C1C-414C-A7E1-9B2ACE4BDA0D}"/>
              </a:ext>
            </a:extLst>
          </p:cNvPr>
          <p:cNvSpPr/>
          <p:nvPr/>
        </p:nvSpPr>
        <p:spPr>
          <a:xfrm>
            <a:off x="3284399" y="589956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②</a:t>
            </a:r>
            <a:endParaRPr lang="en-US" altLang="ja-JP" sz="2800" dirty="0">
              <a:solidFill>
                <a:schemeClr val="dk1"/>
              </a:solidFill>
              <a:latin typeface="+mn-ea"/>
            </a:endParaRPr>
          </a:p>
        </p:txBody>
      </p:sp>
      <p:sp>
        <p:nvSpPr>
          <p:cNvPr id="55" name="正方形/長方形 54">
            <a:extLst>
              <a:ext uri="{FF2B5EF4-FFF2-40B4-BE49-F238E27FC236}">
                <a16:creationId xmlns:a16="http://schemas.microsoft.com/office/drawing/2014/main" id="{9EB5F47C-7F36-4BFF-8673-048BBC82F535}"/>
              </a:ext>
            </a:extLst>
          </p:cNvPr>
          <p:cNvSpPr/>
          <p:nvPr/>
        </p:nvSpPr>
        <p:spPr>
          <a:xfrm>
            <a:off x="-43689" y="8592354"/>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③</a:t>
            </a:r>
            <a:endParaRPr lang="en-US" altLang="ja-JP" sz="2800" dirty="0">
              <a:solidFill>
                <a:schemeClr val="dk1"/>
              </a:solidFill>
              <a:latin typeface="+mn-ea"/>
            </a:endParaRPr>
          </a:p>
        </p:txBody>
      </p:sp>
      <p:sp>
        <p:nvSpPr>
          <p:cNvPr id="56" name="正方形/長方形 55">
            <a:extLst>
              <a:ext uri="{FF2B5EF4-FFF2-40B4-BE49-F238E27FC236}">
                <a16:creationId xmlns:a16="http://schemas.microsoft.com/office/drawing/2014/main" id="{F67380C9-8FBF-4D8B-B973-F26E661946DD}"/>
              </a:ext>
            </a:extLst>
          </p:cNvPr>
          <p:cNvSpPr/>
          <p:nvPr/>
        </p:nvSpPr>
        <p:spPr>
          <a:xfrm>
            <a:off x="3302852" y="8618398"/>
            <a:ext cx="961852" cy="400110"/>
          </a:xfrm>
          <a:prstGeom prst="rect">
            <a:avLst/>
          </a:prstGeom>
          <a:noFill/>
          <a:ln>
            <a:noFill/>
          </a:ln>
        </p:spPr>
        <p:txBody>
          <a:bodyPr wrap="square">
            <a:spAutoFit/>
          </a:bodyPr>
          <a:lstStyle/>
          <a:p>
            <a:pPr algn="ctr">
              <a:lnSpc>
                <a:spcPts val="2400"/>
              </a:lnSpc>
              <a:defRPr/>
            </a:pPr>
            <a:r>
              <a:rPr lang="ja-JP" altLang="en-US" sz="2800">
                <a:solidFill>
                  <a:schemeClr val="dk1"/>
                </a:solidFill>
                <a:latin typeface="+mn-ea"/>
              </a:rPr>
              <a:t>④</a:t>
            </a:r>
            <a:endParaRPr lang="en-US" altLang="ja-JP" sz="2800" dirty="0">
              <a:solidFill>
                <a:schemeClr val="dk1"/>
              </a:solidFill>
              <a:latin typeface="+mn-ea"/>
            </a:endParaRPr>
          </a:p>
        </p:txBody>
      </p:sp>
      <p:sp>
        <p:nvSpPr>
          <p:cNvPr id="59" name="爆発: 8 pt 58">
            <a:extLst>
              <a:ext uri="{FF2B5EF4-FFF2-40B4-BE49-F238E27FC236}">
                <a16:creationId xmlns:a16="http://schemas.microsoft.com/office/drawing/2014/main" id="{46223968-EBD4-4D19-BC80-E2B20996EDB4}"/>
              </a:ext>
            </a:extLst>
          </p:cNvPr>
          <p:cNvSpPr/>
          <p:nvPr/>
        </p:nvSpPr>
        <p:spPr>
          <a:xfrm>
            <a:off x="2095346" y="65353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0" name="爆発: 8 pt 59">
            <a:extLst>
              <a:ext uri="{FF2B5EF4-FFF2-40B4-BE49-F238E27FC236}">
                <a16:creationId xmlns:a16="http://schemas.microsoft.com/office/drawing/2014/main" id="{694F0901-C10A-4622-ADBF-001884587317}"/>
              </a:ext>
            </a:extLst>
          </p:cNvPr>
          <p:cNvSpPr/>
          <p:nvPr/>
        </p:nvSpPr>
        <p:spPr>
          <a:xfrm>
            <a:off x="1165908" y="576898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1" name="爆発: 8 pt 60">
            <a:extLst>
              <a:ext uri="{FF2B5EF4-FFF2-40B4-BE49-F238E27FC236}">
                <a16:creationId xmlns:a16="http://schemas.microsoft.com/office/drawing/2014/main" id="{C04016BF-63EC-47EE-8A69-8C1F43548D2E}"/>
              </a:ext>
            </a:extLst>
          </p:cNvPr>
          <p:cNvSpPr/>
          <p:nvPr/>
        </p:nvSpPr>
        <p:spPr>
          <a:xfrm>
            <a:off x="492000" y="5641551"/>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2" name="爆発: 8 pt 61">
            <a:extLst>
              <a:ext uri="{FF2B5EF4-FFF2-40B4-BE49-F238E27FC236}">
                <a16:creationId xmlns:a16="http://schemas.microsoft.com/office/drawing/2014/main" id="{0A0A5422-8FD2-4963-B7DB-5ACA87ED894A}"/>
              </a:ext>
            </a:extLst>
          </p:cNvPr>
          <p:cNvSpPr/>
          <p:nvPr/>
        </p:nvSpPr>
        <p:spPr>
          <a:xfrm>
            <a:off x="1822353" y="6584268"/>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3" name="テキスト ボックス 62">
            <a:extLst>
              <a:ext uri="{FF2B5EF4-FFF2-40B4-BE49-F238E27FC236}">
                <a16:creationId xmlns:a16="http://schemas.microsoft.com/office/drawing/2014/main" id="{BC6F7505-2D61-4D8C-9356-5B965C56B5C8}"/>
              </a:ext>
            </a:extLst>
          </p:cNvPr>
          <p:cNvSpPr txBox="1"/>
          <p:nvPr/>
        </p:nvSpPr>
        <p:spPr>
          <a:xfrm>
            <a:off x="6453336" y="8682553"/>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３</a:t>
            </a:r>
          </a:p>
        </p:txBody>
      </p:sp>
      <p:sp>
        <p:nvSpPr>
          <p:cNvPr id="64" name="角丸四角形 13">
            <a:extLst>
              <a:ext uri="{FF2B5EF4-FFF2-40B4-BE49-F238E27FC236}">
                <a16:creationId xmlns:a16="http://schemas.microsoft.com/office/drawing/2014/main" id="{805CDE44-84BB-44C6-9091-3416C03ACBF5}"/>
              </a:ext>
            </a:extLst>
          </p:cNvPr>
          <p:cNvSpPr/>
          <p:nvPr/>
        </p:nvSpPr>
        <p:spPr>
          <a:xfrm>
            <a:off x="14675" y="839328"/>
            <a:ext cx="7005932" cy="648072"/>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00" b="1" dirty="0">
                <a:solidFill>
                  <a:srgbClr val="FF0000"/>
                </a:solidFill>
                <a:latin typeface="+mj-ea"/>
                <a:ea typeface="+mj-ea"/>
                <a:cs typeface="Meiryo UI" panose="020B0604030504040204" pitchFamily="50" charset="-128"/>
              </a:rPr>
              <a:t> 原則、農場外で飼養豚等を扱ったり、野生動物に接触するような行為は認めない。</a:t>
            </a:r>
          </a:p>
        </p:txBody>
      </p:sp>
      <p:sp>
        <p:nvSpPr>
          <p:cNvPr id="4" name="テキスト ボックス 3">
            <a:extLst>
              <a:ext uri="{FF2B5EF4-FFF2-40B4-BE49-F238E27FC236}">
                <a16:creationId xmlns:a16="http://schemas.microsoft.com/office/drawing/2014/main" id="{5A168031-2344-404A-AD99-BA6AD6AE7E5F}"/>
              </a:ext>
            </a:extLst>
          </p:cNvPr>
          <p:cNvSpPr txBox="1"/>
          <p:nvPr/>
        </p:nvSpPr>
        <p:spPr>
          <a:xfrm>
            <a:off x="4210497" y="1603893"/>
            <a:ext cx="2554597"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飼養衛生管理者名等</a:t>
            </a:r>
          </a:p>
        </p:txBody>
      </p:sp>
      <p:pic>
        <p:nvPicPr>
          <p:cNvPr id="11" name="図 10">
            <a:extLst>
              <a:ext uri="{FF2B5EF4-FFF2-40B4-BE49-F238E27FC236}">
                <a16:creationId xmlns:a16="http://schemas.microsoft.com/office/drawing/2014/main" id="{6C525197-664E-4912-B3ED-93ED93217B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37031" y="4548441"/>
            <a:ext cx="1231991" cy="1245782"/>
          </a:xfrm>
          <a:prstGeom prst="rect">
            <a:avLst/>
          </a:prstGeom>
        </p:spPr>
      </p:pic>
      <p:pic>
        <p:nvPicPr>
          <p:cNvPr id="15" name="図 14">
            <a:extLst>
              <a:ext uri="{FF2B5EF4-FFF2-40B4-BE49-F238E27FC236}">
                <a16:creationId xmlns:a16="http://schemas.microsoft.com/office/drawing/2014/main" id="{11DCC263-E092-41C6-AF27-EB7E8EB8F4E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92337" y="4420764"/>
            <a:ext cx="581813" cy="604540"/>
          </a:xfrm>
          <a:prstGeom prst="rect">
            <a:avLst/>
          </a:prstGeom>
        </p:spPr>
      </p:pic>
      <p:pic>
        <p:nvPicPr>
          <p:cNvPr id="21" name="図 20">
            <a:extLst>
              <a:ext uri="{FF2B5EF4-FFF2-40B4-BE49-F238E27FC236}">
                <a16:creationId xmlns:a16="http://schemas.microsoft.com/office/drawing/2014/main" id="{957A64A0-F52A-4B04-B611-F6B4EADD534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1625890" y="7310775"/>
            <a:ext cx="418222" cy="1342957"/>
          </a:xfrm>
          <a:prstGeom prst="rect">
            <a:avLst/>
          </a:prstGeom>
        </p:spPr>
      </p:pic>
      <p:sp>
        <p:nvSpPr>
          <p:cNvPr id="65" name="爆発: 8 pt 64">
            <a:extLst>
              <a:ext uri="{FF2B5EF4-FFF2-40B4-BE49-F238E27FC236}">
                <a16:creationId xmlns:a16="http://schemas.microsoft.com/office/drawing/2014/main" id="{FC0F2224-D7F6-478E-BBE0-13B2B5C25965}"/>
              </a:ext>
            </a:extLst>
          </p:cNvPr>
          <p:cNvSpPr/>
          <p:nvPr/>
        </p:nvSpPr>
        <p:spPr>
          <a:xfrm>
            <a:off x="1013627" y="574526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6" name="爆発: 8 pt 65">
            <a:extLst>
              <a:ext uri="{FF2B5EF4-FFF2-40B4-BE49-F238E27FC236}">
                <a16:creationId xmlns:a16="http://schemas.microsoft.com/office/drawing/2014/main" id="{887DD260-61E4-4913-B5CC-10164F2F7DB7}"/>
              </a:ext>
            </a:extLst>
          </p:cNvPr>
          <p:cNvSpPr/>
          <p:nvPr/>
        </p:nvSpPr>
        <p:spPr>
          <a:xfrm>
            <a:off x="1261919" y="545432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8" name="乗算記号 57">
            <a:extLst>
              <a:ext uri="{FF2B5EF4-FFF2-40B4-BE49-F238E27FC236}">
                <a16:creationId xmlns:a16="http://schemas.microsoft.com/office/drawing/2014/main" id="{72E9A60C-F3AD-41F1-8E3D-4011DA99DBDA}"/>
              </a:ext>
            </a:extLst>
          </p:cNvPr>
          <p:cNvSpPr/>
          <p:nvPr/>
        </p:nvSpPr>
        <p:spPr>
          <a:xfrm>
            <a:off x="437237" y="5086640"/>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乗算記号 66">
            <a:extLst>
              <a:ext uri="{FF2B5EF4-FFF2-40B4-BE49-F238E27FC236}">
                <a16:creationId xmlns:a16="http://schemas.microsoft.com/office/drawing/2014/main" id="{CCE203F6-A5AE-4449-AF00-70BE305FC8A0}"/>
              </a:ext>
            </a:extLst>
          </p:cNvPr>
          <p:cNvSpPr/>
          <p:nvPr/>
        </p:nvSpPr>
        <p:spPr>
          <a:xfrm>
            <a:off x="1958876" y="5394084"/>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072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A6FB3E1-A271-9DE1-AC57-680FF1E94B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19" y="4932040"/>
            <a:ext cx="2799101" cy="1924688"/>
          </a:xfrm>
          <a:prstGeom prst="rect">
            <a:avLst/>
          </a:prstGeom>
        </p:spPr>
      </p:pic>
      <p:sp>
        <p:nvSpPr>
          <p:cNvPr id="7" name="テキスト ボックス 6"/>
          <p:cNvSpPr txBox="1"/>
          <p:nvPr/>
        </p:nvSpPr>
        <p:spPr>
          <a:xfrm>
            <a:off x="169814" y="139480"/>
            <a:ext cx="5287061"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海外からの肉製品の持込み禁止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07446" y="885071"/>
            <a:ext cx="6525343" cy="2246769"/>
          </a:xfrm>
          <a:prstGeom prst="rect">
            <a:avLst/>
          </a:prstGeom>
        </p:spPr>
        <p:txBody>
          <a:bodyPr wrap="square">
            <a:spAutoFit/>
          </a:bodyPr>
          <a:lstStyle/>
          <a:p>
            <a:pPr>
              <a:lnSpc>
                <a:spcPts val="2400"/>
              </a:lnSpc>
              <a:defRPr/>
            </a:pPr>
            <a:r>
              <a:rPr lang="ja-JP" altLang="en-US" sz="2133" dirty="0">
                <a:solidFill>
                  <a:srgbClr val="FF0000"/>
                </a:solidFill>
                <a:latin typeface="+mn-ea"/>
              </a:rPr>
              <a:t>海外からの肉製品を日本に持ち込んではならない。</a:t>
            </a:r>
            <a:endParaRPr lang="en-US" altLang="ja-JP" sz="2133" dirty="0">
              <a:solidFill>
                <a:srgbClr val="FF0000"/>
              </a:solidFill>
              <a:latin typeface="+mn-ea"/>
            </a:endParaRPr>
          </a:p>
          <a:p>
            <a:pPr>
              <a:lnSpc>
                <a:spcPts val="2400"/>
              </a:lnSpc>
              <a:defRPr/>
            </a:pPr>
            <a:endParaRPr lang="ja-JP" altLang="en-US" sz="2133" dirty="0">
              <a:latin typeface="+mn-ea"/>
            </a:endParaRPr>
          </a:p>
          <a:p>
            <a:pPr>
              <a:lnSpc>
                <a:spcPts val="2400"/>
              </a:lnSpc>
              <a:defRPr/>
            </a:pPr>
            <a:r>
              <a:rPr lang="ja-JP" altLang="en-US" sz="2133" dirty="0">
                <a:latin typeface="+mn-ea"/>
              </a:rPr>
              <a:t>　　　　　　　　　　　　　　　は、　</a:t>
            </a:r>
            <a:r>
              <a:rPr lang="ja-JP" altLang="en-US" sz="1800" dirty="0">
                <a:latin typeface="+mn-ea"/>
              </a:rPr>
              <a:t>　　　　　　　　　　　　</a:t>
            </a:r>
            <a:r>
              <a:rPr lang="ja-JP" altLang="en-US" sz="2133" dirty="0">
                <a:latin typeface="+mn-ea"/>
              </a:rPr>
              <a:t>に対し、年に　　　回研修を開催し、外国から、豚肉、ソーセージ、餃子等の食品</a:t>
            </a:r>
            <a:r>
              <a:rPr lang="ja-JP" altLang="en-US" sz="2133" dirty="0">
                <a:solidFill>
                  <a:schemeClr val="dk1"/>
                </a:solidFill>
                <a:latin typeface="+mn-ea"/>
              </a:rPr>
              <a:t>を日本に持ってこない、また、郵送しないことを伝える。</a:t>
            </a:r>
            <a:endParaRPr lang="en-US" altLang="ja-JP" sz="2133" dirty="0">
              <a:solidFill>
                <a:schemeClr val="dk1"/>
              </a:solidFill>
              <a:latin typeface="+mn-ea"/>
            </a:endParaRPr>
          </a:p>
          <a:p>
            <a:pPr>
              <a:lnSpc>
                <a:spcPts val="2400"/>
              </a:lnSpc>
              <a:defRPr/>
            </a:pPr>
            <a:endParaRPr lang="en-US" altLang="ja-JP" sz="2133" dirty="0">
              <a:solidFill>
                <a:schemeClr val="dk1"/>
              </a:solidFill>
              <a:latin typeface="+mn-ea"/>
            </a:endParaRPr>
          </a:p>
        </p:txBody>
      </p:sp>
      <p:pic>
        <p:nvPicPr>
          <p:cNvPr id="2" name="図 1">
            <a:extLst>
              <a:ext uri="{FF2B5EF4-FFF2-40B4-BE49-F238E27FC236}">
                <a16:creationId xmlns:a16="http://schemas.microsoft.com/office/drawing/2014/main" id="{4181D6BE-117E-48A4-92A7-C281B1721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1641" y="3375940"/>
            <a:ext cx="2111621" cy="1256447"/>
          </a:xfrm>
          <a:prstGeom prst="rect">
            <a:avLst/>
          </a:prstGeom>
        </p:spPr>
      </p:pic>
      <p:sp>
        <p:nvSpPr>
          <p:cNvPr id="9" name="矢印: 下カーブ 8">
            <a:extLst>
              <a:ext uri="{FF2B5EF4-FFF2-40B4-BE49-F238E27FC236}">
                <a16:creationId xmlns:a16="http://schemas.microsoft.com/office/drawing/2014/main" id="{B15B9A60-0705-48EB-8767-FC79F0A68326}"/>
              </a:ext>
            </a:extLst>
          </p:cNvPr>
          <p:cNvSpPr/>
          <p:nvPr/>
        </p:nvSpPr>
        <p:spPr>
          <a:xfrm>
            <a:off x="1979190" y="3807405"/>
            <a:ext cx="2660303" cy="1068718"/>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乗算記号 9">
            <a:extLst>
              <a:ext uri="{FF2B5EF4-FFF2-40B4-BE49-F238E27FC236}">
                <a16:creationId xmlns:a16="http://schemas.microsoft.com/office/drawing/2014/main" id="{613AD91D-F2A4-464C-956C-872BF98F7B7A}"/>
              </a:ext>
            </a:extLst>
          </p:cNvPr>
          <p:cNvSpPr/>
          <p:nvPr/>
        </p:nvSpPr>
        <p:spPr>
          <a:xfrm>
            <a:off x="2695892" y="3131840"/>
            <a:ext cx="1368152" cy="1345347"/>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m3d="http://schemas.microsoft.com/office/drawing/2017/model3d" Requires="am3d">
          <p:graphicFrame>
            <p:nvGraphicFramePr>
              <p:cNvPr id="8" name="3D モデル 7" descr="飛行機">
                <a:extLst>
                  <a:ext uri="{FF2B5EF4-FFF2-40B4-BE49-F238E27FC236}">
                    <a16:creationId xmlns:a16="http://schemas.microsoft.com/office/drawing/2014/main" id="{D1FD86AA-ECF3-4E92-865A-D1D4D45B2F2C}"/>
                  </a:ext>
                </a:extLst>
              </p:cNvPr>
              <p:cNvGraphicFramePr>
                <a:graphicFrameLocks noChangeAspect="1"/>
              </p:cNvGraphicFramePr>
              <p:nvPr>
                <p:extLst>
                  <p:ext uri="{D42A27DB-BD31-4B8C-83A1-F6EECF244321}">
                    <p14:modId xmlns:p14="http://schemas.microsoft.com/office/powerpoint/2010/main" val="2551409472"/>
                  </p:ext>
                </p:extLst>
              </p:nvPr>
            </p:nvGraphicFramePr>
            <p:xfrm rot="21324104">
              <a:off x="601089" y="3584168"/>
              <a:ext cx="2245362" cy="839992"/>
            </p:xfrm>
            <a:graphic>
              <a:graphicData uri="http://schemas.microsoft.com/office/drawing/2017/model3d">
                <am3d:model3d r:embed="rId4">
                  <am3d:spPr>
                    <a:xfrm rot="21324104">
                      <a:off x="0" y="0"/>
                      <a:ext cx="2245362" cy="839992"/>
                    </a:xfrm>
                    <a:prstGeom prst="rect">
                      <a:avLst/>
                    </a:prstGeom>
                  </am3d:spPr>
                  <am3d:camera>
                    <am3d:pos x="0" y="0" z="63771892"/>
                    <am3d:up dx="0" dy="36000000" dz="0"/>
                    <am3d:lookAt x="0" y="0" z="0"/>
                    <am3d:perspective fov="2700000"/>
                  </am3d:camera>
                  <am3d:trans>
                    <am3d:meterPerModelUnit n="474022" d="1000000"/>
                    <am3d:preTrans dx="0" dy="-5522222" dz="-54636"/>
                    <am3d:scale>
                      <am3d:sx n="1000000" d="1000000"/>
                      <am3d:sy n="1000000" d="1000000"/>
                      <am3d:sz n="1000000" d="1000000"/>
                    </am3d:scale>
                    <am3d:rot ax="-979045" ay="2506112" az="-662078"/>
                    <am3d:postTrans dx="0" dy="0" dz="0"/>
                  </am3d:trans>
                  <am3d:raster rName="Office3DRenderer" rVer="16.0.8326">
                    <am3d:blip r:embed="rId5"/>
                  </am3d:raster>
                  <am3d:objViewport viewportSz="31266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飛行機">
                <a:extLst>
                  <a:ext uri="{FF2B5EF4-FFF2-40B4-BE49-F238E27FC236}">
                    <a16:creationId xmlns:a16="http://schemas.microsoft.com/office/drawing/2014/main" id="{D1FD86AA-ECF3-4E92-865A-D1D4D45B2F2C}"/>
                  </a:ext>
                </a:extLst>
              </p:cNvPr>
              <p:cNvPicPr>
                <a:picLocks noGrp="1" noRot="1" noChangeAspect="1" noMove="1" noResize="1" noEditPoints="1" noAdjustHandles="1" noChangeArrowheads="1" noChangeShapeType="1" noCrop="1"/>
              </p:cNvPicPr>
              <p:nvPr/>
            </p:nvPicPr>
            <p:blipFill>
              <a:blip r:embed="rId5"/>
              <a:stretch>
                <a:fillRect/>
              </a:stretch>
            </p:blipFill>
            <p:spPr>
              <a:xfrm rot="21324104">
                <a:off x="601089" y="3584168"/>
                <a:ext cx="2245362" cy="839992"/>
              </a:xfrm>
              <a:prstGeom prst="rect">
                <a:avLst/>
              </a:prstGeom>
            </p:spPr>
          </p:pic>
        </mc:Fallback>
      </mc:AlternateContent>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４</a:t>
            </a:r>
          </a:p>
        </p:txBody>
      </p:sp>
      <p:sp>
        <p:nvSpPr>
          <p:cNvPr id="20" name="テキスト ボックス 19">
            <a:extLst>
              <a:ext uri="{FF2B5EF4-FFF2-40B4-BE49-F238E27FC236}">
                <a16:creationId xmlns:a16="http://schemas.microsoft.com/office/drawing/2014/main" id="{93A3A289-FC8B-43A8-AB94-0D59C5E21181}"/>
              </a:ext>
            </a:extLst>
          </p:cNvPr>
          <p:cNvSpPr txBox="1"/>
          <p:nvPr/>
        </p:nvSpPr>
        <p:spPr>
          <a:xfrm>
            <a:off x="343748" y="1484801"/>
            <a:ext cx="262288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id="{280D0AAA-85AF-47A9-A198-BE6A4D731A40}"/>
              </a:ext>
            </a:extLst>
          </p:cNvPr>
          <p:cNvSpPr txBox="1"/>
          <p:nvPr/>
        </p:nvSpPr>
        <p:spPr>
          <a:xfrm>
            <a:off x="3429000" y="1484801"/>
            <a:ext cx="18722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id="{8456EB49-3298-41BA-9A65-ABAB4243F5A0}"/>
              </a:ext>
            </a:extLst>
          </p:cNvPr>
          <p:cNvSpPr txBox="1"/>
          <p:nvPr/>
        </p:nvSpPr>
        <p:spPr>
          <a:xfrm>
            <a:off x="633869" y="1824466"/>
            <a:ext cx="319718" cy="307777"/>
          </a:xfrm>
          <a:prstGeom prst="rect">
            <a:avLst/>
          </a:prstGeom>
          <a:noFill/>
          <a:ln>
            <a:solidFill>
              <a:schemeClr val="tx1"/>
            </a:solidFill>
          </a:ln>
        </p:spPr>
        <p:txBody>
          <a:bodyPr wrap="square" rtlCol="0">
            <a:spAutoFit/>
          </a:bodyPr>
          <a:lstStyle/>
          <a:p>
            <a:r>
              <a:rPr kumimoji="1" lang="ja-JP" altLang="en-US" sz="1400" dirty="0">
                <a:latin typeface="ＭＳ 明朝" panose="02020609040205080304" pitchFamily="17" charset="-128"/>
                <a:ea typeface="ＭＳ 明朝" panose="02020609040205080304" pitchFamily="17" charset="-128"/>
              </a:rPr>
              <a:t>●</a:t>
            </a:r>
          </a:p>
        </p:txBody>
      </p:sp>
      <p:sp>
        <p:nvSpPr>
          <p:cNvPr id="26" name="角丸四角形 13">
            <a:extLst>
              <a:ext uri="{FF2B5EF4-FFF2-40B4-BE49-F238E27FC236}">
                <a16:creationId xmlns:a16="http://schemas.microsoft.com/office/drawing/2014/main" id="{985CED07-C437-4AA3-B243-200780B34EC7}"/>
              </a:ext>
            </a:extLst>
          </p:cNvPr>
          <p:cNvSpPr/>
          <p:nvPr/>
        </p:nvSpPr>
        <p:spPr>
          <a:xfrm>
            <a:off x="147366" y="810704"/>
            <a:ext cx="6666010" cy="218108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ja-JP" altLang="en-US" sz="1867" dirty="0">
                <a:latin typeface="+mj-ea"/>
                <a:ea typeface="+mj-ea"/>
                <a:cs typeface="Meiryo UI" panose="020B0604030504040204" pitchFamily="50" charset="-128"/>
              </a:rPr>
              <a:t>　</a:t>
            </a:r>
            <a:endParaRPr lang="ja-JP" altLang="en-US" sz="1600" dirty="0">
              <a:latin typeface="+mj-ea"/>
              <a:ea typeface="+mj-ea"/>
              <a:cs typeface="Meiryo UI" panose="020B0604030504040204" pitchFamily="50" charset="-128"/>
            </a:endParaRPr>
          </a:p>
        </p:txBody>
      </p:sp>
      <p:pic>
        <p:nvPicPr>
          <p:cNvPr id="6" name="図 5">
            <a:extLst>
              <a:ext uri="{FF2B5EF4-FFF2-40B4-BE49-F238E27FC236}">
                <a16:creationId xmlns:a16="http://schemas.microsoft.com/office/drawing/2014/main" id="{542DB1D3-A644-AB8C-7560-F9DA24D00E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3601" y="4932040"/>
            <a:ext cx="2731784" cy="1914400"/>
          </a:xfrm>
          <a:prstGeom prst="rect">
            <a:avLst/>
          </a:prstGeom>
        </p:spPr>
      </p:pic>
    </p:spTree>
    <p:extLst>
      <p:ext uri="{BB962C8B-B14F-4D97-AF65-F5344CB8AC3E}">
        <p14:creationId xmlns:p14="http://schemas.microsoft.com/office/powerpoint/2010/main" val="166301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海外渡航時及び帰国後の対策</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5286512"/>
          </a:xfrm>
          <a:prstGeom prst="rect">
            <a:avLst/>
          </a:prstGeom>
        </p:spPr>
        <p:txBody>
          <a:bodyPr wrap="square">
            <a:spAutoFit/>
          </a:bodyPr>
          <a:lstStyle/>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rgbClr val="FF0000"/>
                </a:solidFill>
                <a:latin typeface="+mn-ea"/>
              </a:rPr>
              <a:t>原則、ＡＳＦや口蹄疫等が発生している地域へは渡航しない。</a:t>
            </a:r>
            <a:endParaRPr lang="en-US" altLang="ja-JP" sz="2133" dirty="0">
              <a:solidFill>
                <a:srgbClr val="FF0000"/>
              </a:solidFill>
              <a:latin typeface="+mn-ea"/>
            </a:endParaRPr>
          </a:p>
          <a:p>
            <a:pPr>
              <a:lnSpc>
                <a:spcPts val="2400"/>
              </a:lnSpc>
              <a:defRPr/>
            </a:pPr>
            <a:r>
              <a:rPr lang="en-US" altLang="ja-JP" sz="2133" dirty="0">
                <a:solidFill>
                  <a:srgbClr val="FF0000"/>
                </a:solidFill>
                <a:latin typeface="+mn-ea"/>
              </a:rPr>
              <a:t>※</a:t>
            </a:r>
            <a:r>
              <a:rPr lang="ja-JP" altLang="en-US" sz="2133" dirty="0">
                <a:solidFill>
                  <a:srgbClr val="FF0000"/>
                </a:solidFill>
                <a:latin typeface="+mn-ea"/>
              </a:rPr>
              <a:t>最新の発生地域は、農林水産省ウェブサイトを確認すること。</a:t>
            </a:r>
            <a:endParaRPr lang="en-US" altLang="ja-JP" sz="2133" dirty="0">
              <a:solidFill>
                <a:srgbClr val="FF0000"/>
              </a:solidFill>
              <a:latin typeface="+mn-ea"/>
            </a:endParaRPr>
          </a:p>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やむを得ず、海外渡航する場合は、</a:t>
            </a: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に渡航先、渡航期間を申し出る。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○渡航先では、畜産関係施設に立ち寄らない。</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○帰国後は、帰国したことを、</a:t>
            </a:r>
            <a:r>
              <a:rPr lang="ja-JP" altLang="en-US" sz="1800" dirty="0">
                <a:latin typeface="+mn-ea"/>
              </a:rPr>
              <a:t>　　　　　　　　　　　　　　　　　</a:t>
            </a:r>
            <a:r>
              <a:rPr lang="ja-JP" altLang="en-US" sz="2130" dirty="0">
                <a:latin typeface="+mn-ea"/>
              </a:rPr>
              <a:t>に報告し、帰国後１週間は、当農場を含め他の畜産施設等にも立ち入らない。　</a:t>
            </a:r>
            <a:endParaRPr lang="en-US" altLang="ja-JP" sz="2130" dirty="0">
              <a:latin typeface="+mn-ea"/>
            </a:endParaRPr>
          </a:p>
          <a:p>
            <a:pPr>
              <a:lnSpc>
                <a:spcPts val="2400"/>
              </a:lnSpc>
              <a:defRPr/>
            </a:pP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５</a:t>
            </a:r>
          </a:p>
        </p:txBody>
      </p:sp>
      <p:sp>
        <p:nvSpPr>
          <p:cNvPr id="23" name="テキスト ボックス 22">
            <a:extLst>
              <a:ext uri="{FF2B5EF4-FFF2-40B4-BE49-F238E27FC236}">
                <a16:creationId xmlns:a16="http://schemas.microsoft.com/office/drawing/2014/main" id="{69150BDE-1BF6-4731-A900-CAB128A2C0C8}"/>
              </a:ext>
            </a:extLst>
          </p:cNvPr>
          <p:cNvSpPr txBox="1"/>
          <p:nvPr/>
        </p:nvSpPr>
        <p:spPr>
          <a:xfrm>
            <a:off x="1412776" y="2987824"/>
            <a:ext cx="2662662"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id="{9B37A876-9A84-49B1-AE54-7E66FD224936}"/>
              </a:ext>
            </a:extLst>
          </p:cNvPr>
          <p:cNvSpPr txBox="1"/>
          <p:nvPr/>
        </p:nvSpPr>
        <p:spPr>
          <a:xfrm>
            <a:off x="3643390" y="4499992"/>
            <a:ext cx="2662662"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913805"/>
            <a:ext cx="6741369" cy="4738315"/>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Tree>
    <p:extLst>
      <p:ext uri="{BB962C8B-B14F-4D97-AF65-F5344CB8AC3E}">
        <p14:creationId xmlns:p14="http://schemas.microsoft.com/office/powerpoint/2010/main" val="356648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791" y="-108520"/>
            <a:ext cx="6741369"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農場内への不適切な物品の持込み禁止及び工具、機材等を農場内へ持ち込まないための取組</a:t>
            </a: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6517618"/>
          </a:xfrm>
          <a:prstGeom prst="rect">
            <a:avLst/>
          </a:prstGeom>
        </p:spPr>
        <p:txBody>
          <a:bodyPr wrap="square">
            <a:spAutoFit/>
          </a:bodyPr>
          <a:lstStyle/>
          <a:p>
            <a:pPr>
              <a:lnSpc>
                <a:spcPts val="2400"/>
              </a:lnSpc>
              <a:defRPr/>
            </a:pPr>
            <a:r>
              <a:rPr lang="ja-JP" altLang="en-US" sz="2133" dirty="0">
                <a:solidFill>
                  <a:srgbClr val="FF0000"/>
                </a:solidFill>
                <a:latin typeface="+mn-ea"/>
              </a:rPr>
              <a:t>病原体の侵入要因となるため、不適切な物品（他の畜産関係施設等で使用した物品や海外で使用した衣服等）は持ち込まない。</a:t>
            </a:r>
            <a:endParaRPr lang="en-US" altLang="ja-JP" sz="2133" dirty="0">
              <a:solidFill>
                <a:srgbClr val="FF0000"/>
              </a:solidFill>
              <a:latin typeface="+mn-ea"/>
            </a:endParaRPr>
          </a:p>
          <a:p>
            <a:pPr>
              <a:lnSpc>
                <a:spcPts val="2400"/>
              </a:lnSpc>
              <a:defRPr/>
            </a:pPr>
            <a:endParaRPr lang="ja-JP" altLang="en-US" sz="2133" dirty="0">
              <a:solidFill>
                <a:srgbClr val="FF0000"/>
              </a:solidFill>
              <a:latin typeface="+mn-ea"/>
            </a:endParaRPr>
          </a:p>
          <a:p>
            <a:pPr>
              <a:lnSpc>
                <a:spcPts val="2400"/>
              </a:lnSpc>
              <a:defRPr/>
            </a:pPr>
            <a:r>
              <a:rPr lang="ja-JP" altLang="en-US" sz="2133" dirty="0">
                <a:solidFill>
                  <a:srgbClr val="FF0000"/>
                </a:solidFill>
                <a:latin typeface="+mn-ea"/>
              </a:rPr>
              <a:t>畜舎や関連設備の修繕に係る工具、機材等は農場に備えつける。</a:t>
            </a:r>
          </a:p>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chemeClr val="dk1"/>
                </a:solidFill>
                <a:latin typeface="+mn-ea"/>
              </a:rPr>
              <a:t>○やむを得ず持ち込む場合、　　　　　　　　　　　は事前に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は衛生管理区域に持ち込む際、消毒を行う。</a:t>
            </a:r>
            <a:endParaRPr lang="en-US" altLang="ja-JP" sz="2133" dirty="0">
              <a:latin typeface="+mn-ea"/>
            </a:endParaRPr>
          </a:p>
          <a:p>
            <a:pPr>
              <a:lnSpc>
                <a:spcPts val="2400"/>
              </a:lnSpc>
              <a:defRPr/>
            </a:pPr>
            <a:r>
              <a:rPr lang="en-US" altLang="ja-JP" sz="1600" dirty="0">
                <a:latin typeface="+mn-ea"/>
              </a:rPr>
              <a:t>※</a:t>
            </a:r>
            <a:r>
              <a:rPr lang="ja-JP" altLang="en-US" sz="1600" dirty="0">
                <a:latin typeface="+mn-ea"/>
              </a:rPr>
              <a:t>物品の消毒方法は、添付の作業手順を参照すること</a:t>
            </a:r>
            <a:r>
              <a:rPr lang="ja-JP" altLang="en-US" sz="2000" dirty="0">
                <a:latin typeface="+mn-ea"/>
              </a:rPr>
              <a:t>。</a:t>
            </a:r>
          </a:p>
          <a:p>
            <a:pPr>
              <a:lnSpc>
                <a:spcPts val="2400"/>
              </a:lnSpc>
              <a:defRPr/>
            </a:pPr>
            <a:endParaRPr lang="en-US" altLang="ja-JP" sz="2133" dirty="0">
              <a:latin typeface="+mn-ea"/>
            </a:endParaRPr>
          </a:p>
          <a:p>
            <a:pPr>
              <a:lnSpc>
                <a:spcPts val="2400"/>
              </a:lnSpc>
              <a:defRPr/>
            </a:pPr>
            <a:r>
              <a:rPr lang="ja-JP" altLang="en-US" sz="2133" dirty="0">
                <a:latin typeface="+mn-ea"/>
              </a:rPr>
              <a:t>○　　　　　　　　　　　は持ち込んだ機材を使用後、衛生管理区域内の倉庫に保管し、備品台帳に記録する。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　　　　　　　　　　　　　　　に台帳に記載の備品が倉庫に保管されているか確認する。</a:t>
            </a: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22504"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６</a:t>
            </a:r>
            <a:endParaRPr lang="en-US" altLang="ja-JP" b="1" dirty="0"/>
          </a:p>
        </p:txBody>
      </p:sp>
      <p:sp>
        <p:nvSpPr>
          <p:cNvPr id="23" name="テキスト ボックス 22">
            <a:extLst>
              <a:ext uri="{FF2B5EF4-FFF2-40B4-BE49-F238E27FC236}">
                <a16:creationId xmlns:a16="http://schemas.microsoft.com/office/drawing/2014/main" id="{69150BDE-1BF6-4731-A900-CAB128A2C0C8}"/>
              </a:ext>
            </a:extLst>
          </p:cNvPr>
          <p:cNvSpPr txBox="1"/>
          <p:nvPr/>
        </p:nvSpPr>
        <p:spPr>
          <a:xfrm>
            <a:off x="705070" y="3304922"/>
            <a:ext cx="2723930"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id="{9B37A876-9A84-49B1-AE54-7E66FD224936}"/>
              </a:ext>
            </a:extLst>
          </p:cNvPr>
          <p:cNvSpPr txBox="1"/>
          <p:nvPr/>
        </p:nvSpPr>
        <p:spPr>
          <a:xfrm>
            <a:off x="595674" y="6033646"/>
            <a:ext cx="2794074"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841367"/>
            <a:ext cx="6741369" cy="6394929"/>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21" name="テキスト ボックス 20">
            <a:extLst>
              <a:ext uri="{FF2B5EF4-FFF2-40B4-BE49-F238E27FC236}">
                <a16:creationId xmlns:a16="http://schemas.microsoft.com/office/drawing/2014/main" id="{1CB32480-903A-4405-B08F-B207B852CC6D}"/>
              </a:ext>
            </a:extLst>
          </p:cNvPr>
          <p:cNvSpPr txBox="1"/>
          <p:nvPr/>
        </p:nvSpPr>
        <p:spPr>
          <a:xfrm>
            <a:off x="3645024" y="3007817"/>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id="{BC37BDFA-6975-4522-B065-F9C0A660207C}"/>
              </a:ext>
            </a:extLst>
          </p:cNvPr>
          <p:cNvSpPr txBox="1"/>
          <p:nvPr/>
        </p:nvSpPr>
        <p:spPr>
          <a:xfrm>
            <a:off x="3975967" y="6033646"/>
            <a:ext cx="2592288" cy="338554"/>
          </a:xfrm>
          <a:prstGeom prst="rect">
            <a:avLst/>
          </a:prstGeom>
          <a:noFill/>
          <a:ln>
            <a:solidFill>
              <a:schemeClr val="tx1"/>
            </a:solidFill>
          </a:ln>
        </p:spPr>
        <p:txBody>
          <a:bodyPr wrap="square" rtlCol="0" anchor="ctr">
            <a:spAutoFit/>
          </a:bodyPr>
          <a:lstStyle/>
          <a:p>
            <a:pPr algn="ct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毎月第●■曜日　　　</a:t>
            </a:r>
          </a:p>
        </p:txBody>
      </p:sp>
      <p:sp>
        <p:nvSpPr>
          <p:cNvPr id="10" name="テキスト ボックス 9">
            <a:extLst>
              <a:ext uri="{FF2B5EF4-FFF2-40B4-BE49-F238E27FC236}">
                <a16:creationId xmlns:a16="http://schemas.microsoft.com/office/drawing/2014/main" id="{5F74D3BA-52D2-40D1-82BB-D2637C9EDA75}"/>
              </a:ext>
            </a:extLst>
          </p:cNvPr>
          <p:cNvSpPr txBox="1"/>
          <p:nvPr/>
        </p:nvSpPr>
        <p:spPr>
          <a:xfrm>
            <a:off x="609948" y="3918151"/>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11" name="テキスト ボックス 10">
            <a:extLst>
              <a:ext uri="{FF2B5EF4-FFF2-40B4-BE49-F238E27FC236}">
                <a16:creationId xmlns:a16="http://schemas.microsoft.com/office/drawing/2014/main" id="{2F6D4065-2839-4239-981C-F3876A134644}"/>
              </a:ext>
            </a:extLst>
          </p:cNvPr>
          <p:cNvSpPr txBox="1"/>
          <p:nvPr/>
        </p:nvSpPr>
        <p:spPr>
          <a:xfrm>
            <a:off x="609948" y="5148064"/>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289132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愛玩動物の飼育禁止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3132076"/>
          </a:xfrm>
          <a:prstGeom prst="rect">
            <a:avLst/>
          </a:prstGeom>
        </p:spPr>
        <p:txBody>
          <a:bodyPr wrap="square">
            <a:spAutoFit/>
          </a:bodyPr>
          <a:lstStyle/>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rgbClr val="FF0000"/>
                </a:solidFill>
                <a:latin typeface="+mn-ea"/>
              </a:rPr>
              <a:t>犬や猫を衛生管理区域内で飼育してはならいない。</a:t>
            </a:r>
            <a:endParaRPr lang="en-US" altLang="ja-JP" sz="2133" dirty="0">
              <a:solidFill>
                <a:srgbClr val="FF0000"/>
              </a:solidFill>
              <a:latin typeface="+mn-ea"/>
            </a:endParaRPr>
          </a:p>
          <a:p>
            <a:pPr>
              <a:lnSpc>
                <a:spcPts val="2400"/>
              </a:lnSpc>
              <a:defRPr/>
            </a:pPr>
            <a:endParaRPr lang="en-US" altLang="ja-JP" sz="2133" dirty="0">
              <a:solidFill>
                <a:srgbClr val="FF0000"/>
              </a:solidFill>
              <a:latin typeface="+mn-ea"/>
            </a:endParaRPr>
          </a:p>
          <a:p>
            <a:pPr>
              <a:lnSpc>
                <a:spcPts val="2400"/>
              </a:lnSpc>
              <a:defRPr/>
            </a:pPr>
            <a:r>
              <a:rPr lang="ja-JP" altLang="en-US" sz="2133" dirty="0">
                <a:latin typeface="+mn-ea"/>
              </a:rPr>
              <a:t>○　　　　　　　　　　　　は犬や猫が衛生管理区域内に侵入しないよう区域外で餌やりをする。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は散歩時等、衛生管理区域を通過する場合は、肢等の洗浄及び消毒を行ってから、衛生管理区域に入場する。</a:t>
            </a:r>
          </a:p>
          <a:p>
            <a:pPr>
              <a:lnSpc>
                <a:spcPts val="2400"/>
              </a:lnSpc>
              <a:defRPr/>
            </a:pPr>
            <a:r>
              <a:rPr lang="ja-JP" altLang="en-US" sz="1800" dirty="0">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309320"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７</a:t>
            </a:r>
            <a:endParaRPr kumimoji="1" lang="ja-JP" altLang="en-US" b="1" dirty="0"/>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913805"/>
            <a:ext cx="6741369" cy="286610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id="{C7E2C661-3BCB-4381-864F-A658FCA65BC3}"/>
              </a:ext>
            </a:extLst>
          </p:cNvPr>
          <p:cNvSpPr txBox="1"/>
          <p:nvPr/>
        </p:nvSpPr>
        <p:spPr>
          <a:xfrm>
            <a:off x="692696" y="1763688"/>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8" name="テキスト ボックス 7">
            <a:extLst>
              <a:ext uri="{FF2B5EF4-FFF2-40B4-BE49-F238E27FC236}">
                <a16:creationId xmlns:a16="http://schemas.microsoft.com/office/drawing/2014/main" id="{584783AE-ACC8-4A67-8908-E9D39AE6A19B}"/>
              </a:ext>
            </a:extLst>
          </p:cNvPr>
          <p:cNvSpPr txBox="1"/>
          <p:nvPr/>
        </p:nvSpPr>
        <p:spPr>
          <a:xfrm>
            <a:off x="692695" y="2699792"/>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311649755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7802</TotalTime>
  <Words>2154</Words>
  <Application>Microsoft Office PowerPoint</Application>
  <PresentationFormat>画面に合わせる (4:3)</PresentationFormat>
  <Paragraphs>238</Paragraphs>
  <Slides>10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ＭＳ Ｐゴシック</vt:lpstr>
      <vt:lpstr>ＭＳ 明朝</vt:lpstr>
      <vt:lpstr>Agency FB</vt:lpstr>
      <vt:lpstr>Arial</vt:lpstr>
      <vt:lpstr>Calibri</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板橋　知子</dc:creator>
  <cp:lastModifiedBy>板橋　知子</cp:lastModifiedBy>
  <cp:revision>6</cp:revision>
  <cp:lastPrinted>2020-09-30T06:23:10Z</cp:lastPrinted>
  <dcterms:created xsi:type="dcterms:W3CDTF">2018-07-17T05:28:53Z</dcterms:created>
  <dcterms:modified xsi:type="dcterms:W3CDTF">2026-03-09T11:30:18Z</dcterms:modified>
</cp:coreProperties>
</file>