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6" r:id="rId3"/>
    <p:sldId id="260" r:id="rId4"/>
    <p:sldId id="261"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CB6"/>
    <a:srgbClr val="FBFCF2"/>
    <a:srgbClr val="F8FAEA"/>
    <a:srgbClr val="FDC3C4"/>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000172568451307"/>
          <c:y val="9.5604315759447001E-2"/>
          <c:w val="0.79229649921774603"/>
          <c:h val="0.73494906700586127"/>
        </c:manualLayout>
      </c:layout>
      <c:barChart>
        <c:barDir val="col"/>
        <c:grouping val="clustered"/>
        <c:varyColors val="0"/>
        <c:ser>
          <c:idx val="0"/>
          <c:order val="0"/>
          <c:tx>
            <c:strRef>
              <c:f>'Sheet1 (3)'!$B$1</c:f>
              <c:strCache>
                <c:ptCount val="1"/>
                <c:pt idx="0">
                  <c:v>全国平均工賃月額</c:v>
                </c:pt>
              </c:strCache>
            </c:strRef>
          </c:tx>
          <c:spPr>
            <a:solidFill>
              <a:schemeClr val="accent1"/>
            </a:solidFill>
            <a:ln>
              <a:solidFill>
                <a:sysClr val="windowText" lastClr="000000"/>
              </a:solidFill>
            </a:ln>
            <a:effectLst/>
          </c:spPr>
          <c:invertIfNegative val="0"/>
          <c:dLbls>
            <c:dLbl>
              <c:idx val="0"/>
              <c:layout>
                <c:manualLayout>
                  <c:x val="-4.3611708468481516E-3"/>
                  <c:y val="1.46409938651129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DAA-4E88-B1F8-68F6EF3A6271}"/>
                </c:ext>
              </c:extLst>
            </c:dLbl>
            <c:dLbl>
              <c:idx val="1"/>
              <c:layout>
                <c:manualLayout>
                  <c:x val="-1.2950565380555423E-2"/>
                  <c:y val="1.793062893798782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DAA-4E88-B1F8-68F6EF3A6271}"/>
                </c:ext>
              </c:extLst>
            </c:dLbl>
            <c:dLbl>
              <c:idx val="2"/>
              <c:layout>
                <c:manualLayout>
                  <c:x val="-1.0792137817129479E-2"/>
                  <c:y val="2.017195755523639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DAA-4E88-B1F8-68F6EF3A6271}"/>
                </c:ext>
              </c:extLst>
            </c:dLbl>
            <c:dLbl>
              <c:idx val="3"/>
              <c:layout>
                <c:manualLayout>
                  <c:x val="5.3960689085647594E-3"/>
                  <c:y val="2.241328617248488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DAA-4E88-B1F8-68F6EF3A6271}"/>
                </c:ext>
              </c:extLst>
            </c:dLbl>
            <c:dLbl>
              <c:idx val="4"/>
              <c:layout>
                <c:manualLayout>
                  <c:x val="-1.1061601352705249E-2"/>
                  <c:y val="4.034391511047279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7DAA-4E88-B1F8-68F6EF3A6271}"/>
                </c:ext>
              </c:extLst>
            </c:dLbl>
            <c:dLbl>
              <c:idx val="5"/>
              <c:layout>
                <c:manualLayout>
                  <c:x val="-5.5885367230668831E-3"/>
                  <c:y val="2.24132861724848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7DAA-4E88-B1F8-68F6EF3A6271}"/>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 (3)'!$A$2:$A$8</c:f>
              <c:strCache>
                <c:ptCount val="7"/>
                <c:pt idx="0">
                  <c:v>平成２６年度</c:v>
                </c:pt>
                <c:pt idx="1">
                  <c:v>平成２７年度</c:v>
                </c:pt>
                <c:pt idx="2">
                  <c:v>平成２８年度</c:v>
                </c:pt>
                <c:pt idx="3">
                  <c:v>平成２９年度</c:v>
                </c:pt>
                <c:pt idx="4">
                  <c:v>平成３０年度</c:v>
                </c:pt>
                <c:pt idx="5">
                  <c:v>令和元年度</c:v>
                </c:pt>
                <c:pt idx="6">
                  <c:v>令和２年度</c:v>
                </c:pt>
              </c:strCache>
            </c:strRef>
          </c:cat>
          <c:val>
            <c:numRef>
              <c:f>'Sheet1 (3)'!$B$2:$B$8</c:f>
              <c:numCache>
                <c:formatCode>#,##0_);[Red]\(#,##0\)</c:formatCode>
                <c:ptCount val="7"/>
                <c:pt idx="0">
                  <c:v>14838</c:v>
                </c:pt>
                <c:pt idx="1">
                  <c:v>15033</c:v>
                </c:pt>
                <c:pt idx="2">
                  <c:v>15295</c:v>
                </c:pt>
                <c:pt idx="3">
                  <c:v>15603</c:v>
                </c:pt>
                <c:pt idx="4">
                  <c:v>16118</c:v>
                </c:pt>
                <c:pt idx="5">
                  <c:v>16369</c:v>
                </c:pt>
                <c:pt idx="6">
                  <c:v>15776</c:v>
                </c:pt>
              </c:numCache>
            </c:numRef>
          </c:val>
          <c:extLst>
            <c:ext xmlns:c16="http://schemas.microsoft.com/office/drawing/2014/chart" uri="{C3380CC4-5D6E-409C-BE32-E72D297353CC}">
              <c16:uniqueId val="{00000006-7DAA-4E88-B1F8-68F6EF3A6271}"/>
            </c:ext>
          </c:extLst>
        </c:ser>
        <c:ser>
          <c:idx val="1"/>
          <c:order val="1"/>
          <c:tx>
            <c:strRef>
              <c:f>'Sheet1 (3)'!$C$1</c:f>
              <c:strCache>
                <c:ptCount val="1"/>
                <c:pt idx="0">
                  <c:v>宮城県平均工賃月額</c:v>
                </c:pt>
              </c:strCache>
            </c:strRef>
          </c:tx>
          <c:spPr>
            <a:solidFill>
              <a:srgbClr val="FDC3C4"/>
            </a:solidFill>
            <a:ln>
              <a:solidFill>
                <a:sysClr val="windowText" lastClr="000000">
                  <a:alpha val="99000"/>
                </a:sysClr>
              </a:solidFill>
            </a:ln>
            <a:effectLst/>
          </c:spPr>
          <c:invertIfNegative val="0"/>
          <c:dLbls>
            <c:dLbl>
              <c:idx val="1"/>
              <c:layout>
                <c:manualLayout>
                  <c:x val="0"/>
                  <c:y val="2.564102564102562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7DAA-4E88-B1F8-68F6EF3A6271}"/>
                </c:ext>
              </c:extLst>
            </c:dLbl>
            <c:dLbl>
              <c:idx val="2"/>
              <c:layout>
                <c:manualLayout>
                  <c:x val="0"/>
                  <c:y val="2.564102564102566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7DAA-4E88-B1F8-68F6EF3A6271}"/>
                </c:ext>
              </c:extLst>
            </c:dLbl>
            <c:dLbl>
              <c:idx val="3"/>
              <c:layout>
                <c:manualLayout>
                  <c:x val="-5.4719255237273808E-3"/>
                  <c:y val="7.860180626378989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7DAA-4E88-B1F8-68F6EF3A6271}"/>
                </c:ext>
              </c:extLst>
            </c:dLbl>
            <c:dLbl>
              <c:idx val="4"/>
              <c:layout>
                <c:manualLayout>
                  <c:x val="-4.3565063988745475E-3"/>
                  <c:y val="3.79578707872287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7DAA-4E88-B1F8-68F6EF3A6271}"/>
                </c:ext>
              </c:extLst>
            </c:dLbl>
            <c:dLbl>
              <c:idx val="5"/>
              <c:layout>
                <c:manualLayout>
                  <c:x val="-1.1177073446134585E-3"/>
                  <c:y val="-1.12066430862424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7DAA-4E88-B1F8-68F6EF3A6271}"/>
                </c:ext>
              </c:extLst>
            </c:dLbl>
            <c:dLbl>
              <c:idx val="6"/>
              <c:layout>
                <c:manualLayout>
                  <c:x val="-1.1177073446135405E-3"/>
                  <c:y val="1.56893003207394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7DAA-4E88-B1F8-68F6EF3A6271}"/>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 (3)'!$A$2:$A$8</c:f>
              <c:strCache>
                <c:ptCount val="7"/>
                <c:pt idx="0">
                  <c:v>平成２６年度</c:v>
                </c:pt>
                <c:pt idx="1">
                  <c:v>平成２７年度</c:v>
                </c:pt>
                <c:pt idx="2">
                  <c:v>平成２８年度</c:v>
                </c:pt>
                <c:pt idx="3">
                  <c:v>平成２９年度</c:v>
                </c:pt>
                <c:pt idx="4">
                  <c:v>平成３０年度</c:v>
                </c:pt>
                <c:pt idx="5">
                  <c:v>令和元年度</c:v>
                </c:pt>
                <c:pt idx="6">
                  <c:v>令和２年度</c:v>
                </c:pt>
              </c:strCache>
            </c:strRef>
          </c:cat>
          <c:val>
            <c:numRef>
              <c:f>'Sheet1 (3)'!$C$2:$C$8</c:f>
              <c:numCache>
                <c:formatCode>#,##0_);[Red]\(#,##0\)</c:formatCode>
                <c:ptCount val="7"/>
                <c:pt idx="0">
                  <c:v>18186</c:v>
                </c:pt>
                <c:pt idx="1">
                  <c:v>18643</c:v>
                </c:pt>
                <c:pt idx="2">
                  <c:v>18695</c:v>
                </c:pt>
                <c:pt idx="3">
                  <c:v>17862</c:v>
                </c:pt>
                <c:pt idx="4">
                  <c:v>17490</c:v>
                </c:pt>
                <c:pt idx="5">
                  <c:v>17477</c:v>
                </c:pt>
                <c:pt idx="6">
                  <c:v>17247</c:v>
                </c:pt>
              </c:numCache>
            </c:numRef>
          </c:val>
          <c:extLst>
            <c:ext xmlns:c16="http://schemas.microsoft.com/office/drawing/2014/chart" uri="{C3380CC4-5D6E-409C-BE32-E72D297353CC}">
              <c16:uniqueId val="{0000000D-7DAA-4E88-B1F8-68F6EF3A6271}"/>
            </c:ext>
          </c:extLst>
        </c:ser>
        <c:dLbls>
          <c:showLegendKey val="0"/>
          <c:showVal val="0"/>
          <c:showCatName val="0"/>
          <c:showSerName val="0"/>
          <c:showPercent val="0"/>
          <c:showBubbleSize val="0"/>
        </c:dLbls>
        <c:gapWidth val="150"/>
        <c:overlap val="-17"/>
        <c:axId val="468775456"/>
        <c:axId val="468783000"/>
      </c:barChart>
      <c:lineChart>
        <c:grouping val="standard"/>
        <c:varyColors val="0"/>
        <c:ser>
          <c:idx val="2"/>
          <c:order val="2"/>
          <c:tx>
            <c:strRef>
              <c:f>'Sheet1 (3)'!$D$1</c:f>
              <c:strCache>
                <c:ptCount val="1"/>
                <c:pt idx="0">
                  <c:v>工賃支払総額</c:v>
                </c:pt>
              </c:strCache>
            </c:strRef>
          </c:tx>
          <c:spPr>
            <a:ln w="28575" cap="rnd">
              <a:solidFill>
                <a:schemeClr val="tx1"/>
              </a:solidFill>
              <a:round/>
            </a:ln>
            <a:effectLst/>
          </c:spPr>
          <c:marker>
            <c:symbol val="circle"/>
            <c:size val="7"/>
            <c:spPr>
              <a:solidFill>
                <a:schemeClr val="tx1"/>
              </a:solidFill>
              <a:ln w="9525">
                <a:noFill/>
              </a:ln>
              <a:effectLst/>
            </c:spPr>
          </c:marker>
          <c:dLbls>
            <c:dLbl>
              <c:idx val="0"/>
              <c:layout>
                <c:manualLayout>
                  <c:x val="-2.805955832453675E-2"/>
                  <c:y val="2.017195755523631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7DAA-4E88-B1F8-68F6EF3A6271}"/>
                </c:ext>
              </c:extLst>
            </c:dLbl>
            <c:dLbl>
              <c:idx val="1"/>
              <c:layout>
                <c:manualLayout>
                  <c:x val="-3.0406975765957151E-2"/>
                  <c:y val="4.357160480187890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7DAA-4E88-B1F8-68F6EF3A6271}"/>
                </c:ext>
              </c:extLst>
            </c:dLbl>
            <c:dLbl>
              <c:idx val="2"/>
              <c:layout>
                <c:manualLayout>
                  <c:x val="-4.5349331095390105E-2"/>
                  <c:y val="-6.69350416788584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0-7DAA-4E88-B1F8-68F6EF3A6271}"/>
                </c:ext>
              </c:extLst>
            </c:dLbl>
            <c:dLbl>
              <c:idx val="3"/>
              <c:layout>
                <c:manualLayout>
                  <c:x val="-3.9403114899897396E-2"/>
                  <c:y val="-3.657918896376852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7DAA-4E88-B1F8-68F6EF3A6271}"/>
                </c:ext>
              </c:extLst>
            </c:dLbl>
            <c:dLbl>
              <c:idx val="4"/>
              <c:layout>
                <c:manualLayout>
                  <c:x val="-5.2222305122458471E-2"/>
                  <c:y val="-3.469682589041632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7DAA-4E88-B1F8-68F6EF3A6271}"/>
                </c:ext>
              </c:extLst>
            </c:dLbl>
            <c:dLbl>
              <c:idx val="5"/>
              <c:layout>
                <c:manualLayout>
                  <c:x val="6.8000993001718455E-4"/>
                  <c:y val="1.453514448357460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7DAA-4E88-B1F8-68F6EF3A6271}"/>
                </c:ext>
              </c:extLst>
            </c:dLbl>
            <c:dLbl>
              <c:idx val="6"/>
              <c:layout>
                <c:manualLayout>
                  <c:x val="-3.1297199669675764E-2"/>
                  <c:y val="-4.706790096221825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7DAA-4E88-B1F8-68F6EF3A6271}"/>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メイリオ" panose="020B0604030504040204" pitchFamily="50" charset="-128"/>
                    <a:ea typeface="メイリオ"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 (3)'!$A$2:$A$8</c:f>
              <c:strCache>
                <c:ptCount val="7"/>
                <c:pt idx="0">
                  <c:v>平成２６年度</c:v>
                </c:pt>
                <c:pt idx="1">
                  <c:v>平成２７年度</c:v>
                </c:pt>
                <c:pt idx="2">
                  <c:v>平成２８年度</c:v>
                </c:pt>
                <c:pt idx="3">
                  <c:v>平成２９年度</c:v>
                </c:pt>
                <c:pt idx="4">
                  <c:v>平成３０年度</c:v>
                </c:pt>
                <c:pt idx="5">
                  <c:v>令和元年度</c:v>
                </c:pt>
                <c:pt idx="6">
                  <c:v>令和２年度</c:v>
                </c:pt>
              </c:strCache>
            </c:strRef>
          </c:cat>
          <c:val>
            <c:numRef>
              <c:f>'Sheet1 (3)'!$D$2:$D$8</c:f>
              <c:numCache>
                <c:formatCode>#,##0_);[Red]\(#,##0\)</c:formatCode>
                <c:ptCount val="7"/>
                <c:pt idx="0">
                  <c:v>726081660</c:v>
                </c:pt>
                <c:pt idx="1">
                  <c:v>792702262</c:v>
                </c:pt>
                <c:pt idx="2">
                  <c:v>841914078</c:v>
                </c:pt>
                <c:pt idx="3">
                  <c:v>897563030</c:v>
                </c:pt>
                <c:pt idx="4">
                  <c:v>918455682</c:v>
                </c:pt>
                <c:pt idx="5">
                  <c:v>965120599</c:v>
                </c:pt>
                <c:pt idx="6">
                  <c:v>1045879090</c:v>
                </c:pt>
              </c:numCache>
            </c:numRef>
          </c:val>
          <c:smooth val="0"/>
          <c:extLst>
            <c:ext xmlns:c16="http://schemas.microsoft.com/office/drawing/2014/chart" uri="{C3380CC4-5D6E-409C-BE32-E72D297353CC}">
              <c16:uniqueId val="{00000015-7DAA-4E88-B1F8-68F6EF3A6271}"/>
            </c:ext>
          </c:extLst>
        </c:ser>
        <c:dLbls>
          <c:showLegendKey val="0"/>
          <c:showVal val="0"/>
          <c:showCatName val="0"/>
          <c:showSerName val="0"/>
          <c:showPercent val="0"/>
          <c:showBubbleSize val="0"/>
        </c:dLbls>
        <c:marker val="1"/>
        <c:smooth val="0"/>
        <c:axId val="730748848"/>
        <c:axId val="730748520"/>
      </c:lineChart>
      <c:catAx>
        <c:axId val="468775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468783000"/>
        <c:crosses val="autoZero"/>
        <c:auto val="1"/>
        <c:lblAlgn val="ctr"/>
        <c:lblOffset val="100"/>
        <c:noMultiLvlLbl val="0"/>
      </c:catAx>
      <c:valAx>
        <c:axId val="468783000"/>
        <c:scaling>
          <c:orientation val="minMax"/>
          <c:min val="13000"/>
        </c:scaling>
        <c:delete val="0"/>
        <c:axPos val="l"/>
        <c:majorGridlines>
          <c:spPr>
            <a:ln w="9525" cap="flat" cmpd="sng" algn="ctr">
              <a:noFill/>
              <a:round/>
            </a:ln>
            <a:effectLst/>
          </c:spPr>
        </c:majorGridlines>
        <c:numFmt formatCode="#,##0_);[Red]\(#,##0\)" sourceLinked="1"/>
        <c:majorTickMark val="in"/>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468775456"/>
        <c:crosses val="autoZero"/>
        <c:crossBetween val="between"/>
      </c:valAx>
      <c:valAx>
        <c:axId val="730748520"/>
        <c:scaling>
          <c:orientation val="minMax"/>
          <c:min val="650000000"/>
        </c:scaling>
        <c:delete val="0"/>
        <c:axPos val="r"/>
        <c:majorGridlines>
          <c:spPr>
            <a:ln w="9525" cap="flat" cmpd="sng" algn="ctr">
              <a:solidFill>
                <a:schemeClr val="tx1">
                  <a:lumMod val="50000"/>
                  <a:lumOff val="50000"/>
                  <a:alpha val="99000"/>
                </a:schemeClr>
              </a:solidFill>
              <a:round/>
            </a:ln>
            <a:effectLst/>
          </c:spPr>
        </c:majorGridlines>
        <c:numFmt formatCode="#,##0_);[Red]\(#,##0\)" sourceLinked="1"/>
        <c:majorTickMark val="in"/>
        <c:minorTickMark val="none"/>
        <c:tickLblPos val="nextTo"/>
        <c:spPr>
          <a:noFill/>
          <a:ln>
            <a:solidFill>
              <a:schemeClr val="tx1">
                <a:lumMod val="50000"/>
                <a:lumOff val="50000"/>
              </a:schemeClr>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crossAx val="730748848"/>
        <c:crosses val="max"/>
        <c:crossBetween val="between"/>
        <c:dispUnits>
          <c:builtInUnit val="thousands"/>
        </c:dispUnits>
      </c:valAx>
      <c:catAx>
        <c:axId val="730748848"/>
        <c:scaling>
          <c:orientation val="minMax"/>
        </c:scaling>
        <c:delete val="1"/>
        <c:axPos val="b"/>
        <c:numFmt formatCode="General" sourceLinked="1"/>
        <c:majorTickMark val="out"/>
        <c:minorTickMark val="none"/>
        <c:tickLblPos val="nextTo"/>
        <c:crossAx val="730748520"/>
        <c:crosses val="autoZero"/>
        <c:auto val="1"/>
        <c:lblAlgn val="ctr"/>
        <c:lblOffset val="100"/>
        <c:noMultiLvlLbl val="0"/>
      </c:catAx>
      <c:spPr>
        <a:noFill/>
        <a:ln>
          <a:solidFill>
            <a:schemeClr val="tx1">
              <a:lumMod val="50000"/>
              <a:lumOff val="50000"/>
            </a:schemeClr>
          </a:solid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solidFill>
      <a:schemeClr val="bg1"/>
    </a:solidFill>
    <a:ln w="9525" cap="flat" cmpd="sng" algn="ctr">
      <a:solidFill>
        <a:schemeClr val="tx1"/>
      </a:solidFill>
      <a:round/>
    </a:ln>
    <a:effectLst/>
  </c:spPr>
  <c:txPr>
    <a:bodyPr/>
    <a:lstStyle/>
    <a:p>
      <a:pPr>
        <a:defRPr sz="1200">
          <a:latin typeface="メイリオ" panose="020B0604030504040204" pitchFamily="50" charset="-128"/>
          <a:ea typeface="メイリオ" panose="020B0604030504040204" pitchFamily="50"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cdr:x>
      <cdr:y>0.02785</cdr:y>
    </cdr:from>
    <cdr:to>
      <cdr:x>0.77677</cdr:x>
      <cdr:y>0.133</cdr:y>
    </cdr:to>
    <cdr:sp macro="" textlink="">
      <cdr:nvSpPr>
        <cdr:cNvPr id="2" name="正方形/長方形 1"/>
        <cdr:cNvSpPr/>
      </cdr:nvSpPr>
      <cdr:spPr>
        <a:xfrm xmlns:a="http://schemas.openxmlformats.org/drawingml/2006/main">
          <a:off x="4627349" y="119613"/>
          <a:ext cx="2561416" cy="45151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ja-JP" altLang="en-US" sz="1400" b="0" dirty="0" smtClean="0">
              <a:solidFill>
                <a:schemeClr val="tx1"/>
              </a:solidFill>
            </a:rPr>
            <a:t>　</a:t>
          </a:r>
          <a:r>
            <a:rPr lang="ja-JP" altLang="en-US" sz="1600" b="0" dirty="0" smtClean="0">
              <a:solidFill>
                <a:schemeClr val="tx1"/>
              </a:solidFill>
              <a:latin typeface="メイリオ" panose="020B0604030504040204" pitchFamily="50" charset="-128"/>
              <a:ea typeface="メイリオ" panose="020B0604030504040204" pitchFamily="50" charset="-128"/>
            </a:rPr>
            <a:t>平均工賃は、微減</a:t>
          </a:r>
          <a:r>
            <a:rPr lang="ja-JP" altLang="en-US" sz="1600" b="0" dirty="0" smtClean="0">
              <a:solidFill>
                <a:schemeClr val="tx1"/>
              </a:solidFill>
              <a:latin typeface="メイリオ" panose="020B0604030504040204" pitchFamily="50" charset="-128"/>
              <a:ea typeface="メイリオ" panose="020B0604030504040204" pitchFamily="50" charset="-128"/>
            </a:rPr>
            <a:t>傾向</a:t>
          </a:r>
          <a:r>
            <a:rPr lang="ja-JP" altLang="en-US" sz="1400" b="0" dirty="0" smtClean="0">
              <a:solidFill>
                <a:schemeClr val="tx1"/>
              </a:solidFill>
              <a:latin typeface="メイリオ" panose="020B0604030504040204" pitchFamily="50" charset="-128"/>
              <a:ea typeface="メイリオ" panose="020B0604030504040204" pitchFamily="50" charset="-128"/>
            </a:rPr>
            <a:t>　</a:t>
          </a:r>
          <a:endParaRPr lang="ja-JP" sz="1400" b="0" dirty="0">
            <a:solidFill>
              <a:schemeClr val="tx1"/>
            </a:solidFill>
            <a:latin typeface="メイリオ" panose="020B0604030504040204" pitchFamily="50" charset="-128"/>
            <a:ea typeface="メイリオ" panose="020B0604030504040204" pitchFamily="50"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96DEADE-5CF7-408D-8FBA-F19E44530029}" type="datetimeFigureOut">
              <a:rPr kumimoji="1" lang="ja-JP" altLang="en-US" smtClean="0"/>
              <a:t>2022/3/8</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5B484EC-AC6A-4E9C-88E3-915136909DA2}" type="slidenum">
              <a:rPr kumimoji="1" lang="ja-JP" altLang="en-US" smtClean="0"/>
              <a:t>‹#›</a:t>
            </a:fld>
            <a:endParaRPr kumimoji="1" lang="ja-JP" altLang="en-US"/>
          </a:p>
        </p:txBody>
      </p:sp>
    </p:spTree>
    <p:extLst>
      <p:ext uri="{BB962C8B-B14F-4D97-AF65-F5344CB8AC3E}">
        <p14:creationId xmlns:p14="http://schemas.microsoft.com/office/powerpoint/2010/main" val="1871315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B34184E-A80D-4CF3-8610-29E05F1BC85F}" type="datetime1">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1638154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17630A9-E37F-40D0-923B-5244F478D2D0}" type="datetime1">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2263585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DBD92C0-F501-4ECC-8203-BB48DD947DEF}" type="datetime1">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66297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F5D65FA-E7E5-4209-9D57-3311A6923CD9}" type="datetime1">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3963136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420DE7F-8FF2-4FAD-8815-5A42CC660C22}" type="datetime1">
              <a:rPr kumimoji="1" lang="ja-JP" altLang="en-US" smtClean="0"/>
              <a:t>2022/3/8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2261724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66EE04B-5803-438F-BB05-B656058D8D16}" type="datetime1">
              <a:rPr kumimoji="1" lang="ja-JP" altLang="en-US" smtClean="0"/>
              <a:t>2022/3/8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930897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1EDED69-05B0-49D0-B982-272D604D39BE}" type="datetime1">
              <a:rPr kumimoji="1" lang="ja-JP" altLang="en-US" smtClean="0"/>
              <a:t>2022/3/8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368057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05403B-2863-4A07-93BE-EACB19070DA8}" type="datetime1">
              <a:rPr kumimoji="1" lang="ja-JP" altLang="en-US" smtClean="0"/>
              <a:t>2022/3/8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92701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A9D2D-9991-42E4-A45E-EDF6A0303638}" type="datetime1">
              <a:rPr kumimoji="1" lang="ja-JP" altLang="en-US" smtClean="0"/>
              <a:t>2022/3/8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63652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BB78A21-4D15-4EC4-8562-F0B22A31972E}" type="datetime1">
              <a:rPr kumimoji="1" lang="ja-JP" altLang="en-US" smtClean="0"/>
              <a:t>2022/3/8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419861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6BF49C-E7D2-4D25-9378-B2724EFDD701}" type="datetime1">
              <a:rPr kumimoji="1" lang="ja-JP" altLang="en-US" smtClean="0"/>
              <a:t>2022/3/8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1187207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780D4-A741-4730-9C05-05A5F1F09E6F}" type="datetime1">
              <a:rPr kumimoji="1" lang="ja-JP" altLang="en-US" smtClean="0"/>
              <a:t>2022/3/8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C26722-3FAA-446E-BF07-8789B4654DAC}" type="slidenum">
              <a:rPr kumimoji="1" lang="ja-JP" altLang="en-US" smtClean="0"/>
              <a:t>‹#›</a:t>
            </a:fld>
            <a:endParaRPr kumimoji="1" lang="ja-JP" altLang="en-US"/>
          </a:p>
        </p:txBody>
      </p:sp>
    </p:spTree>
    <p:extLst>
      <p:ext uri="{BB962C8B-B14F-4D97-AF65-F5344CB8AC3E}">
        <p14:creationId xmlns:p14="http://schemas.microsoft.com/office/powerpoint/2010/main" val="42094922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23086"/>
            <a:ext cx="9906000" cy="128240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0" rtlCol="0" anchor="ctr" anchorCtr="1"/>
          <a:lstStyle/>
          <a:p>
            <a:pPr algn="ctr"/>
            <a:r>
              <a:rPr kumimoji="1" lang="ja-JP" altLang="en-US" sz="3200" b="1" dirty="0" smtClean="0">
                <a:latin typeface="+mj-ea"/>
                <a:ea typeface="+mj-ea"/>
              </a:rPr>
              <a:t>第四期宮城県工賃向上支援計画</a:t>
            </a:r>
            <a:endParaRPr kumimoji="1" lang="ja-JP" altLang="en-US" sz="3200" b="1" dirty="0">
              <a:latin typeface="+mj-ea"/>
              <a:ea typeface="+mj-ea"/>
            </a:endParaRPr>
          </a:p>
        </p:txBody>
      </p:sp>
      <p:sp>
        <p:nvSpPr>
          <p:cNvPr id="7" name="スライド番号プレースホルダー 6"/>
          <p:cNvSpPr>
            <a:spLocks noGrp="1"/>
          </p:cNvSpPr>
          <p:nvPr>
            <p:ph type="sldNum" sz="quarter" idx="12"/>
          </p:nvPr>
        </p:nvSpPr>
        <p:spPr>
          <a:xfrm>
            <a:off x="7627963" y="6373279"/>
            <a:ext cx="2228850" cy="365125"/>
          </a:xfrm>
        </p:spPr>
        <p:txBody>
          <a:bodyPr/>
          <a:lstStyle/>
          <a:p>
            <a:fld id="{97C26722-3FAA-446E-BF07-8789B4654DAC}" type="slidenum">
              <a:rPr kumimoji="1" lang="ja-JP" altLang="en-US" smtClean="0"/>
              <a:t>1</a:t>
            </a:fld>
            <a:endParaRPr kumimoji="1" lang="ja-JP" altLang="en-US"/>
          </a:p>
        </p:txBody>
      </p:sp>
      <p:graphicFrame>
        <p:nvGraphicFramePr>
          <p:cNvPr id="8" name="表 7"/>
          <p:cNvGraphicFramePr>
            <a:graphicFrameLocks noGrp="1"/>
          </p:cNvGraphicFramePr>
          <p:nvPr>
            <p:extLst>
              <p:ext uri="{D42A27DB-BD31-4B8C-83A1-F6EECF244321}">
                <p14:modId xmlns:p14="http://schemas.microsoft.com/office/powerpoint/2010/main" val="2132124944"/>
              </p:ext>
            </p:extLst>
          </p:nvPr>
        </p:nvGraphicFramePr>
        <p:xfrm>
          <a:off x="197921" y="1830675"/>
          <a:ext cx="9261764" cy="2492725"/>
        </p:xfrm>
        <a:graphic>
          <a:graphicData uri="http://schemas.openxmlformats.org/drawingml/2006/table">
            <a:tbl>
              <a:tblPr>
                <a:tableStyleId>{5C22544A-7EE6-4342-B048-85BDC9FD1C3A}</a:tableStyleId>
              </a:tblPr>
              <a:tblGrid>
                <a:gridCol w="2725882">
                  <a:extLst>
                    <a:ext uri="{9D8B030D-6E8A-4147-A177-3AD203B41FA5}">
                      <a16:colId xmlns:a16="http://schemas.microsoft.com/office/drawing/2014/main" val="3282859642"/>
                    </a:ext>
                  </a:extLst>
                </a:gridCol>
                <a:gridCol w="2034640">
                  <a:extLst>
                    <a:ext uri="{9D8B030D-6E8A-4147-A177-3AD203B41FA5}">
                      <a16:colId xmlns:a16="http://schemas.microsoft.com/office/drawing/2014/main" val="107572781"/>
                    </a:ext>
                  </a:extLst>
                </a:gridCol>
                <a:gridCol w="1436914">
                  <a:extLst>
                    <a:ext uri="{9D8B030D-6E8A-4147-A177-3AD203B41FA5}">
                      <a16:colId xmlns:a16="http://schemas.microsoft.com/office/drawing/2014/main" val="1164848829"/>
                    </a:ext>
                  </a:extLst>
                </a:gridCol>
                <a:gridCol w="3064328">
                  <a:extLst>
                    <a:ext uri="{9D8B030D-6E8A-4147-A177-3AD203B41FA5}">
                      <a16:colId xmlns:a16="http://schemas.microsoft.com/office/drawing/2014/main" val="2069736946"/>
                    </a:ext>
                  </a:extLst>
                </a:gridCol>
              </a:tblGrid>
              <a:tr h="408838">
                <a:tc>
                  <a:txBody>
                    <a:bodyPr/>
                    <a:lstStyle/>
                    <a:p>
                      <a:pPr algn="dist"/>
                      <a:r>
                        <a:rPr kumimoji="1" lang="en-US" altLang="ja-JP" sz="2000" b="1" dirty="0" smtClean="0">
                          <a:solidFill>
                            <a:schemeClr val="tx1"/>
                          </a:solidFill>
                        </a:rPr>
                        <a:t>【</a:t>
                      </a:r>
                      <a:r>
                        <a:rPr kumimoji="1" lang="ja-JP" altLang="en-US" sz="2000" b="1" dirty="0" smtClean="0">
                          <a:solidFill>
                            <a:schemeClr val="tx1"/>
                          </a:solidFill>
                        </a:rPr>
                        <a:t>計画策定</a:t>
                      </a:r>
                      <a:r>
                        <a:rPr kumimoji="1" lang="en-US" altLang="ja-JP" sz="2000" b="1" dirty="0" smtClean="0">
                          <a:solidFill>
                            <a:schemeClr val="tx1"/>
                          </a:solidFill>
                        </a:rPr>
                        <a:t>】</a:t>
                      </a:r>
                      <a:endParaRPr kumimoji="1" lang="ja-JP" altLang="en-US" sz="2000" b="1" dirty="0">
                        <a:solidFill>
                          <a:schemeClr val="tx1"/>
                        </a:solidFill>
                      </a:endParaRPr>
                    </a:p>
                  </a:txBody>
                  <a:tcPr marL="36000" marR="36000" marT="36000" marB="36000">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r>
                        <a:rPr kumimoji="1" lang="ja-JP" altLang="en-US" sz="1800" dirty="0" smtClean="0"/>
                        <a:t>令和</a:t>
                      </a:r>
                      <a:r>
                        <a:rPr kumimoji="1" lang="en-US" altLang="ja-JP" sz="1800" dirty="0" smtClean="0"/>
                        <a:t>3</a:t>
                      </a:r>
                      <a:r>
                        <a:rPr kumimoji="1" lang="ja-JP" altLang="en-US" sz="1800" dirty="0" smtClean="0"/>
                        <a:t>年</a:t>
                      </a:r>
                      <a:r>
                        <a:rPr kumimoji="1" lang="en-US" altLang="ja-JP" sz="1800" dirty="0" smtClean="0"/>
                        <a:t>9</a:t>
                      </a:r>
                      <a:r>
                        <a:rPr kumimoji="1" lang="ja-JP" altLang="en-US" sz="1800" dirty="0" smtClean="0"/>
                        <a:t>月</a:t>
                      </a:r>
                      <a:endParaRPr kumimoji="1" lang="ja-JP" altLang="en-US" sz="1800" dirty="0"/>
                    </a:p>
                  </a:txBody>
                  <a:tcPr marL="144000" marR="144000" marT="36000" marB="3600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dist"/>
                      <a:endParaRPr kumimoji="1" lang="ja-JP" altLang="en-US" sz="1800" b="1" dirty="0" smtClean="0">
                        <a:solidFill>
                          <a:schemeClr val="accent1">
                            <a:lumMod val="60000"/>
                            <a:lumOff val="40000"/>
                          </a:schemeClr>
                        </a:solidFill>
                      </a:endParaRPr>
                    </a:p>
                  </a:txBody>
                  <a:tcPr marL="144000" marR="144000" marT="36000" marB="3600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kumimoji="1" lang="ja-JP" altLang="en-US" sz="1800" dirty="0" smtClean="0"/>
                    </a:p>
                  </a:txBody>
                  <a:tcPr marL="36000" marR="36000" marT="36000" marB="36000">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82442866"/>
                  </a:ext>
                </a:extLst>
              </a:tr>
              <a:tr h="408838">
                <a:tc>
                  <a:txBody>
                    <a:bodyPr/>
                    <a:lstStyle/>
                    <a:p>
                      <a:pPr algn="dist"/>
                      <a:r>
                        <a:rPr kumimoji="1" lang="en-US" altLang="ja-JP" sz="2000" b="1" dirty="0" smtClean="0">
                          <a:solidFill>
                            <a:schemeClr val="tx1"/>
                          </a:solidFill>
                        </a:rPr>
                        <a:t>【</a:t>
                      </a:r>
                      <a:r>
                        <a:rPr kumimoji="1" lang="ja-JP" altLang="en-US" sz="2000" b="1" dirty="0" smtClean="0">
                          <a:solidFill>
                            <a:schemeClr val="tx1"/>
                          </a:solidFill>
                        </a:rPr>
                        <a:t>対象期間</a:t>
                      </a:r>
                      <a:r>
                        <a:rPr kumimoji="1" lang="en-US" altLang="ja-JP" sz="2000" b="1" dirty="0" smtClean="0">
                          <a:solidFill>
                            <a:schemeClr val="tx1"/>
                          </a:solidFill>
                        </a:rPr>
                        <a:t>】</a:t>
                      </a:r>
                      <a:endParaRPr kumimoji="1" lang="ja-JP" altLang="en-US" sz="2000" b="1" dirty="0">
                        <a:solidFill>
                          <a:schemeClr val="tx1"/>
                        </a:solidFill>
                      </a:endParaRPr>
                    </a:p>
                  </a:txBody>
                  <a:tcPr marL="36000" marR="36000" marT="36000" marB="3600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r>
                        <a:rPr kumimoji="1" lang="ja-JP" altLang="en-US" sz="1800" dirty="0" smtClean="0"/>
                        <a:t>令和</a:t>
                      </a:r>
                      <a:r>
                        <a:rPr kumimoji="1" lang="en-US" altLang="ja-JP" sz="1800" dirty="0" smtClean="0"/>
                        <a:t>3</a:t>
                      </a:r>
                      <a:r>
                        <a:rPr kumimoji="1" lang="ja-JP" altLang="en-US" sz="1800" dirty="0" smtClean="0"/>
                        <a:t>年度～令和</a:t>
                      </a:r>
                      <a:r>
                        <a:rPr kumimoji="1" lang="en-US" altLang="ja-JP" sz="1800" dirty="0" smtClean="0"/>
                        <a:t>5</a:t>
                      </a:r>
                      <a:r>
                        <a:rPr kumimoji="1" lang="ja-JP" altLang="en-US" sz="1800" dirty="0" smtClean="0"/>
                        <a:t>年度</a:t>
                      </a:r>
                      <a:endParaRPr kumimoji="1" lang="ja-JP" altLang="en-US" sz="1800" dirty="0"/>
                    </a:p>
                  </a:txBody>
                  <a:tcPr marL="144000" marR="144000" marT="36000" marB="3600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86144607"/>
                  </a:ext>
                </a:extLst>
              </a:tr>
              <a:tr h="673411">
                <a:tc>
                  <a:txBody>
                    <a:bodyPr/>
                    <a:lstStyle/>
                    <a:p>
                      <a:pPr algn="dist"/>
                      <a:r>
                        <a:rPr kumimoji="1" lang="en-US" altLang="ja-JP" sz="2000" b="1" dirty="0" smtClean="0">
                          <a:solidFill>
                            <a:schemeClr val="tx1"/>
                          </a:solidFill>
                        </a:rPr>
                        <a:t>【</a:t>
                      </a:r>
                      <a:r>
                        <a:rPr kumimoji="1" lang="ja-JP" altLang="en-US" sz="2000" b="1" dirty="0" smtClean="0">
                          <a:solidFill>
                            <a:schemeClr val="tx1"/>
                          </a:solidFill>
                        </a:rPr>
                        <a:t>根拠</a:t>
                      </a:r>
                      <a:r>
                        <a:rPr kumimoji="1" lang="en-US" altLang="ja-JP" sz="2000" b="1" dirty="0" smtClean="0">
                          <a:solidFill>
                            <a:schemeClr val="tx1"/>
                          </a:solidFill>
                        </a:rPr>
                        <a:t>】</a:t>
                      </a:r>
                      <a:endParaRPr kumimoji="1" lang="en-US" altLang="ja-JP" sz="2000" b="1" dirty="0" smtClean="0">
                        <a:solidFill>
                          <a:schemeClr val="tx1"/>
                        </a:solidFill>
                      </a:endParaRPr>
                    </a:p>
                  </a:txBody>
                  <a:tcPr marL="36000" marR="36000" marT="36000" marB="36000">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r>
                        <a:rPr kumimoji="1" lang="ja-JP" altLang="en-US" sz="1800" dirty="0" smtClean="0"/>
                        <a:t>厚生労働省「工賃向上計画を推進するための基本的な指針</a:t>
                      </a:r>
                      <a:r>
                        <a:rPr kumimoji="1" lang="ja-JP" altLang="en-US" sz="1800" dirty="0" smtClean="0"/>
                        <a:t>」</a:t>
                      </a:r>
                      <a:endParaRPr kumimoji="1" lang="en-US" altLang="ja-JP" sz="1800" dirty="0" smtClean="0"/>
                    </a:p>
                    <a:p>
                      <a:r>
                        <a:rPr kumimoji="1" lang="en-US" altLang="ja-JP" sz="1800" dirty="0" smtClean="0"/>
                        <a:t>(R3.3.10</a:t>
                      </a:r>
                      <a:r>
                        <a:rPr kumimoji="1" lang="ja-JP" altLang="en-US" sz="1800" dirty="0" smtClean="0"/>
                        <a:t>一部</a:t>
                      </a:r>
                      <a:r>
                        <a:rPr kumimoji="1" lang="ja-JP" altLang="en-US" sz="1800" dirty="0" smtClean="0"/>
                        <a:t>改正</a:t>
                      </a:r>
                      <a:r>
                        <a:rPr kumimoji="1" lang="en-US" altLang="ja-JP" sz="1800" dirty="0" smtClean="0"/>
                        <a:t>)</a:t>
                      </a:r>
                      <a:endParaRPr kumimoji="1" lang="ja-JP" altLang="en-US" sz="1800" dirty="0" smtClean="0"/>
                    </a:p>
                  </a:txBody>
                  <a:tcPr marL="144000" marR="144000" marT="36000" marB="3600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33104207"/>
                  </a:ext>
                </a:extLst>
              </a:tr>
              <a:tr h="408838">
                <a:tc>
                  <a:txBody>
                    <a:bodyPr/>
                    <a:lstStyle/>
                    <a:p>
                      <a:pPr algn="dist"/>
                      <a:r>
                        <a:rPr kumimoji="1" lang="en-US" altLang="ja-JP" sz="2000" b="1" dirty="0" smtClean="0">
                          <a:solidFill>
                            <a:schemeClr val="tx1"/>
                          </a:solidFill>
                        </a:rPr>
                        <a:t>【</a:t>
                      </a:r>
                      <a:r>
                        <a:rPr kumimoji="1" lang="ja-JP" altLang="en-US" sz="2000" b="1" dirty="0" smtClean="0">
                          <a:solidFill>
                            <a:schemeClr val="tx1"/>
                          </a:solidFill>
                        </a:rPr>
                        <a:t>対象事業所</a:t>
                      </a:r>
                      <a:r>
                        <a:rPr kumimoji="1" lang="en-US" altLang="ja-JP" sz="2000" b="1" dirty="0" smtClean="0">
                          <a:solidFill>
                            <a:schemeClr val="tx1"/>
                          </a:solidFill>
                        </a:rPr>
                        <a:t>】</a:t>
                      </a:r>
                      <a:endParaRPr kumimoji="1" lang="en-US" altLang="ja-JP" sz="2000" b="1" dirty="0" smtClean="0">
                        <a:solidFill>
                          <a:schemeClr val="tx1"/>
                        </a:solidFill>
                      </a:endParaRPr>
                    </a:p>
                  </a:txBody>
                  <a:tcPr marL="36000" marR="36000" marT="36000" marB="36000">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r>
                        <a:rPr kumimoji="1" lang="ja-JP" altLang="en-US" sz="1800" dirty="0" smtClean="0"/>
                        <a:t>就労継続支援Ｂ型事業所</a:t>
                      </a:r>
                      <a:endParaRPr kumimoji="1" lang="ja-JP" altLang="en-US" sz="1800" dirty="0" smtClean="0"/>
                    </a:p>
                  </a:txBody>
                  <a:tcPr marL="144000" marR="144000" marT="36000" marB="36000">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8142183"/>
                  </a:ext>
                </a:extLst>
              </a:tr>
              <a:tr h="408838">
                <a:tc>
                  <a:txBody>
                    <a:bodyPr/>
                    <a:lstStyle/>
                    <a:p>
                      <a:pPr algn="dist"/>
                      <a:r>
                        <a:rPr kumimoji="1" lang="en-US" altLang="ja-JP" sz="2000" b="1" dirty="0" smtClean="0">
                          <a:solidFill>
                            <a:schemeClr val="tx1"/>
                          </a:solidFill>
                        </a:rPr>
                        <a:t>【</a:t>
                      </a:r>
                      <a:r>
                        <a:rPr kumimoji="1" lang="ja-JP" altLang="en-US" sz="2000" b="1" dirty="0" smtClean="0">
                          <a:solidFill>
                            <a:schemeClr val="tx1"/>
                          </a:solidFill>
                        </a:rPr>
                        <a:t>計画策定の趣旨</a:t>
                      </a:r>
                      <a:r>
                        <a:rPr kumimoji="1" lang="en-US" altLang="ja-JP" sz="2000" b="1" dirty="0" smtClean="0">
                          <a:solidFill>
                            <a:schemeClr val="tx1"/>
                          </a:solidFill>
                        </a:rPr>
                        <a:t>】</a:t>
                      </a:r>
                    </a:p>
                  </a:txBody>
                  <a:tcPr marL="36000" marR="36000" marT="252000" marB="36000">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endParaRPr kumimoji="1" lang="ja-JP" altLang="en-US" sz="1800" dirty="0" smtClean="0"/>
                    </a:p>
                  </a:txBody>
                  <a:tcPr marL="144000" marR="144000" marT="252000" marB="36000">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54862107"/>
                  </a:ext>
                </a:extLst>
              </a:tr>
            </a:tbl>
          </a:graphicData>
        </a:graphic>
      </p:graphicFrame>
      <p:sp>
        <p:nvSpPr>
          <p:cNvPr id="9" name="テキスト ボックス 8"/>
          <p:cNvSpPr txBox="1"/>
          <p:nvPr/>
        </p:nvSpPr>
        <p:spPr>
          <a:xfrm>
            <a:off x="446314" y="4206362"/>
            <a:ext cx="9013371" cy="2166917"/>
          </a:xfrm>
          <a:prstGeom prst="rect">
            <a:avLst/>
          </a:prstGeom>
          <a:noFill/>
        </p:spPr>
        <p:txBody>
          <a:bodyPr wrap="square" tIns="180000" rtlCol="0">
            <a:spAutoFit/>
          </a:bodyPr>
          <a:lstStyle/>
          <a:p>
            <a:r>
              <a:rPr kumimoji="1" lang="ja-JP" altLang="en-US" dirty="0" smtClean="0"/>
              <a:t>　一般就労</a:t>
            </a:r>
            <a:r>
              <a:rPr kumimoji="1" lang="ja-JP" altLang="en-US" dirty="0"/>
              <a:t>が困難で福祉的就労を行う障害のある人にとって，地域で自立した生活を送るためには，就労継続支援事業所等での工賃水準の向上が</a:t>
            </a:r>
            <a:r>
              <a:rPr kumimoji="1" lang="ja-JP" altLang="en-US" dirty="0" smtClean="0"/>
              <a:t>重要であり，</a:t>
            </a:r>
            <a:r>
              <a:rPr kumimoji="1" lang="ja-JP" altLang="en-US" dirty="0"/>
              <a:t>県では，</a:t>
            </a:r>
            <a:r>
              <a:rPr kumimoji="1" lang="ja-JP" altLang="en-US" dirty="0" smtClean="0"/>
              <a:t>平成３０年度</a:t>
            </a:r>
            <a:r>
              <a:rPr kumimoji="1" lang="ja-JP" altLang="en-US" dirty="0"/>
              <a:t>に策定した「第三期宮城県工賃向上支援計画」に基づき，合同販売会等による販路拡大，事業所職員の資質向上のための研修など様々な事業を展開してきた。</a:t>
            </a:r>
          </a:p>
          <a:p>
            <a:r>
              <a:rPr kumimoji="1" lang="ja-JP" altLang="en-US" dirty="0" smtClean="0"/>
              <a:t>　今後</a:t>
            </a:r>
            <a:r>
              <a:rPr kumimoji="1" lang="ja-JP" altLang="en-US" dirty="0"/>
              <a:t>も継続的な工賃水準の引き上げに向けた取組を進めるに当たり，改正された国の指針や有識者による検討会での意見等を踏まえて，「第四期宮城県工賃向上支援計画</a:t>
            </a:r>
            <a:r>
              <a:rPr kumimoji="1" lang="ja-JP" altLang="en-US" dirty="0" smtClean="0"/>
              <a:t>」を</a:t>
            </a:r>
            <a:r>
              <a:rPr kumimoji="1" lang="ja-JP" altLang="en-US" dirty="0"/>
              <a:t>策定したもの。</a:t>
            </a:r>
          </a:p>
        </p:txBody>
      </p:sp>
    </p:spTree>
    <p:extLst>
      <p:ext uri="{BB962C8B-B14F-4D97-AF65-F5344CB8AC3E}">
        <p14:creationId xmlns:p14="http://schemas.microsoft.com/office/powerpoint/2010/main" val="416950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34913"/>
            <a:ext cx="9906000" cy="62958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mj-ea"/>
                <a:ea typeface="+mj-ea"/>
              </a:rPr>
              <a:t>令和２年度における工賃実績</a:t>
            </a:r>
            <a:endParaRPr kumimoji="1" lang="ja-JP" altLang="en-US" sz="2800" b="1" dirty="0">
              <a:latin typeface="+mj-ea"/>
              <a:ea typeface="+mj-ea"/>
            </a:endParaRPr>
          </a:p>
        </p:txBody>
      </p:sp>
      <p:graphicFrame>
        <p:nvGraphicFramePr>
          <p:cNvPr id="5" name="グラフ 4"/>
          <p:cNvGraphicFramePr>
            <a:graphicFrameLocks/>
          </p:cNvGraphicFramePr>
          <p:nvPr>
            <p:extLst>
              <p:ext uri="{D42A27DB-BD31-4B8C-83A1-F6EECF244321}">
                <p14:modId xmlns:p14="http://schemas.microsoft.com/office/powerpoint/2010/main" val="4212668334"/>
              </p:ext>
            </p:extLst>
          </p:nvPr>
        </p:nvGraphicFramePr>
        <p:xfrm>
          <a:off x="325651" y="2549925"/>
          <a:ext cx="9254698" cy="4294301"/>
        </p:xfrm>
        <a:graphic>
          <a:graphicData uri="http://schemas.openxmlformats.org/drawingml/2006/chart">
            <c:chart xmlns:c="http://schemas.openxmlformats.org/drawingml/2006/chart" xmlns:r="http://schemas.openxmlformats.org/officeDocument/2006/relationships" r:id="rId2"/>
          </a:graphicData>
        </a:graphic>
      </p:graphicFrame>
      <p:sp>
        <p:nvSpPr>
          <p:cNvPr id="6" name="右矢印 5"/>
          <p:cNvSpPr/>
          <p:nvPr/>
        </p:nvSpPr>
        <p:spPr>
          <a:xfrm rot="582687">
            <a:off x="4542648" y="3034385"/>
            <a:ext cx="3529030" cy="219244"/>
          </a:xfrm>
          <a:prstGeom prst="rightArrow">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ja-JP" altLang="en-US" sz="894"/>
          </a:p>
        </p:txBody>
      </p:sp>
      <p:graphicFrame>
        <p:nvGraphicFramePr>
          <p:cNvPr id="3" name="表 2"/>
          <p:cNvGraphicFramePr>
            <a:graphicFrameLocks noGrp="1"/>
          </p:cNvGraphicFramePr>
          <p:nvPr>
            <p:extLst>
              <p:ext uri="{D42A27DB-BD31-4B8C-83A1-F6EECF244321}">
                <p14:modId xmlns:p14="http://schemas.microsoft.com/office/powerpoint/2010/main" val="691015295"/>
              </p:ext>
            </p:extLst>
          </p:nvPr>
        </p:nvGraphicFramePr>
        <p:xfrm>
          <a:off x="42530" y="1205309"/>
          <a:ext cx="5224784" cy="1213072"/>
        </p:xfrm>
        <a:graphic>
          <a:graphicData uri="http://schemas.openxmlformats.org/drawingml/2006/table">
            <a:tbl>
              <a:tblPr>
                <a:tableStyleId>{00A15C55-8517-42AA-B614-E9B94910E393}</a:tableStyleId>
              </a:tblPr>
              <a:tblGrid>
                <a:gridCol w="1936172">
                  <a:extLst>
                    <a:ext uri="{9D8B030D-6E8A-4147-A177-3AD203B41FA5}">
                      <a16:colId xmlns:a16="http://schemas.microsoft.com/office/drawing/2014/main" val="883272945"/>
                    </a:ext>
                  </a:extLst>
                </a:gridCol>
                <a:gridCol w="1439055">
                  <a:extLst>
                    <a:ext uri="{9D8B030D-6E8A-4147-A177-3AD203B41FA5}">
                      <a16:colId xmlns:a16="http://schemas.microsoft.com/office/drawing/2014/main" val="2627045925"/>
                    </a:ext>
                  </a:extLst>
                </a:gridCol>
                <a:gridCol w="1849557">
                  <a:extLst>
                    <a:ext uri="{9D8B030D-6E8A-4147-A177-3AD203B41FA5}">
                      <a16:colId xmlns:a16="http://schemas.microsoft.com/office/drawing/2014/main" val="2687206109"/>
                    </a:ext>
                  </a:extLst>
                </a:gridCol>
              </a:tblGrid>
              <a:tr h="303268">
                <a:tc>
                  <a:txBody>
                    <a:bodyPr/>
                    <a:lstStyle/>
                    <a:p>
                      <a:pPr algn="dist"/>
                      <a:r>
                        <a:rPr kumimoji="1" lang="ja-JP" altLang="en-US" sz="1400" dirty="0" smtClean="0"/>
                        <a:t>◆工賃支払総額</a:t>
                      </a:r>
                      <a:endParaRPr kumimoji="1" lang="ja-JP" altLang="en-US" sz="1400" dirty="0"/>
                    </a:p>
                  </a:txBody>
                  <a:tcPr marL="36000" marR="36000" marT="36000" marB="36000" anchor="ctr" anchorCtr="1">
                    <a:solidFill>
                      <a:schemeClr val="accent3">
                        <a:lumMod val="60000"/>
                        <a:lumOff val="40000"/>
                      </a:schemeClr>
                    </a:solidFill>
                  </a:tcPr>
                </a:tc>
                <a:tc>
                  <a:txBody>
                    <a:bodyPr/>
                    <a:lstStyle/>
                    <a:p>
                      <a:pPr algn="r"/>
                      <a:r>
                        <a:rPr kumimoji="1" lang="en-US" altLang="ja-JP" sz="1400" dirty="0" smtClean="0"/>
                        <a:t>1,045,879,090</a:t>
                      </a:r>
                      <a:r>
                        <a:rPr kumimoji="1" lang="ja-JP" altLang="en-US" sz="1400" dirty="0" smtClean="0"/>
                        <a:t>円</a:t>
                      </a:r>
                      <a:endParaRPr kumimoji="1" lang="ja-JP" altLang="en-US" sz="1400" dirty="0"/>
                    </a:p>
                  </a:txBody>
                  <a:tcPr marL="36000" marR="36000" marT="36000" marB="36000" anchor="ctr">
                    <a:solidFill>
                      <a:schemeClr val="accent3">
                        <a:lumMod val="20000"/>
                        <a:lumOff val="80000"/>
                      </a:schemeClr>
                    </a:solidFill>
                  </a:tcPr>
                </a:tc>
                <a:tc>
                  <a:txBody>
                    <a:bodyPr/>
                    <a:lstStyle/>
                    <a:p>
                      <a:r>
                        <a:rPr kumimoji="1" lang="ja-JP" altLang="en-US" sz="1400" dirty="0" smtClean="0"/>
                        <a:t>（前年比</a:t>
                      </a:r>
                      <a:r>
                        <a:rPr kumimoji="1" lang="en-US" altLang="ja-JP" sz="1400" dirty="0" smtClean="0"/>
                        <a:t>108.4</a:t>
                      </a:r>
                      <a:r>
                        <a:rPr kumimoji="1" lang="ja-JP" altLang="en-US" sz="1400" dirty="0" smtClean="0"/>
                        <a:t>％）</a:t>
                      </a:r>
                      <a:endParaRPr kumimoji="1" lang="ja-JP" altLang="en-US" sz="1400" dirty="0"/>
                    </a:p>
                  </a:txBody>
                  <a:tcPr marL="36000" marR="36000" marT="36000" marB="36000" anchor="ctr" anchorCtr="1">
                    <a:solidFill>
                      <a:schemeClr val="accent3">
                        <a:lumMod val="20000"/>
                        <a:lumOff val="80000"/>
                      </a:schemeClr>
                    </a:solidFill>
                  </a:tcPr>
                </a:tc>
                <a:extLst>
                  <a:ext uri="{0D108BD9-81ED-4DB2-BD59-A6C34878D82A}">
                    <a16:rowId xmlns:a16="http://schemas.microsoft.com/office/drawing/2014/main" val="3604396325"/>
                  </a:ext>
                </a:extLst>
              </a:tr>
              <a:tr h="303268">
                <a:tc>
                  <a:txBody>
                    <a:bodyPr/>
                    <a:lstStyle/>
                    <a:p>
                      <a:pPr algn="dist"/>
                      <a:r>
                        <a:rPr kumimoji="1" lang="ja-JP" altLang="en-US" sz="1400" dirty="0" smtClean="0"/>
                        <a:t>◆平均工賃月額</a:t>
                      </a:r>
                      <a:endParaRPr kumimoji="1" lang="ja-JP" altLang="en-US" sz="1400" dirty="0"/>
                    </a:p>
                  </a:txBody>
                  <a:tcPr marL="36000" marR="36000" marT="36000" marB="36000" anchor="ctr" anchorCtr="1">
                    <a:solidFill>
                      <a:schemeClr val="accent3">
                        <a:lumMod val="60000"/>
                        <a:lumOff val="40000"/>
                      </a:schemeClr>
                    </a:solidFill>
                  </a:tcPr>
                </a:tc>
                <a:tc>
                  <a:txBody>
                    <a:bodyPr/>
                    <a:lstStyle/>
                    <a:p>
                      <a:pPr algn="r"/>
                      <a:r>
                        <a:rPr kumimoji="1" lang="en-US" altLang="ja-JP" sz="1400" dirty="0" smtClean="0"/>
                        <a:t>17,247</a:t>
                      </a:r>
                      <a:r>
                        <a:rPr kumimoji="1" lang="ja-JP" altLang="en-US" sz="1400" dirty="0" smtClean="0"/>
                        <a:t>円</a:t>
                      </a:r>
                      <a:endParaRPr kumimoji="1" lang="ja-JP" altLang="en-US" sz="1400" dirty="0"/>
                    </a:p>
                  </a:txBody>
                  <a:tcPr marL="36000" marR="36000" marT="36000" marB="36000" anchor="ctr">
                    <a:solidFill>
                      <a:schemeClr val="accent3">
                        <a:lumMod val="20000"/>
                        <a:lumOff val="80000"/>
                      </a:schemeClr>
                    </a:solidFill>
                  </a:tcPr>
                </a:tc>
                <a:tc>
                  <a:txBody>
                    <a:bodyPr/>
                    <a:lstStyle/>
                    <a:p>
                      <a:r>
                        <a:rPr kumimoji="1" lang="ja-JP" altLang="en-US" sz="1400" dirty="0" smtClean="0"/>
                        <a:t>（前年比  </a:t>
                      </a:r>
                      <a:r>
                        <a:rPr kumimoji="1" lang="en-US" altLang="ja-JP" sz="1400" dirty="0" smtClean="0"/>
                        <a:t>98.7</a:t>
                      </a:r>
                      <a:r>
                        <a:rPr kumimoji="1" lang="ja-JP" altLang="en-US" sz="1400" dirty="0" smtClean="0"/>
                        <a:t>％）</a:t>
                      </a:r>
                      <a:endParaRPr kumimoji="1" lang="ja-JP" altLang="en-US" sz="1400" dirty="0"/>
                    </a:p>
                  </a:txBody>
                  <a:tcPr marL="36000" marR="36000" marT="36000" marB="36000" anchor="ctr" anchorCtr="1">
                    <a:solidFill>
                      <a:schemeClr val="accent3">
                        <a:lumMod val="20000"/>
                        <a:lumOff val="80000"/>
                      </a:schemeClr>
                    </a:solidFill>
                  </a:tcPr>
                </a:tc>
                <a:extLst>
                  <a:ext uri="{0D108BD9-81ED-4DB2-BD59-A6C34878D82A}">
                    <a16:rowId xmlns:a16="http://schemas.microsoft.com/office/drawing/2014/main" val="2816137218"/>
                  </a:ext>
                </a:extLst>
              </a:tr>
              <a:tr h="303268">
                <a:tc>
                  <a:txBody>
                    <a:bodyPr/>
                    <a:lstStyle/>
                    <a:p>
                      <a:pPr algn="dist"/>
                      <a:r>
                        <a:rPr kumimoji="1" lang="ja-JP" altLang="en-US" sz="1400" dirty="0" smtClean="0"/>
                        <a:t>◆平均工賃時間額</a:t>
                      </a:r>
                      <a:endParaRPr kumimoji="1" lang="ja-JP" altLang="en-US" sz="1400" dirty="0"/>
                    </a:p>
                  </a:txBody>
                  <a:tcPr marL="36000" marR="36000" marT="36000" marB="36000" anchor="ctr" anchorCtr="1">
                    <a:solidFill>
                      <a:schemeClr val="accent3">
                        <a:lumMod val="60000"/>
                        <a:lumOff val="40000"/>
                      </a:schemeClr>
                    </a:solidFill>
                  </a:tcPr>
                </a:tc>
                <a:tc>
                  <a:txBody>
                    <a:bodyPr/>
                    <a:lstStyle/>
                    <a:p>
                      <a:pPr algn="r"/>
                      <a:r>
                        <a:rPr kumimoji="1" lang="en-US" altLang="ja-JP" sz="1400" dirty="0" smtClean="0"/>
                        <a:t>240</a:t>
                      </a:r>
                      <a:r>
                        <a:rPr kumimoji="1" lang="ja-JP" altLang="en-US" sz="1400" dirty="0" smtClean="0"/>
                        <a:t>円</a:t>
                      </a:r>
                      <a:endParaRPr kumimoji="1" lang="ja-JP" altLang="en-US" sz="1400" dirty="0"/>
                    </a:p>
                  </a:txBody>
                  <a:tcPr marL="36000" marR="36000" marT="36000" marB="36000" anchor="ctr">
                    <a:solidFill>
                      <a:schemeClr val="accent3">
                        <a:lumMod val="20000"/>
                        <a:lumOff val="80000"/>
                      </a:schemeClr>
                    </a:solidFill>
                  </a:tcPr>
                </a:tc>
                <a:tc>
                  <a:txBody>
                    <a:bodyPr/>
                    <a:lstStyle/>
                    <a:p>
                      <a:r>
                        <a:rPr kumimoji="1" lang="ja-JP" altLang="en-US" sz="1400" dirty="0" smtClean="0"/>
                        <a:t>（前年比</a:t>
                      </a:r>
                      <a:r>
                        <a:rPr kumimoji="1" lang="en-US" altLang="ja-JP" sz="1400" dirty="0" smtClean="0"/>
                        <a:t>102.5</a:t>
                      </a:r>
                      <a:r>
                        <a:rPr kumimoji="1" lang="ja-JP" altLang="en-US" sz="1400" dirty="0" smtClean="0"/>
                        <a:t>％）</a:t>
                      </a:r>
                      <a:endParaRPr kumimoji="1" lang="ja-JP" altLang="en-US" sz="1400" dirty="0"/>
                    </a:p>
                  </a:txBody>
                  <a:tcPr marL="36000" marR="36000" marT="36000" marB="36000" anchor="ctr" anchorCtr="1">
                    <a:solidFill>
                      <a:schemeClr val="accent3">
                        <a:lumMod val="20000"/>
                        <a:lumOff val="80000"/>
                      </a:schemeClr>
                    </a:solidFill>
                  </a:tcPr>
                </a:tc>
                <a:extLst>
                  <a:ext uri="{0D108BD9-81ED-4DB2-BD59-A6C34878D82A}">
                    <a16:rowId xmlns:a16="http://schemas.microsoft.com/office/drawing/2014/main" val="3306087678"/>
                  </a:ext>
                </a:extLst>
              </a:tr>
              <a:tr h="303268">
                <a:tc>
                  <a:txBody>
                    <a:bodyPr/>
                    <a:lstStyle/>
                    <a:p>
                      <a:pPr algn="dist"/>
                      <a:r>
                        <a:rPr kumimoji="1" lang="ja-JP" altLang="en-US" sz="1400" dirty="0" smtClean="0"/>
                        <a:t>◆全国順位（月額）</a:t>
                      </a:r>
                      <a:endParaRPr kumimoji="1" lang="ja-JP" altLang="en-US" sz="1400" dirty="0"/>
                    </a:p>
                  </a:txBody>
                  <a:tcPr marL="36000" marR="36000" marT="36000" marB="36000" anchor="ctr" anchorCtr="1">
                    <a:solidFill>
                      <a:schemeClr val="accent3">
                        <a:lumMod val="60000"/>
                        <a:lumOff val="40000"/>
                      </a:schemeClr>
                    </a:solidFill>
                  </a:tcPr>
                </a:tc>
                <a:tc>
                  <a:txBody>
                    <a:bodyPr/>
                    <a:lstStyle/>
                    <a:p>
                      <a:pPr algn="r"/>
                      <a:r>
                        <a:rPr kumimoji="1" lang="en-US" altLang="ja-JP" sz="1400" dirty="0" smtClean="0"/>
                        <a:t>16</a:t>
                      </a:r>
                      <a:r>
                        <a:rPr kumimoji="1" lang="ja-JP" altLang="en-US" sz="1400" dirty="0" smtClean="0"/>
                        <a:t>位</a:t>
                      </a:r>
                      <a:endParaRPr kumimoji="1" lang="ja-JP" altLang="en-US" sz="1400" dirty="0"/>
                    </a:p>
                  </a:txBody>
                  <a:tcPr marL="36000" marR="36000" marT="36000" marB="36000" anchor="ctr">
                    <a:solidFill>
                      <a:schemeClr val="accent3">
                        <a:lumMod val="20000"/>
                        <a:lumOff val="80000"/>
                      </a:schemeClr>
                    </a:solidFill>
                  </a:tcPr>
                </a:tc>
                <a:tc>
                  <a:txBody>
                    <a:bodyPr/>
                    <a:lstStyle/>
                    <a:p>
                      <a:r>
                        <a:rPr kumimoji="1" lang="ja-JP" altLang="en-US" sz="1400" dirty="0" smtClean="0"/>
                        <a:t>（前年比　</a:t>
                      </a:r>
                      <a:r>
                        <a:rPr kumimoji="1" lang="en-US" altLang="ja-JP" sz="1400" dirty="0" smtClean="0"/>
                        <a:t>1</a:t>
                      </a:r>
                      <a:r>
                        <a:rPr kumimoji="1" lang="ja-JP" altLang="en-US" sz="1400" dirty="0" smtClean="0"/>
                        <a:t>位↓）</a:t>
                      </a:r>
                      <a:endParaRPr kumimoji="1" lang="ja-JP" altLang="en-US" sz="1400" dirty="0"/>
                    </a:p>
                  </a:txBody>
                  <a:tcPr marL="36000" marR="36000" marT="36000" marB="36000" anchor="ctr" anchorCtr="1">
                    <a:solidFill>
                      <a:schemeClr val="accent3">
                        <a:lumMod val="20000"/>
                        <a:lumOff val="80000"/>
                      </a:schemeClr>
                    </a:solidFill>
                  </a:tcPr>
                </a:tc>
                <a:extLst>
                  <a:ext uri="{0D108BD9-81ED-4DB2-BD59-A6C34878D82A}">
                    <a16:rowId xmlns:a16="http://schemas.microsoft.com/office/drawing/2014/main" val="74330148"/>
                  </a:ext>
                </a:extLst>
              </a:tr>
            </a:tbl>
          </a:graphicData>
        </a:graphic>
      </p:graphicFrame>
      <p:sp>
        <p:nvSpPr>
          <p:cNvPr id="8" name="テキスト ボックス 7"/>
          <p:cNvSpPr txBox="1"/>
          <p:nvPr/>
        </p:nvSpPr>
        <p:spPr>
          <a:xfrm>
            <a:off x="29981" y="854063"/>
            <a:ext cx="2923082" cy="369332"/>
          </a:xfrm>
          <a:prstGeom prst="rect">
            <a:avLst/>
          </a:prstGeom>
          <a:noFill/>
        </p:spPr>
        <p:txBody>
          <a:bodyPr wrap="square" rtlCol="0">
            <a:spAutoFit/>
          </a:bodyPr>
          <a:lstStyle/>
          <a:p>
            <a:r>
              <a:rPr kumimoji="1" lang="ja-JP" altLang="en-US" b="1" dirty="0" smtClean="0">
                <a:solidFill>
                  <a:schemeClr val="accent3"/>
                </a:solidFill>
              </a:rPr>
              <a:t>宮城県の実績　</a:t>
            </a:r>
            <a:endParaRPr kumimoji="1" lang="ja-JP" altLang="en-US" dirty="0">
              <a:solidFill>
                <a:schemeClr val="accent4"/>
              </a:solidFill>
            </a:endParaRPr>
          </a:p>
        </p:txBody>
      </p:sp>
      <p:graphicFrame>
        <p:nvGraphicFramePr>
          <p:cNvPr id="9" name="表 8"/>
          <p:cNvGraphicFramePr>
            <a:graphicFrameLocks noGrp="1"/>
          </p:cNvGraphicFramePr>
          <p:nvPr>
            <p:extLst>
              <p:ext uri="{D42A27DB-BD31-4B8C-83A1-F6EECF244321}">
                <p14:modId xmlns:p14="http://schemas.microsoft.com/office/powerpoint/2010/main" val="343692242"/>
              </p:ext>
            </p:extLst>
          </p:nvPr>
        </p:nvGraphicFramePr>
        <p:xfrm>
          <a:off x="5390214" y="1312960"/>
          <a:ext cx="4466203" cy="606536"/>
        </p:xfrm>
        <a:graphic>
          <a:graphicData uri="http://schemas.openxmlformats.org/drawingml/2006/table">
            <a:tbl>
              <a:tblPr>
                <a:tableStyleId>{00A15C55-8517-42AA-B614-E9B94910E393}</a:tableStyleId>
              </a:tblPr>
              <a:tblGrid>
                <a:gridCol w="1522576">
                  <a:extLst>
                    <a:ext uri="{9D8B030D-6E8A-4147-A177-3AD203B41FA5}">
                      <a16:colId xmlns:a16="http://schemas.microsoft.com/office/drawing/2014/main" val="883272945"/>
                    </a:ext>
                  </a:extLst>
                </a:gridCol>
                <a:gridCol w="1372158">
                  <a:extLst>
                    <a:ext uri="{9D8B030D-6E8A-4147-A177-3AD203B41FA5}">
                      <a16:colId xmlns:a16="http://schemas.microsoft.com/office/drawing/2014/main" val="2627045925"/>
                    </a:ext>
                  </a:extLst>
                </a:gridCol>
                <a:gridCol w="1571469">
                  <a:extLst>
                    <a:ext uri="{9D8B030D-6E8A-4147-A177-3AD203B41FA5}">
                      <a16:colId xmlns:a16="http://schemas.microsoft.com/office/drawing/2014/main" val="2687206109"/>
                    </a:ext>
                  </a:extLst>
                </a:gridCol>
              </a:tblGrid>
              <a:tr h="303268">
                <a:tc>
                  <a:txBody>
                    <a:bodyPr/>
                    <a:lstStyle/>
                    <a:p>
                      <a:pPr algn="dist"/>
                      <a:r>
                        <a:rPr kumimoji="1" lang="ja-JP" altLang="en-US" sz="1400" dirty="0" smtClean="0"/>
                        <a:t>◆平均工賃月額</a:t>
                      </a:r>
                      <a:endParaRPr kumimoji="1" lang="ja-JP" altLang="en-US" sz="1400" dirty="0"/>
                    </a:p>
                  </a:txBody>
                  <a:tcPr marL="36000" marR="36000" marT="36000" marB="36000" anchor="ctr" anchorCtr="1">
                    <a:solidFill>
                      <a:schemeClr val="accent3">
                        <a:lumMod val="60000"/>
                        <a:lumOff val="40000"/>
                      </a:schemeClr>
                    </a:solidFill>
                  </a:tcPr>
                </a:tc>
                <a:tc>
                  <a:txBody>
                    <a:bodyPr/>
                    <a:lstStyle/>
                    <a:p>
                      <a:pPr algn="r"/>
                      <a:r>
                        <a:rPr kumimoji="1" lang="en-US" altLang="ja-JP" sz="1400" dirty="0" smtClean="0"/>
                        <a:t>15,776</a:t>
                      </a:r>
                      <a:r>
                        <a:rPr kumimoji="1" lang="ja-JP" altLang="en-US" sz="1400" dirty="0" smtClean="0"/>
                        <a:t>円</a:t>
                      </a:r>
                      <a:endParaRPr kumimoji="1" lang="ja-JP" altLang="en-US" sz="1400" dirty="0"/>
                    </a:p>
                  </a:txBody>
                  <a:tcPr marL="36000" marR="36000" marT="36000" marB="36000" anchor="ctr">
                    <a:solidFill>
                      <a:schemeClr val="accent3">
                        <a:lumMod val="20000"/>
                        <a:lumOff val="80000"/>
                      </a:schemeClr>
                    </a:solidFill>
                  </a:tcPr>
                </a:tc>
                <a:tc>
                  <a:txBody>
                    <a:bodyPr/>
                    <a:lstStyle/>
                    <a:p>
                      <a:r>
                        <a:rPr kumimoji="1" lang="ja-JP" altLang="en-US" sz="1400" dirty="0" smtClean="0"/>
                        <a:t>（前年比  </a:t>
                      </a:r>
                      <a:r>
                        <a:rPr kumimoji="1" lang="en-US" altLang="ja-JP" sz="1400" dirty="0" smtClean="0"/>
                        <a:t>96.4</a:t>
                      </a:r>
                      <a:r>
                        <a:rPr kumimoji="1" lang="ja-JP" altLang="en-US" sz="1400" dirty="0" smtClean="0"/>
                        <a:t>％）</a:t>
                      </a:r>
                      <a:endParaRPr kumimoji="1" lang="ja-JP" altLang="en-US" sz="1400" dirty="0"/>
                    </a:p>
                  </a:txBody>
                  <a:tcPr marL="36000" marR="36000" marT="36000" marB="36000" anchor="ctr" anchorCtr="1">
                    <a:solidFill>
                      <a:schemeClr val="accent3">
                        <a:lumMod val="20000"/>
                        <a:lumOff val="80000"/>
                      </a:schemeClr>
                    </a:solidFill>
                  </a:tcPr>
                </a:tc>
                <a:extLst>
                  <a:ext uri="{0D108BD9-81ED-4DB2-BD59-A6C34878D82A}">
                    <a16:rowId xmlns:a16="http://schemas.microsoft.com/office/drawing/2014/main" val="2816137218"/>
                  </a:ext>
                </a:extLst>
              </a:tr>
              <a:tr h="303268">
                <a:tc>
                  <a:txBody>
                    <a:bodyPr/>
                    <a:lstStyle/>
                    <a:p>
                      <a:pPr algn="dist"/>
                      <a:r>
                        <a:rPr kumimoji="1" lang="ja-JP" altLang="en-US" sz="1400" dirty="0" smtClean="0"/>
                        <a:t>◆平均工賃時間額</a:t>
                      </a:r>
                      <a:endParaRPr kumimoji="1" lang="ja-JP" altLang="en-US" sz="1400" dirty="0"/>
                    </a:p>
                  </a:txBody>
                  <a:tcPr marL="36000" marR="36000" marT="36000" marB="36000" anchor="ctr" anchorCtr="1">
                    <a:solidFill>
                      <a:schemeClr val="accent3">
                        <a:lumMod val="60000"/>
                        <a:lumOff val="40000"/>
                      </a:schemeClr>
                    </a:solidFill>
                  </a:tcPr>
                </a:tc>
                <a:tc>
                  <a:txBody>
                    <a:bodyPr/>
                    <a:lstStyle/>
                    <a:p>
                      <a:pPr algn="r"/>
                      <a:r>
                        <a:rPr kumimoji="1" lang="en-US" altLang="ja-JP" sz="1400" dirty="0" smtClean="0"/>
                        <a:t>222</a:t>
                      </a:r>
                      <a:r>
                        <a:rPr kumimoji="1" lang="ja-JP" altLang="en-US" sz="1400" dirty="0" smtClean="0"/>
                        <a:t>円</a:t>
                      </a:r>
                      <a:endParaRPr kumimoji="1" lang="ja-JP" altLang="en-US" sz="1400" dirty="0"/>
                    </a:p>
                  </a:txBody>
                  <a:tcPr marL="36000" marR="36000" marT="36000" marB="36000" anchor="ctr">
                    <a:solidFill>
                      <a:schemeClr val="accent3">
                        <a:lumMod val="20000"/>
                        <a:lumOff val="80000"/>
                      </a:schemeClr>
                    </a:solidFill>
                  </a:tcPr>
                </a:tc>
                <a:tc>
                  <a:txBody>
                    <a:bodyPr/>
                    <a:lstStyle/>
                    <a:p>
                      <a:r>
                        <a:rPr kumimoji="1" lang="ja-JP" altLang="en-US" sz="1400" dirty="0" smtClean="0"/>
                        <a:t>（前年比</a:t>
                      </a:r>
                      <a:r>
                        <a:rPr kumimoji="1" lang="en-US" altLang="ja-JP" sz="1400" dirty="0" smtClean="0"/>
                        <a:t>99.6</a:t>
                      </a:r>
                      <a:r>
                        <a:rPr kumimoji="1" lang="ja-JP" altLang="en-US" sz="1400" dirty="0" smtClean="0"/>
                        <a:t>％）</a:t>
                      </a:r>
                      <a:endParaRPr kumimoji="1" lang="ja-JP" altLang="en-US" sz="1400" dirty="0"/>
                    </a:p>
                  </a:txBody>
                  <a:tcPr marL="36000" marR="36000" marT="36000" marB="36000" anchor="ctr" anchorCtr="1">
                    <a:solidFill>
                      <a:schemeClr val="accent3">
                        <a:lumMod val="20000"/>
                        <a:lumOff val="80000"/>
                      </a:schemeClr>
                    </a:solidFill>
                  </a:tcPr>
                </a:tc>
                <a:extLst>
                  <a:ext uri="{0D108BD9-81ED-4DB2-BD59-A6C34878D82A}">
                    <a16:rowId xmlns:a16="http://schemas.microsoft.com/office/drawing/2014/main" val="3306087678"/>
                  </a:ext>
                </a:extLst>
              </a:tr>
            </a:tbl>
          </a:graphicData>
        </a:graphic>
      </p:graphicFrame>
      <p:sp>
        <p:nvSpPr>
          <p:cNvPr id="10" name="テキスト ボックス 9"/>
          <p:cNvSpPr txBox="1"/>
          <p:nvPr/>
        </p:nvSpPr>
        <p:spPr>
          <a:xfrm>
            <a:off x="5267314" y="928261"/>
            <a:ext cx="2923082" cy="369332"/>
          </a:xfrm>
          <a:prstGeom prst="rect">
            <a:avLst/>
          </a:prstGeom>
          <a:noFill/>
        </p:spPr>
        <p:txBody>
          <a:bodyPr wrap="square" rtlCol="0">
            <a:spAutoFit/>
          </a:bodyPr>
          <a:lstStyle/>
          <a:p>
            <a:r>
              <a:rPr kumimoji="1" lang="ja-JP" altLang="en-US" b="1" dirty="0" smtClean="0">
                <a:solidFill>
                  <a:schemeClr val="accent3"/>
                </a:solidFill>
              </a:rPr>
              <a:t>（参考）全国の実績</a:t>
            </a:r>
            <a:endParaRPr kumimoji="1" lang="ja-JP" altLang="en-US" b="1" dirty="0">
              <a:solidFill>
                <a:schemeClr val="accent3"/>
              </a:solidFill>
            </a:endParaRPr>
          </a:p>
        </p:txBody>
      </p:sp>
      <p:sp>
        <p:nvSpPr>
          <p:cNvPr id="7" name="スライド番号プレースホルダー 6"/>
          <p:cNvSpPr>
            <a:spLocks noGrp="1"/>
          </p:cNvSpPr>
          <p:nvPr>
            <p:ph type="sldNum" sz="quarter" idx="12"/>
          </p:nvPr>
        </p:nvSpPr>
        <p:spPr>
          <a:xfrm>
            <a:off x="7623315" y="6479101"/>
            <a:ext cx="2228850" cy="365125"/>
          </a:xfrm>
        </p:spPr>
        <p:txBody>
          <a:bodyPr/>
          <a:lstStyle/>
          <a:p>
            <a:fld id="{97C26722-3FAA-446E-BF07-8789B4654DAC}" type="slidenum">
              <a:rPr kumimoji="1" lang="ja-JP" altLang="en-US" smtClean="0"/>
              <a:t>2</a:t>
            </a:fld>
            <a:endParaRPr kumimoji="1" lang="ja-JP" altLang="en-US" dirty="0"/>
          </a:p>
        </p:txBody>
      </p:sp>
    </p:spTree>
    <p:extLst>
      <p:ext uri="{BB962C8B-B14F-4D97-AF65-F5344CB8AC3E}">
        <p14:creationId xmlns:p14="http://schemas.microsoft.com/office/powerpoint/2010/main" val="576725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52912" y="780479"/>
            <a:ext cx="9556941" cy="1628533"/>
          </a:xfrm>
          <a:prstGeom prst="rect">
            <a:avLst/>
          </a:prstGeom>
          <a:noFill/>
          <a:ln w="53975">
            <a:solidFill>
              <a:schemeClr val="accent3">
                <a:lumMod val="60000"/>
                <a:lumOff val="4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4" name="正方形/長方形 3"/>
          <p:cNvSpPr/>
          <p:nvPr/>
        </p:nvSpPr>
        <p:spPr>
          <a:xfrm>
            <a:off x="0" y="194874"/>
            <a:ext cx="9906000" cy="5109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mj-ea"/>
                <a:ea typeface="+mj-ea"/>
              </a:rPr>
              <a:t>宮城県が目指す平均工賃月額</a:t>
            </a:r>
            <a:endParaRPr kumimoji="1" lang="ja-JP" altLang="en-US" sz="2800" b="1" dirty="0">
              <a:latin typeface="+mj-ea"/>
              <a:ea typeface="+mj-ea"/>
            </a:endParaRPr>
          </a:p>
        </p:txBody>
      </p:sp>
      <p:sp>
        <p:nvSpPr>
          <p:cNvPr id="8" name="テキスト ボックス 7"/>
          <p:cNvSpPr txBox="1"/>
          <p:nvPr/>
        </p:nvSpPr>
        <p:spPr>
          <a:xfrm>
            <a:off x="183290" y="1123639"/>
            <a:ext cx="9496183" cy="846386"/>
          </a:xfrm>
          <a:prstGeom prst="rect">
            <a:avLst/>
          </a:prstGeom>
          <a:noFill/>
        </p:spPr>
        <p:txBody>
          <a:bodyPr wrap="square" lIns="36000" rtlCol="0">
            <a:spAutoFit/>
          </a:bodyPr>
          <a:lstStyle/>
          <a:p>
            <a:pPr>
              <a:lnSpc>
                <a:spcPct val="150000"/>
              </a:lnSpc>
            </a:pPr>
            <a:r>
              <a:rPr kumimoji="1" lang="ja-JP" altLang="en-US" sz="1400" spc="-100" dirty="0" smtClean="0">
                <a:latin typeface="+mn-ea"/>
              </a:rPr>
              <a:t>・</a:t>
            </a:r>
            <a:r>
              <a:rPr kumimoji="1" lang="ja-JP" altLang="en-US" sz="1400" spc="-100" dirty="0">
                <a:latin typeface="+mn-ea"/>
              </a:rPr>
              <a:t>障害者が地域で自立して生活できるようになるためには，地域の最低生活費と同等</a:t>
            </a:r>
            <a:r>
              <a:rPr kumimoji="1" lang="ja-JP" altLang="en-US" sz="1400" spc="-100" dirty="0" smtClean="0">
                <a:latin typeface="+mn-ea"/>
              </a:rPr>
              <a:t>の収入</a:t>
            </a:r>
            <a:r>
              <a:rPr kumimoji="1" lang="ja-JP" altLang="en-US" sz="1400" spc="-100" dirty="0">
                <a:latin typeface="+mn-ea"/>
              </a:rPr>
              <a:t>を得る</a:t>
            </a:r>
            <a:r>
              <a:rPr kumimoji="1" lang="ja-JP" altLang="en-US" sz="1400" spc="-100" dirty="0" smtClean="0">
                <a:latin typeface="+mn-ea"/>
              </a:rPr>
              <a:t>ことが必要</a:t>
            </a:r>
            <a:r>
              <a:rPr kumimoji="1" lang="ja-JP" altLang="en-US" sz="1400" spc="-100" dirty="0">
                <a:latin typeface="+mn-ea"/>
              </a:rPr>
              <a:t>。</a:t>
            </a:r>
          </a:p>
          <a:p>
            <a:r>
              <a:rPr kumimoji="1" lang="ja-JP" altLang="en-US" sz="1400" spc="-100" dirty="0" smtClean="0">
                <a:latin typeface="+mn-ea"/>
              </a:rPr>
              <a:t>・</a:t>
            </a:r>
            <a:r>
              <a:rPr kumimoji="1" lang="ja-JP" altLang="en-US" sz="1400" spc="-100" dirty="0">
                <a:latin typeface="+mn-ea"/>
              </a:rPr>
              <a:t>平均工賃月額は，障害基礎年金（</a:t>
            </a:r>
            <a:r>
              <a:rPr kumimoji="1" lang="en-US" altLang="ja-JP" sz="1400" spc="-100" dirty="0">
                <a:latin typeface="+mn-ea"/>
              </a:rPr>
              <a:t>※1</a:t>
            </a:r>
            <a:r>
              <a:rPr kumimoji="1" lang="ja-JP" altLang="en-US" sz="1400" spc="-100" dirty="0">
                <a:latin typeface="+mn-ea"/>
              </a:rPr>
              <a:t>）と合わせて，地域の最低生活費（</a:t>
            </a:r>
            <a:r>
              <a:rPr kumimoji="1" lang="en-US" altLang="ja-JP" sz="1400" spc="-100" dirty="0">
                <a:latin typeface="+mn-ea"/>
              </a:rPr>
              <a:t>※2</a:t>
            </a:r>
            <a:r>
              <a:rPr kumimoji="1" lang="ja-JP" altLang="en-US" sz="1400" spc="-100" dirty="0">
                <a:latin typeface="+mn-ea"/>
              </a:rPr>
              <a:t>）と</a:t>
            </a:r>
            <a:r>
              <a:rPr kumimoji="1" lang="ja-JP" altLang="en-US" sz="1400" spc="-100" dirty="0" smtClean="0">
                <a:latin typeface="+mn-ea"/>
              </a:rPr>
              <a:t>同等の</a:t>
            </a:r>
            <a:r>
              <a:rPr kumimoji="1" lang="ja-JP" altLang="en-US" sz="1400" spc="-100" dirty="0">
                <a:latin typeface="+mn-ea"/>
              </a:rPr>
              <a:t>収入を</a:t>
            </a:r>
            <a:r>
              <a:rPr kumimoji="1" lang="ja-JP" altLang="en-US" sz="1400" spc="-100" dirty="0" smtClean="0">
                <a:latin typeface="+mn-ea"/>
              </a:rPr>
              <a:t>得ること</a:t>
            </a:r>
            <a:r>
              <a:rPr kumimoji="1" lang="ja-JP" altLang="en-US" sz="1400" spc="-100" dirty="0" smtClean="0">
                <a:latin typeface="+mn-ea"/>
              </a:rPr>
              <a:t>を目指す</a:t>
            </a:r>
            <a:r>
              <a:rPr kumimoji="1" lang="ja-JP" altLang="en-US" sz="1400" spc="-100" dirty="0">
                <a:latin typeface="+mn-ea"/>
              </a:rPr>
              <a:t>。</a:t>
            </a:r>
          </a:p>
          <a:p>
            <a:r>
              <a:rPr kumimoji="1" lang="ja-JP" altLang="en-US" sz="1400" spc="-100" dirty="0">
                <a:latin typeface="+mn-ea"/>
              </a:rPr>
              <a:t> 　</a:t>
            </a:r>
            <a:r>
              <a:rPr kumimoji="1" lang="ja-JP" altLang="en-US" sz="1200" spc="-100" dirty="0">
                <a:latin typeface="+mn-ea"/>
              </a:rPr>
              <a:t> </a:t>
            </a:r>
            <a:r>
              <a:rPr kumimoji="1" lang="en-US" altLang="ja-JP" sz="1100" spc="-100" dirty="0">
                <a:latin typeface="+mn-ea"/>
              </a:rPr>
              <a:t>※1</a:t>
            </a:r>
            <a:r>
              <a:rPr kumimoji="1" lang="ja-JP" altLang="en-US" sz="1100" spc="-100" dirty="0">
                <a:latin typeface="+mn-ea"/>
              </a:rPr>
              <a:t>　障害基礎年金額２級の場合：　</a:t>
            </a:r>
            <a:r>
              <a:rPr kumimoji="1" lang="ja-JP" altLang="en-US" sz="1100" spc="-100" dirty="0" smtClean="0">
                <a:latin typeface="+mn-ea"/>
              </a:rPr>
              <a:t>６５，０７５円　　</a:t>
            </a:r>
            <a:r>
              <a:rPr kumimoji="1" lang="en-US" altLang="ja-JP" sz="1100" spc="-100" dirty="0" smtClean="0">
                <a:latin typeface="+mn-ea"/>
              </a:rPr>
              <a:t>※</a:t>
            </a:r>
            <a:r>
              <a:rPr kumimoji="1" lang="en-US" altLang="ja-JP" sz="1100" spc="-100" dirty="0">
                <a:latin typeface="+mn-ea"/>
              </a:rPr>
              <a:t>2</a:t>
            </a:r>
            <a:r>
              <a:rPr kumimoji="1" lang="ja-JP" altLang="en-US" sz="1100" spc="-100" dirty="0">
                <a:latin typeface="+mn-ea"/>
              </a:rPr>
              <a:t>　宮城県内の最低生活費：１０６，６５８円</a:t>
            </a:r>
          </a:p>
        </p:txBody>
      </p:sp>
      <p:sp>
        <p:nvSpPr>
          <p:cNvPr id="9" name="テキスト ボックス 8"/>
          <p:cNvSpPr txBox="1"/>
          <p:nvPr/>
        </p:nvSpPr>
        <p:spPr>
          <a:xfrm>
            <a:off x="484275" y="1982816"/>
            <a:ext cx="8894211" cy="276999"/>
          </a:xfrm>
          <a:prstGeom prst="rect">
            <a:avLst/>
          </a:prstGeom>
          <a:solidFill>
            <a:schemeClr val="accent1">
              <a:lumMod val="40000"/>
              <a:lumOff val="60000"/>
            </a:schemeClr>
          </a:solidFill>
          <a:ln>
            <a:solidFill>
              <a:schemeClr val="accent1">
                <a:lumMod val="75000"/>
              </a:schemeClr>
            </a:solidFill>
          </a:ln>
        </p:spPr>
        <p:style>
          <a:lnRef idx="3">
            <a:schemeClr val="lt1"/>
          </a:lnRef>
          <a:fillRef idx="1">
            <a:schemeClr val="accent1"/>
          </a:fillRef>
          <a:effectRef idx="1">
            <a:schemeClr val="accent1"/>
          </a:effectRef>
          <a:fontRef idx="minor">
            <a:schemeClr val="lt1"/>
          </a:fontRef>
        </p:style>
        <p:txBody>
          <a:bodyPr wrap="square" lIns="0" tIns="0" rIns="0" bIns="0" rtlCol="0">
            <a:spAutoFit/>
          </a:bodyPr>
          <a:lstStyle/>
          <a:p>
            <a:r>
              <a:rPr kumimoji="1" lang="ja-JP" altLang="en-US" sz="1600" b="1" dirty="0">
                <a:solidFill>
                  <a:schemeClr val="tx1"/>
                </a:solidFill>
                <a:latin typeface="+mj-ea"/>
                <a:ea typeface="+mj-ea"/>
              </a:rPr>
              <a:t> 宮城県が最終的に目指す平均工賃月額　</a:t>
            </a:r>
            <a:r>
              <a:rPr kumimoji="1" lang="ja-JP" altLang="en-US" b="1" u="sng" dirty="0" smtClean="0">
                <a:solidFill>
                  <a:schemeClr val="tx1"/>
                </a:solidFill>
                <a:latin typeface="+mj-ea"/>
                <a:ea typeface="+mj-ea"/>
              </a:rPr>
              <a:t>４０，０００円</a:t>
            </a:r>
            <a:r>
              <a:rPr kumimoji="1" lang="ja-JP" altLang="en-US" b="1" dirty="0" smtClean="0">
                <a:solidFill>
                  <a:schemeClr val="tx1"/>
                </a:solidFill>
                <a:latin typeface="+mj-ea"/>
                <a:ea typeface="+mj-ea"/>
              </a:rPr>
              <a:t>　</a:t>
            </a:r>
            <a:r>
              <a:rPr kumimoji="1" lang="ja-JP" altLang="en-US" sz="1600" b="1" dirty="0" smtClean="0">
                <a:solidFill>
                  <a:schemeClr val="tx1"/>
                </a:solidFill>
                <a:latin typeface="+mj-ea"/>
                <a:ea typeface="+mj-ea"/>
              </a:rPr>
              <a:t>（</a:t>
            </a:r>
            <a:r>
              <a:rPr kumimoji="1" lang="ja-JP" altLang="en-US" sz="1600" b="1" dirty="0">
                <a:solidFill>
                  <a:schemeClr val="tx1"/>
                </a:solidFill>
                <a:latin typeface="+mj-ea"/>
                <a:ea typeface="+mj-ea"/>
              </a:rPr>
              <a:t>≓最低生活費－障害基礎年金額）</a:t>
            </a:r>
          </a:p>
        </p:txBody>
      </p:sp>
      <p:graphicFrame>
        <p:nvGraphicFramePr>
          <p:cNvPr id="12" name="表 11"/>
          <p:cNvGraphicFramePr>
            <a:graphicFrameLocks noGrp="1"/>
          </p:cNvGraphicFramePr>
          <p:nvPr>
            <p:extLst>
              <p:ext uri="{D42A27DB-BD31-4B8C-83A1-F6EECF244321}">
                <p14:modId xmlns:p14="http://schemas.microsoft.com/office/powerpoint/2010/main" val="612539638"/>
              </p:ext>
            </p:extLst>
          </p:nvPr>
        </p:nvGraphicFramePr>
        <p:xfrm>
          <a:off x="5997538" y="4012661"/>
          <a:ext cx="3645477" cy="1687296"/>
        </p:xfrm>
        <a:graphic>
          <a:graphicData uri="http://schemas.openxmlformats.org/drawingml/2006/table">
            <a:tbl>
              <a:tblPr firstRow="1" firstCol="1">
                <a:tableStyleId>{21E4AEA4-8DFA-4A89-87EB-49C32662AFE0}</a:tableStyleId>
              </a:tblPr>
              <a:tblGrid>
                <a:gridCol w="1817331">
                  <a:extLst>
                    <a:ext uri="{9D8B030D-6E8A-4147-A177-3AD203B41FA5}">
                      <a16:colId xmlns:a16="http://schemas.microsoft.com/office/drawing/2014/main" val="2443949445"/>
                    </a:ext>
                  </a:extLst>
                </a:gridCol>
                <a:gridCol w="998905">
                  <a:extLst>
                    <a:ext uri="{9D8B030D-6E8A-4147-A177-3AD203B41FA5}">
                      <a16:colId xmlns:a16="http://schemas.microsoft.com/office/drawing/2014/main" val="903685252"/>
                    </a:ext>
                  </a:extLst>
                </a:gridCol>
                <a:gridCol w="829241">
                  <a:extLst>
                    <a:ext uri="{9D8B030D-6E8A-4147-A177-3AD203B41FA5}">
                      <a16:colId xmlns:a16="http://schemas.microsoft.com/office/drawing/2014/main" val="2494171110"/>
                    </a:ext>
                  </a:extLst>
                </a:gridCol>
              </a:tblGrid>
              <a:tr h="281216">
                <a:tc>
                  <a:txBody>
                    <a:bodyPr/>
                    <a:lstStyle/>
                    <a:p>
                      <a:pPr algn="ctr">
                        <a:lnSpc>
                          <a:spcPts val="1100"/>
                        </a:lnSpc>
                        <a:spcAft>
                          <a:spcPts val="0"/>
                        </a:spcAft>
                      </a:pPr>
                      <a:r>
                        <a:rPr lang="ja-JP" sz="1200" kern="100" dirty="0">
                          <a:effectLst/>
                        </a:rPr>
                        <a:t>項　　　　　　　目</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2D050"/>
                    </a:solidFill>
                  </a:tcPr>
                </a:tc>
                <a:tc>
                  <a:txBody>
                    <a:bodyPr/>
                    <a:lstStyle/>
                    <a:p>
                      <a:pPr algn="ctr">
                        <a:lnSpc>
                          <a:spcPts val="1100"/>
                        </a:lnSpc>
                        <a:spcAft>
                          <a:spcPts val="0"/>
                        </a:spcAft>
                      </a:pPr>
                      <a:r>
                        <a:rPr lang="ja-JP" sz="1200" kern="100" dirty="0">
                          <a:effectLst/>
                        </a:rPr>
                        <a:t>金　　　額</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2D050"/>
                    </a:solidFill>
                  </a:tcPr>
                </a:tc>
                <a:tc>
                  <a:txBody>
                    <a:bodyPr/>
                    <a:lstStyle/>
                    <a:p>
                      <a:pPr algn="ctr">
                        <a:lnSpc>
                          <a:spcPts val="1100"/>
                        </a:lnSpc>
                        <a:spcAft>
                          <a:spcPts val="0"/>
                        </a:spcAft>
                      </a:pPr>
                      <a:r>
                        <a:rPr lang="ja-JP" sz="1100" kern="100" dirty="0">
                          <a:effectLst/>
                        </a:rPr>
                        <a:t>上　昇　額</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2D050"/>
                    </a:solidFill>
                  </a:tcPr>
                </a:tc>
                <a:extLst>
                  <a:ext uri="{0D108BD9-81ED-4DB2-BD59-A6C34878D82A}">
                    <a16:rowId xmlns:a16="http://schemas.microsoft.com/office/drawing/2014/main" val="179365515"/>
                  </a:ext>
                </a:extLst>
              </a:tr>
              <a:tr h="281216">
                <a:tc>
                  <a:txBody>
                    <a:bodyPr/>
                    <a:lstStyle/>
                    <a:p>
                      <a:pPr algn="dist">
                        <a:lnSpc>
                          <a:spcPts val="1100"/>
                        </a:lnSpc>
                        <a:spcAft>
                          <a:spcPts val="0"/>
                        </a:spcAft>
                      </a:pPr>
                      <a:r>
                        <a:rPr lang="ja-JP" sz="1200" kern="100" dirty="0">
                          <a:effectLst/>
                        </a:rPr>
                        <a:t>令和２年度平均工賃月額</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2D050"/>
                    </a:solidFill>
                  </a:tcPr>
                </a:tc>
                <a:tc>
                  <a:txBody>
                    <a:bodyPr/>
                    <a:lstStyle/>
                    <a:p>
                      <a:pPr algn="r">
                        <a:lnSpc>
                          <a:spcPts val="1100"/>
                        </a:lnSpc>
                        <a:spcAft>
                          <a:spcPts val="0"/>
                        </a:spcAft>
                      </a:pPr>
                      <a:r>
                        <a:rPr lang="en-US" sz="1600" kern="100" dirty="0">
                          <a:effectLst/>
                        </a:rPr>
                        <a:t>17,247</a:t>
                      </a:r>
                      <a:r>
                        <a:rPr lang="ja-JP" sz="1600" kern="100" dirty="0">
                          <a:effectLst/>
                        </a:rPr>
                        <a:t>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2">
                        <a:lumMod val="20000"/>
                        <a:lumOff val="80000"/>
                      </a:schemeClr>
                    </a:solidFill>
                  </a:tcPr>
                </a:tc>
                <a:tc>
                  <a:txBody>
                    <a:bodyPr/>
                    <a:lstStyle/>
                    <a:p>
                      <a:pPr algn="just">
                        <a:lnSpc>
                          <a:spcPts val="1100"/>
                        </a:lnSpc>
                        <a:spcAft>
                          <a:spcPts val="0"/>
                        </a:spcAft>
                      </a:pPr>
                      <a:r>
                        <a:rPr lang="ja-JP" sz="1600" kern="100" dirty="0">
                          <a:effectLst/>
                        </a:rPr>
                        <a:t>　</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093509824"/>
                  </a:ext>
                </a:extLst>
              </a:tr>
              <a:tr h="281216">
                <a:tc gridSpan="3">
                  <a:txBody>
                    <a:bodyPr/>
                    <a:lstStyle/>
                    <a:p>
                      <a:pPr algn="ctr">
                        <a:lnSpc>
                          <a:spcPts val="1100"/>
                        </a:lnSpc>
                        <a:spcAft>
                          <a:spcPts val="0"/>
                        </a:spcAft>
                      </a:pPr>
                      <a:r>
                        <a:rPr lang="ja-JP" sz="1200" kern="100" dirty="0">
                          <a:effectLst/>
                        </a:rPr>
                        <a:t>各年度の概ねの平均工賃月額の目安</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49784347"/>
                  </a:ext>
                </a:extLst>
              </a:tr>
              <a:tr h="281216">
                <a:tc>
                  <a:txBody>
                    <a:bodyPr/>
                    <a:lstStyle/>
                    <a:p>
                      <a:pPr algn="dist">
                        <a:lnSpc>
                          <a:spcPts val="1100"/>
                        </a:lnSpc>
                        <a:spcAft>
                          <a:spcPts val="0"/>
                        </a:spcAft>
                      </a:pPr>
                      <a:r>
                        <a:rPr lang="ja-JP" sz="1200" kern="100" dirty="0">
                          <a:effectLst/>
                        </a:rPr>
                        <a:t>令和３年度平均工賃月額</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2D050"/>
                    </a:solidFill>
                  </a:tcPr>
                </a:tc>
                <a:tc>
                  <a:txBody>
                    <a:bodyPr/>
                    <a:lstStyle/>
                    <a:p>
                      <a:pPr algn="r">
                        <a:lnSpc>
                          <a:spcPts val="1100"/>
                        </a:lnSpc>
                        <a:spcAft>
                          <a:spcPts val="0"/>
                        </a:spcAft>
                      </a:pPr>
                      <a:r>
                        <a:rPr lang="en-US" sz="1600" kern="100" dirty="0">
                          <a:effectLst/>
                        </a:rPr>
                        <a:t>19,000</a:t>
                      </a:r>
                      <a:r>
                        <a:rPr lang="ja-JP" sz="1600" kern="100" dirty="0">
                          <a:effectLst/>
                        </a:rPr>
                        <a:t>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2">
                        <a:lumMod val="20000"/>
                        <a:lumOff val="80000"/>
                      </a:schemeClr>
                    </a:solidFill>
                  </a:tcPr>
                </a:tc>
                <a:tc>
                  <a:txBody>
                    <a:bodyPr/>
                    <a:lstStyle/>
                    <a:p>
                      <a:pPr algn="r">
                        <a:lnSpc>
                          <a:spcPts val="1100"/>
                        </a:lnSpc>
                        <a:spcAft>
                          <a:spcPts val="0"/>
                        </a:spcAft>
                      </a:pPr>
                      <a:r>
                        <a:rPr lang="en-US" sz="1600" kern="100">
                          <a:effectLst/>
                        </a:rPr>
                        <a:t>1,753</a:t>
                      </a:r>
                      <a:r>
                        <a:rPr lang="ja-JP" sz="1600" kern="100">
                          <a:effectLst/>
                        </a:rPr>
                        <a:t>円</a:t>
                      </a:r>
                      <a:endParaRPr lang="ja-JP" sz="1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05433836"/>
                  </a:ext>
                </a:extLst>
              </a:tr>
              <a:tr h="281216">
                <a:tc>
                  <a:txBody>
                    <a:bodyPr/>
                    <a:lstStyle/>
                    <a:p>
                      <a:pPr algn="dist">
                        <a:lnSpc>
                          <a:spcPts val="1100"/>
                        </a:lnSpc>
                        <a:spcAft>
                          <a:spcPts val="0"/>
                        </a:spcAft>
                      </a:pPr>
                      <a:r>
                        <a:rPr lang="ja-JP" sz="1200" kern="100" dirty="0">
                          <a:effectLst/>
                        </a:rPr>
                        <a:t>令和４年度平均工賃月額</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2D050"/>
                    </a:solidFill>
                  </a:tcPr>
                </a:tc>
                <a:tc>
                  <a:txBody>
                    <a:bodyPr/>
                    <a:lstStyle/>
                    <a:p>
                      <a:pPr algn="r">
                        <a:lnSpc>
                          <a:spcPts val="1100"/>
                        </a:lnSpc>
                        <a:spcAft>
                          <a:spcPts val="0"/>
                        </a:spcAft>
                      </a:pPr>
                      <a:r>
                        <a:rPr lang="en-US" sz="1600" kern="100" dirty="0">
                          <a:effectLst/>
                        </a:rPr>
                        <a:t>21,000</a:t>
                      </a:r>
                      <a:r>
                        <a:rPr lang="ja-JP" sz="1600" kern="100" dirty="0">
                          <a:effectLst/>
                        </a:rPr>
                        <a:t>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2">
                        <a:lumMod val="20000"/>
                        <a:lumOff val="80000"/>
                      </a:schemeClr>
                    </a:solidFill>
                  </a:tcPr>
                </a:tc>
                <a:tc>
                  <a:txBody>
                    <a:bodyPr/>
                    <a:lstStyle/>
                    <a:p>
                      <a:pPr algn="r">
                        <a:lnSpc>
                          <a:spcPts val="1100"/>
                        </a:lnSpc>
                        <a:spcAft>
                          <a:spcPts val="0"/>
                        </a:spcAft>
                      </a:pPr>
                      <a:r>
                        <a:rPr lang="en-US" sz="1600" kern="100" dirty="0">
                          <a:effectLst/>
                        </a:rPr>
                        <a:t>2,000</a:t>
                      </a:r>
                      <a:r>
                        <a:rPr lang="ja-JP" sz="1600" kern="100" dirty="0">
                          <a:effectLst/>
                        </a:rPr>
                        <a:t>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093916964"/>
                  </a:ext>
                </a:extLst>
              </a:tr>
              <a:tr h="281216">
                <a:tc>
                  <a:txBody>
                    <a:bodyPr/>
                    <a:lstStyle/>
                    <a:p>
                      <a:pPr algn="dist">
                        <a:lnSpc>
                          <a:spcPts val="1100"/>
                        </a:lnSpc>
                        <a:spcAft>
                          <a:spcPts val="0"/>
                        </a:spcAft>
                      </a:pPr>
                      <a:r>
                        <a:rPr lang="ja-JP" sz="1200" kern="100" dirty="0">
                          <a:effectLst/>
                        </a:rPr>
                        <a:t>令和５年度平均工賃月額</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92D050"/>
                    </a:solidFill>
                  </a:tcPr>
                </a:tc>
                <a:tc>
                  <a:txBody>
                    <a:bodyPr/>
                    <a:lstStyle/>
                    <a:p>
                      <a:pPr algn="r">
                        <a:lnSpc>
                          <a:spcPts val="1100"/>
                        </a:lnSpc>
                        <a:spcAft>
                          <a:spcPts val="0"/>
                        </a:spcAft>
                      </a:pPr>
                      <a:r>
                        <a:rPr lang="en-US" sz="1600" kern="100" dirty="0">
                          <a:effectLst/>
                        </a:rPr>
                        <a:t>23,000</a:t>
                      </a:r>
                      <a:r>
                        <a:rPr lang="ja-JP" sz="1600" kern="100" dirty="0">
                          <a:effectLst/>
                        </a:rPr>
                        <a:t>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2">
                        <a:lumMod val="20000"/>
                        <a:lumOff val="80000"/>
                      </a:schemeClr>
                    </a:solidFill>
                  </a:tcPr>
                </a:tc>
                <a:tc>
                  <a:txBody>
                    <a:bodyPr/>
                    <a:lstStyle/>
                    <a:p>
                      <a:pPr algn="r">
                        <a:lnSpc>
                          <a:spcPts val="1100"/>
                        </a:lnSpc>
                        <a:spcAft>
                          <a:spcPts val="0"/>
                        </a:spcAft>
                      </a:pPr>
                      <a:r>
                        <a:rPr lang="en-US" sz="1600" kern="100" dirty="0">
                          <a:effectLst/>
                        </a:rPr>
                        <a:t>2,000</a:t>
                      </a:r>
                      <a:r>
                        <a:rPr lang="ja-JP" sz="1600" kern="100" dirty="0">
                          <a:effectLst/>
                        </a:rPr>
                        <a:t>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72000" marB="3600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050673283"/>
                  </a:ext>
                </a:extLst>
              </a:tr>
            </a:tbl>
          </a:graphicData>
        </a:graphic>
      </p:graphicFrame>
      <p:sp>
        <p:nvSpPr>
          <p:cNvPr id="16" name="正方形/長方形 15"/>
          <p:cNvSpPr/>
          <p:nvPr/>
        </p:nvSpPr>
        <p:spPr>
          <a:xfrm>
            <a:off x="141397" y="794241"/>
            <a:ext cx="9584495" cy="374822"/>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t>目標工賃月額の基本的方針</a:t>
            </a:r>
            <a:endParaRPr kumimoji="1" lang="ja-JP" altLang="en-US" b="1" dirty="0"/>
          </a:p>
        </p:txBody>
      </p:sp>
      <p:sp>
        <p:nvSpPr>
          <p:cNvPr id="17" name="テキスト ボックス 16"/>
          <p:cNvSpPr txBox="1"/>
          <p:nvPr/>
        </p:nvSpPr>
        <p:spPr>
          <a:xfrm>
            <a:off x="6226180" y="5902996"/>
            <a:ext cx="3261103" cy="707886"/>
          </a:xfrm>
          <a:prstGeom prst="rect">
            <a:avLst/>
          </a:prstGeom>
          <a:solidFill>
            <a:schemeClr val="accent1">
              <a:lumMod val="40000"/>
              <a:lumOff val="60000"/>
            </a:schemeClr>
          </a:solidFill>
          <a:ln>
            <a:solidFill>
              <a:schemeClr val="accent1">
                <a:lumMod val="75000"/>
              </a:schemeClr>
            </a:solidFill>
          </a:ln>
        </p:spPr>
        <p:style>
          <a:lnRef idx="3">
            <a:schemeClr val="lt1"/>
          </a:lnRef>
          <a:fillRef idx="1">
            <a:schemeClr val="accent1"/>
          </a:fillRef>
          <a:effectRef idx="1">
            <a:schemeClr val="accent1"/>
          </a:effectRef>
          <a:fontRef idx="minor">
            <a:schemeClr val="lt1"/>
          </a:fontRef>
        </p:style>
        <p:txBody>
          <a:bodyPr wrap="square" lIns="0" tIns="0" rIns="0" bIns="0" rtlCol="0">
            <a:spAutoFit/>
          </a:bodyPr>
          <a:lstStyle/>
          <a:p>
            <a:pPr algn="ctr"/>
            <a:r>
              <a:rPr kumimoji="1" lang="ja-JP" altLang="en-US" sz="1400" b="1" dirty="0" smtClean="0">
                <a:solidFill>
                  <a:schemeClr val="tx1"/>
                </a:solidFill>
                <a:latin typeface="+mj-ea"/>
                <a:ea typeface="+mj-ea"/>
              </a:rPr>
              <a:t>本計画における</a:t>
            </a:r>
            <a:endParaRPr kumimoji="1" lang="en-US" altLang="ja-JP" sz="1400" b="1" dirty="0" smtClean="0">
              <a:solidFill>
                <a:schemeClr val="tx1"/>
              </a:solidFill>
              <a:latin typeface="+mj-ea"/>
              <a:ea typeface="+mj-ea"/>
            </a:endParaRPr>
          </a:p>
          <a:p>
            <a:pPr algn="ctr"/>
            <a:r>
              <a:rPr kumimoji="1" lang="ja-JP" altLang="en-US" sz="1400" b="1" dirty="0" smtClean="0">
                <a:solidFill>
                  <a:schemeClr val="tx1"/>
                </a:solidFill>
                <a:latin typeface="+mj-ea"/>
                <a:ea typeface="+mj-ea"/>
              </a:rPr>
              <a:t>宮城県の令和</a:t>
            </a:r>
            <a:r>
              <a:rPr kumimoji="1" lang="en-US" altLang="ja-JP" sz="1400" b="1" dirty="0" smtClean="0">
                <a:solidFill>
                  <a:schemeClr val="tx1"/>
                </a:solidFill>
                <a:latin typeface="+mj-ea"/>
                <a:ea typeface="+mj-ea"/>
              </a:rPr>
              <a:t>5</a:t>
            </a:r>
            <a:r>
              <a:rPr kumimoji="1" lang="ja-JP" altLang="en-US" sz="1400" b="1" dirty="0" smtClean="0">
                <a:solidFill>
                  <a:schemeClr val="tx1"/>
                </a:solidFill>
                <a:latin typeface="+mj-ea"/>
                <a:ea typeface="+mj-ea"/>
              </a:rPr>
              <a:t>年度目標平均工賃月額</a:t>
            </a:r>
            <a:endParaRPr kumimoji="1" lang="en-US" altLang="ja-JP" sz="1400" b="1" dirty="0" smtClean="0">
              <a:solidFill>
                <a:schemeClr val="tx1"/>
              </a:solidFill>
              <a:latin typeface="+mj-ea"/>
              <a:ea typeface="+mj-ea"/>
            </a:endParaRPr>
          </a:p>
          <a:p>
            <a:pPr algn="ctr"/>
            <a:r>
              <a:rPr kumimoji="1" lang="ja-JP" altLang="en-US" b="1" u="sng" dirty="0" smtClean="0">
                <a:solidFill>
                  <a:schemeClr val="tx1"/>
                </a:solidFill>
                <a:latin typeface="+mj-ea"/>
                <a:ea typeface="+mj-ea"/>
              </a:rPr>
              <a:t>２３，０００円</a:t>
            </a:r>
            <a:endParaRPr kumimoji="1" lang="ja-JP" altLang="en-US" b="1" u="sng" dirty="0">
              <a:solidFill>
                <a:schemeClr val="tx1"/>
              </a:solidFill>
              <a:latin typeface="+mj-ea"/>
              <a:ea typeface="+mj-ea"/>
            </a:endParaRPr>
          </a:p>
        </p:txBody>
      </p:sp>
      <p:sp>
        <p:nvSpPr>
          <p:cNvPr id="18" name="テキスト ボックス 17"/>
          <p:cNvSpPr txBox="1"/>
          <p:nvPr/>
        </p:nvSpPr>
        <p:spPr>
          <a:xfrm>
            <a:off x="183290" y="2906253"/>
            <a:ext cx="9623923" cy="954107"/>
          </a:xfrm>
          <a:prstGeom prst="rect">
            <a:avLst/>
          </a:prstGeom>
          <a:noFill/>
        </p:spPr>
        <p:txBody>
          <a:bodyPr wrap="square" rtlCol="0">
            <a:spAutoFit/>
          </a:bodyPr>
          <a:lstStyle/>
          <a:p>
            <a:r>
              <a:rPr kumimoji="1" lang="ja-JP" altLang="en-US" sz="1400" spc="-150" dirty="0" smtClean="0">
                <a:latin typeface="+mn-ea"/>
              </a:rPr>
              <a:t>・</a:t>
            </a:r>
            <a:r>
              <a:rPr kumimoji="1" lang="ja-JP" altLang="en-US" sz="1400" spc="-150" dirty="0" smtClean="0">
                <a:latin typeface="+mn-ea"/>
              </a:rPr>
              <a:t>現状</a:t>
            </a:r>
            <a:r>
              <a:rPr kumimoji="1" lang="ja-JP" altLang="en-US" sz="1400" spc="-150" dirty="0">
                <a:latin typeface="+mn-ea"/>
              </a:rPr>
              <a:t>の県内事業所全体の平均工賃月額</a:t>
            </a:r>
            <a:r>
              <a:rPr kumimoji="1" lang="ja-JP" altLang="en-US" sz="1400" spc="-150" dirty="0" smtClean="0">
                <a:latin typeface="+mn-ea"/>
              </a:rPr>
              <a:t>が１７，２４７円</a:t>
            </a:r>
            <a:r>
              <a:rPr kumimoji="1" lang="ja-JP" altLang="en-US" sz="1400" spc="-150" dirty="0">
                <a:latin typeface="+mn-ea"/>
              </a:rPr>
              <a:t>であることを踏まえ</a:t>
            </a:r>
            <a:r>
              <a:rPr kumimoji="1" lang="ja-JP" altLang="en-US" sz="1400" spc="-150" dirty="0" smtClean="0">
                <a:latin typeface="+mn-ea"/>
              </a:rPr>
              <a:t>，県</a:t>
            </a:r>
            <a:r>
              <a:rPr kumimoji="1" lang="ja-JP" altLang="en-US" sz="1400" spc="-150" dirty="0">
                <a:latin typeface="+mn-ea"/>
              </a:rPr>
              <a:t>が目指す平均</a:t>
            </a:r>
            <a:r>
              <a:rPr kumimoji="1" lang="ja-JP" altLang="en-US" sz="1400" spc="-150" dirty="0" smtClean="0">
                <a:latin typeface="+mn-ea"/>
              </a:rPr>
              <a:t>工賃月額</a:t>
            </a:r>
            <a:r>
              <a:rPr kumimoji="1" lang="ja-JP" altLang="en-US" sz="1400" spc="-150" dirty="0">
                <a:latin typeface="+mn-ea"/>
              </a:rPr>
              <a:t>を基本に置きつつ，</a:t>
            </a:r>
            <a:r>
              <a:rPr kumimoji="1" lang="ja-JP" altLang="en-US" sz="1400" spc="-150" dirty="0" smtClean="0">
                <a:latin typeface="+mn-ea"/>
              </a:rPr>
              <a:t>本計画</a:t>
            </a:r>
            <a:endParaRPr kumimoji="1" lang="en-US" altLang="ja-JP" sz="1400" spc="-150" dirty="0" smtClean="0">
              <a:latin typeface="+mn-ea"/>
            </a:endParaRPr>
          </a:p>
          <a:p>
            <a:r>
              <a:rPr kumimoji="1" lang="ja-JP" altLang="en-US" sz="1400" spc="-150" dirty="0" smtClean="0">
                <a:latin typeface="+mn-ea"/>
              </a:rPr>
              <a:t>　期</a:t>
            </a:r>
            <a:r>
              <a:rPr kumimoji="1" lang="ja-JP" altLang="en-US" sz="1400" spc="-150" dirty="0">
                <a:latin typeface="+mn-ea"/>
              </a:rPr>
              <a:t>間中に達成すべき目標額を別に</a:t>
            </a:r>
            <a:r>
              <a:rPr kumimoji="1" lang="ja-JP" altLang="en-US" sz="1400" spc="-150" dirty="0" smtClean="0">
                <a:latin typeface="+mn-ea"/>
              </a:rPr>
              <a:t>設定。</a:t>
            </a:r>
            <a:endParaRPr kumimoji="1" lang="en-US" altLang="ja-JP" sz="1400" spc="-150" dirty="0" smtClean="0">
              <a:latin typeface="+mn-ea"/>
            </a:endParaRPr>
          </a:p>
          <a:p>
            <a:r>
              <a:rPr kumimoji="1" lang="ja-JP" altLang="en-US" sz="1400" spc="-150" dirty="0" smtClean="0">
                <a:latin typeface="+mn-ea"/>
              </a:rPr>
              <a:t>・</a:t>
            </a:r>
            <a:r>
              <a:rPr kumimoji="1" lang="ja-JP" altLang="en-US" sz="1400" spc="-150" dirty="0">
                <a:latin typeface="+mn-ea"/>
              </a:rPr>
              <a:t>対象事業所を，現在の平均工賃月額に</a:t>
            </a:r>
            <a:r>
              <a:rPr kumimoji="1" lang="ja-JP" altLang="en-US" sz="1400" spc="-150" dirty="0" smtClean="0">
                <a:latin typeface="+mn-ea"/>
              </a:rPr>
              <a:t>より５つの</a:t>
            </a:r>
            <a:r>
              <a:rPr kumimoji="1" lang="ja-JP" altLang="en-US" sz="1400" spc="-150" dirty="0">
                <a:latin typeface="+mn-ea"/>
              </a:rPr>
              <a:t>グループに区分し，各事業所が計画</a:t>
            </a:r>
            <a:r>
              <a:rPr kumimoji="1" lang="ja-JP" altLang="en-US" sz="1400" spc="-150" dirty="0" smtClean="0">
                <a:latin typeface="+mn-ea"/>
              </a:rPr>
              <a:t>対象期間</a:t>
            </a:r>
            <a:r>
              <a:rPr kumimoji="1" lang="ja-JP" altLang="en-US" sz="1400" spc="-150" dirty="0">
                <a:latin typeface="+mn-ea"/>
              </a:rPr>
              <a:t>に</a:t>
            </a:r>
            <a:r>
              <a:rPr kumimoji="1" lang="ja-JP" altLang="en-US" sz="1400" spc="-150" dirty="0" smtClean="0">
                <a:latin typeface="+mn-ea"/>
              </a:rPr>
              <a:t>おいて</a:t>
            </a:r>
            <a:r>
              <a:rPr kumimoji="1" lang="ja-JP" altLang="en-US" sz="1400" spc="-150" dirty="0" smtClean="0">
                <a:latin typeface="+mn-ea"/>
              </a:rPr>
              <a:t>目指す目標</a:t>
            </a:r>
            <a:r>
              <a:rPr kumimoji="1" lang="ja-JP" altLang="en-US" sz="1400" spc="-150" dirty="0">
                <a:latin typeface="+mn-ea"/>
              </a:rPr>
              <a:t>額を設定の上</a:t>
            </a:r>
            <a:r>
              <a:rPr kumimoji="1" lang="ja-JP" altLang="en-US" sz="1400" spc="-150" dirty="0" smtClean="0">
                <a:latin typeface="+mn-ea"/>
              </a:rPr>
              <a:t>，</a:t>
            </a:r>
            <a:endParaRPr kumimoji="1" lang="en-US" altLang="ja-JP" sz="1400" spc="-150" dirty="0" smtClean="0">
              <a:latin typeface="+mn-ea"/>
            </a:endParaRPr>
          </a:p>
          <a:p>
            <a:r>
              <a:rPr kumimoji="1" lang="ja-JP" altLang="en-US" sz="1400" spc="-150" dirty="0" smtClean="0">
                <a:latin typeface="+mn-ea"/>
              </a:rPr>
              <a:t>　グループ</a:t>
            </a:r>
            <a:r>
              <a:rPr kumimoji="1" lang="ja-JP" altLang="en-US" sz="1400" spc="-150" dirty="0">
                <a:latin typeface="+mn-ea"/>
              </a:rPr>
              <a:t>ごとに段階的に工賃を</a:t>
            </a:r>
            <a:r>
              <a:rPr kumimoji="1" lang="ja-JP" altLang="en-US" sz="1400" spc="-150" dirty="0" smtClean="0">
                <a:latin typeface="+mn-ea"/>
              </a:rPr>
              <a:t>引き上げて</a:t>
            </a:r>
            <a:r>
              <a:rPr kumimoji="1" lang="ja-JP" altLang="en-US" sz="1400" spc="-150" dirty="0">
                <a:latin typeface="+mn-ea"/>
              </a:rPr>
              <a:t>いく方式を採用。</a:t>
            </a:r>
          </a:p>
        </p:txBody>
      </p:sp>
      <p:sp>
        <p:nvSpPr>
          <p:cNvPr id="5" name="スライド番号プレースホルダー 4"/>
          <p:cNvSpPr>
            <a:spLocks noGrp="1"/>
          </p:cNvSpPr>
          <p:nvPr>
            <p:ph type="sldNum" sz="quarter" idx="12"/>
          </p:nvPr>
        </p:nvSpPr>
        <p:spPr>
          <a:xfrm>
            <a:off x="7677150" y="6344203"/>
            <a:ext cx="2228850" cy="365125"/>
          </a:xfrm>
        </p:spPr>
        <p:txBody>
          <a:bodyPr/>
          <a:lstStyle/>
          <a:p>
            <a:fld id="{97C26722-3FAA-446E-BF07-8789B4654DAC}" type="slidenum">
              <a:rPr kumimoji="1" lang="ja-JP" altLang="en-US" smtClean="0"/>
              <a:t>3</a:t>
            </a:fld>
            <a:endParaRPr kumimoji="1" lang="ja-JP" altLang="en-US" dirty="0"/>
          </a:p>
        </p:txBody>
      </p:sp>
      <p:sp>
        <p:nvSpPr>
          <p:cNvPr id="19" name="正方形/長方形 18"/>
          <p:cNvSpPr/>
          <p:nvPr/>
        </p:nvSpPr>
        <p:spPr>
          <a:xfrm>
            <a:off x="153273" y="2541941"/>
            <a:ext cx="9584495" cy="374822"/>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t>第四期工賃向上支援計画における目標平均工賃月額の設定</a:t>
            </a:r>
            <a:endParaRPr kumimoji="1" lang="ja-JP" altLang="en-US" b="1" dirty="0"/>
          </a:p>
        </p:txBody>
      </p:sp>
      <p:sp>
        <p:nvSpPr>
          <p:cNvPr id="20" name="正方形/長方形 19"/>
          <p:cNvSpPr/>
          <p:nvPr/>
        </p:nvSpPr>
        <p:spPr>
          <a:xfrm>
            <a:off x="141397" y="2567056"/>
            <a:ext cx="9596371" cy="4142272"/>
          </a:xfrm>
          <a:prstGeom prst="rect">
            <a:avLst/>
          </a:prstGeom>
          <a:noFill/>
          <a:ln w="53975">
            <a:solidFill>
              <a:schemeClr val="accent3">
                <a:lumMod val="60000"/>
                <a:lumOff val="40000"/>
              </a:schemeClr>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3728950422"/>
              </p:ext>
            </p:extLst>
          </p:nvPr>
        </p:nvGraphicFramePr>
        <p:xfrm>
          <a:off x="271397" y="3937974"/>
          <a:ext cx="5367499" cy="2658351"/>
        </p:xfrm>
        <a:graphic>
          <a:graphicData uri="http://schemas.openxmlformats.org/drawingml/2006/table">
            <a:tbl>
              <a:tblPr firstRow="1" firstCol="1" bandRow="1">
                <a:tableStyleId>{21E4AEA4-8DFA-4A89-87EB-49C32662AFE0}</a:tableStyleId>
              </a:tblPr>
              <a:tblGrid>
                <a:gridCol w="271789">
                  <a:extLst>
                    <a:ext uri="{9D8B030D-6E8A-4147-A177-3AD203B41FA5}">
                      <a16:colId xmlns:a16="http://schemas.microsoft.com/office/drawing/2014/main" val="407707348"/>
                    </a:ext>
                  </a:extLst>
                </a:gridCol>
                <a:gridCol w="811705">
                  <a:extLst>
                    <a:ext uri="{9D8B030D-6E8A-4147-A177-3AD203B41FA5}">
                      <a16:colId xmlns:a16="http://schemas.microsoft.com/office/drawing/2014/main" val="1235416107"/>
                    </a:ext>
                  </a:extLst>
                </a:gridCol>
                <a:gridCol w="645915">
                  <a:extLst>
                    <a:ext uri="{9D8B030D-6E8A-4147-A177-3AD203B41FA5}">
                      <a16:colId xmlns:a16="http://schemas.microsoft.com/office/drawing/2014/main" val="3397317212"/>
                    </a:ext>
                  </a:extLst>
                </a:gridCol>
                <a:gridCol w="432000">
                  <a:extLst>
                    <a:ext uri="{9D8B030D-6E8A-4147-A177-3AD203B41FA5}">
                      <a16:colId xmlns:a16="http://schemas.microsoft.com/office/drawing/2014/main" val="3540579266"/>
                    </a:ext>
                  </a:extLst>
                </a:gridCol>
                <a:gridCol w="506090">
                  <a:extLst>
                    <a:ext uri="{9D8B030D-6E8A-4147-A177-3AD203B41FA5}">
                      <a16:colId xmlns:a16="http://schemas.microsoft.com/office/drawing/2014/main" val="4262369142"/>
                    </a:ext>
                  </a:extLst>
                </a:gridCol>
                <a:gridCol w="396000">
                  <a:extLst>
                    <a:ext uri="{9D8B030D-6E8A-4147-A177-3AD203B41FA5}">
                      <a16:colId xmlns:a16="http://schemas.microsoft.com/office/drawing/2014/main" val="474327582"/>
                    </a:ext>
                  </a:extLst>
                </a:gridCol>
                <a:gridCol w="504000">
                  <a:extLst>
                    <a:ext uri="{9D8B030D-6E8A-4147-A177-3AD203B41FA5}">
                      <a16:colId xmlns:a16="http://schemas.microsoft.com/office/drawing/2014/main" val="3536347870"/>
                    </a:ext>
                  </a:extLst>
                </a:gridCol>
                <a:gridCol w="396000">
                  <a:extLst>
                    <a:ext uri="{9D8B030D-6E8A-4147-A177-3AD203B41FA5}">
                      <a16:colId xmlns:a16="http://schemas.microsoft.com/office/drawing/2014/main" val="3375501926"/>
                    </a:ext>
                  </a:extLst>
                </a:gridCol>
                <a:gridCol w="504000">
                  <a:extLst>
                    <a:ext uri="{9D8B030D-6E8A-4147-A177-3AD203B41FA5}">
                      <a16:colId xmlns:a16="http://schemas.microsoft.com/office/drawing/2014/main" val="509879375"/>
                    </a:ext>
                  </a:extLst>
                </a:gridCol>
                <a:gridCol w="396000">
                  <a:extLst>
                    <a:ext uri="{9D8B030D-6E8A-4147-A177-3AD203B41FA5}">
                      <a16:colId xmlns:a16="http://schemas.microsoft.com/office/drawing/2014/main" val="2629419577"/>
                    </a:ext>
                  </a:extLst>
                </a:gridCol>
                <a:gridCol w="504000">
                  <a:extLst>
                    <a:ext uri="{9D8B030D-6E8A-4147-A177-3AD203B41FA5}">
                      <a16:colId xmlns:a16="http://schemas.microsoft.com/office/drawing/2014/main" val="863137359"/>
                    </a:ext>
                  </a:extLst>
                </a:gridCol>
              </a:tblGrid>
              <a:tr h="218631">
                <a:tc rowSpan="2">
                  <a:txBody>
                    <a:bodyPr/>
                    <a:lstStyle/>
                    <a:p>
                      <a:pPr algn="ctr">
                        <a:spcAft>
                          <a:spcPts val="0"/>
                        </a:spcAft>
                      </a:pPr>
                      <a:r>
                        <a:rPr lang="ja-JP" sz="800" kern="0" dirty="0">
                          <a:effectLst/>
                        </a:rPr>
                        <a:t>グル</a:t>
                      </a:r>
                      <a:endParaRPr lang="ja-JP" sz="1100" kern="100" dirty="0">
                        <a:effectLst/>
                      </a:endParaRPr>
                    </a:p>
                    <a:p>
                      <a:pPr algn="ctr">
                        <a:spcAft>
                          <a:spcPts val="0"/>
                        </a:spcAft>
                      </a:pPr>
                      <a:r>
                        <a:rPr lang="ja-JP" sz="800" kern="0" dirty="0" err="1">
                          <a:effectLst/>
                        </a:rPr>
                        <a:t>ー</a:t>
                      </a:r>
                      <a:r>
                        <a:rPr lang="ja-JP" sz="800" kern="0" dirty="0">
                          <a:effectLst/>
                        </a:rPr>
                        <a:t>プ</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rowSpan="2">
                  <a:txBody>
                    <a:bodyPr/>
                    <a:lstStyle/>
                    <a:p>
                      <a:pPr algn="ctr">
                        <a:lnSpc>
                          <a:spcPts val="1200"/>
                        </a:lnSpc>
                        <a:spcAft>
                          <a:spcPts val="0"/>
                        </a:spcAft>
                      </a:pPr>
                      <a:r>
                        <a:rPr lang="ja-JP" sz="900" kern="0" dirty="0">
                          <a:effectLst/>
                        </a:rPr>
                        <a:t>平均工賃</a:t>
                      </a:r>
                      <a:r>
                        <a:rPr lang="en-US" sz="900" kern="0" dirty="0">
                          <a:effectLst/>
                        </a:rPr>
                        <a:t/>
                      </a:r>
                      <a:br>
                        <a:rPr lang="en-US" sz="900" kern="0" dirty="0">
                          <a:effectLst/>
                        </a:rPr>
                      </a:br>
                      <a:r>
                        <a:rPr lang="ja-JP" sz="900" kern="0" dirty="0">
                          <a:effectLst/>
                        </a:rPr>
                        <a:t>月額分布</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rowSpan="2">
                  <a:txBody>
                    <a:bodyPr/>
                    <a:lstStyle/>
                    <a:p>
                      <a:pPr algn="ctr">
                        <a:spcAft>
                          <a:spcPts val="0"/>
                        </a:spcAft>
                      </a:pPr>
                      <a:r>
                        <a:rPr lang="ja-JP" sz="1050" kern="0">
                          <a:effectLst/>
                        </a:rPr>
                        <a:t>目標額</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gridSpan="2">
                  <a:txBody>
                    <a:bodyPr/>
                    <a:lstStyle/>
                    <a:p>
                      <a:pPr algn="ctr">
                        <a:spcAft>
                          <a:spcPts val="0"/>
                        </a:spcAft>
                      </a:pPr>
                      <a:r>
                        <a:rPr lang="ja-JP" sz="1100" kern="0" dirty="0">
                          <a:effectLst/>
                        </a:rPr>
                        <a:t>令和</a:t>
                      </a:r>
                      <a:r>
                        <a:rPr lang="en-US" sz="1100" kern="0" dirty="0">
                          <a:effectLst/>
                        </a:rPr>
                        <a:t>2</a:t>
                      </a:r>
                      <a:r>
                        <a:rPr lang="ja-JP" sz="1100" kern="0" dirty="0">
                          <a:effectLst/>
                        </a:rPr>
                        <a:t>年度</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kumimoji="1" lang="ja-JP" altLang="en-US"/>
                    </a:p>
                  </a:txBody>
                  <a:tcPr/>
                </a:tc>
                <a:tc gridSpan="2">
                  <a:txBody>
                    <a:bodyPr/>
                    <a:lstStyle/>
                    <a:p>
                      <a:pPr algn="ctr">
                        <a:spcAft>
                          <a:spcPts val="0"/>
                        </a:spcAft>
                      </a:pPr>
                      <a:r>
                        <a:rPr lang="ja-JP" sz="1100" kern="0" dirty="0">
                          <a:effectLst/>
                        </a:rPr>
                        <a:t>令和</a:t>
                      </a:r>
                      <a:r>
                        <a:rPr lang="en-US" sz="1100" kern="0" dirty="0">
                          <a:effectLst/>
                        </a:rPr>
                        <a:t>3</a:t>
                      </a:r>
                      <a:r>
                        <a:rPr lang="ja-JP" sz="1100" kern="0" dirty="0">
                          <a:effectLst/>
                        </a:rPr>
                        <a:t>年度</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kumimoji="1" lang="ja-JP" altLang="en-US"/>
                    </a:p>
                  </a:txBody>
                  <a:tcPr/>
                </a:tc>
                <a:tc gridSpan="2">
                  <a:txBody>
                    <a:bodyPr/>
                    <a:lstStyle/>
                    <a:p>
                      <a:pPr algn="ctr">
                        <a:spcAft>
                          <a:spcPts val="0"/>
                        </a:spcAft>
                      </a:pPr>
                      <a:r>
                        <a:rPr lang="ja-JP" sz="1100" kern="0" dirty="0">
                          <a:effectLst/>
                        </a:rPr>
                        <a:t>令和</a:t>
                      </a:r>
                      <a:r>
                        <a:rPr lang="en-US" sz="1100" kern="0" dirty="0">
                          <a:effectLst/>
                        </a:rPr>
                        <a:t>4</a:t>
                      </a:r>
                      <a:r>
                        <a:rPr lang="ja-JP" sz="1100" kern="0" dirty="0">
                          <a:effectLst/>
                        </a:rPr>
                        <a:t>年度</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kumimoji="1" lang="ja-JP" altLang="en-US"/>
                    </a:p>
                  </a:txBody>
                  <a:tcPr/>
                </a:tc>
                <a:tc gridSpan="2">
                  <a:txBody>
                    <a:bodyPr/>
                    <a:lstStyle/>
                    <a:p>
                      <a:pPr algn="ctr">
                        <a:spcAft>
                          <a:spcPts val="0"/>
                        </a:spcAft>
                      </a:pPr>
                      <a:r>
                        <a:rPr lang="ja-JP" sz="1100" kern="0" dirty="0">
                          <a:effectLst/>
                        </a:rPr>
                        <a:t>令和</a:t>
                      </a:r>
                      <a:r>
                        <a:rPr lang="en-US" sz="1100" kern="0" dirty="0">
                          <a:effectLst/>
                        </a:rPr>
                        <a:t>5</a:t>
                      </a:r>
                      <a:r>
                        <a:rPr lang="ja-JP" sz="1100" kern="0" dirty="0">
                          <a:effectLst/>
                        </a:rPr>
                        <a:t>年度</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hMerge="1">
                  <a:txBody>
                    <a:bodyPr/>
                    <a:lstStyle/>
                    <a:p>
                      <a:endParaRPr kumimoji="1" lang="ja-JP" altLang="en-US"/>
                    </a:p>
                  </a:txBody>
                  <a:tcPr/>
                </a:tc>
                <a:extLst>
                  <a:ext uri="{0D108BD9-81ED-4DB2-BD59-A6C34878D82A}">
                    <a16:rowId xmlns:a16="http://schemas.microsoft.com/office/drawing/2014/main" val="1499565191"/>
                  </a:ext>
                </a:extLst>
              </a:tr>
              <a:tr h="350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900" kern="0" dirty="0">
                          <a:solidFill>
                            <a:schemeClr val="bg1"/>
                          </a:solidFill>
                          <a:effectLst/>
                        </a:rPr>
                        <a:t>事業所数</a:t>
                      </a:r>
                      <a:endParaRPr lang="ja-JP" sz="12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ja-JP" sz="1000" kern="0" dirty="0">
                          <a:solidFill>
                            <a:schemeClr val="bg1"/>
                          </a:solidFill>
                          <a:effectLst/>
                        </a:rPr>
                        <a:t>割合</a:t>
                      </a:r>
                      <a:endParaRPr lang="ja-JP" sz="12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ja-JP" sz="900" kern="0" dirty="0">
                          <a:solidFill>
                            <a:schemeClr val="bg1"/>
                          </a:solidFill>
                          <a:effectLst/>
                        </a:rPr>
                        <a:t>事業所数</a:t>
                      </a:r>
                      <a:endParaRPr lang="ja-JP" sz="12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ja-JP" sz="1000" kern="0" dirty="0">
                          <a:solidFill>
                            <a:schemeClr val="bg1"/>
                          </a:solidFill>
                          <a:effectLst/>
                        </a:rPr>
                        <a:t>割合</a:t>
                      </a:r>
                      <a:endParaRPr lang="ja-JP" sz="12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ja-JP" sz="900" kern="0" dirty="0">
                          <a:solidFill>
                            <a:schemeClr val="bg1"/>
                          </a:solidFill>
                          <a:effectLst/>
                        </a:rPr>
                        <a:t>事業所数</a:t>
                      </a:r>
                      <a:endParaRPr lang="ja-JP" sz="12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ja-JP" sz="1050" kern="0" dirty="0">
                          <a:solidFill>
                            <a:schemeClr val="bg1"/>
                          </a:solidFill>
                          <a:effectLst/>
                        </a:rPr>
                        <a:t>割合</a:t>
                      </a:r>
                      <a:endParaRPr lang="ja-JP" sz="12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ja-JP" sz="900" kern="0" dirty="0">
                          <a:solidFill>
                            <a:schemeClr val="bg1"/>
                          </a:solidFill>
                          <a:effectLst/>
                        </a:rPr>
                        <a:t>事業所数</a:t>
                      </a:r>
                      <a:endParaRPr lang="ja-JP" sz="12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ja-JP" sz="1050" kern="0" dirty="0">
                          <a:solidFill>
                            <a:schemeClr val="bg1"/>
                          </a:solidFill>
                          <a:effectLst/>
                        </a:rPr>
                        <a:t>割合</a:t>
                      </a:r>
                      <a:endParaRPr lang="ja-JP" sz="1200" kern="100" dirty="0">
                        <a:solidFill>
                          <a:schemeClr val="bg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08562530"/>
                  </a:ext>
                </a:extLst>
              </a:tr>
              <a:tr h="367434">
                <a:tc>
                  <a:txBody>
                    <a:bodyPr/>
                    <a:lstStyle/>
                    <a:p>
                      <a:pPr algn="ctr">
                        <a:spcAft>
                          <a:spcPts val="0"/>
                        </a:spcAft>
                      </a:pPr>
                      <a:r>
                        <a:rPr lang="ja-JP" sz="1000" kern="0" dirty="0">
                          <a:effectLst/>
                        </a:rPr>
                        <a:t>Ａ</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en-US" sz="900" kern="0" dirty="0">
                          <a:effectLst/>
                        </a:rPr>
                        <a:t>40,000</a:t>
                      </a:r>
                      <a:r>
                        <a:rPr lang="ja-JP" sz="900" kern="0" dirty="0">
                          <a:effectLst/>
                        </a:rPr>
                        <a:t>円以上</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45,000</a:t>
                      </a:r>
                      <a:r>
                        <a:rPr lang="ja-JP" sz="1050" kern="0" dirty="0">
                          <a:effectLst/>
                        </a:rPr>
                        <a:t>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8</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3.2%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9</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3.5%</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10</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3.7%</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11</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3.9%</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790626427"/>
                  </a:ext>
                </a:extLst>
              </a:tr>
              <a:tr h="367434">
                <a:tc>
                  <a:txBody>
                    <a:bodyPr/>
                    <a:lstStyle/>
                    <a:p>
                      <a:pPr algn="ctr">
                        <a:spcAft>
                          <a:spcPts val="0"/>
                        </a:spcAft>
                      </a:pPr>
                      <a:r>
                        <a:rPr lang="ja-JP" sz="1000" kern="0" dirty="0">
                          <a:effectLst/>
                        </a:rPr>
                        <a:t>Ｂ</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lnSpc>
                          <a:spcPts val="1200"/>
                        </a:lnSpc>
                        <a:spcAft>
                          <a:spcPts val="0"/>
                        </a:spcAft>
                      </a:pPr>
                      <a:r>
                        <a:rPr lang="en-US" sz="900" kern="0" dirty="0">
                          <a:effectLst/>
                        </a:rPr>
                        <a:t>25,000</a:t>
                      </a:r>
                      <a:r>
                        <a:rPr lang="ja-JP" sz="900" kern="0" dirty="0">
                          <a:effectLst/>
                        </a:rPr>
                        <a:t>円以上</a:t>
                      </a:r>
                      <a:r>
                        <a:rPr lang="en-US" sz="900" kern="0" dirty="0">
                          <a:effectLst/>
                        </a:rPr>
                        <a:t/>
                      </a:r>
                      <a:br>
                        <a:rPr lang="en-US" sz="900" kern="0" dirty="0">
                          <a:effectLst/>
                        </a:rPr>
                      </a:br>
                      <a:r>
                        <a:rPr lang="en-US" sz="900" kern="0" dirty="0">
                          <a:effectLst/>
                        </a:rPr>
                        <a:t>40,000</a:t>
                      </a:r>
                      <a:r>
                        <a:rPr lang="ja-JP" sz="900" kern="0" dirty="0">
                          <a:effectLst/>
                        </a:rPr>
                        <a:t>円未満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40,000</a:t>
                      </a:r>
                      <a:r>
                        <a:rPr lang="ja-JP" sz="1050" kern="0" dirty="0">
                          <a:effectLst/>
                        </a:rPr>
                        <a:t>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26</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10.6%</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29</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11.2%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32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11.9%</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35</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12.5%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4247823187"/>
                  </a:ext>
                </a:extLst>
              </a:tr>
              <a:tr h="367434">
                <a:tc>
                  <a:txBody>
                    <a:bodyPr/>
                    <a:lstStyle/>
                    <a:p>
                      <a:pPr algn="ctr">
                        <a:spcAft>
                          <a:spcPts val="0"/>
                        </a:spcAft>
                      </a:pPr>
                      <a:r>
                        <a:rPr lang="ja-JP" sz="1000" kern="0" dirty="0">
                          <a:effectLst/>
                        </a:rPr>
                        <a:t>Ｃ</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lnSpc>
                          <a:spcPts val="1200"/>
                        </a:lnSpc>
                        <a:spcAft>
                          <a:spcPts val="0"/>
                        </a:spcAft>
                      </a:pPr>
                      <a:r>
                        <a:rPr lang="en-US" sz="900" kern="0" dirty="0">
                          <a:effectLst/>
                        </a:rPr>
                        <a:t>17,000</a:t>
                      </a:r>
                      <a:r>
                        <a:rPr lang="ja-JP" sz="900" kern="0" dirty="0">
                          <a:effectLst/>
                        </a:rPr>
                        <a:t>円以上</a:t>
                      </a:r>
                      <a:r>
                        <a:rPr lang="en-US" sz="900" kern="0" dirty="0">
                          <a:effectLst/>
                        </a:rPr>
                        <a:t/>
                      </a:r>
                      <a:br>
                        <a:rPr lang="en-US" sz="900" kern="0" dirty="0">
                          <a:effectLst/>
                        </a:rPr>
                      </a:br>
                      <a:r>
                        <a:rPr lang="en-US" sz="900" kern="0" dirty="0">
                          <a:effectLst/>
                        </a:rPr>
                        <a:t>25,000</a:t>
                      </a:r>
                      <a:r>
                        <a:rPr lang="ja-JP" sz="900" kern="0" dirty="0">
                          <a:effectLst/>
                        </a:rPr>
                        <a:t>円未満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25,000</a:t>
                      </a:r>
                      <a:r>
                        <a:rPr lang="ja-JP" sz="1050" kern="0" dirty="0">
                          <a:effectLst/>
                        </a:rPr>
                        <a:t>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36</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14.6%</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52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20.2%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80</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29.7%</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113</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40.2%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61781351"/>
                  </a:ext>
                </a:extLst>
              </a:tr>
              <a:tr h="367434">
                <a:tc>
                  <a:txBody>
                    <a:bodyPr/>
                    <a:lstStyle/>
                    <a:p>
                      <a:pPr algn="ctr">
                        <a:spcAft>
                          <a:spcPts val="0"/>
                        </a:spcAft>
                      </a:pPr>
                      <a:r>
                        <a:rPr lang="en-US" sz="1000" kern="0" dirty="0">
                          <a:effectLst/>
                        </a:rPr>
                        <a:t>D</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lnSpc>
                          <a:spcPts val="1200"/>
                        </a:lnSpc>
                        <a:spcAft>
                          <a:spcPts val="0"/>
                        </a:spcAft>
                      </a:pPr>
                      <a:r>
                        <a:rPr lang="en-US" sz="900" kern="0" dirty="0">
                          <a:effectLst/>
                        </a:rPr>
                        <a:t>12,500</a:t>
                      </a:r>
                      <a:r>
                        <a:rPr lang="ja-JP" sz="900" kern="0" dirty="0">
                          <a:effectLst/>
                        </a:rPr>
                        <a:t>円以上</a:t>
                      </a:r>
                      <a:r>
                        <a:rPr lang="en-US" sz="900" kern="0" dirty="0">
                          <a:effectLst/>
                        </a:rPr>
                        <a:t/>
                      </a:r>
                      <a:br>
                        <a:rPr lang="en-US" sz="900" kern="0" dirty="0">
                          <a:effectLst/>
                        </a:rPr>
                      </a:br>
                      <a:r>
                        <a:rPr lang="en-US" sz="900" kern="0" dirty="0">
                          <a:effectLst/>
                        </a:rPr>
                        <a:t>17,000</a:t>
                      </a:r>
                      <a:r>
                        <a:rPr lang="ja-JP" sz="900" kern="0" dirty="0">
                          <a:effectLst/>
                        </a:rPr>
                        <a:t>円未満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17,000</a:t>
                      </a:r>
                      <a:r>
                        <a:rPr lang="ja-JP" sz="1050" kern="0" dirty="0">
                          <a:effectLst/>
                        </a:rPr>
                        <a:t>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54</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22.0%</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69</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26.7%</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79</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29.4%</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87</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31.0%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315775398"/>
                  </a:ext>
                </a:extLst>
              </a:tr>
              <a:tr h="367434">
                <a:tc>
                  <a:txBody>
                    <a:bodyPr/>
                    <a:lstStyle/>
                    <a:p>
                      <a:pPr algn="ctr">
                        <a:spcAft>
                          <a:spcPts val="0"/>
                        </a:spcAft>
                      </a:pPr>
                      <a:r>
                        <a:rPr lang="en-US" sz="1000" kern="0" dirty="0">
                          <a:effectLst/>
                        </a:rPr>
                        <a:t>E</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a:spcAft>
                          <a:spcPts val="0"/>
                        </a:spcAft>
                      </a:pPr>
                      <a:r>
                        <a:rPr lang="en-US" sz="900" kern="0" dirty="0">
                          <a:effectLst/>
                        </a:rPr>
                        <a:t>12,500</a:t>
                      </a:r>
                      <a:r>
                        <a:rPr lang="ja-JP" sz="900" kern="0" dirty="0">
                          <a:effectLst/>
                        </a:rPr>
                        <a:t>円未満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12,500</a:t>
                      </a:r>
                      <a:r>
                        <a:rPr lang="ja-JP" sz="1050" kern="0" dirty="0">
                          <a:effectLst/>
                        </a:rPr>
                        <a:t>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122</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49.6%</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99</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38.4%</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68</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25.3%</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35</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12.4%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894670264"/>
                  </a:ext>
                </a:extLst>
              </a:tr>
              <a:tr h="252000">
                <a:tc>
                  <a:txBody>
                    <a:bodyPr/>
                    <a:lstStyle/>
                    <a:p>
                      <a:pPr algn="ctr">
                        <a:spcAft>
                          <a:spcPts val="0"/>
                        </a:spcAft>
                      </a:pPr>
                      <a:r>
                        <a:rPr lang="ja-JP" sz="1000" kern="0" dirty="0">
                          <a:effectLst/>
                        </a:rPr>
                        <a:t>計</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ja-JP" sz="1000" kern="0" dirty="0">
                          <a:effectLst/>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ja-JP" sz="1050" kern="0" dirty="0">
                          <a:effectLst/>
                        </a:rPr>
                        <a:t>　</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246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ja-JP" sz="1100" kern="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258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ja-JP" sz="1100" kern="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kern="0" dirty="0">
                          <a:effectLst/>
                        </a:rPr>
                        <a:t>269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ja-JP" sz="1100" kern="0" dirty="0">
                          <a:effectLst/>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050" kern="0" dirty="0">
                          <a:effectLst/>
                        </a:rPr>
                        <a:t>281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ja-JP" sz="1100" kern="0" dirty="0">
                          <a:effectLst/>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00111594"/>
                  </a:ext>
                </a:extLst>
              </a:tr>
            </a:tbl>
          </a:graphicData>
        </a:graphic>
      </p:graphicFrame>
      <p:sp>
        <p:nvSpPr>
          <p:cNvPr id="3" name="右矢印 2"/>
          <p:cNvSpPr/>
          <p:nvPr/>
        </p:nvSpPr>
        <p:spPr>
          <a:xfrm>
            <a:off x="5744009" y="5101440"/>
            <a:ext cx="192183" cy="413865"/>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17235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3090" y="800127"/>
            <a:ext cx="9799818" cy="5395404"/>
          </a:xfrm>
          <a:prstGeom prst="roundRect">
            <a:avLst>
              <a:gd name="adj" fmla="val 14252"/>
            </a:avLst>
          </a:prstGeom>
          <a:solidFill>
            <a:schemeClr val="accent5">
              <a:lumMod val="20000"/>
              <a:lumOff val="80000"/>
            </a:schemeClr>
          </a:solidFill>
          <a:ln>
            <a:noFill/>
          </a:ln>
          <a:effectLst>
            <a:softEdge rad="1143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139980"/>
            <a:ext cx="9906000" cy="66014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mj-ea"/>
                <a:ea typeface="+mj-ea"/>
              </a:rPr>
              <a:t>工賃向上支援に向けた主な取組</a:t>
            </a:r>
            <a:endParaRPr kumimoji="1" lang="ja-JP" altLang="en-US" sz="2800" b="1" dirty="0">
              <a:latin typeface="+mj-ea"/>
              <a:ea typeface="+mj-ea"/>
            </a:endParaRPr>
          </a:p>
        </p:txBody>
      </p:sp>
      <p:sp>
        <p:nvSpPr>
          <p:cNvPr id="5" name="スライド番号プレースホルダー 4"/>
          <p:cNvSpPr>
            <a:spLocks noGrp="1"/>
          </p:cNvSpPr>
          <p:nvPr>
            <p:ph type="sldNum" sz="quarter" idx="12"/>
          </p:nvPr>
        </p:nvSpPr>
        <p:spPr>
          <a:xfrm>
            <a:off x="7677150" y="6344203"/>
            <a:ext cx="2228850" cy="365125"/>
          </a:xfrm>
        </p:spPr>
        <p:txBody>
          <a:bodyPr/>
          <a:lstStyle/>
          <a:p>
            <a:fld id="{97C26722-3FAA-446E-BF07-8789B4654DAC}" type="slidenum">
              <a:rPr kumimoji="1" lang="ja-JP" altLang="en-US" smtClean="0"/>
              <a:t>4</a:t>
            </a:fld>
            <a:endParaRPr kumimoji="1" lang="ja-JP" altLang="en-US" dirty="0"/>
          </a:p>
        </p:txBody>
      </p:sp>
      <p:sp>
        <p:nvSpPr>
          <p:cNvPr id="15" name="テキスト ボックス 14"/>
          <p:cNvSpPr txBox="1"/>
          <p:nvPr/>
        </p:nvSpPr>
        <p:spPr>
          <a:xfrm>
            <a:off x="291403" y="947131"/>
            <a:ext cx="9561505" cy="5101397"/>
          </a:xfrm>
          <a:prstGeom prst="rect">
            <a:avLst/>
          </a:prstGeom>
          <a:noFill/>
        </p:spPr>
        <p:txBody>
          <a:bodyPr wrap="square" rtlCol="0">
            <a:spAutoFit/>
          </a:bodyPr>
          <a:lstStyle/>
          <a:p>
            <a:r>
              <a:rPr kumimoji="1" lang="ja-JP" altLang="en-US" b="1" dirty="0" smtClean="0">
                <a:latin typeface="+mn-ea"/>
              </a:rPr>
              <a:t>（</a:t>
            </a:r>
            <a:r>
              <a:rPr kumimoji="1" lang="ja-JP" altLang="en-US" b="1" dirty="0">
                <a:latin typeface="+mn-ea"/>
              </a:rPr>
              <a:t>１）工賃水準の上昇に向けた相談体制の整備，経営</a:t>
            </a:r>
            <a:r>
              <a:rPr kumimoji="1" lang="ja-JP" altLang="en-US" b="1" dirty="0" smtClean="0">
                <a:latin typeface="+mn-ea"/>
              </a:rPr>
              <a:t>コンサルタント</a:t>
            </a:r>
            <a:r>
              <a:rPr kumimoji="1" lang="ja-JP" altLang="en-US" b="1" dirty="0" smtClean="0">
                <a:latin typeface="+mn-ea"/>
              </a:rPr>
              <a:t>等</a:t>
            </a:r>
            <a:r>
              <a:rPr kumimoji="1" lang="ja-JP" altLang="en-US" b="1" dirty="0">
                <a:latin typeface="+mn-ea"/>
              </a:rPr>
              <a:t>の</a:t>
            </a:r>
            <a:r>
              <a:rPr kumimoji="1" lang="ja-JP" altLang="en-US" b="1" dirty="0" smtClean="0">
                <a:latin typeface="+mn-ea"/>
              </a:rPr>
              <a:t>派遣</a:t>
            </a:r>
            <a:endParaRPr kumimoji="1" lang="en-US" altLang="ja-JP" b="1" dirty="0" smtClean="0">
              <a:latin typeface="+mn-ea"/>
            </a:endParaRPr>
          </a:p>
          <a:p>
            <a:pPr>
              <a:lnSpc>
                <a:spcPts val="500"/>
              </a:lnSpc>
            </a:pPr>
            <a:endParaRPr kumimoji="1" lang="ja-JP" altLang="en-US" b="1" dirty="0">
              <a:latin typeface="+mn-ea"/>
            </a:endParaRPr>
          </a:p>
          <a:p>
            <a:r>
              <a:rPr kumimoji="1" lang="ja-JP" altLang="en-US" b="1" dirty="0" smtClean="0">
                <a:latin typeface="+mn-ea"/>
              </a:rPr>
              <a:t>（</a:t>
            </a:r>
            <a:r>
              <a:rPr kumimoji="1" lang="ja-JP" altLang="en-US" b="1" dirty="0">
                <a:latin typeface="+mn-ea"/>
              </a:rPr>
              <a:t>２）事業所職員の意識改革やスキルアップを目的とした</a:t>
            </a:r>
            <a:r>
              <a:rPr kumimoji="1" lang="ja-JP" altLang="en-US" b="1" dirty="0" smtClean="0">
                <a:latin typeface="+mn-ea"/>
              </a:rPr>
              <a:t>研修会等</a:t>
            </a:r>
            <a:r>
              <a:rPr kumimoji="1" lang="ja-JP" altLang="en-US" b="1" dirty="0" smtClean="0">
                <a:latin typeface="+mn-ea"/>
              </a:rPr>
              <a:t>の開催</a:t>
            </a:r>
            <a:endParaRPr kumimoji="1" lang="en-US" altLang="ja-JP" b="1" dirty="0" smtClean="0">
              <a:latin typeface="+mn-ea"/>
            </a:endParaRPr>
          </a:p>
          <a:p>
            <a:pPr>
              <a:lnSpc>
                <a:spcPts val="500"/>
              </a:lnSpc>
            </a:pPr>
            <a:endParaRPr kumimoji="1" lang="ja-JP" altLang="en-US" b="1" dirty="0">
              <a:latin typeface="+mn-ea"/>
            </a:endParaRPr>
          </a:p>
          <a:p>
            <a:r>
              <a:rPr kumimoji="1" lang="ja-JP" altLang="en-US" b="1" dirty="0" smtClean="0">
                <a:latin typeface="+mn-ea"/>
              </a:rPr>
              <a:t>（</a:t>
            </a:r>
            <a:r>
              <a:rPr kumimoji="1" lang="ja-JP" altLang="en-US" b="1" dirty="0">
                <a:latin typeface="+mn-ea"/>
              </a:rPr>
              <a:t>３）共同受注の促進と組織の</a:t>
            </a:r>
            <a:r>
              <a:rPr kumimoji="1" lang="ja-JP" altLang="en-US" b="1" dirty="0" smtClean="0">
                <a:latin typeface="+mn-ea"/>
              </a:rPr>
              <a:t>支援</a:t>
            </a:r>
            <a:endParaRPr kumimoji="1" lang="en-US" altLang="ja-JP" b="1" dirty="0" smtClean="0">
              <a:latin typeface="+mn-ea"/>
            </a:endParaRPr>
          </a:p>
          <a:p>
            <a:pPr>
              <a:lnSpc>
                <a:spcPts val="500"/>
              </a:lnSpc>
            </a:pPr>
            <a:endParaRPr kumimoji="1" lang="ja-JP" altLang="en-US" b="1" dirty="0">
              <a:latin typeface="+mn-ea"/>
            </a:endParaRPr>
          </a:p>
          <a:p>
            <a:r>
              <a:rPr kumimoji="1" lang="ja-JP" altLang="en-US" b="1" dirty="0" smtClean="0">
                <a:latin typeface="+mn-ea"/>
              </a:rPr>
              <a:t>（</a:t>
            </a:r>
            <a:r>
              <a:rPr kumimoji="1" lang="ja-JP" altLang="en-US" b="1" dirty="0">
                <a:latin typeface="+mn-ea"/>
              </a:rPr>
              <a:t>４）ＢＰＯを活用した工賃倍増プロジェクト</a:t>
            </a:r>
            <a:r>
              <a:rPr kumimoji="1" lang="en-US" altLang="ja-JP" b="1" dirty="0">
                <a:latin typeface="+mn-ea"/>
              </a:rPr>
              <a:t>《</a:t>
            </a:r>
            <a:r>
              <a:rPr kumimoji="1" lang="ja-JP" altLang="en-US" b="1" dirty="0">
                <a:latin typeface="+mn-ea"/>
              </a:rPr>
              <a:t>新</a:t>
            </a:r>
            <a:r>
              <a:rPr kumimoji="1" lang="en-US" altLang="ja-JP" b="1" dirty="0">
                <a:latin typeface="+mn-ea"/>
              </a:rPr>
              <a:t>》</a:t>
            </a:r>
          </a:p>
          <a:p>
            <a:r>
              <a:rPr kumimoji="1" lang="ja-JP" altLang="en-US" dirty="0">
                <a:latin typeface="+mn-ea"/>
              </a:rPr>
              <a:t>　</a:t>
            </a:r>
            <a:r>
              <a:rPr kumimoji="1" lang="ja-JP" altLang="en-US" dirty="0" smtClean="0">
                <a:latin typeface="+mn-ea"/>
              </a:rPr>
              <a:t>　　日本</a:t>
            </a:r>
            <a:r>
              <a:rPr kumimoji="1" lang="ja-JP" altLang="en-US" dirty="0">
                <a:latin typeface="+mn-ea"/>
              </a:rPr>
              <a:t>財団</a:t>
            </a:r>
            <a:r>
              <a:rPr kumimoji="1" lang="ja-JP" altLang="en-US" dirty="0" smtClean="0">
                <a:latin typeface="+mn-ea"/>
              </a:rPr>
              <a:t>と連携し，</a:t>
            </a:r>
            <a:r>
              <a:rPr kumimoji="1" lang="ja-JP" altLang="en-US" dirty="0">
                <a:latin typeface="+mn-ea"/>
              </a:rPr>
              <a:t>共同受注方式により，県内外から</a:t>
            </a:r>
            <a:r>
              <a:rPr kumimoji="1" lang="ja-JP" altLang="en-US" dirty="0" smtClean="0">
                <a:latin typeface="+mn-ea"/>
              </a:rPr>
              <a:t>の</a:t>
            </a:r>
            <a:r>
              <a:rPr kumimoji="1" lang="en-US" altLang="ja-JP" dirty="0" smtClean="0">
                <a:latin typeface="+mn-ea"/>
              </a:rPr>
              <a:t>BPO</a:t>
            </a:r>
            <a:r>
              <a:rPr kumimoji="1" lang="ja-JP" altLang="en-US" dirty="0" smtClean="0">
                <a:latin typeface="+mn-ea"/>
              </a:rPr>
              <a:t>業務の受注</a:t>
            </a:r>
            <a:r>
              <a:rPr kumimoji="1" lang="ja-JP" altLang="en-US" dirty="0">
                <a:latin typeface="+mn-ea"/>
              </a:rPr>
              <a:t>を拡大させ</a:t>
            </a:r>
            <a:r>
              <a:rPr kumimoji="1" lang="ja-JP" altLang="en-US" dirty="0" smtClean="0">
                <a:latin typeface="+mn-ea"/>
              </a:rPr>
              <a:t>，</a:t>
            </a:r>
            <a:endParaRPr kumimoji="1" lang="en-US" altLang="ja-JP" dirty="0" smtClean="0">
              <a:latin typeface="+mn-ea"/>
            </a:endParaRPr>
          </a:p>
          <a:p>
            <a:r>
              <a:rPr kumimoji="1" lang="ja-JP" altLang="en-US" dirty="0" smtClean="0">
                <a:latin typeface="+mn-ea"/>
              </a:rPr>
              <a:t>　　　事業所</a:t>
            </a:r>
            <a:r>
              <a:rPr kumimoji="1" lang="ja-JP" altLang="en-US" dirty="0">
                <a:latin typeface="+mn-ea"/>
              </a:rPr>
              <a:t>へ年間を通じて安定</a:t>
            </a:r>
            <a:r>
              <a:rPr kumimoji="1" lang="ja-JP" altLang="en-US" dirty="0" smtClean="0">
                <a:latin typeface="+mn-ea"/>
              </a:rPr>
              <a:t>した</a:t>
            </a:r>
            <a:r>
              <a:rPr kumimoji="1" lang="ja-JP" altLang="en-US" dirty="0">
                <a:latin typeface="+mn-ea"/>
              </a:rPr>
              <a:t>高工賃</a:t>
            </a:r>
            <a:r>
              <a:rPr kumimoji="1" lang="ja-JP" altLang="en-US" dirty="0" smtClean="0">
                <a:latin typeface="+mn-ea"/>
              </a:rPr>
              <a:t>の仕事</a:t>
            </a:r>
            <a:r>
              <a:rPr kumimoji="1" lang="ja-JP" altLang="en-US" dirty="0">
                <a:latin typeface="+mn-ea"/>
              </a:rPr>
              <a:t>を提供する</a:t>
            </a:r>
            <a:r>
              <a:rPr kumimoji="1" lang="ja-JP" altLang="en-US" dirty="0" smtClean="0">
                <a:latin typeface="+mn-ea"/>
              </a:rPr>
              <a:t>体制づくりを進める</a:t>
            </a:r>
            <a:endParaRPr kumimoji="1" lang="en-US" altLang="ja-JP" dirty="0" smtClean="0">
              <a:latin typeface="+mn-ea"/>
            </a:endParaRPr>
          </a:p>
          <a:p>
            <a:pPr>
              <a:lnSpc>
                <a:spcPts val="500"/>
              </a:lnSpc>
            </a:pPr>
            <a:endParaRPr kumimoji="1" lang="en-US" altLang="ja-JP" dirty="0" smtClean="0">
              <a:latin typeface="+mn-ea"/>
            </a:endParaRPr>
          </a:p>
          <a:p>
            <a:r>
              <a:rPr kumimoji="1" lang="ja-JP" altLang="en-US" b="1" dirty="0" smtClean="0">
                <a:latin typeface="+mn-ea"/>
              </a:rPr>
              <a:t>（</a:t>
            </a:r>
            <a:r>
              <a:rPr kumimoji="1" lang="ja-JP" altLang="en-US" b="1" dirty="0">
                <a:latin typeface="+mn-ea"/>
              </a:rPr>
              <a:t>５）行政機関等からの発注の</a:t>
            </a:r>
            <a:r>
              <a:rPr kumimoji="1" lang="ja-JP" altLang="en-US" b="1" dirty="0" smtClean="0">
                <a:latin typeface="+mn-ea"/>
              </a:rPr>
              <a:t>促進</a:t>
            </a:r>
            <a:endParaRPr kumimoji="1" lang="en-US" altLang="ja-JP" b="1" dirty="0" smtClean="0">
              <a:latin typeface="+mn-ea"/>
            </a:endParaRPr>
          </a:p>
          <a:p>
            <a:pPr>
              <a:lnSpc>
                <a:spcPts val="500"/>
              </a:lnSpc>
            </a:pPr>
            <a:endParaRPr kumimoji="1" lang="ja-JP" altLang="en-US" b="1" dirty="0">
              <a:latin typeface="+mn-ea"/>
            </a:endParaRPr>
          </a:p>
          <a:p>
            <a:r>
              <a:rPr kumimoji="1" lang="ja-JP" altLang="en-US" b="1" dirty="0" smtClean="0">
                <a:latin typeface="+mn-ea"/>
              </a:rPr>
              <a:t>（</a:t>
            </a:r>
            <a:r>
              <a:rPr kumimoji="1" lang="ja-JP" altLang="en-US" b="1" dirty="0">
                <a:latin typeface="+mn-ea"/>
              </a:rPr>
              <a:t>６）コロナ</a:t>
            </a:r>
            <a:r>
              <a:rPr kumimoji="1" lang="ja-JP" altLang="en-US" b="1" dirty="0" smtClean="0">
                <a:latin typeface="+mn-ea"/>
              </a:rPr>
              <a:t>禍･ポストコロナ</a:t>
            </a:r>
            <a:r>
              <a:rPr kumimoji="1" lang="ja-JP" altLang="en-US" b="1" dirty="0">
                <a:latin typeface="+mn-ea"/>
              </a:rPr>
              <a:t>にも対応</a:t>
            </a:r>
            <a:r>
              <a:rPr kumimoji="1" lang="ja-JP" altLang="en-US" b="1" dirty="0" smtClean="0">
                <a:latin typeface="+mn-ea"/>
              </a:rPr>
              <a:t>した</a:t>
            </a:r>
            <a:r>
              <a:rPr kumimoji="1" lang="en-US" altLang="ja-JP" b="1" dirty="0" smtClean="0">
                <a:latin typeface="+mn-ea"/>
              </a:rPr>
              <a:t>ICT</a:t>
            </a:r>
            <a:r>
              <a:rPr kumimoji="1" lang="ja-JP" altLang="en-US" b="1" dirty="0" smtClean="0">
                <a:latin typeface="+mn-ea"/>
              </a:rPr>
              <a:t>活用･デジタル</a:t>
            </a:r>
            <a:r>
              <a:rPr kumimoji="1" lang="ja-JP" altLang="en-US" b="1" dirty="0" smtClean="0">
                <a:latin typeface="+mn-ea"/>
              </a:rPr>
              <a:t>関連</a:t>
            </a:r>
            <a:r>
              <a:rPr kumimoji="1" lang="ja-JP" altLang="en-US" b="1" dirty="0">
                <a:latin typeface="+mn-ea"/>
              </a:rPr>
              <a:t>分野への進出支援</a:t>
            </a:r>
            <a:r>
              <a:rPr kumimoji="1" lang="en-US" altLang="ja-JP" b="1" dirty="0">
                <a:latin typeface="+mn-ea"/>
              </a:rPr>
              <a:t>《</a:t>
            </a:r>
            <a:r>
              <a:rPr kumimoji="1" lang="ja-JP" altLang="en-US" b="1" dirty="0">
                <a:latin typeface="+mn-ea"/>
              </a:rPr>
              <a:t>新</a:t>
            </a:r>
            <a:r>
              <a:rPr kumimoji="1" lang="en-US" altLang="ja-JP" b="1" dirty="0">
                <a:latin typeface="+mn-ea"/>
              </a:rPr>
              <a:t>》</a:t>
            </a:r>
          </a:p>
          <a:p>
            <a:r>
              <a:rPr kumimoji="1" lang="ja-JP" altLang="en-US" dirty="0">
                <a:latin typeface="+mn-ea"/>
              </a:rPr>
              <a:t>　</a:t>
            </a:r>
            <a:r>
              <a:rPr kumimoji="1" lang="ja-JP" altLang="en-US" dirty="0" smtClean="0">
                <a:latin typeface="+mn-ea"/>
              </a:rPr>
              <a:t>　　インターネット販売・デジタル関連業務受注</a:t>
            </a:r>
            <a:r>
              <a:rPr kumimoji="1" lang="ja-JP" altLang="en-US" dirty="0" smtClean="0">
                <a:latin typeface="+mn-ea"/>
              </a:rPr>
              <a:t>，</a:t>
            </a:r>
            <a:r>
              <a:rPr kumimoji="1" lang="en-US" altLang="ja-JP" dirty="0" smtClean="0">
                <a:latin typeface="+mn-ea"/>
              </a:rPr>
              <a:t>ICT</a:t>
            </a:r>
            <a:r>
              <a:rPr kumimoji="1" lang="ja-JP" altLang="en-US" dirty="0" smtClean="0">
                <a:latin typeface="+mn-ea"/>
              </a:rPr>
              <a:t>を活用</a:t>
            </a:r>
            <a:r>
              <a:rPr kumimoji="1" lang="ja-JP" altLang="en-US" dirty="0" smtClean="0">
                <a:latin typeface="+mn-ea"/>
              </a:rPr>
              <a:t>した業務改善等に</a:t>
            </a:r>
            <a:r>
              <a:rPr kumimoji="1" lang="ja-JP" altLang="en-US" dirty="0">
                <a:latin typeface="+mn-ea"/>
              </a:rPr>
              <a:t>必要</a:t>
            </a:r>
            <a:r>
              <a:rPr kumimoji="1" lang="ja-JP" altLang="en-US" dirty="0" smtClean="0">
                <a:latin typeface="+mn-ea"/>
              </a:rPr>
              <a:t>な知</a:t>
            </a:r>
            <a:endParaRPr kumimoji="1" lang="en-US" altLang="ja-JP" dirty="0" smtClean="0">
              <a:latin typeface="+mn-ea"/>
            </a:endParaRPr>
          </a:p>
          <a:p>
            <a:r>
              <a:rPr kumimoji="1" lang="ja-JP" altLang="en-US" dirty="0" smtClean="0">
                <a:latin typeface="+mn-ea"/>
              </a:rPr>
              <a:t>　　　識</a:t>
            </a:r>
            <a:r>
              <a:rPr kumimoji="1" lang="ja-JP" altLang="en-US" dirty="0">
                <a:latin typeface="+mn-ea"/>
              </a:rPr>
              <a:t>・</a:t>
            </a:r>
            <a:r>
              <a:rPr kumimoji="1" lang="ja-JP" altLang="en-US" dirty="0" smtClean="0">
                <a:latin typeface="+mn-ea"/>
              </a:rPr>
              <a:t>技術</a:t>
            </a:r>
            <a:r>
              <a:rPr kumimoji="1" lang="ja-JP" altLang="en-US" dirty="0">
                <a:latin typeface="+mn-ea"/>
              </a:rPr>
              <a:t>の習得するための</a:t>
            </a:r>
            <a:r>
              <a:rPr kumimoji="1" lang="ja-JP" altLang="en-US" dirty="0" smtClean="0">
                <a:latin typeface="+mn-ea"/>
              </a:rPr>
              <a:t>研修会</a:t>
            </a:r>
            <a:r>
              <a:rPr kumimoji="1" lang="ja-JP" altLang="en-US" dirty="0" smtClean="0">
                <a:latin typeface="+mn-ea"/>
              </a:rPr>
              <a:t>の開催及び</a:t>
            </a:r>
            <a:r>
              <a:rPr kumimoji="1" lang="ja-JP" altLang="en-US" dirty="0">
                <a:latin typeface="+mn-ea"/>
              </a:rPr>
              <a:t>専門家の派遣，環境整備への</a:t>
            </a:r>
            <a:r>
              <a:rPr kumimoji="1" lang="ja-JP" altLang="en-US" dirty="0" smtClean="0">
                <a:latin typeface="+mn-ea"/>
              </a:rPr>
              <a:t>支援</a:t>
            </a:r>
            <a:endParaRPr kumimoji="1" lang="en-US" altLang="ja-JP" dirty="0" smtClean="0">
              <a:latin typeface="+mn-ea"/>
            </a:endParaRPr>
          </a:p>
          <a:p>
            <a:pPr>
              <a:lnSpc>
                <a:spcPts val="500"/>
              </a:lnSpc>
            </a:pPr>
            <a:endParaRPr kumimoji="1" lang="en-US" altLang="ja-JP" dirty="0" smtClean="0">
              <a:latin typeface="+mn-ea"/>
            </a:endParaRPr>
          </a:p>
          <a:p>
            <a:r>
              <a:rPr kumimoji="1" lang="ja-JP" altLang="en-US" b="1" dirty="0" smtClean="0">
                <a:latin typeface="+mn-ea"/>
              </a:rPr>
              <a:t>（７）農福連携の推進</a:t>
            </a:r>
            <a:endParaRPr kumimoji="1" lang="en-US" altLang="ja-JP" b="1" dirty="0" smtClean="0">
              <a:latin typeface="+mn-ea"/>
            </a:endParaRPr>
          </a:p>
          <a:p>
            <a:pPr>
              <a:lnSpc>
                <a:spcPts val="500"/>
              </a:lnSpc>
            </a:pPr>
            <a:endParaRPr kumimoji="1" lang="ja-JP" altLang="en-US" b="1" dirty="0">
              <a:latin typeface="+mn-ea"/>
            </a:endParaRPr>
          </a:p>
          <a:p>
            <a:r>
              <a:rPr kumimoji="1" lang="ja-JP" altLang="en-US" b="1" dirty="0" smtClean="0">
                <a:latin typeface="+mn-ea"/>
              </a:rPr>
              <a:t>（</a:t>
            </a:r>
            <a:r>
              <a:rPr kumimoji="1" lang="ja-JP" altLang="en-US" b="1" dirty="0">
                <a:latin typeface="+mn-ea"/>
              </a:rPr>
              <a:t>８）市町村及び企業との連携等による</a:t>
            </a:r>
            <a:r>
              <a:rPr kumimoji="1" lang="ja-JP" altLang="en-US" b="1" dirty="0" smtClean="0">
                <a:latin typeface="+mn-ea"/>
              </a:rPr>
              <a:t>支援</a:t>
            </a:r>
            <a:r>
              <a:rPr kumimoji="1" lang="en-US" altLang="ja-JP" b="1" dirty="0" smtClean="0">
                <a:latin typeface="+mn-ea"/>
              </a:rPr>
              <a:t>《</a:t>
            </a:r>
            <a:r>
              <a:rPr kumimoji="1" lang="ja-JP" altLang="en-US" b="1" dirty="0" smtClean="0">
                <a:latin typeface="+mn-ea"/>
              </a:rPr>
              <a:t>拡充</a:t>
            </a:r>
            <a:r>
              <a:rPr kumimoji="1" lang="en-US" altLang="ja-JP" b="1" dirty="0" smtClean="0">
                <a:latin typeface="+mn-ea"/>
              </a:rPr>
              <a:t>》</a:t>
            </a:r>
            <a:endParaRPr kumimoji="1" lang="ja-JP" altLang="en-US" b="1" dirty="0">
              <a:latin typeface="+mn-ea"/>
            </a:endParaRPr>
          </a:p>
          <a:p>
            <a:r>
              <a:rPr kumimoji="1" lang="ja-JP" altLang="en-US" dirty="0">
                <a:latin typeface="+mn-ea"/>
              </a:rPr>
              <a:t>　</a:t>
            </a:r>
            <a:r>
              <a:rPr kumimoji="1" lang="ja-JP" altLang="en-US" dirty="0" smtClean="0">
                <a:latin typeface="+mn-ea"/>
              </a:rPr>
              <a:t>　　各市町村</a:t>
            </a:r>
            <a:r>
              <a:rPr kumimoji="1" lang="ja-JP" altLang="en-US" dirty="0">
                <a:latin typeface="+mn-ea"/>
              </a:rPr>
              <a:t>や地元企業等の多様な分野と</a:t>
            </a:r>
            <a:r>
              <a:rPr kumimoji="1" lang="ja-JP" altLang="en-US" dirty="0" smtClean="0">
                <a:latin typeface="+mn-ea"/>
              </a:rPr>
              <a:t>連携した取組，</a:t>
            </a:r>
            <a:r>
              <a:rPr kumimoji="1" lang="ja-JP" altLang="en-US" dirty="0" smtClean="0">
                <a:latin typeface="+mn-ea"/>
              </a:rPr>
              <a:t>働く障害者</a:t>
            </a:r>
            <a:r>
              <a:rPr kumimoji="1" lang="ja-JP" altLang="en-US" dirty="0">
                <a:latin typeface="+mn-ea"/>
              </a:rPr>
              <a:t>の活動を応援</a:t>
            </a:r>
            <a:r>
              <a:rPr kumimoji="1" lang="ja-JP" altLang="en-US" dirty="0" smtClean="0">
                <a:latin typeface="+mn-ea"/>
              </a:rPr>
              <a:t>する</a:t>
            </a:r>
            <a:endParaRPr kumimoji="1" lang="en-US" altLang="ja-JP" dirty="0" smtClean="0">
              <a:latin typeface="+mn-ea"/>
            </a:endParaRPr>
          </a:p>
          <a:p>
            <a:r>
              <a:rPr kumimoji="1" lang="ja-JP" altLang="en-US" dirty="0" smtClean="0">
                <a:latin typeface="+mn-ea"/>
              </a:rPr>
              <a:t>　　　趣旨</a:t>
            </a:r>
            <a:r>
              <a:rPr kumimoji="1" lang="ja-JP" altLang="en-US" dirty="0" smtClean="0">
                <a:latin typeface="+mn-ea"/>
              </a:rPr>
              <a:t>で県内企業・地方公共団体</a:t>
            </a:r>
            <a:r>
              <a:rPr kumimoji="1" lang="ja-JP" altLang="en-US" dirty="0" smtClean="0">
                <a:latin typeface="+mn-ea"/>
              </a:rPr>
              <a:t>等の</a:t>
            </a:r>
            <a:r>
              <a:rPr kumimoji="1" lang="ja-JP" altLang="en-US" dirty="0" smtClean="0">
                <a:latin typeface="+mn-ea"/>
              </a:rPr>
              <a:t>協力体制構築</a:t>
            </a:r>
            <a:endParaRPr kumimoji="1" lang="en-US" altLang="ja-JP" dirty="0" smtClean="0">
              <a:latin typeface="+mn-ea"/>
            </a:endParaRPr>
          </a:p>
          <a:p>
            <a:pPr>
              <a:lnSpc>
                <a:spcPts val="500"/>
              </a:lnSpc>
            </a:pPr>
            <a:endParaRPr kumimoji="1" lang="en-US" altLang="ja-JP" dirty="0" smtClean="0">
              <a:latin typeface="+mn-ea"/>
            </a:endParaRPr>
          </a:p>
          <a:p>
            <a:r>
              <a:rPr kumimoji="1" lang="ja-JP" altLang="en-US" b="1" dirty="0" smtClean="0">
                <a:latin typeface="+mn-ea"/>
              </a:rPr>
              <a:t>（</a:t>
            </a:r>
            <a:r>
              <a:rPr kumimoji="1" lang="ja-JP" altLang="en-US" b="1" dirty="0">
                <a:latin typeface="+mn-ea"/>
              </a:rPr>
              <a:t>９）事業所指導における助言・支援等の積極的な</a:t>
            </a:r>
            <a:r>
              <a:rPr kumimoji="1" lang="ja-JP" altLang="en-US" b="1" dirty="0" smtClean="0">
                <a:latin typeface="+mn-ea"/>
              </a:rPr>
              <a:t>関与</a:t>
            </a:r>
            <a:endParaRPr kumimoji="1" lang="en-US" altLang="ja-JP" b="1" dirty="0" smtClean="0">
              <a:latin typeface="+mn-ea"/>
            </a:endParaRPr>
          </a:p>
          <a:p>
            <a:pPr>
              <a:lnSpc>
                <a:spcPts val="500"/>
              </a:lnSpc>
            </a:pPr>
            <a:endParaRPr kumimoji="1" lang="ja-JP" altLang="en-US" b="1" dirty="0">
              <a:latin typeface="+mn-ea"/>
            </a:endParaRPr>
          </a:p>
          <a:p>
            <a:r>
              <a:rPr kumimoji="1" lang="ja-JP" altLang="en-US" b="1" dirty="0" smtClean="0">
                <a:latin typeface="+mn-ea"/>
              </a:rPr>
              <a:t>（</a:t>
            </a:r>
            <a:r>
              <a:rPr kumimoji="1" lang="ja-JP" altLang="en-US" b="1" dirty="0">
                <a:latin typeface="+mn-ea"/>
              </a:rPr>
              <a:t>１０）ＰＲ活動等の展開による</a:t>
            </a:r>
            <a:r>
              <a:rPr kumimoji="1" lang="ja-JP" altLang="en-US" b="1" dirty="0" smtClean="0">
                <a:latin typeface="+mn-ea"/>
              </a:rPr>
              <a:t>支援</a:t>
            </a:r>
            <a:endParaRPr kumimoji="1" lang="ja-JP" altLang="en-US" b="1" dirty="0">
              <a:latin typeface="+mn-ea"/>
            </a:endParaRPr>
          </a:p>
        </p:txBody>
      </p:sp>
      <p:sp>
        <p:nvSpPr>
          <p:cNvPr id="21" name="テキスト ボックス 20"/>
          <p:cNvSpPr txBox="1"/>
          <p:nvPr/>
        </p:nvSpPr>
        <p:spPr>
          <a:xfrm>
            <a:off x="842267" y="6195530"/>
            <a:ext cx="8459776" cy="523220"/>
          </a:xfrm>
          <a:prstGeom prst="rect">
            <a:avLst/>
          </a:prstGeom>
          <a:noFill/>
        </p:spPr>
        <p:txBody>
          <a:bodyPr wrap="square" rtlCol="0">
            <a:spAutoFit/>
          </a:bodyPr>
          <a:lstStyle/>
          <a:p>
            <a:r>
              <a:rPr kumimoji="1" lang="en-US" altLang="ja-JP" sz="1400" dirty="0" smtClean="0"/>
              <a:t>※</a:t>
            </a:r>
            <a:r>
              <a:rPr kumimoji="1" lang="ja-JP" altLang="en-US" sz="1400" dirty="0" smtClean="0"/>
              <a:t>「第四期宮城県工賃向上支援計画」は，県障害福祉課ホームページに掲載しています。</a:t>
            </a:r>
            <a:endParaRPr kumimoji="1" lang="en-US" altLang="ja-JP" sz="1400" dirty="0" smtClean="0"/>
          </a:p>
          <a:p>
            <a:r>
              <a:rPr kumimoji="1" lang="ja-JP" altLang="en-US" sz="1400" dirty="0" smtClean="0"/>
              <a:t>　（</a:t>
            </a:r>
            <a:r>
              <a:rPr kumimoji="1" lang="en-US" altLang="ja-JP" sz="1400" dirty="0" smtClean="0"/>
              <a:t>URL</a:t>
            </a:r>
            <a:r>
              <a:rPr kumimoji="1" lang="ja-JP" altLang="en-US" sz="1400" dirty="0" smtClean="0"/>
              <a:t>：</a:t>
            </a:r>
            <a:r>
              <a:rPr kumimoji="1" lang="en-US" altLang="ja-JP" sz="1400" dirty="0" smtClean="0"/>
              <a:t>https</a:t>
            </a:r>
            <a:r>
              <a:rPr kumimoji="1" lang="en-US" altLang="ja-JP" sz="1400" dirty="0"/>
              <a:t>://</a:t>
            </a:r>
            <a:r>
              <a:rPr kumimoji="1" lang="en-US" altLang="ja-JP" sz="1400" dirty="0" smtClean="0"/>
              <a:t>www.pref.miyagi.jp/site/syoufuku-top/koutinkozyo.html</a:t>
            </a:r>
            <a:r>
              <a:rPr kumimoji="1" lang="ja-JP" altLang="en-US" sz="1400" dirty="0" smtClean="0"/>
              <a:t>）</a:t>
            </a:r>
            <a:endParaRPr kumimoji="1" lang="en-US" altLang="ja-JP" sz="1400" dirty="0" smtClean="0"/>
          </a:p>
        </p:txBody>
      </p:sp>
    </p:spTree>
    <p:extLst>
      <p:ext uri="{BB962C8B-B14F-4D97-AF65-F5344CB8AC3E}">
        <p14:creationId xmlns:p14="http://schemas.microsoft.com/office/powerpoint/2010/main" val="599062126"/>
      </p:ext>
    </p:extLst>
  </p:cSld>
  <p:clrMapOvr>
    <a:masterClrMapping/>
  </p:clrMapOvr>
</p:sld>
</file>

<file path=ppt/theme/theme1.xml><?xml version="1.0" encoding="utf-8"?>
<a:theme xmlns:a="http://schemas.openxmlformats.org/drawingml/2006/main" name="Office テーマ">
  <a:themeElements>
    <a:clrScheme name="マーキー">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TotalTime>
  <Words>1083</Words>
  <Application>Microsoft Office PowerPoint</Application>
  <PresentationFormat>A4 210 x 297 mm</PresentationFormat>
  <Paragraphs>198</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ＭＳ 明朝</vt:lpstr>
      <vt:lpstr>メイリオ</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中塩　小百合</dc:creator>
  <cp:lastModifiedBy>中塩　小百合</cp:lastModifiedBy>
  <cp:revision>48</cp:revision>
  <cp:lastPrinted>2022-03-08T12:30:47Z</cp:lastPrinted>
  <dcterms:created xsi:type="dcterms:W3CDTF">2021-12-14T12:01:14Z</dcterms:created>
  <dcterms:modified xsi:type="dcterms:W3CDTF">2022-03-08T12:49:23Z</dcterms:modified>
</cp:coreProperties>
</file>