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6" r:id="rId2"/>
    <p:sldId id="260" r:id="rId3"/>
  </p:sldIdLst>
  <p:sldSz cx="12801600" cy="9601200" type="A3"/>
  <p:notesSz cx="9939338" cy="14368463"/>
  <p:defaultTextStyle>
    <a:defPPr>
      <a:defRPr lang="ja-JP"/>
    </a:defPPr>
    <a:lvl1pPr marL="0" algn="l" defTabSz="1280160" rtl="0" eaLnBrk="1" latinLnBrk="0" hangingPunct="1">
      <a:defRPr kumimoji="1" sz="2500" kern="1200">
        <a:solidFill>
          <a:schemeClr val="tx1"/>
        </a:solidFill>
        <a:latin typeface="+mn-lt"/>
        <a:ea typeface="+mn-ea"/>
        <a:cs typeface="+mn-cs"/>
      </a:defRPr>
    </a:lvl1pPr>
    <a:lvl2pPr marL="640080" algn="l" defTabSz="1280160" rtl="0" eaLnBrk="1" latinLnBrk="0" hangingPunct="1">
      <a:defRPr kumimoji="1" sz="2500" kern="1200">
        <a:solidFill>
          <a:schemeClr val="tx1"/>
        </a:solidFill>
        <a:latin typeface="+mn-lt"/>
        <a:ea typeface="+mn-ea"/>
        <a:cs typeface="+mn-cs"/>
      </a:defRPr>
    </a:lvl2pPr>
    <a:lvl3pPr marL="1280160" algn="l" defTabSz="1280160" rtl="0" eaLnBrk="1" latinLnBrk="0" hangingPunct="1">
      <a:defRPr kumimoji="1" sz="2500" kern="1200">
        <a:solidFill>
          <a:schemeClr val="tx1"/>
        </a:solidFill>
        <a:latin typeface="+mn-lt"/>
        <a:ea typeface="+mn-ea"/>
        <a:cs typeface="+mn-cs"/>
      </a:defRPr>
    </a:lvl3pPr>
    <a:lvl4pPr marL="1920240" algn="l" defTabSz="1280160" rtl="0" eaLnBrk="1" latinLnBrk="0" hangingPunct="1">
      <a:defRPr kumimoji="1" sz="2500" kern="1200">
        <a:solidFill>
          <a:schemeClr val="tx1"/>
        </a:solidFill>
        <a:latin typeface="+mn-lt"/>
        <a:ea typeface="+mn-ea"/>
        <a:cs typeface="+mn-cs"/>
      </a:defRPr>
    </a:lvl4pPr>
    <a:lvl5pPr marL="2560320" algn="l" defTabSz="1280160" rtl="0" eaLnBrk="1" latinLnBrk="0" hangingPunct="1">
      <a:defRPr kumimoji="1" sz="2500" kern="1200">
        <a:solidFill>
          <a:schemeClr val="tx1"/>
        </a:solidFill>
        <a:latin typeface="+mn-lt"/>
        <a:ea typeface="+mn-ea"/>
        <a:cs typeface="+mn-cs"/>
      </a:defRPr>
    </a:lvl5pPr>
    <a:lvl6pPr marL="3200400" algn="l" defTabSz="1280160" rtl="0" eaLnBrk="1" latinLnBrk="0" hangingPunct="1">
      <a:defRPr kumimoji="1" sz="2500" kern="1200">
        <a:solidFill>
          <a:schemeClr val="tx1"/>
        </a:solidFill>
        <a:latin typeface="+mn-lt"/>
        <a:ea typeface="+mn-ea"/>
        <a:cs typeface="+mn-cs"/>
      </a:defRPr>
    </a:lvl6pPr>
    <a:lvl7pPr marL="3840480" algn="l" defTabSz="1280160" rtl="0" eaLnBrk="1" latinLnBrk="0" hangingPunct="1">
      <a:defRPr kumimoji="1" sz="2500" kern="1200">
        <a:solidFill>
          <a:schemeClr val="tx1"/>
        </a:solidFill>
        <a:latin typeface="+mn-lt"/>
        <a:ea typeface="+mn-ea"/>
        <a:cs typeface="+mn-cs"/>
      </a:defRPr>
    </a:lvl7pPr>
    <a:lvl8pPr marL="4480560" algn="l" defTabSz="1280160" rtl="0" eaLnBrk="1" latinLnBrk="0" hangingPunct="1">
      <a:defRPr kumimoji="1" sz="2500" kern="1200">
        <a:solidFill>
          <a:schemeClr val="tx1"/>
        </a:solidFill>
        <a:latin typeface="+mn-lt"/>
        <a:ea typeface="+mn-ea"/>
        <a:cs typeface="+mn-cs"/>
      </a:defRPr>
    </a:lvl8pPr>
    <a:lvl9pPr marL="5120640" algn="l" defTabSz="1280160" rtl="0" eaLnBrk="1" latinLnBrk="0" hangingPunct="1">
      <a:defRPr kumimoji="1" sz="25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024">
          <p15:clr>
            <a:srgbClr val="A4A3A4"/>
          </p15:clr>
        </p15:guide>
        <p15:guide id="2" pos="403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0000FF"/>
    <a:srgbClr val="CCFFCC"/>
    <a:srgbClr val="FF5050"/>
    <a:srgbClr val="FFCCFF"/>
    <a:srgbClr val="CCFFFF"/>
    <a:srgbClr val="FFCCCC"/>
    <a:srgbClr val="FF99FF"/>
    <a:srgbClr val="FFFF99"/>
    <a:srgbClr val="FF66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348" autoAdjust="0"/>
    <p:restoredTop sz="98768" autoAdjust="0"/>
  </p:normalViewPr>
  <p:slideViewPr>
    <p:cSldViewPr>
      <p:cViewPr>
        <p:scale>
          <a:sx n="125" d="100"/>
          <a:sy n="125" d="100"/>
        </p:scale>
        <p:origin x="204" y="120"/>
      </p:cViewPr>
      <p:guideLst>
        <p:guide orient="horz" pos="3024"/>
        <p:guide pos="403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4306888" cy="71913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5629275" y="0"/>
            <a:ext cx="4308475" cy="719138"/>
          </a:xfrm>
          <a:prstGeom prst="rect">
            <a:avLst/>
          </a:prstGeom>
        </p:spPr>
        <p:txBody>
          <a:bodyPr vert="horz" lIns="91440" tIns="45720" rIns="91440" bIns="45720" rtlCol="0"/>
          <a:lstStyle>
            <a:lvl1pPr algn="r">
              <a:defRPr sz="1200"/>
            </a:lvl1pPr>
          </a:lstStyle>
          <a:p>
            <a:fld id="{689D2ECB-BEEF-4D93-9C77-243FDEAF1AE0}" type="datetimeFigureOut">
              <a:rPr kumimoji="1" lang="ja-JP" altLang="en-US" smtClean="0"/>
              <a:t>2026/4/9</a:t>
            </a:fld>
            <a:endParaRPr kumimoji="1" lang="ja-JP" altLang="en-US"/>
          </a:p>
        </p:txBody>
      </p:sp>
      <p:sp>
        <p:nvSpPr>
          <p:cNvPr id="4" name="スライド イメージ プレースホルダー 3"/>
          <p:cNvSpPr>
            <a:spLocks noGrp="1" noRot="1" noChangeAspect="1"/>
          </p:cNvSpPr>
          <p:nvPr>
            <p:ph type="sldImg" idx="2"/>
          </p:nvPr>
        </p:nvSpPr>
        <p:spPr>
          <a:xfrm>
            <a:off x="1379538" y="1077913"/>
            <a:ext cx="7181850" cy="5387975"/>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993775" y="6824663"/>
            <a:ext cx="7951788" cy="64658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13647738"/>
            <a:ext cx="4306888" cy="71755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5629275" y="13647738"/>
            <a:ext cx="4308475" cy="717550"/>
          </a:xfrm>
          <a:prstGeom prst="rect">
            <a:avLst/>
          </a:prstGeom>
        </p:spPr>
        <p:txBody>
          <a:bodyPr vert="horz" lIns="91440" tIns="45720" rIns="91440" bIns="45720" rtlCol="0" anchor="b"/>
          <a:lstStyle>
            <a:lvl1pPr algn="r">
              <a:defRPr sz="1200"/>
            </a:lvl1pPr>
          </a:lstStyle>
          <a:p>
            <a:fld id="{77068F69-E340-462C-AE95-5F2CAA558F91}" type="slidenum">
              <a:rPr kumimoji="1" lang="ja-JP" altLang="en-US" smtClean="0"/>
              <a:t>‹#›</a:t>
            </a:fld>
            <a:endParaRPr kumimoji="1" lang="ja-JP" altLang="en-US"/>
          </a:p>
        </p:txBody>
      </p:sp>
    </p:spTree>
    <p:extLst>
      <p:ext uri="{BB962C8B-B14F-4D97-AF65-F5344CB8AC3E}">
        <p14:creationId xmlns:p14="http://schemas.microsoft.com/office/powerpoint/2010/main" val="365938636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60120" y="2982596"/>
            <a:ext cx="10881360" cy="205803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920240" y="5440680"/>
            <a:ext cx="8961120" cy="2453640"/>
          </a:xfrm>
        </p:spPr>
        <p:txBody>
          <a:bodyPr/>
          <a:lstStyle>
            <a:lvl1pPr marL="0" indent="0" algn="ctr">
              <a:buNone/>
              <a:defRPr>
                <a:solidFill>
                  <a:schemeClr val="tx1">
                    <a:tint val="75000"/>
                  </a:schemeClr>
                </a:solidFill>
              </a:defRPr>
            </a:lvl1pPr>
            <a:lvl2pPr marL="640080" indent="0" algn="ctr">
              <a:buNone/>
              <a:defRPr>
                <a:solidFill>
                  <a:schemeClr val="tx1">
                    <a:tint val="75000"/>
                  </a:schemeClr>
                </a:solidFill>
              </a:defRPr>
            </a:lvl2pPr>
            <a:lvl3pPr marL="1280160" indent="0" algn="ctr">
              <a:buNone/>
              <a:defRPr>
                <a:solidFill>
                  <a:schemeClr val="tx1">
                    <a:tint val="75000"/>
                  </a:schemeClr>
                </a:solidFill>
              </a:defRPr>
            </a:lvl3pPr>
            <a:lvl4pPr marL="1920240" indent="0" algn="ctr">
              <a:buNone/>
              <a:defRPr>
                <a:solidFill>
                  <a:schemeClr val="tx1">
                    <a:tint val="75000"/>
                  </a:schemeClr>
                </a:solidFill>
              </a:defRPr>
            </a:lvl4pPr>
            <a:lvl5pPr marL="2560320" indent="0" algn="ctr">
              <a:buNone/>
              <a:defRPr>
                <a:solidFill>
                  <a:schemeClr val="tx1">
                    <a:tint val="75000"/>
                  </a:schemeClr>
                </a:solidFill>
              </a:defRPr>
            </a:lvl5pPr>
            <a:lvl6pPr marL="3200400" indent="0" algn="ctr">
              <a:buNone/>
              <a:defRPr>
                <a:solidFill>
                  <a:schemeClr val="tx1">
                    <a:tint val="75000"/>
                  </a:schemeClr>
                </a:solidFill>
              </a:defRPr>
            </a:lvl6pPr>
            <a:lvl7pPr marL="3840480" indent="0" algn="ctr">
              <a:buNone/>
              <a:defRPr>
                <a:solidFill>
                  <a:schemeClr val="tx1">
                    <a:tint val="75000"/>
                  </a:schemeClr>
                </a:solidFill>
              </a:defRPr>
            </a:lvl7pPr>
            <a:lvl8pPr marL="4480560" indent="0" algn="ctr">
              <a:buNone/>
              <a:defRPr>
                <a:solidFill>
                  <a:schemeClr val="tx1">
                    <a:tint val="75000"/>
                  </a:schemeClr>
                </a:solidFill>
              </a:defRPr>
            </a:lvl8pPr>
            <a:lvl9pPr marL="512064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A14CA493-4F0A-49A8-85D4-4BD39BFA2026}" type="datetimeFigureOut">
              <a:rPr kumimoji="1" lang="ja-JP" altLang="en-US" smtClean="0"/>
              <a:t>2026/4/9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E3E9C09-2B66-4349-A341-8BCAFE669069}" type="slidenum">
              <a:rPr kumimoji="1" lang="ja-JP" altLang="en-US" smtClean="0"/>
              <a:t>‹#›</a:t>
            </a:fld>
            <a:endParaRPr kumimoji="1" lang="ja-JP" altLang="en-US"/>
          </a:p>
        </p:txBody>
      </p:sp>
    </p:spTree>
    <p:extLst>
      <p:ext uri="{BB962C8B-B14F-4D97-AF65-F5344CB8AC3E}">
        <p14:creationId xmlns:p14="http://schemas.microsoft.com/office/powerpoint/2010/main" val="22833468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A14CA493-4F0A-49A8-85D4-4BD39BFA2026}" type="datetimeFigureOut">
              <a:rPr kumimoji="1" lang="ja-JP" altLang="en-US" smtClean="0"/>
              <a:t>2026/4/9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E3E9C09-2B66-4349-A341-8BCAFE669069}" type="slidenum">
              <a:rPr kumimoji="1" lang="ja-JP" altLang="en-US" smtClean="0"/>
              <a:t>‹#›</a:t>
            </a:fld>
            <a:endParaRPr kumimoji="1" lang="ja-JP" altLang="en-US"/>
          </a:p>
        </p:txBody>
      </p:sp>
    </p:spTree>
    <p:extLst>
      <p:ext uri="{BB962C8B-B14F-4D97-AF65-F5344CB8AC3E}">
        <p14:creationId xmlns:p14="http://schemas.microsoft.com/office/powerpoint/2010/main" val="3859951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12994959" y="537845"/>
            <a:ext cx="4031615" cy="11470323"/>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95668" y="537845"/>
            <a:ext cx="11885930" cy="11470323"/>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A14CA493-4F0A-49A8-85D4-4BD39BFA2026}" type="datetimeFigureOut">
              <a:rPr kumimoji="1" lang="ja-JP" altLang="en-US" smtClean="0"/>
              <a:t>2026/4/9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E3E9C09-2B66-4349-A341-8BCAFE669069}" type="slidenum">
              <a:rPr kumimoji="1" lang="ja-JP" altLang="en-US" smtClean="0"/>
              <a:t>‹#›</a:t>
            </a:fld>
            <a:endParaRPr kumimoji="1" lang="ja-JP" altLang="en-US"/>
          </a:p>
        </p:txBody>
      </p:sp>
    </p:spTree>
    <p:extLst>
      <p:ext uri="{BB962C8B-B14F-4D97-AF65-F5344CB8AC3E}">
        <p14:creationId xmlns:p14="http://schemas.microsoft.com/office/powerpoint/2010/main" val="21363709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A14CA493-4F0A-49A8-85D4-4BD39BFA2026}" type="datetimeFigureOut">
              <a:rPr kumimoji="1" lang="ja-JP" altLang="en-US" smtClean="0"/>
              <a:t>2026/4/9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E3E9C09-2B66-4349-A341-8BCAFE669069}" type="slidenum">
              <a:rPr kumimoji="1" lang="ja-JP" altLang="en-US" smtClean="0"/>
              <a:t>‹#›</a:t>
            </a:fld>
            <a:endParaRPr kumimoji="1" lang="ja-JP" altLang="en-US"/>
          </a:p>
        </p:txBody>
      </p:sp>
    </p:spTree>
    <p:extLst>
      <p:ext uri="{BB962C8B-B14F-4D97-AF65-F5344CB8AC3E}">
        <p14:creationId xmlns:p14="http://schemas.microsoft.com/office/powerpoint/2010/main" val="41285851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1011238" y="6169661"/>
            <a:ext cx="10881360" cy="1906905"/>
          </a:xfrm>
        </p:spPr>
        <p:txBody>
          <a:bodyPr anchor="t"/>
          <a:lstStyle>
            <a:lvl1pPr algn="l">
              <a:defRPr sz="56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1011238" y="4069399"/>
            <a:ext cx="10881360" cy="2100262"/>
          </a:xfrm>
        </p:spPr>
        <p:txBody>
          <a:bodyPr anchor="b"/>
          <a:lstStyle>
            <a:lvl1pPr marL="0" indent="0">
              <a:buNone/>
              <a:defRPr sz="2800">
                <a:solidFill>
                  <a:schemeClr val="tx1">
                    <a:tint val="75000"/>
                  </a:schemeClr>
                </a:solidFill>
              </a:defRPr>
            </a:lvl1pPr>
            <a:lvl2pPr marL="640080" indent="0">
              <a:buNone/>
              <a:defRPr sz="2500">
                <a:solidFill>
                  <a:schemeClr val="tx1">
                    <a:tint val="75000"/>
                  </a:schemeClr>
                </a:solidFill>
              </a:defRPr>
            </a:lvl2pPr>
            <a:lvl3pPr marL="1280160" indent="0">
              <a:buNone/>
              <a:defRPr sz="2200">
                <a:solidFill>
                  <a:schemeClr val="tx1">
                    <a:tint val="75000"/>
                  </a:schemeClr>
                </a:solidFill>
              </a:defRPr>
            </a:lvl3pPr>
            <a:lvl4pPr marL="1920240" indent="0">
              <a:buNone/>
              <a:defRPr sz="2000">
                <a:solidFill>
                  <a:schemeClr val="tx1">
                    <a:tint val="75000"/>
                  </a:schemeClr>
                </a:solidFill>
              </a:defRPr>
            </a:lvl4pPr>
            <a:lvl5pPr marL="2560320" indent="0">
              <a:buNone/>
              <a:defRPr sz="2000">
                <a:solidFill>
                  <a:schemeClr val="tx1">
                    <a:tint val="75000"/>
                  </a:schemeClr>
                </a:solidFill>
              </a:defRPr>
            </a:lvl5pPr>
            <a:lvl6pPr marL="3200400" indent="0">
              <a:buNone/>
              <a:defRPr sz="2000">
                <a:solidFill>
                  <a:schemeClr val="tx1">
                    <a:tint val="75000"/>
                  </a:schemeClr>
                </a:solidFill>
              </a:defRPr>
            </a:lvl6pPr>
            <a:lvl7pPr marL="3840480" indent="0">
              <a:buNone/>
              <a:defRPr sz="2000">
                <a:solidFill>
                  <a:schemeClr val="tx1">
                    <a:tint val="75000"/>
                  </a:schemeClr>
                </a:solidFill>
              </a:defRPr>
            </a:lvl7pPr>
            <a:lvl8pPr marL="4480560" indent="0">
              <a:buNone/>
              <a:defRPr sz="2000">
                <a:solidFill>
                  <a:schemeClr val="tx1">
                    <a:tint val="75000"/>
                  </a:schemeClr>
                </a:solidFill>
              </a:defRPr>
            </a:lvl8pPr>
            <a:lvl9pPr marL="5120640" indent="0">
              <a:buNone/>
              <a:defRPr sz="20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A14CA493-4F0A-49A8-85D4-4BD39BFA2026}" type="datetimeFigureOut">
              <a:rPr kumimoji="1" lang="ja-JP" altLang="en-US" smtClean="0"/>
              <a:t>2026/4/9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BE3E9C09-2B66-4349-A341-8BCAFE669069}" type="slidenum">
              <a:rPr kumimoji="1" lang="ja-JP" altLang="en-US" smtClean="0"/>
              <a:t>‹#›</a:t>
            </a:fld>
            <a:endParaRPr kumimoji="1" lang="ja-JP" altLang="en-US"/>
          </a:p>
        </p:txBody>
      </p:sp>
    </p:spTree>
    <p:extLst>
      <p:ext uri="{BB962C8B-B14F-4D97-AF65-F5344CB8AC3E}">
        <p14:creationId xmlns:p14="http://schemas.microsoft.com/office/powerpoint/2010/main" val="32382757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95669" y="3135948"/>
            <a:ext cx="7958772" cy="8872220"/>
          </a:xfrm>
        </p:spPr>
        <p:txBody>
          <a:bodyPr/>
          <a:lstStyle>
            <a:lvl1pPr>
              <a:defRPr sz="3900"/>
            </a:lvl1pPr>
            <a:lvl2pPr>
              <a:defRPr sz="3400"/>
            </a:lvl2pPr>
            <a:lvl3pPr>
              <a:defRPr sz="2800"/>
            </a:lvl3pPr>
            <a:lvl4pPr>
              <a:defRPr sz="2500"/>
            </a:lvl4pPr>
            <a:lvl5pPr>
              <a:defRPr sz="2500"/>
            </a:lvl5pPr>
            <a:lvl6pPr>
              <a:defRPr sz="2500"/>
            </a:lvl6pPr>
            <a:lvl7pPr>
              <a:defRPr sz="2500"/>
            </a:lvl7pPr>
            <a:lvl8pPr>
              <a:defRPr sz="2500"/>
            </a:lvl8pPr>
            <a:lvl9pPr>
              <a:defRPr sz="25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9067800" y="3135948"/>
            <a:ext cx="7958773" cy="8872220"/>
          </a:xfrm>
        </p:spPr>
        <p:txBody>
          <a:bodyPr/>
          <a:lstStyle>
            <a:lvl1pPr>
              <a:defRPr sz="3900"/>
            </a:lvl1pPr>
            <a:lvl2pPr>
              <a:defRPr sz="3400"/>
            </a:lvl2pPr>
            <a:lvl3pPr>
              <a:defRPr sz="2800"/>
            </a:lvl3pPr>
            <a:lvl4pPr>
              <a:defRPr sz="2500"/>
            </a:lvl4pPr>
            <a:lvl5pPr>
              <a:defRPr sz="2500"/>
            </a:lvl5pPr>
            <a:lvl6pPr>
              <a:defRPr sz="2500"/>
            </a:lvl6pPr>
            <a:lvl7pPr>
              <a:defRPr sz="2500"/>
            </a:lvl7pPr>
            <a:lvl8pPr>
              <a:defRPr sz="2500"/>
            </a:lvl8pPr>
            <a:lvl9pPr>
              <a:defRPr sz="25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A14CA493-4F0A-49A8-85D4-4BD39BFA2026}" type="datetimeFigureOut">
              <a:rPr kumimoji="1" lang="ja-JP" altLang="en-US" smtClean="0"/>
              <a:t>2026/4/9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E3E9C09-2B66-4349-A341-8BCAFE669069}" type="slidenum">
              <a:rPr kumimoji="1" lang="ja-JP" altLang="en-US" smtClean="0"/>
              <a:t>‹#›</a:t>
            </a:fld>
            <a:endParaRPr kumimoji="1" lang="ja-JP" altLang="en-US"/>
          </a:p>
        </p:txBody>
      </p:sp>
    </p:spTree>
    <p:extLst>
      <p:ext uri="{BB962C8B-B14F-4D97-AF65-F5344CB8AC3E}">
        <p14:creationId xmlns:p14="http://schemas.microsoft.com/office/powerpoint/2010/main" val="14674991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40080" y="384493"/>
            <a:ext cx="11521440" cy="1600200"/>
          </a:xfrm>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40080" y="2149158"/>
            <a:ext cx="5656263" cy="895667"/>
          </a:xfrm>
        </p:spPr>
        <p:txBody>
          <a:bodyPr anchor="b"/>
          <a:lstStyle>
            <a:lvl1pPr marL="0" indent="0">
              <a:buNone/>
              <a:defRPr sz="3400" b="1"/>
            </a:lvl1pPr>
            <a:lvl2pPr marL="640080" indent="0">
              <a:buNone/>
              <a:defRPr sz="2800" b="1"/>
            </a:lvl2pPr>
            <a:lvl3pPr marL="1280160" indent="0">
              <a:buNone/>
              <a:defRPr sz="2500" b="1"/>
            </a:lvl3pPr>
            <a:lvl4pPr marL="1920240" indent="0">
              <a:buNone/>
              <a:defRPr sz="2200" b="1"/>
            </a:lvl4pPr>
            <a:lvl5pPr marL="2560320" indent="0">
              <a:buNone/>
              <a:defRPr sz="2200" b="1"/>
            </a:lvl5pPr>
            <a:lvl6pPr marL="3200400" indent="0">
              <a:buNone/>
              <a:defRPr sz="2200" b="1"/>
            </a:lvl6pPr>
            <a:lvl7pPr marL="3840480" indent="0">
              <a:buNone/>
              <a:defRPr sz="2200" b="1"/>
            </a:lvl7pPr>
            <a:lvl8pPr marL="4480560" indent="0">
              <a:buNone/>
              <a:defRPr sz="2200" b="1"/>
            </a:lvl8pPr>
            <a:lvl9pPr marL="5120640" indent="0">
              <a:buNone/>
              <a:defRPr sz="22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40080" y="3044825"/>
            <a:ext cx="5656263" cy="5531803"/>
          </a:xfrm>
        </p:spPr>
        <p:txBody>
          <a:bodyPr/>
          <a:lstStyle>
            <a:lvl1pPr>
              <a:defRPr sz="3400"/>
            </a:lvl1pPr>
            <a:lvl2pPr>
              <a:defRPr sz="2800"/>
            </a:lvl2pPr>
            <a:lvl3pPr>
              <a:defRPr sz="2500"/>
            </a:lvl3pPr>
            <a:lvl4pPr>
              <a:defRPr sz="2200"/>
            </a:lvl4pPr>
            <a:lvl5pPr>
              <a:defRPr sz="2200"/>
            </a:lvl5pPr>
            <a:lvl6pPr>
              <a:defRPr sz="2200"/>
            </a:lvl6pPr>
            <a:lvl7pPr>
              <a:defRPr sz="2200"/>
            </a:lvl7pPr>
            <a:lvl8pPr>
              <a:defRPr sz="2200"/>
            </a:lvl8pPr>
            <a:lvl9pPr>
              <a:defRPr sz="22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503036" y="2149158"/>
            <a:ext cx="5658485" cy="895667"/>
          </a:xfrm>
        </p:spPr>
        <p:txBody>
          <a:bodyPr anchor="b"/>
          <a:lstStyle>
            <a:lvl1pPr marL="0" indent="0">
              <a:buNone/>
              <a:defRPr sz="3400" b="1"/>
            </a:lvl1pPr>
            <a:lvl2pPr marL="640080" indent="0">
              <a:buNone/>
              <a:defRPr sz="2800" b="1"/>
            </a:lvl2pPr>
            <a:lvl3pPr marL="1280160" indent="0">
              <a:buNone/>
              <a:defRPr sz="2500" b="1"/>
            </a:lvl3pPr>
            <a:lvl4pPr marL="1920240" indent="0">
              <a:buNone/>
              <a:defRPr sz="2200" b="1"/>
            </a:lvl4pPr>
            <a:lvl5pPr marL="2560320" indent="0">
              <a:buNone/>
              <a:defRPr sz="2200" b="1"/>
            </a:lvl5pPr>
            <a:lvl6pPr marL="3200400" indent="0">
              <a:buNone/>
              <a:defRPr sz="2200" b="1"/>
            </a:lvl6pPr>
            <a:lvl7pPr marL="3840480" indent="0">
              <a:buNone/>
              <a:defRPr sz="2200" b="1"/>
            </a:lvl7pPr>
            <a:lvl8pPr marL="4480560" indent="0">
              <a:buNone/>
              <a:defRPr sz="2200" b="1"/>
            </a:lvl8pPr>
            <a:lvl9pPr marL="5120640" indent="0">
              <a:buNone/>
              <a:defRPr sz="22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503036" y="3044825"/>
            <a:ext cx="5658485" cy="5531803"/>
          </a:xfrm>
        </p:spPr>
        <p:txBody>
          <a:bodyPr/>
          <a:lstStyle>
            <a:lvl1pPr>
              <a:defRPr sz="3400"/>
            </a:lvl1pPr>
            <a:lvl2pPr>
              <a:defRPr sz="2800"/>
            </a:lvl2pPr>
            <a:lvl3pPr>
              <a:defRPr sz="2500"/>
            </a:lvl3pPr>
            <a:lvl4pPr>
              <a:defRPr sz="2200"/>
            </a:lvl4pPr>
            <a:lvl5pPr>
              <a:defRPr sz="2200"/>
            </a:lvl5pPr>
            <a:lvl6pPr>
              <a:defRPr sz="2200"/>
            </a:lvl6pPr>
            <a:lvl7pPr>
              <a:defRPr sz="2200"/>
            </a:lvl7pPr>
            <a:lvl8pPr>
              <a:defRPr sz="2200"/>
            </a:lvl8pPr>
            <a:lvl9pPr>
              <a:defRPr sz="22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A14CA493-4F0A-49A8-85D4-4BD39BFA2026}" type="datetimeFigureOut">
              <a:rPr kumimoji="1" lang="ja-JP" altLang="en-US" smtClean="0"/>
              <a:t>2026/4/9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BE3E9C09-2B66-4349-A341-8BCAFE669069}" type="slidenum">
              <a:rPr kumimoji="1" lang="ja-JP" altLang="en-US" smtClean="0"/>
              <a:t>‹#›</a:t>
            </a:fld>
            <a:endParaRPr kumimoji="1" lang="ja-JP" altLang="en-US"/>
          </a:p>
        </p:txBody>
      </p:sp>
    </p:spTree>
    <p:extLst>
      <p:ext uri="{BB962C8B-B14F-4D97-AF65-F5344CB8AC3E}">
        <p14:creationId xmlns:p14="http://schemas.microsoft.com/office/powerpoint/2010/main" val="4759361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A14CA493-4F0A-49A8-85D4-4BD39BFA2026}" type="datetimeFigureOut">
              <a:rPr kumimoji="1" lang="ja-JP" altLang="en-US" smtClean="0"/>
              <a:t>2026/4/9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BE3E9C09-2B66-4349-A341-8BCAFE669069}" type="slidenum">
              <a:rPr kumimoji="1" lang="ja-JP" altLang="en-US" smtClean="0"/>
              <a:t>‹#›</a:t>
            </a:fld>
            <a:endParaRPr kumimoji="1" lang="ja-JP" altLang="en-US"/>
          </a:p>
        </p:txBody>
      </p:sp>
    </p:spTree>
    <p:extLst>
      <p:ext uri="{BB962C8B-B14F-4D97-AF65-F5344CB8AC3E}">
        <p14:creationId xmlns:p14="http://schemas.microsoft.com/office/powerpoint/2010/main" val="32227185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A14CA493-4F0A-49A8-85D4-4BD39BFA2026}" type="datetimeFigureOut">
              <a:rPr kumimoji="1" lang="ja-JP" altLang="en-US" smtClean="0"/>
              <a:t>2026/4/9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BE3E9C09-2B66-4349-A341-8BCAFE669069}" type="slidenum">
              <a:rPr kumimoji="1" lang="ja-JP" altLang="en-US" smtClean="0"/>
              <a:t>‹#›</a:t>
            </a:fld>
            <a:endParaRPr kumimoji="1" lang="ja-JP" altLang="en-US"/>
          </a:p>
        </p:txBody>
      </p:sp>
    </p:spTree>
    <p:extLst>
      <p:ext uri="{BB962C8B-B14F-4D97-AF65-F5344CB8AC3E}">
        <p14:creationId xmlns:p14="http://schemas.microsoft.com/office/powerpoint/2010/main" val="37828667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40081" y="382270"/>
            <a:ext cx="4211638" cy="1626870"/>
          </a:xfrm>
        </p:spPr>
        <p:txBody>
          <a:bodyPr anchor="b"/>
          <a:lstStyle>
            <a:lvl1pPr algn="l">
              <a:defRPr sz="28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5005070" y="382271"/>
            <a:ext cx="7156450" cy="8194358"/>
          </a:xfrm>
        </p:spPr>
        <p:txBody>
          <a:bodyPr/>
          <a:lstStyle>
            <a:lvl1pPr>
              <a:defRPr sz="4500"/>
            </a:lvl1pPr>
            <a:lvl2pPr>
              <a:defRPr sz="3900"/>
            </a:lvl2pPr>
            <a:lvl3pPr>
              <a:defRPr sz="3400"/>
            </a:lvl3pPr>
            <a:lvl4pPr>
              <a:defRPr sz="2800"/>
            </a:lvl4pPr>
            <a:lvl5pPr>
              <a:defRPr sz="2800"/>
            </a:lvl5pPr>
            <a:lvl6pPr>
              <a:defRPr sz="2800"/>
            </a:lvl6pPr>
            <a:lvl7pPr>
              <a:defRPr sz="2800"/>
            </a:lvl7pPr>
            <a:lvl8pPr>
              <a:defRPr sz="2800"/>
            </a:lvl8pPr>
            <a:lvl9pPr>
              <a:defRPr sz="2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40081" y="2009141"/>
            <a:ext cx="4211638" cy="6567488"/>
          </a:xfrm>
        </p:spPr>
        <p:txBody>
          <a:bodyPr/>
          <a:lstStyle>
            <a:lvl1pPr marL="0" indent="0">
              <a:buNone/>
              <a:defRPr sz="2000"/>
            </a:lvl1pPr>
            <a:lvl2pPr marL="640080" indent="0">
              <a:buNone/>
              <a:defRPr sz="1700"/>
            </a:lvl2pPr>
            <a:lvl3pPr marL="1280160" indent="0">
              <a:buNone/>
              <a:defRPr sz="1400"/>
            </a:lvl3pPr>
            <a:lvl4pPr marL="1920240" indent="0">
              <a:buNone/>
              <a:defRPr sz="1300"/>
            </a:lvl4pPr>
            <a:lvl5pPr marL="2560320" indent="0">
              <a:buNone/>
              <a:defRPr sz="1300"/>
            </a:lvl5pPr>
            <a:lvl6pPr marL="3200400" indent="0">
              <a:buNone/>
              <a:defRPr sz="1300"/>
            </a:lvl6pPr>
            <a:lvl7pPr marL="3840480" indent="0">
              <a:buNone/>
              <a:defRPr sz="1300"/>
            </a:lvl7pPr>
            <a:lvl8pPr marL="4480560" indent="0">
              <a:buNone/>
              <a:defRPr sz="1300"/>
            </a:lvl8pPr>
            <a:lvl9pPr marL="5120640" indent="0">
              <a:buNone/>
              <a:defRPr sz="13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A14CA493-4F0A-49A8-85D4-4BD39BFA2026}" type="datetimeFigureOut">
              <a:rPr kumimoji="1" lang="ja-JP" altLang="en-US" smtClean="0"/>
              <a:t>2026/4/9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E3E9C09-2B66-4349-A341-8BCAFE669069}" type="slidenum">
              <a:rPr kumimoji="1" lang="ja-JP" altLang="en-US" smtClean="0"/>
              <a:t>‹#›</a:t>
            </a:fld>
            <a:endParaRPr kumimoji="1" lang="ja-JP" altLang="en-US"/>
          </a:p>
        </p:txBody>
      </p:sp>
    </p:spTree>
    <p:extLst>
      <p:ext uri="{BB962C8B-B14F-4D97-AF65-F5344CB8AC3E}">
        <p14:creationId xmlns:p14="http://schemas.microsoft.com/office/powerpoint/2010/main" val="29695418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509203" y="6720840"/>
            <a:ext cx="7680960" cy="793433"/>
          </a:xfrm>
        </p:spPr>
        <p:txBody>
          <a:bodyPr anchor="b"/>
          <a:lstStyle>
            <a:lvl1pPr algn="l">
              <a:defRPr sz="2800" b="1"/>
            </a:lvl1pPr>
          </a:lstStyle>
          <a:p>
            <a:r>
              <a:rPr kumimoji="1" lang="ja-JP" altLang="en-US"/>
              <a:t>マスター タイトルの書式設定</a:t>
            </a:r>
          </a:p>
        </p:txBody>
      </p:sp>
      <p:sp>
        <p:nvSpPr>
          <p:cNvPr id="3" name="図プレースホルダー 2"/>
          <p:cNvSpPr>
            <a:spLocks noGrp="1"/>
          </p:cNvSpPr>
          <p:nvPr>
            <p:ph type="pic" idx="1"/>
          </p:nvPr>
        </p:nvSpPr>
        <p:spPr>
          <a:xfrm>
            <a:off x="2509203" y="857885"/>
            <a:ext cx="7680960" cy="5760720"/>
          </a:xfrm>
        </p:spPr>
        <p:txBody>
          <a:bodyPr/>
          <a:lstStyle>
            <a:lvl1pPr marL="0" indent="0">
              <a:buNone/>
              <a:defRPr sz="4500"/>
            </a:lvl1pPr>
            <a:lvl2pPr marL="640080" indent="0">
              <a:buNone/>
              <a:defRPr sz="3900"/>
            </a:lvl2pPr>
            <a:lvl3pPr marL="1280160" indent="0">
              <a:buNone/>
              <a:defRPr sz="340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endParaRPr kumimoji="1" lang="ja-JP" altLang="en-US"/>
          </a:p>
        </p:txBody>
      </p:sp>
      <p:sp>
        <p:nvSpPr>
          <p:cNvPr id="4" name="テキスト プレースホルダー 3"/>
          <p:cNvSpPr>
            <a:spLocks noGrp="1"/>
          </p:cNvSpPr>
          <p:nvPr>
            <p:ph type="body" sz="half" idx="2"/>
          </p:nvPr>
        </p:nvSpPr>
        <p:spPr>
          <a:xfrm>
            <a:off x="2509203" y="7514273"/>
            <a:ext cx="7680960" cy="1126807"/>
          </a:xfrm>
        </p:spPr>
        <p:txBody>
          <a:bodyPr/>
          <a:lstStyle>
            <a:lvl1pPr marL="0" indent="0">
              <a:buNone/>
              <a:defRPr sz="2000"/>
            </a:lvl1pPr>
            <a:lvl2pPr marL="640080" indent="0">
              <a:buNone/>
              <a:defRPr sz="1700"/>
            </a:lvl2pPr>
            <a:lvl3pPr marL="1280160" indent="0">
              <a:buNone/>
              <a:defRPr sz="1400"/>
            </a:lvl3pPr>
            <a:lvl4pPr marL="1920240" indent="0">
              <a:buNone/>
              <a:defRPr sz="1300"/>
            </a:lvl4pPr>
            <a:lvl5pPr marL="2560320" indent="0">
              <a:buNone/>
              <a:defRPr sz="1300"/>
            </a:lvl5pPr>
            <a:lvl6pPr marL="3200400" indent="0">
              <a:buNone/>
              <a:defRPr sz="1300"/>
            </a:lvl6pPr>
            <a:lvl7pPr marL="3840480" indent="0">
              <a:buNone/>
              <a:defRPr sz="1300"/>
            </a:lvl7pPr>
            <a:lvl8pPr marL="4480560" indent="0">
              <a:buNone/>
              <a:defRPr sz="1300"/>
            </a:lvl8pPr>
            <a:lvl9pPr marL="5120640" indent="0">
              <a:buNone/>
              <a:defRPr sz="13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A14CA493-4F0A-49A8-85D4-4BD39BFA2026}" type="datetimeFigureOut">
              <a:rPr kumimoji="1" lang="ja-JP" altLang="en-US" smtClean="0"/>
              <a:t>2026/4/9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BE3E9C09-2B66-4349-A341-8BCAFE669069}" type="slidenum">
              <a:rPr kumimoji="1" lang="ja-JP" altLang="en-US" smtClean="0"/>
              <a:t>‹#›</a:t>
            </a:fld>
            <a:endParaRPr kumimoji="1" lang="ja-JP" altLang="en-US"/>
          </a:p>
        </p:txBody>
      </p:sp>
    </p:spTree>
    <p:extLst>
      <p:ext uri="{BB962C8B-B14F-4D97-AF65-F5344CB8AC3E}">
        <p14:creationId xmlns:p14="http://schemas.microsoft.com/office/powerpoint/2010/main" val="22349546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40080" y="384493"/>
            <a:ext cx="11521440" cy="1600200"/>
          </a:xfrm>
          <a:prstGeom prst="rect">
            <a:avLst/>
          </a:prstGeom>
        </p:spPr>
        <p:txBody>
          <a:bodyPr vert="horz" lIns="128016" tIns="64008" rIns="128016" bIns="64008"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40080" y="2240281"/>
            <a:ext cx="11521440" cy="6336348"/>
          </a:xfrm>
          <a:prstGeom prst="rect">
            <a:avLst/>
          </a:prstGeom>
        </p:spPr>
        <p:txBody>
          <a:bodyPr vert="horz" lIns="128016" tIns="64008" rIns="128016" bIns="64008"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40080" y="8898891"/>
            <a:ext cx="2987040" cy="511175"/>
          </a:xfrm>
          <a:prstGeom prst="rect">
            <a:avLst/>
          </a:prstGeom>
        </p:spPr>
        <p:txBody>
          <a:bodyPr vert="horz" lIns="128016" tIns="64008" rIns="128016" bIns="64008" rtlCol="0" anchor="ctr"/>
          <a:lstStyle>
            <a:lvl1pPr algn="l">
              <a:defRPr sz="1700">
                <a:solidFill>
                  <a:schemeClr val="tx1">
                    <a:tint val="75000"/>
                  </a:schemeClr>
                </a:solidFill>
              </a:defRPr>
            </a:lvl1pPr>
          </a:lstStyle>
          <a:p>
            <a:fld id="{A14CA493-4F0A-49A8-85D4-4BD39BFA2026}" type="datetimeFigureOut">
              <a:rPr kumimoji="1" lang="ja-JP" altLang="en-US" smtClean="0"/>
              <a:t>2026/4/9</a:t>
            </a:fld>
            <a:endParaRPr kumimoji="1" lang="ja-JP" altLang="en-US"/>
          </a:p>
        </p:txBody>
      </p:sp>
      <p:sp>
        <p:nvSpPr>
          <p:cNvPr id="5" name="フッター プレースホルダー 4"/>
          <p:cNvSpPr>
            <a:spLocks noGrp="1"/>
          </p:cNvSpPr>
          <p:nvPr>
            <p:ph type="ftr" sz="quarter" idx="3"/>
          </p:nvPr>
        </p:nvSpPr>
        <p:spPr>
          <a:xfrm>
            <a:off x="4373880" y="8898891"/>
            <a:ext cx="4053840" cy="511175"/>
          </a:xfrm>
          <a:prstGeom prst="rect">
            <a:avLst/>
          </a:prstGeom>
        </p:spPr>
        <p:txBody>
          <a:bodyPr vert="horz" lIns="128016" tIns="64008" rIns="128016" bIns="64008" rtlCol="0" anchor="ctr"/>
          <a:lstStyle>
            <a:lvl1pPr algn="ctr">
              <a:defRPr sz="17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9174480" y="8898891"/>
            <a:ext cx="2987040" cy="511175"/>
          </a:xfrm>
          <a:prstGeom prst="rect">
            <a:avLst/>
          </a:prstGeom>
        </p:spPr>
        <p:txBody>
          <a:bodyPr vert="horz" lIns="128016" tIns="64008" rIns="128016" bIns="64008" rtlCol="0" anchor="ctr"/>
          <a:lstStyle>
            <a:lvl1pPr algn="r">
              <a:defRPr sz="1700">
                <a:solidFill>
                  <a:schemeClr val="tx1">
                    <a:tint val="75000"/>
                  </a:schemeClr>
                </a:solidFill>
              </a:defRPr>
            </a:lvl1pPr>
          </a:lstStyle>
          <a:p>
            <a:fld id="{BE3E9C09-2B66-4349-A341-8BCAFE669069}" type="slidenum">
              <a:rPr kumimoji="1" lang="ja-JP" altLang="en-US" smtClean="0"/>
              <a:t>‹#›</a:t>
            </a:fld>
            <a:endParaRPr kumimoji="1" lang="ja-JP" altLang="en-US"/>
          </a:p>
        </p:txBody>
      </p:sp>
    </p:spTree>
    <p:extLst>
      <p:ext uri="{BB962C8B-B14F-4D97-AF65-F5344CB8AC3E}">
        <p14:creationId xmlns:p14="http://schemas.microsoft.com/office/powerpoint/2010/main" val="35427672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280160" rtl="0" eaLnBrk="1" latinLnBrk="0" hangingPunct="1">
        <a:spcBef>
          <a:spcPct val="0"/>
        </a:spcBef>
        <a:buNone/>
        <a:defRPr kumimoji="1" sz="6200" kern="1200">
          <a:solidFill>
            <a:schemeClr val="tx1"/>
          </a:solidFill>
          <a:latin typeface="+mj-lt"/>
          <a:ea typeface="+mj-ea"/>
          <a:cs typeface="+mj-cs"/>
        </a:defRPr>
      </a:lvl1pPr>
    </p:titleStyle>
    <p:bodyStyle>
      <a:lvl1pPr marL="480060" indent="-480060" algn="l" defTabSz="1280160" rtl="0" eaLnBrk="1" latinLnBrk="0" hangingPunct="1">
        <a:spcBef>
          <a:spcPct val="20000"/>
        </a:spcBef>
        <a:buFont typeface="Arial" panose="020B0604020202020204" pitchFamily="34" charset="0"/>
        <a:buChar char="•"/>
        <a:defRPr kumimoji="1" sz="4500" kern="1200">
          <a:solidFill>
            <a:schemeClr val="tx1"/>
          </a:solidFill>
          <a:latin typeface="+mn-lt"/>
          <a:ea typeface="+mn-ea"/>
          <a:cs typeface="+mn-cs"/>
        </a:defRPr>
      </a:lvl1pPr>
      <a:lvl2pPr marL="1040130" indent="-400050" algn="l" defTabSz="1280160" rtl="0" eaLnBrk="1" latinLnBrk="0" hangingPunct="1">
        <a:spcBef>
          <a:spcPct val="20000"/>
        </a:spcBef>
        <a:buFont typeface="Arial" panose="020B0604020202020204" pitchFamily="34" charset="0"/>
        <a:buChar char="–"/>
        <a:defRPr kumimoji="1" sz="3900" kern="1200">
          <a:solidFill>
            <a:schemeClr val="tx1"/>
          </a:solidFill>
          <a:latin typeface="+mn-lt"/>
          <a:ea typeface="+mn-ea"/>
          <a:cs typeface="+mn-cs"/>
        </a:defRPr>
      </a:lvl2pPr>
      <a:lvl3pPr marL="1600200" indent="-320040" algn="l" defTabSz="1280160" rtl="0" eaLnBrk="1" latinLnBrk="0" hangingPunct="1">
        <a:spcBef>
          <a:spcPct val="20000"/>
        </a:spcBef>
        <a:buFont typeface="Arial" panose="020B0604020202020204" pitchFamily="34" charset="0"/>
        <a:buChar char="•"/>
        <a:defRPr kumimoji="1" sz="3400" kern="1200">
          <a:solidFill>
            <a:schemeClr val="tx1"/>
          </a:solidFill>
          <a:latin typeface="+mn-lt"/>
          <a:ea typeface="+mn-ea"/>
          <a:cs typeface="+mn-cs"/>
        </a:defRPr>
      </a:lvl3pPr>
      <a:lvl4pPr marL="224028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4pPr>
      <a:lvl5pPr marL="288036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5pPr>
      <a:lvl6pPr marL="352044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6pPr>
      <a:lvl7pPr marL="416052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7pPr>
      <a:lvl8pPr marL="480060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8pPr>
      <a:lvl9pPr marL="544068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9pPr>
    </p:bodyStyle>
    <p:otherStyle>
      <a:defPPr>
        <a:defRPr lang="ja-JP"/>
      </a:defPPr>
      <a:lvl1pPr marL="0" algn="l" defTabSz="1280160" rtl="0" eaLnBrk="1" latinLnBrk="0" hangingPunct="1">
        <a:defRPr kumimoji="1" sz="2500" kern="1200">
          <a:solidFill>
            <a:schemeClr val="tx1"/>
          </a:solidFill>
          <a:latin typeface="+mn-lt"/>
          <a:ea typeface="+mn-ea"/>
          <a:cs typeface="+mn-cs"/>
        </a:defRPr>
      </a:lvl1pPr>
      <a:lvl2pPr marL="640080" algn="l" defTabSz="1280160" rtl="0" eaLnBrk="1" latinLnBrk="0" hangingPunct="1">
        <a:defRPr kumimoji="1" sz="2500" kern="1200">
          <a:solidFill>
            <a:schemeClr val="tx1"/>
          </a:solidFill>
          <a:latin typeface="+mn-lt"/>
          <a:ea typeface="+mn-ea"/>
          <a:cs typeface="+mn-cs"/>
        </a:defRPr>
      </a:lvl2pPr>
      <a:lvl3pPr marL="1280160" algn="l" defTabSz="1280160" rtl="0" eaLnBrk="1" latinLnBrk="0" hangingPunct="1">
        <a:defRPr kumimoji="1" sz="2500" kern="1200">
          <a:solidFill>
            <a:schemeClr val="tx1"/>
          </a:solidFill>
          <a:latin typeface="+mn-lt"/>
          <a:ea typeface="+mn-ea"/>
          <a:cs typeface="+mn-cs"/>
        </a:defRPr>
      </a:lvl3pPr>
      <a:lvl4pPr marL="1920240" algn="l" defTabSz="1280160" rtl="0" eaLnBrk="1" latinLnBrk="0" hangingPunct="1">
        <a:defRPr kumimoji="1" sz="2500" kern="1200">
          <a:solidFill>
            <a:schemeClr val="tx1"/>
          </a:solidFill>
          <a:latin typeface="+mn-lt"/>
          <a:ea typeface="+mn-ea"/>
          <a:cs typeface="+mn-cs"/>
        </a:defRPr>
      </a:lvl4pPr>
      <a:lvl5pPr marL="2560320" algn="l" defTabSz="1280160" rtl="0" eaLnBrk="1" latinLnBrk="0" hangingPunct="1">
        <a:defRPr kumimoji="1" sz="2500" kern="1200">
          <a:solidFill>
            <a:schemeClr val="tx1"/>
          </a:solidFill>
          <a:latin typeface="+mn-lt"/>
          <a:ea typeface="+mn-ea"/>
          <a:cs typeface="+mn-cs"/>
        </a:defRPr>
      </a:lvl5pPr>
      <a:lvl6pPr marL="3200400" algn="l" defTabSz="1280160" rtl="0" eaLnBrk="1" latinLnBrk="0" hangingPunct="1">
        <a:defRPr kumimoji="1" sz="2500" kern="1200">
          <a:solidFill>
            <a:schemeClr val="tx1"/>
          </a:solidFill>
          <a:latin typeface="+mn-lt"/>
          <a:ea typeface="+mn-ea"/>
          <a:cs typeface="+mn-cs"/>
        </a:defRPr>
      </a:lvl6pPr>
      <a:lvl7pPr marL="3840480" algn="l" defTabSz="1280160" rtl="0" eaLnBrk="1" latinLnBrk="0" hangingPunct="1">
        <a:defRPr kumimoji="1" sz="2500" kern="1200">
          <a:solidFill>
            <a:schemeClr val="tx1"/>
          </a:solidFill>
          <a:latin typeface="+mn-lt"/>
          <a:ea typeface="+mn-ea"/>
          <a:cs typeface="+mn-cs"/>
        </a:defRPr>
      </a:lvl7pPr>
      <a:lvl8pPr marL="4480560" algn="l" defTabSz="1280160" rtl="0" eaLnBrk="1" latinLnBrk="0" hangingPunct="1">
        <a:defRPr kumimoji="1" sz="2500" kern="1200">
          <a:solidFill>
            <a:schemeClr val="tx1"/>
          </a:solidFill>
          <a:latin typeface="+mn-lt"/>
          <a:ea typeface="+mn-ea"/>
          <a:cs typeface="+mn-cs"/>
        </a:defRPr>
      </a:lvl8pPr>
      <a:lvl9pPr marL="5120640" algn="l" defTabSz="1280160" rtl="0" eaLnBrk="1" latinLnBrk="0" hangingPunct="1">
        <a:defRPr kumimoji="1" sz="2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p:cNvGraphicFramePr>
            <a:graphicFrameLocks noGrp="1"/>
          </p:cNvGraphicFramePr>
          <p:nvPr>
            <p:extLst>
              <p:ext uri="{D42A27DB-BD31-4B8C-83A1-F6EECF244321}">
                <p14:modId xmlns:p14="http://schemas.microsoft.com/office/powerpoint/2010/main" val="3112043960"/>
              </p:ext>
            </p:extLst>
          </p:nvPr>
        </p:nvGraphicFramePr>
        <p:xfrm>
          <a:off x="432763" y="1673970"/>
          <a:ext cx="12313367" cy="5435240"/>
        </p:xfrm>
        <a:graphic>
          <a:graphicData uri="http://schemas.openxmlformats.org/drawingml/2006/table">
            <a:tbl>
              <a:tblPr/>
              <a:tblGrid>
                <a:gridCol w="288032">
                  <a:extLst>
                    <a:ext uri="{9D8B030D-6E8A-4147-A177-3AD203B41FA5}">
                      <a16:colId xmlns:a16="http://schemas.microsoft.com/office/drawing/2014/main" val="20000"/>
                    </a:ext>
                  </a:extLst>
                </a:gridCol>
                <a:gridCol w="216024">
                  <a:extLst>
                    <a:ext uri="{9D8B030D-6E8A-4147-A177-3AD203B41FA5}">
                      <a16:colId xmlns:a16="http://schemas.microsoft.com/office/drawing/2014/main" val="4194853531"/>
                    </a:ext>
                  </a:extLst>
                </a:gridCol>
                <a:gridCol w="432048">
                  <a:extLst>
                    <a:ext uri="{9D8B030D-6E8A-4147-A177-3AD203B41FA5}">
                      <a16:colId xmlns:a16="http://schemas.microsoft.com/office/drawing/2014/main" val="20001"/>
                    </a:ext>
                  </a:extLst>
                </a:gridCol>
                <a:gridCol w="936104">
                  <a:extLst>
                    <a:ext uri="{9D8B030D-6E8A-4147-A177-3AD203B41FA5}">
                      <a16:colId xmlns:a16="http://schemas.microsoft.com/office/drawing/2014/main" val="1851153264"/>
                    </a:ext>
                  </a:extLst>
                </a:gridCol>
                <a:gridCol w="648072">
                  <a:extLst>
                    <a:ext uri="{9D8B030D-6E8A-4147-A177-3AD203B41FA5}">
                      <a16:colId xmlns:a16="http://schemas.microsoft.com/office/drawing/2014/main" val="20002"/>
                    </a:ext>
                  </a:extLst>
                </a:gridCol>
                <a:gridCol w="316835">
                  <a:extLst>
                    <a:ext uri="{9D8B030D-6E8A-4147-A177-3AD203B41FA5}">
                      <a16:colId xmlns:a16="http://schemas.microsoft.com/office/drawing/2014/main" val="20005"/>
                    </a:ext>
                  </a:extLst>
                </a:gridCol>
                <a:gridCol w="316835">
                  <a:extLst>
                    <a:ext uri="{9D8B030D-6E8A-4147-A177-3AD203B41FA5}">
                      <a16:colId xmlns:a16="http://schemas.microsoft.com/office/drawing/2014/main" val="20006"/>
                    </a:ext>
                  </a:extLst>
                </a:gridCol>
                <a:gridCol w="316835">
                  <a:extLst>
                    <a:ext uri="{9D8B030D-6E8A-4147-A177-3AD203B41FA5}">
                      <a16:colId xmlns:a16="http://schemas.microsoft.com/office/drawing/2014/main" val="3780939343"/>
                    </a:ext>
                  </a:extLst>
                </a:gridCol>
                <a:gridCol w="316835">
                  <a:extLst>
                    <a:ext uri="{9D8B030D-6E8A-4147-A177-3AD203B41FA5}">
                      <a16:colId xmlns:a16="http://schemas.microsoft.com/office/drawing/2014/main" val="20008"/>
                    </a:ext>
                  </a:extLst>
                </a:gridCol>
                <a:gridCol w="316835">
                  <a:extLst>
                    <a:ext uri="{9D8B030D-6E8A-4147-A177-3AD203B41FA5}">
                      <a16:colId xmlns:a16="http://schemas.microsoft.com/office/drawing/2014/main" val="3529000584"/>
                    </a:ext>
                  </a:extLst>
                </a:gridCol>
                <a:gridCol w="2880320">
                  <a:extLst>
                    <a:ext uri="{9D8B030D-6E8A-4147-A177-3AD203B41FA5}">
                      <a16:colId xmlns:a16="http://schemas.microsoft.com/office/drawing/2014/main" val="20009"/>
                    </a:ext>
                  </a:extLst>
                </a:gridCol>
                <a:gridCol w="2584592">
                  <a:extLst>
                    <a:ext uri="{9D8B030D-6E8A-4147-A177-3AD203B41FA5}">
                      <a16:colId xmlns:a16="http://schemas.microsoft.com/office/drawing/2014/main" val="20010"/>
                    </a:ext>
                  </a:extLst>
                </a:gridCol>
                <a:gridCol w="410737">
                  <a:extLst>
                    <a:ext uri="{9D8B030D-6E8A-4147-A177-3AD203B41FA5}">
                      <a16:colId xmlns:a16="http://schemas.microsoft.com/office/drawing/2014/main" val="20011"/>
                    </a:ext>
                  </a:extLst>
                </a:gridCol>
                <a:gridCol w="1152128">
                  <a:extLst>
                    <a:ext uri="{9D8B030D-6E8A-4147-A177-3AD203B41FA5}">
                      <a16:colId xmlns:a16="http://schemas.microsoft.com/office/drawing/2014/main" val="20012"/>
                    </a:ext>
                  </a:extLst>
                </a:gridCol>
                <a:gridCol w="1181135">
                  <a:extLst>
                    <a:ext uri="{9D8B030D-6E8A-4147-A177-3AD203B41FA5}">
                      <a16:colId xmlns:a16="http://schemas.microsoft.com/office/drawing/2014/main" val="20013"/>
                    </a:ext>
                  </a:extLst>
                </a:gridCol>
              </a:tblGrid>
              <a:tr h="144918">
                <a:tc gridSpan="5">
                  <a:txBody>
                    <a:bodyPr/>
                    <a:lstStyle/>
                    <a:p>
                      <a:pPr algn="ctr" fontAlgn="ctr"/>
                      <a:r>
                        <a:rPr lang="ja-JP" altLang="en-US" sz="800" b="0" i="0" u="none" strike="noStrike" dirty="0">
                          <a:solidFill>
                            <a:srgbClr val="0000FF"/>
                          </a:solidFill>
                          <a:effectLst/>
                          <a:latin typeface="+mn-ea"/>
                          <a:ea typeface="+mn-ea"/>
                        </a:rPr>
                        <a:t>誰が</a:t>
                      </a:r>
                    </a:p>
                  </a:txBody>
                  <a:tcPr marL="4584" marR="4584" marT="4584"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dash"/>
                      <a:round/>
                      <a:headEnd type="none" w="med" len="med"/>
                      <a:tailEnd type="none" w="med" len="med"/>
                    </a:lnB>
                    <a:solidFill>
                      <a:srgbClr val="FFFFCC"/>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pPr algn="ctr" fontAlgn="ctr"/>
                      <a:endParaRPr lang="ja-JP" altLang="en-US" sz="700" b="0" i="0" u="none" strike="noStrike" dirty="0">
                        <a:solidFill>
                          <a:srgbClr val="000000"/>
                        </a:solidFill>
                        <a:effectLst/>
                        <a:latin typeface="+mn-ea"/>
                        <a:ea typeface="+mn-ea"/>
                      </a:endParaRPr>
                    </a:p>
                  </a:txBody>
                  <a:tcPr marL="4584" marR="4584" marT="4584" marB="0" anchor="ctr">
                    <a:lnL w="12700" cap="flat" cmpd="sng" algn="ctr">
                      <a:solidFill>
                        <a:srgbClr val="000000"/>
                      </a:solidFill>
                      <a:prstDash val="solid"/>
                      <a:round/>
                      <a:headEnd type="none" w="med" len="med"/>
                      <a:tailEnd type="none" w="med" len="med"/>
                    </a:lnL>
                    <a:lnR w="6350" cap="flat" cmpd="sng" algn="ctr">
                      <a:solidFill>
                        <a:schemeClr val="tx1"/>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chemeClr val="tx1"/>
                      </a:solidFill>
                      <a:prstDash val="dot"/>
                      <a:round/>
                      <a:headEnd type="none" w="med" len="med"/>
                      <a:tailEnd type="none" w="med" len="med"/>
                    </a:lnB>
                    <a:solidFill>
                      <a:srgbClr val="FFFFCC"/>
                    </a:solidFill>
                  </a:tcPr>
                </a:tc>
                <a:tc gridSpan="5">
                  <a:txBody>
                    <a:bodyPr/>
                    <a:lstStyle/>
                    <a:p>
                      <a:pPr algn="ctr" fontAlgn="ctr"/>
                      <a:r>
                        <a:rPr lang="ja-JP" altLang="en-US" sz="800" b="0" i="0" u="none" strike="noStrike" dirty="0">
                          <a:solidFill>
                            <a:srgbClr val="0000FF"/>
                          </a:solidFill>
                          <a:effectLst/>
                          <a:latin typeface="+mn-ea"/>
                          <a:ea typeface="+mn-ea"/>
                        </a:rPr>
                        <a:t>どのタイミングで</a:t>
                      </a:r>
                    </a:p>
                  </a:txBody>
                  <a:tcPr marL="4584" marR="4584" marT="458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dash"/>
                      <a:round/>
                      <a:headEnd type="none" w="med" len="med"/>
                      <a:tailEnd type="none" w="med" len="med"/>
                    </a:lnB>
                    <a:solidFill>
                      <a:srgbClr val="FFFFCC"/>
                    </a:solidFill>
                  </a:tcPr>
                </a:tc>
                <a:tc hMerge="1">
                  <a:txBody>
                    <a:bodyPr/>
                    <a:lstStyle/>
                    <a:p>
                      <a:endParaRPr kumimoji="1" lang="ja-JP" altLang="en-US"/>
                    </a:p>
                  </a:txBody>
                  <a:tcPr/>
                </a:tc>
                <a:tc hMerge="1">
                  <a:txBody>
                    <a:bodyPr/>
                    <a:lstStyle/>
                    <a:p>
                      <a:endParaRPr kumimoji="1" lang="ja-JP" altLang="en-US"/>
                    </a:p>
                  </a:txBody>
                  <a:tcPr/>
                </a:tc>
                <a:tc hMerge="1">
                  <a:txBody>
                    <a:bodyPr/>
                    <a:lstStyle/>
                    <a:p>
                      <a:pPr algn="ctr" fontAlgn="ctr"/>
                      <a:endParaRPr lang="zh-TW"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rgbClr val="000000"/>
                      </a:solidFill>
                      <a:prstDash val="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chemeClr val="tx1"/>
                      </a:solidFill>
                      <a:prstDash val="dot"/>
                      <a:round/>
                      <a:headEnd type="none" w="med" len="med"/>
                      <a:tailEnd type="none" w="med" len="med"/>
                    </a:lnB>
                    <a:solidFill>
                      <a:srgbClr val="FFFFCC"/>
                    </a:solidFill>
                  </a:tcPr>
                </a:tc>
                <a:tc hMerge="1">
                  <a:txBody>
                    <a:bodyPr/>
                    <a:lstStyle/>
                    <a:p>
                      <a:endParaRPr kumimoji="1" lang="ja-JP" altLang="en-US"/>
                    </a:p>
                  </a:txBody>
                  <a:tcPr/>
                </a:tc>
                <a:tc>
                  <a:txBody>
                    <a:bodyPr/>
                    <a:lstStyle/>
                    <a:p>
                      <a:pPr algn="ctr" fontAlgn="ctr"/>
                      <a:r>
                        <a:rPr lang="ja-JP" altLang="en-US" sz="800" b="0" i="0" u="none" strike="noStrike" dirty="0">
                          <a:solidFill>
                            <a:srgbClr val="0000FF"/>
                          </a:solidFill>
                          <a:effectLst/>
                          <a:latin typeface="+mn-ea"/>
                          <a:ea typeface="+mn-ea"/>
                        </a:rPr>
                        <a:t>何を</a:t>
                      </a:r>
                    </a:p>
                  </a:txBody>
                  <a:tcPr marL="4584" marR="4584" marT="4584"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dash"/>
                      <a:round/>
                      <a:headEnd type="none" w="med" len="med"/>
                      <a:tailEnd type="none" w="med" len="med"/>
                    </a:lnB>
                    <a:solidFill>
                      <a:srgbClr val="FFFFCC"/>
                    </a:solidFill>
                  </a:tcPr>
                </a:tc>
                <a:tc gridSpan="4">
                  <a:txBody>
                    <a:bodyPr/>
                    <a:lstStyle/>
                    <a:p>
                      <a:pPr algn="ctr" fontAlgn="ctr"/>
                      <a:r>
                        <a:rPr lang="ja-JP" altLang="en-US" sz="800" b="0" i="0" u="none" strike="noStrike" dirty="0">
                          <a:solidFill>
                            <a:srgbClr val="000000"/>
                          </a:solidFill>
                          <a:effectLst/>
                          <a:latin typeface="+mn-ea"/>
                          <a:ea typeface="+mn-ea"/>
                        </a:rPr>
                        <a:t>事前準備</a:t>
                      </a:r>
                    </a:p>
                  </a:txBody>
                  <a:tcPr marL="4584" marR="4584" marT="45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dash"/>
                      <a:round/>
                      <a:headEnd type="none" w="med" len="med"/>
                      <a:tailEnd type="none" w="med" len="med"/>
                    </a:lnB>
                    <a:solidFill>
                      <a:srgbClr val="CCFFCC"/>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0"/>
                  </a:ext>
                </a:extLst>
              </a:tr>
              <a:tr h="132522">
                <a:tc rowSpan="3" gridSpan="4">
                  <a:txBody>
                    <a:bodyPr/>
                    <a:lstStyle/>
                    <a:p>
                      <a:pPr algn="ctr" fontAlgn="ctr"/>
                      <a:r>
                        <a:rPr lang="ja-JP" altLang="en-US" sz="800" b="0" i="0" u="none" strike="noStrike" dirty="0">
                          <a:solidFill>
                            <a:srgbClr val="000000"/>
                          </a:solidFill>
                          <a:effectLst/>
                          <a:latin typeface="+mn-ea"/>
                          <a:ea typeface="+mn-ea"/>
                        </a:rPr>
                        <a:t>組織</a:t>
                      </a:r>
                    </a:p>
                  </a:txBody>
                  <a:tcPr marL="4584" marR="4584" marT="4584" marB="0" anchor="ctr">
                    <a:lnL w="12700" cap="flat" cmpd="sng" algn="ctr">
                      <a:solidFill>
                        <a:srgbClr val="000000"/>
                      </a:solidFill>
                      <a:prstDash val="solid"/>
                      <a:round/>
                      <a:headEnd type="none" w="med" len="med"/>
                      <a:tailEnd type="none" w="med" len="med"/>
                    </a:lnL>
                    <a:lnR w="12700" cap="flat" cmpd="sng" algn="ctr">
                      <a:solidFill>
                        <a:schemeClr val="tx1"/>
                      </a:solidFill>
                      <a:prstDash val="dash"/>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rowSpan="3" hMerge="1">
                  <a:txBody>
                    <a:bodyPr/>
                    <a:lstStyle/>
                    <a:p>
                      <a:endParaRPr kumimoji="1" lang="ja-JP" altLang="en-US"/>
                    </a:p>
                  </a:txBody>
                  <a:tcPr/>
                </a:tc>
                <a:tc rowSpan="3" hMerge="1">
                  <a:txBody>
                    <a:bodyPr/>
                    <a:lstStyle/>
                    <a:p>
                      <a:endParaRPr kumimoji="1" lang="ja-JP" altLang="en-US"/>
                    </a:p>
                  </a:txBody>
                  <a:tcPr/>
                </a:tc>
                <a:tc rowSpan="3" hMerge="1">
                  <a:txBody>
                    <a:bodyPr/>
                    <a:lstStyle/>
                    <a:p>
                      <a:endParaRPr kumimoji="1" lang="ja-JP" altLang="en-US"/>
                    </a:p>
                  </a:txBody>
                  <a:tcPr/>
                </a:tc>
                <a:tc rowSpan="3">
                  <a:txBody>
                    <a:bodyPr/>
                    <a:lstStyle/>
                    <a:p>
                      <a:pPr algn="ctr" fontAlgn="ctr"/>
                      <a:r>
                        <a:rPr lang="ja-JP" altLang="en-US" sz="800" b="0" i="0" u="none" strike="noStrike" dirty="0">
                          <a:solidFill>
                            <a:srgbClr val="000000"/>
                          </a:solidFill>
                          <a:effectLst/>
                          <a:latin typeface="+mn-ea"/>
                          <a:ea typeface="+mn-ea"/>
                        </a:rPr>
                        <a:t>担当部門</a:t>
                      </a:r>
                    </a:p>
                  </a:txBody>
                  <a:tcPr marL="4584" marR="4584" marT="4584"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gridSpan="3">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深刻度レベル</a:t>
                      </a:r>
                      <a:endParaRPr lang="zh-TW"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12700" cap="flat" cmpd="sng" algn="ctr">
                      <a:solidFill>
                        <a:schemeClr val="tx1"/>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chemeClr val="tx1"/>
                      </a:solidFill>
                      <a:prstDash val="dot"/>
                      <a:round/>
                      <a:headEnd type="none" w="med" len="med"/>
                      <a:tailEnd type="none" w="med" len="med"/>
                    </a:lnB>
                    <a:solidFill>
                      <a:srgbClr val="FFFFCC"/>
                    </a:solidFill>
                  </a:tcPr>
                </a:tc>
                <a:tc hMerge="1">
                  <a:txBody>
                    <a:bodyPr/>
                    <a:lstStyle/>
                    <a:p>
                      <a:endParaRPr kumimoji="1" lang="ja-JP" altLang="en-US"/>
                    </a:p>
                  </a:txBody>
                  <a:tcPr/>
                </a:tc>
                <a:tc hMerge="1">
                  <a:txBody>
                    <a:bodyPr/>
                    <a:lstStyle/>
                    <a:p>
                      <a:endParaRPr kumimoji="1" lang="ja-JP" altLang="en-US"/>
                    </a:p>
                  </a:txBody>
                  <a:tcPr/>
                </a:tc>
                <a:tc rowSpan="3" gridSpan="2">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時間軸</a:t>
                      </a:r>
                      <a:br>
                        <a:rPr lang="en-US" altLang="ja-JP" sz="800" b="0" i="0" u="none" strike="noStrike" dirty="0">
                          <a:solidFill>
                            <a:srgbClr val="000000"/>
                          </a:solidFill>
                          <a:effectLst/>
                          <a:latin typeface="ＭＳ Ｐゴシック" panose="020B0600070205080204" pitchFamily="50" charset="-128"/>
                          <a:ea typeface="ＭＳ Ｐゴシック" panose="020B0600070205080204" pitchFamily="50" charset="-128"/>
                        </a:rPr>
                      </a:b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（目安）</a:t>
                      </a:r>
                      <a:endParaRPr lang="zh-TW"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rgbClr val="000000"/>
                      </a:solidFill>
                      <a:prstDash val="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rowSpan="3" hMerge="1">
                  <a:txBody>
                    <a:bodyPr/>
                    <a:lstStyle/>
                    <a:p>
                      <a:endParaRPr kumimoji="1" lang="ja-JP" altLang="en-US"/>
                    </a:p>
                  </a:txBody>
                  <a:tcPr/>
                </a:tc>
                <a:tc rowSpan="2">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chemeClr val="tx1"/>
                      </a:solidFill>
                      <a:prstDash val="dot"/>
                      <a:round/>
                      <a:headEnd type="none" w="med" len="med"/>
                      <a:tailEnd type="none" w="med" len="med"/>
                    </a:lnB>
                    <a:solidFill>
                      <a:srgbClr val="FFFFCC"/>
                    </a:solidFill>
                  </a:tcPr>
                </a:tc>
                <a:tc rowSpan="3">
                  <a:txBody>
                    <a:bodyPr/>
                    <a:lstStyle/>
                    <a:p>
                      <a:pPr algn="ctr" fontAlgn="ctr"/>
                      <a:r>
                        <a:rPr lang="ja-JP" altLang="en-US" sz="800" b="0" i="0" u="none" strike="noStrike" dirty="0">
                          <a:solidFill>
                            <a:srgbClr val="000000"/>
                          </a:solidFill>
                          <a:effectLst/>
                          <a:latin typeface="+mn-ea"/>
                          <a:ea typeface="+mn-ea"/>
                        </a:rPr>
                        <a:t>準備事項　　</a:t>
                      </a:r>
                      <a:r>
                        <a:rPr lang="ja-JP" altLang="en-US" sz="800" b="0" i="1" u="none" strike="noStrike" dirty="0">
                          <a:solidFill>
                            <a:srgbClr val="000000"/>
                          </a:solidFill>
                          <a:effectLst/>
                          <a:latin typeface="ＭＳ Ｐ明朝" panose="02020600040205080304" pitchFamily="18" charset="-128"/>
                          <a:ea typeface="ＭＳ Ｐ明朝" panose="02020600040205080304" pitchFamily="18" charset="-128"/>
                        </a:rPr>
                        <a:t>○ソフト面　●ハード面</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rgbClr val="000000"/>
                      </a:solidFill>
                      <a:prstDash val="solid"/>
                      <a:round/>
                      <a:headEnd type="none" w="med" len="med"/>
                      <a:tailEnd type="none" w="med" len="med"/>
                    </a:lnB>
                    <a:solidFill>
                      <a:srgbClr val="CCFFCC"/>
                    </a:solidFill>
                  </a:tcPr>
                </a:tc>
                <a:tc rowSpan="3">
                  <a:txBody>
                    <a:bodyPr/>
                    <a:lstStyle/>
                    <a:p>
                      <a:pPr algn="ctr" fontAlgn="ctr"/>
                      <a:r>
                        <a:rPr lang="ja-JP" altLang="en-US" sz="800" b="0" i="0" u="none" strike="noStrike" dirty="0">
                          <a:solidFill>
                            <a:srgbClr val="000000"/>
                          </a:solidFill>
                          <a:effectLst/>
                          <a:latin typeface="+mn-ea"/>
                          <a:ea typeface="+mn-ea"/>
                        </a:rPr>
                        <a:t>チェック</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rgbClr val="000000"/>
                      </a:solidFill>
                      <a:prstDash val="solid"/>
                      <a:round/>
                      <a:headEnd type="none" w="med" len="med"/>
                      <a:tailEnd type="none" w="med" len="med"/>
                    </a:lnB>
                    <a:solidFill>
                      <a:srgbClr val="CCFFCC"/>
                    </a:solidFill>
                  </a:tcPr>
                </a:tc>
                <a:tc rowSpan="3">
                  <a:txBody>
                    <a:bodyPr/>
                    <a:lstStyle/>
                    <a:p>
                      <a:pPr algn="ctr" fontAlgn="ctr"/>
                      <a:r>
                        <a:rPr lang="ja-JP" altLang="en-US" sz="800" b="0" i="0" u="none" strike="noStrike" dirty="0">
                          <a:solidFill>
                            <a:srgbClr val="000000"/>
                          </a:solidFill>
                          <a:effectLst/>
                          <a:latin typeface="+mn-ea"/>
                          <a:ea typeface="+mn-ea"/>
                        </a:rPr>
                        <a:t>様式</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rgbClr val="000000"/>
                      </a:solidFill>
                      <a:prstDash val="solid"/>
                      <a:round/>
                      <a:headEnd type="none" w="med" len="med"/>
                      <a:tailEnd type="none" w="med" len="med"/>
                    </a:lnB>
                    <a:solidFill>
                      <a:srgbClr val="CCFFCC"/>
                    </a:solidFill>
                  </a:tcPr>
                </a:tc>
                <a:tc rowSpan="3">
                  <a:txBody>
                    <a:bodyPr/>
                    <a:lstStyle/>
                    <a:p>
                      <a:pPr algn="ctr" fontAlgn="ctr"/>
                      <a:r>
                        <a:rPr lang="ja-JP" altLang="en-US" sz="800" b="0" i="0" u="none" strike="noStrike" dirty="0">
                          <a:solidFill>
                            <a:srgbClr val="000000"/>
                          </a:solidFill>
                          <a:effectLst/>
                          <a:latin typeface="+mn-ea"/>
                          <a:ea typeface="+mn-ea"/>
                        </a:rPr>
                        <a:t>実施計画</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rgbClr val="000000"/>
                      </a:solidFill>
                      <a:prstDash val="solid"/>
                      <a:round/>
                      <a:headEnd type="none" w="med" len="med"/>
                      <a:tailEnd type="none" w="med" len="med"/>
                    </a:lnB>
                    <a:solidFill>
                      <a:srgbClr val="CCFFCC"/>
                    </a:solidFill>
                  </a:tcPr>
                </a:tc>
                <a:extLst>
                  <a:ext uri="{0D108BD9-81ED-4DB2-BD59-A6C34878D82A}">
                    <a16:rowId xmlns:a16="http://schemas.microsoft.com/office/drawing/2014/main" val="10001"/>
                  </a:ext>
                </a:extLst>
              </a:tr>
              <a:tr h="0">
                <a:tc gridSpan="4"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12700" cap="flat" cmpd="sng" algn="ctr">
                      <a:solidFill>
                        <a:srgbClr val="000000"/>
                      </a:solidFill>
                      <a:prstDash val="solid"/>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rowSpan="2">
                  <a:txBody>
                    <a:bodyPr/>
                    <a:lstStyle/>
                    <a:p>
                      <a:pPr algn="ctr" fontAlgn="ctr"/>
                      <a:r>
                        <a:rPr lang="ja-JP" altLang="en-US" sz="800" b="0" i="0" u="none" strike="noStrike" dirty="0">
                          <a:solidFill>
                            <a:srgbClr val="000000"/>
                          </a:solidFill>
                          <a:effectLst/>
                          <a:latin typeface="+mn-ea"/>
                          <a:ea typeface="+mn-ea"/>
                        </a:rPr>
                        <a:t>注意</a:t>
                      </a:r>
                    </a:p>
                  </a:txBody>
                  <a:tcPr marL="4584" marR="4584" marT="4584" marB="0" anchor="ctr">
                    <a:lnL w="12700" cap="flat" cmpd="sng" algn="ctr">
                      <a:solidFill>
                        <a:schemeClr val="tx1"/>
                      </a:solidFill>
                      <a:prstDash val="solid"/>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rowSpan="2">
                  <a:txBody>
                    <a:bodyPr/>
                    <a:lstStyle/>
                    <a:p>
                      <a:pPr algn="ctr" fontAlgn="ctr"/>
                      <a:r>
                        <a:rPr lang="ja-JP" altLang="en-US" sz="800" b="0" i="0" u="none" strike="noStrike" dirty="0">
                          <a:solidFill>
                            <a:srgbClr val="000000"/>
                          </a:solidFill>
                          <a:effectLst/>
                          <a:latin typeface="+mn-ea"/>
                          <a:ea typeface="+mn-ea"/>
                        </a:rPr>
                        <a:t>警戒</a:t>
                      </a:r>
                    </a:p>
                  </a:txBody>
                  <a:tcPr marL="4584" marR="4584" marT="4584" marB="0" anchor="ct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rowSpan="2">
                  <a:txBody>
                    <a:bodyPr/>
                    <a:lstStyle/>
                    <a:p>
                      <a:pPr algn="ctr" fontAlgn="ctr"/>
                      <a:r>
                        <a:rPr lang="ja-JP" altLang="en-US" sz="800" b="0" i="0" u="none" strike="noStrike" dirty="0">
                          <a:solidFill>
                            <a:srgbClr val="000000"/>
                          </a:solidFill>
                          <a:effectLst/>
                          <a:latin typeface="+mn-ea"/>
                          <a:ea typeface="+mn-ea"/>
                        </a:rPr>
                        <a:t>緊急</a:t>
                      </a:r>
                    </a:p>
                  </a:txBody>
                  <a:tcPr marL="4584" marR="4584" marT="4584" marB="0" anchor="ctr">
                    <a:lnL w="6350" cap="flat" cmpd="sng" algn="ctr">
                      <a:solidFill>
                        <a:schemeClr val="tx1"/>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gridSpan="2" vMerge="1">
                  <a:txBody>
                    <a:bodyPr/>
                    <a:lstStyle/>
                    <a:p>
                      <a:pPr algn="ctr" fontAlgn="ctr"/>
                      <a:endParaRPr lang="zh-TW"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hMerge="1"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vMerge="1">
                  <a:txBody>
                    <a:bodyPr/>
                    <a:lstStyle/>
                    <a:p>
                      <a:endParaRPr kumimoji="1" lang="ja-JP" altLang="en-US"/>
                    </a:p>
                  </a:txBody>
                  <a:tcPr>
                    <a:lnL w="12700" cap="flat" cmpd="sng" algn="ctr">
                      <a:solidFill>
                        <a:srgbClr val="000000"/>
                      </a:solidFill>
                      <a:prstDash val="solid"/>
                      <a:round/>
                      <a:headEnd type="none" w="med" len="med"/>
                      <a:tailEnd type="none" w="med" len="med"/>
                    </a:lnL>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219453476"/>
                  </a:ext>
                </a:extLst>
              </a:tr>
              <a:tr h="77609">
                <a:tc gridSpan="4"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12700" cap="flat" cmpd="sng" algn="ctr">
                      <a:solidFill>
                        <a:srgbClr val="000000"/>
                      </a:solidFill>
                      <a:prstDash val="solid"/>
                      <a:round/>
                      <a:headEnd type="none" w="med" len="med"/>
                      <a:tailEnd type="none" w="med" len="med"/>
                    </a:lnL>
                    <a:lnR w="12700" cap="flat" cmpd="sng" algn="ctr">
                      <a:solidFill>
                        <a:schemeClr val="tx1"/>
                      </a:solidFill>
                      <a:prstDash val="dash"/>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12700" cap="flat" cmpd="sng" algn="ctr">
                      <a:solidFill>
                        <a:schemeClr val="tx1"/>
                      </a:solidFill>
                      <a:prstDash val="solid"/>
                      <a:round/>
                      <a:headEnd type="none" w="med" len="med"/>
                      <a:tailEnd type="none" w="med" len="med"/>
                    </a:lnL>
                    <a:lnR w="6350" cap="flat" cmpd="sng" algn="ctr">
                      <a:solidFill>
                        <a:schemeClr val="tx1"/>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chemeClr val="tx1"/>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gridSpan="2" vMerge="1">
                  <a:txBody>
                    <a:bodyPr/>
                    <a:lstStyle/>
                    <a:p>
                      <a:pPr algn="ctr" fontAlgn="ctr"/>
                      <a:endParaRPr lang="zh-TW"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hMerge="1" vMerge="1">
                  <a:txBody>
                    <a:bodyPr/>
                    <a:lstStyle/>
                    <a:p>
                      <a:endParaRPr kumimoji="1" lang="ja-JP" altLang="en-US"/>
                    </a:p>
                  </a:txBody>
                  <a:tcPr/>
                </a:tc>
                <a:tc>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vMerge="1">
                  <a:txBody>
                    <a:bodyPr/>
                    <a:lstStyle/>
                    <a:p>
                      <a:pPr algn="ctr" fontAlgn="ctr"/>
                      <a:endParaRPr lang="ja-JP" altLang="en-US" sz="800" b="0" i="1" u="none" strike="noStrike" dirty="0">
                        <a:solidFill>
                          <a:srgbClr val="000000"/>
                        </a:solidFill>
                        <a:effectLst/>
                        <a:latin typeface="ＭＳ Ｐ明朝" panose="02020600040205080304" pitchFamily="18" charset="-128"/>
                        <a:ea typeface="ＭＳ Ｐ明朝" panose="02020600040205080304" pitchFamily="18" charset="-128"/>
                      </a:endParaRP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B w="12700" cap="flat" cmpd="sng" algn="ctr">
                      <a:solidFill>
                        <a:srgbClr val="000000"/>
                      </a:solidFill>
                      <a:prstDash val="solid"/>
                      <a:round/>
                      <a:headEnd type="none" w="med" len="med"/>
                      <a:tailEnd type="none" w="med" len="med"/>
                    </a:lnB>
                    <a:solidFill>
                      <a:srgbClr val="CCFFCC"/>
                    </a:solidFill>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B w="12700" cap="flat" cmpd="sng" algn="ctr">
                      <a:solidFill>
                        <a:srgbClr val="000000"/>
                      </a:solidFill>
                      <a:prstDash val="solid"/>
                      <a:round/>
                      <a:headEnd type="none" w="med" len="med"/>
                      <a:tailEnd type="none" w="med" len="med"/>
                    </a:lnB>
                    <a:solidFill>
                      <a:srgbClr val="CCFFCC"/>
                    </a:solidFill>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B w="12700" cap="flat" cmpd="sng" algn="ctr">
                      <a:solidFill>
                        <a:srgbClr val="000000"/>
                      </a:solidFill>
                      <a:prstDash val="solid"/>
                      <a:round/>
                      <a:headEnd type="none" w="med" len="med"/>
                      <a:tailEnd type="none" w="med" len="med"/>
                    </a:lnB>
                    <a:solidFill>
                      <a:srgbClr val="CCFFCC"/>
                    </a:solidFill>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solidFill>
                      <a:srgbClr val="CCFFCC"/>
                    </a:solidFill>
                  </a:tcPr>
                </a:tc>
                <a:extLst>
                  <a:ext uri="{0D108BD9-81ED-4DB2-BD59-A6C34878D82A}">
                    <a16:rowId xmlns:a16="http://schemas.microsoft.com/office/drawing/2014/main" val="130030497"/>
                  </a:ext>
                </a:extLst>
              </a:tr>
              <a:tr h="132522">
                <a:tc rowSpan="3" gridSpan="5">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全社員</a:t>
                      </a:r>
                    </a:p>
                  </a:txBody>
                  <a:tcPr marL="4584" marR="4584" marT="4584"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3" h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chemeClr val="tx1"/>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hMerge="1">
                  <a:txBody>
                    <a:bodyPr/>
                    <a:lstStyle/>
                    <a:p>
                      <a:endParaRPr kumimoji="1" lang="ja-JP" altLang="en-US"/>
                    </a:p>
                  </a:txBody>
                  <a:tcPr/>
                </a:tc>
                <a:tc rowSpan="3" hMerge="1">
                  <a:txBody>
                    <a:bodyPr/>
                    <a:lstStyle/>
                    <a:p>
                      <a:endParaRPr kumimoji="1" lang="ja-JP" altLang="en-US"/>
                    </a:p>
                  </a:txBody>
                  <a:tcPr/>
                </a:tc>
                <a:tc rowSpan="3" h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6350" cap="flat" cmpd="sng" algn="ctr">
                      <a:noFill/>
                      <a:prstDash val="dot"/>
                      <a:round/>
                      <a:headEnd type="none" w="med" len="med"/>
                      <a:tailEnd type="none" w="med" len="med"/>
                    </a:lnBlToTr>
                  </a:tcPr>
                </a:tc>
                <a:tc rowSpan="7">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12700" cap="flat" cmpd="sng" algn="ctr">
                      <a:solidFill>
                        <a:schemeClr val="tx1"/>
                      </a:solidFill>
                      <a:prstDash val="solid"/>
                      <a:round/>
                      <a:headEnd type="none" w="med" len="med"/>
                      <a:tailEnd type="none" w="med" len="med"/>
                    </a:lnL>
                    <a:lnR w="6350" cap="flat" cmpd="sng" algn="ctr">
                      <a:solidFill>
                        <a:schemeClr val="tx1"/>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noFill/>
                  </a:tcPr>
                </a:tc>
                <a:tc rowSpan="24">
                  <a:txBody>
                    <a:bodyPr/>
                    <a:lstStyle/>
                    <a:p>
                      <a:pPr algn="ctr" fontAlgn="ctr"/>
                      <a:r>
                        <a:rPr lang="ja-JP" altLang="en-US" sz="800" b="0" i="0" u="none" strike="noStrike" dirty="0">
                          <a:solidFill>
                            <a:srgbClr val="000000"/>
                          </a:solidFill>
                          <a:effectLst/>
                          <a:latin typeface="+mn-ea"/>
                          <a:ea typeface="+mn-ea"/>
                        </a:rPr>
                        <a:t>　震度</a:t>
                      </a:r>
                      <a:r>
                        <a:rPr lang="en-US" altLang="ja-JP" sz="800" b="0" i="0" u="none" strike="noStrike" dirty="0">
                          <a:solidFill>
                            <a:srgbClr val="000000"/>
                          </a:solidFill>
                          <a:effectLst/>
                          <a:latin typeface="+mn-ea"/>
                          <a:ea typeface="+mn-ea"/>
                        </a:rPr>
                        <a:t>5</a:t>
                      </a:r>
                      <a:r>
                        <a:rPr lang="ja-JP" altLang="en-US" sz="800" b="0" i="0" u="none" strike="noStrike" dirty="0">
                          <a:solidFill>
                            <a:srgbClr val="000000"/>
                          </a:solidFill>
                          <a:effectLst/>
                          <a:latin typeface="+mn-ea"/>
                          <a:ea typeface="+mn-ea"/>
                        </a:rPr>
                        <a:t>弱／</a:t>
                      </a:r>
                      <a:r>
                        <a:rPr lang="en-US" altLang="ja-JP" sz="800" b="0" i="0" u="none" strike="noStrike" dirty="0">
                          <a:solidFill>
                            <a:srgbClr val="000000"/>
                          </a:solidFill>
                          <a:effectLst/>
                          <a:latin typeface="+mn-ea"/>
                          <a:ea typeface="+mn-ea"/>
                        </a:rPr>
                        <a:t>5</a:t>
                      </a:r>
                      <a:r>
                        <a:rPr lang="ja-JP" altLang="en-US" sz="800" b="0" i="0" u="none" strike="noStrike" dirty="0">
                          <a:solidFill>
                            <a:srgbClr val="000000"/>
                          </a:solidFill>
                          <a:effectLst/>
                          <a:latin typeface="+mn-ea"/>
                          <a:ea typeface="+mn-ea"/>
                        </a:rPr>
                        <a:t>強</a:t>
                      </a:r>
                    </a:p>
                  </a:txBody>
                  <a:tcPr marL="4584" marR="4584" marT="4584" marB="0" vert="eaVert" anchor="ct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dash"/>
                      <a:round/>
                      <a:headEnd type="none" w="med" len="med"/>
                      <a:tailEnd type="none" w="med" len="med"/>
                    </a:lnB>
                    <a:lnTlToBr w="6350" cap="flat" cmpd="sng" algn="ctr">
                      <a:noFill/>
                      <a:prstDash val="dot"/>
                      <a:round/>
                      <a:headEnd type="none" w="med" len="med"/>
                      <a:tailEnd type="none" w="med" len="med"/>
                    </a:lnTlToBr>
                    <a:lnBlToTr w="6350" cap="flat" cmpd="sng" algn="ctr">
                      <a:noFill/>
                      <a:prstDash val="dot"/>
                      <a:round/>
                      <a:headEnd type="none" w="med" len="med"/>
                      <a:tailEnd type="none" w="med" len="med"/>
                    </a:lnBlToTr>
                    <a:solidFill>
                      <a:schemeClr val="accent6">
                        <a:lumMod val="40000"/>
                        <a:lumOff val="60000"/>
                      </a:schemeClr>
                    </a:solidFill>
                  </a:tcPr>
                </a:tc>
                <a:tc rowSpan="37">
                  <a:txBody>
                    <a:bodyPr/>
                    <a:lstStyle/>
                    <a:p>
                      <a:pPr algn="ctr" fontAlgn="ctr"/>
                      <a:r>
                        <a:rPr lang="ja-JP" altLang="en-US" sz="800" b="0" i="0" u="none" strike="noStrike" dirty="0">
                          <a:solidFill>
                            <a:srgbClr val="000000"/>
                          </a:solidFill>
                          <a:effectLst/>
                          <a:latin typeface="+mn-ea"/>
                          <a:ea typeface="+mn-ea"/>
                        </a:rPr>
                        <a:t>震度</a:t>
                      </a:r>
                      <a:r>
                        <a:rPr lang="en-US" altLang="ja-JP" sz="800" b="0" i="0" u="none" strike="noStrike" dirty="0">
                          <a:solidFill>
                            <a:srgbClr val="000000"/>
                          </a:solidFill>
                          <a:effectLst/>
                          <a:latin typeface="+mn-ea"/>
                          <a:ea typeface="+mn-ea"/>
                        </a:rPr>
                        <a:t>6</a:t>
                      </a:r>
                      <a:r>
                        <a:rPr lang="ja-JP" altLang="en-US" sz="800" b="0" i="0" u="none" strike="noStrike" dirty="0">
                          <a:solidFill>
                            <a:srgbClr val="000000"/>
                          </a:solidFill>
                          <a:effectLst/>
                          <a:latin typeface="+mn-ea"/>
                          <a:ea typeface="+mn-ea"/>
                        </a:rPr>
                        <a:t>弱以上</a:t>
                      </a:r>
                    </a:p>
                  </a:txBody>
                  <a:tcPr marL="4584" marR="4584" marT="4584" marB="0" vert="eaVert" anchor="ctr">
                    <a:lnL w="6350" cap="flat" cmpd="sng" algn="ctr">
                      <a:solidFill>
                        <a:schemeClr val="tx1"/>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FF"/>
                    </a:solidFill>
                  </a:tcPr>
                </a:tc>
                <a:tc rowSpan="7" gridSpan="2">
                  <a:txBody>
                    <a:bodyPr/>
                    <a:lstStyle/>
                    <a:p>
                      <a:pPr algn="ctr" fontAlgn="ctr"/>
                      <a:r>
                        <a:rPr lang="ja-JP" altLang="en-US" sz="800" b="0" i="0" u="none" strike="noStrike" dirty="0">
                          <a:solidFill>
                            <a:srgbClr val="000000"/>
                          </a:solidFill>
                          <a:effectLst/>
                          <a:latin typeface="+mn-ea"/>
                          <a:ea typeface="+mn-ea"/>
                        </a:rPr>
                        <a:t>発災直後</a:t>
                      </a:r>
                    </a:p>
                  </a:txBody>
                  <a:tcPr marL="4584" marR="4584" marT="4584" marB="0" vert="eaVert" anchor="ctr">
                    <a:lnL w="6350" cap="flat" cmpd="sng" algn="ctr">
                      <a:solidFill>
                        <a:srgbClr val="000000"/>
                      </a:solidFill>
                      <a:prstDash val="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7" h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mn-ea"/>
                          <a:ea typeface="+mn-ea"/>
                        </a:rPr>
                        <a:t>□ 身の安全を確保</a:t>
                      </a:r>
                    </a:p>
                  </a:txBody>
                  <a:tcPr marL="4584" marR="4584" marT="4584"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rowSpan="3">
                  <a:txBody>
                    <a:bodyPr/>
                    <a:lstStyle/>
                    <a:p>
                      <a:pPr algn="l" fontAlgn="ctr"/>
                      <a:r>
                        <a:rPr lang="ja-JP" altLang="en-US" sz="800" b="0" i="0" u="none" strike="noStrike" dirty="0">
                          <a:solidFill>
                            <a:srgbClr val="000000"/>
                          </a:solidFill>
                          <a:effectLst/>
                          <a:latin typeface="+mn-ea"/>
                          <a:ea typeface="+mn-ea"/>
                        </a:rPr>
                        <a:t>○　 従業員向け行動手順の整理</a:t>
                      </a:r>
                      <a:br>
                        <a:rPr lang="ja-JP" altLang="en-US" sz="800" b="0" i="0" u="none" strike="noStrike" dirty="0">
                          <a:solidFill>
                            <a:srgbClr val="000000"/>
                          </a:solidFill>
                          <a:effectLst/>
                          <a:latin typeface="+mn-ea"/>
                          <a:ea typeface="+mn-ea"/>
                        </a:rPr>
                      </a:br>
                      <a:r>
                        <a:rPr lang="ja-JP" altLang="en-US" sz="800" b="0" i="0" u="none" strike="noStrike" dirty="0">
                          <a:solidFill>
                            <a:srgbClr val="000000"/>
                          </a:solidFill>
                          <a:effectLst/>
                          <a:latin typeface="+mn-ea"/>
                          <a:ea typeface="+mn-ea"/>
                        </a:rPr>
                        <a:t>　　 （携帯カードの準備）</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algn="ctr" fontAlgn="ctr"/>
                      <a:r>
                        <a:rPr lang="ja-JP" altLang="en-US" sz="800" b="0" i="0" u="none" strike="noStrike" dirty="0">
                          <a:solidFill>
                            <a:srgbClr val="000000"/>
                          </a:solidFill>
                          <a:effectLst/>
                          <a:latin typeface="+mn-ea"/>
                          <a:ea typeface="+mn-ea"/>
                        </a:rPr>
                        <a:t>　</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algn="ctr" fontAlgn="ctr"/>
                      <a:endParaRPr lang="en-US" altLang="ja-JP" sz="800" b="0" i="0" u="none" strike="noStrike" dirty="0">
                        <a:solidFill>
                          <a:srgbClr val="000000"/>
                        </a:solidFill>
                        <a:effectLst/>
                        <a:latin typeface="+mn-ea"/>
                        <a:ea typeface="+mn-ea"/>
                      </a:endParaRPr>
                    </a:p>
                    <a:p>
                      <a:pPr algn="ctr"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algn="r" fontAlgn="ctr"/>
                      <a:r>
                        <a:rPr lang="ja-JP" altLang="en-US" sz="800" b="0" i="0" u="none" strike="noStrike" dirty="0" err="1">
                          <a:solidFill>
                            <a:srgbClr val="000000"/>
                          </a:solidFill>
                          <a:effectLst/>
                          <a:latin typeface="+mn-ea"/>
                          <a:ea typeface="+mn-ea"/>
                        </a:rPr>
                        <a:t>までに</a:t>
                      </a:r>
                      <a:r>
                        <a:rPr lang="ja-JP" altLang="en-US" sz="800" b="0" i="0" u="none" strike="noStrike" dirty="0">
                          <a:solidFill>
                            <a:srgbClr val="000000"/>
                          </a:solidFill>
                          <a:effectLst/>
                          <a:latin typeface="+mn-ea"/>
                          <a:ea typeface="+mn-ea"/>
                        </a:rPr>
                        <a:t>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32522">
                <a:tc gridSpan="5"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gridSpan="2" vMerge="1">
                  <a:txBody>
                    <a:bodyPr/>
                    <a:lstStyle/>
                    <a:p>
                      <a:endParaRPr kumimoji="1" lang="ja-JP" altLang="en-US"/>
                    </a:p>
                  </a:txBody>
                  <a:tcP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hMerge="1"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mn-ea"/>
                          <a:ea typeface="+mn-ea"/>
                        </a:rPr>
                        <a:t>□ 家族の安否確認</a:t>
                      </a:r>
                    </a:p>
                  </a:txBody>
                  <a:tcPr marL="4584" marR="4584" marT="4584"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0003"/>
                  </a:ext>
                </a:extLst>
              </a:tr>
              <a:tr h="132522">
                <a:tc gridSpan="5"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gridSpan="2" vMerge="1">
                  <a:txBody>
                    <a:bodyPr/>
                    <a:lstStyle/>
                    <a:p>
                      <a:endParaRPr kumimoji="1" lang="ja-JP" altLang="en-US"/>
                    </a:p>
                  </a:txBody>
                  <a:tcP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hMerge="1"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mn-ea"/>
                          <a:ea typeface="+mn-ea"/>
                        </a:rPr>
                        <a:t>□ 会社への安否報告</a:t>
                      </a:r>
                    </a:p>
                  </a:txBody>
                  <a:tcPr marL="4584" marR="4584" marT="4584"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0004"/>
                  </a:ext>
                </a:extLst>
              </a:tr>
              <a:tr h="51994">
                <a:tc rowSpan="4" gridSpan="4">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自衛消防組織</a:t>
                      </a:r>
                      <a:endParaRPr lang="zh-TW"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12700" cap="flat" cmpd="sng" algn="ctr">
                      <a:solidFill>
                        <a:srgbClr val="000000"/>
                      </a:solidFill>
                      <a:prstDash val="solid"/>
                      <a:round/>
                      <a:headEnd type="none" w="med" len="med"/>
                      <a:tailEnd type="none" w="med" len="med"/>
                    </a:lnL>
                    <a:lnR w="12700" cap="flat" cmpd="sng" algn="ctr">
                      <a:solidFill>
                        <a:schemeClr val="tx1"/>
                      </a:solidFill>
                      <a:prstDash val="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4" hMerge="1">
                  <a:txBody>
                    <a:bodyPr/>
                    <a:lstStyle/>
                    <a:p>
                      <a:pPr algn="ctr" fontAlgn="ctr"/>
                      <a:endParaRPr lang="zh-TW"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chemeClr val="tx1"/>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4" hMerge="1">
                  <a:txBody>
                    <a:bodyPr/>
                    <a:lstStyle/>
                    <a:p>
                      <a:endParaRPr kumimoji="1" lang="ja-JP" altLang="en-US"/>
                    </a:p>
                  </a:txBody>
                  <a:tcPr/>
                </a:tc>
                <a:tc rowSpan="4" hMerge="1">
                  <a:txBody>
                    <a:bodyPr/>
                    <a:lstStyle/>
                    <a:p>
                      <a:endParaRPr kumimoji="1" lang="ja-JP" altLang="en-US"/>
                    </a:p>
                  </a:txBody>
                  <a:tcPr/>
                </a:tc>
                <a:tc rowSpan="4">
                  <a:txBody>
                    <a:bodyPr/>
                    <a:lstStyle/>
                    <a:p>
                      <a:pPr algn="ctr" fontAlgn="ctr"/>
                      <a:r>
                        <a:rPr lang="ja-JP" altLang="en-US" sz="800" b="0" i="0" u="none" strike="noStrike" dirty="0">
                          <a:solidFill>
                            <a:srgbClr val="000000"/>
                          </a:solidFill>
                          <a:effectLst/>
                          <a:latin typeface="+mn-ea"/>
                          <a:ea typeface="+mn-ea"/>
                        </a:rPr>
                        <a:t>各職場で手分けをして実施</a:t>
                      </a:r>
                    </a:p>
                  </a:txBody>
                  <a:tcPr marL="4584" marR="4584" marT="4584"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6350" cap="flat" cmpd="sng" algn="ctr">
                      <a:noFill/>
                      <a:prstDash val="dot"/>
                      <a:round/>
                      <a:headEnd type="none" w="med" len="med"/>
                      <a:tailEnd type="none" w="med" len="med"/>
                    </a:lnBlToTr>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gridSpan="2" vMerge="1">
                  <a:txBody>
                    <a:bodyPr/>
                    <a:lstStyle/>
                    <a:p>
                      <a:endParaRPr kumimoji="1" lang="ja-JP" altLang="en-US"/>
                    </a:p>
                  </a:txBody>
                  <a:tcP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hMerge="1"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初期消火、</a:t>
                      </a:r>
                      <a:r>
                        <a:rPr lang="en-US" altLang="ja-JP" sz="800" b="0" i="0" u="none" strike="noStrike" dirty="0">
                          <a:solidFill>
                            <a:srgbClr val="000000"/>
                          </a:solidFill>
                          <a:effectLst/>
                          <a:latin typeface="ＭＳ Ｐゴシック" panose="020B0600070205080204" pitchFamily="50" charset="-128"/>
                          <a:ea typeface="ＭＳ Ｐゴシック" panose="020B0600070205080204" pitchFamily="50" charset="-128"/>
                        </a:rPr>
                        <a:t>119</a:t>
                      </a: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通報</a:t>
                      </a:r>
                      <a:endParaRPr lang="zh-TW"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　 消火器・消火設備の準備</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　</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chemeClr val="tx1"/>
                      </a:solidFill>
                      <a:prstDash val="dot"/>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noFill/>
                  </a:tcPr>
                </a:tc>
                <a:tc>
                  <a:txBody>
                    <a:bodyPr/>
                    <a:lstStyle/>
                    <a:p>
                      <a:pPr algn="r" fontAlgn="ctr"/>
                      <a:r>
                        <a:rPr lang="ja-JP" altLang="en-US" sz="800" b="0" i="0" u="none" strike="noStrike" dirty="0" err="1">
                          <a:solidFill>
                            <a:srgbClr val="000000"/>
                          </a:solidFill>
                          <a:effectLst/>
                          <a:latin typeface="+mn-ea"/>
                          <a:ea typeface="+mn-ea"/>
                        </a:rPr>
                        <a:t>までに</a:t>
                      </a:r>
                      <a:r>
                        <a:rPr lang="ja-JP" altLang="en-US" sz="800" b="0" i="0" u="none" strike="noStrike" dirty="0">
                          <a:solidFill>
                            <a:srgbClr val="000000"/>
                          </a:solidFill>
                          <a:effectLst/>
                          <a:latin typeface="+mn-ea"/>
                          <a:ea typeface="+mn-ea"/>
                        </a:rPr>
                        <a:t>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5"/>
                  </a:ext>
                </a:extLst>
              </a:tr>
              <a:tr h="132522">
                <a:tc gridSpan="4"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gridSpan="2" vMerge="1">
                  <a:txBody>
                    <a:bodyPr/>
                    <a:lstStyle/>
                    <a:p>
                      <a:endParaRPr kumimoji="1" lang="ja-JP" altLang="en-US"/>
                    </a:p>
                  </a:txBody>
                  <a:tcP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3175" cap="flat" cmpd="sng" algn="ctr">
                      <a:solidFill>
                        <a:schemeClr val="tx1"/>
                      </a:solidFill>
                      <a:prstDash val="dot"/>
                      <a:round/>
                      <a:headEnd type="none" w="med" len="med"/>
                      <a:tailEnd type="none" w="med" len="med"/>
                    </a:lnB>
                  </a:tcPr>
                </a:tc>
                <a:tc hMerge="1"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mn-ea"/>
                          <a:ea typeface="+mn-ea"/>
                        </a:rPr>
                        <a:t>□ 電気設備、ガス等の安全措置</a:t>
                      </a:r>
                    </a:p>
                  </a:txBody>
                  <a:tcPr marL="4584" marR="4584" marT="4584"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　 対応手順の整理</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　</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ja-JP" altLang="en-US" sz="800" b="0" i="0" u="none" strike="noStrike" dirty="0" err="1">
                          <a:solidFill>
                            <a:srgbClr val="000000"/>
                          </a:solidFill>
                          <a:effectLst/>
                          <a:latin typeface="+mn-ea"/>
                          <a:ea typeface="+mn-ea"/>
                        </a:rPr>
                        <a:t>までに</a:t>
                      </a:r>
                      <a:r>
                        <a:rPr lang="ja-JP" altLang="en-US" sz="800" b="0" i="0" u="none" strike="noStrike" dirty="0">
                          <a:solidFill>
                            <a:srgbClr val="000000"/>
                          </a:solidFill>
                          <a:effectLst/>
                          <a:latin typeface="+mn-ea"/>
                          <a:ea typeface="+mn-ea"/>
                        </a:rPr>
                        <a:t>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6"/>
                  </a:ext>
                </a:extLst>
              </a:tr>
              <a:tr h="132522">
                <a:tc gridSpan="4" vMerge="1">
                  <a:txBody>
                    <a:bodyPr/>
                    <a:lstStyle/>
                    <a:p>
                      <a:pPr algn="ctr" fontAlgn="ctr"/>
                      <a:endParaRPr lang="zh-TW"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175" cap="flat" cmpd="sng" algn="ctr">
                      <a:solidFill>
                        <a:schemeClr val="tx1"/>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3175"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3175"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CFFFF"/>
                    </a:solidFill>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3175" cap="flat" cmpd="sng" algn="ctr">
                      <a:solidFill>
                        <a:schemeClr val="tx1"/>
                      </a:solidFill>
                      <a:prstDash val="dot"/>
                      <a:round/>
                      <a:headEnd type="none" w="med" len="med"/>
                      <a:tailEnd type="none" w="med" len="med"/>
                    </a:lnT>
                    <a:lnB w="6350" cap="flat" cmpd="sng" algn="ctr">
                      <a:noFill/>
                      <a:prstDash val="dot"/>
                      <a:round/>
                      <a:headEnd type="none" w="med" len="med"/>
                      <a:tailEnd type="none" w="med" len="med"/>
                    </a:lnB>
                    <a:solidFill>
                      <a:srgbClr val="FFCCFF"/>
                    </a:solidFill>
                  </a:tcPr>
                </a:tc>
                <a:tc vMerge="1">
                  <a:txBody>
                    <a:bodyPr/>
                    <a:lstStyle/>
                    <a:p>
                      <a:endParaRPr kumimoji="1" lang="ja-JP" altLang="en-US"/>
                    </a:p>
                  </a:txBody>
                  <a:tcPr/>
                </a:tc>
                <a:tc gridSpan="2"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hMerge="1"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mn-ea"/>
                          <a:ea typeface="+mn-ea"/>
                        </a:rPr>
                        <a:t>□ 負傷者を救出し安全な場所に搬送</a:t>
                      </a:r>
                    </a:p>
                  </a:txBody>
                  <a:tcPr marL="4584" marR="4584" marT="4584"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●○救出・搬送に必要な資器材・活用手順の整理</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r>
                        <a:rPr lang="ja-JP" altLang="en-US" sz="800" b="0" i="0" u="none" strike="noStrike" dirty="0">
                          <a:solidFill>
                            <a:srgbClr val="000000"/>
                          </a:solidFill>
                          <a:effectLst/>
                          <a:latin typeface="+mn-ea"/>
                          <a:ea typeface="+mn-ea"/>
                        </a:rPr>
                        <a:t>　</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lnTlToBr w="3175" cap="flat" cmpd="sng" algn="ctr">
                      <a:noFill/>
                      <a:prstDash val="sysDot"/>
                      <a:round/>
                      <a:headEnd type="none" w="med" len="med"/>
                      <a:tailEnd type="none" w="med" len="med"/>
                    </a:lnTlToBr>
                    <a:lnBlToTr w="3175" cap="flat" cmpd="sng" algn="ctr">
                      <a:noFill/>
                      <a:prstDash val="sysDot"/>
                      <a:round/>
                      <a:headEnd type="none" w="med" len="med"/>
                      <a:tailEnd type="none" w="med" len="med"/>
                    </a:lnBlToTr>
                    <a:noFill/>
                  </a:tcPr>
                </a:tc>
                <a:tc>
                  <a:txBody>
                    <a:bodyPr/>
                    <a:lstStyle/>
                    <a:p>
                      <a:pPr algn="r" fontAlgn="ctr"/>
                      <a:r>
                        <a:rPr lang="ja-JP" altLang="en-US" sz="800" b="0" i="0" u="none" strike="noStrike" dirty="0">
                          <a:solidFill>
                            <a:srgbClr val="000000"/>
                          </a:solidFill>
                          <a:effectLst/>
                          <a:latin typeface="+mn-ea"/>
                          <a:ea typeface="+mn-ea"/>
                        </a:rPr>
                        <a:t>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tcPr>
                </a:tc>
                <a:extLst>
                  <a:ext uri="{0D108BD9-81ED-4DB2-BD59-A6C34878D82A}">
                    <a16:rowId xmlns:a16="http://schemas.microsoft.com/office/drawing/2014/main" val="10008"/>
                  </a:ext>
                </a:extLst>
              </a:tr>
              <a:tr h="132522">
                <a:tc gridSpan="4" vMerge="1">
                  <a:txBody>
                    <a:bodyPr/>
                    <a:lstStyle/>
                    <a:p>
                      <a:pPr algn="ctr" fontAlgn="ctr"/>
                      <a:endParaRPr lang="zh-TW"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12700" cap="flat" cmpd="sng" algn="ctr">
                      <a:solidFill>
                        <a:srgbClr val="000000"/>
                      </a:solidFill>
                      <a:prstDash val="solid"/>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chemeClr val="tx1"/>
                      </a:solidFill>
                      <a:prstDash val="solid"/>
                      <a:round/>
                      <a:headEnd type="none" w="med" len="med"/>
                      <a:tailEnd type="none" w="med" len="med"/>
                    </a:lnB>
                  </a:tcPr>
                </a:tc>
                <a:tc hMerge="1" vMerge="1">
                  <a:txBody>
                    <a:bodyPr/>
                    <a:lstStyle/>
                    <a:p>
                      <a:pPr algn="ctr" fontAlgn="ctr"/>
                      <a:endParaRPr lang="zh-TW"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chemeClr val="tx1"/>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chemeClr val="tx1"/>
                      </a:solidFill>
                      <a:prstDash val="solid"/>
                      <a:round/>
                      <a:headEnd type="none" w="med" len="med"/>
                      <a:tailEnd type="none" w="med" len="med"/>
                    </a:lnB>
                  </a:tcPr>
                </a:tc>
                <a:tc hMerge="1" vMerge="1">
                  <a:txBody>
                    <a:bodyPr/>
                    <a:lstStyle/>
                    <a:p>
                      <a:endParaRPr kumimoji="1" lang="ja-JP" altLang="en-US"/>
                    </a:p>
                  </a:txBody>
                  <a:tcPr/>
                </a:tc>
                <a:tc hMerge="1"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solidFill>
                      <a:srgbClr val="CCFFFF"/>
                    </a:solidFill>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solidFill>
                      <a:srgbClr val="FFCCFF"/>
                    </a:solidFill>
                  </a:tcPr>
                </a:tc>
                <a:tc vMerge="1">
                  <a:txBody>
                    <a:bodyPr/>
                    <a:lstStyle/>
                    <a:p>
                      <a:endParaRPr kumimoji="1" lang="ja-JP" altLang="en-US"/>
                    </a:p>
                  </a:txBody>
                  <a:tcPr/>
                </a:tc>
                <a:tc gridSpan="2"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chemeClr val="tx1"/>
                      </a:solidFill>
                      <a:prstDash val="solid"/>
                      <a:round/>
                      <a:headEnd type="none" w="med" len="med"/>
                      <a:tailEnd type="none" w="med" len="med"/>
                    </a:lnB>
                  </a:tcPr>
                </a:tc>
                <a:tc hMerge="1"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mn-ea"/>
                          <a:ea typeface="+mn-ea"/>
                        </a:rPr>
                        <a:t>□ 避難・点呼</a:t>
                      </a:r>
                    </a:p>
                  </a:txBody>
                  <a:tcPr marL="4584" marR="4584" marT="4584"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　 避難場所・ルート・判断基準の整理</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ja-JP" altLang="en-US" sz="800" b="0" i="0" u="none" strike="noStrike">
                          <a:solidFill>
                            <a:srgbClr val="000000"/>
                          </a:solidFill>
                          <a:effectLst/>
                          <a:latin typeface="+mn-ea"/>
                          <a:ea typeface="+mn-ea"/>
                        </a:rPr>
                        <a:t>　</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ja-JP" altLang="en-US" sz="800" b="0" i="0" u="none" strike="noStrike" dirty="0">
                          <a:solidFill>
                            <a:srgbClr val="000000"/>
                          </a:solidFill>
                          <a:effectLst/>
                          <a:latin typeface="+mn-ea"/>
                          <a:ea typeface="+mn-ea"/>
                        </a:rPr>
                        <a:t>　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2"/>
                  </a:ext>
                </a:extLst>
              </a:tr>
              <a:tr h="137698">
                <a:tc rowSpan="30">
                  <a:txBody>
                    <a:bodyPr/>
                    <a:lstStyle/>
                    <a:p>
                      <a:pPr algn="ctr" fontAlgn="ctr"/>
                      <a:r>
                        <a:rPr lang="ja-JP" altLang="en-US" sz="800" b="0" i="0" u="none" strike="noStrike" dirty="0">
                          <a:solidFill>
                            <a:srgbClr val="000000"/>
                          </a:solidFill>
                          <a:effectLst/>
                          <a:latin typeface="ＭＳ Ｐゴシック"/>
                        </a:rPr>
                        <a:t>災害対策本部</a:t>
                      </a:r>
                    </a:p>
                  </a:txBody>
                  <a:tcPr marL="4584" marR="4584" marT="4584" marB="0" vert="eaVert" anchor="ctr">
                    <a:lnL w="12700" cap="flat" cmpd="sng" algn="ctr">
                      <a:solidFill>
                        <a:srgbClr val="000000"/>
                      </a:solidFill>
                      <a:prstDash val="solid"/>
                      <a:round/>
                      <a:headEnd type="none" w="med" len="med"/>
                      <a:tailEnd type="none" w="med" len="med"/>
                    </a:lnL>
                    <a:lnR w="12700" cap="flat" cmpd="sng" algn="ctr">
                      <a:solidFill>
                        <a:schemeClr val="tx1"/>
                      </a:solidFill>
                      <a:prstDash val="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fontAlgn="ctr"/>
                      <a:r>
                        <a:rPr lang="en-US" altLang="ja-JP" sz="800" b="0" i="0" u="none" strike="noStrike" dirty="0">
                          <a:solidFill>
                            <a:srgbClr val="000000"/>
                          </a:solidFill>
                          <a:effectLst/>
                          <a:latin typeface="ＭＳ Ｐゴシック"/>
                        </a:rPr>
                        <a:t>A</a:t>
                      </a:r>
                      <a:endParaRPr lang="ja-JP" altLang="en-US" sz="800" b="0" i="0" u="none" strike="noStrike" dirty="0">
                        <a:solidFill>
                          <a:srgbClr val="000000"/>
                        </a:solidFill>
                        <a:effectLst/>
                        <a:latin typeface="ＭＳ Ｐゴシック"/>
                      </a:endParaRPr>
                    </a:p>
                  </a:txBody>
                  <a:tcPr marL="4584" marR="4584" marT="4584" marB="0" anchor="ctr">
                    <a:lnL w="12700" cap="flat" cmpd="sng" algn="ctr">
                      <a:solidFill>
                        <a:schemeClr val="tx1"/>
                      </a:solidFill>
                      <a:prstDash val="dash"/>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dash"/>
                      <a:round/>
                      <a:headEnd type="none" w="med" len="med"/>
                      <a:tailEnd type="none" w="med" len="med"/>
                    </a:lnB>
                  </a:tcPr>
                </a:tc>
                <a:tc rowSpan="2" gridSpan="2">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対策本部長</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chemeClr val="tx1"/>
                      </a:solidFill>
                      <a:prstDash val="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dash"/>
                      <a:round/>
                      <a:headEnd type="none" w="med" len="med"/>
                      <a:tailEnd type="none" w="med" len="med"/>
                    </a:lnB>
                  </a:tcPr>
                </a:tc>
                <a:tc rowSpan="2" h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chemeClr val="tx1"/>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dot"/>
                      <a:round/>
                      <a:headEnd type="none" w="med" len="med"/>
                      <a:tailEnd type="none" w="med" len="med"/>
                    </a:lnB>
                  </a:tcPr>
                </a:tc>
                <a:tc rowSpan="2">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dash"/>
                      <a:round/>
                      <a:headEnd type="none" w="med" len="med"/>
                      <a:tailEnd type="none" w="med" len="med"/>
                    </a:lnB>
                  </a:tcPr>
                </a:tc>
                <a:tc rowSpan="2">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12700" cap="flat" cmpd="sng" algn="ctr">
                      <a:solidFill>
                        <a:schemeClr val="tx1"/>
                      </a:solidFill>
                      <a:prstDash val="solid"/>
                      <a:round/>
                      <a:headEnd type="none" w="med" len="med"/>
                      <a:tailEnd type="none" w="med" len="med"/>
                    </a:lnL>
                    <a:lnR w="635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dash"/>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noFill/>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noFill/>
                      <a:prstDash val="dot"/>
                      <a:round/>
                      <a:headEnd type="none" w="med" len="med"/>
                      <a:tailEnd type="none" w="med" len="med"/>
                    </a:lnB>
                    <a:solidFill>
                      <a:srgbClr val="FFCCFF"/>
                    </a:solidFill>
                  </a:tcPr>
                </a:tc>
                <a:tc vMerge="1">
                  <a:txBody>
                    <a:bodyPr/>
                    <a:lstStyle/>
                    <a:p>
                      <a:endParaRPr kumimoji="1" lang="ja-JP" altLang="en-US"/>
                    </a:p>
                  </a:txBody>
                  <a:tcPr/>
                </a:tc>
                <a:tc rowSpan="17">
                  <a:txBody>
                    <a:bodyPr/>
                    <a:lstStyle/>
                    <a:p>
                      <a:pPr algn="ctr" fontAlgn="ctr"/>
                      <a:r>
                        <a:rPr lang="ja-JP" altLang="en-US" sz="800" b="0" i="0" u="none" strike="noStrike" dirty="0">
                          <a:solidFill>
                            <a:srgbClr val="000000"/>
                          </a:solidFill>
                          <a:effectLst/>
                          <a:latin typeface="+mn-ea"/>
                          <a:ea typeface="+mn-ea"/>
                        </a:rPr>
                        <a:t>初動対応時</a:t>
                      </a:r>
                    </a:p>
                  </a:txBody>
                  <a:tcPr marL="4584" marR="4584" marT="4584" marB="0" vert="eaVert"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dash"/>
                      <a:round/>
                      <a:headEnd type="none" w="med" len="med"/>
                      <a:tailEnd type="none" w="med" len="med"/>
                    </a:lnB>
                    <a:noFill/>
                  </a:tcPr>
                </a:tc>
                <a:tc rowSpan="6">
                  <a:txBody>
                    <a:bodyPr/>
                    <a:lstStyle/>
                    <a:p>
                      <a:pPr algn="ctr" fontAlgn="ctr"/>
                      <a:r>
                        <a:rPr lang="ja-JP" altLang="en-US" sz="800" b="0" i="0" u="none" strike="noStrike" dirty="0">
                          <a:solidFill>
                            <a:srgbClr val="000000"/>
                          </a:solidFill>
                          <a:effectLst/>
                          <a:latin typeface="+mn-ea"/>
                          <a:ea typeface="+mn-ea"/>
                        </a:rPr>
                        <a:t>事業継続対応時</a:t>
                      </a:r>
                    </a:p>
                  </a:txBody>
                  <a:tcPr marL="4584" marR="4584" marT="4584" marB="0" vert="eaVert" anchor="ctr">
                    <a:lnL w="6350" cap="flat" cmpd="sng" algn="ctr">
                      <a:solidFill>
                        <a:schemeClr val="tx1"/>
                      </a:solidFill>
                      <a:prstDash val="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dash"/>
                      <a:round/>
                      <a:headEnd type="none" w="med" len="med"/>
                      <a:tailEnd type="none" w="med" len="med"/>
                    </a:lnB>
                    <a:noFill/>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全体統括</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　 会社全体の事前対策統括</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l"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l"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dot"/>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tcPr>
                </a:tc>
                <a:tc>
                  <a:txBody>
                    <a:bodyPr/>
                    <a:lstStyle/>
                    <a:p>
                      <a:pPr algn="r" fontAlgn="ctr"/>
                      <a:r>
                        <a:rPr lang="ja-JP" altLang="en-US" sz="800" b="0" i="0" u="none" strike="noStrike" dirty="0">
                          <a:solidFill>
                            <a:srgbClr val="000000"/>
                          </a:solidFill>
                          <a:effectLst/>
                          <a:latin typeface="+mn-ea"/>
                          <a:ea typeface="+mn-ea"/>
                        </a:rPr>
                        <a:t>　</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dot"/>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tcPr>
                </a:tc>
                <a:extLst>
                  <a:ext uri="{0D108BD9-81ED-4DB2-BD59-A6C34878D82A}">
                    <a16:rowId xmlns:a16="http://schemas.microsoft.com/office/drawing/2014/main" val="10015"/>
                  </a:ext>
                </a:extLst>
              </a:tr>
              <a:tr h="137698">
                <a:tc vMerge="1">
                  <a:txBody>
                    <a:bodyPr/>
                    <a:lstStyle/>
                    <a:p>
                      <a:endParaRPr kumimoji="1" lang="ja-JP" altLang="en-US"/>
                    </a:p>
                  </a:txBody>
                  <a:tcPr/>
                </a:tc>
                <a:tc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重要事項に対する各種判断</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chemeClr val="tx1"/>
                      </a:solidFill>
                      <a:prstDash val="dash"/>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〇　 各種判断事項と対応方針の認識</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chemeClr val="tx1"/>
                      </a:solidFill>
                      <a:prstDash val="dash"/>
                      <a:round/>
                      <a:headEnd type="none" w="med" len="med"/>
                      <a:tailEnd type="none" w="med" len="med"/>
                    </a:lnB>
                  </a:tcPr>
                </a:tc>
                <a:tc>
                  <a:txBody>
                    <a:bodyPr/>
                    <a:lstStyle/>
                    <a:p>
                      <a:pPr algn="l"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chemeClr val="tx1"/>
                      </a:solidFill>
                      <a:prstDash val="dash"/>
                      <a:round/>
                      <a:headEnd type="none" w="med" len="med"/>
                      <a:tailEnd type="none" w="med" len="med"/>
                    </a:lnB>
                  </a:tcPr>
                </a:tc>
                <a:tc>
                  <a:txBody>
                    <a:bodyPr/>
                    <a:lstStyle/>
                    <a:p>
                      <a:pPr algn="l"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chemeClr val="tx1"/>
                      </a:solidFill>
                      <a:prstDash val="dash"/>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tcPr>
                </a:tc>
                <a:tc>
                  <a:txBody>
                    <a:bodyPr/>
                    <a:lstStyle/>
                    <a:p>
                      <a:pPr algn="r"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chemeClr val="tx1"/>
                      </a:solidFill>
                      <a:prstDash val="dash"/>
                      <a:round/>
                      <a:headEnd type="none" w="med" len="med"/>
                      <a:tailEnd type="none" w="med" len="med"/>
                    </a:lnB>
                  </a:tcPr>
                </a:tc>
                <a:extLst>
                  <a:ext uri="{0D108BD9-81ED-4DB2-BD59-A6C34878D82A}">
                    <a16:rowId xmlns:a16="http://schemas.microsoft.com/office/drawing/2014/main" val="10016"/>
                  </a:ext>
                </a:extLst>
              </a:tr>
              <a:tr h="137698">
                <a:tc vMerge="1">
                  <a:txBody>
                    <a:bodyPr/>
                    <a:lstStyle/>
                    <a:p>
                      <a:endParaRPr kumimoji="1" lang="ja-JP" altLang="en-US"/>
                    </a:p>
                  </a:txBody>
                  <a:tcPr/>
                </a:tc>
                <a:tc rowSpan="4">
                  <a:txBody>
                    <a:bodyPr/>
                    <a:lstStyle/>
                    <a:p>
                      <a:pPr algn="ctr" fontAlgn="ctr"/>
                      <a:r>
                        <a:rPr lang="en-US" altLang="ja-JP" sz="800" b="0" i="0" u="none" strike="noStrike" dirty="0">
                          <a:solidFill>
                            <a:srgbClr val="000000"/>
                          </a:solidFill>
                          <a:effectLst/>
                          <a:latin typeface="ＭＳ Ｐゴシック"/>
                        </a:rPr>
                        <a:t>B</a:t>
                      </a:r>
                      <a:endParaRPr lang="ja-JP" altLang="en-US" sz="800" b="0" i="0" u="none" strike="noStrike" dirty="0">
                        <a:solidFill>
                          <a:srgbClr val="000000"/>
                        </a:solidFill>
                        <a:effectLst/>
                        <a:latin typeface="ＭＳ Ｐゴシック"/>
                      </a:endParaRPr>
                    </a:p>
                  </a:txBody>
                  <a:tcPr marL="4584" marR="4584" marT="4584" marB="0" anchor="ctr">
                    <a:lnL w="12700" cap="flat" cmpd="sng" algn="ctr">
                      <a:solidFill>
                        <a:schemeClr val="tx1"/>
                      </a:solidFill>
                      <a:prstDash val="dash"/>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tcPr>
                </a:tc>
                <a:tc rowSpan="4">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事務局</a:t>
                      </a:r>
                    </a:p>
                  </a:txBody>
                  <a:tcPr marL="4584" marR="4584" marT="4584" marB="0"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tcPr>
                </a:tc>
                <a:tc>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事務局長</a:t>
                      </a: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dash"/>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chemeClr val="tx1"/>
                      </a:solidFill>
                      <a:prstDash val="dot"/>
                      <a:round/>
                      <a:headEnd type="none" w="med" len="med"/>
                      <a:tailEnd type="none" w="med" len="med"/>
                    </a:lnB>
                  </a:tcPr>
                </a:tc>
                <a:tc rowSpan="4">
                  <a:txBody>
                    <a:bodyPr/>
                    <a:lstStyle/>
                    <a:p>
                      <a:pPr algn="ctr" fontAlgn="ctr"/>
                      <a:r>
                        <a:rPr lang="ja-JP" altLang="en-US" sz="800" b="0" i="0" u="none" strike="noStrike" dirty="0">
                          <a:solidFill>
                            <a:srgbClr val="000000"/>
                          </a:solidFill>
                          <a:effectLst/>
                          <a:latin typeface="+mn-ea"/>
                          <a:ea typeface="+mn-ea"/>
                        </a:rPr>
                        <a:t>震度</a:t>
                      </a:r>
                      <a:r>
                        <a:rPr lang="en-US" altLang="ja-JP" sz="800" b="0" i="0" u="none" strike="noStrike" dirty="0">
                          <a:solidFill>
                            <a:srgbClr val="000000"/>
                          </a:solidFill>
                          <a:effectLst/>
                          <a:latin typeface="+mn-ea"/>
                          <a:ea typeface="+mn-ea"/>
                        </a:rPr>
                        <a:t>4</a:t>
                      </a:r>
                      <a:endParaRPr lang="ja-JP" altLang="en-US" sz="800" b="0" i="0" u="none" strike="noStrike" dirty="0">
                        <a:solidFill>
                          <a:srgbClr val="000000"/>
                        </a:solidFill>
                        <a:effectLst/>
                        <a:latin typeface="+mn-ea"/>
                        <a:ea typeface="+mn-ea"/>
                      </a:endParaRPr>
                    </a:p>
                  </a:txBody>
                  <a:tcPr marL="4584" marR="4584" marT="4584" marB="0" vert="eaVert" anchor="ctr">
                    <a:lnL w="12700" cap="flat" cmpd="sng" algn="ctr">
                      <a:solidFill>
                        <a:schemeClr val="tx1"/>
                      </a:solidFill>
                      <a:prstDash val="solid"/>
                      <a:round/>
                      <a:headEnd type="none" w="med" len="med"/>
                      <a:tailEnd type="none" w="med" len="med"/>
                    </a:lnL>
                    <a:lnR w="6350" cap="flat" cmpd="sng" algn="ctr">
                      <a:solidFill>
                        <a:schemeClr val="tx1"/>
                      </a:solidFill>
                      <a:prstDash val="dot"/>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lnTlToBr w="6350" cap="flat" cmpd="sng" algn="ctr">
                      <a:noFill/>
                      <a:prstDash val="dot"/>
                      <a:round/>
                      <a:headEnd type="none" w="med" len="med"/>
                      <a:tailEnd type="none" w="med" len="med"/>
                    </a:lnTlToBr>
                    <a:lnBlToTr w="6350" cap="flat" cmpd="sng" algn="ctr">
                      <a:noFill/>
                      <a:prstDash val="dot"/>
                      <a:round/>
                      <a:headEnd type="none" w="med" len="med"/>
                      <a:tailEnd type="none" w="med" len="med"/>
                    </a:lnBlToTr>
                    <a:solidFill>
                      <a:srgbClr val="CCFFFF"/>
                    </a:solidFill>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本部長補佐</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〇　 会社全体の事前準備統括</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r>
                        <a:rPr lang="ja-JP" altLang="en-US" sz="800" b="0" i="0" u="none" strike="noStrike" dirty="0">
                          <a:solidFill>
                            <a:srgbClr val="000000"/>
                          </a:solidFill>
                          <a:effectLst/>
                          <a:latin typeface="+mn-ea"/>
                          <a:ea typeface="+mn-ea"/>
                        </a:rPr>
                        <a:t>　</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chemeClr val="tx1"/>
                      </a:solidFill>
                      <a:prstDash val="dot"/>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tcPr>
                </a:tc>
                <a:tc>
                  <a:txBody>
                    <a:bodyPr/>
                    <a:lstStyle/>
                    <a:p>
                      <a:pPr algn="r" fontAlgn="ctr"/>
                      <a:r>
                        <a:rPr lang="ja-JP" altLang="en-US" sz="800" b="0" i="0" u="none" strike="noStrike" dirty="0">
                          <a:solidFill>
                            <a:srgbClr val="000000"/>
                          </a:solidFill>
                          <a:effectLst/>
                          <a:latin typeface="+mn-ea"/>
                          <a:ea typeface="+mn-ea"/>
                        </a:rPr>
                        <a:t>　</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chemeClr val="tx1"/>
                      </a:solidFill>
                      <a:prstDash val="dot"/>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tcPr>
                </a:tc>
                <a:extLst>
                  <a:ext uri="{0D108BD9-81ED-4DB2-BD59-A6C34878D82A}">
                    <a16:rowId xmlns:a16="http://schemas.microsoft.com/office/drawing/2014/main" val="10017"/>
                  </a:ext>
                </a:extLst>
              </a:tr>
              <a:tr h="137698">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rowSpan="2">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情報収集分析担当</a:t>
                      </a: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dash"/>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rowSpan="2">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災害情報、社会インフラ被害状況、業界情報等の収集</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〇　 情報収集項目の整理　 </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ja-JP" altLang="en-US" sz="800" b="0" i="0" u="none" strike="noStrike" dirty="0">
                          <a:solidFill>
                            <a:srgbClr val="000000"/>
                          </a:solidFill>
                          <a:effectLst/>
                          <a:latin typeface="+mn-ea"/>
                          <a:ea typeface="+mn-ea"/>
                        </a:rPr>
                        <a:t>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18"/>
                  </a:ext>
                </a:extLst>
              </a:tr>
              <a:tr h="137698">
                <a:tc vMerge="1">
                  <a:txBody>
                    <a:bodyPr/>
                    <a:lstStyle/>
                    <a:p>
                      <a:endParaRPr kumimoji="1" lang="ja-JP" altLang="en-US"/>
                    </a:p>
                  </a:txBody>
                  <a:tcPr/>
                </a:tc>
                <a:tc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chemeClr val="tx1"/>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solidFill>
                      <a:srgbClr val="FFCCFF"/>
                    </a:solidFill>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6350" cap="flat" cmpd="sng" algn="ctr">
                      <a:solidFill>
                        <a:schemeClr val="tx1"/>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solidFill>
                      <a:srgbClr val="FFCCFF"/>
                    </a:solidFill>
                  </a:tcPr>
                </a:tc>
                <a:tc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6350" cap="flat" cmpd="sng" algn="ctr">
                      <a:solidFill>
                        <a:srgbClr val="000000"/>
                      </a:solidFill>
                      <a:prstDash val="dot"/>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各チーム収集情報のとりまとめ</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〇　 状況把握用フォーマットの準備</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　</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lnTlToBr w="3175" cap="flat" cmpd="sng" algn="ctr">
                      <a:noFill/>
                      <a:prstDash val="sysDot"/>
                      <a:round/>
                      <a:headEnd type="none" w="med" len="med"/>
                      <a:tailEnd type="none" w="med" len="med"/>
                    </a:lnTlToBr>
                    <a:lnBlToTr w="3175" cap="flat" cmpd="sng" algn="ctr">
                      <a:noFill/>
                      <a:prstDash val="sysDot"/>
                      <a:round/>
                      <a:headEnd type="none" w="med" len="med"/>
                      <a:tailEnd type="none" w="med" len="med"/>
                    </a:lnBlToTr>
                    <a:noFill/>
                  </a:tcPr>
                </a:tc>
                <a:tc>
                  <a:txBody>
                    <a:bodyPr/>
                    <a:lstStyle/>
                    <a:p>
                      <a:pPr algn="r" fontAlgn="ctr"/>
                      <a:r>
                        <a:rPr lang="ja-JP" altLang="en-US" sz="800" b="0" i="0" u="none" strike="noStrike" dirty="0">
                          <a:solidFill>
                            <a:srgbClr val="000000"/>
                          </a:solidFill>
                          <a:effectLst/>
                          <a:latin typeface="+mn-ea"/>
                          <a:ea typeface="+mn-ea"/>
                        </a:rPr>
                        <a:t>　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19"/>
                  </a:ext>
                </a:extLst>
              </a:tr>
              <a:tr h="137698">
                <a:tc vMerge="1">
                  <a:txBody>
                    <a:bodyPr/>
                    <a:lstStyle/>
                    <a:p>
                      <a:endParaRPr kumimoji="1" lang="ja-JP" altLang="en-US"/>
                    </a:p>
                  </a:txBody>
                  <a:tcPr/>
                </a:tc>
                <a:tc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情報発信担当</a:t>
                      </a: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dash"/>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chemeClr val="tx1"/>
                      </a:solidFill>
                      <a:prstDash val="dash"/>
                      <a:round/>
                      <a:headEnd type="none" w="med" len="med"/>
                      <a:tailEnd type="none" w="med" len="med"/>
                    </a:lnB>
                  </a:tcPr>
                </a:tc>
                <a:tc>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chemeClr val="tx1"/>
                      </a:solidFill>
                      <a:prstDash val="dash"/>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社内外への情報発信と統制</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chemeClr val="tx1"/>
                      </a:solidFill>
                      <a:prstDash val="dash"/>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　 情報発信方針・開示事項等の整理</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chemeClr val="tx1"/>
                      </a:solidFill>
                      <a:prstDash val="dash"/>
                      <a:round/>
                      <a:headEnd type="none" w="med" len="med"/>
                      <a:tailEnd type="none" w="med" len="med"/>
                    </a:lnB>
                  </a:tcPr>
                </a:tc>
                <a:tc>
                  <a:txBody>
                    <a:bodyPr/>
                    <a:lstStyle/>
                    <a:p>
                      <a:pPr algn="l" fontAlgn="ctr"/>
                      <a:r>
                        <a:rPr lang="ja-JP" altLang="en-US" sz="800" b="0" i="0" u="none" strike="noStrike">
                          <a:solidFill>
                            <a:srgbClr val="000000"/>
                          </a:solidFill>
                          <a:effectLst/>
                          <a:latin typeface="+mn-ea"/>
                          <a:ea typeface="+mn-ea"/>
                        </a:rPr>
                        <a:t>　</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chemeClr val="tx1"/>
                      </a:solidFill>
                      <a:prstDash val="dash"/>
                      <a:round/>
                      <a:headEnd type="none" w="med" len="med"/>
                      <a:tailEnd type="none" w="med" len="med"/>
                    </a:lnB>
                  </a:tcPr>
                </a:tc>
                <a:tc>
                  <a:txBody>
                    <a:bodyPr/>
                    <a:lstStyle/>
                    <a:p>
                      <a:pPr algn="l"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chemeClr val="tx1"/>
                      </a:solidFill>
                      <a:prstDash val="dash"/>
                      <a:round/>
                      <a:headEnd type="none" w="med" len="med"/>
                      <a:tailEnd type="none" w="med" len="med"/>
                    </a:lnB>
                  </a:tcPr>
                </a:tc>
                <a:tc>
                  <a:txBody>
                    <a:bodyPr/>
                    <a:lstStyle/>
                    <a:p>
                      <a:pPr algn="r" fontAlgn="ctr"/>
                      <a:r>
                        <a:rPr lang="ja-JP" altLang="en-US" sz="800" b="0" i="0" u="none" strike="noStrike" dirty="0">
                          <a:solidFill>
                            <a:srgbClr val="000000"/>
                          </a:solidFill>
                          <a:effectLst/>
                          <a:latin typeface="+mn-ea"/>
                          <a:ea typeface="+mn-ea"/>
                        </a:rPr>
                        <a:t>　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chemeClr val="tx1"/>
                      </a:solidFill>
                      <a:prstDash val="dash"/>
                      <a:round/>
                      <a:headEnd type="none" w="med" len="med"/>
                      <a:tailEnd type="none" w="med" len="med"/>
                    </a:lnB>
                  </a:tcPr>
                </a:tc>
                <a:extLst>
                  <a:ext uri="{0D108BD9-81ED-4DB2-BD59-A6C34878D82A}">
                    <a16:rowId xmlns:a16="http://schemas.microsoft.com/office/drawing/2014/main" val="10020"/>
                  </a:ext>
                </a:extLst>
              </a:tr>
              <a:tr h="126683">
                <a:tc vMerge="1">
                  <a:txBody>
                    <a:bodyPr/>
                    <a:lstStyle/>
                    <a:p>
                      <a:endParaRPr kumimoji="1" lang="ja-JP" altLang="en-US"/>
                    </a:p>
                  </a:txBody>
                  <a:tcPr>
                    <a:lnT w="12700" cap="flat" cmpd="sng" algn="ctr">
                      <a:solidFill>
                        <a:srgbClr val="000000"/>
                      </a:solidFill>
                      <a:prstDash val="solid"/>
                      <a:round/>
                      <a:headEnd type="none" w="med" len="med"/>
                      <a:tailEnd type="none" w="med" len="med"/>
                    </a:lnT>
                  </a:tcPr>
                </a:tc>
                <a:tc rowSpan="11">
                  <a:txBody>
                    <a:bodyPr/>
                    <a:lstStyle/>
                    <a:p>
                      <a:pPr algn="ctr" fontAlgn="ctr"/>
                      <a:r>
                        <a:rPr lang="en-US" altLang="ja-JP" sz="800" b="0" i="0" u="none" strike="noStrike" dirty="0">
                          <a:solidFill>
                            <a:srgbClr val="000000"/>
                          </a:solidFill>
                          <a:effectLst/>
                          <a:latin typeface="ＭＳ Ｐゴシック"/>
                        </a:rPr>
                        <a:t>C</a:t>
                      </a:r>
                      <a:endParaRPr lang="ja-JP" altLang="en-US" sz="800" b="0" i="0" u="none" strike="noStrike" dirty="0">
                        <a:solidFill>
                          <a:srgbClr val="000000"/>
                        </a:solidFill>
                        <a:effectLst/>
                        <a:latin typeface="ＭＳ Ｐゴシック"/>
                      </a:endParaRPr>
                    </a:p>
                  </a:txBody>
                  <a:tcPr marL="4584" marR="4584" marT="4584" marB="0" anchor="ctr">
                    <a:lnL w="12700" cap="flat" cmpd="sng" algn="ctr">
                      <a:solidFill>
                        <a:schemeClr val="tx1"/>
                      </a:solidFill>
                      <a:prstDash val="dash"/>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tcPr>
                </a:tc>
                <a:tc rowSpan="11">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初動対応チーム</a:t>
                      </a:r>
                    </a:p>
                  </a:txBody>
                  <a:tcPr marL="4584" marR="4584" marT="4584" marB="0"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tcPr>
                </a:tc>
                <a:tc rowSpan="2">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チーム長</a:t>
                      </a: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dash"/>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chemeClr val="tx1"/>
                      </a:solidFill>
                      <a:prstDash val="dot"/>
                      <a:round/>
                      <a:headEnd type="none" w="med" len="med"/>
                      <a:tailEnd type="none" w="med" len="med"/>
                    </a:lnB>
                  </a:tcPr>
                </a:tc>
                <a:tc rowSpan="2">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chemeClr val="tx1"/>
                      </a:solidFill>
                      <a:prstDash val="dot"/>
                      <a:round/>
                      <a:headEnd type="none" w="med" len="med"/>
                      <a:tailEnd type="none" w="med" len="med"/>
                    </a:lnB>
                  </a:tcPr>
                </a:tc>
                <a:tc rowSpan="1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12700" cap="flat" cmpd="sng" algn="ctr">
                      <a:solidFill>
                        <a:schemeClr val="tx1"/>
                      </a:solidFill>
                      <a:prstDash val="solid"/>
                      <a:round/>
                      <a:headEnd type="none" w="med" len="med"/>
                      <a:tailEnd type="none" w="med" len="med"/>
                    </a:lnL>
                    <a:lnR w="6350" cap="flat" cmpd="sng" algn="ctr">
                      <a:solidFill>
                        <a:schemeClr val="tx1"/>
                      </a:solidFill>
                      <a:prstDash val="dot"/>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noFill/>
                  </a:tcPr>
                </a:tc>
                <a:tc vMerge="1">
                  <a:txBody>
                    <a:bodyPr/>
                    <a:lstStyle/>
                    <a:p>
                      <a:endParaRPr kumimoji="1" lang="ja-JP" altLang="en-US"/>
                    </a:p>
                  </a:txBody>
                  <a:tcPr>
                    <a:lnL w="6350" cap="flat" cmpd="sng" algn="ctr">
                      <a:solidFill>
                        <a:schemeClr val="tx1"/>
                      </a:solidFill>
                      <a:prstDash val="dot"/>
                      <a:round/>
                      <a:headEnd type="none" w="med" len="med"/>
                      <a:tailEnd type="none" w="med" len="med"/>
                    </a:lnL>
                    <a:lnT w="12700" cap="flat" cmpd="sng" algn="ctr">
                      <a:solidFill>
                        <a:schemeClr val="tx1"/>
                      </a:solidFill>
                      <a:prstDash val="dash"/>
                      <a:round/>
                      <a:headEnd type="none" w="med" len="med"/>
                      <a:tailEnd type="none" w="med" len="med"/>
                    </a:lnT>
                  </a:tcPr>
                </a:tc>
                <a:tc vMerge="1">
                  <a:txBody>
                    <a:bodyPr/>
                    <a:lstStyle/>
                    <a:p>
                      <a:endParaRPr kumimoji="1" lang="ja-JP" altLang="en-US"/>
                    </a:p>
                  </a:txBody>
                  <a:tcPr>
                    <a:lnT w="12700" cap="flat" cmpd="sng" algn="ctr">
                      <a:solidFill>
                        <a:schemeClr val="tx1"/>
                      </a:solidFill>
                      <a:prstDash val="solid"/>
                      <a:round/>
                      <a:headEnd type="none" w="med" len="med"/>
                      <a:tailEnd type="none" w="med" len="med"/>
                    </a:lnT>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R w="6350" cap="flat" cmpd="sng" algn="ctr">
                      <a:solidFill>
                        <a:schemeClr val="tx1"/>
                      </a:solidFill>
                      <a:prstDash val="dot"/>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chemeClr val="tx1"/>
                      </a:solidFill>
                      <a:prstDash val="dot"/>
                      <a:round/>
                      <a:headEnd type="none" w="med" len="med"/>
                      <a:tailEnd type="none" w="med" len="med"/>
                    </a:lnB>
                    <a:solidFill>
                      <a:srgbClr val="CCFFCC"/>
                    </a:solidFill>
                  </a:tcPr>
                </a:tc>
                <a:tc rowSpan="1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6350" cap="flat" cmpd="sng" algn="ctr">
                      <a:solidFill>
                        <a:schemeClr val="tx1"/>
                      </a:solidFill>
                      <a:prstDash val="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noFill/>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チーム統括、本部長判断事項の起案</a:t>
                      </a:r>
                      <a:endParaRPr lang="en-US" altLang="ja-JP"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　 チーム全体の事前準備統括</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r>
                        <a:rPr lang="ja-JP" altLang="en-US" sz="800" b="0" i="0" u="none" strike="noStrike">
                          <a:solidFill>
                            <a:srgbClr val="000000"/>
                          </a:solidFill>
                          <a:effectLst/>
                          <a:latin typeface="+mn-ea"/>
                          <a:ea typeface="+mn-ea"/>
                        </a:rPr>
                        <a:t>　</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chemeClr val="tx1"/>
                      </a:solidFill>
                      <a:prstDash val="dot"/>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tcPr>
                </a:tc>
                <a:tc>
                  <a:txBody>
                    <a:bodyPr/>
                    <a:lstStyle/>
                    <a:p>
                      <a:pPr algn="r"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chemeClr val="tx1"/>
                      </a:solidFill>
                      <a:prstDash val="dot"/>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tcPr>
                </a:tc>
                <a:extLst>
                  <a:ext uri="{0D108BD9-81ED-4DB2-BD59-A6C34878D82A}">
                    <a16:rowId xmlns:a16="http://schemas.microsoft.com/office/drawing/2014/main" val="10021"/>
                  </a:ext>
                </a:extLst>
              </a:tr>
              <a:tr h="126683">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本部長判断事項（安全配慮義務対応）の起案</a:t>
                      </a:r>
                      <a:endParaRPr lang="en-US" altLang="ja-JP"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〇　 本部長判断が必要な局面と対応方針の整理</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r" fontAlgn="ctr"/>
                      <a:r>
                        <a:rPr lang="ja-JP" altLang="en-US" sz="800" b="0" i="0" u="none" strike="noStrike" dirty="0">
                          <a:solidFill>
                            <a:srgbClr val="000000"/>
                          </a:solidFill>
                          <a:effectLst/>
                          <a:latin typeface="+mn-ea"/>
                          <a:ea typeface="+mn-ea"/>
                        </a:rPr>
                        <a:t>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extLst>
                  <a:ext uri="{0D108BD9-81ED-4DB2-BD59-A6C34878D82A}">
                    <a16:rowId xmlns:a16="http://schemas.microsoft.com/office/drawing/2014/main" val="3979579746"/>
                  </a:ext>
                </a:extLst>
              </a:tr>
              <a:tr h="137698">
                <a:tc vMerge="1">
                  <a:txBody>
                    <a:bodyPr/>
                    <a:lstStyle/>
                    <a:p>
                      <a:endParaRPr kumimoji="1" lang="ja-JP" altLang="en-US"/>
                    </a:p>
                  </a:txBody>
                  <a:tcPr/>
                </a:tc>
                <a:tc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安否担当</a:t>
                      </a: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dash"/>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安否情報の集約</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〇　 安否確認ルール・フォーマットの準備</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ja-JP" altLang="en-US" sz="800" b="0" i="0" u="none" strike="noStrike" dirty="0">
                          <a:solidFill>
                            <a:srgbClr val="000000"/>
                          </a:solidFill>
                          <a:effectLst/>
                          <a:latin typeface="+mn-ea"/>
                          <a:ea typeface="+mn-ea"/>
                        </a:rPr>
                        <a:t>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22"/>
                  </a:ext>
                </a:extLst>
              </a:tr>
              <a:tr h="124212">
                <a:tc vMerge="1">
                  <a:txBody>
                    <a:bodyPr/>
                    <a:lstStyle/>
                    <a:p>
                      <a:endParaRPr kumimoji="1" lang="ja-JP" altLang="en-US"/>
                    </a:p>
                  </a:txBody>
                  <a:tcPr/>
                </a:tc>
                <a:tc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tcPr>
                </a:tc>
                <a:tc rowSpan="4">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設備担当</a:t>
                      </a: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dash"/>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rowSpan="4">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vMerge="1">
                  <a:txBody>
                    <a:bodyPr/>
                    <a:lstStyle/>
                    <a:p>
                      <a:endParaRPr kumimoji="1" lang="ja-JP" altLang="en-US"/>
                    </a:p>
                  </a:txBody>
                  <a:tcPr/>
                </a:tc>
                <a:tc rowSpan="4">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建物</a:t>
                      </a:r>
                      <a:r>
                        <a:rPr lang="en-US" altLang="ja-JP" sz="800" b="0" i="0" u="none" strike="noStrike" dirty="0">
                          <a:solidFill>
                            <a:srgbClr val="000000"/>
                          </a:solidFill>
                          <a:effectLst/>
                          <a:latin typeface="ＭＳ Ｐゴシック" panose="020B0600070205080204" pitchFamily="50" charset="-128"/>
                          <a:ea typeface="ＭＳ Ｐゴシック" panose="020B0600070205080204" pitchFamily="50" charset="-128"/>
                        </a:rPr>
                        <a:t>/</a:t>
                      </a: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インフラ設備</a:t>
                      </a:r>
                      <a:r>
                        <a:rPr lang="en-US" altLang="ja-JP" sz="800" b="0" i="0" u="none" strike="noStrike" dirty="0">
                          <a:solidFill>
                            <a:srgbClr val="000000"/>
                          </a:solidFill>
                          <a:effectLst/>
                          <a:latin typeface="ＭＳ Ｐゴシック" panose="020B0600070205080204" pitchFamily="50" charset="-128"/>
                          <a:ea typeface="ＭＳ Ｐゴシック" panose="020B0600070205080204" pitchFamily="50" charset="-128"/>
                        </a:rPr>
                        <a:t>/</a:t>
                      </a: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ＩＴ等の被害情報の集約と安全確保対応</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　 建物</a:t>
                      </a:r>
                      <a:r>
                        <a:rPr lang="en-US" altLang="ja-JP" sz="800" b="0" i="0" u="none" strike="noStrike" dirty="0">
                          <a:solidFill>
                            <a:srgbClr val="000000"/>
                          </a:solidFill>
                          <a:effectLst/>
                          <a:latin typeface="+mn-ea"/>
                          <a:ea typeface="+mn-ea"/>
                        </a:rPr>
                        <a:t>/</a:t>
                      </a:r>
                      <a:r>
                        <a:rPr lang="ja-JP" altLang="en-US" sz="800" b="0" i="0" u="none" strike="noStrike" dirty="0">
                          <a:solidFill>
                            <a:srgbClr val="000000"/>
                          </a:solidFill>
                          <a:effectLst/>
                          <a:latin typeface="+mn-ea"/>
                          <a:ea typeface="+mn-ea"/>
                        </a:rPr>
                        <a:t>インフラ設備</a:t>
                      </a:r>
                      <a:r>
                        <a:rPr lang="en-US" altLang="ja-JP" sz="800" b="0" i="0" u="none" strike="noStrike" dirty="0">
                          <a:solidFill>
                            <a:srgbClr val="000000"/>
                          </a:solidFill>
                          <a:effectLst/>
                          <a:latin typeface="+mn-ea"/>
                          <a:ea typeface="+mn-ea"/>
                        </a:rPr>
                        <a:t>/</a:t>
                      </a:r>
                      <a:r>
                        <a:rPr lang="ja-JP" altLang="en-US" sz="800" b="0" i="0" u="none" strike="noStrike" dirty="0">
                          <a:solidFill>
                            <a:srgbClr val="000000"/>
                          </a:solidFill>
                          <a:effectLst/>
                          <a:latin typeface="+mn-ea"/>
                          <a:ea typeface="+mn-ea"/>
                        </a:rPr>
                        <a:t>ＩＴ等の耐震対策（☆１）</a:t>
                      </a:r>
                      <a:endParaRPr lang="en-US" altLang="ja-JP" sz="800" b="0" i="0" u="none" strike="noStrike" dirty="0">
                        <a:solidFill>
                          <a:srgbClr val="000000"/>
                        </a:solidFill>
                        <a:effectLst/>
                        <a:latin typeface="+mn-ea"/>
                        <a:ea typeface="+mn-ea"/>
                      </a:endParaRP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l" fontAlgn="ctr"/>
                      <a:r>
                        <a:rPr lang="ja-JP" altLang="en-US" sz="800" b="0" i="0" u="none" strike="noStrike">
                          <a:solidFill>
                            <a:srgbClr val="000000"/>
                          </a:solidFill>
                          <a:effectLst/>
                          <a:latin typeface="+mn-ea"/>
                          <a:ea typeface="+mn-ea"/>
                        </a:rPr>
                        <a:t>　</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l"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tcPr>
                </a:tc>
                <a:tc>
                  <a:txBody>
                    <a:bodyPr/>
                    <a:lstStyle/>
                    <a:p>
                      <a:pPr algn="r" fontAlgn="ctr"/>
                      <a:r>
                        <a:rPr lang="ja-JP" altLang="en-US" sz="800" b="0" i="0" u="none" strike="noStrike" dirty="0">
                          <a:solidFill>
                            <a:srgbClr val="000000"/>
                          </a:solidFill>
                          <a:effectLst/>
                          <a:latin typeface="+mn-ea"/>
                          <a:ea typeface="+mn-ea"/>
                        </a:rPr>
                        <a:t>　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tcPr>
                </a:tc>
                <a:extLst>
                  <a:ext uri="{0D108BD9-81ED-4DB2-BD59-A6C34878D82A}">
                    <a16:rowId xmlns:a16="http://schemas.microsoft.com/office/drawing/2014/main" val="10023"/>
                  </a:ext>
                </a:extLst>
              </a:tr>
              <a:tr h="124212">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mn-ea"/>
                          <a:ea typeface="+mn-ea"/>
                        </a:rPr>
                        <a:t>●　 非常用通信手段の整備（☆２）</a:t>
                      </a:r>
                      <a:endParaRPr lang="en-US" altLang="ja-JP" sz="800" b="0" i="0" u="none" strike="noStrike" dirty="0">
                        <a:solidFill>
                          <a:srgbClr val="000000"/>
                        </a:solidFill>
                        <a:effectLst/>
                        <a:latin typeface="+mn-ea"/>
                        <a:ea typeface="+mn-ea"/>
                      </a:endParaRP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l" fontAlgn="ctr"/>
                      <a:endParaRPr lang="ja-JP" altLang="en-US" sz="800" b="0" i="0" u="none" strike="noStrike">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l"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tcPr>
                </a:tc>
                <a:tc>
                  <a:txBody>
                    <a:bodyPr/>
                    <a:lstStyle/>
                    <a:p>
                      <a:pPr algn="r" fontAlgn="ctr"/>
                      <a:r>
                        <a:rPr lang="ja-JP" altLang="en-US" sz="800" b="0" i="0" u="none" strike="noStrike" dirty="0">
                          <a:solidFill>
                            <a:srgbClr val="000000"/>
                          </a:solidFill>
                          <a:effectLst/>
                          <a:latin typeface="+mn-ea"/>
                          <a:ea typeface="+mn-ea"/>
                        </a:rPr>
                        <a:t>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extLst>
                  <a:ext uri="{0D108BD9-81ED-4DB2-BD59-A6C34878D82A}">
                    <a16:rowId xmlns:a16="http://schemas.microsoft.com/office/drawing/2014/main" val="783363271"/>
                  </a:ext>
                </a:extLst>
              </a:tr>
              <a:tr h="124212">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mn-ea"/>
                          <a:ea typeface="+mn-ea"/>
                        </a:rPr>
                        <a:t>●　 非常用電源の準備</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l" fontAlgn="ctr"/>
                      <a:endParaRPr lang="ja-JP" altLang="en-US" sz="800" b="0" i="0" u="none" strike="noStrike">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l"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tcPr>
                </a:tc>
                <a:tc>
                  <a:txBody>
                    <a:bodyPr/>
                    <a:lstStyle/>
                    <a:p>
                      <a:pPr algn="r" fontAlgn="ctr"/>
                      <a:r>
                        <a:rPr lang="ja-JP" altLang="en-US" sz="800" b="0" i="0" u="none" strike="noStrike" dirty="0">
                          <a:solidFill>
                            <a:srgbClr val="000000"/>
                          </a:solidFill>
                          <a:effectLst/>
                          <a:latin typeface="+mn-ea"/>
                          <a:ea typeface="+mn-ea"/>
                        </a:rPr>
                        <a:t>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3361781191"/>
                  </a:ext>
                </a:extLst>
              </a:tr>
              <a:tr h="137698">
                <a:tc vMerge="1">
                  <a:txBody>
                    <a:bodyPr/>
                    <a:lstStyle/>
                    <a:p>
                      <a:endParaRPr kumimoji="1" lang="ja-JP" altLang="en-US"/>
                    </a:p>
                  </a:txBody>
                  <a:tcPr/>
                </a:tc>
                <a:tc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chemeClr val="tx1"/>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pPr algn="l"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●○安全確保に必要な敷材・活用手順の準備</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a:solidFill>
                            <a:srgbClr val="000000"/>
                          </a:solidFill>
                          <a:effectLst/>
                          <a:latin typeface="+mn-ea"/>
                          <a:ea typeface="+mn-ea"/>
                        </a:rPr>
                        <a:t>　</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ja-JP" altLang="en-US" sz="800" b="0" i="0" u="none" strike="noStrike" dirty="0">
                          <a:solidFill>
                            <a:srgbClr val="000000"/>
                          </a:solidFill>
                          <a:effectLst/>
                          <a:latin typeface="+mn-ea"/>
                          <a:ea typeface="+mn-ea"/>
                        </a:rPr>
                        <a:t>　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24"/>
                  </a:ext>
                </a:extLst>
              </a:tr>
              <a:tr h="137698">
                <a:tc vMerge="1">
                  <a:txBody>
                    <a:bodyPr/>
                    <a:lstStyle/>
                    <a:p>
                      <a:endParaRPr kumimoji="1" lang="ja-JP" altLang="en-US"/>
                    </a:p>
                  </a:txBody>
                  <a:tcPr/>
                </a:tc>
                <a:tc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救護担当</a:t>
                      </a: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dash"/>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救護所の運営と負傷者の搬送</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●〇帰宅・出社方針の整理</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　</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l"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r" fontAlgn="ctr"/>
                      <a:r>
                        <a:rPr lang="ja-JP" altLang="en-US" sz="800" b="0" i="0" u="none" strike="noStrike" dirty="0">
                          <a:solidFill>
                            <a:srgbClr val="000000"/>
                          </a:solidFill>
                          <a:effectLst/>
                          <a:latin typeface="+mn-ea"/>
                          <a:ea typeface="+mn-ea"/>
                        </a:rPr>
                        <a:t>　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tcPr>
                </a:tc>
                <a:extLst>
                  <a:ext uri="{0D108BD9-81ED-4DB2-BD59-A6C34878D82A}">
                    <a16:rowId xmlns:a16="http://schemas.microsoft.com/office/drawing/2014/main" val="10025"/>
                  </a:ext>
                </a:extLst>
              </a:tr>
              <a:tr h="137698">
                <a:tc vMerge="1">
                  <a:txBody>
                    <a:bodyPr/>
                    <a:lstStyle/>
                    <a:p>
                      <a:pPr algn="ctr" fontAlgn="ctr"/>
                      <a:endParaRPr lang="ja-JP" altLang="en-US" sz="800" b="0" i="0" u="none" strike="noStrike" dirty="0">
                        <a:solidFill>
                          <a:srgbClr val="000000"/>
                        </a:solidFill>
                        <a:effectLst/>
                        <a:latin typeface="ＭＳ Ｐゴシック"/>
                      </a:endParaRPr>
                    </a:p>
                  </a:txBody>
                  <a:tcPr marL="4584" marR="4584" marT="4584" marB="0" vert="eaVert" anchor="ctr">
                    <a:lnL w="12700" cap="flat" cmpd="sng" algn="ctr">
                      <a:solidFill>
                        <a:srgbClr val="000000"/>
                      </a:solidFill>
                      <a:prstDash val="solid"/>
                      <a:round/>
                      <a:headEnd type="none" w="med" len="med"/>
                      <a:tailEnd type="none" w="med" len="med"/>
                    </a:lnL>
                    <a:lnR w="6350" cap="flat" cmpd="sng" algn="ctr">
                      <a:solidFill>
                        <a:schemeClr val="tx1"/>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ＭＳ Ｐゴシック"/>
                      </a:endParaRPr>
                    </a:p>
                  </a:txBody>
                  <a:tcPr marL="4584" marR="4584" marT="4584" marB="0" vert="eaVert" anchor="ctr">
                    <a:lnL w="6350" cap="flat" cmpd="sng" algn="ctr">
                      <a:solidFill>
                        <a:schemeClr val="tx1"/>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rowSpan="2">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従業員支援担当</a:t>
                      </a: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dash"/>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rowSpan="2">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帰宅・出社計画の作成</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●〇応急救護・病院搬送に必要な資器材・活用手順の準備　 </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a:solidFill>
                            <a:srgbClr val="000000"/>
                          </a:solidFill>
                          <a:effectLst/>
                          <a:latin typeface="+mn-ea"/>
                          <a:ea typeface="+mn-ea"/>
                        </a:rPr>
                        <a:t>　</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ja-JP" altLang="en-US" sz="800" b="0" i="0" u="none" strike="noStrike" dirty="0">
                          <a:solidFill>
                            <a:srgbClr val="000000"/>
                          </a:solidFill>
                          <a:effectLst/>
                          <a:latin typeface="+mn-ea"/>
                          <a:ea typeface="+mn-ea"/>
                        </a:rPr>
                        <a:t>　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26"/>
                  </a:ext>
                </a:extLst>
              </a:tr>
              <a:tr h="137698">
                <a:tc vMerge="1">
                  <a:txBody>
                    <a:bodyPr/>
                    <a:lstStyle/>
                    <a:p>
                      <a:pPr algn="ctr" fontAlgn="ctr"/>
                      <a:endParaRPr lang="ja-JP" altLang="en-US" sz="800" b="0" i="0" u="none" strike="noStrike" dirty="0">
                        <a:solidFill>
                          <a:srgbClr val="000000"/>
                        </a:solidFill>
                        <a:effectLst/>
                        <a:latin typeface="ＭＳ Ｐゴシック"/>
                      </a:endParaRPr>
                    </a:p>
                  </a:txBody>
                  <a:tcPr marL="4584" marR="4584" marT="4584" marB="0" vert="eaVert"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chemeClr val="tx1"/>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pPr algn="ctr" fontAlgn="ctr"/>
                      <a:endParaRPr lang="ja-JP" altLang="en-US" sz="800" b="0" i="0" u="none" strike="noStrike">
                        <a:solidFill>
                          <a:srgbClr val="000000"/>
                        </a:solidFill>
                        <a:effectLst/>
                        <a:latin typeface="+mn-ea"/>
                        <a:ea typeface="+mn-ea"/>
                      </a:endParaRPr>
                    </a:p>
                  </a:txBody>
                  <a:tcPr marL="4584" marR="4584" marT="4584" marB="0" vert="eaVert"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滞留者（帰宅困難者、出勤者等）対応</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●〇在留に必要な食料品、備品、活用手順の準備</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　</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endParaRPr lang="ja-JP" altLang="en-US" sz="800" b="0" i="0" u="none" strike="noStrike">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ja-JP" altLang="en-US" sz="800" b="0" i="0" u="none" strike="noStrike" dirty="0">
                          <a:solidFill>
                            <a:srgbClr val="000000"/>
                          </a:solidFill>
                          <a:effectLst/>
                          <a:latin typeface="+mn-ea"/>
                          <a:ea typeface="+mn-ea"/>
                        </a:rPr>
                        <a:t>　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27"/>
                  </a:ext>
                </a:extLst>
              </a:tr>
              <a:tr h="137698">
                <a:tc vMerge="1">
                  <a:txBody>
                    <a:bodyPr/>
                    <a:lstStyle/>
                    <a:p>
                      <a:endParaRPr kumimoji="1" lang="ja-JP" altLang="en-US"/>
                    </a:p>
                  </a:txBody>
                  <a:tcPr/>
                </a:tc>
                <a:tc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警備担当</a:t>
                      </a: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dash"/>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chemeClr val="tx1"/>
                      </a:solidFill>
                      <a:prstDash val="dash"/>
                      <a:round/>
                      <a:headEnd type="none" w="med" len="med"/>
                      <a:tailEnd type="none" w="med" len="med"/>
                    </a:lnB>
                  </a:tcPr>
                </a:tc>
                <a:tc>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chemeClr val="tx1"/>
                      </a:solidFill>
                      <a:prstDash val="dash"/>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警備、社内秩序の維持</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chemeClr val="tx1"/>
                      </a:solidFill>
                      <a:prstDash val="dash"/>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〇　 想定される対応虚局面と対応事項の整理</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chemeClr val="tx1"/>
                      </a:solidFill>
                      <a:prstDash val="dash"/>
                      <a:round/>
                      <a:headEnd type="none" w="med" len="med"/>
                      <a:tailEnd type="none" w="med" len="med"/>
                    </a:lnB>
                  </a:tcPr>
                </a:tc>
                <a:tc>
                  <a:txBody>
                    <a:bodyPr/>
                    <a:lstStyle/>
                    <a:p>
                      <a:pPr algn="l" fontAlgn="ctr"/>
                      <a:r>
                        <a:rPr lang="ja-JP" altLang="en-US" sz="800" b="0" i="0" u="none" strike="noStrike">
                          <a:solidFill>
                            <a:srgbClr val="000000"/>
                          </a:solidFill>
                          <a:effectLst/>
                          <a:latin typeface="+mn-ea"/>
                          <a:ea typeface="+mn-ea"/>
                        </a:rPr>
                        <a:t>　</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chemeClr val="tx1"/>
                      </a:solidFill>
                      <a:prstDash val="dash"/>
                      <a:round/>
                      <a:headEnd type="none" w="med" len="med"/>
                      <a:tailEnd type="none" w="med" len="med"/>
                    </a:lnB>
                  </a:tcPr>
                </a:tc>
                <a:tc>
                  <a:txBody>
                    <a:bodyPr/>
                    <a:lstStyle/>
                    <a:p>
                      <a:pPr algn="l"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chemeClr val="tx1"/>
                      </a:solidFill>
                      <a:prstDash val="dash"/>
                      <a:round/>
                      <a:headEnd type="none" w="med" len="med"/>
                      <a:tailEnd type="none" w="med" len="med"/>
                    </a:lnB>
                  </a:tcPr>
                </a:tc>
                <a:tc>
                  <a:txBody>
                    <a:bodyPr/>
                    <a:lstStyle/>
                    <a:p>
                      <a:pPr algn="r" fontAlgn="ctr"/>
                      <a:r>
                        <a:rPr lang="ja-JP" altLang="en-US" sz="800" b="0" i="0" u="none" strike="noStrike" dirty="0">
                          <a:solidFill>
                            <a:srgbClr val="000000"/>
                          </a:solidFill>
                          <a:effectLst/>
                          <a:latin typeface="+mn-ea"/>
                          <a:ea typeface="+mn-ea"/>
                        </a:rPr>
                        <a:t>　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chemeClr val="tx1"/>
                      </a:solidFill>
                      <a:prstDash val="dash"/>
                      <a:round/>
                      <a:headEnd type="none" w="med" len="med"/>
                      <a:tailEnd type="none" w="med" len="med"/>
                    </a:lnB>
                  </a:tcPr>
                </a:tc>
                <a:extLst>
                  <a:ext uri="{0D108BD9-81ED-4DB2-BD59-A6C34878D82A}">
                    <a16:rowId xmlns:a16="http://schemas.microsoft.com/office/drawing/2014/main" val="10028"/>
                  </a:ext>
                </a:extLst>
              </a:tr>
              <a:tr h="137698">
                <a:tc vMerge="1">
                  <a:txBody>
                    <a:bodyPr/>
                    <a:lstStyle/>
                    <a:p>
                      <a:endParaRPr kumimoji="1" lang="ja-JP" altLang="en-US"/>
                    </a:p>
                  </a:txBody>
                  <a:tcPr>
                    <a:lnT w="12700" cap="flat" cmpd="sng" algn="ctr">
                      <a:solidFill>
                        <a:srgbClr val="000000"/>
                      </a:solidFill>
                      <a:prstDash val="solid"/>
                      <a:round/>
                      <a:headEnd type="none" w="med" len="med"/>
                      <a:tailEnd type="none" w="med" len="med"/>
                    </a:lnT>
                  </a:tcPr>
                </a:tc>
                <a:tc rowSpan="13">
                  <a:txBody>
                    <a:bodyPr/>
                    <a:lstStyle/>
                    <a:p>
                      <a:pPr algn="ctr" fontAlgn="ctr"/>
                      <a:r>
                        <a:rPr lang="en-US" altLang="ja-JP" sz="800" b="0" i="0" u="none" strike="noStrike" dirty="0">
                          <a:solidFill>
                            <a:srgbClr val="000000"/>
                          </a:solidFill>
                          <a:effectLst/>
                          <a:latin typeface="ＭＳ Ｐゴシック"/>
                        </a:rPr>
                        <a:t>D</a:t>
                      </a:r>
                      <a:endParaRPr lang="ja-JP" altLang="en-US" sz="800" b="0" i="0" u="none" strike="noStrike" dirty="0">
                        <a:solidFill>
                          <a:srgbClr val="000000"/>
                        </a:solidFill>
                        <a:effectLst/>
                        <a:latin typeface="ＭＳ Ｐゴシック"/>
                      </a:endParaRPr>
                    </a:p>
                  </a:txBody>
                  <a:tcPr marL="4584" marR="4584" marT="4584" marB="0" anchor="ctr">
                    <a:lnL w="12700" cap="flat" cmpd="sng" algn="ctr">
                      <a:solidFill>
                        <a:schemeClr val="tx1"/>
                      </a:solidFill>
                      <a:prstDash val="dash"/>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rgbClr val="000000"/>
                      </a:solidFill>
                      <a:prstDash val="solid"/>
                      <a:round/>
                      <a:headEnd type="none" w="med" len="med"/>
                      <a:tailEnd type="none" w="med" len="med"/>
                    </a:lnB>
                  </a:tcPr>
                </a:tc>
                <a:tc rowSpan="13">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事業継続対応</a:t>
                      </a:r>
                      <a:endParaRPr lang="en-US" altLang="ja-JP"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チーム</a:t>
                      </a:r>
                    </a:p>
                  </a:txBody>
                  <a:tcPr marL="4584" marR="4584" marT="4584" marB="0"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チーム長</a:t>
                      </a: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dash"/>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chemeClr val="tx1"/>
                      </a:solidFill>
                      <a:prstDash val="dot"/>
                      <a:round/>
                      <a:headEnd type="none" w="med" len="med"/>
                      <a:tailEnd type="none" w="med" len="med"/>
                    </a:lnB>
                  </a:tcPr>
                </a:tc>
                <a:tc rowSpan="2">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chemeClr val="tx1"/>
                      </a:solidFill>
                      <a:prstDash val="dot"/>
                      <a:round/>
                      <a:headEnd type="none" w="med" len="med"/>
                      <a:tailEnd type="none" w="med" len="med"/>
                    </a:lnB>
                  </a:tcPr>
                </a:tc>
                <a:tc rowSpan="13">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12700" cap="flat" cmpd="sng" algn="ctr">
                      <a:solidFill>
                        <a:schemeClr val="tx1"/>
                      </a:solidFill>
                      <a:prstDash val="solid"/>
                      <a:round/>
                      <a:headEnd type="none" w="med" len="med"/>
                      <a:tailEnd type="none" w="med" len="med"/>
                    </a:lnL>
                    <a:lnR w="6350" cap="flat" cmpd="sng" algn="ctr">
                      <a:solidFill>
                        <a:schemeClr val="tx1"/>
                      </a:solidFill>
                      <a:prstDash val="dot"/>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solid"/>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noFill/>
                  </a:tcPr>
                </a:tc>
                <a:tc rowSpan="13">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solid"/>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noFill/>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6350" cap="flat" cmpd="sng" algn="ctr">
                      <a:solidFill>
                        <a:schemeClr val="tx1"/>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FF"/>
                    </a:solidFill>
                  </a:tcPr>
                </a:tc>
                <a:tc rowSpan="13">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solid"/>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noFill/>
                  </a:tcPr>
                </a:tc>
                <a:tc rowSpan="13">
                  <a:txBody>
                    <a:bodyPr/>
                    <a:lstStyle/>
                    <a:p>
                      <a:pPr algn="ctr" fontAlgn="ctr"/>
                      <a:r>
                        <a:rPr lang="ja-JP" altLang="en-US" sz="800" b="0" i="0" u="none" strike="noStrike" dirty="0">
                          <a:solidFill>
                            <a:srgbClr val="000000"/>
                          </a:solidFill>
                          <a:effectLst/>
                          <a:latin typeface="+mn-ea"/>
                          <a:ea typeface="+mn-ea"/>
                        </a:rPr>
                        <a:t>事業継続対応時</a:t>
                      </a:r>
                    </a:p>
                  </a:txBody>
                  <a:tcPr marL="4584" marR="4584" marT="4584" marB="0" vert="eaVert" anchor="ctr">
                    <a:lnL w="6350" cap="flat" cmpd="sng" algn="ctr">
                      <a:solidFill>
                        <a:schemeClr val="tx1"/>
                      </a:solidFill>
                      <a:prstDash val="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□チーム統括</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　 チーム全体の事前準備統括</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dash"/>
                      <a:round/>
                      <a:headEnd type="none" w="med" len="med"/>
                      <a:tailEnd type="none" w="med" len="med"/>
                    </a:lnT>
                    <a:lnB w="38100" cap="flat" cmpd="sng" algn="ctr">
                      <a:solidFill>
                        <a:srgbClr val="FF0000"/>
                      </a:solidFill>
                      <a:prstDash val="solid"/>
                      <a:round/>
                      <a:headEnd type="none" w="med" len="med"/>
                      <a:tailEnd type="none" w="med" len="med"/>
                    </a:lnB>
                  </a:tcPr>
                </a:tc>
                <a:tc>
                  <a:txBody>
                    <a:bodyPr/>
                    <a:lstStyle/>
                    <a:p>
                      <a:pPr algn="l" fontAlgn="ctr"/>
                      <a:r>
                        <a:rPr lang="ja-JP" altLang="en-US" sz="800" b="0" i="0" u="none" strike="noStrike">
                          <a:solidFill>
                            <a:srgbClr val="000000"/>
                          </a:solidFill>
                          <a:effectLst/>
                          <a:latin typeface="+mn-ea"/>
                          <a:ea typeface="+mn-ea"/>
                        </a:rPr>
                        <a:t>　</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rgbClr val="000000"/>
                      </a:solidFill>
                      <a:prstDash val="dot"/>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tcPr>
                </a:tc>
                <a:tc>
                  <a:txBody>
                    <a:bodyPr/>
                    <a:lstStyle/>
                    <a:p>
                      <a:pPr algn="r" fontAlgn="ctr"/>
                      <a:r>
                        <a:rPr lang="ja-JP" altLang="en-US" sz="800" b="0" i="0" u="none" strike="noStrike" dirty="0">
                          <a:solidFill>
                            <a:srgbClr val="000000"/>
                          </a:solidFill>
                          <a:effectLst/>
                          <a:latin typeface="+mn-ea"/>
                          <a:ea typeface="+mn-ea"/>
                        </a:rPr>
                        <a:t>　</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rgbClr val="000000"/>
                      </a:solidFill>
                      <a:prstDash val="dot"/>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tcPr>
                </a:tc>
                <a:extLst>
                  <a:ext uri="{0D108BD9-81ED-4DB2-BD59-A6C34878D82A}">
                    <a16:rowId xmlns:a16="http://schemas.microsoft.com/office/drawing/2014/main" val="10029"/>
                  </a:ext>
                </a:extLst>
              </a:tr>
              <a:tr h="137698">
                <a:tc vMerge="1">
                  <a:txBody>
                    <a:bodyPr/>
                    <a:lstStyle/>
                    <a:p>
                      <a:pPr algn="ctr" fontAlgn="ctr"/>
                      <a:endParaRPr lang="ja-JP" altLang="en-US" sz="800" b="0" i="0" u="none" strike="noStrike" dirty="0">
                        <a:solidFill>
                          <a:srgbClr val="000000"/>
                        </a:solidFill>
                        <a:effectLst/>
                        <a:latin typeface="ＭＳ Ｐゴシック"/>
                      </a:endParaRPr>
                    </a:p>
                  </a:txBody>
                  <a:tcPr marL="4584" marR="4584" marT="4584" marB="0" vert="eaVert"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chemeClr val="tx1"/>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solidFill>
                      <a:srgbClr val="FFCCFF"/>
                    </a:solidFill>
                  </a:tcPr>
                </a:tc>
                <a:tc vMerge="1">
                  <a:txBody>
                    <a:bodyPr/>
                    <a:lstStyle/>
                    <a:p>
                      <a:endParaRPr kumimoji="1" lang="ja-JP" altLang="en-US"/>
                    </a:p>
                  </a:txBody>
                  <a:tcPr/>
                </a:tc>
                <a:tc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□本部長判断事項（契約の受注・配送方針）の起案</a:t>
                      </a:r>
                    </a:p>
                  </a:txBody>
                  <a:tcPr marL="9525" marR="9525" marT="9525" marB="0" anchor="ctr">
                    <a:lnL w="12700" cap="flat" cmpd="sng" algn="ctr">
                      <a:solidFill>
                        <a:schemeClr val="tx1"/>
                      </a:solidFill>
                      <a:prstDash val="solid"/>
                      <a:round/>
                      <a:headEnd type="none" w="med" len="med"/>
                      <a:tailEnd type="none" w="med" len="med"/>
                    </a:lnL>
                    <a:lnR w="38100" cap="flat" cmpd="sng" algn="ctr">
                      <a:solidFill>
                        <a:srgbClr val="FF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FF0000"/>
                          </a:solidFill>
                          <a:effectLst/>
                          <a:latin typeface="+mn-ea"/>
                          <a:ea typeface="+mn-ea"/>
                        </a:rPr>
                        <a:t>●〇契約の受注・配送と事前準備の推進　</a:t>
                      </a:r>
                      <a:r>
                        <a:rPr lang="en-US" altLang="ja-JP" sz="800" b="0" i="0" u="none" strike="noStrike" dirty="0">
                          <a:solidFill>
                            <a:srgbClr val="FF0000"/>
                          </a:solidFill>
                          <a:effectLst/>
                          <a:highlight>
                            <a:srgbClr val="FFFFCC"/>
                          </a:highlight>
                          <a:latin typeface="+mn-ea"/>
                          <a:ea typeface="+mn-ea"/>
                        </a:rPr>
                        <a:t>STEP4-2</a:t>
                      </a:r>
                      <a:r>
                        <a:rPr lang="ja-JP" altLang="en-US" sz="800" b="0" i="0" u="none" strike="noStrike" dirty="0">
                          <a:solidFill>
                            <a:srgbClr val="FF0000"/>
                          </a:solidFill>
                          <a:effectLst/>
                          <a:highlight>
                            <a:srgbClr val="FFFFCC"/>
                          </a:highlight>
                          <a:latin typeface="+mn-ea"/>
                          <a:ea typeface="+mn-ea"/>
                        </a:rPr>
                        <a:t>へ</a:t>
                      </a:r>
                      <a:r>
                        <a:rPr lang="ja-JP" altLang="en-US" sz="800" b="0" i="0" u="none" strike="noStrike" dirty="0">
                          <a:solidFill>
                            <a:srgbClr val="000000"/>
                          </a:solidFill>
                          <a:effectLst/>
                          <a:latin typeface="+mn-ea"/>
                          <a:ea typeface="+mn-ea"/>
                        </a:rPr>
                        <a:t>　</a:t>
                      </a:r>
                    </a:p>
                  </a:txBody>
                  <a:tcPr marL="4584" marR="4584" marT="4584" marB="0" anchor="ctr">
                    <a:lnL w="38100" cap="flat" cmpd="sng" algn="ctr">
                      <a:solidFill>
                        <a:srgbClr val="FF0000"/>
                      </a:solidFill>
                      <a:prstDash val="solid"/>
                      <a:round/>
                      <a:headEnd type="none" w="med" len="med"/>
                      <a:tailEnd type="none" w="med" len="med"/>
                    </a:lnL>
                    <a:lnR w="38100" cap="flat" cmpd="sng" algn="ctr">
                      <a:solidFill>
                        <a:srgbClr val="FF0000"/>
                      </a:solidFill>
                      <a:prstDash val="solid"/>
                      <a:round/>
                      <a:headEnd type="none" w="med" len="med"/>
                      <a:tailEnd type="none" w="med" len="med"/>
                    </a:lnR>
                    <a:lnT w="38100" cap="flat" cmpd="sng" algn="ctr">
                      <a:solidFill>
                        <a:srgbClr val="FF0000"/>
                      </a:solidFill>
                      <a:prstDash val="solid"/>
                      <a:round/>
                      <a:headEnd type="none" w="med" len="med"/>
                      <a:tailEnd type="none" w="med" len="med"/>
                    </a:lnT>
                    <a:lnB w="38100" cap="flat" cmpd="sng" algn="ctr">
                      <a:solidFill>
                        <a:srgbClr val="FF0000"/>
                      </a:solidFill>
                      <a:prstDash val="solid"/>
                      <a:round/>
                      <a:headEnd type="none" w="med" len="med"/>
                      <a:tailEnd type="none" w="med" len="med"/>
                    </a:lnB>
                    <a:solidFill>
                      <a:schemeClr val="bg1">
                        <a:lumMod val="85000"/>
                      </a:schemeClr>
                    </a:solidFill>
                  </a:tcPr>
                </a:tc>
                <a:tc>
                  <a:txBody>
                    <a:bodyPr/>
                    <a:lstStyle/>
                    <a:p>
                      <a:pPr algn="l" fontAlgn="ctr"/>
                      <a:endParaRPr lang="ja-JP" altLang="en-US" sz="800" b="0" i="0" u="none" strike="noStrike" dirty="0">
                        <a:solidFill>
                          <a:srgbClr val="000000"/>
                        </a:solidFill>
                        <a:effectLst/>
                        <a:latin typeface="+mn-ea"/>
                        <a:ea typeface="+mn-ea"/>
                      </a:endParaRPr>
                    </a:p>
                  </a:txBody>
                  <a:tcPr marL="4584" marR="4584" marT="4584" marB="0" anchor="ctr">
                    <a:lnL w="38100" cap="flat" cmpd="sng" algn="ctr">
                      <a:solidFill>
                        <a:srgbClr val="FF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tcPr>
                </a:tc>
                <a:tc>
                  <a:txBody>
                    <a:bodyPr/>
                    <a:lstStyle/>
                    <a:p>
                      <a:pPr algn="l"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tcPr>
                </a:tc>
                <a:tc>
                  <a:txBody>
                    <a:bodyPr/>
                    <a:lstStyle/>
                    <a:p>
                      <a:pPr algn="r"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tcPr>
                </a:tc>
                <a:extLst>
                  <a:ext uri="{0D108BD9-81ED-4DB2-BD59-A6C34878D82A}">
                    <a16:rowId xmlns:a16="http://schemas.microsoft.com/office/drawing/2014/main" val="631215178"/>
                  </a:ext>
                </a:extLst>
              </a:tr>
              <a:tr h="137698">
                <a:tc vMerge="1">
                  <a:txBody>
                    <a:bodyPr/>
                    <a:lstStyle/>
                    <a:p>
                      <a:pPr algn="ctr" fontAlgn="ctr"/>
                      <a:endParaRPr lang="ja-JP" altLang="en-US" sz="800" b="0" i="0" u="none" strike="noStrike" dirty="0">
                        <a:solidFill>
                          <a:srgbClr val="000000"/>
                        </a:solidFill>
                        <a:effectLst/>
                        <a:latin typeface="ＭＳ Ｐゴシック"/>
                      </a:endParaRPr>
                    </a:p>
                  </a:txBody>
                  <a:tcPr marL="4584" marR="4584" marT="4584" marB="0" vert="eaVert"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要員対応担当</a:t>
                      </a: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dash"/>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solidFill>
                      <a:srgbClr val="FFCCFF"/>
                    </a:solidFill>
                  </a:tcPr>
                </a:tc>
                <a:tc vMerge="1">
                  <a:txBody>
                    <a:bodyPr/>
                    <a:lstStyle/>
                    <a:p>
                      <a:endParaRPr kumimoji="1" lang="ja-JP" altLang="en-US"/>
                    </a:p>
                  </a:txBody>
                  <a:tcPr/>
                </a:tc>
                <a:tc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□社員（乗務員等含む）参集可能状況の把握と要員手配</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〇　 状況把握用フォーマットの準備</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38100" cap="flat" cmpd="sng" algn="ctr">
                      <a:solidFill>
                        <a:srgbClr val="FF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endParaRPr lang="ja-JP" altLang="en-US" sz="800" b="0" i="0" u="none" strike="noStrike">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ja-JP" altLang="en-US" sz="800" b="0" i="0" u="none" strike="noStrike" dirty="0">
                          <a:solidFill>
                            <a:srgbClr val="000000"/>
                          </a:solidFill>
                          <a:effectLst/>
                          <a:latin typeface="+mn-ea"/>
                          <a:ea typeface="+mn-ea"/>
                        </a:rPr>
                        <a:t>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2168471837"/>
                  </a:ext>
                </a:extLst>
              </a:tr>
              <a:tr h="137698">
                <a:tc vMerge="1">
                  <a:txBody>
                    <a:bodyPr/>
                    <a:lstStyle/>
                    <a:p>
                      <a:endParaRPr kumimoji="1" lang="ja-JP" altLang="en-US"/>
                    </a:p>
                  </a:txBody>
                  <a:tcPr>
                    <a:lnT w="12700" cap="flat" cmpd="sng" algn="ctr">
                      <a:solidFill>
                        <a:srgbClr val="000000"/>
                      </a:solidFill>
                      <a:prstDash val="solid"/>
                      <a:round/>
                      <a:headEnd type="none" w="med" len="med"/>
                      <a:tailEnd type="none" w="med" len="med"/>
                    </a:lnT>
                  </a:tcPr>
                </a:tc>
                <a:tc vMerge="1">
                  <a:txBody>
                    <a:bodyPr/>
                    <a:lstStyle/>
                    <a:p>
                      <a:endParaRPr kumimoji="1" lang="ja-JP" altLang="en-US"/>
                    </a:p>
                  </a:txBody>
                  <a:tcPr>
                    <a:lnT w="12700" cap="flat" cmpd="sng" algn="ctr">
                      <a:solidFill>
                        <a:srgbClr val="000000"/>
                      </a:solidFill>
                      <a:prstDash val="solid"/>
                      <a:round/>
                      <a:headEnd type="none" w="med" len="med"/>
                      <a:tailEnd type="none" w="med" len="med"/>
                    </a:lnT>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R w="6350" cap="flat" cmpd="sng" algn="ctr">
                      <a:solidFill>
                        <a:schemeClr val="tx1"/>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r>
                        <a:rPr lang="en-US" altLang="ja-JP" sz="800" b="0" i="0" u="none" strike="noStrike" dirty="0">
                          <a:solidFill>
                            <a:srgbClr val="000000"/>
                          </a:solidFill>
                          <a:effectLst/>
                          <a:latin typeface="ＭＳ Ｐゴシック" panose="020B0600070205080204" pitchFamily="50" charset="-128"/>
                          <a:ea typeface="ＭＳ Ｐゴシック" panose="020B0600070205080204" pitchFamily="50" charset="-128"/>
                        </a:rPr>
                        <a:t>IT</a:t>
                      </a: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対応担当</a:t>
                      </a: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dash"/>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endParaRPr kumimoji="1" lang="ja-JP" altLang="en-US"/>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vMerge="1">
                  <a:txBody>
                    <a:bodyPr/>
                    <a:lstStyle/>
                    <a:p>
                      <a:endParaRPr kumimoji="1" lang="ja-JP" altLang="en-US"/>
                    </a:p>
                  </a:txBody>
                  <a:tcPr>
                    <a:lnT w="12700" cap="flat" cmpd="sng" algn="ctr">
                      <a:solidFill>
                        <a:schemeClr val="tx1"/>
                      </a:solidFill>
                      <a:prstDash val="solid"/>
                      <a:round/>
                      <a:headEnd type="none" w="med" len="med"/>
                      <a:tailEnd type="none" w="med" len="med"/>
                    </a:lnT>
                  </a:tcPr>
                </a:tc>
                <a:tc vMerge="1">
                  <a:txBody>
                    <a:bodyPr/>
                    <a:lstStyle/>
                    <a:p>
                      <a:endParaRPr kumimoji="1" lang="ja-JP" altLang="en-US"/>
                    </a:p>
                  </a:txBody>
                  <a:tcPr>
                    <a:lnT w="12700" cap="flat" cmpd="sng" algn="ctr">
                      <a:solidFill>
                        <a:schemeClr val="tx1"/>
                      </a:solidFill>
                      <a:prstDash val="solid"/>
                      <a:round/>
                      <a:headEnd type="none" w="med" len="med"/>
                      <a:tailEnd type="none" w="med" len="med"/>
                    </a:lnT>
                  </a:tcPr>
                </a:tc>
                <a:tc vMerge="1">
                  <a:txBody>
                    <a:bodyPr/>
                    <a:lstStyle/>
                    <a:p>
                      <a:endParaRPr kumimoji="1" lang="ja-JP" altLang="en-US"/>
                    </a:p>
                  </a:txBody>
                  <a:tcPr>
                    <a:lnT w="12700" cap="flat" cmpd="sng" algn="ctr">
                      <a:solidFill>
                        <a:schemeClr val="tx1"/>
                      </a:solidFill>
                      <a:prstDash val="solid"/>
                      <a:round/>
                      <a:headEnd type="none" w="med" len="med"/>
                      <a:tailEnd type="none" w="med" len="med"/>
                    </a:lnT>
                  </a:tcPr>
                </a:tc>
                <a:tc vMerge="1">
                  <a:txBody>
                    <a:bodyPr/>
                    <a:lstStyle/>
                    <a:p>
                      <a:endParaRPr kumimoji="1" lang="ja-JP" altLang="en-US"/>
                    </a:p>
                  </a:txBody>
                  <a:tcPr>
                    <a:lnT w="12700" cap="flat" cmpd="sng" algn="ctr">
                      <a:solidFill>
                        <a:schemeClr val="tx1"/>
                      </a:solidFill>
                      <a:prstDash val="solid"/>
                      <a:round/>
                      <a:headEnd type="none" w="med" len="med"/>
                      <a:tailEnd type="none" w="med" len="med"/>
                    </a:lnT>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□システム・ネットワークの現状把握と復旧手配</a:t>
                      </a:r>
                    </a:p>
                  </a:txBody>
                  <a:tcPr marL="9525" marR="9525" marT="9525" marB="0" anchor="ctr">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　 状況把握用フォーマットの準備</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　</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ja-JP" altLang="en-US" sz="800" b="0" i="0" u="none" strike="noStrike" dirty="0">
                          <a:solidFill>
                            <a:srgbClr val="000000"/>
                          </a:solidFill>
                          <a:effectLst/>
                          <a:latin typeface="+mn-ea"/>
                          <a:ea typeface="+mn-ea"/>
                        </a:rPr>
                        <a:t>　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31"/>
                  </a:ext>
                </a:extLst>
              </a:tr>
              <a:tr h="137698">
                <a:tc vMerge="1">
                  <a:txBody>
                    <a:bodyPr/>
                    <a:lstStyle/>
                    <a:p>
                      <a:pPr algn="ctr" fontAlgn="ctr"/>
                      <a:endParaRPr lang="ja-JP" altLang="en-US" sz="800" b="0" i="0" u="none" strike="noStrike" dirty="0">
                        <a:solidFill>
                          <a:srgbClr val="000000"/>
                        </a:solidFill>
                        <a:effectLst/>
                        <a:latin typeface="ＭＳ Ｐゴシック"/>
                      </a:endParaRPr>
                    </a:p>
                  </a:txBody>
                  <a:tcPr marL="4584" marR="4584" marT="4584" marB="0" vert="eaVert" anchor="ctr">
                    <a:lnL w="12700" cap="flat" cmpd="sng" algn="ctr">
                      <a:solidFill>
                        <a:srgbClr val="000000"/>
                      </a:solidFill>
                      <a:prstDash val="solid"/>
                      <a:round/>
                      <a:headEnd type="none" w="med" len="med"/>
                      <a:tailEnd type="none" w="med" len="med"/>
                    </a:lnL>
                    <a:lnR w="6350" cap="flat" cmpd="sng" algn="ctr">
                      <a:solidFill>
                        <a:schemeClr val="tx1"/>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ＭＳ Ｐゴシック"/>
                      </a:endParaRPr>
                    </a:p>
                  </a:txBody>
                  <a:tcPr marL="4584" marR="4584" marT="4584" marB="0" vert="eaVert" anchor="ctr">
                    <a:lnL w="6350" cap="flat" cmpd="sng" algn="ctr">
                      <a:solidFill>
                        <a:schemeClr val="tx1"/>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財務対応担当</a:t>
                      </a: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dash"/>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12700" cap="flat" cmpd="sng" algn="ctr">
                      <a:solidFill>
                        <a:schemeClr val="tx1"/>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FF"/>
                    </a:solidFill>
                  </a:tcPr>
                </a:tc>
                <a:tc vMerge="1">
                  <a:txBody>
                    <a:bodyPr/>
                    <a:lstStyle/>
                    <a:p>
                      <a:endParaRPr kumimoji="1" lang="ja-JP" altLang="en-US"/>
                    </a:p>
                  </a:txBody>
                  <a:tcPr>
                    <a:lnL w="6350" cap="flat" cmpd="sng" algn="ctr">
                      <a:solidFill>
                        <a:srgbClr val="000000"/>
                      </a:solidFill>
                      <a:prstDash val="dot"/>
                      <a:round/>
                      <a:headEnd type="none" w="med" len="med"/>
                      <a:tailEnd type="none" w="med" len="med"/>
                    </a:lnL>
                    <a:lnT w="12700" cap="flat" cmpd="sng" algn="ctr">
                      <a:solidFill>
                        <a:schemeClr val="tx1"/>
                      </a:solidFill>
                      <a:prstDash val="solid"/>
                      <a:round/>
                      <a:headEnd type="none" w="med" len="med"/>
                      <a:tailEnd type="none" w="med" len="med"/>
                    </a:lnT>
                  </a:tcPr>
                </a:tc>
                <a:tc vMerge="1">
                  <a:txBody>
                    <a:bodyPr/>
                    <a:lstStyle/>
                    <a:p>
                      <a:endParaRPr kumimoji="1" lang="ja-JP" altLang="en-US"/>
                    </a:p>
                  </a:txBody>
                  <a:tcPr>
                    <a:lnT w="12700" cap="flat" cmpd="sng" algn="ctr">
                      <a:solidFill>
                        <a:schemeClr val="tx1"/>
                      </a:solidFill>
                      <a:prstDash val="solid"/>
                      <a:round/>
                      <a:headEnd type="none" w="med" len="med"/>
                      <a:tailEnd type="none" w="med" len="med"/>
                    </a:lnT>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R w="635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6350" cap="flat" cmpd="sng" algn="ctr">
                      <a:solidFill>
                        <a:schemeClr val="tx1"/>
                      </a:solidFill>
                      <a:prstDash val="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□資金繰り等への影響把握と対外支払の遂行</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　 状況把握用フォーマットの準備</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　</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ja-JP" altLang="en-US" sz="800" b="0" i="0" u="none" strike="noStrike" dirty="0">
                          <a:solidFill>
                            <a:srgbClr val="000000"/>
                          </a:solidFill>
                          <a:effectLst/>
                          <a:latin typeface="+mn-ea"/>
                          <a:ea typeface="+mn-ea"/>
                        </a:rPr>
                        <a:t>　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32"/>
                  </a:ext>
                </a:extLst>
              </a:tr>
              <a:tr h="137698">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rowSpan="3">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建物・設備担当</a:t>
                      </a: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dash"/>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rowSpan="3">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marL="0" marR="0" lvl="0" indent="0" algn="l" defTabSz="1280160" rtl="0" eaLnBrk="1" fontAlgn="ctr" latinLnBrk="0" hangingPunct="1">
                        <a:lnSpc>
                          <a:spcPct val="100000"/>
                        </a:lnSpc>
                        <a:spcBef>
                          <a:spcPts val="0"/>
                        </a:spcBef>
                        <a:spcAft>
                          <a:spcPts val="0"/>
                        </a:spcAft>
                        <a:buClrTx/>
                        <a:buSzTx/>
                        <a:buFontTx/>
                        <a:buNone/>
                        <a:tabLst/>
                        <a:defRPr/>
                      </a:pPr>
                      <a:r>
                        <a:rPr lang="ja-JP" altLang="en-US" sz="800" b="0" i="0" u="none" strike="noStrike" dirty="0">
                          <a:solidFill>
                            <a:srgbClr val="000000"/>
                          </a:solidFill>
                          <a:effectLst/>
                          <a:latin typeface="ＭＳ Ｐゴシック" panose="020B0600070205080204" pitchFamily="50" charset="-128"/>
                          <a:ea typeface="+mn-ea"/>
                        </a:rPr>
                        <a:t>□建物</a:t>
                      </a:r>
                      <a:r>
                        <a:rPr lang="en-US" altLang="ja-JP" sz="800" b="0" i="0" u="none" strike="noStrike" dirty="0">
                          <a:solidFill>
                            <a:srgbClr val="000000"/>
                          </a:solidFill>
                          <a:effectLst/>
                          <a:latin typeface="ＭＳ Ｐゴシック" panose="020B0600070205080204" pitchFamily="50" charset="-128"/>
                          <a:ea typeface="+mn-ea"/>
                        </a:rPr>
                        <a:t>/</a:t>
                      </a:r>
                      <a:r>
                        <a:rPr lang="ja-JP" altLang="en-US" sz="800" b="0" i="0" u="none" strike="noStrike" dirty="0">
                          <a:solidFill>
                            <a:srgbClr val="000000"/>
                          </a:solidFill>
                          <a:effectLst/>
                          <a:latin typeface="ＭＳ Ｐゴシック" panose="020B0600070205080204" pitchFamily="50" charset="-128"/>
                          <a:ea typeface="+mn-ea"/>
                        </a:rPr>
                        <a:t>インフラ設備の現状把握と復旧手配</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　 状況把握用フォーマットの準備</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　</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ja-JP" altLang="en-US" sz="800" b="0" i="0" u="none" strike="noStrike" dirty="0">
                          <a:solidFill>
                            <a:srgbClr val="000000"/>
                          </a:solidFill>
                          <a:effectLst/>
                          <a:latin typeface="+mn-ea"/>
                          <a:ea typeface="+mn-ea"/>
                        </a:rPr>
                        <a:t>　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795826843"/>
                  </a:ext>
                </a:extLst>
              </a:tr>
              <a:tr h="137698">
                <a:tc vMerge="1">
                  <a:txBody>
                    <a:bodyPr/>
                    <a:lstStyle/>
                    <a:p>
                      <a:endParaRPr kumimoji="1" lang="ja-JP" altLang="en-US"/>
                    </a:p>
                  </a:txBody>
                  <a:tcPr/>
                </a:tc>
                <a:tc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建物・設備担当</a:t>
                      </a: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dash"/>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□倉庫の被害状況の把握</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　 状況把握用フォーマットの準備</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a:solidFill>
                            <a:srgbClr val="000000"/>
                          </a:solidFill>
                          <a:effectLst/>
                          <a:latin typeface="+mn-ea"/>
                          <a:ea typeface="+mn-ea"/>
                        </a:rPr>
                        <a:t>　</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endParaRPr lang="ja-JP" altLang="en-US" sz="800" b="0" i="0" u="none" strike="noStrike">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ja-JP" altLang="en-US" sz="800" b="0" i="0" u="none" strike="noStrike" dirty="0">
                          <a:solidFill>
                            <a:srgbClr val="000000"/>
                          </a:solidFill>
                          <a:effectLst/>
                          <a:latin typeface="+mn-ea"/>
                          <a:ea typeface="+mn-ea"/>
                        </a:rPr>
                        <a:t>　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33"/>
                  </a:ext>
                </a:extLst>
              </a:tr>
              <a:tr h="137698">
                <a:tc vMerge="1">
                  <a:txBody>
                    <a:bodyPr/>
                    <a:lstStyle/>
                    <a:p>
                      <a:endParaRPr kumimoji="1" lang="ja-JP" altLang="en-US"/>
                    </a:p>
                  </a:txBody>
                  <a:tcPr>
                    <a:lnT w="12700" cap="flat" cmpd="sng" algn="ctr">
                      <a:solidFill>
                        <a:srgbClr val="000000"/>
                      </a:solidFill>
                      <a:prstDash val="solid"/>
                      <a:round/>
                      <a:headEnd type="none" w="med" len="med"/>
                      <a:tailEnd type="none" w="med" len="med"/>
                    </a:lnT>
                  </a:tcPr>
                </a:tc>
                <a:tc vMerge="1">
                  <a:txBody>
                    <a:bodyPr/>
                    <a:lstStyle/>
                    <a:p>
                      <a:endParaRPr kumimoji="1" lang="ja-JP" altLang="en-US"/>
                    </a:p>
                  </a:txBody>
                  <a:tcPr>
                    <a:lnT w="12700" cap="flat" cmpd="sng" algn="ctr">
                      <a:solidFill>
                        <a:srgbClr val="000000"/>
                      </a:solidFill>
                      <a:prstDash val="solid"/>
                      <a:round/>
                      <a:headEnd type="none" w="med" len="med"/>
                      <a:tailEnd type="none" w="med" len="med"/>
                    </a:lnT>
                  </a:tcPr>
                </a:tc>
                <a:tc vMerge="1">
                  <a:txBody>
                    <a:bodyPr/>
                    <a:lstStyle/>
                    <a:p>
                      <a:endParaRPr kumimoji="1" lang="ja-JP" altLang="en-US"/>
                    </a:p>
                  </a:txBody>
                  <a:tcPr>
                    <a:lnT w="12700" cap="flat" cmpd="sng" algn="ctr">
                      <a:solidFill>
                        <a:srgbClr val="000000"/>
                      </a:solidFill>
                      <a:prstDash val="solid"/>
                      <a:round/>
                      <a:headEnd type="none" w="med" len="med"/>
                      <a:tailEnd type="none" w="med" len="med"/>
                    </a:lnT>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R w="12700" cap="flat" cmpd="sng" algn="ctr">
                      <a:solidFill>
                        <a:schemeClr val="tx1"/>
                      </a:solidFill>
                      <a:prstDash val="dash"/>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endParaRPr kumimoji="1" lang="ja-JP" altLang="en-US"/>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vMerge="1">
                  <a:txBody>
                    <a:bodyPr/>
                    <a:lstStyle/>
                    <a:p>
                      <a:endParaRPr kumimoji="1" lang="ja-JP" altLang="en-US"/>
                    </a:p>
                  </a:txBody>
                  <a:tcPr>
                    <a:lnT w="12700" cap="flat" cmpd="sng" algn="ctr">
                      <a:solidFill>
                        <a:schemeClr val="tx1"/>
                      </a:solidFill>
                      <a:prstDash val="solid"/>
                      <a:round/>
                      <a:headEnd type="none" w="med" len="med"/>
                      <a:tailEnd type="none" w="med" len="med"/>
                    </a:lnT>
                  </a:tcPr>
                </a:tc>
                <a:tc vMerge="1">
                  <a:txBody>
                    <a:bodyPr/>
                    <a:lstStyle/>
                    <a:p>
                      <a:endParaRPr kumimoji="1" lang="ja-JP" altLang="en-US"/>
                    </a:p>
                  </a:txBody>
                  <a:tcPr>
                    <a:lnT w="12700" cap="flat" cmpd="sng" algn="ctr">
                      <a:solidFill>
                        <a:schemeClr val="tx1"/>
                      </a:solidFill>
                      <a:prstDash val="solid"/>
                      <a:round/>
                      <a:headEnd type="none" w="med" len="med"/>
                      <a:tailEnd type="none" w="med" len="med"/>
                    </a:lnT>
                  </a:tcPr>
                </a:tc>
                <a:tc vMerge="1">
                  <a:txBody>
                    <a:bodyPr/>
                    <a:lstStyle/>
                    <a:p>
                      <a:endParaRPr kumimoji="1" lang="ja-JP" altLang="en-US"/>
                    </a:p>
                  </a:txBody>
                  <a:tcPr>
                    <a:lnT w="12700" cap="flat" cmpd="sng" algn="ctr">
                      <a:solidFill>
                        <a:schemeClr val="tx1"/>
                      </a:solidFill>
                      <a:prstDash val="solid"/>
                      <a:round/>
                      <a:headEnd type="none" w="med" len="med"/>
                      <a:tailEnd type="none" w="med" len="med"/>
                    </a:lnT>
                  </a:tcPr>
                </a:tc>
                <a:tc vMerge="1">
                  <a:txBody>
                    <a:bodyPr/>
                    <a:lstStyle/>
                    <a:p>
                      <a:endParaRPr kumimoji="1" lang="ja-JP" altLang="en-US"/>
                    </a:p>
                  </a:txBody>
                  <a:tcPr>
                    <a:lnT w="12700" cap="flat" cmpd="sng" algn="ctr">
                      <a:solidFill>
                        <a:schemeClr val="tx1"/>
                      </a:solidFill>
                      <a:prstDash val="solid"/>
                      <a:round/>
                      <a:headEnd type="none" w="med" len="med"/>
                      <a:tailEnd type="none" w="med" len="med"/>
                    </a:lnT>
                  </a:tcPr>
                </a:tc>
                <a:tc>
                  <a:txBody>
                    <a:bodyPr/>
                    <a:lstStyle/>
                    <a:p>
                      <a:pPr marL="0" marR="0" lvl="0" indent="0" algn="l" defTabSz="1280160" rtl="0" eaLnBrk="1" fontAlgn="ctr" latinLnBrk="0" hangingPunct="1">
                        <a:lnSpc>
                          <a:spcPct val="100000"/>
                        </a:lnSpc>
                        <a:spcBef>
                          <a:spcPts val="0"/>
                        </a:spcBef>
                        <a:spcAft>
                          <a:spcPts val="0"/>
                        </a:spcAft>
                        <a:buClrTx/>
                        <a:buSzTx/>
                        <a:buFontTx/>
                        <a:buNone/>
                        <a:tabLst/>
                        <a:defRPr/>
                      </a:pPr>
                      <a:r>
                        <a:rPr lang="ja-JP" altLang="en-US" sz="800" b="0" i="0" u="none" strike="noStrike" dirty="0">
                          <a:solidFill>
                            <a:srgbClr val="000000"/>
                          </a:solidFill>
                          <a:effectLst/>
                          <a:latin typeface="ＭＳ Ｐゴシック" panose="020B0600070205080204" pitchFamily="50" charset="-128"/>
                          <a:ea typeface="+mn-ea"/>
                        </a:rPr>
                        <a:t>□</a:t>
                      </a:r>
                      <a:r>
                        <a:rPr lang="ja-JP" altLang="en-US" sz="800" b="0" i="0" u="none" strike="noStrike" dirty="0">
                          <a:solidFill>
                            <a:srgbClr val="000000"/>
                          </a:solidFill>
                          <a:effectLst/>
                          <a:latin typeface="+mn-ea"/>
                          <a:ea typeface="+mn-ea"/>
                        </a:rPr>
                        <a:t>荷役機械等設備の被害状況の把握</a:t>
                      </a:r>
                      <a:endParaRPr lang="ja-JP" altLang="en-US" sz="800" b="0" i="0" u="none" strike="noStrike" dirty="0">
                        <a:solidFill>
                          <a:srgbClr val="000000"/>
                        </a:solidFill>
                        <a:effectLst/>
                        <a:latin typeface="ＭＳ Ｐゴシック" panose="020B0600070205080204" pitchFamily="50" charset="-128"/>
                        <a:ea typeface="+mn-ea"/>
                      </a:endParaRPr>
                    </a:p>
                  </a:txBody>
                  <a:tcPr marL="9525" marR="9525" marT="9525" marB="0" anchor="ctr">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　 状況把握用フォーマットの準備</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endParaRPr lang="ja-JP" altLang="en-US" sz="800" b="0" i="0" u="none" strike="noStrike">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endParaRPr lang="ja-JP" altLang="en-US" sz="800" b="0" i="0" u="none" strike="noStrike">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ja-JP" altLang="en-US" sz="800" b="0" i="0" u="none" strike="noStrike" dirty="0">
                          <a:solidFill>
                            <a:srgbClr val="000000"/>
                          </a:solidFill>
                          <a:effectLst/>
                          <a:latin typeface="+mn-ea"/>
                          <a:ea typeface="+mn-ea"/>
                        </a:rPr>
                        <a:t>　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392094800"/>
                  </a:ext>
                </a:extLst>
              </a:tr>
              <a:tr h="137698">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rowSpan="3">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運送担当</a:t>
                      </a: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dash"/>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rowSpan="3">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mn-ea"/>
                        </a:rPr>
                        <a:t>□預かり荷物の被害状況の把握</a:t>
                      </a: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　 状況把握用フォーマットの準備</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endParaRPr lang="ja-JP" altLang="en-US" sz="800" b="0" i="0" u="none" strike="noStrike">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endParaRPr lang="ja-JP" altLang="en-US" sz="800" b="0" i="0" u="none" strike="noStrike">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ja-JP" altLang="en-US" sz="800" b="0" i="0" u="none" strike="noStrike" dirty="0">
                          <a:solidFill>
                            <a:srgbClr val="000000"/>
                          </a:solidFill>
                          <a:effectLst/>
                          <a:latin typeface="+mn-ea"/>
                          <a:ea typeface="+mn-ea"/>
                        </a:rPr>
                        <a:t>　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2469800893"/>
                  </a:ext>
                </a:extLst>
              </a:tr>
              <a:tr h="137698">
                <a:tc vMerge="1">
                  <a:txBody>
                    <a:bodyPr/>
                    <a:lstStyle/>
                    <a:p>
                      <a:endParaRPr kumimoji="1" lang="ja-JP" altLang="en-US"/>
                    </a:p>
                  </a:txBody>
                  <a:tcPr>
                    <a:lnT w="12700" cap="flat" cmpd="sng" algn="ctr">
                      <a:solidFill>
                        <a:srgbClr val="000000"/>
                      </a:solidFill>
                      <a:prstDash val="solid"/>
                      <a:round/>
                      <a:headEnd type="none" w="med" len="med"/>
                      <a:tailEnd type="none" w="med" len="med"/>
                    </a:lnT>
                  </a:tcPr>
                </a:tc>
                <a:tc vMerge="1">
                  <a:txBody>
                    <a:bodyPr/>
                    <a:lstStyle/>
                    <a:p>
                      <a:endParaRPr kumimoji="1" lang="ja-JP" altLang="en-US"/>
                    </a:p>
                  </a:txBody>
                  <a:tcPr>
                    <a:lnT w="12700" cap="flat" cmpd="sng" algn="ctr">
                      <a:solidFill>
                        <a:srgbClr val="000000"/>
                      </a:solidFill>
                      <a:prstDash val="solid"/>
                      <a:round/>
                      <a:headEnd type="none" w="med" len="med"/>
                      <a:tailEnd type="none" w="med" len="med"/>
                    </a:lnT>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R w="6350" cap="flat" cmpd="sng" algn="ctr">
                      <a:solidFill>
                        <a:schemeClr val="tx1"/>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顧客対応担当</a:t>
                      </a: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dash"/>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endParaRPr kumimoji="1" lang="ja-JP" altLang="en-US"/>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vMerge="1">
                  <a:txBody>
                    <a:bodyPr/>
                    <a:lstStyle/>
                    <a:p>
                      <a:endParaRPr kumimoji="1" lang="ja-JP" altLang="en-US"/>
                    </a:p>
                  </a:txBody>
                  <a:tcPr>
                    <a:lnT w="12700" cap="flat" cmpd="sng" algn="ctr">
                      <a:solidFill>
                        <a:schemeClr val="tx1"/>
                      </a:solidFill>
                      <a:prstDash val="solid"/>
                      <a:round/>
                      <a:headEnd type="none" w="med" len="med"/>
                      <a:tailEnd type="none" w="med" len="med"/>
                    </a:lnT>
                  </a:tcPr>
                </a:tc>
                <a:tc vMerge="1">
                  <a:txBody>
                    <a:bodyPr/>
                    <a:lstStyle/>
                    <a:p>
                      <a:endParaRPr kumimoji="1" lang="ja-JP" altLang="en-US"/>
                    </a:p>
                  </a:txBody>
                  <a:tcPr>
                    <a:lnT w="12700" cap="flat" cmpd="sng" algn="ctr">
                      <a:solidFill>
                        <a:schemeClr val="tx1"/>
                      </a:solidFill>
                      <a:prstDash val="solid"/>
                      <a:round/>
                      <a:headEnd type="none" w="med" len="med"/>
                      <a:tailEnd type="none" w="med" len="med"/>
                    </a:lnT>
                  </a:tcPr>
                </a:tc>
                <a:tc vMerge="1">
                  <a:txBody>
                    <a:bodyPr/>
                    <a:lstStyle/>
                    <a:p>
                      <a:endParaRPr kumimoji="1" lang="ja-JP" altLang="en-US"/>
                    </a:p>
                  </a:txBody>
                  <a:tcPr>
                    <a:lnT w="12700" cap="flat" cmpd="sng" algn="ctr">
                      <a:solidFill>
                        <a:schemeClr val="tx1"/>
                      </a:solidFill>
                      <a:prstDash val="solid"/>
                      <a:round/>
                      <a:headEnd type="none" w="med" len="med"/>
                      <a:tailEnd type="none" w="med" len="med"/>
                    </a:lnT>
                  </a:tcPr>
                </a:tc>
                <a:tc vMerge="1">
                  <a:txBody>
                    <a:bodyPr/>
                    <a:lstStyle/>
                    <a:p>
                      <a:endParaRPr kumimoji="1" lang="ja-JP" altLang="en-US"/>
                    </a:p>
                  </a:txBody>
                  <a:tcPr>
                    <a:lnT w="12700" cap="flat" cmpd="sng" algn="ctr">
                      <a:solidFill>
                        <a:schemeClr val="tx1"/>
                      </a:solidFill>
                      <a:prstDash val="solid"/>
                      <a:round/>
                      <a:headEnd type="none" w="med" len="med"/>
                      <a:tailEnd type="none" w="med" len="med"/>
                    </a:lnT>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mn-ea"/>
                        </a:rPr>
                        <a:t>□自社車両の被害状況の把握</a:t>
                      </a: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　 状況把握用フォーマットの準備</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a:solidFill>
                            <a:srgbClr val="000000"/>
                          </a:solidFill>
                          <a:effectLst/>
                          <a:latin typeface="+mn-ea"/>
                          <a:ea typeface="+mn-ea"/>
                        </a:rPr>
                        <a:t>　</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ja-JP" altLang="en-US" sz="800" b="0" i="0" u="none" strike="noStrike" dirty="0">
                          <a:solidFill>
                            <a:srgbClr val="000000"/>
                          </a:solidFill>
                          <a:effectLst/>
                          <a:latin typeface="+mn-ea"/>
                          <a:ea typeface="+mn-ea"/>
                        </a:rPr>
                        <a:t>　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34"/>
                  </a:ext>
                </a:extLst>
              </a:tr>
              <a:tr h="137698">
                <a:tc vMerge="1">
                  <a:txBody>
                    <a:bodyPr/>
                    <a:lstStyle/>
                    <a:p>
                      <a:endParaRPr kumimoji="1" lang="ja-JP" altLang="en-US"/>
                    </a:p>
                  </a:txBody>
                  <a:tcPr/>
                </a:tc>
                <a:tc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dash"/>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marL="0" marR="0" lvl="0" indent="0" algn="l" defTabSz="1280160" rtl="0" eaLnBrk="1" fontAlgn="ctr" latinLnBrk="0" hangingPunct="1">
                        <a:lnSpc>
                          <a:spcPct val="100000"/>
                        </a:lnSpc>
                        <a:spcBef>
                          <a:spcPts val="0"/>
                        </a:spcBef>
                        <a:spcAft>
                          <a:spcPts val="0"/>
                        </a:spcAft>
                        <a:buClrTx/>
                        <a:buSzTx/>
                        <a:buFontTx/>
                        <a:buNone/>
                        <a:tabLst/>
                        <a:defRPr/>
                      </a:pPr>
                      <a:r>
                        <a:rPr lang="ja-JP" altLang="en-US" sz="800" b="0" i="0" u="none" strike="noStrike" dirty="0">
                          <a:solidFill>
                            <a:srgbClr val="000000"/>
                          </a:solidFill>
                          <a:effectLst/>
                          <a:latin typeface="ＭＳ Ｐゴシック" panose="020B0600070205080204" pitchFamily="50" charset="-128"/>
                          <a:ea typeface="+mn-ea"/>
                        </a:rPr>
                        <a:t>□</a:t>
                      </a:r>
                      <a:r>
                        <a:rPr lang="ja-JP" altLang="en-US" sz="800" b="0" i="0" u="none" strike="noStrike" dirty="0">
                          <a:solidFill>
                            <a:srgbClr val="000000"/>
                          </a:solidFill>
                          <a:effectLst/>
                          <a:latin typeface="+mn-ea"/>
                          <a:ea typeface="+mn-ea"/>
                        </a:rPr>
                        <a:t>資材・燃料の調達状況の把握</a:t>
                      </a:r>
                      <a:endParaRPr lang="ja-JP" altLang="en-US" sz="800" b="0" i="0" u="none" strike="noStrike" dirty="0">
                        <a:solidFill>
                          <a:srgbClr val="000000"/>
                        </a:solidFill>
                        <a:effectLst/>
                        <a:latin typeface="ＭＳ Ｐゴシック" panose="020B0600070205080204" pitchFamily="50" charset="-128"/>
                        <a:ea typeface="+mn-ea"/>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　 状況把握用フォーマットの準備</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　</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ja-JP" altLang="en-US" sz="800" b="0" i="0" u="none" strike="noStrike" dirty="0">
                          <a:solidFill>
                            <a:srgbClr val="000000"/>
                          </a:solidFill>
                          <a:effectLst/>
                          <a:latin typeface="+mn-ea"/>
                          <a:ea typeface="+mn-ea"/>
                        </a:rPr>
                        <a:t>　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35"/>
                  </a:ext>
                </a:extLst>
              </a:tr>
              <a:tr h="137698">
                <a:tc vMerge="1">
                  <a:txBody>
                    <a:bodyPr/>
                    <a:lstStyle/>
                    <a:p>
                      <a:endParaRPr kumimoji="1" lang="ja-JP" altLang="en-US"/>
                    </a:p>
                  </a:txBody>
                  <a:tcPr/>
                </a:tc>
                <a:tc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rowSpan="2">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顧客対応担当</a:t>
                      </a: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dash"/>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mn-ea"/>
                        </a:rPr>
                        <a:t>□現在の受注状況の把握</a:t>
                      </a: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　 状況把握用フォーマットの準備</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　</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l" fontAlgn="ctr"/>
                      <a:endParaRPr lang="ja-JP" altLang="en-US" sz="800" b="0" i="0" u="none" strike="noStrike">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ja-JP" altLang="en-US" sz="800" b="0" i="0" u="none" strike="noStrike" dirty="0">
                          <a:solidFill>
                            <a:srgbClr val="000000"/>
                          </a:solidFill>
                          <a:effectLst/>
                          <a:latin typeface="+mn-ea"/>
                          <a:ea typeface="+mn-ea"/>
                        </a:rPr>
                        <a:t>　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36"/>
                  </a:ext>
                </a:extLst>
              </a:tr>
              <a:tr h="132522">
                <a:tc vMerge="1">
                  <a:txBody>
                    <a:bodyPr/>
                    <a:lstStyle/>
                    <a:p>
                      <a:endParaRPr kumimoji="1" lang="ja-JP" altLang="en-US"/>
                    </a:p>
                  </a:txBody>
                  <a:tcPr/>
                </a:tc>
                <a:tc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dash"/>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mn-ea"/>
                        </a:rPr>
                        <a:t>□マーケット状況の把握</a:t>
                      </a: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1280160" rtl="0" eaLnBrk="1" fontAlgn="ctr" latinLnBrk="0" hangingPunct="1">
                        <a:lnSpc>
                          <a:spcPct val="100000"/>
                        </a:lnSpc>
                        <a:spcBef>
                          <a:spcPts val="0"/>
                        </a:spcBef>
                        <a:spcAft>
                          <a:spcPts val="0"/>
                        </a:spcAft>
                        <a:buClrTx/>
                        <a:buSzTx/>
                        <a:buFontTx/>
                        <a:buNone/>
                        <a:tabLst/>
                        <a:defRPr/>
                      </a:pPr>
                      <a:r>
                        <a:rPr lang="ja-JP" altLang="en-US" sz="800" b="0" i="0" u="none" strike="noStrike" dirty="0">
                          <a:solidFill>
                            <a:srgbClr val="000000"/>
                          </a:solidFill>
                          <a:effectLst/>
                          <a:latin typeface="+mn-ea"/>
                          <a:ea typeface="+mn-ea"/>
                        </a:rPr>
                        <a:t>○　 状況把握用フォーマットの準備</a:t>
                      </a:r>
                    </a:p>
                  </a:txBody>
                  <a:tcPr marL="4584" marR="4584" marT="4584" marB="0" anchor="ctr">
                    <a:lnL w="12700" cap="flat" cmpd="sng" algn="ctr">
                      <a:solidFill>
                        <a:schemeClr val="tx1"/>
                      </a:solidFill>
                      <a:prstDash val="solid"/>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chemeClr val="tx1"/>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chemeClr val="tx1"/>
                      </a:solidFill>
                      <a:prstDash val="solid"/>
                      <a:round/>
                      <a:headEnd type="none" w="med" len="med"/>
                      <a:tailEnd type="none" w="med" len="med"/>
                    </a:lnB>
                    <a:lnTlToBr w="6350" cap="flat" cmpd="sng" algn="ctr">
                      <a:noFill/>
                      <a:prstDash val="dot"/>
                      <a:round/>
                      <a:headEnd type="none" w="med" len="med"/>
                      <a:tailEnd type="none" w="med" len="med"/>
                    </a:lnTlToBr>
                    <a:lnBlToTr w="6350" cap="flat" cmpd="sng" algn="ctr">
                      <a:noFill/>
                      <a:prstDash val="dot"/>
                      <a:round/>
                      <a:headEnd type="none" w="med" len="med"/>
                      <a:tailEnd type="none" w="med" len="med"/>
                    </a:lnBlToTr>
                    <a:noFill/>
                  </a:tcPr>
                </a:tc>
                <a:tc>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lnTlToBr w="6350" cap="flat" cmpd="sng" algn="ctr">
                      <a:noFill/>
                      <a:prstDash val="dot"/>
                      <a:round/>
                      <a:headEnd type="none" w="med" len="med"/>
                      <a:tailEnd type="none" w="med" len="med"/>
                    </a:lnTlToBr>
                    <a:lnBlToTr w="6350" cap="flat" cmpd="sng" algn="ctr">
                      <a:noFill/>
                      <a:prstDash val="dot"/>
                      <a:round/>
                      <a:headEnd type="none" w="med" len="med"/>
                      <a:tailEnd type="none" w="med" len="med"/>
                    </a:lnBlToTr>
                    <a:noFill/>
                  </a:tcPr>
                </a:tc>
                <a:tc>
                  <a:txBody>
                    <a:bodyPr/>
                    <a:lstStyle/>
                    <a:p>
                      <a:pPr algn="r" fontAlgn="ctr"/>
                      <a:r>
                        <a:rPr lang="ja-JP" altLang="en-US" sz="800" b="0" i="0" u="none" strike="noStrike" dirty="0">
                          <a:solidFill>
                            <a:srgbClr val="000000"/>
                          </a:solidFill>
                          <a:effectLst/>
                          <a:latin typeface="+mn-ea"/>
                          <a:ea typeface="+mn-ea"/>
                        </a:rPr>
                        <a:t>　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lnTlToBr w="6350" cap="flat" cmpd="sng" algn="ctr">
                      <a:noFill/>
                      <a:prstDash val="dot"/>
                      <a:round/>
                      <a:headEnd type="none" w="med" len="med"/>
                      <a:tailEnd type="none" w="med" len="med"/>
                    </a:lnTlToBr>
                    <a:lnBlToTr w="6350" cap="flat" cmpd="sng" algn="ctr">
                      <a:noFill/>
                      <a:prstDash val="dot"/>
                      <a:round/>
                      <a:headEnd type="none" w="med" len="med"/>
                      <a:tailEnd type="none" w="med" len="med"/>
                    </a:lnBlToTr>
                    <a:noFill/>
                  </a:tcPr>
                </a:tc>
                <a:extLst>
                  <a:ext uri="{0D108BD9-81ED-4DB2-BD59-A6C34878D82A}">
                    <a16:rowId xmlns:a16="http://schemas.microsoft.com/office/drawing/2014/main" val="10037"/>
                  </a:ext>
                </a:extLst>
              </a:tr>
            </a:tbl>
          </a:graphicData>
        </a:graphic>
      </p:graphicFrame>
      <p:grpSp>
        <p:nvGrpSpPr>
          <p:cNvPr id="8" name="グループ化 7"/>
          <p:cNvGrpSpPr/>
          <p:nvPr/>
        </p:nvGrpSpPr>
        <p:grpSpPr>
          <a:xfrm>
            <a:off x="-105366" y="304374"/>
            <a:ext cx="684414" cy="276999"/>
            <a:chOff x="4816624" y="618777"/>
            <a:chExt cx="684414" cy="276999"/>
          </a:xfrm>
        </p:grpSpPr>
        <p:sp>
          <p:nvSpPr>
            <p:cNvPr id="9" name="正方形/長方形 8"/>
            <p:cNvSpPr/>
            <p:nvPr/>
          </p:nvSpPr>
          <p:spPr>
            <a:xfrm>
              <a:off x="4816624" y="618777"/>
              <a:ext cx="684414" cy="276999"/>
            </a:xfrm>
            <a:prstGeom prst="rect">
              <a:avLst/>
            </a:prstGeom>
            <a:noFill/>
          </p:spPr>
          <p:txBody>
            <a:bodyPr wrap="square" lIns="91440" tIns="45720" rIns="91440" bIns="45720">
              <a:spAutoFit/>
            </a:bodyPr>
            <a:lstStyle/>
            <a:p>
              <a:pPr algn="ctr"/>
              <a:r>
                <a:rPr lang="en-US" altLang="ja-JP" sz="12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STEP</a:t>
              </a:r>
              <a:r>
                <a:rPr lang="en-US" altLang="ja-JP" sz="1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1</a:t>
              </a:r>
              <a:endParaRPr lang="ja-JP" altLang="en-US" sz="12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
          <p:nvSpPr>
            <p:cNvPr id="10" name="円/楕円 9"/>
            <p:cNvSpPr/>
            <p:nvPr/>
          </p:nvSpPr>
          <p:spPr>
            <a:xfrm>
              <a:off x="4944738" y="661170"/>
              <a:ext cx="432048" cy="208114"/>
            </a:xfrm>
            <a:prstGeom prst="ellipse">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1" name="グループ化 10"/>
          <p:cNvGrpSpPr/>
          <p:nvPr/>
        </p:nvGrpSpPr>
        <p:grpSpPr>
          <a:xfrm>
            <a:off x="7048872" y="1377962"/>
            <a:ext cx="684414" cy="276999"/>
            <a:chOff x="4816624" y="618777"/>
            <a:chExt cx="684414" cy="276999"/>
          </a:xfrm>
        </p:grpSpPr>
        <p:sp>
          <p:nvSpPr>
            <p:cNvPr id="12" name="正方形/長方形 11"/>
            <p:cNvSpPr/>
            <p:nvPr/>
          </p:nvSpPr>
          <p:spPr>
            <a:xfrm>
              <a:off x="4816624" y="618777"/>
              <a:ext cx="684414" cy="276999"/>
            </a:xfrm>
            <a:prstGeom prst="rect">
              <a:avLst/>
            </a:prstGeom>
            <a:noFill/>
          </p:spPr>
          <p:txBody>
            <a:bodyPr wrap="square" lIns="91440" tIns="45720" rIns="91440" bIns="45720">
              <a:spAutoFit/>
            </a:bodyPr>
            <a:lstStyle/>
            <a:p>
              <a:pPr algn="ctr"/>
              <a:r>
                <a:rPr lang="en-US" altLang="ja-JP" sz="12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STEP</a:t>
              </a:r>
              <a:r>
                <a:rPr lang="en-US" altLang="ja-JP" sz="1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4</a:t>
              </a:r>
              <a:endParaRPr lang="ja-JP" altLang="en-US" sz="12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
          <p:nvSpPr>
            <p:cNvPr id="13" name="円/楕円 12"/>
            <p:cNvSpPr/>
            <p:nvPr/>
          </p:nvSpPr>
          <p:spPr>
            <a:xfrm>
              <a:off x="4944738" y="661170"/>
              <a:ext cx="432048" cy="208114"/>
            </a:xfrm>
            <a:prstGeom prst="ellipse">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aphicFrame>
        <p:nvGraphicFramePr>
          <p:cNvPr id="14" name="表 13"/>
          <p:cNvGraphicFramePr>
            <a:graphicFrameLocks noGrp="1"/>
          </p:cNvGraphicFramePr>
          <p:nvPr>
            <p:extLst>
              <p:ext uri="{D42A27DB-BD31-4B8C-83A1-F6EECF244321}">
                <p14:modId xmlns:p14="http://schemas.microsoft.com/office/powerpoint/2010/main" val="1126393006"/>
              </p:ext>
            </p:extLst>
          </p:nvPr>
        </p:nvGraphicFramePr>
        <p:xfrm>
          <a:off x="424136" y="536799"/>
          <a:ext cx="4248472" cy="863050"/>
        </p:xfrm>
        <a:graphic>
          <a:graphicData uri="http://schemas.openxmlformats.org/drawingml/2006/table">
            <a:tbl>
              <a:tblPr/>
              <a:tblGrid>
                <a:gridCol w="1152128">
                  <a:extLst>
                    <a:ext uri="{9D8B030D-6E8A-4147-A177-3AD203B41FA5}">
                      <a16:colId xmlns:a16="http://schemas.microsoft.com/office/drawing/2014/main" val="20000"/>
                    </a:ext>
                  </a:extLst>
                </a:gridCol>
                <a:gridCol w="792088">
                  <a:extLst>
                    <a:ext uri="{9D8B030D-6E8A-4147-A177-3AD203B41FA5}">
                      <a16:colId xmlns:a16="http://schemas.microsoft.com/office/drawing/2014/main" val="20001"/>
                    </a:ext>
                  </a:extLst>
                </a:gridCol>
                <a:gridCol w="1008112">
                  <a:extLst>
                    <a:ext uri="{9D8B030D-6E8A-4147-A177-3AD203B41FA5}">
                      <a16:colId xmlns:a16="http://schemas.microsoft.com/office/drawing/2014/main" val="20002"/>
                    </a:ext>
                  </a:extLst>
                </a:gridCol>
                <a:gridCol w="432048">
                  <a:extLst>
                    <a:ext uri="{9D8B030D-6E8A-4147-A177-3AD203B41FA5}">
                      <a16:colId xmlns:a16="http://schemas.microsoft.com/office/drawing/2014/main" val="20003"/>
                    </a:ext>
                  </a:extLst>
                </a:gridCol>
                <a:gridCol w="504056">
                  <a:extLst>
                    <a:ext uri="{9D8B030D-6E8A-4147-A177-3AD203B41FA5}">
                      <a16:colId xmlns:a16="http://schemas.microsoft.com/office/drawing/2014/main" val="20004"/>
                    </a:ext>
                  </a:extLst>
                </a:gridCol>
                <a:gridCol w="360040">
                  <a:extLst>
                    <a:ext uri="{9D8B030D-6E8A-4147-A177-3AD203B41FA5}">
                      <a16:colId xmlns:a16="http://schemas.microsoft.com/office/drawing/2014/main" val="20005"/>
                    </a:ext>
                  </a:extLst>
                </a:gridCol>
              </a:tblGrid>
              <a:tr h="231353">
                <a:tc>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主要拠点</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lgn="ctr" fontAlgn="ct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30</a:t>
                      </a: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年</a:t>
                      </a:r>
                      <a:r>
                        <a:rPr lang="ja-JP" altLang="en-US" sz="700" b="0" i="0" u="none" strike="noStrike" baseline="0" dirty="0">
                          <a:solidFill>
                            <a:srgbClr val="000000"/>
                          </a:solidFill>
                          <a:effectLst/>
                          <a:latin typeface="ＭＳ Ｐゴシック" panose="020B0600070205080204" pitchFamily="50" charset="-128"/>
                          <a:ea typeface="ＭＳ Ｐゴシック" panose="020B0600070205080204" pitchFamily="50" charset="-128"/>
                        </a:rPr>
                        <a:t>以内に</a:t>
                      </a:r>
                      <a:r>
                        <a:rPr lang="ja-JP" altLang="en-US" sz="800" b="1" i="0" u="none" strike="noStrike" baseline="0" dirty="0">
                          <a:solidFill>
                            <a:schemeClr val="tx2">
                              <a:lumMod val="75000"/>
                            </a:schemeClr>
                          </a:solidFill>
                          <a:effectLst/>
                          <a:latin typeface="ＭＳ Ｐゴシック" panose="020B0600070205080204" pitchFamily="50" charset="-128"/>
                          <a:ea typeface="ＭＳ Ｐゴシック" panose="020B0600070205080204" pitchFamily="50" charset="-128"/>
                        </a:rPr>
                        <a:t>震度</a:t>
                      </a:r>
                      <a:r>
                        <a:rPr lang="en-US" altLang="ja-JP" sz="800" b="1" i="0" u="none" strike="noStrike" baseline="0" dirty="0">
                          <a:solidFill>
                            <a:schemeClr val="tx2">
                              <a:lumMod val="75000"/>
                            </a:schemeClr>
                          </a:solidFill>
                          <a:effectLst/>
                          <a:latin typeface="ＭＳ Ｐゴシック" panose="020B0600070205080204" pitchFamily="50" charset="-128"/>
                          <a:ea typeface="ＭＳ Ｐゴシック" panose="020B0600070205080204" pitchFamily="50" charset="-128"/>
                        </a:rPr>
                        <a:t>6</a:t>
                      </a:r>
                      <a:r>
                        <a:rPr lang="ja-JP" altLang="en-US" sz="800" b="1" i="0" u="none" strike="noStrike" baseline="0" dirty="0">
                          <a:solidFill>
                            <a:schemeClr val="tx2">
                              <a:lumMod val="75000"/>
                            </a:schemeClr>
                          </a:solidFill>
                          <a:effectLst/>
                          <a:latin typeface="ＭＳ Ｐゴシック" panose="020B0600070205080204" pitchFamily="50" charset="-128"/>
                          <a:ea typeface="ＭＳ Ｐゴシック" panose="020B0600070205080204" pitchFamily="50" charset="-128"/>
                        </a:rPr>
                        <a:t>弱</a:t>
                      </a:r>
                      <a:r>
                        <a:rPr lang="ja-JP" altLang="en-US" sz="700" b="0" i="0" u="none" strike="noStrike" baseline="0" dirty="0">
                          <a:solidFill>
                            <a:srgbClr val="000000"/>
                          </a:solidFill>
                          <a:effectLst/>
                          <a:latin typeface="ＭＳ Ｐゴシック" panose="020B0600070205080204" pitchFamily="50" charset="-128"/>
                          <a:ea typeface="ＭＳ Ｐゴシック" panose="020B0600070205080204" pitchFamily="50" charset="-128"/>
                        </a:rPr>
                        <a:t>以上の地震が発生する確率</a:t>
                      </a:r>
                      <a:endParaRPr lang="en-US" altLang="ja-JP" sz="700" b="0" i="0" u="none" strike="noStrike" baseline="0"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lgn="ctr"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想定される大地震</a:t>
                      </a:r>
                      <a:b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b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（最大震度となるもの）</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lgn="ctr"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左記発生時の</a:t>
                      </a:r>
                      <a:b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b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想定震度</a:t>
                      </a:r>
                    </a:p>
                  </a:txBody>
                  <a:tcPr marL="9525" marR="9525" marT="9525"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lgn="ctr"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津波浸水リスクの有無</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lgn="ctr"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想定</a:t>
                      </a:r>
                      <a:endPar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p>
                      <a:pPr algn="ctr"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浸水深</a:t>
                      </a:r>
                    </a:p>
                  </a:txBody>
                  <a:tcPr marL="9525" marR="9525" marT="9525"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0000"/>
                  </a:ext>
                </a:extLst>
              </a:tr>
              <a:tr h="164620">
                <a:tc>
                  <a:txBody>
                    <a:bodyPr/>
                    <a:lstStyle/>
                    <a:p>
                      <a:pPr algn="l" fontAlgn="ctr"/>
                      <a:endParaRPr lang="ja-JP" altLang="en-US" sz="800" b="0" i="0" u="none" strike="noStrike" dirty="0">
                        <a:solidFill>
                          <a:srgbClr val="000000"/>
                        </a:solidFill>
                        <a:effectLst/>
                        <a:latin typeface="ＭＳ Ｐゴシック"/>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endParaRPr lang="ja-JP" altLang="en-US" sz="800" b="0" i="0" u="none" strike="noStrike" dirty="0">
                        <a:solidFill>
                          <a:srgbClr val="000000"/>
                        </a:solidFill>
                        <a:effectLst/>
                        <a:latin typeface="ＭＳ Ｐゴシック"/>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endParaRPr lang="ja-JP" altLang="en-US" sz="800" b="0" i="0" u="none" strike="noStrike" dirty="0">
                        <a:solidFill>
                          <a:srgbClr val="000000"/>
                        </a:solidFill>
                        <a:effectLst/>
                        <a:latin typeface="ＭＳ Ｐゴシック"/>
                      </a:endParaRP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a:solidFill>
                            <a:srgbClr val="000000"/>
                          </a:solidFill>
                          <a:effectLst/>
                          <a:latin typeface="ＭＳ Ｐゴシック"/>
                        </a:rPr>
                        <a:t>　</a:t>
                      </a:r>
                    </a:p>
                  </a:txBody>
                  <a:tcPr marL="9525" marR="9525" marT="9525"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ＭＳ Ｐゴシック"/>
                        </a:rPr>
                        <a:t>　</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ＭＳ Ｐゴシック"/>
                        </a:rPr>
                        <a:t>　</a:t>
                      </a:r>
                    </a:p>
                  </a:txBody>
                  <a:tcPr marL="9525" marR="9525" marT="9525"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1"/>
                  </a:ext>
                </a:extLst>
              </a:tr>
              <a:tr h="164620">
                <a:tc>
                  <a:txBody>
                    <a:bodyPr/>
                    <a:lstStyle/>
                    <a:p>
                      <a:pPr algn="l" fontAlgn="ctr"/>
                      <a:r>
                        <a:rPr lang="ja-JP" altLang="en-US" sz="800" b="0" i="0" u="none" strike="noStrike" dirty="0">
                          <a:solidFill>
                            <a:srgbClr val="000000"/>
                          </a:solidFill>
                          <a:effectLst/>
                          <a:latin typeface="ＭＳ Ｐゴシック"/>
                        </a:rPr>
                        <a:t>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ＭＳ Ｐゴシック"/>
                        </a:rPr>
                        <a:t>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a:solidFill>
                            <a:srgbClr val="000000"/>
                          </a:solidFill>
                          <a:effectLst/>
                          <a:latin typeface="ＭＳ Ｐゴシック"/>
                        </a:rPr>
                        <a:t>　</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ＭＳ Ｐゴシック"/>
                        </a:rPr>
                        <a:t>　</a:t>
                      </a:r>
                    </a:p>
                  </a:txBody>
                  <a:tcPr marL="9525" marR="9525" marT="9525"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a:solidFill>
                            <a:srgbClr val="000000"/>
                          </a:solidFill>
                          <a:effectLst/>
                          <a:latin typeface="ＭＳ Ｐゴシック"/>
                        </a:rPr>
                        <a:t>　</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ＭＳ Ｐゴシック"/>
                        </a:rPr>
                        <a:t>　</a:t>
                      </a:r>
                    </a:p>
                  </a:txBody>
                  <a:tcPr marL="9525" marR="9525" marT="9525"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2"/>
                  </a:ext>
                </a:extLst>
              </a:tr>
              <a:tr h="173765">
                <a:tc>
                  <a:txBody>
                    <a:bodyPr/>
                    <a:lstStyle/>
                    <a:p>
                      <a:pPr algn="l" fontAlgn="ctr"/>
                      <a:r>
                        <a:rPr lang="ja-JP" altLang="en-US" sz="800" b="0" i="0" u="none" strike="noStrike">
                          <a:solidFill>
                            <a:srgbClr val="000000"/>
                          </a:solidFill>
                          <a:effectLst/>
                          <a:latin typeface="ＭＳ Ｐゴシック"/>
                        </a:rPr>
                        <a:t>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ja-JP" altLang="en-US" sz="800" b="0" i="0" u="none" strike="noStrike" dirty="0">
                          <a:solidFill>
                            <a:srgbClr val="000000"/>
                          </a:solidFill>
                          <a:effectLst/>
                          <a:latin typeface="ＭＳ Ｐゴシック"/>
                        </a:rPr>
                        <a:t>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ja-JP" altLang="en-US" sz="800" b="0" i="0" u="none" strike="noStrike" dirty="0">
                          <a:solidFill>
                            <a:srgbClr val="000000"/>
                          </a:solidFill>
                          <a:effectLst/>
                          <a:latin typeface="ＭＳ Ｐゴシック"/>
                        </a:rPr>
                        <a:t>　</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ja-JP" altLang="en-US" sz="800" b="0" i="0" u="none" strike="noStrike" dirty="0">
                          <a:solidFill>
                            <a:srgbClr val="000000"/>
                          </a:solidFill>
                          <a:effectLst/>
                          <a:latin typeface="ＭＳ Ｐゴシック"/>
                        </a:rPr>
                        <a:t>　</a:t>
                      </a:r>
                    </a:p>
                  </a:txBody>
                  <a:tcPr marL="9525" marR="9525" marT="9525"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ja-JP" altLang="en-US" sz="800" b="0" i="0" u="none" strike="noStrike" dirty="0">
                          <a:solidFill>
                            <a:srgbClr val="000000"/>
                          </a:solidFill>
                          <a:effectLst/>
                          <a:latin typeface="ＭＳ Ｐゴシック"/>
                        </a:rPr>
                        <a:t>　</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ja-JP" altLang="en-US" sz="800" b="0" i="0" u="none" strike="noStrike" dirty="0">
                          <a:solidFill>
                            <a:srgbClr val="000000"/>
                          </a:solidFill>
                          <a:effectLst/>
                          <a:latin typeface="ＭＳ Ｐゴシック"/>
                        </a:rPr>
                        <a:t>　</a:t>
                      </a:r>
                    </a:p>
                  </a:txBody>
                  <a:tcPr marL="9525" marR="9525" marT="9525"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graphicFrame>
        <p:nvGraphicFramePr>
          <p:cNvPr id="15" name="表 14"/>
          <p:cNvGraphicFramePr>
            <a:graphicFrameLocks noGrp="1"/>
          </p:cNvGraphicFramePr>
          <p:nvPr>
            <p:extLst>
              <p:ext uri="{D42A27DB-BD31-4B8C-83A1-F6EECF244321}">
                <p14:modId xmlns:p14="http://schemas.microsoft.com/office/powerpoint/2010/main" val="1905587113"/>
              </p:ext>
            </p:extLst>
          </p:nvPr>
        </p:nvGraphicFramePr>
        <p:xfrm>
          <a:off x="6760840" y="534876"/>
          <a:ext cx="4032448" cy="811045"/>
        </p:xfrm>
        <a:graphic>
          <a:graphicData uri="http://schemas.openxmlformats.org/drawingml/2006/table">
            <a:tbl>
              <a:tblPr/>
              <a:tblGrid>
                <a:gridCol w="864096">
                  <a:extLst>
                    <a:ext uri="{9D8B030D-6E8A-4147-A177-3AD203B41FA5}">
                      <a16:colId xmlns:a16="http://schemas.microsoft.com/office/drawing/2014/main" val="20000"/>
                    </a:ext>
                  </a:extLst>
                </a:gridCol>
                <a:gridCol w="504056">
                  <a:extLst>
                    <a:ext uri="{9D8B030D-6E8A-4147-A177-3AD203B41FA5}">
                      <a16:colId xmlns:a16="http://schemas.microsoft.com/office/drawing/2014/main" val="2962330049"/>
                    </a:ext>
                  </a:extLst>
                </a:gridCol>
                <a:gridCol w="258976">
                  <a:extLst>
                    <a:ext uri="{9D8B030D-6E8A-4147-A177-3AD203B41FA5}">
                      <a16:colId xmlns:a16="http://schemas.microsoft.com/office/drawing/2014/main" val="2512355058"/>
                    </a:ext>
                  </a:extLst>
                </a:gridCol>
                <a:gridCol w="848936">
                  <a:extLst>
                    <a:ext uri="{9D8B030D-6E8A-4147-A177-3AD203B41FA5}">
                      <a16:colId xmlns:a16="http://schemas.microsoft.com/office/drawing/2014/main" val="20002"/>
                    </a:ext>
                  </a:extLst>
                </a:gridCol>
                <a:gridCol w="778192">
                  <a:extLst>
                    <a:ext uri="{9D8B030D-6E8A-4147-A177-3AD203B41FA5}">
                      <a16:colId xmlns:a16="http://schemas.microsoft.com/office/drawing/2014/main" val="20003"/>
                    </a:ext>
                  </a:extLst>
                </a:gridCol>
                <a:gridCol w="778192">
                  <a:extLst>
                    <a:ext uri="{9D8B030D-6E8A-4147-A177-3AD203B41FA5}">
                      <a16:colId xmlns:a16="http://schemas.microsoft.com/office/drawing/2014/main" val="20004"/>
                    </a:ext>
                  </a:extLst>
                </a:gridCol>
              </a:tblGrid>
              <a:tr h="147981">
                <a:tc gridSpan="3">
                  <a:txBody>
                    <a:bodyPr/>
                    <a:lstStyle/>
                    <a:p>
                      <a:pPr algn="ctr" fontAlgn="ctr"/>
                      <a:r>
                        <a:rPr lang="ja-JP" altLang="en-US" sz="700" b="0" i="0" u="none" strike="noStrike" dirty="0">
                          <a:solidFill>
                            <a:srgbClr val="000000"/>
                          </a:solidFill>
                          <a:effectLst/>
                          <a:latin typeface="ＭＳ Ｐゴシック"/>
                        </a:rPr>
                        <a:t>統括者（情報集約先・判断者）</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hMerge="1">
                  <a:txBody>
                    <a:bodyPr/>
                    <a:lstStyle/>
                    <a:p>
                      <a:endParaRPr kumimoji="1" lang="ja-JP" altLang="en-US"/>
                    </a:p>
                  </a:txBody>
                  <a:tcPr/>
                </a:tc>
                <a:tc hMerge="1">
                  <a:txBody>
                    <a:bodyPr/>
                    <a:lstStyle/>
                    <a:p>
                      <a:endParaRPr kumimoji="1" lang="ja-JP" altLang="en-US"/>
                    </a:p>
                  </a:txBody>
                  <a:tcPr/>
                </a:tc>
                <a:tc>
                  <a:txBody>
                    <a:bodyPr/>
                    <a:lstStyle/>
                    <a:p>
                      <a:pPr algn="ctr" fontAlgn="ctr"/>
                      <a:r>
                        <a:rPr lang="ja-JP" altLang="en-US" sz="700" b="0" i="0" u="none" strike="noStrike" dirty="0">
                          <a:solidFill>
                            <a:srgbClr val="000000"/>
                          </a:solidFill>
                          <a:effectLst/>
                          <a:latin typeface="ＭＳ Ｐゴシック"/>
                        </a:rPr>
                        <a:t>第</a:t>
                      </a:r>
                      <a:r>
                        <a:rPr lang="en-US" altLang="ja-JP" sz="700" b="0" i="0" u="none" strike="noStrike" dirty="0">
                          <a:solidFill>
                            <a:srgbClr val="000000"/>
                          </a:solidFill>
                          <a:effectLst/>
                          <a:latin typeface="ＭＳ Ｐゴシック"/>
                        </a:rPr>
                        <a:t>1</a:t>
                      </a:r>
                      <a:r>
                        <a:rPr lang="ja-JP" altLang="en-US" sz="700" b="0" i="0" u="none" strike="noStrike" dirty="0">
                          <a:solidFill>
                            <a:srgbClr val="000000"/>
                          </a:solidFill>
                          <a:effectLst/>
                          <a:latin typeface="ＭＳ Ｐゴシック"/>
                        </a:rPr>
                        <a:t>順位</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ja-JP" altLang="en-US" sz="700" b="0" i="0" u="none" strike="noStrike" dirty="0">
                          <a:solidFill>
                            <a:srgbClr val="000000"/>
                          </a:solidFill>
                          <a:effectLst/>
                          <a:latin typeface="ＭＳ Ｐゴシック"/>
                        </a:rPr>
                        <a:t>第</a:t>
                      </a:r>
                      <a:r>
                        <a:rPr lang="en-US" altLang="ja-JP" sz="700" b="0" i="0" u="none" strike="noStrike" dirty="0">
                          <a:solidFill>
                            <a:srgbClr val="000000"/>
                          </a:solidFill>
                          <a:effectLst/>
                          <a:latin typeface="ＭＳ Ｐゴシック"/>
                        </a:rPr>
                        <a:t>2</a:t>
                      </a:r>
                      <a:r>
                        <a:rPr lang="ja-JP" altLang="en-US" sz="700" b="0" i="0" u="none" strike="noStrike" dirty="0">
                          <a:solidFill>
                            <a:srgbClr val="000000"/>
                          </a:solidFill>
                          <a:effectLst/>
                          <a:latin typeface="ＭＳ Ｐゴシック"/>
                        </a:rPr>
                        <a:t>順位</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ja-JP" altLang="en-US" sz="700" b="0" i="0" u="none" strike="noStrike" dirty="0">
                          <a:solidFill>
                            <a:srgbClr val="000000"/>
                          </a:solidFill>
                          <a:effectLst/>
                          <a:latin typeface="ＭＳ Ｐゴシック"/>
                        </a:rPr>
                        <a:t>第</a:t>
                      </a:r>
                      <a:r>
                        <a:rPr lang="en-US" altLang="ja-JP" sz="700" b="0" i="0" u="none" strike="noStrike" dirty="0">
                          <a:solidFill>
                            <a:srgbClr val="000000"/>
                          </a:solidFill>
                          <a:effectLst/>
                          <a:latin typeface="ＭＳ Ｐゴシック"/>
                        </a:rPr>
                        <a:t>3</a:t>
                      </a:r>
                      <a:r>
                        <a:rPr lang="ja-JP" altLang="en-US" sz="700" b="0" i="0" u="none" strike="noStrike" dirty="0">
                          <a:solidFill>
                            <a:srgbClr val="000000"/>
                          </a:solidFill>
                          <a:effectLst/>
                          <a:latin typeface="ＭＳ Ｐゴシック"/>
                        </a:rPr>
                        <a:t>順位</a:t>
                      </a:r>
                    </a:p>
                  </a:txBody>
                  <a:tcPr marL="9525" marR="9525" marT="9525" marB="0" anchor="ctr">
                    <a:lnL w="6350" cap="flat" cmpd="sng" algn="ctr">
                      <a:solidFill>
                        <a:srgbClr val="000000"/>
                      </a:solidFill>
                      <a:prstDash val="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0000"/>
                  </a:ext>
                </a:extLst>
              </a:tr>
              <a:tr h="165766">
                <a:tc rowSpan="2">
                  <a:txBody>
                    <a:bodyPr/>
                    <a:lstStyle/>
                    <a:p>
                      <a:pPr algn="ctr" fontAlgn="ctr"/>
                      <a:r>
                        <a:rPr lang="ja-JP" altLang="en-US" sz="800" b="0" i="0" u="none" strike="noStrike" dirty="0">
                          <a:solidFill>
                            <a:srgbClr val="000000"/>
                          </a:solidFill>
                          <a:effectLst/>
                          <a:latin typeface="ＭＳ Ｐゴシック"/>
                        </a:rPr>
                        <a:t>全体統括</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chemeClr val="tx1"/>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dirty="0">
                          <a:solidFill>
                            <a:srgbClr val="000000"/>
                          </a:solidFill>
                          <a:effectLst/>
                          <a:latin typeface="ＭＳ Ｐゴシック"/>
                        </a:rPr>
                        <a:t>判断者</a:t>
                      </a:r>
                    </a:p>
                  </a:txBody>
                  <a:tcPr marL="9525" marR="9525" marT="9525" marB="0" anchor="ct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dirty="0">
                          <a:solidFill>
                            <a:srgbClr val="000000"/>
                          </a:solidFill>
                          <a:effectLst/>
                          <a:latin typeface="ＭＳ Ｐゴシック"/>
                        </a:rPr>
                        <a:t>A</a:t>
                      </a:r>
                      <a:endParaRPr lang="ja-JP" altLang="en-US" sz="800" b="0" i="0" u="none" strike="noStrike" dirty="0">
                        <a:solidFill>
                          <a:srgbClr val="000000"/>
                        </a:solidFill>
                        <a:effectLst/>
                        <a:latin typeface="ＭＳ Ｐゴシック"/>
                      </a:endParaRPr>
                    </a:p>
                  </a:txBody>
                  <a:tcPr marL="9525" marR="9525" marT="9525" marB="0" anchor="ctr">
                    <a:lnL w="6350" cap="flat" cmpd="sng" algn="ctr">
                      <a:solidFill>
                        <a:schemeClr val="tx1"/>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ＭＳ Ｐゴシック"/>
                        </a:rPr>
                        <a:t>　</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ＭＳ Ｐゴシック"/>
                        </a:rPr>
                        <a:t>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endParaRPr lang="ja-JP" altLang="en-US" sz="800" b="0" i="0" u="none" strike="noStrike" dirty="0">
                        <a:solidFill>
                          <a:srgbClr val="000000"/>
                        </a:solidFill>
                        <a:effectLst/>
                        <a:latin typeface="ＭＳ Ｐゴシック"/>
                      </a:endParaRPr>
                    </a:p>
                  </a:txBody>
                  <a:tcPr marL="9525" marR="9525" marT="9525" marB="0" anchor="ctr">
                    <a:lnL w="6350" cap="flat" cmpd="sng" algn="ctr">
                      <a:solidFill>
                        <a:srgbClr val="000000"/>
                      </a:solidFill>
                      <a:prstDash val="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1"/>
                  </a:ext>
                </a:extLst>
              </a:tr>
              <a:tr h="165766">
                <a:tc vMerge="1">
                  <a:txBody>
                    <a:bodyPr/>
                    <a:lstStyle/>
                    <a:p>
                      <a:pPr algn="ctr" fontAlgn="ctr"/>
                      <a:endParaRPr lang="ja-JP" altLang="en-US" sz="800" b="0" i="0" u="none" strike="noStrike" dirty="0">
                        <a:solidFill>
                          <a:srgbClr val="000000"/>
                        </a:solidFill>
                        <a:effectLst/>
                        <a:latin typeface="ＭＳ Ｐゴシック"/>
                      </a:endParaRPr>
                    </a:p>
                  </a:txBody>
                  <a:tcPr marL="9525" marR="9525" marT="9525" marB="0" anchor="ctr">
                    <a:lnL w="12700" cap="flat" cmpd="sng" algn="ctr">
                      <a:solidFill>
                        <a:srgbClr val="000000"/>
                      </a:solidFill>
                      <a:prstDash val="solid"/>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dirty="0">
                          <a:solidFill>
                            <a:srgbClr val="000000"/>
                          </a:solidFill>
                          <a:effectLst/>
                          <a:latin typeface="ＭＳ Ｐゴシック"/>
                        </a:rPr>
                        <a:t>補佐</a:t>
                      </a:r>
                    </a:p>
                  </a:txBody>
                  <a:tcPr marL="9525" marR="9525" marT="9525" marB="0" anchor="ct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dirty="0">
                          <a:solidFill>
                            <a:srgbClr val="000000"/>
                          </a:solidFill>
                          <a:effectLst/>
                          <a:latin typeface="ＭＳ Ｐゴシック"/>
                        </a:rPr>
                        <a:t>B</a:t>
                      </a:r>
                      <a:endParaRPr lang="ja-JP" altLang="en-US" sz="800" b="0" i="0" u="none" strike="noStrike" dirty="0">
                        <a:solidFill>
                          <a:srgbClr val="000000"/>
                        </a:solidFill>
                        <a:effectLst/>
                        <a:latin typeface="ＭＳ Ｐゴシック"/>
                      </a:endParaRPr>
                    </a:p>
                  </a:txBody>
                  <a:tcPr marL="9525" marR="9525" marT="9525" marB="0" anchor="ctr">
                    <a:lnL w="6350" cap="flat" cmpd="sng" algn="ctr">
                      <a:solidFill>
                        <a:schemeClr val="tx1"/>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endParaRPr lang="ja-JP" altLang="en-US" sz="800" b="0" i="0" u="none" strike="noStrike" dirty="0">
                        <a:solidFill>
                          <a:srgbClr val="000000"/>
                        </a:solidFill>
                        <a:effectLst/>
                        <a:latin typeface="ＭＳ Ｐゴシック"/>
                      </a:endParaRP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endParaRPr lang="ja-JP" altLang="en-US" sz="800" b="0" i="0" u="none" strike="noStrike" dirty="0">
                        <a:solidFill>
                          <a:srgbClr val="000000"/>
                        </a:solidFill>
                        <a:effectLst/>
                        <a:latin typeface="ＭＳ Ｐゴシック"/>
                      </a:endParaRP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endParaRPr lang="ja-JP" altLang="en-US" sz="800" b="0" i="0" u="none" strike="noStrike" dirty="0">
                        <a:solidFill>
                          <a:srgbClr val="000000"/>
                        </a:solidFill>
                        <a:effectLst/>
                        <a:latin typeface="ＭＳ Ｐゴシック"/>
                      </a:endParaRPr>
                    </a:p>
                  </a:txBody>
                  <a:tcPr marL="9525" marR="9525" marT="9525" marB="0" anchor="ctr">
                    <a:lnL w="6350" cap="flat" cmpd="sng" algn="ctr">
                      <a:solidFill>
                        <a:srgbClr val="000000"/>
                      </a:solidFill>
                      <a:prstDash val="dot"/>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3803387160"/>
                  </a:ext>
                </a:extLst>
              </a:tr>
              <a:tr h="165766">
                <a:tc gridSpan="2">
                  <a:txBody>
                    <a:bodyPr/>
                    <a:lstStyle/>
                    <a:p>
                      <a:pPr algn="ctr" fontAlgn="ctr"/>
                      <a:r>
                        <a:rPr lang="ja-JP" altLang="en-US" sz="800" b="0" i="0" u="none" strike="noStrike" dirty="0">
                          <a:solidFill>
                            <a:srgbClr val="000000"/>
                          </a:solidFill>
                          <a:effectLst/>
                          <a:latin typeface="ＭＳ Ｐゴシック"/>
                        </a:rPr>
                        <a:t>初動対応統括</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hMerge="1">
                  <a:txBody>
                    <a:bodyPr/>
                    <a:lstStyle/>
                    <a:p>
                      <a:endParaRPr kumimoji="1" lang="ja-JP" altLang="en-US"/>
                    </a:p>
                  </a:txBody>
                  <a:tcPr/>
                </a:tc>
                <a:tc>
                  <a:txBody>
                    <a:bodyPr/>
                    <a:lstStyle/>
                    <a:p>
                      <a:pPr algn="ctr" fontAlgn="ctr"/>
                      <a:r>
                        <a:rPr lang="en-US" altLang="ja-JP" sz="800" b="0" i="0" u="none" strike="noStrike" dirty="0">
                          <a:solidFill>
                            <a:srgbClr val="000000"/>
                          </a:solidFill>
                          <a:effectLst/>
                          <a:latin typeface="ＭＳ Ｐゴシック"/>
                        </a:rPr>
                        <a:t>C</a:t>
                      </a:r>
                      <a:endParaRPr lang="ja-JP" altLang="en-US" sz="800" b="0" i="0" u="none" strike="noStrike" dirty="0">
                        <a:solidFill>
                          <a:srgbClr val="000000"/>
                        </a:solidFill>
                        <a:effectLst/>
                        <a:latin typeface="ＭＳ Ｐゴシック"/>
                      </a:endParaRPr>
                    </a:p>
                  </a:txBody>
                  <a:tcPr marL="9525" marR="9525" marT="9525" marB="0" anchor="ctr">
                    <a:lnL w="6350" cap="flat" cmpd="sng" algn="ctr">
                      <a:solidFill>
                        <a:schemeClr val="tx1"/>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ＭＳ Ｐゴシック"/>
                        </a:rPr>
                        <a:t>　</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ＭＳ Ｐゴシック"/>
                        </a:rPr>
                        <a:t>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endParaRPr lang="ja-JP" altLang="en-US" sz="800" b="0" i="0" u="none" strike="noStrike" dirty="0">
                        <a:solidFill>
                          <a:srgbClr val="000000"/>
                        </a:solidFill>
                        <a:effectLst/>
                        <a:latin typeface="ＭＳ Ｐゴシック"/>
                      </a:endParaRPr>
                    </a:p>
                  </a:txBody>
                  <a:tcPr marL="9525" marR="9525" marT="9525" marB="0" anchor="ctr">
                    <a:lnL w="6350" cap="flat" cmpd="sng" algn="ctr">
                      <a:solidFill>
                        <a:srgbClr val="000000"/>
                      </a:solidFill>
                      <a:prstDash val="dot"/>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2"/>
                  </a:ext>
                </a:extLst>
              </a:tr>
              <a:tr h="165766">
                <a:tc gridSpan="2">
                  <a:txBody>
                    <a:bodyPr/>
                    <a:lstStyle/>
                    <a:p>
                      <a:pPr algn="ctr" fontAlgn="ctr"/>
                      <a:r>
                        <a:rPr lang="ja-JP" altLang="en-US" sz="800" b="0" i="0" u="none" strike="noStrike" dirty="0">
                          <a:solidFill>
                            <a:srgbClr val="000000"/>
                          </a:solidFill>
                          <a:effectLst/>
                          <a:latin typeface="ＭＳ Ｐゴシック"/>
                        </a:rPr>
                        <a:t>事業継続対応統括</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a:txBody>
                    <a:bodyPr/>
                    <a:lstStyle/>
                    <a:p>
                      <a:pPr algn="ctr" fontAlgn="ctr"/>
                      <a:r>
                        <a:rPr lang="en-US" altLang="ja-JP" sz="800" b="0" i="0" u="none" strike="noStrike" dirty="0">
                          <a:solidFill>
                            <a:srgbClr val="000000"/>
                          </a:solidFill>
                          <a:effectLst/>
                          <a:latin typeface="ＭＳ Ｐゴシック"/>
                        </a:rPr>
                        <a:t>D</a:t>
                      </a:r>
                      <a:endParaRPr lang="ja-JP" altLang="en-US" sz="800" b="0" i="0" u="none" strike="noStrike" dirty="0">
                        <a:solidFill>
                          <a:srgbClr val="000000"/>
                        </a:solidFill>
                        <a:effectLst/>
                        <a:latin typeface="ＭＳ Ｐゴシック"/>
                      </a:endParaRPr>
                    </a:p>
                  </a:txBody>
                  <a:tcPr marL="9525" marR="9525" marT="9525" marB="0" anchor="ctr">
                    <a:lnL w="6350" cap="flat" cmpd="sng" algn="ctr">
                      <a:solidFill>
                        <a:schemeClr val="tx1"/>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ja-JP" altLang="en-US" sz="800" b="0" i="0" u="none" strike="noStrike" dirty="0">
                          <a:solidFill>
                            <a:srgbClr val="000000"/>
                          </a:solidFill>
                          <a:effectLst/>
                          <a:latin typeface="ＭＳ Ｐゴシック"/>
                        </a:rPr>
                        <a:t>　</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r>
                        <a:rPr lang="ja-JP" altLang="en-US" sz="800" b="0" i="0" u="none" strike="noStrike" dirty="0">
                          <a:solidFill>
                            <a:srgbClr val="000000"/>
                          </a:solidFill>
                          <a:effectLst/>
                          <a:latin typeface="ＭＳ Ｐゴシック"/>
                        </a:rPr>
                        <a:t>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endParaRPr lang="ja-JP" altLang="en-US" sz="800" b="0" i="0" u="none" strike="noStrike" dirty="0">
                        <a:solidFill>
                          <a:srgbClr val="000000"/>
                        </a:solidFill>
                        <a:effectLst/>
                        <a:latin typeface="ＭＳ Ｐゴシック"/>
                      </a:endParaRPr>
                    </a:p>
                  </a:txBody>
                  <a:tcPr marL="9525" marR="9525" marT="9525" marB="0" anchor="ctr">
                    <a:lnL w="6350" cap="flat" cmpd="sng" algn="ctr">
                      <a:solidFill>
                        <a:srgbClr val="000000"/>
                      </a:solidFill>
                      <a:prstDash val="dot"/>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
        <p:nvSpPr>
          <p:cNvPr id="16" name="Rectangle 5"/>
          <p:cNvSpPr>
            <a:spLocks noChangeArrowheads="1"/>
          </p:cNvSpPr>
          <p:nvPr/>
        </p:nvSpPr>
        <p:spPr bwMode="auto">
          <a:xfrm rot="10800000" flipH="1">
            <a:off x="0" y="0"/>
            <a:ext cx="12801600" cy="314785"/>
          </a:xfrm>
          <a:prstGeom prst="rect">
            <a:avLst/>
          </a:prstGeom>
          <a:gradFill flip="none" rotWithShape="1">
            <a:gsLst>
              <a:gs pos="37000">
                <a:srgbClr val="FFFFFF"/>
              </a:gs>
              <a:gs pos="100000">
                <a:srgbClr val="006666"/>
              </a:gs>
            </a:gsLst>
            <a:lin ang="10800000" scaled="1"/>
            <a:tileRect/>
          </a:gradFill>
          <a:ln>
            <a:noFill/>
          </a:ln>
          <a:effectLst/>
        </p:spPr>
        <p:txBody>
          <a:bodyPr wrap="none" anchor="ctr"/>
          <a:lstStyle/>
          <a:p>
            <a:pPr eaLnBrk="0" hangingPunct="0"/>
            <a:endParaRPr kumimoji="0" lang="ja-JP" altLang="en-US">
              <a:ea typeface="HG丸ｺﾞｼｯｸM-PRO" pitchFamily="50" charset="-128"/>
            </a:endParaRPr>
          </a:p>
        </p:txBody>
      </p:sp>
      <p:grpSp>
        <p:nvGrpSpPr>
          <p:cNvPr id="17" name="グループ化 16"/>
          <p:cNvGrpSpPr/>
          <p:nvPr/>
        </p:nvGrpSpPr>
        <p:grpSpPr>
          <a:xfrm>
            <a:off x="-110504" y="1397770"/>
            <a:ext cx="684414" cy="276999"/>
            <a:chOff x="4816624" y="618777"/>
            <a:chExt cx="684414" cy="276999"/>
          </a:xfrm>
        </p:grpSpPr>
        <p:sp>
          <p:nvSpPr>
            <p:cNvPr id="18" name="正方形/長方形 17"/>
            <p:cNvSpPr/>
            <p:nvPr/>
          </p:nvSpPr>
          <p:spPr>
            <a:xfrm>
              <a:off x="4816624" y="618777"/>
              <a:ext cx="684414" cy="276999"/>
            </a:xfrm>
            <a:prstGeom prst="rect">
              <a:avLst/>
            </a:prstGeom>
            <a:noFill/>
          </p:spPr>
          <p:txBody>
            <a:bodyPr wrap="square" lIns="91440" tIns="45720" rIns="91440" bIns="45720">
              <a:spAutoFit/>
            </a:bodyPr>
            <a:lstStyle/>
            <a:p>
              <a:pPr algn="ctr"/>
              <a:r>
                <a:rPr lang="en-US" altLang="ja-JP" sz="12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STEP</a:t>
              </a:r>
              <a:r>
                <a:rPr lang="en-US" altLang="ja-JP" sz="1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3</a:t>
              </a:r>
              <a:endParaRPr lang="ja-JP" altLang="en-US" sz="12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
          <p:nvSpPr>
            <p:cNvPr id="19" name="円/楕円 18"/>
            <p:cNvSpPr/>
            <p:nvPr/>
          </p:nvSpPr>
          <p:spPr>
            <a:xfrm>
              <a:off x="4944738" y="661170"/>
              <a:ext cx="432048" cy="208114"/>
            </a:xfrm>
            <a:prstGeom prst="ellipse">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20" name="テキスト ボックス 19"/>
          <p:cNvSpPr txBox="1"/>
          <p:nvPr/>
        </p:nvSpPr>
        <p:spPr>
          <a:xfrm>
            <a:off x="58206" y="-18063"/>
            <a:ext cx="4852494" cy="338554"/>
          </a:xfrm>
          <a:prstGeom prst="rect">
            <a:avLst/>
          </a:prstGeom>
          <a:noFill/>
        </p:spPr>
        <p:txBody>
          <a:bodyPr wrap="square" rtlCol="0">
            <a:spAutoFit/>
          </a:bodyPr>
          <a:lstStyle/>
          <a:p>
            <a:r>
              <a:rPr lang="ja-JP" altLang="en-US" sz="1600" dirty="0">
                <a:solidFill>
                  <a:schemeClr val="bg1"/>
                </a:solidFill>
                <a:latin typeface="HGP創英角ｺﾞｼｯｸUB" panose="020B0900000000000000" pitchFamily="50" charset="-128"/>
                <a:ea typeface="HGP創英角ｺﾞｼｯｸUB" panose="020B0900000000000000" pitchFamily="50" charset="-128"/>
              </a:rPr>
              <a:t>身の丈にあった地震ＢＣＰ策定シート（運輸業版）</a:t>
            </a:r>
            <a:endParaRPr kumimoji="1" lang="ja-JP" altLang="en-US" sz="1600" dirty="0">
              <a:solidFill>
                <a:schemeClr val="bg1"/>
              </a:solidFill>
              <a:latin typeface="HGP創英角ｺﾞｼｯｸUB" panose="020B0900000000000000" pitchFamily="50" charset="-128"/>
              <a:ea typeface="HGP創英角ｺﾞｼｯｸUB" panose="020B0900000000000000" pitchFamily="50" charset="-128"/>
            </a:endParaRPr>
          </a:p>
        </p:txBody>
      </p:sp>
      <p:sp>
        <p:nvSpPr>
          <p:cNvPr id="23" name="テキスト ボックス 22"/>
          <p:cNvSpPr txBox="1"/>
          <p:nvPr/>
        </p:nvSpPr>
        <p:spPr>
          <a:xfrm>
            <a:off x="10721280" y="56698"/>
            <a:ext cx="2016224" cy="215444"/>
          </a:xfrm>
          <a:prstGeom prst="rect">
            <a:avLst/>
          </a:prstGeom>
          <a:noFill/>
        </p:spPr>
        <p:txBody>
          <a:bodyPr wrap="square" rtlCol="0">
            <a:spAutoFit/>
          </a:bodyPr>
          <a:lstStyle/>
          <a:p>
            <a:pPr algn="r"/>
            <a:r>
              <a:rPr kumimoji="1" lang="ja-JP" altLang="en-US" sz="800" dirty="0"/>
              <a:t>更新日 ： </a:t>
            </a:r>
            <a:r>
              <a:rPr kumimoji="1" lang="en-US" altLang="ja-JP" sz="800" dirty="0"/>
              <a:t>20</a:t>
            </a:r>
            <a:r>
              <a:rPr kumimoji="1" lang="ja-JP" altLang="en-US" sz="800" dirty="0"/>
              <a:t>　　年 </a:t>
            </a:r>
            <a:r>
              <a:rPr lang="ja-JP" altLang="en-US" sz="800" dirty="0"/>
              <a:t>　　</a:t>
            </a:r>
            <a:r>
              <a:rPr kumimoji="1" lang="ja-JP" altLang="en-US" sz="800" dirty="0"/>
              <a:t>月 </a:t>
            </a:r>
            <a:r>
              <a:rPr lang="ja-JP" altLang="en-US" sz="800" dirty="0"/>
              <a:t>　　</a:t>
            </a:r>
            <a:r>
              <a:rPr kumimoji="1" lang="ja-JP" altLang="en-US" sz="800" dirty="0"/>
              <a:t>日</a:t>
            </a:r>
          </a:p>
        </p:txBody>
      </p:sp>
      <p:sp>
        <p:nvSpPr>
          <p:cNvPr id="25" name="テキスト ボックス 24"/>
          <p:cNvSpPr txBox="1"/>
          <p:nvPr/>
        </p:nvSpPr>
        <p:spPr>
          <a:xfrm>
            <a:off x="4910700" y="-33364"/>
            <a:ext cx="5882588" cy="326338"/>
          </a:xfrm>
          <a:prstGeom prst="rect">
            <a:avLst/>
          </a:prstGeom>
          <a:noFill/>
          <a:ln w="3175">
            <a:noFill/>
          </a:ln>
        </p:spPr>
        <p:style>
          <a:lnRef idx="2">
            <a:schemeClr val="dk1"/>
          </a:lnRef>
          <a:fillRef idx="1">
            <a:schemeClr val="lt1"/>
          </a:fillRef>
          <a:effectRef idx="0">
            <a:schemeClr val="dk1"/>
          </a:effectRef>
          <a:fontRef idx="minor">
            <a:schemeClr val="dk1"/>
          </a:fontRef>
        </p:style>
        <p:txBody>
          <a:bodyPr wrap="square" lIns="79342" tIns="39671" rIns="79342" bIns="39671">
            <a:spAutoFit/>
          </a:bodyPr>
          <a:lstStyle/>
          <a:p>
            <a:pPr defTabSz="1279953" fontAlgn="auto">
              <a:spcBef>
                <a:spcPts val="0"/>
              </a:spcBef>
              <a:spcAft>
                <a:spcPts val="0"/>
              </a:spcAft>
              <a:defRPr/>
            </a:pPr>
            <a:r>
              <a:rPr lang="ja-JP" altLang="en-US" sz="800" b="1" dirty="0">
                <a:solidFill>
                  <a:srgbClr val="FF0000"/>
                </a:solidFill>
                <a:latin typeface="ＭＳ Ｐ明朝" panose="02020600040205080304" pitchFamily="18" charset="-128"/>
                <a:ea typeface="ＭＳ Ｐ明朝" panose="02020600040205080304" pitchFamily="18" charset="-128"/>
              </a:rPr>
              <a:t>本シートでは、</a:t>
            </a:r>
            <a:r>
              <a:rPr lang="en-US" altLang="ja-JP" sz="800" b="1" dirty="0">
                <a:solidFill>
                  <a:srgbClr val="FF0000"/>
                </a:solidFill>
                <a:latin typeface="ＭＳ Ｐ明朝" panose="02020600040205080304" pitchFamily="18" charset="-128"/>
                <a:ea typeface="ＭＳ Ｐ明朝" panose="02020600040205080304" pitchFamily="18" charset="-128"/>
              </a:rPr>
              <a:t>BCP</a:t>
            </a:r>
            <a:r>
              <a:rPr lang="ja-JP" altLang="en-US" sz="800" b="1" dirty="0">
                <a:solidFill>
                  <a:srgbClr val="FF0000"/>
                </a:solidFill>
                <a:latin typeface="ＭＳ Ｐ明朝" panose="02020600040205080304" pitchFamily="18" charset="-128"/>
                <a:ea typeface="ＭＳ Ｐ明朝" panose="02020600040205080304" pitchFamily="18" charset="-128"/>
              </a:rPr>
              <a:t>の全体像とともに「策定の優先順位」を</a:t>
            </a:r>
            <a:r>
              <a:rPr lang="en-US" altLang="ja-JP" sz="800" b="1" dirty="0">
                <a:solidFill>
                  <a:srgbClr val="FF0000"/>
                </a:solidFill>
                <a:latin typeface="ＭＳ Ｐ明朝" panose="02020600040205080304" pitchFamily="18" charset="-128"/>
                <a:ea typeface="ＭＳ Ｐ明朝" panose="02020600040205080304" pitchFamily="18" charset="-128"/>
              </a:rPr>
              <a:t>STEP</a:t>
            </a:r>
            <a:r>
              <a:rPr lang="ja-JP" altLang="en-US" sz="800" b="1" dirty="0">
                <a:solidFill>
                  <a:srgbClr val="FF0000"/>
                </a:solidFill>
                <a:latin typeface="ＭＳ Ｐ明朝" panose="02020600040205080304" pitchFamily="18" charset="-128"/>
                <a:ea typeface="ＭＳ Ｐ明朝" panose="02020600040205080304" pitchFamily="18" charset="-128"/>
              </a:rPr>
              <a:t>の形で整理しています。</a:t>
            </a:r>
            <a:endParaRPr lang="en-US" altLang="ja-JP" sz="800" b="1" dirty="0">
              <a:solidFill>
                <a:srgbClr val="FF0000"/>
              </a:solidFill>
              <a:latin typeface="ＭＳ Ｐ明朝" panose="02020600040205080304" pitchFamily="18" charset="-128"/>
              <a:ea typeface="ＭＳ Ｐ明朝" panose="02020600040205080304" pitchFamily="18" charset="-128"/>
            </a:endParaRPr>
          </a:p>
          <a:p>
            <a:pPr defTabSz="1279953" fontAlgn="auto">
              <a:spcBef>
                <a:spcPts val="0"/>
              </a:spcBef>
              <a:spcAft>
                <a:spcPts val="0"/>
              </a:spcAft>
              <a:defRPr/>
            </a:pPr>
            <a:r>
              <a:rPr lang="ja-JP" altLang="en-US" sz="800" b="1" dirty="0">
                <a:solidFill>
                  <a:srgbClr val="FF0000"/>
                </a:solidFill>
                <a:latin typeface="ＭＳ Ｐ明朝" panose="02020600040205080304" pitchFamily="18" charset="-128"/>
                <a:ea typeface="ＭＳ Ｐ明朝" panose="02020600040205080304" pitchFamily="18" charset="-128"/>
              </a:rPr>
              <a:t>最初から完全なものではなく、「身の丈にあった地震</a:t>
            </a:r>
            <a:r>
              <a:rPr lang="en-US" altLang="ja-JP" sz="800" b="1" dirty="0">
                <a:solidFill>
                  <a:srgbClr val="FF0000"/>
                </a:solidFill>
                <a:latin typeface="ＭＳ Ｐ明朝" panose="02020600040205080304" pitchFamily="18" charset="-128"/>
                <a:ea typeface="ＭＳ Ｐ明朝" panose="02020600040205080304" pitchFamily="18" charset="-128"/>
              </a:rPr>
              <a:t>BCP</a:t>
            </a:r>
            <a:r>
              <a:rPr lang="ja-JP" altLang="en-US" sz="800" b="1" dirty="0">
                <a:solidFill>
                  <a:srgbClr val="FF0000"/>
                </a:solidFill>
                <a:latin typeface="ＭＳ Ｐ明朝" panose="02020600040205080304" pitchFamily="18" charset="-128"/>
                <a:ea typeface="ＭＳ Ｐ明朝" panose="02020600040205080304" pitchFamily="18" charset="-128"/>
              </a:rPr>
              <a:t>」をステップバイステップで策定いただくことを目的にしております。</a:t>
            </a:r>
            <a:endParaRPr lang="en-US" altLang="ja-JP" sz="800" b="1" dirty="0">
              <a:solidFill>
                <a:srgbClr val="FF0000"/>
              </a:solidFill>
              <a:latin typeface="ＭＳ Ｐ明朝" panose="02020600040205080304" pitchFamily="18" charset="-128"/>
              <a:ea typeface="ＭＳ Ｐ明朝" panose="02020600040205080304" pitchFamily="18" charset="-128"/>
            </a:endParaRPr>
          </a:p>
        </p:txBody>
      </p:sp>
      <p:sp>
        <p:nvSpPr>
          <p:cNvPr id="21" name="テキスト ボックス 20"/>
          <p:cNvSpPr txBox="1"/>
          <p:nvPr/>
        </p:nvSpPr>
        <p:spPr>
          <a:xfrm>
            <a:off x="398258" y="310021"/>
            <a:ext cx="1826078" cy="246221"/>
          </a:xfrm>
          <a:prstGeom prst="rect">
            <a:avLst/>
          </a:prstGeom>
          <a:noFill/>
        </p:spPr>
        <p:txBody>
          <a:bodyPr wrap="square" rtlCol="0">
            <a:spAutoFit/>
          </a:bodyPr>
          <a:lstStyle/>
          <a:p>
            <a:r>
              <a:rPr kumimoji="1" lang="ja-JP" altLang="en-US" sz="1000" b="1" dirty="0">
                <a:solidFill>
                  <a:srgbClr val="0070C0"/>
                </a:solidFill>
                <a:latin typeface="HGPｺﾞｼｯｸE" panose="020B0900000000000000" pitchFamily="50" charset="-128"/>
                <a:ea typeface="HGPｺﾞｼｯｸE" panose="020B0900000000000000" pitchFamily="50" charset="-128"/>
              </a:rPr>
              <a:t>当社をとりまく大地震リスク</a:t>
            </a:r>
          </a:p>
        </p:txBody>
      </p:sp>
      <p:sp>
        <p:nvSpPr>
          <p:cNvPr id="22" name="テキスト ボックス 21"/>
          <p:cNvSpPr txBox="1"/>
          <p:nvPr/>
        </p:nvSpPr>
        <p:spPr>
          <a:xfrm>
            <a:off x="398258" y="1439581"/>
            <a:ext cx="1512168" cy="246221"/>
          </a:xfrm>
          <a:prstGeom prst="rect">
            <a:avLst/>
          </a:prstGeom>
          <a:noFill/>
        </p:spPr>
        <p:txBody>
          <a:bodyPr wrap="square" rtlCol="0">
            <a:spAutoFit/>
          </a:bodyPr>
          <a:lstStyle/>
          <a:p>
            <a:r>
              <a:rPr lang="ja-JP" altLang="en-US" sz="1000" b="1" dirty="0">
                <a:solidFill>
                  <a:srgbClr val="0070C0"/>
                </a:solidFill>
                <a:latin typeface="HGPｺﾞｼｯｸE" panose="020B0900000000000000" pitchFamily="50" charset="-128"/>
                <a:ea typeface="HGPｺﾞｼｯｸE" panose="020B0900000000000000" pitchFamily="50" charset="-128"/>
              </a:rPr>
              <a:t>対応事項</a:t>
            </a:r>
            <a:endParaRPr kumimoji="1" lang="ja-JP" altLang="en-US" sz="1000" b="1" dirty="0">
              <a:solidFill>
                <a:srgbClr val="0070C0"/>
              </a:solidFill>
              <a:latin typeface="HGPｺﾞｼｯｸE" panose="020B0900000000000000" pitchFamily="50" charset="-128"/>
              <a:ea typeface="HGPｺﾞｼｯｸE" panose="020B0900000000000000" pitchFamily="50" charset="-128"/>
            </a:endParaRPr>
          </a:p>
        </p:txBody>
      </p:sp>
      <p:grpSp>
        <p:nvGrpSpPr>
          <p:cNvPr id="24" name="グループ化 23"/>
          <p:cNvGrpSpPr/>
          <p:nvPr/>
        </p:nvGrpSpPr>
        <p:grpSpPr>
          <a:xfrm>
            <a:off x="6184776" y="292974"/>
            <a:ext cx="684414" cy="276999"/>
            <a:chOff x="4816624" y="618777"/>
            <a:chExt cx="684414" cy="276999"/>
          </a:xfrm>
        </p:grpSpPr>
        <p:sp>
          <p:nvSpPr>
            <p:cNvPr id="26" name="正方形/長方形 25"/>
            <p:cNvSpPr/>
            <p:nvPr/>
          </p:nvSpPr>
          <p:spPr>
            <a:xfrm>
              <a:off x="4816624" y="618777"/>
              <a:ext cx="684414" cy="276999"/>
            </a:xfrm>
            <a:prstGeom prst="rect">
              <a:avLst/>
            </a:prstGeom>
            <a:noFill/>
          </p:spPr>
          <p:txBody>
            <a:bodyPr wrap="square" lIns="91440" tIns="45720" rIns="91440" bIns="45720">
              <a:spAutoFit/>
            </a:bodyPr>
            <a:lstStyle/>
            <a:p>
              <a:pPr algn="ctr"/>
              <a:r>
                <a:rPr lang="en-US" altLang="ja-JP" sz="12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STEP</a:t>
              </a:r>
              <a:r>
                <a:rPr lang="en-US" altLang="ja-JP" sz="1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2</a:t>
              </a:r>
              <a:endParaRPr lang="ja-JP" altLang="en-US" sz="12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
          <p:nvSpPr>
            <p:cNvPr id="27" name="円/楕円 26"/>
            <p:cNvSpPr/>
            <p:nvPr/>
          </p:nvSpPr>
          <p:spPr>
            <a:xfrm>
              <a:off x="4944738" y="661170"/>
              <a:ext cx="432048" cy="208114"/>
            </a:xfrm>
            <a:prstGeom prst="ellipse">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28" name="テキスト ボックス 27"/>
          <p:cNvSpPr txBox="1"/>
          <p:nvPr/>
        </p:nvSpPr>
        <p:spPr>
          <a:xfrm>
            <a:off x="6688832" y="305907"/>
            <a:ext cx="2304256" cy="246221"/>
          </a:xfrm>
          <a:prstGeom prst="rect">
            <a:avLst/>
          </a:prstGeom>
          <a:noFill/>
        </p:spPr>
        <p:txBody>
          <a:bodyPr wrap="square" rtlCol="0">
            <a:spAutoFit/>
          </a:bodyPr>
          <a:lstStyle/>
          <a:p>
            <a:r>
              <a:rPr lang="ja-JP" altLang="en-US" sz="1000" b="1" dirty="0">
                <a:solidFill>
                  <a:srgbClr val="0070C0"/>
                </a:solidFill>
                <a:latin typeface="HGPｺﾞｼｯｸE" panose="020B0900000000000000" pitchFamily="50" charset="-128"/>
                <a:ea typeface="HGPｺﾞｼｯｸE" panose="020B0900000000000000" pitchFamily="50" charset="-128"/>
              </a:rPr>
              <a:t>指揮命令系統</a:t>
            </a:r>
            <a:endParaRPr kumimoji="1" lang="ja-JP" altLang="en-US" sz="1000" b="1" dirty="0">
              <a:solidFill>
                <a:srgbClr val="0070C0"/>
              </a:solidFill>
              <a:latin typeface="HGPｺﾞｼｯｸE" panose="020B0900000000000000" pitchFamily="50" charset="-128"/>
              <a:ea typeface="HGPｺﾞｼｯｸE" panose="020B0900000000000000" pitchFamily="50" charset="-128"/>
            </a:endParaRPr>
          </a:p>
        </p:txBody>
      </p:sp>
      <p:sp>
        <p:nvSpPr>
          <p:cNvPr id="29" name="テキスト ボックス 28"/>
          <p:cNvSpPr txBox="1"/>
          <p:nvPr/>
        </p:nvSpPr>
        <p:spPr>
          <a:xfrm>
            <a:off x="7552927" y="1440783"/>
            <a:ext cx="3858879" cy="246221"/>
          </a:xfrm>
          <a:prstGeom prst="rect">
            <a:avLst/>
          </a:prstGeom>
          <a:noFill/>
        </p:spPr>
        <p:txBody>
          <a:bodyPr wrap="square" rtlCol="0">
            <a:spAutoFit/>
          </a:bodyPr>
          <a:lstStyle/>
          <a:p>
            <a:r>
              <a:rPr lang="ja-JP" altLang="en-US" sz="1000" b="1" dirty="0">
                <a:solidFill>
                  <a:srgbClr val="0070C0"/>
                </a:solidFill>
                <a:latin typeface="HGPｺﾞｼｯｸE" panose="020B0900000000000000" pitchFamily="50" charset="-128"/>
                <a:ea typeface="HGPｺﾞｼｯｸE" panose="020B0900000000000000" pitchFamily="50" charset="-128"/>
              </a:rPr>
              <a:t>対応事項が着実に実行できるよう事前準備</a:t>
            </a:r>
            <a:endParaRPr kumimoji="1" lang="ja-JP" altLang="en-US" sz="1000" b="1" dirty="0">
              <a:solidFill>
                <a:srgbClr val="0070C0"/>
              </a:solidFill>
              <a:latin typeface="HGPｺﾞｼｯｸE" panose="020B0900000000000000" pitchFamily="50" charset="-128"/>
              <a:ea typeface="HGPｺﾞｼｯｸE" panose="020B0900000000000000" pitchFamily="50" charset="-128"/>
            </a:endParaRPr>
          </a:p>
        </p:txBody>
      </p:sp>
      <p:graphicFrame>
        <p:nvGraphicFramePr>
          <p:cNvPr id="30" name="表 29"/>
          <p:cNvGraphicFramePr>
            <a:graphicFrameLocks noGrp="1"/>
          </p:cNvGraphicFramePr>
          <p:nvPr>
            <p:extLst>
              <p:ext uri="{D42A27DB-BD31-4B8C-83A1-F6EECF244321}">
                <p14:modId xmlns:p14="http://schemas.microsoft.com/office/powerpoint/2010/main" val="139514871"/>
              </p:ext>
            </p:extLst>
          </p:nvPr>
        </p:nvGraphicFramePr>
        <p:xfrm>
          <a:off x="4810998" y="534875"/>
          <a:ext cx="1440160" cy="864000"/>
        </p:xfrm>
        <a:graphic>
          <a:graphicData uri="http://schemas.openxmlformats.org/drawingml/2006/table">
            <a:tbl>
              <a:tblPr/>
              <a:tblGrid>
                <a:gridCol w="1440160">
                  <a:extLst>
                    <a:ext uri="{9D8B030D-6E8A-4147-A177-3AD203B41FA5}">
                      <a16:colId xmlns:a16="http://schemas.microsoft.com/office/drawing/2014/main" val="20000"/>
                    </a:ext>
                  </a:extLst>
                </a:gridCol>
              </a:tblGrid>
              <a:tr h="352667">
                <a:tc>
                  <a:txBody>
                    <a:bodyPr/>
                    <a:lstStyle/>
                    <a:p>
                      <a:pPr algn="ctr"/>
                      <a:r>
                        <a:rPr kumimoji="1" lang="ja-JP" altLang="en-US" sz="700" dirty="0"/>
                        <a:t>（参考）</a:t>
                      </a:r>
                      <a:endParaRPr kumimoji="1" lang="en-US" altLang="ja-JP" sz="700" dirty="0"/>
                    </a:p>
                    <a:p>
                      <a:pPr algn="ctr"/>
                      <a:r>
                        <a:rPr kumimoji="1" lang="ja-JP" altLang="en-US" sz="700" dirty="0"/>
                        <a:t>震度</a:t>
                      </a:r>
                      <a:r>
                        <a:rPr kumimoji="1" lang="en-US" altLang="ja-JP" sz="700" dirty="0"/>
                        <a:t>6</a:t>
                      </a:r>
                      <a:r>
                        <a:rPr kumimoji="1" lang="ja-JP" altLang="en-US" sz="700" dirty="0"/>
                        <a:t>弱の地震発生時の</a:t>
                      </a:r>
                      <a:endParaRPr kumimoji="1" lang="en-US" altLang="ja-JP" sz="700" dirty="0"/>
                    </a:p>
                    <a:p>
                      <a:pPr algn="ctr"/>
                      <a:r>
                        <a:rPr kumimoji="1" lang="ja-JP" altLang="en-US" sz="700" dirty="0"/>
                        <a:t>社会インフラへの影響</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extLst>
                  <a:ext uri="{0D108BD9-81ED-4DB2-BD59-A6C34878D82A}">
                    <a16:rowId xmlns:a16="http://schemas.microsoft.com/office/drawing/2014/main" val="10000"/>
                  </a:ext>
                </a:extLst>
              </a:tr>
              <a:tr h="511333">
                <a:tc>
                  <a:txBody>
                    <a:bodyPr/>
                    <a:lstStyle/>
                    <a:p>
                      <a:pPr algn="ctr"/>
                      <a:r>
                        <a:rPr lang="ja-JP" altLang="en-US" sz="800" b="0" i="0" u="none" strike="noStrike" dirty="0">
                          <a:solidFill>
                            <a:srgbClr val="000000"/>
                          </a:solidFill>
                          <a:effectLst/>
                          <a:latin typeface="ＭＳ Ｐゴシック"/>
                        </a:rPr>
                        <a:t>　◆</a:t>
                      </a:r>
                      <a:r>
                        <a:rPr kumimoji="1" lang="ja-JP" altLang="en-US" sz="800" dirty="0"/>
                        <a:t>電気・通信＞</a:t>
                      </a:r>
                      <a:r>
                        <a:rPr kumimoji="1" lang="en-US" altLang="ja-JP" sz="800" dirty="0"/>
                        <a:t>1</a:t>
                      </a:r>
                      <a:r>
                        <a:rPr kumimoji="1" lang="ja-JP" altLang="en-US" sz="800" dirty="0"/>
                        <a:t>週間程度</a:t>
                      </a:r>
                      <a:endParaRPr kumimoji="1" lang="en-US" altLang="ja-JP" sz="800" dirty="0"/>
                    </a:p>
                    <a:p>
                      <a:pPr algn="ctr"/>
                      <a:r>
                        <a:rPr kumimoji="1" lang="ja-JP" altLang="en-US" sz="800" dirty="0"/>
                        <a:t>◆水・都市ガス＞</a:t>
                      </a:r>
                      <a:r>
                        <a:rPr kumimoji="1" lang="en-US" altLang="ja-JP" sz="800" dirty="0"/>
                        <a:t>2~3</a:t>
                      </a:r>
                      <a:r>
                        <a:rPr kumimoji="1" lang="ja-JP" altLang="en-US" sz="800" dirty="0"/>
                        <a:t>週間程度</a:t>
                      </a:r>
                      <a:endParaRPr kumimoji="1" lang="en-US" altLang="ja-JP" sz="800" dirty="0"/>
                    </a:p>
                    <a:p>
                      <a:pPr algn="ctr"/>
                      <a:r>
                        <a:rPr kumimoji="1" lang="ja-JP" altLang="en-US" sz="800" dirty="0"/>
                        <a:t>◆道路＞</a:t>
                      </a:r>
                      <a:r>
                        <a:rPr kumimoji="1" lang="en-US" altLang="ja-JP" sz="800" dirty="0"/>
                        <a:t>2~3</a:t>
                      </a:r>
                      <a:r>
                        <a:rPr kumimoji="1" lang="ja-JP" altLang="en-US" sz="800" dirty="0"/>
                        <a:t>週間程度</a:t>
                      </a:r>
                      <a:endParaRPr lang="ja-JP" altLang="en-US" sz="800" b="0" i="0" u="none" strike="noStrike" dirty="0">
                        <a:solidFill>
                          <a:srgbClr val="000000"/>
                        </a:solidFill>
                        <a:effectLst/>
                        <a:latin typeface="ＭＳ Ｐゴシック"/>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
        <p:nvSpPr>
          <p:cNvPr id="31" name="テキスト ボックス 30"/>
          <p:cNvSpPr txBox="1"/>
          <p:nvPr/>
        </p:nvSpPr>
        <p:spPr>
          <a:xfrm>
            <a:off x="2002686" y="361245"/>
            <a:ext cx="4274350" cy="184666"/>
          </a:xfrm>
          <a:prstGeom prst="rect">
            <a:avLst/>
          </a:prstGeom>
          <a:noFill/>
        </p:spPr>
        <p:txBody>
          <a:bodyPr wrap="square" rtlCol="0">
            <a:spAutoFit/>
          </a:bodyPr>
          <a:lstStyle/>
          <a:p>
            <a:r>
              <a:rPr lang="ja-JP" altLang="en-US" sz="600" dirty="0"/>
              <a:t>大地震発生確率と、発生した場合の影響（被害想定）について認識</a:t>
            </a:r>
            <a:endParaRPr kumimoji="1" lang="ja-JP" altLang="en-US" sz="600" dirty="0"/>
          </a:p>
        </p:txBody>
      </p:sp>
      <p:sp>
        <p:nvSpPr>
          <p:cNvPr id="32" name="テキスト ボックス 31"/>
          <p:cNvSpPr txBox="1"/>
          <p:nvPr/>
        </p:nvSpPr>
        <p:spPr>
          <a:xfrm>
            <a:off x="7576036" y="353356"/>
            <a:ext cx="3289260" cy="184666"/>
          </a:xfrm>
          <a:prstGeom prst="rect">
            <a:avLst/>
          </a:prstGeom>
          <a:noFill/>
        </p:spPr>
        <p:txBody>
          <a:bodyPr wrap="square" rtlCol="0">
            <a:spAutoFit/>
          </a:bodyPr>
          <a:lstStyle/>
          <a:p>
            <a:r>
              <a:rPr lang="ja-JP" altLang="en-US" sz="600" dirty="0"/>
              <a:t>統括事項・統括者の代替性を確保し、統括者に情報が集約される体制を構築</a:t>
            </a:r>
            <a:endParaRPr kumimoji="1" lang="ja-JP" altLang="en-US" sz="600" dirty="0"/>
          </a:p>
        </p:txBody>
      </p:sp>
      <p:graphicFrame>
        <p:nvGraphicFramePr>
          <p:cNvPr id="34" name="表 33"/>
          <p:cNvGraphicFramePr>
            <a:graphicFrameLocks noGrp="1"/>
          </p:cNvGraphicFramePr>
          <p:nvPr>
            <p:extLst>
              <p:ext uri="{D42A27DB-BD31-4B8C-83A1-F6EECF244321}">
                <p14:modId xmlns:p14="http://schemas.microsoft.com/office/powerpoint/2010/main" val="451961137"/>
              </p:ext>
            </p:extLst>
          </p:nvPr>
        </p:nvGraphicFramePr>
        <p:xfrm>
          <a:off x="10865297" y="526580"/>
          <a:ext cx="1909712" cy="820425"/>
        </p:xfrm>
        <a:graphic>
          <a:graphicData uri="http://schemas.openxmlformats.org/drawingml/2006/table">
            <a:tbl>
              <a:tblPr/>
              <a:tblGrid>
                <a:gridCol w="1909712">
                  <a:extLst>
                    <a:ext uri="{9D8B030D-6E8A-4147-A177-3AD203B41FA5}">
                      <a16:colId xmlns:a16="http://schemas.microsoft.com/office/drawing/2014/main" val="20000"/>
                    </a:ext>
                  </a:extLst>
                </a:gridCol>
              </a:tblGrid>
              <a:tr h="180975">
                <a:tc>
                  <a:txBody>
                    <a:bodyPr/>
                    <a:lstStyle/>
                    <a:p>
                      <a:pPr algn="ctr" fontAlgn="ctr"/>
                      <a:r>
                        <a:rPr lang="ja-JP" altLang="en-US" sz="700" b="0" i="0" u="none" strike="noStrike" dirty="0">
                          <a:solidFill>
                            <a:srgbClr val="000000"/>
                          </a:solidFill>
                          <a:effectLst/>
                          <a:latin typeface="ＭＳ Ｐゴシック"/>
                        </a:rPr>
                        <a:t>統括者以外の対応フェーズごと対応方針</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extLst>
                  <a:ext uri="{0D108BD9-81ED-4DB2-BD59-A6C34878D82A}">
                    <a16:rowId xmlns:a16="http://schemas.microsoft.com/office/drawing/2014/main" val="10000"/>
                  </a:ext>
                </a:extLst>
              </a:tr>
              <a:tr h="171450">
                <a:tc>
                  <a:txBody>
                    <a:bodyPr/>
                    <a:lstStyle/>
                    <a:p>
                      <a:pPr algn="ctr" fontAlgn="ctr"/>
                      <a:endParaRPr lang="ja-JP" altLang="en-US" sz="800" b="0" i="0" u="none" strike="noStrike" dirty="0">
                        <a:solidFill>
                          <a:srgbClr val="000000"/>
                        </a:solidFill>
                        <a:effectLst/>
                        <a:latin typeface="ＭＳ Ｐゴシック"/>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lnTlToBr w="3175" cap="flat" cmpd="sng" algn="ctr">
                      <a:solidFill>
                        <a:schemeClr val="tx1"/>
                      </a:solidFill>
                      <a:prstDash val="sysDot"/>
                      <a:round/>
                      <a:headEnd type="none" w="med" len="med"/>
                      <a:tailEnd type="none" w="med" len="med"/>
                    </a:lnTlToBr>
                    <a:lnBlToTr w="3175" cap="flat" cmpd="sng" algn="ctr">
                      <a:solidFill>
                        <a:schemeClr val="tx1"/>
                      </a:solidFill>
                      <a:prstDash val="sysDot"/>
                      <a:round/>
                      <a:headEnd type="none" w="med" len="med"/>
                      <a:tailEnd type="none" w="med" len="med"/>
                    </a:lnBlToTr>
                  </a:tcPr>
                </a:tc>
                <a:extLst>
                  <a:ext uri="{0D108BD9-81ED-4DB2-BD59-A6C34878D82A}">
                    <a16:rowId xmlns:a16="http://schemas.microsoft.com/office/drawing/2014/main" val="10001"/>
                  </a:ext>
                </a:extLst>
              </a:tr>
              <a:tr h="234000">
                <a:tc>
                  <a:txBody>
                    <a:bodyPr/>
                    <a:lstStyle/>
                    <a:p>
                      <a:pPr algn="ctr" fontAlgn="ctr"/>
                      <a:r>
                        <a:rPr lang="ja-JP" altLang="en-US" sz="700" b="0" i="0" u="none" strike="noStrike" dirty="0">
                          <a:solidFill>
                            <a:srgbClr val="000000"/>
                          </a:solidFill>
                          <a:effectLst/>
                          <a:latin typeface="ＭＳ Ｐゴシック"/>
                        </a:rPr>
                        <a:t>初動対応：　全社員で手分けをして</a:t>
                      </a:r>
                      <a:endParaRPr lang="en-US" altLang="ja-JP" sz="700" b="0" i="0" u="none" strike="noStrike" dirty="0">
                        <a:solidFill>
                          <a:srgbClr val="000000"/>
                        </a:solidFill>
                        <a:effectLst/>
                        <a:latin typeface="ＭＳ Ｐゴシック"/>
                      </a:endParaRPr>
                    </a:p>
                    <a:p>
                      <a:pPr algn="ctr" fontAlgn="ctr"/>
                      <a:r>
                        <a:rPr lang="ja-JP" altLang="en-US" sz="700" b="0" i="0" u="none" strike="noStrike" dirty="0">
                          <a:solidFill>
                            <a:srgbClr val="000000"/>
                          </a:solidFill>
                          <a:effectLst/>
                          <a:latin typeface="ＭＳ Ｐゴシック"/>
                        </a:rPr>
                        <a:t>「非日常業務」に関する情報収集・個別対応を実施</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2"/>
                  </a:ext>
                </a:extLst>
              </a:tr>
              <a:tr h="234000">
                <a:tc>
                  <a:txBody>
                    <a:bodyPr/>
                    <a:lstStyle/>
                    <a:p>
                      <a:pPr algn="ctr" fontAlgn="ctr"/>
                      <a:r>
                        <a:rPr lang="ja-JP" altLang="en-US" sz="700" b="0" i="0" u="none" strike="noStrike" dirty="0">
                          <a:solidFill>
                            <a:srgbClr val="000000"/>
                          </a:solidFill>
                          <a:effectLst/>
                          <a:latin typeface="ＭＳ Ｐゴシック"/>
                        </a:rPr>
                        <a:t>事業家族対応：　通常時の組織で</a:t>
                      </a:r>
                    </a:p>
                    <a:p>
                      <a:pPr algn="ctr" fontAlgn="ctr"/>
                      <a:r>
                        <a:rPr lang="ja-JP" altLang="en-US" sz="700" b="0" i="0" u="none" strike="noStrike" dirty="0">
                          <a:solidFill>
                            <a:srgbClr val="000000"/>
                          </a:solidFill>
                          <a:effectLst/>
                          <a:latin typeface="ＭＳ Ｐゴシック"/>
                        </a:rPr>
                        <a:t>「日常業務」に関する情報収集・個別対応を実施</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
        <p:nvSpPr>
          <p:cNvPr id="35" name="テキスト ボックス 34"/>
          <p:cNvSpPr txBox="1"/>
          <p:nvPr/>
        </p:nvSpPr>
        <p:spPr>
          <a:xfrm>
            <a:off x="10806191" y="353356"/>
            <a:ext cx="1211233" cy="184666"/>
          </a:xfrm>
          <a:prstGeom prst="rect">
            <a:avLst/>
          </a:prstGeom>
          <a:noFill/>
        </p:spPr>
        <p:txBody>
          <a:bodyPr wrap="square" rtlCol="0">
            <a:spAutoFit/>
          </a:bodyPr>
          <a:lstStyle/>
          <a:p>
            <a:r>
              <a:rPr lang="en-US" altLang="ja-JP" sz="600" dirty="0"/>
              <a:t>※</a:t>
            </a:r>
            <a:r>
              <a:rPr lang="ja-JP" altLang="en-US" sz="600" dirty="0"/>
              <a:t>フェーズは「</a:t>
            </a:r>
            <a:r>
              <a:rPr lang="en-US" altLang="ja-JP" sz="600" dirty="0"/>
              <a:t>STEP</a:t>
            </a:r>
            <a:r>
              <a:rPr lang="ja-JP" altLang="en-US" sz="600" dirty="0"/>
              <a:t>３」参照</a:t>
            </a:r>
            <a:endParaRPr kumimoji="1" lang="ja-JP" altLang="en-US" sz="600" dirty="0"/>
          </a:p>
        </p:txBody>
      </p:sp>
      <p:sp>
        <p:nvSpPr>
          <p:cNvPr id="36" name="テキスト ボックス 35"/>
          <p:cNvSpPr txBox="1"/>
          <p:nvPr/>
        </p:nvSpPr>
        <p:spPr>
          <a:xfrm>
            <a:off x="1145716" y="1479606"/>
            <a:ext cx="4274350" cy="184666"/>
          </a:xfrm>
          <a:prstGeom prst="rect">
            <a:avLst/>
          </a:prstGeom>
          <a:noFill/>
        </p:spPr>
        <p:txBody>
          <a:bodyPr wrap="square" rtlCol="0">
            <a:spAutoFit/>
          </a:bodyPr>
          <a:lstStyle/>
          <a:p>
            <a:r>
              <a:rPr lang="ja-JP" altLang="en-US" sz="600" dirty="0"/>
              <a:t>「どのタイミングで、誰が、何をやるか」という対応事項について、「何のために」との趣旨を理解したうえで整理</a:t>
            </a:r>
            <a:endParaRPr kumimoji="1" lang="ja-JP" altLang="en-US" sz="600" dirty="0"/>
          </a:p>
        </p:txBody>
      </p:sp>
      <p:sp>
        <p:nvSpPr>
          <p:cNvPr id="37" name="テキスト ボックス 36"/>
          <p:cNvSpPr txBox="1"/>
          <p:nvPr/>
        </p:nvSpPr>
        <p:spPr>
          <a:xfrm>
            <a:off x="10073208" y="1496858"/>
            <a:ext cx="2728392" cy="184666"/>
          </a:xfrm>
          <a:prstGeom prst="rect">
            <a:avLst/>
          </a:prstGeom>
          <a:noFill/>
        </p:spPr>
        <p:txBody>
          <a:bodyPr wrap="square" rtlCol="0">
            <a:spAutoFit/>
          </a:bodyPr>
          <a:lstStyle/>
          <a:p>
            <a:r>
              <a:rPr lang="ja-JP" altLang="en-US" sz="600" dirty="0"/>
              <a:t>左記対応事項を「どうやってやるか」を事前に整理</a:t>
            </a:r>
            <a:endParaRPr kumimoji="1" lang="ja-JP" altLang="en-US" sz="600" dirty="0"/>
          </a:p>
        </p:txBody>
      </p:sp>
      <p:grpSp>
        <p:nvGrpSpPr>
          <p:cNvPr id="38" name="グループ化 37"/>
          <p:cNvGrpSpPr/>
          <p:nvPr/>
        </p:nvGrpSpPr>
        <p:grpSpPr>
          <a:xfrm>
            <a:off x="-142440" y="7392888"/>
            <a:ext cx="1041754" cy="276999"/>
            <a:chOff x="4816623" y="618777"/>
            <a:chExt cx="743595" cy="276999"/>
          </a:xfrm>
        </p:grpSpPr>
        <p:sp>
          <p:nvSpPr>
            <p:cNvPr id="39" name="正方形/長方形 38"/>
            <p:cNvSpPr/>
            <p:nvPr/>
          </p:nvSpPr>
          <p:spPr>
            <a:xfrm>
              <a:off x="4816623" y="618777"/>
              <a:ext cx="743595" cy="276999"/>
            </a:xfrm>
            <a:prstGeom prst="rect">
              <a:avLst/>
            </a:prstGeom>
            <a:noFill/>
          </p:spPr>
          <p:txBody>
            <a:bodyPr wrap="square" lIns="91440" tIns="45720" rIns="91440" bIns="45720">
              <a:spAutoFit/>
            </a:bodyPr>
            <a:lstStyle/>
            <a:p>
              <a:pPr algn="ctr"/>
              <a:r>
                <a:rPr lang="en-US" altLang="ja-JP" sz="12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STEP</a:t>
              </a:r>
              <a:r>
                <a:rPr lang="en-US" altLang="ja-JP" sz="1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4-2</a:t>
              </a:r>
              <a:endParaRPr lang="ja-JP" altLang="en-US" sz="12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
          <p:nvSpPr>
            <p:cNvPr id="40" name="円/楕円 39"/>
            <p:cNvSpPr/>
            <p:nvPr/>
          </p:nvSpPr>
          <p:spPr>
            <a:xfrm>
              <a:off x="4944738" y="661170"/>
              <a:ext cx="432048" cy="208114"/>
            </a:xfrm>
            <a:prstGeom prst="ellipse">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pic>
        <p:nvPicPr>
          <p:cNvPr id="44" name="図 43"/>
          <p:cNvPicPr>
            <a:picLocks noChangeAspect="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rot="18561156">
            <a:off x="6108278" y="6093367"/>
            <a:ext cx="2339366" cy="1106556"/>
          </a:xfrm>
          <a:prstGeom prst="rect">
            <a:avLst/>
          </a:prstGeom>
        </p:spPr>
      </p:pic>
      <p:sp>
        <p:nvSpPr>
          <p:cNvPr id="45" name="テキスト ボックス 44"/>
          <p:cNvSpPr txBox="1"/>
          <p:nvPr/>
        </p:nvSpPr>
        <p:spPr>
          <a:xfrm>
            <a:off x="6637076" y="6812390"/>
            <a:ext cx="411796" cy="215444"/>
          </a:xfrm>
          <a:prstGeom prst="rect">
            <a:avLst/>
          </a:prstGeom>
          <a:noFill/>
        </p:spPr>
        <p:txBody>
          <a:bodyPr wrap="square" rtlCol="0">
            <a:spAutoFit/>
          </a:bodyPr>
          <a:lstStyle/>
          <a:p>
            <a:r>
              <a:rPr kumimoji="1" lang="ja-JP" altLang="en-US" sz="800" b="1" dirty="0">
                <a:solidFill>
                  <a:schemeClr val="bg1"/>
                </a:solidFill>
              </a:rPr>
              <a:t>詳細</a:t>
            </a:r>
          </a:p>
        </p:txBody>
      </p:sp>
      <p:sp>
        <p:nvSpPr>
          <p:cNvPr id="46" name="テキスト ボックス 45"/>
          <p:cNvSpPr txBox="1"/>
          <p:nvPr/>
        </p:nvSpPr>
        <p:spPr>
          <a:xfrm>
            <a:off x="64096" y="7680920"/>
            <a:ext cx="338554" cy="1811233"/>
          </a:xfrm>
          <a:prstGeom prst="rect">
            <a:avLst/>
          </a:prstGeom>
          <a:noFill/>
        </p:spPr>
        <p:txBody>
          <a:bodyPr vert="eaVert" wrap="square" rtlCol="0">
            <a:spAutoFit/>
          </a:bodyPr>
          <a:lstStyle/>
          <a:p>
            <a:r>
              <a:rPr lang="ja-JP" altLang="en-US" sz="1000" b="1" dirty="0">
                <a:solidFill>
                  <a:srgbClr val="0070C0"/>
                </a:solidFill>
                <a:latin typeface="HGPｺﾞｼｯｸE" panose="020B0900000000000000" pitchFamily="50" charset="-128"/>
                <a:ea typeface="HGPｺﾞｼｯｸE" panose="020B0900000000000000" pitchFamily="50" charset="-128"/>
              </a:rPr>
              <a:t>事業機能の復旧方針決定</a:t>
            </a:r>
            <a:endParaRPr lang="en-US" altLang="ja-JP" sz="1000" b="1" dirty="0">
              <a:solidFill>
                <a:srgbClr val="0070C0"/>
              </a:solidFill>
              <a:latin typeface="HGPｺﾞｼｯｸE" panose="020B0900000000000000" pitchFamily="50" charset="-128"/>
              <a:ea typeface="HGPｺﾞｼｯｸE" panose="020B0900000000000000" pitchFamily="50" charset="-128"/>
            </a:endParaRPr>
          </a:p>
        </p:txBody>
      </p:sp>
      <p:sp>
        <p:nvSpPr>
          <p:cNvPr id="47" name="テキスト ボックス 46"/>
          <p:cNvSpPr txBox="1"/>
          <p:nvPr/>
        </p:nvSpPr>
        <p:spPr>
          <a:xfrm>
            <a:off x="236687" y="8576642"/>
            <a:ext cx="338554" cy="976486"/>
          </a:xfrm>
          <a:prstGeom prst="rect">
            <a:avLst/>
          </a:prstGeom>
          <a:noFill/>
        </p:spPr>
        <p:txBody>
          <a:bodyPr vert="eaVert" wrap="square" rtlCol="0">
            <a:spAutoFit/>
          </a:bodyPr>
          <a:lstStyle/>
          <a:p>
            <a:r>
              <a:rPr lang="ja-JP" altLang="en-US" sz="1000" b="1" dirty="0">
                <a:solidFill>
                  <a:srgbClr val="0070C0"/>
                </a:solidFill>
                <a:latin typeface="HGPｺﾞｼｯｸE" panose="020B0900000000000000" pitchFamily="50" charset="-128"/>
                <a:ea typeface="HGPｺﾞｼｯｸE" panose="020B0900000000000000" pitchFamily="50" charset="-128"/>
              </a:rPr>
              <a:t>に係る事前準備</a:t>
            </a:r>
            <a:endParaRPr lang="en-US" altLang="ja-JP" sz="1000" b="1" dirty="0">
              <a:solidFill>
                <a:srgbClr val="0070C0"/>
              </a:solidFill>
              <a:latin typeface="HGPｺﾞｼｯｸE" panose="020B0900000000000000" pitchFamily="50" charset="-128"/>
              <a:ea typeface="HGPｺﾞｼｯｸE" panose="020B0900000000000000" pitchFamily="50" charset="-128"/>
            </a:endParaRPr>
          </a:p>
        </p:txBody>
      </p:sp>
      <p:grpSp>
        <p:nvGrpSpPr>
          <p:cNvPr id="49" name="グループ化 48"/>
          <p:cNvGrpSpPr/>
          <p:nvPr/>
        </p:nvGrpSpPr>
        <p:grpSpPr>
          <a:xfrm>
            <a:off x="10031351" y="7790566"/>
            <a:ext cx="684414" cy="276999"/>
            <a:chOff x="4816624" y="618777"/>
            <a:chExt cx="684414" cy="276999"/>
          </a:xfrm>
        </p:grpSpPr>
        <p:sp>
          <p:nvSpPr>
            <p:cNvPr id="50" name="正方形/長方形 49"/>
            <p:cNvSpPr/>
            <p:nvPr/>
          </p:nvSpPr>
          <p:spPr>
            <a:xfrm>
              <a:off x="4816624" y="618777"/>
              <a:ext cx="684414" cy="276999"/>
            </a:xfrm>
            <a:prstGeom prst="rect">
              <a:avLst/>
            </a:prstGeom>
            <a:noFill/>
          </p:spPr>
          <p:txBody>
            <a:bodyPr wrap="square" lIns="91440" tIns="45720" rIns="91440" bIns="45720">
              <a:spAutoFit/>
            </a:bodyPr>
            <a:lstStyle/>
            <a:p>
              <a:pPr algn="ctr"/>
              <a:r>
                <a:rPr lang="en-US" altLang="ja-JP" sz="12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STEP</a:t>
              </a:r>
              <a:r>
                <a:rPr lang="en-US" altLang="ja-JP" sz="1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5</a:t>
              </a:r>
              <a:endParaRPr lang="ja-JP" altLang="en-US" sz="12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
          <p:nvSpPr>
            <p:cNvPr id="51" name="円/楕円 50"/>
            <p:cNvSpPr/>
            <p:nvPr/>
          </p:nvSpPr>
          <p:spPr>
            <a:xfrm>
              <a:off x="4944738" y="661170"/>
              <a:ext cx="432048" cy="208114"/>
            </a:xfrm>
            <a:prstGeom prst="ellipse">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52" name="テキスト ボックス 51"/>
          <p:cNvSpPr txBox="1"/>
          <p:nvPr/>
        </p:nvSpPr>
        <p:spPr>
          <a:xfrm>
            <a:off x="10290416" y="7402816"/>
            <a:ext cx="2320158" cy="276999"/>
          </a:xfrm>
          <a:prstGeom prst="rect">
            <a:avLst/>
          </a:prstGeom>
          <a:noFill/>
        </p:spPr>
        <p:txBody>
          <a:bodyPr wrap="square" rtlCol="0">
            <a:spAutoFit/>
          </a:bodyPr>
          <a:lstStyle/>
          <a:p>
            <a:r>
              <a:rPr lang="ja-JP" altLang="en-US" sz="600" i="1" dirty="0">
                <a:latin typeface="ＭＳ Ｐ明朝" panose="02020600040205080304" pitchFamily="18" charset="-128"/>
                <a:ea typeface="ＭＳ Ｐ明朝" panose="02020600040205080304" pitchFamily="18" charset="-128"/>
              </a:rPr>
              <a:t>☆１：耐震対策の例 → </a:t>
            </a:r>
            <a:r>
              <a:rPr kumimoji="1" lang="ja-JP" altLang="en-US" sz="600" i="1" dirty="0">
                <a:latin typeface="ＭＳ Ｐ明朝" panose="02020600040205080304" pitchFamily="18" charset="-128"/>
                <a:ea typeface="ＭＳ Ｐ明朝" panose="02020600040205080304" pitchFamily="18" charset="-128"/>
              </a:rPr>
              <a:t>補強、固定、横連結、</a:t>
            </a:r>
            <a:r>
              <a:rPr lang="ja-JP" altLang="en-US" sz="600" i="1" dirty="0">
                <a:latin typeface="ＭＳ Ｐ明朝" panose="02020600040205080304" pitchFamily="18" charset="-128"/>
                <a:ea typeface="ＭＳ Ｐ明朝" panose="02020600040205080304" pitchFamily="18" charset="-128"/>
              </a:rPr>
              <a:t>フィルム貼り付け等</a:t>
            </a:r>
            <a:endParaRPr lang="en-US" altLang="ja-JP" sz="600" i="1" dirty="0">
              <a:latin typeface="ＭＳ Ｐ明朝" panose="02020600040205080304" pitchFamily="18" charset="-128"/>
              <a:ea typeface="ＭＳ Ｐ明朝" panose="02020600040205080304" pitchFamily="18" charset="-128"/>
            </a:endParaRPr>
          </a:p>
          <a:p>
            <a:r>
              <a:rPr kumimoji="1" lang="ja-JP" altLang="en-US" sz="600" i="1" dirty="0">
                <a:latin typeface="ＭＳ Ｐ明朝" panose="02020600040205080304" pitchFamily="18" charset="-128"/>
                <a:ea typeface="ＭＳ Ｐ明朝" panose="02020600040205080304" pitchFamily="18" charset="-128"/>
              </a:rPr>
              <a:t>☆２：通信手段の例 → 衛星携帯電話、</a:t>
            </a:r>
            <a:r>
              <a:rPr kumimoji="1" lang="en-US" altLang="ja-JP" sz="600" i="1" dirty="0">
                <a:latin typeface="ＭＳ Ｐ明朝" panose="02020600040205080304" pitchFamily="18" charset="-128"/>
                <a:ea typeface="ＭＳ Ｐ明朝" panose="02020600040205080304" pitchFamily="18" charset="-128"/>
              </a:rPr>
              <a:t>IP</a:t>
            </a:r>
            <a:r>
              <a:rPr kumimoji="1" lang="ja-JP" altLang="en-US" sz="600" i="1" dirty="0">
                <a:latin typeface="ＭＳ Ｐ明朝" panose="02020600040205080304" pitchFamily="18" charset="-128"/>
                <a:ea typeface="ＭＳ Ｐ明朝" panose="02020600040205080304" pitchFamily="18" charset="-128"/>
              </a:rPr>
              <a:t>無線等</a:t>
            </a:r>
          </a:p>
        </p:txBody>
      </p:sp>
      <p:sp>
        <p:nvSpPr>
          <p:cNvPr id="53" name="テキスト ボックス 52"/>
          <p:cNvSpPr txBox="1"/>
          <p:nvPr/>
        </p:nvSpPr>
        <p:spPr>
          <a:xfrm>
            <a:off x="10605484" y="7838596"/>
            <a:ext cx="1988004" cy="246221"/>
          </a:xfrm>
          <a:prstGeom prst="rect">
            <a:avLst/>
          </a:prstGeom>
          <a:noFill/>
        </p:spPr>
        <p:txBody>
          <a:bodyPr wrap="square" rtlCol="0">
            <a:spAutoFit/>
          </a:bodyPr>
          <a:lstStyle/>
          <a:p>
            <a:r>
              <a:rPr lang="ja-JP" altLang="en-US" sz="1000" b="1" dirty="0">
                <a:solidFill>
                  <a:srgbClr val="0070C0"/>
                </a:solidFill>
                <a:latin typeface="HGPｺﾞｼｯｸE" panose="020B0900000000000000" pitchFamily="50" charset="-128"/>
                <a:ea typeface="HGPｺﾞｼｯｸE" panose="020B0900000000000000" pitchFamily="50" charset="-128"/>
              </a:rPr>
              <a:t>整理した事項の定期的な見直し</a:t>
            </a:r>
            <a:endParaRPr kumimoji="1" lang="ja-JP" altLang="en-US" sz="1000" b="1" dirty="0">
              <a:solidFill>
                <a:srgbClr val="0070C0"/>
              </a:solidFill>
              <a:latin typeface="HGPｺﾞｼｯｸE" panose="020B0900000000000000" pitchFamily="50" charset="-128"/>
              <a:ea typeface="HGPｺﾞｼｯｸE" panose="020B0900000000000000" pitchFamily="50" charset="-128"/>
            </a:endParaRPr>
          </a:p>
        </p:txBody>
      </p:sp>
      <p:graphicFrame>
        <p:nvGraphicFramePr>
          <p:cNvPr id="54" name="表 53"/>
          <p:cNvGraphicFramePr>
            <a:graphicFrameLocks noGrp="1"/>
          </p:cNvGraphicFramePr>
          <p:nvPr>
            <p:extLst>
              <p:ext uri="{D42A27DB-BD31-4B8C-83A1-F6EECF244321}">
                <p14:modId xmlns:p14="http://schemas.microsoft.com/office/powerpoint/2010/main" val="4116320982"/>
              </p:ext>
            </p:extLst>
          </p:nvPr>
        </p:nvGraphicFramePr>
        <p:xfrm>
          <a:off x="10225850" y="8184976"/>
          <a:ext cx="2520280" cy="676770"/>
        </p:xfrm>
        <a:graphic>
          <a:graphicData uri="http://schemas.openxmlformats.org/drawingml/2006/table">
            <a:tbl>
              <a:tblPr/>
              <a:tblGrid>
                <a:gridCol w="1647558">
                  <a:extLst>
                    <a:ext uri="{9D8B030D-6E8A-4147-A177-3AD203B41FA5}">
                      <a16:colId xmlns:a16="http://schemas.microsoft.com/office/drawing/2014/main" val="20000"/>
                    </a:ext>
                  </a:extLst>
                </a:gridCol>
                <a:gridCol w="872722">
                  <a:extLst>
                    <a:ext uri="{9D8B030D-6E8A-4147-A177-3AD203B41FA5}">
                      <a16:colId xmlns:a16="http://schemas.microsoft.com/office/drawing/2014/main" val="20001"/>
                    </a:ext>
                  </a:extLst>
                </a:gridCol>
              </a:tblGrid>
              <a:tr h="164620">
                <a:tc>
                  <a:txBody>
                    <a:bodyPr/>
                    <a:lstStyle/>
                    <a:p>
                      <a:pPr algn="ctr" fontAlgn="ctr"/>
                      <a:r>
                        <a:rPr lang="ja-JP" altLang="en-US" sz="800" b="0" i="0" u="none" strike="noStrike" dirty="0">
                          <a:solidFill>
                            <a:srgbClr val="000000"/>
                          </a:solidFill>
                          <a:effectLst/>
                          <a:latin typeface="ＭＳ Ｐゴシック"/>
                        </a:rPr>
                        <a:t>　見直し責任部門</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bg1">
                        <a:lumMod val="85000"/>
                      </a:schemeClr>
                    </a:solidFill>
                  </a:tcPr>
                </a:tc>
                <a:tc>
                  <a:txBody>
                    <a:bodyPr/>
                    <a:lstStyle/>
                    <a:p>
                      <a:pPr algn="l" fontAlgn="ctr"/>
                      <a:r>
                        <a:rPr lang="ja-JP" altLang="en-US" sz="800" b="0" i="0" u="none" strike="noStrike" dirty="0">
                          <a:solidFill>
                            <a:srgbClr val="000000"/>
                          </a:solidFill>
                          <a:effectLst/>
                          <a:latin typeface="ＭＳ Ｐゴシック"/>
                        </a:rPr>
                        <a:t>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0"/>
                  </a:ext>
                </a:extLst>
              </a:tr>
              <a:tr h="164620">
                <a:tc>
                  <a:txBody>
                    <a:bodyPr/>
                    <a:lstStyle/>
                    <a:p>
                      <a:pPr algn="ctr" fontAlgn="ctr"/>
                      <a:r>
                        <a:rPr lang="ja-JP" altLang="en-US" sz="800" b="0" i="0" u="none" strike="noStrike" dirty="0">
                          <a:solidFill>
                            <a:srgbClr val="000000"/>
                          </a:solidFill>
                          <a:effectLst/>
                          <a:latin typeface="ＭＳ Ｐゴシック"/>
                        </a:rPr>
                        <a:t>　記載内容の更新</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lumMod val="85000"/>
                      </a:schemeClr>
                    </a:solidFill>
                  </a:tcPr>
                </a:tc>
                <a:tc>
                  <a:txBody>
                    <a:bodyPr/>
                    <a:lstStyle/>
                    <a:p>
                      <a:pPr algn="r" fontAlgn="ctr"/>
                      <a:r>
                        <a:rPr lang="ja-JP" altLang="en-US" sz="800" b="0" i="0" u="none" strike="noStrike" dirty="0">
                          <a:solidFill>
                            <a:srgbClr val="000000"/>
                          </a:solidFill>
                          <a:effectLst/>
                          <a:latin typeface="ＭＳ Ｐゴシック"/>
                        </a:rPr>
                        <a:t>　回実施</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1"/>
                  </a:ext>
                </a:extLst>
              </a:tr>
              <a:tr h="173765">
                <a:tc>
                  <a:txBody>
                    <a:bodyPr/>
                    <a:lstStyle/>
                    <a:p>
                      <a:pPr algn="ctr" fontAlgn="ctr"/>
                      <a:r>
                        <a:rPr lang="ja-JP" altLang="en-US" sz="800" b="0" i="0" u="none" strike="noStrike" dirty="0">
                          <a:solidFill>
                            <a:srgbClr val="000000"/>
                          </a:solidFill>
                          <a:effectLst/>
                          <a:latin typeface="ＭＳ Ｐゴシック"/>
                        </a:rPr>
                        <a:t>訓練・演習による妥当性の検証★</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lumMod val="85000"/>
                      </a:schemeClr>
                    </a:solidFill>
                  </a:tcPr>
                </a:tc>
                <a:tc>
                  <a:txBody>
                    <a:bodyPr/>
                    <a:lstStyle/>
                    <a:p>
                      <a:pPr algn="l" fontAlgn="ctr"/>
                      <a:r>
                        <a:rPr lang="ja-JP" altLang="en-US" sz="800" b="0" i="0" u="none" strike="noStrike" dirty="0">
                          <a:solidFill>
                            <a:srgbClr val="000000"/>
                          </a:solidFill>
                          <a:effectLst/>
                          <a:latin typeface="ＭＳ Ｐゴシック"/>
                        </a:rPr>
                        <a:t>　　　　　　　　回実施</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2"/>
                  </a:ext>
                </a:extLst>
              </a:tr>
              <a:tr h="173765">
                <a:tc>
                  <a:txBody>
                    <a:bodyPr/>
                    <a:lstStyle/>
                    <a:p>
                      <a:pPr algn="ctr" fontAlgn="ctr"/>
                      <a:r>
                        <a:rPr lang="ja-JP" altLang="en-US" sz="800" b="0" i="0" u="none" strike="noStrike" dirty="0">
                          <a:solidFill>
                            <a:srgbClr val="000000"/>
                          </a:solidFill>
                          <a:effectLst/>
                          <a:latin typeface="ＭＳ Ｐゴシック"/>
                        </a:rPr>
                        <a:t>　全社員向けの教育★</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lgn="l" fontAlgn="ctr"/>
                      <a:r>
                        <a:rPr lang="ja-JP" altLang="en-US" sz="800" b="0" i="0" u="none" strike="noStrike" dirty="0">
                          <a:solidFill>
                            <a:srgbClr val="000000"/>
                          </a:solidFill>
                          <a:effectLst/>
                          <a:latin typeface="ＭＳ Ｐゴシック"/>
                        </a:rPr>
                        <a:t>　　　　　　　　回実施</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
        <p:nvSpPr>
          <p:cNvPr id="55" name="テキスト ボックス 54"/>
          <p:cNvSpPr txBox="1"/>
          <p:nvPr/>
        </p:nvSpPr>
        <p:spPr>
          <a:xfrm>
            <a:off x="10845604" y="8000310"/>
            <a:ext cx="1963908" cy="184666"/>
          </a:xfrm>
          <a:prstGeom prst="rect">
            <a:avLst/>
          </a:prstGeom>
          <a:noFill/>
        </p:spPr>
        <p:txBody>
          <a:bodyPr wrap="square" rtlCol="0">
            <a:spAutoFit/>
          </a:bodyPr>
          <a:lstStyle/>
          <a:p>
            <a:r>
              <a:rPr kumimoji="1" lang="ja-JP" altLang="en-US" sz="600" dirty="0"/>
              <a:t>整理した事項を定期的に見直す仕組みを構築</a:t>
            </a:r>
          </a:p>
        </p:txBody>
      </p:sp>
      <p:graphicFrame>
        <p:nvGraphicFramePr>
          <p:cNvPr id="57" name="表 56"/>
          <p:cNvGraphicFramePr>
            <a:graphicFrameLocks noGrp="1"/>
          </p:cNvGraphicFramePr>
          <p:nvPr>
            <p:extLst>
              <p:ext uri="{D42A27DB-BD31-4B8C-83A1-F6EECF244321}">
                <p14:modId xmlns:p14="http://schemas.microsoft.com/office/powerpoint/2010/main" val="1731577854"/>
              </p:ext>
            </p:extLst>
          </p:nvPr>
        </p:nvGraphicFramePr>
        <p:xfrm>
          <a:off x="10229590" y="8977064"/>
          <a:ext cx="2520280" cy="576064"/>
        </p:xfrm>
        <a:graphic>
          <a:graphicData uri="http://schemas.openxmlformats.org/drawingml/2006/table">
            <a:tbl>
              <a:tblPr/>
              <a:tblGrid>
                <a:gridCol w="779722">
                  <a:extLst>
                    <a:ext uri="{9D8B030D-6E8A-4147-A177-3AD203B41FA5}">
                      <a16:colId xmlns:a16="http://schemas.microsoft.com/office/drawing/2014/main" val="20000"/>
                    </a:ext>
                  </a:extLst>
                </a:gridCol>
                <a:gridCol w="1740558">
                  <a:extLst>
                    <a:ext uri="{9D8B030D-6E8A-4147-A177-3AD203B41FA5}">
                      <a16:colId xmlns:a16="http://schemas.microsoft.com/office/drawing/2014/main" val="20001"/>
                    </a:ext>
                  </a:extLst>
                </a:gridCol>
              </a:tblGrid>
              <a:tr h="576064">
                <a:tc>
                  <a:txBody>
                    <a:bodyPr/>
                    <a:lstStyle/>
                    <a:p>
                      <a:pPr algn="ctr" fontAlgn="ctr"/>
                      <a:r>
                        <a:rPr lang="ja-JP" altLang="en-US" sz="800" b="0" i="0" u="none" strike="noStrike" dirty="0">
                          <a:solidFill>
                            <a:srgbClr val="000000"/>
                          </a:solidFill>
                          <a:effectLst/>
                          <a:latin typeface="ＭＳ Ｐゴシック"/>
                        </a:rPr>
                        <a:t>★</a:t>
                      </a:r>
                      <a:endParaRPr lang="en-US" altLang="ja-JP" sz="800" b="0" i="0" u="none" strike="noStrike" dirty="0">
                        <a:solidFill>
                          <a:srgbClr val="000000"/>
                        </a:solidFill>
                        <a:effectLst/>
                        <a:latin typeface="ＭＳ Ｐゴシック"/>
                      </a:endParaRPr>
                    </a:p>
                    <a:p>
                      <a:pPr algn="ctr" fontAlgn="ctr"/>
                      <a:r>
                        <a:rPr lang="ja-JP" altLang="en-US" sz="800" b="0" i="0" u="none" strike="noStrike" dirty="0">
                          <a:solidFill>
                            <a:srgbClr val="000000"/>
                          </a:solidFill>
                          <a:effectLst/>
                          <a:latin typeface="ＭＳ Ｐゴシック"/>
                        </a:rPr>
                        <a:t>訓練・演習・教育の内容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lgn="l" fontAlgn="ctr"/>
                      <a:r>
                        <a:rPr lang="ja-JP" altLang="en-US" sz="800" b="0" i="0" u="none" strike="noStrike" dirty="0">
                          <a:solidFill>
                            <a:srgbClr val="000000"/>
                          </a:solidFill>
                          <a:effectLst/>
                          <a:latin typeface="ＭＳ Ｐゴシック"/>
                        </a:rPr>
                        <a:t>　</a:t>
                      </a:r>
                    </a:p>
                    <a:p>
                      <a:pPr algn="l" fontAlgn="ctr"/>
                      <a:r>
                        <a:rPr lang="ja-JP" altLang="en-US" sz="800" b="0" i="0" u="none" strike="noStrike" dirty="0">
                          <a:solidFill>
                            <a:srgbClr val="000000"/>
                          </a:solidFill>
                          <a:effectLst/>
                          <a:latin typeface="ＭＳ Ｐゴシック"/>
                        </a:rPr>
                        <a:t>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graphicFrame>
        <p:nvGraphicFramePr>
          <p:cNvPr id="56" name="表 55">
            <a:extLst>
              <a:ext uri="{FF2B5EF4-FFF2-40B4-BE49-F238E27FC236}">
                <a16:creationId xmlns:a16="http://schemas.microsoft.com/office/drawing/2014/main" id="{F2B9BA11-62D7-4842-B1FB-001118D4090F}"/>
              </a:ext>
            </a:extLst>
          </p:cNvPr>
          <p:cNvGraphicFramePr>
            <a:graphicFrameLocks noGrp="1"/>
          </p:cNvGraphicFramePr>
          <p:nvPr>
            <p:extLst>
              <p:ext uri="{D42A27DB-BD31-4B8C-83A1-F6EECF244321}">
                <p14:modId xmlns:p14="http://schemas.microsoft.com/office/powerpoint/2010/main" val="3735833504"/>
              </p:ext>
            </p:extLst>
          </p:nvPr>
        </p:nvGraphicFramePr>
        <p:xfrm>
          <a:off x="726607" y="7392888"/>
          <a:ext cx="9386918" cy="2186689"/>
        </p:xfrm>
        <a:graphic>
          <a:graphicData uri="http://schemas.openxmlformats.org/drawingml/2006/table">
            <a:tbl>
              <a:tblPr/>
              <a:tblGrid>
                <a:gridCol w="792087">
                  <a:extLst>
                    <a:ext uri="{9D8B030D-6E8A-4147-A177-3AD203B41FA5}">
                      <a16:colId xmlns:a16="http://schemas.microsoft.com/office/drawing/2014/main" val="20000"/>
                    </a:ext>
                  </a:extLst>
                </a:gridCol>
                <a:gridCol w="504057">
                  <a:extLst>
                    <a:ext uri="{9D8B030D-6E8A-4147-A177-3AD203B41FA5}">
                      <a16:colId xmlns:a16="http://schemas.microsoft.com/office/drawing/2014/main" val="20001"/>
                    </a:ext>
                  </a:extLst>
                </a:gridCol>
                <a:gridCol w="288032">
                  <a:extLst>
                    <a:ext uri="{9D8B030D-6E8A-4147-A177-3AD203B41FA5}">
                      <a16:colId xmlns:a16="http://schemas.microsoft.com/office/drawing/2014/main" val="20002"/>
                    </a:ext>
                  </a:extLst>
                </a:gridCol>
                <a:gridCol w="504056">
                  <a:extLst>
                    <a:ext uri="{9D8B030D-6E8A-4147-A177-3AD203B41FA5}">
                      <a16:colId xmlns:a16="http://schemas.microsoft.com/office/drawing/2014/main" val="20003"/>
                    </a:ext>
                  </a:extLst>
                </a:gridCol>
                <a:gridCol w="504056">
                  <a:extLst>
                    <a:ext uri="{9D8B030D-6E8A-4147-A177-3AD203B41FA5}">
                      <a16:colId xmlns:a16="http://schemas.microsoft.com/office/drawing/2014/main" val="20004"/>
                    </a:ext>
                  </a:extLst>
                </a:gridCol>
                <a:gridCol w="432048">
                  <a:extLst>
                    <a:ext uri="{9D8B030D-6E8A-4147-A177-3AD203B41FA5}">
                      <a16:colId xmlns:a16="http://schemas.microsoft.com/office/drawing/2014/main" val="20005"/>
                    </a:ext>
                  </a:extLst>
                </a:gridCol>
                <a:gridCol w="1178006">
                  <a:extLst>
                    <a:ext uri="{9D8B030D-6E8A-4147-A177-3AD203B41FA5}">
                      <a16:colId xmlns:a16="http://schemas.microsoft.com/office/drawing/2014/main" val="20006"/>
                    </a:ext>
                  </a:extLst>
                </a:gridCol>
                <a:gridCol w="1152128">
                  <a:extLst>
                    <a:ext uri="{9D8B030D-6E8A-4147-A177-3AD203B41FA5}">
                      <a16:colId xmlns:a16="http://schemas.microsoft.com/office/drawing/2014/main" val="20007"/>
                    </a:ext>
                  </a:extLst>
                </a:gridCol>
                <a:gridCol w="1224136">
                  <a:extLst>
                    <a:ext uri="{9D8B030D-6E8A-4147-A177-3AD203B41FA5}">
                      <a16:colId xmlns:a16="http://schemas.microsoft.com/office/drawing/2014/main" val="20008"/>
                    </a:ext>
                  </a:extLst>
                </a:gridCol>
                <a:gridCol w="504056">
                  <a:extLst>
                    <a:ext uri="{9D8B030D-6E8A-4147-A177-3AD203B41FA5}">
                      <a16:colId xmlns:a16="http://schemas.microsoft.com/office/drawing/2014/main" val="20009"/>
                    </a:ext>
                  </a:extLst>
                </a:gridCol>
                <a:gridCol w="432048">
                  <a:extLst>
                    <a:ext uri="{9D8B030D-6E8A-4147-A177-3AD203B41FA5}">
                      <a16:colId xmlns:a16="http://schemas.microsoft.com/office/drawing/2014/main" val="20010"/>
                    </a:ext>
                  </a:extLst>
                </a:gridCol>
                <a:gridCol w="1872208">
                  <a:extLst>
                    <a:ext uri="{9D8B030D-6E8A-4147-A177-3AD203B41FA5}">
                      <a16:colId xmlns:a16="http://schemas.microsoft.com/office/drawing/2014/main" val="20011"/>
                    </a:ext>
                  </a:extLst>
                </a:gridCol>
              </a:tblGrid>
              <a:tr h="122221">
                <a:tc gridSpan="2">
                  <a:txBody>
                    <a:bodyPr/>
                    <a:lstStyle/>
                    <a:p>
                      <a:pPr algn="ctr" fontAlgn="ctr"/>
                      <a:r>
                        <a:rPr lang="zh-TW"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＜優先復旧目標＞</a:t>
                      </a:r>
                    </a:p>
                  </a:txBody>
                  <a:tcPr marL="8773" marR="8773" marT="877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CC99"/>
                    </a:solidFill>
                  </a:tcPr>
                </a:tc>
                <a:tc hMerge="1">
                  <a:txBody>
                    <a:bodyPr/>
                    <a:lstStyle/>
                    <a:p>
                      <a:endParaRPr kumimoji="1" lang="ja-JP" altLang="en-US"/>
                    </a:p>
                  </a:txBody>
                  <a:tcPr/>
                </a:tc>
                <a:tc gridSpan="7">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＜被災拠点の復旧を前提とする戦略＞</a:t>
                      </a:r>
                    </a:p>
                  </a:txBody>
                  <a:tcPr marL="8773" marR="8773" marT="877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CCFFFF"/>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3">
                  <a:txBody>
                    <a:bodyPr/>
                    <a:lstStyle/>
                    <a:p>
                      <a:pPr algn="ctr" fontAlgn="ctr"/>
                      <a:r>
                        <a:rPr lang="ja-JP" altLang="en-US" sz="800" b="0" i="0" u="none" strike="noStrike" dirty="0">
                          <a:solidFill>
                            <a:schemeClr val="tx1"/>
                          </a:solidFill>
                          <a:effectLst/>
                          <a:latin typeface="ＭＳ Ｐゴシック" panose="020B0600070205080204" pitchFamily="50" charset="-128"/>
                          <a:ea typeface="ＭＳ Ｐゴシック" panose="020B0600070205080204" pitchFamily="50" charset="-128"/>
                        </a:rPr>
                        <a:t>＜被災拠点の復旧を待たずに実施する戦略＞</a:t>
                      </a:r>
                    </a:p>
                  </a:txBody>
                  <a:tcPr marL="8773" marR="8773" marT="877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CCFF"/>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0"/>
                  </a:ext>
                </a:extLst>
              </a:tr>
              <a:tr h="122221">
                <a:tc rowSpan="2">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重要業務</a:t>
                      </a:r>
                    </a:p>
                  </a:txBody>
                  <a:tcPr marL="8773" marR="8773" marT="8773"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FFCC99"/>
                    </a:solidFill>
                  </a:tcPr>
                </a:tc>
                <a:tc rowSpan="2">
                  <a:txBody>
                    <a:bodyPr/>
                    <a:lstStyle/>
                    <a:p>
                      <a:pPr algn="ctr" fontAlgn="ctr"/>
                      <a:r>
                        <a:rPr lang="zh-TW"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目標復旧時間</a:t>
                      </a:r>
                    </a:p>
                  </a:txBody>
                  <a:tcPr marL="8773" marR="8773" marT="8773"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FFCC99"/>
                    </a:solidFill>
                  </a:tcPr>
                </a:tc>
                <a:tc rowSpan="2" gridSpan="3">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目標達成を阻害する可能性がある経営資源</a:t>
                      </a:r>
                    </a:p>
                  </a:txBody>
                  <a:tcPr marL="8773" marR="8773" marT="8773" marB="0" anchor="ctr">
                    <a:lnL w="12700" cap="flat" cmpd="sng" algn="ctr">
                      <a:solidFill>
                        <a:srgbClr val="000000"/>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CCFFFF"/>
                    </a:solidFill>
                  </a:tcPr>
                </a:tc>
                <a:tc rowSpan="2" hMerge="1">
                  <a:txBody>
                    <a:bodyPr/>
                    <a:lstStyle/>
                    <a:p>
                      <a:endParaRPr kumimoji="1" lang="ja-JP" altLang="en-US"/>
                    </a:p>
                  </a:txBody>
                  <a:tcPr/>
                </a:tc>
                <a:tc rowSpan="2" h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8773" marR="8773" marT="8773"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CFFFF"/>
                    </a:solidFill>
                  </a:tcPr>
                </a:tc>
                <a:tc>
                  <a:txBody>
                    <a:bodyPr/>
                    <a:lstStyle/>
                    <a:p>
                      <a:pPr algn="l"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8773" marR="8773" marT="8773" marB="0" anchor="ctr">
                    <a:lnL>
                      <a:noFill/>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CFFFF"/>
                    </a:solidFill>
                  </a:tcPr>
                </a:tc>
                <a:tc rowSpan="2">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緊急代替策</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CCFFFF"/>
                    </a:solidFill>
                  </a:tcPr>
                </a:tc>
                <a:tc rowSpan="2">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回避策</a:t>
                      </a:r>
                    </a:p>
                  </a:txBody>
                  <a:tcPr marL="8773" marR="8773" marT="8773"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CCFFFF"/>
                    </a:solidFill>
                  </a:tcPr>
                </a:tc>
                <a:tc rowSpan="2">
                  <a:txBody>
                    <a:bodyPr/>
                    <a:lstStyle/>
                    <a:p>
                      <a:pPr algn="ctr" fontAlgn="ctr"/>
                      <a:r>
                        <a:rPr lang="ja-JP" altLang="en-US" sz="800" b="0" i="0" u="none" strike="noStrike" dirty="0">
                          <a:solidFill>
                            <a:schemeClr val="tx1"/>
                          </a:solidFill>
                          <a:effectLst/>
                          <a:latin typeface="ＭＳ Ｐゴシック" panose="020B0600070205080204" pitchFamily="50" charset="-128"/>
                          <a:ea typeface="ＭＳ Ｐゴシック" panose="020B0600070205080204" pitchFamily="50" charset="-128"/>
                        </a:rPr>
                        <a:t>戦略分類</a:t>
                      </a:r>
                    </a:p>
                  </a:txBody>
                  <a:tcPr marL="8773" marR="8773" marT="8773"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FFCCFF"/>
                    </a:solidFill>
                  </a:tcPr>
                </a:tc>
                <a:tc rowSpan="2">
                  <a:txBody>
                    <a:bodyPr/>
                    <a:lstStyle/>
                    <a:p>
                      <a:pPr algn="ctr" fontAlgn="ctr"/>
                      <a:r>
                        <a:rPr lang="ja-JP" altLang="en-US" sz="800" b="0" i="0" u="none" strike="noStrike" dirty="0">
                          <a:solidFill>
                            <a:schemeClr val="tx1"/>
                          </a:solidFill>
                          <a:effectLst/>
                          <a:latin typeface="ＭＳ Ｐゴシック" panose="020B0600070205080204" pitchFamily="50" charset="-128"/>
                          <a:ea typeface="ＭＳ Ｐゴシック" panose="020B0600070205080204" pitchFamily="50" charset="-128"/>
                        </a:rPr>
                        <a:t>チェック</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FFCCFF"/>
                    </a:solidFill>
                  </a:tcPr>
                </a:tc>
                <a:tc rowSpan="2">
                  <a:txBody>
                    <a:bodyPr/>
                    <a:lstStyle/>
                    <a:p>
                      <a:pPr algn="ctr" fontAlgn="ctr"/>
                      <a:r>
                        <a:rPr lang="ja-JP" altLang="en-US" sz="800" b="0" i="0" u="none" strike="noStrike" dirty="0">
                          <a:solidFill>
                            <a:schemeClr val="tx1"/>
                          </a:solidFill>
                          <a:effectLst/>
                          <a:latin typeface="ＭＳ Ｐゴシック" panose="020B0600070205080204" pitchFamily="50" charset="-128"/>
                          <a:ea typeface="ＭＳ Ｐゴシック" panose="020B0600070205080204" pitchFamily="50" charset="-128"/>
                        </a:rPr>
                        <a:t>具体的な内容</a:t>
                      </a:r>
                    </a:p>
                  </a:txBody>
                  <a:tcPr marL="8773" marR="8773" marT="8773"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FFCCFF"/>
                    </a:solidFill>
                  </a:tcPr>
                </a:tc>
                <a:extLst>
                  <a:ext uri="{0D108BD9-81ED-4DB2-BD59-A6C34878D82A}">
                    <a16:rowId xmlns:a16="http://schemas.microsoft.com/office/drawing/2014/main" val="10001"/>
                  </a:ext>
                </a:extLst>
              </a:tr>
              <a:tr h="122221">
                <a:tc vMerge="1">
                  <a:txBody>
                    <a:bodyPr/>
                    <a:lstStyle/>
                    <a:p>
                      <a:endParaRPr kumimoji="1" lang="ja-JP" altLang="en-US"/>
                    </a:p>
                  </a:txBody>
                  <a:tcPr/>
                </a:tc>
                <a:tc vMerge="1">
                  <a:txBody>
                    <a:bodyPr/>
                    <a:lstStyle/>
                    <a:p>
                      <a:endParaRPr kumimoji="1" lang="ja-JP" altLang="en-US"/>
                    </a:p>
                  </a:txBody>
                  <a:tcPr/>
                </a:tc>
                <a:tc gridSpan="3"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チェック</a:t>
                      </a:r>
                      <a:endPar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CCFFFF"/>
                    </a:solidFill>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問題となる内容</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CCFFFF"/>
                    </a:solidFill>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0002"/>
                  </a:ext>
                </a:extLst>
              </a:tr>
              <a:tr h="122221">
                <a:tc rowSpan="12">
                  <a:txBody>
                    <a:bodyPr/>
                    <a:lstStyle/>
                    <a:p>
                      <a:pPr algn="ctr" fontAlgn="ctr"/>
                      <a:endParaRPr lang="en-US" altLang="ja-JP"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8773" marR="8773" marT="8773"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12">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8773" marR="8773" marT="8773"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ヒト</a:t>
                      </a:r>
                    </a:p>
                  </a:txBody>
                  <a:tcPr marL="8773" marR="8773" marT="8773"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gridSpan="2">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スキル</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hMerge="1">
                  <a:txBody>
                    <a:bodyPr/>
                    <a:lstStyle/>
                    <a:p>
                      <a:endParaRPr kumimoji="1" lang="ja-JP" altLang="en-US"/>
                    </a:p>
                  </a:txBody>
                  <a:tcPr/>
                </a:tc>
                <a:tc>
                  <a:txBody>
                    <a:bodyPr/>
                    <a:lstStyle/>
                    <a:p>
                      <a:pPr algn="ctr" fontAlgn="ctr"/>
                      <a:endParaRPr lang="ja-JP" altLang="en-US" sz="800" b="1" i="0" u="none" strike="noStrike" dirty="0">
                        <a:solidFill>
                          <a:schemeClr val="accent6">
                            <a:lumMod val="75000"/>
                          </a:schemeClr>
                        </a:solidFill>
                        <a:effectLst/>
                        <a:latin typeface="HGS明朝E" panose="02020900000000000000" pitchFamily="18" charset="-128"/>
                        <a:ea typeface="HGS明朝E" panose="02020900000000000000" pitchFamily="18" charset="-128"/>
                      </a:endParaRP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ja-JP" altLang="en-US" sz="800" b="1" i="0" u="none" strike="noStrike" dirty="0">
                        <a:solidFill>
                          <a:schemeClr val="accent6">
                            <a:lumMod val="75000"/>
                          </a:schemeClr>
                        </a:solidFill>
                        <a:effectLst/>
                        <a:latin typeface="HGS明朝E" panose="02020900000000000000" pitchFamily="18" charset="-128"/>
                        <a:ea typeface="HGS明朝E" panose="02020900000000000000" pitchFamily="18" charset="-128"/>
                      </a:endParaRP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ja-JP" altLang="en-US" sz="800" b="1" i="0" u="none" strike="noStrike" dirty="0">
                        <a:solidFill>
                          <a:schemeClr val="accent6">
                            <a:lumMod val="75000"/>
                          </a:schemeClr>
                        </a:solidFill>
                        <a:effectLst/>
                        <a:latin typeface="HGS明朝E" panose="02020900000000000000" pitchFamily="18" charset="-128"/>
                        <a:ea typeface="HGS明朝E" panose="02020900000000000000" pitchFamily="18" charset="-128"/>
                      </a:endParaRP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ja-JP" altLang="en-US" sz="800" b="1" i="0" u="none" strike="noStrike" dirty="0">
                        <a:solidFill>
                          <a:schemeClr val="accent6">
                            <a:lumMod val="75000"/>
                          </a:schemeClr>
                        </a:solidFill>
                        <a:effectLst/>
                        <a:latin typeface="HGS明朝E" panose="02020900000000000000" pitchFamily="18" charset="-128"/>
                        <a:ea typeface="HGS明朝E" panose="02020900000000000000" pitchFamily="18" charset="-128"/>
                      </a:endParaRPr>
                    </a:p>
                  </a:txBody>
                  <a:tcPr marL="8773" marR="8773" marT="8773"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rowSpan="2">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自社代替拠点での業務実施</a:t>
                      </a:r>
                      <a:endParaRPr lang="en-US" altLang="ja-JP"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8773" marR="8773" marT="8773"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rowSpan="2">
                  <a:txBody>
                    <a:bodyPr/>
                    <a:lstStyle/>
                    <a:p>
                      <a:pPr algn="ctr" fontAlgn="ctr"/>
                      <a:endParaRPr lang="ja-JP" altLang="en-US" sz="800" b="1" i="0" u="none" strike="noStrike" dirty="0">
                        <a:solidFill>
                          <a:schemeClr val="accent6">
                            <a:lumMod val="75000"/>
                          </a:schemeClr>
                        </a:solidFill>
                        <a:effectLst/>
                        <a:latin typeface="HGS明朝E" panose="02020900000000000000" pitchFamily="18" charset="-128"/>
                        <a:ea typeface="HGS明朝E" panose="02020900000000000000" pitchFamily="18" charset="-128"/>
                      </a:endParaRP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rowSpan="2">
                  <a:txBody>
                    <a:bodyPr/>
                    <a:lstStyle/>
                    <a:p>
                      <a:pPr algn="l" fontAlgn="ctr"/>
                      <a:endParaRPr lang="ja-JP" altLang="en-US" sz="800" b="1" i="0" u="none" strike="noStrike" dirty="0">
                        <a:solidFill>
                          <a:schemeClr val="accent6">
                            <a:lumMod val="75000"/>
                          </a:schemeClr>
                        </a:solidFill>
                        <a:effectLst/>
                        <a:latin typeface="HGS明朝E" panose="02020900000000000000" pitchFamily="18" charset="-128"/>
                        <a:ea typeface="HGS明朝E" panose="02020900000000000000" pitchFamily="18" charset="-128"/>
                      </a:endParaRPr>
                    </a:p>
                  </a:txBody>
                  <a:tcPr marL="8773" marR="8773" marT="8773"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3"/>
                  </a:ext>
                </a:extLst>
              </a:tr>
              <a:tr h="151749">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gridSpan="2">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要員数</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hMerge="1">
                  <a:txBody>
                    <a:bodyPr/>
                    <a:lstStyle/>
                    <a:p>
                      <a:endParaRPr kumimoji="1" lang="ja-JP" altLang="en-US"/>
                    </a:p>
                  </a:txBody>
                  <a:tcPr/>
                </a:tc>
                <a:tc>
                  <a:txBody>
                    <a:bodyPr/>
                    <a:lstStyle/>
                    <a:p>
                      <a:pPr algn="ctr" fontAlgn="ctr"/>
                      <a:endParaRPr lang="ja-JP" altLang="en-US" sz="800" b="1" i="0" u="none" strike="noStrike" dirty="0">
                        <a:solidFill>
                          <a:schemeClr val="accent6">
                            <a:lumMod val="75000"/>
                          </a:schemeClr>
                        </a:solidFill>
                        <a:effectLst/>
                        <a:latin typeface="HGS明朝E" panose="02020900000000000000" pitchFamily="18" charset="-128"/>
                        <a:ea typeface="HGS明朝E" panose="02020900000000000000" pitchFamily="18" charset="-128"/>
                      </a:endParaRP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ja-JP" altLang="en-US" sz="800" b="1" i="0" u="none" strike="noStrike" dirty="0">
                        <a:solidFill>
                          <a:schemeClr val="accent6">
                            <a:lumMod val="75000"/>
                          </a:schemeClr>
                        </a:solidFill>
                        <a:effectLst/>
                        <a:latin typeface="HGS明朝E" panose="02020900000000000000" pitchFamily="18" charset="-128"/>
                        <a:ea typeface="HGS明朝E" panose="02020900000000000000" pitchFamily="18" charset="-128"/>
                      </a:endParaRP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ja-JP" altLang="en-US" sz="800" b="1" i="0" u="none" strike="noStrike" dirty="0">
                        <a:solidFill>
                          <a:schemeClr val="accent6">
                            <a:lumMod val="75000"/>
                          </a:schemeClr>
                        </a:solidFill>
                        <a:effectLst/>
                        <a:latin typeface="HGS明朝E" panose="02020900000000000000" pitchFamily="18" charset="-128"/>
                        <a:ea typeface="HGS明朝E" panose="02020900000000000000" pitchFamily="18" charset="-128"/>
                      </a:endParaRP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ja-JP" altLang="en-US" sz="800" b="1" i="0" u="none" strike="noStrike" dirty="0">
                        <a:solidFill>
                          <a:schemeClr val="accent6">
                            <a:lumMod val="75000"/>
                          </a:schemeClr>
                        </a:solidFill>
                        <a:effectLst/>
                        <a:latin typeface="HGS明朝E" panose="02020900000000000000" pitchFamily="18" charset="-128"/>
                        <a:ea typeface="HGS明朝E" panose="02020900000000000000" pitchFamily="18" charset="-128"/>
                      </a:endParaRPr>
                    </a:p>
                  </a:txBody>
                  <a:tcPr marL="8773" marR="8773" marT="8773"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0004"/>
                  </a:ext>
                </a:extLst>
              </a:tr>
              <a:tr h="122221">
                <a:tc vMerge="1">
                  <a:txBody>
                    <a:bodyPr/>
                    <a:lstStyle/>
                    <a:p>
                      <a:endParaRPr kumimoji="1" lang="ja-JP" altLang="en-US"/>
                    </a:p>
                  </a:txBody>
                  <a:tcPr/>
                </a:tc>
                <a:tc vMerge="1">
                  <a:txBody>
                    <a:bodyPr/>
                    <a:lstStyle/>
                    <a:p>
                      <a:endParaRPr kumimoji="1" lang="ja-JP" altLang="en-US"/>
                    </a:p>
                  </a:txBody>
                  <a:tcPr/>
                </a:tc>
                <a:tc rowSpan="6">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モノ</a:t>
                      </a:r>
                    </a:p>
                  </a:txBody>
                  <a:tcPr marL="8773" marR="8773" marT="8773"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rowSpan="3">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外部</a:t>
                      </a:r>
                      <a:b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b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インフラ</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電気</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ja-JP" altLang="en-US" sz="800" b="1" i="0" u="none" strike="noStrike" dirty="0">
                        <a:solidFill>
                          <a:schemeClr val="accent6">
                            <a:lumMod val="75000"/>
                          </a:schemeClr>
                        </a:solidFill>
                        <a:effectLst/>
                        <a:latin typeface="HGS明朝E" panose="02020900000000000000" pitchFamily="18" charset="-128"/>
                        <a:ea typeface="HGS明朝E" panose="02020900000000000000" pitchFamily="18" charset="-128"/>
                      </a:endParaRP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ja-JP" altLang="en-US" sz="800" b="1" i="0" u="none" strike="noStrike" dirty="0">
                        <a:solidFill>
                          <a:schemeClr val="accent6">
                            <a:lumMod val="75000"/>
                          </a:schemeClr>
                        </a:solidFill>
                        <a:effectLst/>
                        <a:latin typeface="HGS明朝E" panose="02020900000000000000" pitchFamily="18" charset="-128"/>
                        <a:ea typeface="HGS明朝E" panose="02020900000000000000" pitchFamily="18" charset="-128"/>
                      </a:endParaRP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ja-JP" altLang="en-US" sz="800" b="1" i="0" u="none" strike="noStrike" dirty="0">
                        <a:solidFill>
                          <a:schemeClr val="accent6">
                            <a:lumMod val="75000"/>
                          </a:schemeClr>
                        </a:solidFill>
                        <a:effectLst/>
                        <a:latin typeface="HGS明朝E" panose="02020900000000000000" pitchFamily="18" charset="-128"/>
                        <a:ea typeface="HGS明朝E" panose="02020900000000000000" pitchFamily="18" charset="-128"/>
                      </a:endParaRP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ja-JP" altLang="en-US" sz="800" b="1" i="0" u="none" strike="noStrike" dirty="0">
                        <a:solidFill>
                          <a:schemeClr val="accent6">
                            <a:lumMod val="75000"/>
                          </a:schemeClr>
                        </a:solidFill>
                        <a:effectLst/>
                        <a:latin typeface="HGS明朝E" panose="02020900000000000000" pitchFamily="18" charset="-128"/>
                        <a:ea typeface="HGS明朝E" panose="02020900000000000000" pitchFamily="18" charset="-128"/>
                      </a:endParaRPr>
                    </a:p>
                  </a:txBody>
                  <a:tcPr marL="8773" marR="8773" marT="8773"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rowSpan="4">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他社に</a:t>
                      </a:r>
                      <a:endParaRPr lang="en-US" altLang="ja-JP"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業務委託</a:t>
                      </a:r>
                    </a:p>
                  </a:txBody>
                  <a:tcPr marL="8773" marR="8773" marT="8773"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rowSpan="4">
                  <a:txBody>
                    <a:bodyPr/>
                    <a:lstStyle/>
                    <a:p>
                      <a:pPr algn="ctr" fontAlgn="ctr"/>
                      <a:endParaRPr lang="ja-JP" altLang="en-US" sz="800" b="1" i="0" u="none" strike="noStrike" dirty="0">
                        <a:solidFill>
                          <a:schemeClr val="accent6">
                            <a:lumMod val="75000"/>
                          </a:schemeClr>
                        </a:solidFill>
                        <a:effectLst/>
                        <a:latin typeface="HGS明朝E" panose="02020900000000000000" pitchFamily="18" charset="-128"/>
                        <a:ea typeface="HGS明朝E" panose="02020900000000000000" pitchFamily="18" charset="-128"/>
                      </a:endParaRP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rowSpan="4">
                  <a:txBody>
                    <a:bodyPr/>
                    <a:lstStyle/>
                    <a:p>
                      <a:pPr algn="l" fontAlgn="ctr"/>
                      <a:endParaRPr lang="ja-JP" altLang="en-US" sz="800" b="1" i="0" u="none" strike="noStrike" dirty="0">
                        <a:solidFill>
                          <a:schemeClr val="accent6">
                            <a:lumMod val="75000"/>
                          </a:schemeClr>
                        </a:solidFill>
                        <a:effectLst/>
                        <a:latin typeface="HGS明朝E" panose="02020900000000000000" pitchFamily="18" charset="-128"/>
                        <a:ea typeface="HGS明朝E" panose="02020900000000000000" pitchFamily="18" charset="-128"/>
                      </a:endParaRPr>
                    </a:p>
                  </a:txBody>
                  <a:tcPr marL="8773" marR="8773" marT="8773"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5"/>
                  </a:ext>
                </a:extLst>
              </a:tr>
              <a:tr h="122221">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道路</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ja-JP" altLang="en-US" sz="800" b="1" i="0" u="none" strike="noStrike" dirty="0">
                        <a:solidFill>
                          <a:schemeClr val="accent6">
                            <a:lumMod val="75000"/>
                          </a:schemeClr>
                        </a:solidFill>
                        <a:effectLst/>
                        <a:latin typeface="HGS明朝E" panose="02020900000000000000" pitchFamily="18" charset="-128"/>
                        <a:ea typeface="HGS明朝E" panose="02020900000000000000" pitchFamily="18" charset="-128"/>
                      </a:endParaRP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ja-JP" altLang="en-US" sz="800" b="1" i="0" u="none" strike="noStrike" dirty="0">
                        <a:solidFill>
                          <a:schemeClr val="accent6">
                            <a:lumMod val="75000"/>
                          </a:schemeClr>
                        </a:solidFill>
                        <a:effectLst/>
                        <a:latin typeface="HGS明朝E" panose="02020900000000000000" pitchFamily="18" charset="-128"/>
                        <a:ea typeface="HGS明朝E" panose="02020900000000000000" pitchFamily="18" charset="-128"/>
                      </a:endParaRP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ja-JP" altLang="en-US" sz="800" b="1" i="0" u="none" strike="noStrike" dirty="0">
                        <a:solidFill>
                          <a:schemeClr val="accent6">
                            <a:lumMod val="75000"/>
                          </a:schemeClr>
                        </a:solidFill>
                        <a:effectLst/>
                        <a:latin typeface="HGS明朝E" panose="02020900000000000000" pitchFamily="18" charset="-128"/>
                        <a:ea typeface="HGS明朝E" panose="02020900000000000000" pitchFamily="18" charset="-128"/>
                      </a:endParaRP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en-US" altLang="ja-JP" sz="800" b="1" i="0" u="none" strike="noStrike" dirty="0">
                        <a:solidFill>
                          <a:schemeClr val="accent6">
                            <a:lumMod val="75000"/>
                          </a:schemeClr>
                        </a:solidFill>
                        <a:effectLst/>
                        <a:latin typeface="HGS明朝E" panose="02020900000000000000" pitchFamily="18" charset="-128"/>
                        <a:ea typeface="HGS明朝E" panose="02020900000000000000" pitchFamily="18" charset="-128"/>
                      </a:endParaRPr>
                    </a:p>
                  </a:txBody>
                  <a:tcPr marL="8773" marR="8773" marT="8773"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0006"/>
                  </a:ext>
                </a:extLst>
              </a:tr>
              <a:tr h="122221">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燃料</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ja-JP" altLang="en-US" sz="800" b="1" i="0" u="none" strike="noStrike" dirty="0">
                        <a:solidFill>
                          <a:schemeClr val="accent6">
                            <a:lumMod val="75000"/>
                          </a:schemeClr>
                        </a:solidFill>
                        <a:effectLst/>
                        <a:latin typeface="HGS明朝E" panose="02020900000000000000" pitchFamily="18" charset="-128"/>
                        <a:ea typeface="HGS明朝E" panose="02020900000000000000" pitchFamily="18" charset="-128"/>
                      </a:endParaRP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ja-JP" altLang="en-US" sz="800" b="1" i="0" u="none" strike="noStrike" dirty="0">
                        <a:solidFill>
                          <a:schemeClr val="accent6">
                            <a:lumMod val="75000"/>
                          </a:schemeClr>
                        </a:solidFill>
                        <a:effectLst/>
                        <a:latin typeface="HGS明朝E" panose="02020900000000000000" pitchFamily="18" charset="-128"/>
                        <a:ea typeface="HGS明朝E" panose="02020900000000000000" pitchFamily="18" charset="-128"/>
                      </a:endParaRP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ja-JP" altLang="en-US" sz="800" b="1" i="0" u="none" strike="noStrike" dirty="0">
                        <a:solidFill>
                          <a:schemeClr val="accent6">
                            <a:lumMod val="75000"/>
                          </a:schemeClr>
                        </a:solidFill>
                        <a:effectLst/>
                        <a:latin typeface="HGS明朝E" panose="02020900000000000000" pitchFamily="18" charset="-128"/>
                        <a:ea typeface="HGS明朝E" panose="02020900000000000000" pitchFamily="18" charset="-128"/>
                      </a:endParaRP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ja-JP" altLang="en-US" sz="800" b="1" i="0" u="none" strike="noStrike" dirty="0">
                        <a:solidFill>
                          <a:schemeClr val="accent6">
                            <a:lumMod val="75000"/>
                          </a:schemeClr>
                        </a:solidFill>
                        <a:effectLst/>
                        <a:latin typeface="HGS明朝E" panose="02020900000000000000" pitchFamily="18" charset="-128"/>
                        <a:ea typeface="HGS明朝E" panose="02020900000000000000" pitchFamily="18" charset="-128"/>
                      </a:endParaRPr>
                    </a:p>
                  </a:txBody>
                  <a:tcPr marL="8773" marR="8773" marT="8773"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0007"/>
                  </a:ext>
                </a:extLst>
              </a:tr>
              <a:tr h="122221">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rowSpan="3">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事業</a:t>
                      </a:r>
                      <a:b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b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インフラ</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倉庫</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ja-JP" altLang="en-US" sz="800" b="1" i="0" u="none" strike="noStrike" dirty="0">
                        <a:solidFill>
                          <a:schemeClr val="accent6">
                            <a:lumMod val="75000"/>
                          </a:schemeClr>
                        </a:solidFill>
                        <a:effectLst/>
                        <a:latin typeface="HGS明朝E" panose="02020900000000000000" pitchFamily="18" charset="-128"/>
                        <a:ea typeface="HGS明朝E" panose="02020900000000000000" pitchFamily="18" charset="-128"/>
                      </a:endParaRP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ja-JP" altLang="en-US" sz="800" b="1" i="0" u="none" strike="noStrike" dirty="0">
                        <a:solidFill>
                          <a:schemeClr val="accent6">
                            <a:lumMod val="75000"/>
                          </a:schemeClr>
                        </a:solidFill>
                        <a:effectLst/>
                        <a:latin typeface="HGS明朝E" panose="02020900000000000000" pitchFamily="18" charset="-128"/>
                        <a:ea typeface="HGS明朝E" panose="02020900000000000000" pitchFamily="18" charset="-128"/>
                      </a:endParaRP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ja-JP" altLang="en-US" sz="800" b="1" i="0" u="none" strike="noStrike" dirty="0">
                        <a:solidFill>
                          <a:schemeClr val="accent6">
                            <a:lumMod val="75000"/>
                          </a:schemeClr>
                        </a:solidFill>
                        <a:effectLst/>
                        <a:latin typeface="HGS明朝E" panose="02020900000000000000" pitchFamily="18" charset="-128"/>
                        <a:ea typeface="HGS明朝E" panose="02020900000000000000" pitchFamily="18" charset="-128"/>
                      </a:endParaRP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ja-JP" altLang="en-US" sz="800" b="1" i="0" u="none" strike="noStrike" dirty="0">
                        <a:solidFill>
                          <a:schemeClr val="accent6">
                            <a:lumMod val="75000"/>
                          </a:schemeClr>
                        </a:solidFill>
                        <a:effectLst/>
                        <a:latin typeface="HGS明朝E" panose="02020900000000000000" pitchFamily="18" charset="-128"/>
                        <a:ea typeface="HGS明朝E" panose="02020900000000000000" pitchFamily="18" charset="-128"/>
                      </a:endParaRPr>
                    </a:p>
                  </a:txBody>
                  <a:tcPr marL="8773" marR="8773" marT="8773"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8773" marR="8773" marT="8773"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vMerge="1">
                  <a:txBody>
                    <a:bodyPr/>
                    <a:lstStyle/>
                    <a:p>
                      <a:pPr algn="ctr" fontAlgn="ctr"/>
                      <a:endParaRPr lang="ja-JP" altLang="en-US" sz="800" b="1" i="0" u="none" strike="noStrike" dirty="0">
                        <a:solidFill>
                          <a:schemeClr val="accent6">
                            <a:lumMod val="75000"/>
                          </a:schemeClr>
                        </a:solidFill>
                        <a:effectLst/>
                        <a:latin typeface="HGS明朝E" panose="02020900000000000000" pitchFamily="18" charset="-128"/>
                        <a:ea typeface="HGS明朝E" panose="02020900000000000000" pitchFamily="18" charset="-128"/>
                      </a:endParaRP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vMerge="1">
                  <a:txBody>
                    <a:bodyPr/>
                    <a:lstStyle/>
                    <a:p>
                      <a:pPr algn="l" fontAlgn="ctr"/>
                      <a:endParaRPr lang="ja-JP" altLang="en-US" sz="800" b="1" i="0" u="none" strike="noStrike" dirty="0">
                        <a:solidFill>
                          <a:schemeClr val="accent6">
                            <a:lumMod val="75000"/>
                          </a:schemeClr>
                        </a:solidFill>
                        <a:effectLst/>
                        <a:latin typeface="HGS明朝E" panose="02020900000000000000" pitchFamily="18" charset="-128"/>
                        <a:ea typeface="HGS明朝E" panose="02020900000000000000" pitchFamily="18" charset="-128"/>
                      </a:endParaRPr>
                    </a:p>
                  </a:txBody>
                  <a:tcPr marL="8773" marR="8773" marT="8773"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8"/>
                  </a:ext>
                </a:extLst>
              </a:tr>
              <a:tr h="122221">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pPr algn="l"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車両</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ja-JP" altLang="en-US" sz="800" b="1" i="0" u="none" strike="noStrike" dirty="0">
                        <a:solidFill>
                          <a:schemeClr val="accent6">
                            <a:lumMod val="75000"/>
                          </a:schemeClr>
                        </a:solidFill>
                        <a:effectLst/>
                        <a:latin typeface="HGS明朝E" panose="02020900000000000000" pitchFamily="18" charset="-128"/>
                        <a:ea typeface="HGS明朝E" panose="02020900000000000000" pitchFamily="18" charset="-128"/>
                      </a:endParaRP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ja-JP" altLang="en-US" sz="800" b="1" i="0" u="none" strike="noStrike" dirty="0">
                        <a:solidFill>
                          <a:schemeClr val="accent6">
                            <a:lumMod val="75000"/>
                          </a:schemeClr>
                        </a:solidFill>
                        <a:effectLst/>
                        <a:latin typeface="HGS明朝E" panose="02020900000000000000" pitchFamily="18" charset="-128"/>
                        <a:ea typeface="HGS明朝E" panose="02020900000000000000" pitchFamily="18" charset="-128"/>
                      </a:endParaRP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ja-JP" altLang="en-US" sz="800" b="1" i="0" u="none" strike="noStrike" dirty="0">
                        <a:solidFill>
                          <a:schemeClr val="accent6">
                            <a:lumMod val="75000"/>
                          </a:schemeClr>
                        </a:solidFill>
                        <a:effectLst/>
                        <a:latin typeface="HGS明朝E" panose="02020900000000000000" pitchFamily="18" charset="-128"/>
                        <a:ea typeface="HGS明朝E" panose="02020900000000000000" pitchFamily="18" charset="-128"/>
                      </a:endParaRP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ja-JP" altLang="en-US" sz="800" b="1" i="0" u="none" strike="noStrike" dirty="0">
                        <a:solidFill>
                          <a:schemeClr val="accent6">
                            <a:lumMod val="75000"/>
                          </a:schemeClr>
                        </a:solidFill>
                        <a:effectLst/>
                        <a:latin typeface="HGS明朝E" panose="02020900000000000000" pitchFamily="18" charset="-128"/>
                        <a:ea typeface="HGS明朝E" panose="02020900000000000000" pitchFamily="18" charset="-128"/>
                      </a:endParaRPr>
                    </a:p>
                  </a:txBody>
                  <a:tcPr marL="8773" marR="8773" marT="8773"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rowSpan="4">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他社と</a:t>
                      </a:r>
                      <a:endParaRPr lang="en-US" altLang="ja-JP"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連携</a:t>
                      </a:r>
                    </a:p>
                  </a:txBody>
                  <a:tcPr marL="8773" marR="8773" marT="8773"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rowSpan="4">
                  <a:txBody>
                    <a:bodyPr/>
                    <a:lstStyle/>
                    <a:p>
                      <a:pPr algn="ctr" fontAlgn="ctr"/>
                      <a:endParaRPr lang="ja-JP" altLang="en-US" sz="800" b="1" i="0" u="none" strike="noStrike" dirty="0">
                        <a:solidFill>
                          <a:schemeClr val="accent6">
                            <a:lumMod val="75000"/>
                          </a:schemeClr>
                        </a:solidFill>
                        <a:effectLst/>
                        <a:latin typeface="HGS明朝E" panose="02020900000000000000" pitchFamily="18" charset="-128"/>
                        <a:ea typeface="HGS明朝E" panose="02020900000000000000" pitchFamily="18" charset="-128"/>
                      </a:endParaRP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rowSpan="4">
                  <a:txBody>
                    <a:bodyPr/>
                    <a:lstStyle/>
                    <a:p>
                      <a:pPr algn="l" fontAlgn="ctr"/>
                      <a:endParaRPr lang="ja-JP" altLang="en-US" sz="800" b="1" i="0" u="none" strike="noStrike" dirty="0">
                        <a:solidFill>
                          <a:schemeClr val="accent6">
                            <a:lumMod val="75000"/>
                          </a:schemeClr>
                        </a:solidFill>
                        <a:effectLst/>
                        <a:latin typeface="HGS明朝E" panose="02020900000000000000" pitchFamily="18" charset="-128"/>
                        <a:ea typeface="HGS明朝E" panose="02020900000000000000" pitchFamily="18" charset="-128"/>
                      </a:endParaRPr>
                    </a:p>
                  </a:txBody>
                  <a:tcPr marL="8773" marR="8773" marT="8773"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9"/>
                  </a:ext>
                </a:extLst>
              </a:tr>
              <a:tr h="122221">
                <a:tc vMerge="1">
                  <a:txBody>
                    <a:bodyPr/>
                    <a:lstStyle/>
                    <a:p>
                      <a:endParaRPr kumimoji="1" lang="ja-JP" altLang="en-US"/>
                    </a:p>
                  </a:txBody>
                  <a:tcPr/>
                </a:tc>
                <a:tc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8773" marR="8773" marT="8773"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vMerge="1">
                  <a:txBody>
                    <a:bodyPr/>
                    <a:lstStyle/>
                    <a:p>
                      <a:pPr algn="l"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荷役機械</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ja-JP" altLang="en-US" sz="800" b="1" i="0" u="none" strike="noStrike" dirty="0">
                        <a:solidFill>
                          <a:schemeClr val="accent6">
                            <a:lumMod val="75000"/>
                          </a:schemeClr>
                        </a:solidFill>
                        <a:effectLst/>
                        <a:latin typeface="HGS明朝E" panose="02020900000000000000" pitchFamily="18" charset="-128"/>
                        <a:ea typeface="HGS明朝E" panose="02020900000000000000" pitchFamily="18" charset="-128"/>
                      </a:endParaRP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ja-JP" altLang="en-US" sz="800" b="1" i="0" u="none" strike="noStrike" dirty="0">
                        <a:solidFill>
                          <a:schemeClr val="accent6">
                            <a:lumMod val="75000"/>
                          </a:schemeClr>
                        </a:solidFill>
                        <a:effectLst/>
                        <a:latin typeface="HGS明朝E" panose="02020900000000000000" pitchFamily="18" charset="-128"/>
                        <a:ea typeface="HGS明朝E" panose="02020900000000000000" pitchFamily="18" charset="-128"/>
                      </a:endParaRP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ja-JP" altLang="en-US" sz="800" b="1" i="0" u="none" strike="noStrike" dirty="0">
                        <a:solidFill>
                          <a:schemeClr val="accent6">
                            <a:lumMod val="75000"/>
                          </a:schemeClr>
                        </a:solidFill>
                        <a:effectLst/>
                        <a:latin typeface="HGS明朝E" panose="02020900000000000000" pitchFamily="18" charset="-128"/>
                        <a:ea typeface="HGS明朝E" panose="02020900000000000000" pitchFamily="18" charset="-128"/>
                      </a:endParaRP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ja-JP" altLang="en-US" sz="800" b="1" i="0" u="none" strike="noStrike" dirty="0">
                        <a:solidFill>
                          <a:schemeClr val="accent6">
                            <a:lumMod val="75000"/>
                          </a:schemeClr>
                        </a:solidFill>
                        <a:effectLst/>
                        <a:latin typeface="HGS明朝E" panose="02020900000000000000" pitchFamily="18" charset="-128"/>
                        <a:ea typeface="HGS明朝E" panose="02020900000000000000" pitchFamily="18" charset="-128"/>
                      </a:endParaRPr>
                    </a:p>
                  </a:txBody>
                  <a:tcPr marL="8773" marR="8773" marT="8773"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0010"/>
                  </a:ext>
                </a:extLst>
              </a:tr>
              <a:tr h="122221">
                <a:tc vMerge="1">
                  <a:txBody>
                    <a:bodyPr/>
                    <a:lstStyle/>
                    <a:p>
                      <a:endParaRPr kumimoji="1" lang="ja-JP" altLang="en-US"/>
                    </a:p>
                  </a:txBody>
                  <a:tcPr/>
                </a:tc>
                <a:tc vMerge="1">
                  <a:txBody>
                    <a:bodyPr/>
                    <a:lstStyle/>
                    <a:p>
                      <a:endParaRPr kumimoji="1" lang="ja-JP" altLang="en-US"/>
                    </a:p>
                  </a:txBody>
                  <a:tcPr/>
                </a:tc>
                <a:tc rowSpan="3">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シス</a:t>
                      </a:r>
                      <a:b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b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テム</a:t>
                      </a:r>
                    </a:p>
                  </a:txBody>
                  <a:tcPr marL="8773" marR="8773" marT="8773"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gridSpan="2">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サーバー</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hMerge="1">
                  <a:txBody>
                    <a:bodyPr/>
                    <a:lstStyle/>
                    <a:p>
                      <a:endParaRPr kumimoji="1" lang="ja-JP" altLang="en-US"/>
                    </a:p>
                  </a:txBody>
                  <a:tcPr/>
                </a:tc>
                <a:tc>
                  <a:txBody>
                    <a:bodyPr/>
                    <a:lstStyle/>
                    <a:p>
                      <a:pPr algn="ctr" fontAlgn="ctr"/>
                      <a:endParaRPr lang="ja-JP" altLang="en-US" sz="800" b="1" i="0" u="none" strike="noStrike" dirty="0">
                        <a:solidFill>
                          <a:schemeClr val="accent6">
                            <a:lumMod val="75000"/>
                          </a:schemeClr>
                        </a:solidFill>
                        <a:effectLst/>
                        <a:latin typeface="HGS明朝E" panose="02020900000000000000" pitchFamily="18" charset="-128"/>
                        <a:ea typeface="HGS明朝E" panose="02020900000000000000" pitchFamily="18" charset="-128"/>
                      </a:endParaRP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ja-JP" altLang="en-US" sz="800" b="1" i="0" u="none" strike="noStrike" dirty="0">
                        <a:solidFill>
                          <a:schemeClr val="accent6">
                            <a:lumMod val="75000"/>
                          </a:schemeClr>
                        </a:solidFill>
                        <a:effectLst/>
                        <a:latin typeface="HGS明朝E" panose="02020900000000000000" pitchFamily="18" charset="-128"/>
                        <a:ea typeface="HGS明朝E" panose="02020900000000000000" pitchFamily="18" charset="-128"/>
                      </a:endParaRP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ja-JP" altLang="en-US" sz="800" b="1" i="0" u="none" strike="noStrike" dirty="0">
                        <a:solidFill>
                          <a:schemeClr val="accent6">
                            <a:lumMod val="75000"/>
                          </a:schemeClr>
                        </a:solidFill>
                        <a:effectLst/>
                        <a:latin typeface="HGS明朝E" panose="02020900000000000000" pitchFamily="18" charset="-128"/>
                        <a:ea typeface="HGS明朝E" panose="02020900000000000000" pitchFamily="18" charset="-128"/>
                      </a:endParaRP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ja-JP" altLang="en-US" sz="800" b="1" i="0" u="none" strike="noStrike" dirty="0">
                        <a:solidFill>
                          <a:schemeClr val="accent6">
                            <a:lumMod val="75000"/>
                          </a:schemeClr>
                        </a:solidFill>
                        <a:effectLst/>
                        <a:latin typeface="HGS明朝E" panose="02020900000000000000" pitchFamily="18" charset="-128"/>
                        <a:ea typeface="HGS明朝E" panose="02020900000000000000" pitchFamily="18" charset="-128"/>
                      </a:endParaRPr>
                    </a:p>
                  </a:txBody>
                  <a:tcPr marL="8773" marR="8773" marT="8773"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0011"/>
                  </a:ext>
                </a:extLst>
              </a:tr>
              <a:tr h="122221">
                <a:tc vMerge="1">
                  <a:txBody>
                    <a:bodyPr/>
                    <a:lstStyle/>
                    <a:p>
                      <a:endParaRPr kumimoji="1" lang="ja-JP" altLang="en-US"/>
                    </a:p>
                  </a:txBody>
                  <a:tcPr/>
                </a:tc>
                <a:tc vMerge="1">
                  <a:txBody>
                    <a:bodyPr/>
                    <a:lstStyle/>
                    <a:p>
                      <a:endParaRPr kumimoji="1" lang="ja-JP" altLang="en-US"/>
                    </a:p>
                  </a:txBody>
                  <a:tcPr/>
                </a:tc>
                <a:tc vMerge="1">
                  <a:txBody>
                    <a:bodyPr/>
                    <a:lstStyle/>
                    <a:p>
                      <a:pPr algn="l"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8773" marR="8773" marT="8773"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gridSpan="2">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ネットワーク</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hMerge="1">
                  <a:txBody>
                    <a:bodyPr/>
                    <a:lstStyle/>
                    <a:p>
                      <a:endParaRPr kumimoji="1" lang="ja-JP" altLang="en-US"/>
                    </a:p>
                  </a:txBody>
                  <a:tcPr/>
                </a:tc>
                <a:tc>
                  <a:txBody>
                    <a:bodyPr/>
                    <a:lstStyle/>
                    <a:p>
                      <a:pPr algn="ctr" fontAlgn="ctr"/>
                      <a:endParaRPr lang="ja-JP" altLang="en-US" sz="800" b="1" i="0" u="none" strike="noStrike" dirty="0">
                        <a:solidFill>
                          <a:schemeClr val="accent6">
                            <a:lumMod val="75000"/>
                          </a:schemeClr>
                        </a:solidFill>
                        <a:effectLst/>
                        <a:latin typeface="HGS明朝E" panose="02020900000000000000" pitchFamily="18" charset="-128"/>
                        <a:ea typeface="HGS明朝E" panose="02020900000000000000" pitchFamily="18" charset="-128"/>
                      </a:endParaRP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ja-JP" altLang="en-US" sz="800" b="1" i="0" u="none" strike="noStrike" dirty="0">
                        <a:solidFill>
                          <a:schemeClr val="accent6">
                            <a:lumMod val="75000"/>
                          </a:schemeClr>
                        </a:solidFill>
                        <a:effectLst/>
                        <a:latin typeface="HGS明朝E" panose="02020900000000000000" pitchFamily="18" charset="-128"/>
                        <a:ea typeface="HGS明朝E" panose="02020900000000000000" pitchFamily="18" charset="-128"/>
                      </a:endParaRP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ja-JP" altLang="en-US" sz="800" b="1" i="0" u="none" strike="noStrike" dirty="0">
                        <a:solidFill>
                          <a:schemeClr val="accent6">
                            <a:lumMod val="75000"/>
                          </a:schemeClr>
                        </a:solidFill>
                        <a:effectLst/>
                        <a:latin typeface="HGS明朝E" panose="02020900000000000000" pitchFamily="18" charset="-128"/>
                        <a:ea typeface="HGS明朝E" panose="02020900000000000000" pitchFamily="18" charset="-128"/>
                      </a:endParaRP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ja-JP" altLang="en-US" sz="800" b="1" i="0" u="none" strike="noStrike" dirty="0">
                        <a:solidFill>
                          <a:schemeClr val="accent6">
                            <a:lumMod val="75000"/>
                          </a:schemeClr>
                        </a:solidFill>
                        <a:effectLst/>
                        <a:latin typeface="HGS明朝E" panose="02020900000000000000" pitchFamily="18" charset="-128"/>
                        <a:ea typeface="HGS明朝E" panose="02020900000000000000" pitchFamily="18" charset="-128"/>
                      </a:endParaRPr>
                    </a:p>
                  </a:txBody>
                  <a:tcPr marL="8773" marR="8773" marT="8773"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8773" marR="8773" marT="8773"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vMerge="1">
                  <a:txBody>
                    <a:bodyPr/>
                    <a:lstStyle/>
                    <a:p>
                      <a:pPr algn="ctr" fontAlgn="ctr"/>
                      <a:endParaRPr lang="ja-JP" altLang="en-US" sz="800" b="1" i="0" u="none" strike="noStrike" dirty="0">
                        <a:solidFill>
                          <a:schemeClr val="accent6">
                            <a:lumMod val="75000"/>
                          </a:schemeClr>
                        </a:solidFill>
                        <a:effectLst/>
                        <a:latin typeface="HGS明朝E" panose="02020900000000000000" pitchFamily="18" charset="-128"/>
                        <a:ea typeface="HGS明朝E" panose="02020900000000000000" pitchFamily="18" charset="-128"/>
                      </a:endParaRP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vMerge="1">
                  <a:txBody>
                    <a:bodyPr/>
                    <a:lstStyle/>
                    <a:p>
                      <a:pPr algn="l" fontAlgn="ctr"/>
                      <a:endParaRPr lang="ja-JP" altLang="en-US" sz="800" b="1" i="0" u="none" strike="noStrike" dirty="0">
                        <a:solidFill>
                          <a:schemeClr val="accent6">
                            <a:lumMod val="75000"/>
                          </a:schemeClr>
                        </a:solidFill>
                        <a:effectLst/>
                        <a:latin typeface="HGS明朝E" panose="02020900000000000000" pitchFamily="18" charset="-128"/>
                        <a:ea typeface="HGS明朝E" panose="02020900000000000000" pitchFamily="18" charset="-128"/>
                      </a:endParaRPr>
                    </a:p>
                  </a:txBody>
                  <a:tcPr marL="8773" marR="8773" marT="8773"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12"/>
                  </a:ext>
                </a:extLst>
              </a:tr>
              <a:tr h="122221">
                <a:tc vMerge="1">
                  <a:txBody>
                    <a:bodyPr/>
                    <a:lstStyle/>
                    <a:p>
                      <a:endParaRPr kumimoji="1" lang="ja-JP" altLang="en-US"/>
                    </a:p>
                  </a:txBody>
                  <a:tcPr/>
                </a:tc>
                <a:tc vMerge="1">
                  <a:txBody>
                    <a:bodyPr/>
                    <a:lstStyle/>
                    <a:p>
                      <a:endParaRPr kumimoji="1" lang="ja-JP" altLang="en-US"/>
                    </a:p>
                  </a:txBody>
                  <a:tcPr/>
                </a:tc>
                <a:tc vMerge="1">
                  <a:txBody>
                    <a:bodyPr/>
                    <a:lstStyle/>
                    <a:p>
                      <a:pPr algn="l"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8773" marR="8773" marT="8773"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gridSpan="2">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データ</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hMerge="1">
                  <a:txBody>
                    <a:bodyPr/>
                    <a:lstStyle/>
                    <a:p>
                      <a:endParaRPr kumimoji="1" lang="ja-JP" altLang="en-US"/>
                    </a:p>
                  </a:txBody>
                  <a:tcPr/>
                </a:tc>
                <a:tc>
                  <a:txBody>
                    <a:bodyPr/>
                    <a:lstStyle/>
                    <a:p>
                      <a:pPr algn="ctr" fontAlgn="ctr"/>
                      <a:endParaRPr lang="ja-JP" altLang="en-US" sz="800" b="1" i="0" u="none" strike="noStrike" dirty="0">
                        <a:solidFill>
                          <a:schemeClr val="accent6">
                            <a:lumMod val="75000"/>
                          </a:schemeClr>
                        </a:solidFill>
                        <a:effectLst/>
                        <a:latin typeface="HGS明朝E" panose="02020900000000000000" pitchFamily="18" charset="-128"/>
                        <a:ea typeface="HGS明朝E" panose="02020900000000000000" pitchFamily="18" charset="-128"/>
                      </a:endParaRP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ja-JP" altLang="en-US" sz="800" b="1" i="0" u="none" strike="noStrike" dirty="0">
                        <a:solidFill>
                          <a:schemeClr val="accent6">
                            <a:lumMod val="75000"/>
                          </a:schemeClr>
                        </a:solidFill>
                        <a:effectLst/>
                        <a:latin typeface="HGS明朝E" panose="02020900000000000000" pitchFamily="18" charset="-128"/>
                        <a:ea typeface="HGS明朝E" panose="02020900000000000000" pitchFamily="18" charset="-128"/>
                      </a:endParaRP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ja-JP" altLang="en-US" sz="800" b="1" i="0" u="none" strike="noStrike" dirty="0">
                        <a:solidFill>
                          <a:schemeClr val="accent6">
                            <a:lumMod val="75000"/>
                          </a:schemeClr>
                        </a:solidFill>
                        <a:effectLst/>
                        <a:latin typeface="HGS明朝E" panose="02020900000000000000" pitchFamily="18" charset="-128"/>
                        <a:ea typeface="HGS明朝E" panose="02020900000000000000" pitchFamily="18" charset="-128"/>
                      </a:endParaRP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ja-JP" altLang="en-US" sz="800" b="1" i="0" u="none" strike="noStrike" dirty="0">
                        <a:solidFill>
                          <a:schemeClr val="accent6">
                            <a:lumMod val="75000"/>
                          </a:schemeClr>
                        </a:solidFill>
                        <a:effectLst/>
                        <a:latin typeface="HGS明朝E" panose="02020900000000000000" pitchFamily="18" charset="-128"/>
                        <a:ea typeface="HGS明朝E" panose="02020900000000000000" pitchFamily="18" charset="-128"/>
                      </a:endParaRPr>
                    </a:p>
                  </a:txBody>
                  <a:tcPr marL="8773" marR="8773" marT="8773"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rowSpan="2">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その他</a:t>
                      </a:r>
                    </a:p>
                  </a:txBody>
                  <a:tcPr marL="8773" marR="8773" marT="8773"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r>
                        <a:rPr lang="ja-JP" altLang="en-US" sz="800" b="1" i="0" u="none" strike="noStrike" dirty="0">
                          <a:solidFill>
                            <a:schemeClr val="accent6">
                              <a:lumMod val="75000"/>
                            </a:schemeClr>
                          </a:solidFill>
                          <a:effectLst/>
                          <a:latin typeface="HGS明朝E" panose="02020900000000000000" pitchFamily="18" charset="-128"/>
                          <a:ea typeface="HGS明朝E" panose="02020900000000000000" pitchFamily="18" charset="-128"/>
                        </a:rPr>
                        <a:t>　</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l" fontAlgn="ctr"/>
                      <a:endParaRPr lang="en-US" altLang="ja-JP" sz="800" b="1" i="0" u="none" strike="noStrike" dirty="0">
                        <a:solidFill>
                          <a:schemeClr val="accent6">
                            <a:lumMod val="75000"/>
                          </a:schemeClr>
                        </a:solidFill>
                        <a:effectLst/>
                        <a:latin typeface="HGS明朝E" panose="02020900000000000000" pitchFamily="18" charset="-128"/>
                        <a:ea typeface="HGS明朝E" panose="02020900000000000000" pitchFamily="18" charset="-128"/>
                      </a:endParaRPr>
                    </a:p>
                    <a:p>
                      <a:pPr algn="l" fontAlgn="ctr"/>
                      <a:endParaRPr lang="en-US" altLang="ja-JP" sz="800" b="1" i="0" u="none" strike="noStrike" dirty="0">
                        <a:solidFill>
                          <a:schemeClr val="accent6">
                            <a:lumMod val="75000"/>
                          </a:schemeClr>
                        </a:solidFill>
                        <a:effectLst/>
                        <a:latin typeface="HGS明朝E" panose="02020900000000000000" pitchFamily="18" charset="-128"/>
                        <a:ea typeface="HGS明朝E" panose="02020900000000000000" pitchFamily="18" charset="-128"/>
                      </a:endParaRPr>
                    </a:p>
                    <a:p>
                      <a:pPr algn="l" fontAlgn="ctr"/>
                      <a:endParaRPr lang="ja-JP" altLang="en-US" sz="800" b="1" i="0" u="none" strike="noStrike" dirty="0">
                        <a:solidFill>
                          <a:schemeClr val="accent6">
                            <a:lumMod val="75000"/>
                          </a:schemeClr>
                        </a:solidFill>
                        <a:effectLst/>
                        <a:latin typeface="HGS明朝E" panose="02020900000000000000" pitchFamily="18" charset="-128"/>
                        <a:ea typeface="HGS明朝E" panose="02020900000000000000" pitchFamily="18" charset="-128"/>
                      </a:endParaRPr>
                    </a:p>
                  </a:txBody>
                  <a:tcPr marL="8773" marR="8773" marT="8773"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3"/>
                  </a:ext>
                </a:extLst>
              </a:tr>
              <a:tr h="228034">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外部</a:t>
                      </a:r>
                    </a:p>
                  </a:txBody>
                  <a:tcPr marL="8773" marR="8773" marT="8773"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外注先</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c>
                  <a:txBody>
                    <a:bodyPr/>
                    <a:lstStyle/>
                    <a:p>
                      <a:pPr algn="ctr" fontAlgn="ctr"/>
                      <a:endParaRPr lang="ja-JP" altLang="en-US" sz="800" b="1" i="0" u="none" strike="noStrike" dirty="0">
                        <a:solidFill>
                          <a:schemeClr val="accent6">
                            <a:lumMod val="75000"/>
                          </a:schemeClr>
                        </a:solidFill>
                        <a:effectLst/>
                        <a:latin typeface="HGS明朝E" panose="02020900000000000000" pitchFamily="18" charset="-128"/>
                        <a:ea typeface="HGS明朝E" panose="02020900000000000000" pitchFamily="18" charset="-128"/>
                      </a:endParaRP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endParaRPr lang="ja-JP" altLang="en-US" sz="800" b="1" i="0" u="none" strike="noStrike" dirty="0">
                        <a:solidFill>
                          <a:schemeClr val="accent6">
                            <a:lumMod val="75000"/>
                          </a:schemeClr>
                        </a:solidFill>
                        <a:effectLst/>
                        <a:latin typeface="HGS明朝E" panose="02020900000000000000" pitchFamily="18" charset="-128"/>
                        <a:ea typeface="HGS明朝E" panose="02020900000000000000" pitchFamily="18" charset="-128"/>
                      </a:endParaRP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endParaRPr lang="ja-JP" altLang="en-US" sz="800" b="1" i="0" u="none" strike="noStrike" dirty="0">
                        <a:solidFill>
                          <a:schemeClr val="accent6">
                            <a:lumMod val="75000"/>
                          </a:schemeClr>
                        </a:solidFill>
                        <a:effectLst/>
                        <a:latin typeface="HGS明朝E" panose="02020900000000000000" pitchFamily="18" charset="-128"/>
                        <a:ea typeface="HGS明朝E" panose="02020900000000000000" pitchFamily="18" charset="-128"/>
                      </a:endParaRP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endParaRPr lang="ja-JP" altLang="en-US" sz="800" b="1" i="0" u="none" strike="noStrike" dirty="0">
                        <a:solidFill>
                          <a:schemeClr val="accent6">
                            <a:lumMod val="75000"/>
                          </a:schemeClr>
                        </a:solidFill>
                        <a:effectLst/>
                        <a:latin typeface="HGS明朝E" panose="02020900000000000000" pitchFamily="18" charset="-128"/>
                        <a:ea typeface="HGS明朝E" panose="02020900000000000000" pitchFamily="18" charset="-128"/>
                      </a:endParaRPr>
                    </a:p>
                  </a:txBody>
                  <a:tcPr marL="8773" marR="8773" marT="8773"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8773" marR="8773" marT="8773"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ctr"/>
                      <a:endParaRPr lang="ja-JP" altLang="en-US" sz="800" b="1" i="0" u="none" strike="noStrike" dirty="0">
                        <a:solidFill>
                          <a:schemeClr val="accent6">
                            <a:lumMod val="75000"/>
                          </a:schemeClr>
                        </a:solidFill>
                        <a:effectLst/>
                        <a:latin typeface="HGS明朝E" panose="02020900000000000000" pitchFamily="18" charset="-128"/>
                        <a:ea typeface="HGS明朝E" panose="02020900000000000000" pitchFamily="18" charset="-128"/>
                      </a:endParaRP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l" fontAlgn="ctr"/>
                      <a:endParaRPr lang="ja-JP" altLang="en-US" sz="800" b="1" i="0" u="none" strike="noStrike" dirty="0">
                        <a:solidFill>
                          <a:schemeClr val="accent6">
                            <a:lumMod val="75000"/>
                          </a:schemeClr>
                        </a:solidFill>
                        <a:effectLst/>
                        <a:latin typeface="HGS明朝E" panose="02020900000000000000" pitchFamily="18" charset="-128"/>
                        <a:ea typeface="HGS明朝E" panose="02020900000000000000" pitchFamily="18" charset="-128"/>
                      </a:endParaRPr>
                    </a:p>
                  </a:txBody>
                  <a:tcPr marL="8773" marR="8773" marT="8773"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4"/>
                  </a:ext>
                </a:extLst>
              </a:tr>
            </a:tbl>
          </a:graphicData>
        </a:graphic>
      </p:graphicFrame>
    </p:spTree>
    <p:extLst>
      <p:ext uri="{BB962C8B-B14F-4D97-AF65-F5344CB8AC3E}">
        <p14:creationId xmlns:p14="http://schemas.microsoft.com/office/powerpoint/2010/main" val="28866561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p:cNvGraphicFramePr>
            <a:graphicFrameLocks noGrp="1"/>
          </p:cNvGraphicFramePr>
          <p:nvPr>
            <p:extLst>
              <p:ext uri="{D42A27DB-BD31-4B8C-83A1-F6EECF244321}">
                <p14:modId xmlns:p14="http://schemas.microsoft.com/office/powerpoint/2010/main" val="3004187259"/>
              </p:ext>
            </p:extLst>
          </p:nvPr>
        </p:nvGraphicFramePr>
        <p:xfrm>
          <a:off x="432763" y="1673970"/>
          <a:ext cx="12313367" cy="5435240"/>
        </p:xfrm>
        <a:graphic>
          <a:graphicData uri="http://schemas.openxmlformats.org/drawingml/2006/table">
            <a:tbl>
              <a:tblPr/>
              <a:tblGrid>
                <a:gridCol w="288032">
                  <a:extLst>
                    <a:ext uri="{9D8B030D-6E8A-4147-A177-3AD203B41FA5}">
                      <a16:colId xmlns:a16="http://schemas.microsoft.com/office/drawing/2014/main" val="20000"/>
                    </a:ext>
                  </a:extLst>
                </a:gridCol>
                <a:gridCol w="216024">
                  <a:extLst>
                    <a:ext uri="{9D8B030D-6E8A-4147-A177-3AD203B41FA5}">
                      <a16:colId xmlns:a16="http://schemas.microsoft.com/office/drawing/2014/main" val="4194853531"/>
                    </a:ext>
                  </a:extLst>
                </a:gridCol>
                <a:gridCol w="432048">
                  <a:extLst>
                    <a:ext uri="{9D8B030D-6E8A-4147-A177-3AD203B41FA5}">
                      <a16:colId xmlns:a16="http://schemas.microsoft.com/office/drawing/2014/main" val="20001"/>
                    </a:ext>
                  </a:extLst>
                </a:gridCol>
                <a:gridCol w="936104">
                  <a:extLst>
                    <a:ext uri="{9D8B030D-6E8A-4147-A177-3AD203B41FA5}">
                      <a16:colId xmlns:a16="http://schemas.microsoft.com/office/drawing/2014/main" val="1851153264"/>
                    </a:ext>
                  </a:extLst>
                </a:gridCol>
                <a:gridCol w="648072">
                  <a:extLst>
                    <a:ext uri="{9D8B030D-6E8A-4147-A177-3AD203B41FA5}">
                      <a16:colId xmlns:a16="http://schemas.microsoft.com/office/drawing/2014/main" val="20002"/>
                    </a:ext>
                  </a:extLst>
                </a:gridCol>
                <a:gridCol w="316835">
                  <a:extLst>
                    <a:ext uri="{9D8B030D-6E8A-4147-A177-3AD203B41FA5}">
                      <a16:colId xmlns:a16="http://schemas.microsoft.com/office/drawing/2014/main" val="20005"/>
                    </a:ext>
                  </a:extLst>
                </a:gridCol>
                <a:gridCol w="316835">
                  <a:extLst>
                    <a:ext uri="{9D8B030D-6E8A-4147-A177-3AD203B41FA5}">
                      <a16:colId xmlns:a16="http://schemas.microsoft.com/office/drawing/2014/main" val="20006"/>
                    </a:ext>
                  </a:extLst>
                </a:gridCol>
                <a:gridCol w="316835">
                  <a:extLst>
                    <a:ext uri="{9D8B030D-6E8A-4147-A177-3AD203B41FA5}">
                      <a16:colId xmlns:a16="http://schemas.microsoft.com/office/drawing/2014/main" val="3780939343"/>
                    </a:ext>
                  </a:extLst>
                </a:gridCol>
                <a:gridCol w="316835">
                  <a:extLst>
                    <a:ext uri="{9D8B030D-6E8A-4147-A177-3AD203B41FA5}">
                      <a16:colId xmlns:a16="http://schemas.microsoft.com/office/drawing/2014/main" val="20008"/>
                    </a:ext>
                  </a:extLst>
                </a:gridCol>
                <a:gridCol w="316835">
                  <a:extLst>
                    <a:ext uri="{9D8B030D-6E8A-4147-A177-3AD203B41FA5}">
                      <a16:colId xmlns:a16="http://schemas.microsoft.com/office/drawing/2014/main" val="3529000584"/>
                    </a:ext>
                  </a:extLst>
                </a:gridCol>
                <a:gridCol w="2880320">
                  <a:extLst>
                    <a:ext uri="{9D8B030D-6E8A-4147-A177-3AD203B41FA5}">
                      <a16:colId xmlns:a16="http://schemas.microsoft.com/office/drawing/2014/main" val="20009"/>
                    </a:ext>
                  </a:extLst>
                </a:gridCol>
                <a:gridCol w="2584592">
                  <a:extLst>
                    <a:ext uri="{9D8B030D-6E8A-4147-A177-3AD203B41FA5}">
                      <a16:colId xmlns:a16="http://schemas.microsoft.com/office/drawing/2014/main" val="20010"/>
                    </a:ext>
                  </a:extLst>
                </a:gridCol>
                <a:gridCol w="410737">
                  <a:extLst>
                    <a:ext uri="{9D8B030D-6E8A-4147-A177-3AD203B41FA5}">
                      <a16:colId xmlns:a16="http://schemas.microsoft.com/office/drawing/2014/main" val="20011"/>
                    </a:ext>
                  </a:extLst>
                </a:gridCol>
                <a:gridCol w="1152128">
                  <a:extLst>
                    <a:ext uri="{9D8B030D-6E8A-4147-A177-3AD203B41FA5}">
                      <a16:colId xmlns:a16="http://schemas.microsoft.com/office/drawing/2014/main" val="20012"/>
                    </a:ext>
                  </a:extLst>
                </a:gridCol>
                <a:gridCol w="1181135">
                  <a:extLst>
                    <a:ext uri="{9D8B030D-6E8A-4147-A177-3AD203B41FA5}">
                      <a16:colId xmlns:a16="http://schemas.microsoft.com/office/drawing/2014/main" val="20013"/>
                    </a:ext>
                  </a:extLst>
                </a:gridCol>
              </a:tblGrid>
              <a:tr h="144918">
                <a:tc gridSpan="5">
                  <a:txBody>
                    <a:bodyPr/>
                    <a:lstStyle/>
                    <a:p>
                      <a:pPr algn="ctr" fontAlgn="ctr"/>
                      <a:r>
                        <a:rPr lang="ja-JP" altLang="en-US" sz="800" b="0" i="0" u="none" strike="noStrike" dirty="0">
                          <a:solidFill>
                            <a:srgbClr val="0000FF"/>
                          </a:solidFill>
                          <a:effectLst/>
                          <a:latin typeface="+mn-ea"/>
                          <a:ea typeface="+mn-ea"/>
                        </a:rPr>
                        <a:t>誰が</a:t>
                      </a:r>
                    </a:p>
                  </a:txBody>
                  <a:tcPr marL="4584" marR="4584" marT="4584"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dash"/>
                      <a:round/>
                      <a:headEnd type="none" w="med" len="med"/>
                      <a:tailEnd type="none" w="med" len="med"/>
                    </a:lnB>
                    <a:solidFill>
                      <a:srgbClr val="FFFFCC"/>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pPr algn="ctr" fontAlgn="ctr"/>
                      <a:endParaRPr lang="ja-JP" altLang="en-US" sz="700" b="0" i="0" u="none" strike="noStrike" dirty="0">
                        <a:solidFill>
                          <a:srgbClr val="000000"/>
                        </a:solidFill>
                        <a:effectLst/>
                        <a:latin typeface="+mn-ea"/>
                        <a:ea typeface="+mn-ea"/>
                      </a:endParaRPr>
                    </a:p>
                  </a:txBody>
                  <a:tcPr marL="4584" marR="4584" marT="4584" marB="0" anchor="ctr">
                    <a:lnL w="12700" cap="flat" cmpd="sng" algn="ctr">
                      <a:solidFill>
                        <a:srgbClr val="000000"/>
                      </a:solidFill>
                      <a:prstDash val="solid"/>
                      <a:round/>
                      <a:headEnd type="none" w="med" len="med"/>
                      <a:tailEnd type="none" w="med" len="med"/>
                    </a:lnL>
                    <a:lnR w="6350" cap="flat" cmpd="sng" algn="ctr">
                      <a:solidFill>
                        <a:schemeClr val="tx1"/>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chemeClr val="tx1"/>
                      </a:solidFill>
                      <a:prstDash val="dot"/>
                      <a:round/>
                      <a:headEnd type="none" w="med" len="med"/>
                      <a:tailEnd type="none" w="med" len="med"/>
                    </a:lnB>
                    <a:solidFill>
                      <a:srgbClr val="FFFFCC"/>
                    </a:solidFill>
                  </a:tcPr>
                </a:tc>
                <a:tc gridSpan="5">
                  <a:txBody>
                    <a:bodyPr/>
                    <a:lstStyle/>
                    <a:p>
                      <a:pPr algn="ctr" fontAlgn="ctr"/>
                      <a:r>
                        <a:rPr lang="ja-JP" altLang="en-US" sz="800" b="0" i="0" u="none" strike="noStrike" dirty="0">
                          <a:solidFill>
                            <a:srgbClr val="0000FF"/>
                          </a:solidFill>
                          <a:effectLst/>
                          <a:latin typeface="+mn-ea"/>
                          <a:ea typeface="+mn-ea"/>
                        </a:rPr>
                        <a:t>どのタイミングで</a:t>
                      </a:r>
                    </a:p>
                  </a:txBody>
                  <a:tcPr marL="4584" marR="4584" marT="458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dash"/>
                      <a:round/>
                      <a:headEnd type="none" w="med" len="med"/>
                      <a:tailEnd type="none" w="med" len="med"/>
                    </a:lnB>
                    <a:solidFill>
                      <a:srgbClr val="FFFFCC"/>
                    </a:solidFill>
                  </a:tcPr>
                </a:tc>
                <a:tc hMerge="1">
                  <a:txBody>
                    <a:bodyPr/>
                    <a:lstStyle/>
                    <a:p>
                      <a:endParaRPr kumimoji="1" lang="ja-JP" altLang="en-US"/>
                    </a:p>
                  </a:txBody>
                  <a:tcPr/>
                </a:tc>
                <a:tc hMerge="1">
                  <a:txBody>
                    <a:bodyPr/>
                    <a:lstStyle/>
                    <a:p>
                      <a:endParaRPr kumimoji="1" lang="ja-JP" altLang="en-US"/>
                    </a:p>
                  </a:txBody>
                  <a:tcPr/>
                </a:tc>
                <a:tc hMerge="1">
                  <a:txBody>
                    <a:bodyPr/>
                    <a:lstStyle/>
                    <a:p>
                      <a:pPr algn="ctr" fontAlgn="ctr"/>
                      <a:endParaRPr lang="zh-TW"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rgbClr val="000000"/>
                      </a:solidFill>
                      <a:prstDash val="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chemeClr val="tx1"/>
                      </a:solidFill>
                      <a:prstDash val="dot"/>
                      <a:round/>
                      <a:headEnd type="none" w="med" len="med"/>
                      <a:tailEnd type="none" w="med" len="med"/>
                    </a:lnB>
                    <a:solidFill>
                      <a:srgbClr val="FFFFCC"/>
                    </a:solidFill>
                  </a:tcPr>
                </a:tc>
                <a:tc hMerge="1">
                  <a:txBody>
                    <a:bodyPr/>
                    <a:lstStyle/>
                    <a:p>
                      <a:endParaRPr kumimoji="1" lang="ja-JP" altLang="en-US"/>
                    </a:p>
                  </a:txBody>
                  <a:tcPr/>
                </a:tc>
                <a:tc>
                  <a:txBody>
                    <a:bodyPr/>
                    <a:lstStyle/>
                    <a:p>
                      <a:pPr algn="ctr" fontAlgn="ctr"/>
                      <a:r>
                        <a:rPr lang="ja-JP" altLang="en-US" sz="800" b="0" i="0" u="none" strike="noStrike" dirty="0">
                          <a:solidFill>
                            <a:srgbClr val="0000FF"/>
                          </a:solidFill>
                          <a:effectLst/>
                          <a:latin typeface="+mn-ea"/>
                          <a:ea typeface="+mn-ea"/>
                        </a:rPr>
                        <a:t>何を</a:t>
                      </a:r>
                    </a:p>
                  </a:txBody>
                  <a:tcPr marL="4584" marR="4584" marT="4584"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dash"/>
                      <a:round/>
                      <a:headEnd type="none" w="med" len="med"/>
                      <a:tailEnd type="none" w="med" len="med"/>
                    </a:lnB>
                    <a:solidFill>
                      <a:srgbClr val="FFFFCC"/>
                    </a:solidFill>
                  </a:tcPr>
                </a:tc>
                <a:tc gridSpan="4">
                  <a:txBody>
                    <a:bodyPr/>
                    <a:lstStyle/>
                    <a:p>
                      <a:pPr algn="ctr" fontAlgn="ctr"/>
                      <a:r>
                        <a:rPr lang="ja-JP" altLang="en-US" sz="800" b="0" i="0" u="none" strike="noStrike" dirty="0">
                          <a:solidFill>
                            <a:srgbClr val="000000"/>
                          </a:solidFill>
                          <a:effectLst/>
                          <a:latin typeface="+mn-ea"/>
                          <a:ea typeface="+mn-ea"/>
                        </a:rPr>
                        <a:t>事前準備</a:t>
                      </a:r>
                    </a:p>
                  </a:txBody>
                  <a:tcPr marL="4584" marR="4584" marT="45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dash"/>
                      <a:round/>
                      <a:headEnd type="none" w="med" len="med"/>
                      <a:tailEnd type="none" w="med" len="med"/>
                    </a:lnB>
                    <a:solidFill>
                      <a:srgbClr val="CCFFCC"/>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0"/>
                  </a:ext>
                </a:extLst>
              </a:tr>
              <a:tr h="132522">
                <a:tc rowSpan="3" gridSpan="4">
                  <a:txBody>
                    <a:bodyPr/>
                    <a:lstStyle/>
                    <a:p>
                      <a:pPr algn="ctr" fontAlgn="ctr"/>
                      <a:r>
                        <a:rPr lang="ja-JP" altLang="en-US" sz="800" b="0" i="0" u="none" strike="noStrike" dirty="0">
                          <a:solidFill>
                            <a:srgbClr val="000000"/>
                          </a:solidFill>
                          <a:effectLst/>
                          <a:latin typeface="+mn-ea"/>
                          <a:ea typeface="+mn-ea"/>
                        </a:rPr>
                        <a:t>組織</a:t>
                      </a:r>
                    </a:p>
                  </a:txBody>
                  <a:tcPr marL="4584" marR="4584" marT="4584" marB="0" anchor="ctr">
                    <a:lnL w="12700" cap="flat" cmpd="sng" algn="ctr">
                      <a:solidFill>
                        <a:srgbClr val="000000"/>
                      </a:solidFill>
                      <a:prstDash val="solid"/>
                      <a:round/>
                      <a:headEnd type="none" w="med" len="med"/>
                      <a:tailEnd type="none" w="med" len="med"/>
                    </a:lnL>
                    <a:lnR w="12700" cap="flat" cmpd="sng" algn="ctr">
                      <a:solidFill>
                        <a:schemeClr val="tx1"/>
                      </a:solidFill>
                      <a:prstDash val="dash"/>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rowSpan="3" hMerge="1">
                  <a:txBody>
                    <a:bodyPr/>
                    <a:lstStyle/>
                    <a:p>
                      <a:endParaRPr kumimoji="1" lang="ja-JP" altLang="en-US"/>
                    </a:p>
                  </a:txBody>
                  <a:tcPr/>
                </a:tc>
                <a:tc rowSpan="3" hMerge="1">
                  <a:txBody>
                    <a:bodyPr/>
                    <a:lstStyle/>
                    <a:p>
                      <a:endParaRPr kumimoji="1" lang="ja-JP" altLang="en-US"/>
                    </a:p>
                  </a:txBody>
                  <a:tcPr/>
                </a:tc>
                <a:tc rowSpan="3" hMerge="1">
                  <a:txBody>
                    <a:bodyPr/>
                    <a:lstStyle/>
                    <a:p>
                      <a:endParaRPr kumimoji="1" lang="ja-JP" altLang="en-US"/>
                    </a:p>
                  </a:txBody>
                  <a:tcPr/>
                </a:tc>
                <a:tc rowSpan="3">
                  <a:txBody>
                    <a:bodyPr/>
                    <a:lstStyle/>
                    <a:p>
                      <a:pPr algn="ctr" fontAlgn="ctr"/>
                      <a:r>
                        <a:rPr lang="ja-JP" altLang="en-US" sz="800" b="0" i="0" u="none" strike="noStrike" dirty="0">
                          <a:solidFill>
                            <a:srgbClr val="000000"/>
                          </a:solidFill>
                          <a:effectLst/>
                          <a:latin typeface="+mn-ea"/>
                          <a:ea typeface="+mn-ea"/>
                        </a:rPr>
                        <a:t>担当部門</a:t>
                      </a:r>
                    </a:p>
                  </a:txBody>
                  <a:tcPr marL="4584" marR="4584" marT="4584"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gridSpan="3">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深刻度レベル</a:t>
                      </a:r>
                      <a:endParaRPr lang="zh-TW"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12700" cap="flat" cmpd="sng" algn="ctr">
                      <a:solidFill>
                        <a:schemeClr val="tx1"/>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chemeClr val="tx1"/>
                      </a:solidFill>
                      <a:prstDash val="dot"/>
                      <a:round/>
                      <a:headEnd type="none" w="med" len="med"/>
                      <a:tailEnd type="none" w="med" len="med"/>
                    </a:lnB>
                    <a:solidFill>
                      <a:srgbClr val="FFFFCC"/>
                    </a:solidFill>
                  </a:tcPr>
                </a:tc>
                <a:tc hMerge="1">
                  <a:txBody>
                    <a:bodyPr/>
                    <a:lstStyle/>
                    <a:p>
                      <a:endParaRPr kumimoji="1" lang="ja-JP" altLang="en-US"/>
                    </a:p>
                  </a:txBody>
                  <a:tcPr/>
                </a:tc>
                <a:tc hMerge="1">
                  <a:txBody>
                    <a:bodyPr/>
                    <a:lstStyle/>
                    <a:p>
                      <a:endParaRPr kumimoji="1" lang="ja-JP" altLang="en-US"/>
                    </a:p>
                  </a:txBody>
                  <a:tcPr/>
                </a:tc>
                <a:tc rowSpan="3" gridSpan="2">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時間軸</a:t>
                      </a:r>
                      <a:br>
                        <a:rPr lang="en-US" altLang="ja-JP" sz="800" b="0" i="0" u="none" strike="noStrike" dirty="0">
                          <a:solidFill>
                            <a:srgbClr val="000000"/>
                          </a:solidFill>
                          <a:effectLst/>
                          <a:latin typeface="ＭＳ Ｐゴシック" panose="020B0600070205080204" pitchFamily="50" charset="-128"/>
                          <a:ea typeface="ＭＳ Ｐゴシック" panose="020B0600070205080204" pitchFamily="50" charset="-128"/>
                        </a:rPr>
                      </a:b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（目安）</a:t>
                      </a:r>
                      <a:endParaRPr lang="zh-TW"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rgbClr val="000000"/>
                      </a:solidFill>
                      <a:prstDash val="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rowSpan="3" hMerge="1">
                  <a:txBody>
                    <a:bodyPr/>
                    <a:lstStyle/>
                    <a:p>
                      <a:endParaRPr kumimoji="1" lang="ja-JP" altLang="en-US"/>
                    </a:p>
                  </a:txBody>
                  <a:tcPr/>
                </a:tc>
                <a:tc rowSpan="2">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chemeClr val="tx1"/>
                      </a:solidFill>
                      <a:prstDash val="dot"/>
                      <a:round/>
                      <a:headEnd type="none" w="med" len="med"/>
                      <a:tailEnd type="none" w="med" len="med"/>
                    </a:lnB>
                    <a:solidFill>
                      <a:srgbClr val="FFFFCC"/>
                    </a:solidFill>
                  </a:tcPr>
                </a:tc>
                <a:tc rowSpan="3">
                  <a:txBody>
                    <a:bodyPr/>
                    <a:lstStyle/>
                    <a:p>
                      <a:pPr algn="ctr" fontAlgn="ctr"/>
                      <a:r>
                        <a:rPr lang="ja-JP" altLang="en-US" sz="800" b="0" i="0" u="none" strike="noStrike" dirty="0">
                          <a:solidFill>
                            <a:srgbClr val="000000"/>
                          </a:solidFill>
                          <a:effectLst/>
                          <a:latin typeface="+mn-ea"/>
                          <a:ea typeface="+mn-ea"/>
                        </a:rPr>
                        <a:t>準備事項　　</a:t>
                      </a:r>
                      <a:r>
                        <a:rPr lang="ja-JP" altLang="en-US" sz="800" b="0" i="1" u="none" strike="noStrike" dirty="0">
                          <a:solidFill>
                            <a:srgbClr val="000000"/>
                          </a:solidFill>
                          <a:effectLst/>
                          <a:latin typeface="ＭＳ Ｐ明朝" panose="02020600040205080304" pitchFamily="18" charset="-128"/>
                          <a:ea typeface="ＭＳ Ｐ明朝" panose="02020600040205080304" pitchFamily="18" charset="-128"/>
                        </a:rPr>
                        <a:t>○ソフト面　●ハード面</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rgbClr val="000000"/>
                      </a:solidFill>
                      <a:prstDash val="solid"/>
                      <a:round/>
                      <a:headEnd type="none" w="med" len="med"/>
                      <a:tailEnd type="none" w="med" len="med"/>
                    </a:lnB>
                    <a:solidFill>
                      <a:srgbClr val="CCFFCC"/>
                    </a:solidFill>
                  </a:tcPr>
                </a:tc>
                <a:tc rowSpan="3">
                  <a:txBody>
                    <a:bodyPr/>
                    <a:lstStyle/>
                    <a:p>
                      <a:pPr algn="ctr" fontAlgn="ctr"/>
                      <a:r>
                        <a:rPr lang="ja-JP" altLang="en-US" sz="800" b="0" i="0" u="none" strike="noStrike" dirty="0">
                          <a:solidFill>
                            <a:srgbClr val="000000"/>
                          </a:solidFill>
                          <a:effectLst/>
                          <a:latin typeface="+mn-ea"/>
                          <a:ea typeface="+mn-ea"/>
                        </a:rPr>
                        <a:t>チェック</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rgbClr val="000000"/>
                      </a:solidFill>
                      <a:prstDash val="solid"/>
                      <a:round/>
                      <a:headEnd type="none" w="med" len="med"/>
                      <a:tailEnd type="none" w="med" len="med"/>
                    </a:lnB>
                    <a:solidFill>
                      <a:srgbClr val="CCFFCC"/>
                    </a:solidFill>
                  </a:tcPr>
                </a:tc>
                <a:tc rowSpan="3">
                  <a:txBody>
                    <a:bodyPr/>
                    <a:lstStyle/>
                    <a:p>
                      <a:pPr algn="ctr" fontAlgn="ctr"/>
                      <a:r>
                        <a:rPr lang="ja-JP" altLang="en-US" sz="800" b="0" i="0" u="none" strike="noStrike" dirty="0">
                          <a:solidFill>
                            <a:srgbClr val="000000"/>
                          </a:solidFill>
                          <a:effectLst/>
                          <a:latin typeface="+mn-ea"/>
                          <a:ea typeface="+mn-ea"/>
                        </a:rPr>
                        <a:t>様式</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rgbClr val="000000"/>
                      </a:solidFill>
                      <a:prstDash val="solid"/>
                      <a:round/>
                      <a:headEnd type="none" w="med" len="med"/>
                      <a:tailEnd type="none" w="med" len="med"/>
                    </a:lnB>
                    <a:solidFill>
                      <a:srgbClr val="CCFFCC"/>
                    </a:solidFill>
                  </a:tcPr>
                </a:tc>
                <a:tc rowSpan="3">
                  <a:txBody>
                    <a:bodyPr/>
                    <a:lstStyle/>
                    <a:p>
                      <a:pPr algn="ctr" fontAlgn="ctr"/>
                      <a:r>
                        <a:rPr lang="ja-JP" altLang="en-US" sz="800" b="0" i="0" u="none" strike="noStrike" dirty="0">
                          <a:solidFill>
                            <a:srgbClr val="000000"/>
                          </a:solidFill>
                          <a:effectLst/>
                          <a:latin typeface="+mn-ea"/>
                          <a:ea typeface="+mn-ea"/>
                        </a:rPr>
                        <a:t>実施計画</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rgbClr val="000000"/>
                      </a:solidFill>
                      <a:prstDash val="solid"/>
                      <a:round/>
                      <a:headEnd type="none" w="med" len="med"/>
                      <a:tailEnd type="none" w="med" len="med"/>
                    </a:lnB>
                    <a:solidFill>
                      <a:srgbClr val="CCFFCC"/>
                    </a:solidFill>
                  </a:tcPr>
                </a:tc>
                <a:extLst>
                  <a:ext uri="{0D108BD9-81ED-4DB2-BD59-A6C34878D82A}">
                    <a16:rowId xmlns:a16="http://schemas.microsoft.com/office/drawing/2014/main" val="10001"/>
                  </a:ext>
                </a:extLst>
              </a:tr>
              <a:tr h="0">
                <a:tc gridSpan="4"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12700" cap="flat" cmpd="sng" algn="ctr">
                      <a:solidFill>
                        <a:srgbClr val="000000"/>
                      </a:solidFill>
                      <a:prstDash val="solid"/>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rowSpan="2">
                  <a:txBody>
                    <a:bodyPr/>
                    <a:lstStyle/>
                    <a:p>
                      <a:pPr algn="ctr" fontAlgn="ctr"/>
                      <a:r>
                        <a:rPr lang="ja-JP" altLang="en-US" sz="800" b="0" i="0" u="none" strike="noStrike" dirty="0">
                          <a:solidFill>
                            <a:srgbClr val="000000"/>
                          </a:solidFill>
                          <a:effectLst/>
                          <a:latin typeface="+mn-ea"/>
                          <a:ea typeface="+mn-ea"/>
                        </a:rPr>
                        <a:t>注意</a:t>
                      </a:r>
                    </a:p>
                  </a:txBody>
                  <a:tcPr marL="4584" marR="4584" marT="4584" marB="0" anchor="ctr">
                    <a:lnL w="12700" cap="flat" cmpd="sng" algn="ctr">
                      <a:solidFill>
                        <a:schemeClr val="tx1"/>
                      </a:solidFill>
                      <a:prstDash val="solid"/>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rowSpan="2">
                  <a:txBody>
                    <a:bodyPr/>
                    <a:lstStyle/>
                    <a:p>
                      <a:pPr algn="ctr" fontAlgn="ctr"/>
                      <a:r>
                        <a:rPr lang="ja-JP" altLang="en-US" sz="800" b="0" i="0" u="none" strike="noStrike" dirty="0">
                          <a:solidFill>
                            <a:srgbClr val="000000"/>
                          </a:solidFill>
                          <a:effectLst/>
                          <a:latin typeface="+mn-ea"/>
                          <a:ea typeface="+mn-ea"/>
                        </a:rPr>
                        <a:t>警戒</a:t>
                      </a:r>
                    </a:p>
                  </a:txBody>
                  <a:tcPr marL="4584" marR="4584" marT="4584" marB="0" anchor="ct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rowSpan="2">
                  <a:txBody>
                    <a:bodyPr/>
                    <a:lstStyle/>
                    <a:p>
                      <a:pPr algn="ctr" fontAlgn="ctr"/>
                      <a:r>
                        <a:rPr lang="ja-JP" altLang="en-US" sz="800" b="0" i="0" u="none" strike="noStrike" dirty="0">
                          <a:solidFill>
                            <a:srgbClr val="000000"/>
                          </a:solidFill>
                          <a:effectLst/>
                          <a:latin typeface="+mn-ea"/>
                          <a:ea typeface="+mn-ea"/>
                        </a:rPr>
                        <a:t>緊急</a:t>
                      </a:r>
                    </a:p>
                  </a:txBody>
                  <a:tcPr marL="4584" marR="4584" marT="4584" marB="0" anchor="ctr">
                    <a:lnL w="6350" cap="flat" cmpd="sng" algn="ctr">
                      <a:solidFill>
                        <a:schemeClr val="tx1"/>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gridSpan="2" vMerge="1">
                  <a:txBody>
                    <a:bodyPr/>
                    <a:lstStyle/>
                    <a:p>
                      <a:pPr algn="ctr" fontAlgn="ctr"/>
                      <a:endParaRPr lang="zh-TW"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hMerge="1"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vMerge="1">
                  <a:txBody>
                    <a:bodyPr/>
                    <a:lstStyle/>
                    <a:p>
                      <a:endParaRPr kumimoji="1" lang="ja-JP" altLang="en-US"/>
                    </a:p>
                  </a:txBody>
                  <a:tcPr>
                    <a:lnL w="12700" cap="flat" cmpd="sng" algn="ctr">
                      <a:solidFill>
                        <a:srgbClr val="000000"/>
                      </a:solidFill>
                      <a:prstDash val="solid"/>
                      <a:round/>
                      <a:headEnd type="none" w="med" len="med"/>
                      <a:tailEnd type="none" w="med" len="med"/>
                    </a:lnL>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219453476"/>
                  </a:ext>
                </a:extLst>
              </a:tr>
              <a:tr h="77609">
                <a:tc gridSpan="4"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12700" cap="flat" cmpd="sng" algn="ctr">
                      <a:solidFill>
                        <a:srgbClr val="000000"/>
                      </a:solidFill>
                      <a:prstDash val="solid"/>
                      <a:round/>
                      <a:headEnd type="none" w="med" len="med"/>
                      <a:tailEnd type="none" w="med" len="med"/>
                    </a:lnL>
                    <a:lnR w="12700" cap="flat" cmpd="sng" algn="ctr">
                      <a:solidFill>
                        <a:schemeClr val="tx1"/>
                      </a:solidFill>
                      <a:prstDash val="dash"/>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12700" cap="flat" cmpd="sng" algn="ctr">
                      <a:solidFill>
                        <a:schemeClr val="tx1"/>
                      </a:solidFill>
                      <a:prstDash val="solid"/>
                      <a:round/>
                      <a:headEnd type="none" w="med" len="med"/>
                      <a:tailEnd type="none" w="med" len="med"/>
                    </a:lnL>
                    <a:lnR w="6350" cap="flat" cmpd="sng" algn="ctr">
                      <a:solidFill>
                        <a:schemeClr val="tx1"/>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chemeClr val="tx1"/>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gridSpan="2" vMerge="1">
                  <a:txBody>
                    <a:bodyPr/>
                    <a:lstStyle/>
                    <a:p>
                      <a:pPr algn="ctr" fontAlgn="ctr"/>
                      <a:endParaRPr lang="zh-TW"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hMerge="1" vMerge="1">
                  <a:txBody>
                    <a:bodyPr/>
                    <a:lstStyle/>
                    <a:p>
                      <a:endParaRPr kumimoji="1" lang="ja-JP" altLang="en-US"/>
                    </a:p>
                  </a:txBody>
                  <a:tcPr/>
                </a:tc>
                <a:tc>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FFFFCC"/>
                    </a:solidFill>
                  </a:tcPr>
                </a:tc>
                <a:tc vMerge="1">
                  <a:txBody>
                    <a:bodyPr/>
                    <a:lstStyle/>
                    <a:p>
                      <a:pPr algn="ctr" fontAlgn="ctr"/>
                      <a:endParaRPr lang="ja-JP" altLang="en-US" sz="800" b="0" i="1" u="none" strike="noStrike" dirty="0">
                        <a:solidFill>
                          <a:srgbClr val="000000"/>
                        </a:solidFill>
                        <a:effectLst/>
                        <a:latin typeface="ＭＳ Ｐ明朝" panose="02020600040205080304" pitchFamily="18" charset="-128"/>
                        <a:ea typeface="ＭＳ Ｐ明朝" panose="02020600040205080304" pitchFamily="18" charset="-128"/>
                      </a:endParaRP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B w="12700" cap="flat" cmpd="sng" algn="ctr">
                      <a:solidFill>
                        <a:srgbClr val="000000"/>
                      </a:solidFill>
                      <a:prstDash val="solid"/>
                      <a:round/>
                      <a:headEnd type="none" w="med" len="med"/>
                      <a:tailEnd type="none" w="med" len="med"/>
                    </a:lnB>
                    <a:solidFill>
                      <a:srgbClr val="CCFFCC"/>
                    </a:solidFill>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B w="12700" cap="flat" cmpd="sng" algn="ctr">
                      <a:solidFill>
                        <a:srgbClr val="000000"/>
                      </a:solidFill>
                      <a:prstDash val="solid"/>
                      <a:round/>
                      <a:headEnd type="none" w="med" len="med"/>
                      <a:tailEnd type="none" w="med" len="med"/>
                    </a:lnB>
                    <a:solidFill>
                      <a:srgbClr val="CCFFCC"/>
                    </a:solidFill>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B w="12700" cap="flat" cmpd="sng" algn="ctr">
                      <a:solidFill>
                        <a:srgbClr val="000000"/>
                      </a:solidFill>
                      <a:prstDash val="solid"/>
                      <a:round/>
                      <a:headEnd type="none" w="med" len="med"/>
                      <a:tailEnd type="none" w="med" len="med"/>
                    </a:lnB>
                    <a:solidFill>
                      <a:srgbClr val="CCFFCC"/>
                    </a:solidFill>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solidFill>
                      <a:srgbClr val="CCFFCC"/>
                    </a:solidFill>
                  </a:tcPr>
                </a:tc>
                <a:extLst>
                  <a:ext uri="{0D108BD9-81ED-4DB2-BD59-A6C34878D82A}">
                    <a16:rowId xmlns:a16="http://schemas.microsoft.com/office/drawing/2014/main" val="130030497"/>
                  </a:ext>
                </a:extLst>
              </a:tr>
              <a:tr h="132522">
                <a:tc rowSpan="3" gridSpan="5">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全社員</a:t>
                      </a:r>
                    </a:p>
                  </a:txBody>
                  <a:tcPr marL="4584" marR="4584" marT="4584" marB="0"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3" h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chemeClr val="tx1"/>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hMerge="1">
                  <a:txBody>
                    <a:bodyPr/>
                    <a:lstStyle/>
                    <a:p>
                      <a:endParaRPr kumimoji="1" lang="ja-JP" altLang="en-US"/>
                    </a:p>
                  </a:txBody>
                  <a:tcPr/>
                </a:tc>
                <a:tc rowSpan="3" hMerge="1">
                  <a:txBody>
                    <a:bodyPr/>
                    <a:lstStyle/>
                    <a:p>
                      <a:endParaRPr kumimoji="1" lang="ja-JP" altLang="en-US"/>
                    </a:p>
                  </a:txBody>
                  <a:tcPr/>
                </a:tc>
                <a:tc rowSpan="3" h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6350" cap="flat" cmpd="sng" algn="ctr">
                      <a:noFill/>
                      <a:prstDash val="dot"/>
                      <a:round/>
                      <a:headEnd type="none" w="med" len="med"/>
                      <a:tailEnd type="none" w="med" len="med"/>
                    </a:lnBlToTr>
                  </a:tcPr>
                </a:tc>
                <a:tc rowSpan="7">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12700" cap="flat" cmpd="sng" algn="ctr">
                      <a:solidFill>
                        <a:schemeClr val="tx1"/>
                      </a:solidFill>
                      <a:prstDash val="solid"/>
                      <a:round/>
                      <a:headEnd type="none" w="med" len="med"/>
                      <a:tailEnd type="none" w="med" len="med"/>
                    </a:lnL>
                    <a:lnR w="6350" cap="flat" cmpd="sng" algn="ctr">
                      <a:solidFill>
                        <a:schemeClr val="tx1"/>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noFill/>
                  </a:tcPr>
                </a:tc>
                <a:tc rowSpan="24">
                  <a:txBody>
                    <a:bodyPr/>
                    <a:lstStyle/>
                    <a:p>
                      <a:pPr algn="ctr" fontAlgn="ctr"/>
                      <a:r>
                        <a:rPr lang="ja-JP" altLang="en-US" sz="800" b="0" i="0" u="none" strike="noStrike" dirty="0">
                          <a:solidFill>
                            <a:srgbClr val="000000"/>
                          </a:solidFill>
                          <a:effectLst/>
                          <a:latin typeface="+mn-ea"/>
                          <a:ea typeface="+mn-ea"/>
                        </a:rPr>
                        <a:t>　震度</a:t>
                      </a:r>
                      <a:r>
                        <a:rPr lang="en-US" altLang="ja-JP" sz="800" b="0" i="0" u="none" strike="noStrike" dirty="0">
                          <a:solidFill>
                            <a:srgbClr val="000000"/>
                          </a:solidFill>
                          <a:effectLst/>
                          <a:latin typeface="+mn-ea"/>
                          <a:ea typeface="+mn-ea"/>
                        </a:rPr>
                        <a:t>5</a:t>
                      </a:r>
                      <a:r>
                        <a:rPr lang="ja-JP" altLang="en-US" sz="800" b="0" i="0" u="none" strike="noStrike" dirty="0">
                          <a:solidFill>
                            <a:srgbClr val="000000"/>
                          </a:solidFill>
                          <a:effectLst/>
                          <a:latin typeface="+mn-ea"/>
                          <a:ea typeface="+mn-ea"/>
                        </a:rPr>
                        <a:t>弱／</a:t>
                      </a:r>
                      <a:r>
                        <a:rPr lang="en-US" altLang="ja-JP" sz="800" b="0" i="0" u="none" strike="noStrike" dirty="0">
                          <a:solidFill>
                            <a:srgbClr val="000000"/>
                          </a:solidFill>
                          <a:effectLst/>
                          <a:latin typeface="+mn-ea"/>
                          <a:ea typeface="+mn-ea"/>
                        </a:rPr>
                        <a:t>5</a:t>
                      </a:r>
                      <a:r>
                        <a:rPr lang="ja-JP" altLang="en-US" sz="800" b="0" i="0" u="none" strike="noStrike" dirty="0">
                          <a:solidFill>
                            <a:srgbClr val="000000"/>
                          </a:solidFill>
                          <a:effectLst/>
                          <a:latin typeface="+mn-ea"/>
                          <a:ea typeface="+mn-ea"/>
                        </a:rPr>
                        <a:t>強</a:t>
                      </a:r>
                    </a:p>
                  </a:txBody>
                  <a:tcPr marL="4584" marR="4584" marT="4584" marB="0" vert="eaVert" anchor="ct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dash"/>
                      <a:round/>
                      <a:headEnd type="none" w="med" len="med"/>
                      <a:tailEnd type="none" w="med" len="med"/>
                    </a:lnB>
                    <a:lnTlToBr w="6350" cap="flat" cmpd="sng" algn="ctr">
                      <a:noFill/>
                      <a:prstDash val="dot"/>
                      <a:round/>
                      <a:headEnd type="none" w="med" len="med"/>
                      <a:tailEnd type="none" w="med" len="med"/>
                    </a:lnTlToBr>
                    <a:lnBlToTr w="6350" cap="flat" cmpd="sng" algn="ctr">
                      <a:noFill/>
                      <a:prstDash val="dot"/>
                      <a:round/>
                      <a:headEnd type="none" w="med" len="med"/>
                      <a:tailEnd type="none" w="med" len="med"/>
                    </a:lnBlToTr>
                    <a:solidFill>
                      <a:schemeClr val="accent6">
                        <a:lumMod val="40000"/>
                        <a:lumOff val="60000"/>
                      </a:schemeClr>
                    </a:solidFill>
                  </a:tcPr>
                </a:tc>
                <a:tc rowSpan="37">
                  <a:txBody>
                    <a:bodyPr/>
                    <a:lstStyle/>
                    <a:p>
                      <a:pPr algn="ctr" fontAlgn="ctr"/>
                      <a:r>
                        <a:rPr lang="ja-JP" altLang="en-US" sz="800" b="0" i="0" u="none" strike="noStrike" dirty="0">
                          <a:solidFill>
                            <a:srgbClr val="000000"/>
                          </a:solidFill>
                          <a:effectLst/>
                          <a:latin typeface="+mn-ea"/>
                          <a:ea typeface="+mn-ea"/>
                        </a:rPr>
                        <a:t>震度</a:t>
                      </a:r>
                      <a:r>
                        <a:rPr lang="en-US" altLang="ja-JP" sz="800" b="0" i="0" u="none" strike="noStrike" dirty="0">
                          <a:solidFill>
                            <a:srgbClr val="000000"/>
                          </a:solidFill>
                          <a:effectLst/>
                          <a:latin typeface="+mn-ea"/>
                          <a:ea typeface="+mn-ea"/>
                        </a:rPr>
                        <a:t>6</a:t>
                      </a:r>
                      <a:r>
                        <a:rPr lang="ja-JP" altLang="en-US" sz="800" b="0" i="0" u="none" strike="noStrike" dirty="0">
                          <a:solidFill>
                            <a:srgbClr val="000000"/>
                          </a:solidFill>
                          <a:effectLst/>
                          <a:latin typeface="+mn-ea"/>
                          <a:ea typeface="+mn-ea"/>
                        </a:rPr>
                        <a:t>弱以上</a:t>
                      </a:r>
                    </a:p>
                  </a:txBody>
                  <a:tcPr marL="4584" marR="4584" marT="4584" marB="0" vert="eaVert" anchor="ctr">
                    <a:lnL w="6350" cap="flat" cmpd="sng" algn="ctr">
                      <a:solidFill>
                        <a:schemeClr val="tx1"/>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FF"/>
                    </a:solidFill>
                  </a:tcPr>
                </a:tc>
                <a:tc rowSpan="7" gridSpan="2">
                  <a:txBody>
                    <a:bodyPr/>
                    <a:lstStyle/>
                    <a:p>
                      <a:pPr algn="ctr" fontAlgn="ctr"/>
                      <a:r>
                        <a:rPr lang="ja-JP" altLang="en-US" sz="800" b="0" i="0" u="none" strike="noStrike" dirty="0">
                          <a:solidFill>
                            <a:srgbClr val="000000"/>
                          </a:solidFill>
                          <a:effectLst/>
                          <a:latin typeface="+mn-ea"/>
                          <a:ea typeface="+mn-ea"/>
                        </a:rPr>
                        <a:t>発災直後</a:t>
                      </a:r>
                    </a:p>
                  </a:txBody>
                  <a:tcPr marL="4584" marR="4584" marT="4584" marB="0" vert="eaVert" anchor="ctr">
                    <a:lnL w="6350" cap="flat" cmpd="sng" algn="ctr">
                      <a:solidFill>
                        <a:srgbClr val="000000"/>
                      </a:solidFill>
                      <a:prstDash val="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7" h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mn-ea"/>
                          <a:ea typeface="+mn-ea"/>
                        </a:rPr>
                        <a:t>□ 身の安全を確保</a:t>
                      </a:r>
                    </a:p>
                  </a:txBody>
                  <a:tcPr marL="4584" marR="4584" marT="4584"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rowSpan="3">
                  <a:txBody>
                    <a:bodyPr/>
                    <a:lstStyle/>
                    <a:p>
                      <a:pPr algn="l" fontAlgn="ctr"/>
                      <a:r>
                        <a:rPr lang="ja-JP" altLang="en-US" sz="800" b="0" i="0" u="none" strike="noStrike" dirty="0">
                          <a:solidFill>
                            <a:srgbClr val="000000"/>
                          </a:solidFill>
                          <a:effectLst/>
                          <a:latin typeface="+mn-ea"/>
                          <a:ea typeface="+mn-ea"/>
                        </a:rPr>
                        <a:t>○　 従業員向け行動手順の整理</a:t>
                      </a:r>
                      <a:br>
                        <a:rPr lang="ja-JP" altLang="en-US" sz="800" b="0" i="0" u="none" strike="noStrike" dirty="0">
                          <a:solidFill>
                            <a:srgbClr val="000000"/>
                          </a:solidFill>
                          <a:effectLst/>
                          <a:latin typeface="+mn-ea"/>
                          <a:ea typeface="+mn-ea"/>
                        </a:rPr>
                      </a:br>
                      <a:r>
                        <a:rPr lang="ja-JP" altLang="en-US" sz="800" b="0" i="0" u="none" strike="noStrike" dirty="0">
                          <a:solidFill>
                            <a:srgbClr val="000000"/>
                          </a:solidFill>
                          <a:effectLst/>
                          <a:latin typeface="+mn-ea"/>
                          <a:ea typeface="+mn-ea"/>
                        </a:rPr>
                        <a:t>　　 （携帯カードの準備）</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algn="ctr" fontAlgn="ctr"/>
                      <a:r>
                        <a:rPr lang="ja-JP" altLang="en-US" sz="800" b="1" i="0" u="none" strike="noStrike" dirty="0">
                          <a:solidFill>
                            <a:srgbClr val="FF0000"/>
                          </a:solidFill>
                          <a:effectLst/>
                          <a:latin typeface="+mn-ea"/>
                          <a:ea typeface="+mn-ea"/>
                        </a:rPr>
                        <a:t>〇</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algn="ctr" fontAlgn="ctr"/>
                      <a:r>
                        <a:rPr lang="ja-JP" altLang="en-US" sz="800" b="1" i="0" u="none" strike="noStrike" dirty="0">
                          <a:solidFill>
                            <a:srgbClr val="FF0000"/>
                          </a:solidFill>
                          <a:effectLst/>
                          <a:latin typeface="+mn-ea"/>
                          <a:ea typeface="+mn-ea"/>
                        </a:rPr>
                        <a:t>社員携行カード</a:t>
                      </a:r>
                      <a:endParaRPr lang="en-US" altLang="ja-JP" sz="800" b="1" i="0" u="none" strike="noStrike" dirty="0">
                        <a:solidFill>
                          <a:srgbClr val="FF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algn="r" fontAlgn="ctr"/>
                      <a:r>
                        <a:rPr lang="ja-JP" altLang="en-US" sz="800" b="0" i="0" u="none" strike="noStrike" dirty="0" err="1">
                          <a:solidFill>
                            <a:srgbClr val="000000"/>
                          </a:solidFill>
                          <a:effectLst/>
                          <a:latin typeface="+mn-ea"/>
                          <a:ea typeface="+mn-ea"/>
                        </a:rPr>
                        <a:t>までに</a:t>
                      </a:r>
                      <a:r>
                        <a:rPr lang="ja-JP" altLang="en-US" sz="800" b="0" i="0" u="none" strike="noStrike" dirty="0">
                          <a:solidFill>
                            <a:srgbClr val="000000"/>
                          </a:solidFill>
                          <a:effectLst/>
                          <a:latin typeface="+mn-ea"/>
                          <a:ea typeface="+mn-ea"/>
                        </a:rPr>
                        <a:t>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32522">
                <a:tc gridSpan="5"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gridSpan="2" vMerge="1">
                  <a:txBody>
                    <a:bodyPr/>
                    <a:lstStyle/>
                    <a:p>
                      <a:endParaRPr kumimoji="1" lang="ja-JP" altLang="en-US"/>
                    </a:p>
                  </a:txBody>
                  <a:tcP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hMerge="1"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mn-ea"/>
                          <a:ea typeface="+mn-ea"/>
                        </a:rPr>
                        <a:t>□ 家族の安否確認</a:t>
                      </a:r>
                    </a:p>
                  </a:txBody>
                  <a:tcPr marL="4584" marR="4584" marT="4584"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0003"/>
                  </a:ext>
                </a:extLst>
              </a:tr>
              <a:tr h="132522">
                <a:tc gridSpan="5"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gridSpan="2" vMerge="1">
                  <a:txBody>
                    <a:bodyPr/>
                    <a:lstStyle/>
                    <a:p>
                      <a:endParaRPr kumimoji="1" lang="ja-JP" altLang="en-US"/>
                    </a:p>
                  </a:txBody>
                  <a:tcP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hMerge="1"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mn-ea"/>
                          <a:ea typeface="+mn-ea"/>
                        </a:rPr>
                        <a:t>□ 会社への安否報告</a:t>
                      </a:r>
                    </a:p>
                  </a:txBody>
                  <a:tcPr marL="4584" marR="4584" marT="4584"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0004"/>
                  </a:ext>
                </a:extLst>
              </a:tr>
              <a:tr h="51994">
                <a:tc rowSpan="4" gridSpan="4">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自衛消防組織</a:t>
                      </a:r>
                      <a:endParaRPr lang="zh-TW"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12700" cap="flat" cmpd="sng" algn="ctr">
                      <a:solidFill>
                        <a:srgbClr val="000000"/>
                      </a:solidFill>
                      <a:prstDash val="solid"/>
                      <a:round/>
                      <a:headEnd type="none" w="med" len="med"/>
                      <a:tailEnd type="none" w="med" len="med"/>
                    </a:lnL>
                    <a:lnR w="12700" cap="flat" cmpd="sng" algn="ctr">
                      <a:solidFill>
                        <a:schemeClr val="tx1"/>
                      </a:solidFill>
                      <a:prstDash val="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4" hMerge="1">
                  <a:txBody>
                    <a:bodyPr/>
                    <a:lstStyle/>
                    <a:p>
                      <a:pPr algn="ctr" fontAlgn="ctr"/>
                      <a:endParaRPr lang="zh-TW"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chemeClr val="tx1"/>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4" hMerge="1">
                  <a:txBody>
                    <a:bodyPr/>
                    <a:lstStyle/>
                    <a:p>
                      <a:endParaRPr kumimoji="1" lang="ja-JP" altLang="en-US"/>
                    </a:p>
                  </a:txBody>
                  <a:tcPr/>
                </a:tc>
                <a:tc rowSpan="4" hMerge="1">
                  <a:txBody>
                    <a:bodyPr/>
                    <a:lstStyle/>
                    <a:p>
                      <a:endParaRPr kumimoji="1" lang="ja-JP" altLang="en-US"/>
                    </a:p>
                  </a:txBody>
                  <a:tcPr/>
                </a:tc>
                <a:tc rowSpan="4">
                  <a:txBody>
                    <a:bodyPr/>
                    <a:lstStyle/>
                    <a:p>
                      <a:pPr algn="ctr" fontAlgn="ctr"/>
                      <a:r>
                        <a:rPr lang="ja-JP" altLang="en-US" sz="800" b="0" i="0" u="none" strike="noStrike" dirty="0">
                          <a:solidFill>
                            <a:srgbClr val="000000"/>
                          </a:solidFill>
                          <a:effectLst/>
                          <a:latin typeface="+mn-ea"/>
                          <a:ea typeface="+mn-ea"/>
                        </a:rPr>
                        <a:t>各職場で手分けをして実施</a:t>
                      </a:r>
                    </a:p>
                  </a:txBody>
                  <a:tcPr marL="4584" marR="4584" marT="4584"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6350" cap="flat" cmpd="sng" algn="ctr">
                      <a:noFill/>
                      <a:prstDash val="dot"/>
                      <a:round/>
                      <a:headEnd type="none" w="med" len="med"/>
                      <a:tailEnd type="none" w="med" len="med"/>
                    </a:lnBlToTr>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gridSpan="2" vMerge="1">
                  <a:txBody>
                    <a:bodyPr/>
                    <a:lstStyle/>
                    <a:p>
                      <a:endParaRPr kumimoji="1" lang="ja-JP" altLang="en-US"/>
                    </a:p>
                  </a:txBody>
                  <a:tcP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hMerge="1"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初期消火、</a:t>
                      </a:r>
                      <a:r>
                        <a:rPr lang="en-US" altLang="ja-JP" sz="800" b="0" i="0" u="none" strike="noStrike" dirty="0">
                          <a:solidFill>
                            <a:srgbClr val="000000"/>
                          </a:solidFill>
                          <a:effectLst/>
                          <a:latin typeface="ＭＳ Ｐゴシック" panose="020B0600070205080204" pitchFamily="50" charset="-128"/>
                          <a:ea typeface="ＭＳ Ｐゴシック" panose="020B0600070205080204" pitchFamily="50" charset="-128"/>
                        </a:rPr>
                        <a:t>119</a:t>
                      </a: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通報</a:t>
                      </a:r>
                      <a:endParaRPr lang="zh-TW"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　 消火器・消火設備の準備</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0000"/>
                          </a:solidFill>
                          <a:effectLst/>
                          <a:latin typeface="+mn-ea"/>
                          <a:ea typeface="+mn-ea"/>
                        </a:rPr>
                        <a:t>〇　</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ja-JP" altLang="en-US" sz="800" b="1" i="0" u="none" strike="noStrike" dirty="0">
                        <a:solidFill>
                          <a:srgbClr val="FF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chemeClr val="tx1"/>
                      </a:solidFill>
                      <a:prstDash val="dot"/>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noFill/>
                  </a:tcPr>
                </a:tc>
                <a:tc>
                  <a:txBody>
                    <a:bodyPr/>
                    <a:lstStyle/>
                    <a:p>
                      <a:pPr algn="r" fontAlgn="ctr"/>
                      <a:r>
                        <a:rPr lang="ja-JP" altLang="en-US" sz="800" b="0" i="0" u="none" strike="noStrike" dirty="0" err="1">
                          <a:solidFill>
                            <a:srgbClr val="000000"/>
                          </a:solidFill>
                          <a:effectLst/>
                          <a:latin typeface="+mn-ea"/>
                          <a:ea typeface="+mn-ea"/>
                        </a:rPr>
                        <a:t>までに</a:t>
                      </a:r>
                      <a:r>
                        <a:rPr lang="ja-JP" altLang="en-US" sz="800" b="0" i="0" u="none" strike="noStrike" dirty="0">
                          <a:solidFill>
                            <a:srgbClr val="000000"/>
                          </a:solidFill>
                          <a:effectLst/>
                          <a:latin typeface="+mn-ea"/>
                          <a:ea typeface="+mn-ea"/>
                        </a:rPr>
                        <a:t>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5"/>
                  </a:ext>
                </a:extLst>
              </a:tr>
              <a:tr h="132522">
                <a:tc gridSpan="4"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gridSpan="2" vMerge="1">
                  <a:txBody>
                    <a:bodyPr/>
                    <a:lstStyle/>
                    <a:p>
                      <a:endParaRPr kumimoji="1" lang="ja-JP" altLang="en-US"/>
                    </a:p>
                  </a:txBody>
                  <a:tcP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3175" cap="flat" cmpd="sng" algn="ctr">
                      <a:solidFill>
                        <a:schemeClr val="tx1"/>
                      </a:solidFill>
                      <a:prstDash val="dot"/>
                      <a:round/>
                      <a:headEnd type="none" w="med" len="med"/>
                      <a:tailEnd type="none" w="med" len="med"/>
                    </a:lnB>
                  </a:tcPr>
                </a:tc>
                <a:tc hMerge="1"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mn-ea"/>
                          <a:ea typeface="+mn-ea"/>
                        </a:rPr>
                        <a:t>□ 電気設備、ガス等の安全措置</a:t>
                      </a:r>
                    </a:p>
                  </a:txBody>
                  <a:tcPr marL="4584" marR="4584" marT="4584"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　 対応手順の整理</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0000"/>
                          </a:solidFill>
                          <a:effectLst/>
                          <a:latin typeface="+mn-ea"/>
                          <a:ea typeface="+mn-ea"/>
                        </a:rPr>
                        <a:t>〇</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ja-JP" altLang="en-US" sz="800" b="1" i="0" u="none" strike="noStrike" dirty="0">
                        <a:solidFill>
                          <a:srgbClr val="FF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ja-JP" altLang="en-US" sz="800" b="0" i="0" u="none" strike="noStrike" dirty="0" err="1">
                          <a:solidFill>
                            <a:srgbClr val="000000"/>
                          </a:solidFill>
                          <a:effectLst/>
                          <a:latin typeface="+mn-ea"/>
                          <a:ea typeface="+mn-ea"/>
                        </a:rPr>
                        <a:t>までに</a:t>
                      </a:r>
                      <a:r>
                        <a:rPr lang="ja-JP" altLang="en-US" sz="800" b="0" i="0" u="none" strike="noStrike" dirty="0">
                          <a:solidFill>
                            <a:srgbClr val="000000"/>
                          </a:solidFill>
                          <a:effectLst/>
                          <a:latin typeface="+mn-ea"/>
                          <a:ea typeface="+mn-ea"/>
                        </a:rPr>
                        <a:t>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6"/>
                  </a:ext>
                </a:extLst>
              </a:tr>
              <a:tr h="132522">
                <a:tc gridSpan="4" vMerge="1">
                  <a:txBody>
                    <a:bodyPr/>
                    <a:lstStyle/>
                    <a:p>
                      <a:pPr algn="ctr" fontAlgn="ctr"/>
                      <a:endParaRPr lang="zh-TW"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175" cap="flat" cmpd="sng" algn="ctr">
                      <a:solidFill>
                        <a:schemeClr val="tx1"/>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3175"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3175"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CFFFF"/>
                    </a:solidFill>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3175" cap="flat" cmpd="sng" algn="ctr">
                      <a:solidFill>
                        <a:schemeClr val="tx1"/>
                      </a:solidFill>
                      <a:prstDash val="dot"/>
                      <a:round/>
                      <a:headEnd type="none" w="med" len="med"/>
                      <a:tailEnd type="none" w="med" len="med"/>
                    </a:lnT>
                    <a:lnB w="6350" cap="flat" cmpd="sng" algn="ctr">
                      <a:noFill/>
                      <a:prstDash val="dot"/>
                      <a:round/>
                      <a:headEnd type="none" w="med" len="med"/>
                      <a:tailEnd type="none" w="med" len="med"/>
                    </a:lnB>
                    <a:solidFill>
                      <a:srgbClr val="FFCCFF"/>
                    </a:solidFill>
                  </a:tcPr>
                </a:tc>
                <a:tc vMerge="1">
                  <a:txBody>
                    <a:bodyPr/>
                    <a:lstStyle/>
                    <a:p>
                      <a:endParaRPr kumimoji="1" lang="ja-JP" altLang="en-US"/>
                    </a:p>
                  </a:txBody>
                  <a:tcPr/>
                </a:tc>
                <a:tc gridSpan="2"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3175"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hMerge="1"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mn-ea"/>
                          <a:ea typeface="+mn-ea"/>
                        </a:rPr>
                        <a:t>□ 負傷者を救出し安全な場所に搬送</a:t>
                      </a:r>
                    </a:p>
                  </a:txBody>
                  <a:tcPr marL="4584" marR="4584" marT="4584"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●○救出・搬送に必要な資器材・活用手順の整理</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r>
                        <a:rPr lang="ja-JP" altLang="en-US" sz="800" b="1" i="0" u="none" strike="noStrike" dirty="0">
                          <a:solidFill>
                            <a:srgbClr val="FF0000"/>
                          </a:solidFill>
                          <a:effectLst/>
                          <a:latin typeface="+mn-ea"/>
                          <a:ea typeface="+mn-ea"/>
                        </a:rPr>
                        <a:t>△</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r>
                        <a:rPr lang="ja-JP" altLang="en-US" sz="800" b="1" i="0" u="none" strike="noStrike" dirty="0">
                          <a:solidFill>
                            <a:srgbClr val="FF0000"/>
                          </a:solidFill>
                          <a:effectLst/>
                          <a:latin typeface="+mn-ea"/>
                          <a:ea typeface="+mn-ea"/>
                        </a:rPr>
                        <a:t>備蓄品リスト</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lnTlToBr w="3175" cap="flat" cmpd="sng" algn="ctr">
                      <a:noFill/>
                      <a:prstDash val="sysDot"/>
                      <a:round/>
                      <a:headEnd type="none" w="med" len="med"/>
                      <a:tailEnd type="none" w="med" len="med"/>
                    </a:lnTlToBr>
                    <a:lnBlToTr w="3175" cap="flat" cmpd="sng" algn="ctr">
                      <a:noFill/>
                      <a:prstDash val="sysDot"/>
                      <a:round/>
                      <a:headEnd type="none" w="med" len="med"/>
                      <a:tailEnd type="none" w="med" len="med"/>
                    </a:lnBlToTr>
                    <a:noFill/>
                  </a:tcPr>
                </a:tc>
                <a:tc>
                  <a:txBody>
                    <a:bodyPr/>
                    <a:lstStyle/>
                    <a:p>
                      <a:pPr algn="r" fontAlgn="ctr"/>
                      <a:r>
                        <a:rPr lang="en-US" altLang="ja-JP" sz="800" b="1" i="0" u="none" strike="noStrike" dirty="0">
                          <a:solidFill>
                            <a:srgbClr val="FF0000"/>
                          </a:solidFill>
                          <a:effectLst/>
                          <a:latin typeface="+mn-ea"/>
                          <a:ea typeface="+mn-ea"/>
                        </a:rPr>
                        <a:t>2027</a:t>
                      </a:r>
                      <a:r>
                        <a:rPr lang="ja-JP" altLang="en-US" sz="800" b="1" i="0" u="none" strike="noStrike" dirty="0">
                          <a:solidFill>
                            <a:srgbClr val="FF0000"/>
                          </a:solidFill>
                          <a:effectLst/>
                          <a:latin typeface="+mn-ea"/>
                          <a:ea typeface="+mn-ea"/>
                        </a:rPr>
                        <a:t>年</a:t>
                      </a:r>
                      <a:r>
                        <a:rPr lang="en-US" altLang="ja-JP" sz="800" b="1" i="0" u="none" strike="noStrike" dirty="0">
                          <a:solidFill>
                            <a:srgbClr val="FF0000"/>
                          </a:solidFill>
                          <a:effectLst/>
                          <a:latin typeface="+mn-ea"/>
                          <a:ea typeface="+mn-ea"/>
                        </a:rPr>
                        <a:t>3</a:t>
                      </a:r>
                      <a:r>
                        <a:rPr lang="ja-JP" altLang="en-US" sz="800" b="1" i="0" u="none" strike="noStrike" dirty="0">
                          <a:solidFill>
                            <a:srgbClr val="FF0000"/>
                          </a:solidFill>
                          <a:effectLst/>
                          <a:latin typeface="+mn-ea"/>
                          <a:ea typeface="+mn-ea"/>
                        </a:rPr>
                        <a:t>月</a:t>
                      </a:r>
                      <a:r>
                        <a:rPr lang="ja-JP" altLang="en-US" sz="800" b="0" i="0" u="none" strike="noStrike" dirty="0">
                          <a:solidFill>
                            <a:srgbClr val="000000"/>
                          </a:solidFill>
                          <a:effectLst/>
                          <a:latin typeface="+mn-ea"/>
                          <a:ea typeface="+mn-ea"/>
                        </a:rPr>
                        <a:t>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tcPr>
                </a:tc>
                <a:extLst>
                  <a:ext uri="{0D108BD9-81ED-4DB2-BD59-A6C34878D82A}">
                    <a16:rowId xmlns:a16="http://schemas.microsoft.com/office/drawing/2014/main" val="10008"/>
                  </a:ext>
                </a:extLst>
              </a:tr>
              <a:tr h="132522">
                <a:tc gridSpan="4" vMerge="1">
                  <a:txBody>
                    <a:bodyPr/>
                    <a:lstStyle/>
                    <a:p>
                      <a:pPr algn="ctr" fontAlgn="ctr"/>
                      <a:endParaRPr lang="zh-TW"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12700" cap="flat" cmpd="sng" algn="ctr">
                      <a:solidFill>
                        <a:srgbClr val="000000"/>
                      </a:solidFill>
                      <a:prstDash val="solid"/>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chemeClr val="tx1"/>
                      </a:solidFill>
                      <a:prstDash val="solid"/>
                      <a:round/>
                      <a:headEnd type="none" w="med" len="med"/>
                      <a:tailEnd type="none" w="med" len="med"/>
                    </a:lnB>
                  </a:tcPr>
                </a:tc>
                <a:tc hMerge="1" vMerge="1">
                  <a:txBody>
                    <a:bodyPr/>
                    <a:lstStyle/>
                    <a:p>
                      <a:pPr algn="ctr" fontAlgn="ctr"/>
                      <a:endParaRPr lang="zh-TW"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chemeClr val="tx1"/>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chemeClr val="tx1"/>
                      </a:solidFill>
                      <a:prstDash val="solid"/>
                      <a:round/>
                      <a:headEnd type="none" w="med" len="med"/>
                      <a:tailEnd type="none" w="med" len="med"/>
                    </a:lnB>
                  </a:tcPr>
                </a:tc>
                <a:tc hMerge="1" vMerge="1">
                  <a:txBody>
                    <a:bodyPr/>
                    <a:lstStyle/>
                    <a:p>
                      <a:endParaRPr kumimoji="1" lang="ja-JP" altLang="en-US"/>
                    </a:p>
                  </a:txBody>
                  <a:tcPr/>
                </a:tc>
                <a:tc hMerge="1"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solidFill>
                      <a:srgbClr val="CCFFFF"/>
                    </a:solidFill>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solidFill>
                      <a:srgbClr val="FFCCFF"/>
                    </a:solidFill>
                  </a:tcPr>
                </a:tc>
                <a:tc vMerge="1">
                  <a:txBody>
                    <a:bodyPr/>
                    <a:lstStyle/>
                    <a:p>
                      <a:endParaRPr kumimoji="1" lang="ja-JP" altLang="en-US"/>
                    </a:p>
                  </a:txBody>
                  <a:tcPr/>
                </a:tc>
                <a:tc gridSpan="2"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chemeClr val="tx1"/>
                      </a:solidFill>
                      <a:prstDash val="solid"/>
                      <a:round/>
                      <a:headEnd type="none" w="med" len="med"/>
                      <a:tailEnd type="none" w="med" len="med"/>
                    </a:lnB>
                  </a:tcPr>
                </a:tc>
                <a:tc hMerge="1"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mn-ea"/>
                          <a:ea typeface="+mn-ea"/>
                        </a:rPr>
                        <a:t>□ 避難・点呼</a:t>
                      </a:r>
                    </a:p>
                  </a:txBody>
                  <a:tcPr marL="4584" marR="4584" marT="4584"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　 避難場所・ルート・判断基準の整理</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800" b="1" i="0" u="none" strike="noStrike" dirty="0">
                          <a:solidFill>
                            <a:srgbClr val="FF0000"/>
                          </a:solidFill>
                          <a:effectLst/>
                          <a:latin typeface="+mn-ea"/>
                          <a:ea typeface="+mn-ea"/>
                        </a:rPr>
                        <a:t>〇　</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endParaRPr lang="ja-JP" altLang="en-US" sz="800" b="1" i="0" u="none" strike="noStrike" dirty="0">
                        <a:solidFill>
                          <a:srgbClr val="FF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ja-JP" altLang="en-US" sz="800" b="0" i="0" u="none" strike="noStrike" dirty="0">
                          <a:solidFill>
                            <a:srgbClr val="000000"/>
                          </a:solidFill>
                          <a:effectLst/>
                          <a:latin typeface="+mn-ea"/>
                          <a:ea typeface="+mn-ea"/>
                        </a:rPr>
                        <a:t>　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2"/>
                  </a:ext>
                </a:extLst>
              </a:tr>
              <a:tr h="137698">
                <a:tc rowSpan="30">
                  <a:txBody>
                    <a:bodyPr/>
                    <a:lstStyle/>
                    <a:p>
                      <a:pPr algn="ctr" fontAlgn="ctr"/>
                      <a:r>
                        <a:rPr lang="ja-JP" altLang="en-US" sz="800" b="0" i="0" u="none" strike="noStrike" dirty="0">
                          <a:solidFill>
                            <a:srgbClr val="000000"/>
                          </a:solidFill>
                          <a:effectLst/>
                          <a:latin typeface="ＭＳ Ｐゴシック"/>
                        </a:rPr>
                        <a:t>災害対策本部</a:t>
                      </a:r>
                    </a:p>
                  </a:txBody>
                  <a:tcPr marL="4584" marR="4584" marT="4584" marB="0" vert="eaVert" anchor="ctr">
                    <a:lnL w="12700" cap="flat" cmpd="sng" algn="ctr">
                      <a:solidFill>
                        <a:srgbClr val="000000"/>
                      </a:solidFill>
                      <a:prstDash val="solid"/>
                      <a:round/>
                      <a:headEnd type="none" w="med" len="med"/>
                      <a:tailEnd type="none" w="med" len="med"/>
                    </a:lnL>
                    <a:lnR w="12700" cap="flat" cmpd="sng" algn="ctr">
                      <a:solidFill>
                        <a:schemeClr val="tx1"/>
                      </a:solidFill>
                      <a:prstDash val="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fontAlgn="ctr"/>
                      <a:r>
                        <a:rPr lang="en-US" altLang="ja-JP" sz="800" b="0" i="0" u="none" strike="noStrike" dirty="0">
                          <a:solidFill>
                            <a:srgbClr val="000000"/>
                          </a:solidFill>
                          <a:effectLst/>
                          <a:latin typeface="ＭＳ Ｐゴシック"/>
                        </a:rPr>
                        <a:t>A</a:t>
                      </a:r>
                      <a:endParaRPr lang="ja-JP" altLang="en-US" sz="800" b="0" i="0" u="none" strike="noStrike" dirty="0">
                        <a:solidFill>
                          <a:srgbClr val="000000"/>
                        </a:solidFill>
                        <a:effectLst/>
                        <a:latin typeface="ＭＳ Ｐゴシック"/>
                      </a:endParaRPr>
                    </a:p>
                  </a:txBody>
                  <a:tcPr marL="4584" marR="4584" marT="4584" marB="0" anchor="ctr">
                    <a:lnL w="12700" cap="flat" cmpd="sng" algn="ctr">
                      <a:solidFill>
                        <a:schemeClr val="tx1"/>
                      </a:solidFill>
                      <a:prstDash val="dash"/>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dash"/>
                      <a:round/>
                      <a:headEnd type="none" w="med" len="med"/>
                      <a:tailEnd type="none" w="med" len="med"/>
                    </a:lnB>
                  </a:tcPr>
                </a:tc>
                <a:tc rowSpan="2" gridSpan="2">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対策本部長</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chemeClr val="tx1"/>
                      </a:solidFill>
                      <a:prstDash val="dash"/>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dash"/>
                      <a:round/>
                      <a:headEnd type="none" w="med" len="med"/>
                      <a:tailEnd type="none" w="med" len="med"/>
                    </a:lnB>
                  </a:tcPr>
                </a:tc>
                <a:tc rowSpan="2" h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chemeClr val="tx1"/>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dot"/>
                      <a:round/>
                      <a:headEnd type="none" w="med" len="med"/>
                      <a:tailEnd type="none" w="med" len="med"/>
                    </a:lnB>
                  </a:tcPr>
                </a:tc>
                <a:tc rowSpan="2">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dash"/>
                      <a:round/>
                      <a:headEnd type="none" w="med" len="med"/>
                      <a:tailEnd type="none" w="med" len="med"/>
                    </a:lnB>
                  </a:tcPr>
                </a:tc>
                <a:tc rowSpan="2">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12700" cap="flat" cmpd="sng" algn="ctr">
                      <a:solidFill>
                        <a:schemeClr val="tx1"/>
                      </a:solidFill>
                      <a:prstDash val="solid"/>
                      <a:round/>
                      <a:headEnd type="none" w="med" len="med"/>
                      <a:tailEnd type="none" w="med" len="med"/>
                    </a:lnL>
                    <a:lnR w="635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dash"/>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noFill/>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noFill/>
                      <a:prstDash val="dot"/>
                      <a:round/>
                      <a:headEnd type="none" w="med" len="med"/>
                      <a:tailEnd type="none" w="med" len="med"/>
                    </a:lnB>
                    <a:solidFill>
                      <a:srgbClr val="FFCCFF"/>
                    </a:solidFill>
                  </a:tcPr>
                </a:tc>
                <a:tc vMerge="1">
                  <a:txBody>
                    <a:bodyPr/>
                    <a:lstStyle/>
                    <a:p>
                      <a:endParaRPr kumimoji="1" lang="ja-JP" altLang="en-US"/>
                    </a:p>
                  </a:txBody>
                  <a:tcPr/>
                </a:tc>
                <a:tc rowSpan="17">
                  <a:txBody>
                    <a:bodyPr/>
                    <a:lstStyle/>
                    <a:p>
                      <a:pPr algn="ctr" fontAlgn="ctr"/>
                      <a:r>
                        <a:rPr lang="ja-JP" altLang="en-US" sz="800" b="0" i="0" u="none" strike="noStrike" dirty="0">
                          <a:solidFill>
                            <a:srgbClr val="000000"/>
                          </a:solidFill>
                          <a:effectLst/>
                          <a:latin typeface="+mn-ea"/>
                          <a:ea typeface="+mn-ea"/>
                        </a:rPr>
                        <a:t>初動対応時</a:t>
                      </a:r>
                    </a:p>
                  </a:txBody>
                  <a:tcPr marL="4584" marR="4584" marT="4584" marB="0" vert="eaVert"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dash"/>
                      <a:round/>
                      <a:headEnd type="none" w="med" len="med"/>
                      <a:tailEnd type="none" w="med" len="med"/>
                    </a:lnB>
                    <a:noFill/>
                  </a:tcPr>
                </a:tc>
                <a:tc rowSpan="6">
                  <a:txBody>
                    <a:bodyPr/>
                    <a:lstStyle/>
                    <a:p>
                      <a:pPr algn="ctr" fontAlgn="ctr"/>
                      <a:r>
                        <a:rPr lang="ja-JP" altLang="en-US" sz="800" b="0" i="0" u="none" strike="noStrike" dirty="0">
                          <a:solidFill>
                            <a:srgbClr val="000000"/>
                          </a:solidFill>
                          <a:effectLst/>
                          <a:latin typeface="+mn-ea"/>
                          <a:ea typeface="+mn-ea"/>
                        </a:rPr>
                        <a:t>事業継続対応時</a:t>
                      </a:r>
                    </a:p>
                  </a:txBody>
                  <a:tcPr marL="4584" marR="4584" marT="4584" marB="0" vert="eaVert" anchor="ctr">
                    <a:lnL w="6350" cap="flat" cmpd="sng" algn="ctr">
                      <a:solidFill>
                        <a:schemeClr val="tx1"/>
                      </a:solidFill>
                      <a:prstDash val="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dash"/>
                      <a:round/>
                      <a:headEnd type="none" w="med" len="med"/>
                      <a:tailEnd type="none" w="med" len="med"/>
                    </a:lnB>
                    <a:noFill/>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全体統括</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　 会社全体の事前対策統括</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r>
                        <a:rPr lang="ja-JP" altLang="en-US" sz="800" b="1" i="0" u="none" strike="noStrike" dirty="0">
                          <a:solidFill>
                            <a:srgbClr val="FF0000"/>
                          </a:solidFill>
                          <a:effectLst/>
                          <a:latin typeface="+mn-ea"/>
                          <a:ea typeface="+mn-ea"/>
                        </a:rPr>
                        <a:t>△</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endParaRPr lang="ja-JP" altLang="en-US" sz="800" b="1" i="0" u="none" strike="noStrike" dirty="0">
                        <a:solidFill>
                          <a:srgbClr val="FF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dot"/>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tcPr>
                </a:tc>
                <a:tc>
                  <a:txBody>
                    <a:bodyPr/>
                    <a:lstStyle/>
                    <a:p>
                      <a:pPr algn="r" fontAlgn="ctr"/>
                      <a:r>
                        <a:rPr lang="ja-JP" altLang="en-US" sz="800" b="0" i="0" u="none" strike="noStrike" dirty="0">
                          <a:solidFill>
                            <a:srgbClr val="000000"/>
                          </a:solidFill>
                          <a:effectLst/>
                          <a:latin typeface="+mn-ea"/>
                          <a:ea typeface="+mn-ea"/>
                        </a:rPr>
                        <a:t>　</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dot"/>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tcPr>
                </a:tc>
                <a:extLst>
                  <a:ext uri="{0D108BD9-81ED-4DB2-BD59-A6C34878D82A}">
                    <a16:rowId xmlns:a16="http://schemas.microsoft.com/office/drawing/2014/main" val="10015"/>
                  </a:ext>
                </a:extLst>
              </a:tr>
              <a:tr h="137698">
                <a:tc vMerge="1">
                  <a:txBody>
                    <a:bodyPr/>
                    <a:lstStyle/>
                    <a:p>
                      <a:endParaRPr kumimoji="1" lang="ja-JP" altLang="en-US"/>
                    </a:p>
                  </a:txBody>
                  <a:tcPr/>
                </a:tc>
                <a:tc vMerge="1">
                  <a:txBody>
                    <a:bodyPr/>
                    <a:lstStyle/>
                    <a:p>
                      <a:endParaRPr kumimoji="1" lang="ja-JP" altLang="en-US"/>
                    </a:p>
                  </a:txBody>
                  <a:tcPr/>
                </a:tc>
                <a:tc gridSpan="2" vMerge="1">
                  <a:txBody>
                    <a:bodyPr/>
                    <a:lstStyle/>
                    <a:p>
                      <a:endParaRPr kumimoji="1" lang="ja-JP" altLang="en-US"/>
                    </a:p>
                  </a:txBody>
                  <a:tcPr/>
                </a:tc>
                <a:tc hMerge="1"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重要事項に対する各種判断</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chemeClr val="tx1"/>
                      </a:solidFill>
                      <a:prstDash val="dash"/>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〇　 各種判断事項と対応方針の認識</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chemeClr val="tx1"/>
                      </a:solidFill>
                      <a:prstDash val="dash"/>
                      <a:round/>
                      <a:headEnd type="none" w="med" len="med"/>
                      <a:tailEnd type="none" w="med" len="med"/>
                    </a:lnB>
                  </a:tcPr>
                </a:tc>
                <a:tc>
                  <a:txBody>
                    <a:bodyPr/>
                    <a:lstStyle/>
                    <a:p>
                      <a:pPr algn="ctr" fontAlgn="ctr"/>
                      <a:r>
                        <a:rPr lang="en-US" altLang="ja-JP" sz="800" b="1" i="0" u="none" strike="noStrike" dirty="0">
                          <a:solidFill>
                            <a:srgbClr val="FF0000"/>
                          </a:solidFill>
                          <a:effectLst/>
                          <a:latin typeface="+mn-ea"/>
                          <a:ea typeface="+mn-ea"/>
                        </a:rPr>
                        <a:t>×</a:t>
                      </a:r>
                      <a:endParaRPr lang="ja-JP" altLang="en-US" sz="800" b="1" i="0" u="none" strike="noStrike" dirty="0">
                        <a:solidFill>
                          <a:srgbClr val="FF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chemeClr val="tx1"/>
                      </a:solidFill>
                      <a:prstDash val="dash"/>
                      <a:round/>
                      <a:headEnd type="none" w="med" len="med"/>
                      <a:tailEnd type="none" w="med" len="med"/>
                    </a:lnB>
                  </a:tcPr>
                </a:tc>
                <a:tc>
                  <a:txBody>
                    <a:bodyPr/>
                    <a:lstStyle/>
                    <a:p>
                      <a:pPr algn="ctr" fontAlgn="ctr"/>
                      <a:endParaRPr lang="ja-JP" altLang="en-US" sz="800" b="1" i="0" u="none" strike="noStrike" dirty="0">
                        <a:solidFill>
                          <a:srgbClr val="FF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chemeClr val="tx1"/>
                      </a:solidFill>
                      <a:prstDash val="dash"/>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tcPr>
                </a:tc>
                <a:tc>
                  <a:txBody>
                    <a:bodyPr/>
                    <a:lstStyle/>
                    <a:p>
                      <a:pPr algn="r" fontAlgn="ctr"/>
                      <a:r>
                        <a:rPr lang="en-US" altLang="ja-JP" sz="800" b="1" i="0" u="none" strike="noStrike" dirty="0">
                          <a:solidFill>
                            <a:srgbClr val="FF0000"/>
                          </a:solidFill>
                          <a:effectLst/>
                          <a:latin typeface="+mn-ea"/>
                          <a:ea typeface="+mn-ea"/>
                        </a:rPr>
                        <a:t>2028</a:t>
                      </a:r>
                      <a:r>
                        <a:rPr lang="ja-JP" altLang="en-US" sz="800" b="1" i="0" u="none" strike="noStrike" dirty="0">
                          <a:solidFill>
                            <a:srgbClr val="FF0000"/>
                          </a:solidFill>
                          <a:effectLst/>
                          <a:latin typeface="+mn-ea"/>
                          <a:ea typeface="+mn-ea"/>
                        </a:rPr>
                        <a:t>年</a:t>
                      </a:r>
                      <a:r>
                        <a:rPr lang="en-US" altLang="ja-JP" sz="800" b="1" i="0" u="none" strike="noStrike" dirty="0">
                          <a:solidFill>
                            <a:srgbClr val="FF0000"/>
                          </a:solidFill>
                          <a:effectLst/>
                          <a:latin typeface="+mn-ea"/>
                          <a:ea typeface="+mn-ea"/>
                        </a:rPr>
                        <a:t>3</a:t>
                      </a:r>
                      <a:r>
                        <a:rPr lang="ja-JP" altLang="en-US" sz="800" b="1" i="0" u="none" strike="noStrike" dirty="0">
                          <a:solidFill>
                            <a:srgbClr val="FF0000"/>
                          </a:solidFill>
                          <a:effectLst/>
                          <a:latin typeface="+mn-ea"/>
                          <a:ea typeface="+mn-ea"/>
                        </a:rPr>
                        <a:t>月</a:t>
                      </a:r>
                      <a:r>
                        <a:rPr lang="ja-JP" altLang="en-US" sz="800" b="0" i="0" u="none" strike="noStrike" dirty="0">
                          <a:solidFill>
                            <a:srgbClr val="000000"/>
                          </a:solidFill>
                          <a:effectLst/>
                          <a:latin typeface="+mn-ea"/>
                          <a:ea typeface="+mn-ea"/>
                        </a:rPr>
                        <a:t>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chemeClr val="tx1"/>
                      </a:solidFill>
                      <a:prstDash val="dash"/>
                      <a:round/>
                      <a:headEnd type="none" w="med" len="med"/>
                      <a:tailEnd type="none" w="med" len="med"/>
                    </a:lnB>
                  </a:tcPr>
                </a:tc>
                <a:extLst>
                  <a:ext uri="{0D108BD9-81ED-4DB2-BD59-A6C34878D82A}">
                    <a16:rowId xmlns:a16="http://schemas.microsoft.com/office/drawing/2014/main" val="10016"/>
                  </a:ext>
                </a:extLst>
              </a:tr>
              <a:tr h="137698">
                <a:tc vMerge="1">
                  <a:txBody>
                    <a:bodyPr/>
                    <a:lstStyle/>
                    <a:p>
                      <a:endParaRPr kumimoji="1" lang="ja-JP" altLang="en-US"/>
                    </a:p>
                  </a:txBody>
                  <a:tcPr/>
                </a:tc>
                <a:tc rowSpan="4">
                  <a:txBody>
                    <a:bodyPr/>
                    <a:lstStyle/>
                    <a:p>
                      <a:pPr algn="ctr" fontAlgn="ctr"/>
                      <a:r>
                        <a:rPr lang="en-US" altLang="ja-JP" sz="800" b="0" i="0" u="none" strike="noStrike" dirty="0">
                          <a:solidFill>
                            <a:srgbClr val="000000"/>
                          </a:solidFill>
                          <a:effectLst/>
                          <a:latin typeface="ＭＳ Ｐゴシック"/>
                        </a:rPr>
                        <a:t>B</a:t>
                      </a:r>
                      <a:endParaRPr lang="ja-JP" altLang="en-US" sz="800" b="0" i="0" u="none" strike="noStrike" dirty="0">
                        <a:solidFill>
                          <a:srgbClr val="000000"/>
                        </a:solidFill>
                        <a:effectLst/>
                        <a:latin typeface="ＭＳ Ｐゴシック"/>
                      </a:endParaRPr>
                    </a:p>
                  </a:txBody>
                  <a:tcPr marL="4584" marR="4584" marT="4584" marB="0" anchor="ctr">
                    <a:lnL w="12700" cap="flat" cmpd="sng" algn="ctr">
                      <a:solidFill>
                        <a:schemeClr val="tx1"/>
                      </a:solidFill>
                      <a:prstDash val="dash"/>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tcPr>
                </a:tc>
                <a:tc rowSpan="4">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事務局</a:t>
                      </a:r>
                    </a:p>
                  </a:txBody>
                  <a:tcPr marL="4584" marR="4584" marT="4584" marB="0"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tcPr>
                </a:tc>
                <a:tc>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事務局長</a:t>
                      </a: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dash"/>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chemeClr val="tx1"/>
                      </a:solidFill>
                      <a:prstDash val="dot"/>
                      <a:round/>
                      <a:headEnd type="none" w="med" len="med"/>
                      <a:tailEnd type="none" w="med" len="med"/>
                    </a:lnB>
                  </a:tcPr>
                </a:tc>
                <a:tc rowSpan="4">
                  <a:txBody>
                    <a:bodyPr/>
                    <a:lstStyle/>
                    <a:p>
                      <a:pPr algn="ctr" fontAlgn="ctr"/>
                      <a:r>
                        <a:rPr lang="ja-JP" altLang="en-US" sz="800" b="0" i="0" u="none" strike="noStrike" dirty="0">
                          <a:solidFill>
                            <a:srgbClr val="000000"/>
                          </a:solidFill>
                          <a:effectLst/>
                          <a:latin typeface="+mn-ea"/>
                          <a:ea typeface="+mn-ea"/>
                        </a:rPr>
                        <a:t>震度</a:t>
                      </a:r>
                      <a:r>
                        <a:rPr lang="en-US" altLang="ja-JP" sz="800" b="0" i="0" u="none" strike="noStrike" dirty="0">
                          <a:solidFill>
                            <a:srgbClr val="000000"/>
                          </a:solidFill>
                          <a:effectLst/>
                          <a:latin typeface="+mn-ea"/>
                          <a:ea typeface="+mn-ea"/>
                        </a:rPr>
                        <a:t>4</a:t>
                      </a:r>
                      <a:endParaRPr lang="ja-JP" altLang="en-US" sz="800" b="0" i="0" u="none" strike="noStrike" dirty="0">
                        <a:solidFill>
                          <a:srgbClr val="000000"/>
                        </a:solidFill>
                        <a:effectLst/>
                        <a:latin typeface="+mn-ea"/>
                        <a:ea typeface="+mn-ea"/>
                      </a:endParaRPr>
                    </a:p>
                  </a:txBody>
                  <a:tcPr marL="4584" marR="4584" marT="4584" marB="0" vert="eaVert" anchor="ctr">
                    <a:lnL w="12700" cap="flat" cmpd="sng" algn="ctr">
                      <a:solidFill>
                        <a:schemeClr val="tx1"/>
                      </a:solidFill>
                      <a:prstDash val="solid"/>
                      <a:round/>
                      <a:headEnd type="none" w="med" len="med"/>
                      <a:tailEnd type="none" w="med" len="med"/>
                    </a:lnL>
                    <a:lnR w="6350" cap="flat" cmpd="sng" algn="ctr">
                      <a:solidFill>
                        <a:schemeClr val="tx1"/>
                      </a:solidFill>
                      <a:prstDash val="dot"/>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lnTlToBr w="6350" cap="flat" cmpd="sng" algn="ctr">
                      <a:noFill/>
                      <a:prstDash val="dot"/>
                      <a:round/>
                      <a:headEnd type="none" w="med" len="med"/>
                      <a:tailEnd type="none" w="med" len="med"/>
                    </a:lnTlToBr>
                    <a:lnBlToTr w="6350" cap="flat" cmpd="sng" algn="ctr">
                      <a:noFill/>
                      <a:prstDash val="dot"/>
                      <a:round/>
                      <a:headEnd type="none" w="med" len="med"/>
                      <a:tailEnd type="none" w="med" len="med"/>
                    </a:lnBlToTr>
                    <a:solidFill>
                      <a:srgbClr val="CCFFFF"/>
                    </a:solidFill>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本部長補佐</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〇　 会社全体の事前準備統括</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r>
                        <a:rPr lang="ja-JP" altLang="en-US" sz="800" b="1" i="0" u="none" strike="noStrike" dirty="0">
                          <a:solidFill>
                            <a:srgbClr val="FF0000"/>
                          </a:solidFill>
                          <a:effectLst/>
                          <a:latin typeface="+mn-ea"/>
                          <a:ea typeface="+mn-ea"/>
                        </a:rPr>
                        <a:t>△　</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endParaRPr lang="ja-JP" altLang="en-US" sz="800" b="1" i="0" u="none" strike="noStrike" dirty="0">
                        <a:solidFill>
                          <a:srgbClr val="FF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chemeClr val="tx1"/>
                      </a:solidFill>
                      <a:prstDash val="dot"/>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tcPr>
                </a:tc>
                <a:tc>
                  <a:txBody>
                    <a:bodyPr/>
                    <a:lstStyle/>
                    <a:p>
                      <a:pPr algn="r" fontAlgn="ctr"/>
                      <a:r>
                        <a:rPr lang="ja-JP" altLang="en-US" sz="800" b="0" i="0" u="none" strike="noStrike" dirty="0">
                          <a:solidFill>
                            <a:srgbClr val="000000"/>
                          </a:solidFill>
                          <a:effectLst/>
                          <a:latin typeface="+mn-ea"/>
                          <a:ea typeface="+mn-ea"/>
                        </a:rPr>
                        <a:t>　</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chemeClr val="tx1"/>
                      </a:solidFill>
                      <a:prstDash val="dot"/>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tcPr>
                </a:tc>
                <a:extLst>
                  <a:ext uri="{0D108BD9-81ED-4DB2-BD59-A6C34878D82A}">
                    <a16:rowId xmlns:a16="http://schemas.microsoft.com/office/drawing/2014/main" val="10017"/>
                  </a:ext>
                </a:extLst>
              </a:tr>
              <a:tr h="137698">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rowSpan="2">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情報収集分析担当</a:t>
                      </a: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dash"/>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rowSpan="2">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災害情報、社会インフラ被害状況、業界情報等の収集</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〇　 情報収集項目の整理　 </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0000"/>
                          </a:solidFill>
                          <a:effectLst/>
                          <a:latin typeface="+mn-ea"/>
                          <a:ea typeface="+mn-ea"/>
                        </a:rPr>
                        <a:t>△</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0000"/>
                          </a:solidFill>
                          <a:effectLst/>
                          <a:latin typeface="+mn-ea"/>
                          <a:ea typeface="+mn-ea"/>
                        </a:rPr>
                        <a:t>緊急時対応手順</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ja-JP" altLang="en-US" sz="800" b="0" i="0" u="none" strike="noStrike" dirty="0">
                          <a:solidFill>
                            <a:srgbClr val="000000"/>
                          </a:solidFill>
                          <a:effectLst/>
                          <a:latin typeface="+mn-ea"/>
                          <a:ea typeface="+mn-ea"/>
                        </a:rPr>
                        <a:t>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18"/>
                  </a:ext>
                </a:extLst>
              </a:tr>
              <a:tr h="137698">
                <a:tc vMerge="1">
                  <a:txBody>
                    <a:bodyPr/>
                    <a:lstStyle/>
                    <a:p>
                      <a:endParaRPr kumimoji="1" lang="ja-JP" altLang="en-US"/>
                    </a:p>
                  </a:txBody>
                  <a:tcPr/>
                </a:tc>
                <a:tc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chemeClr val="tx1"/>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solidFill>
                      <a:srgbClr val="FFCCFF"/>
                    </a:solidFill>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6350" cap="flat" cmpd="sng" algn="ctr">
                      <a:solidFill>
                        <a:schemeClr val="tx1"/>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solidFill>
                      <a:srgbClr val="FFCCFF"/>
                    </a:solidFill>
                  </a:tcPr>
                </a:tc>
                <a:tc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6350" cap="flat" cmpd="sng" algn="ctr">
                      <a:solidFill>
                        <a:srgbClr val="000000"/>
                      </a:solidFill>
                      <a:prstDash val="dot"/>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各チーム収集情報のとりまとめ</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〇　 状況把握用フォーマットの準備</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1" i="0" u="none" strike="noStrike" dirty="0">
                          <a:solidFill>
                            <a:srgbClr val="FF0000"/>
                          </a:solidFill>
                          <a:effectLst/>
                          <a:latin typeface="+mn-ea"/>
                          <a:ea typeface="+mn-ea"/>
                        </a:rPr>
                        <a:t>×</a:t>
                      </a:r>
                      <a:endParaRPr lang="ja-JP" altLang="en-US" sz="800" b="1" i="0" u="none" strike="noStrike" dirty="0">
                        <a:solidFill>
                          <a:srgbClr val="FF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ja-JP" altLang="en-US" sz="800" b="1" i="0" u="none" strike="noStrike" dirty="0">
                        <a:solidFill>
                          <a:srgbClr val="FF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lnTlToBr w="3175" cap="flat" cmpd="sng" algn="ctr">
                      <a:noFill/>
                      <a:prstDash val="sysDot"/>
                      <a:round/>
                      <a:headEnd type="none" w="med" len="med"/>
                      <a:tailEnd type="none" w="med" len="med"/>
                    </a:lnTlToBr>
                    <a:lnBlToTr w="3175" cap="flat" cmpd="sng" algn="ctr">
                      <a:noFill/>
                      <a:prstDash val="sysDot"/>
                      <a:round/>
                      <a:headEnd type="none" w="med" len="med"/>
                      <a:tailEnd type="none" w="med" len="med"/>
                    </a:lnBlToTr>
                    <a:noFill/>
                  </a:tcPr>
                </a:tc>
                <a:tc>
                  <a:txBody>
                    <a:bodyPr/>
                    <a:lstStyle/>
                    <a:p>
                      <a:pPr algn="r" fontAlgn="ctr"/>
                      <a:r>
                        <a:rPr lang="ja-JP" altLang="en-US" sz="800" b="0" i="0" u="none" strike="noStrike" dirty="0">
                          <a:solidFill>
                            <a:srgbClr val="000000"/>
                          </a:solidFill>
                          <a:effectLst/>
                          <a:latin typeface="+mn-ea"/>
                          <a:ea typeface="+mn-ea"/>
                        </a:rPr>
                        <a:t>　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19"/>
                  </a:ext>
                </a:extLst>
              </a:tr>
              <a:tr h="137698">
                <a:tc vMerge="1">
                  <a:txBody>
                    <a:bodyPr/>
                    <a:lstStyle/>
                    <a:p>
                      <a:endParaRPr kumimoji="1" lang="ja-JP" altLang="en-US"/>
                    </a:p>
                  </a:txBody>
                  <a:tcPr/>
                </a:tc>
                <a:tc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情報発信担当</a:t>
                      </a: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dash"/>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chemeClr val="tx1"/>
                      </a:solidFill>
                      <a:prstDash val="dash"/>
                      <a:round/>
                      <a:headEnd type="none" w="med" len="med"/>
                      <a:tailEnd type="none" w="med" len="med"/>
                    </a:lnB>
                  </a:tcPr>
                </a:tc>
                <a:tc>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chemeClr val="tx1"/>
                      </a:solidFill>
                      <a:prstDash val="dash"/>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社内外への情報発信と統制</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chemeClr val="tx1"/>
                      </a:solidFill>
                      <a:prstDash val="dash"/>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　 情報発信方針・開示事項等の整理</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chemeClr val="tx1"/>
                      </a:solidFill>
                      <a:prstDash val="dash"/>
                      <a:round/>
                      <a:headEnd type="none" w="med" len="med"/>
                      <a:tailEnd type="none" w="med" len="med"/>
                    </a:lnB>
                  </a:tcPr>
                </a:tc>
                <a:tc>
                  <a:txBody>
                    <a:bodyPr/>
                    <a:lstStyle/>
                    <a:p>
                      <a:pPr algn="ctr" fontAlgn="ctr"/>
                      <a:r>
                        <a:rPr lang="en-US" altLang="ja-JP" sz="800" b="1" i="0" u="none" strike="noStrike" dirty="0">
                          <a:solidFill>
                            <a:srgbClr val="FF0000"/>
                          </a:solidFill>
                          <a:effectLst/>
                          <a:latin typeface="+mn-ea"/>
                          <a:ea typeface="+mn-ea"/>
                        </a:rPr>
                        <a:t>×</a:t>
                      </a:r>
                      <a:r>
                        <a:rPr lang="ja-JP" altLang="en-US" sz="800" b="1" i="0" u="none" strike="noStrike" dirty="0">
                          <a:solidFill>
                            <a:srgbClr val="FF0000"/>
                          </a:solidFill>
                          <a:effectLst/>
                          <a:latin typeface="+mn-ea"/>
                          <a:ea typeface="+mn-ea"/>
                        </a:rPr>
                        <a:t>　</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chemeClr val="tx1"/>
                      </a:solidFill>
                      <a:prstDash val="dash"/>
                      <a:round/>
                      <a:headEnd type="none" w="med" len="med"/>
                      <a:tailEnd type="none" w="med" len="med"/>
                    </a:lnB>
                  </a:tcPr>
                </a:tc>
                <a:tc>
                  <a:txBody>
                    <a:bodyPr/>
                    <a:lstStyle/>
                    <a:p>
                      <a:pPr algn="ctr" fontAlgn="ctr"/>
                      <a:endParaRPr lang="ja-JP" altLang="en-US" sz="800" b="1" i="0" u="none" strike="noStrike" dirty="0">
                        <a:solidFill>
                          <a:srgbClr val="FF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chemeClr val="tx1"/>
                      </a:solidFill>
                      <a:prstDash val="dash"/>
                      <a:round/>
                      <a:headEnd type="none" w="med" len="med"/>
                      <a:tailEnd type="none" w="med" len="med"/>
                    </a:lnB>
                  </a:tcPr>
                </a:tc>
                <a:tc>
                  <a:txBody>
                    <a:bodyPr/>
                    <a:lstStyle/>
                    <a:p>
                      <a:pPr algn="r" fontAlgn="ctr"/>
                      <a:r>
                        <a:rPr lang="ja-JP" altLang="en-US" sz="800" b="0" i="0" u="none" strike="noStrike" dirty="0">
                          <a:solidFill>
                            <a:srgbClr val="000000"/>
                          </a:solidFill>
                          <a:effectLst/>
                          <a:latin typeface="+mn-ea"/>
                          <a:ea typeface="+mn-ea"/>
                        </a:rPr>
                        <a:t>　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chemeClr val="tx1"/>
                      </a:solidFill>
                      <a:prstDash val="dash"/>
                      <a:round/>
                      <a:headEnd type="none" w="med" len="med"/>
                      <a:tailEnd type="none" w="med" len="med"/>
                    </a:lnB>
                  </a:tcPr>
                </a:tc>
                <a:extLst>
                  <a:ext uri="{0D108BD9-81ED-4DB2-BD59-A6C34878D82A}">
                    <a16:rowId xmlns:a16="http://schemas.microsoft.com/office/drawing/2014/main" val="10020"/>
                  </a:ext>
                </a:extLst>
              </a:tr>
              <a:tr h="126683">
                <a:tc vMerge="1">
                  <a:txBody>
                    <a:bodyPr/>
                    <a:lstStyle/>
                    <a:p>
                      <a:endParaRPr kumimoji="1" lang="ja-JP" altLang="en-US"/>
                    </a:p>
                  </a:txBody>
                  <a:tcPr>
                    <a:lnT w="12700" cap="flat" cmpd="sng" algn="ctr">
                      <a:solidFill>
                        <a:srgbClr val="000000"/>
                      </a:solidFill>
                      <a:prstDash val="solid"/>
                      <a:round/>
                      <a:headEnd type="none" w="med" len="med"/>
                      <a:tailEnd type="none" w="med" len="med"/>
                    </a:lnT>
                  </a:tcPr>
                </a:tc>
                <a:tc rowSpan="11">
                  <a:txBody>
                    <a:bodyPr/>
                    <a:lstStyle/>
                    <a:p>
                      <a:pPr algn="ctr" fontAlgn="ctr"/>
                      <a:r>
                        <a:rPr lang="en-US" altLang="ja-JP" sz="800" b="0" i="0" u="none" strike="noStrike" dirty="0">
                          <a:solidFill>
                            <a:srgbClr val="000000"/>
                          </a:solidFill>
                          <a:effectLst/>
                          <a:latin typeface="ＭＳ Ｐゴシック"/>
                        </a:rPr>
                        <a:t>C</a:t>
                      </a:r>
                      <a:endParaRPr lang="ja-JP" altLang="en-US" sz="800" b="0" i="0" u="none" strike="noStrike" dirty="0">
                        <a:solidFill>
                          <a:srgbClr val="000000"/>
                        </a:solidFill>
                        <a:effectLst/>
                        <a:latin typeface="ＭＳ Ｐゴシック"/>
                      </a:endParaRPr>
                    </a:p>
                  </a:txBody>
                  <a:tcPr marL="4584" marR="4584" marT="4584" marB="0" anchor="ctr">
                    <a:lnL w="12700" cap="flat" cmpd="sng" algn="ctr">
                      <a:solidFill>
                        <a:schemeClr val="tx1"/>
                      </a:solidFill>
                      <a:prstDash val="dash"/>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tcPr>
                </a:tc>
                <a:tc rowSpan="11">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初動対応チーム</a:t>
                      </a:r>
                    </a:p>
                  </a:txBody>
                  <a:tcPr marL="4584" marR="4584" marT="4584" marB="0"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tcPr>
                </a:tc>
                <a:tc rowSpan="2">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チーム長</a:t>
                      </a: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dash"/>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chemeClr val="tx1"/>
                      </a:solidFill>
                      <a:prstDash val="dot"/>
                      <a:round/>
                      <a:headEnd type="none" w="med" len="med"/>
                      <a:tailEnd type="none" w="med" len="med"/>
                    </a:lnB>
                  </a:tcPr>
                </a:tc>
                <a:tc rowSpan="2">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chemeClr val="tx1"/>
                      </a:solidFill>
                      <a:prstDash val="dot"/>
                      <a:round/>
                      <a:headEnd type="none" w="med" len="med"/>
                      <a:tailEnd type="none" w="med" len="med"/>
                    </a:lnB>
                  </a:tcPr>
                </a:tc>
                <a:tc rowSpan="1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12700" cap="flat" cmpd="sng" algn="ctr">
                      <a:solidFill>
                        <a:schemeClr val="tx1"/>
                      </a:solidFill>
                      <a:prstDash val="solid"/>
                      <a:round/>
                      <a:headEnd type="none" w="med" len="med"/>
                      <a:tailEnd type="none" w="med" len="med"/>
                    </a:lnL>
                    <a:lnR w="6350" cap="flat" cmpd="sng" algn="ctr">
                      <a:solidFill>
                        <a:schemeClr val="tx1"/>
                      </a:solidFill>
                      <a:prstDash val="dot"/>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noFill/>
                  </a:tcPr>
                </a:tc>
                <a:tc vMerge="1">
                  <a:txBody>
                    <a:bodyPr/>
                    <a:lstStyle/>
                    <a:p>
                      <a:endParaRPr kumimoji="1" lang="ja-JP" altLang="en-US"/>
                    </a:p>
                  </a:txBody>
                  <a:tcPr>
                    <a:lnL w="6350" cap="flat" cmpd="sng" algn="ctr">
                      <a:solidFill>
                        <a:schemeClr val="tx1"/>
                      </a:solidFill>
                      <a:prstDash val="dot"/>
                      <a:round/>
                      <a:headEnd type="none" w="med" len="med"/>
                      <a:tailEnd type="none" w="med" len="med"/>
                    </a:lnL>
                    <a:lnT w="12700" cap="flat" cmpd="sng" algn="ctr">
                      <a:solidFill>
                        <a:schemeClr val="tx1"/>
                      </a:solidFill>
                      <a:prstDash val="dash"/>
                      <a:round/>
                      <a:headEnd type="none" w="med" len="med"/>
                      <a:tailEnd type="none" w="med" len="med"/>
                    </a:lnT>
                  </a:tcPr>
                </a:tc>
                <a:tc vMerge="1">
                  <a:txBody>
                    <a:bodyPr/>
                    <a:lstStyle/>
                    <a:p>
                      <a:endParaRPr kumimoji="1" lang="ja-JP" altLang="en-US"/>
                    </a:p>
                  </a:txBody>
                  <a:tcPr>
                    <a:lnT w="12700" cap="flat" cmpd="sng" algn="ctr">
                      <a:solidFill>
                        <a:schemeClr val="tx1"/>
                      </a:solidFill>
                      <a:prstDash val="solid"/>
                      <a:round/>
                      <a:headEnd type="none" w="med" len="med"/>
                      <a:tailEnd type="none" w="med" len="med"/>
                    </a:lnT>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R w="6350" cap="flat" cmpd="sng" algn="ctr">
                      <a:solidFill>
                        <a:schemeClr val="tx1"/>
                      </a:solidFill>
                      <a:prstDash val="dot"/>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chemeClr val="tx1"/>
                      </a:solidFill>
                      <a:prstDash val="dot"/>
                      <a:round/>
                      <a:headEnd type="none" w="med" len="med"/>
                      <a:tailEnd type="none" w="med" len="med"/>
                    </a:lnB>
                    <a:solidFill>
                      <a:srgbClr val="CCFFCC"/>
                    </a:solidFill>
                  </a:tcPr>
                </a:tc>
                <a:tc rowSpan="1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6350" cap="flat" cmpd="sng" algn="ctr">
                      <a:solidFill>
                        <a:schemeClr val="tx1"/>
                      </a:solidFill>
                      <a:prstDash val="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noFill/>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チーム統括、本部長判断事項の起案</a:t>
                      </a:r>
                      <a:endParaRPr lang="en-US" altLang="ja-JP"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　 チーム全体の事前準備統括</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r>
                        <a:rPr lang="ja-JP" altLang="en-US" sz="800" b="1" i="0" u="none" strike="noStrike" dirty="0">
                          <a:solidFill>
                            <a:srgbClr val="FF0000"/>
                          </a:solidFill>
                          <a:effectLst/>
                          <a:latin typeface="+mn-ea"/>
                          <a:ea typeface="+mn-ea"/>
                        </a:rPr>
                        <a:t>△　</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endParaRPr lang="ja-JP" altLang="en-US" sz="800" b="1" i="0" u="none" strike="noStrike" dirty="0">
                        <a:solidFill>
                          <a:srgbClr val="FF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chemeClr val="tx1"/>
                      </a:solidFill>
                      <a:prstDash val="dot"/>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tcPr>
                </a:tc>
                <a:tc>
                  <a:txBody>
                    <a:bodyPr/>
                    <a:lstStyle/>
                    <a:p>
                      <a:pPr algn="r"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chemeClr val="tx1"/>
                      </a:solidFill>
                      <a:prstDash val="dot"/>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tcPr>
                </a:tc>
                <a:extLst>
                  <a:ext uri="{0D108BD9-81ED-4DB2-BD59-A6C34878D82A}">
                    <a16:rowId xmlns:a16="http://schemas.microsoft.com/office/drawing/2014/main" val="10021"/>
                  </a:ext>
                </a:extLst>
              </a:tr>
              <a:tr h="126683">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本部長判断事項（安全配慮義務対応）の起案</a:t>
                      </a:r>
                      <a:endParaRPr lang="en-US" altLang="ja-JP"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〇　 本部長判断が必要な局面と対応方針の整理</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r>
                        <a:rPr lang="en-US" altLang="ja-JP" sz="800" b="1" i="0" u="none" strike="noStrike" dirty="0">
                          <a:solidFill>
                            <a:srgbClr val="FF0000"/>
                          </a:solidFill>
                          <a:effectLst/>
                          <a:latin typeface="+mn-ea"/>
                          <a:ea typeface="+mn-ea"/>
                        </a:rPr>
                        <a:t>×</a:t>
                      </a:r>
                      <a:endParaRPr lang="ja-JP" altLang="en-US" sz="800" b="1" i="0" u="none" strike="noStrike" dirty="0">
                        <a:solidFill>
                          <a:srgbClr val="FF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endParaRPr lang="ja-JP" altLang="en-US" sz="800" b="1" i="0" u="none" strike="noStrike" dirty="0">
                        <a:solidFill>
                          <a:srgbClr val="FF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marL="0" marR="0" lvl="0" indent="0" algn="r" defTabSz="1280160" rtl="0" eaLnBrk="1" fontAlgn="ctr" latinLnBrk="0" hangingPunct="1">
                        <a:lnSpc>
                          <a:spcPct val="100000"/>
                        </a:lnSpc>
                        <a:spcBef>
                          <a:spcPts val="0"/>
                        </a:spcBef>
                        <a:spcAft>
                          <a:spcPts val="0"/>
                        </a:spcAft>
                        <a:buClrTx/>
                        <a:buSzTx/>
                        <a:buFontTx/>
                        <a:buNone/>
                        <a:tabLst/>
                        <a:defRPr/>
                      </a:pPr>
                      <a:r>
                        <a:rPr lang="en-US" altLang="ja-JP" sz="800" b="1" i="0" u="none" strike="noStrike" dirty="0">
                          <a:solidFill>
                            <a:srgbClr val="FF0000"/>
                          </a:solidFill>
                          <a:effectLst/>
                          <a:latin typeface="+mn-ea"/>
                          <a:ea typeface="+mn-ea"/>
                        </a:rPr>
                        <a:t>2027</a:t>
                      </a:r>
                      <a:r>
                        <a:rPr lang="ja-JP" altLang="en-US" sz="800" b="1" i="0" u="none" strike="noStrike" dirty="0">
                          <a:solidFill>
                            <a:srgbClr val="FF0000"/>
                          </a:solidFill>
                          <a:effectLst/>
                          <a:latin typeface="+mn-ea"/>
                          <a:ea typeface="+mn-ea"/>
                        </a:rPr>
                        <a:t>年</a:t>
                      </a:r>
                      <a:r>
                        <a:rPr lang="en-US" altLang="ja-JP" sz="800" b="1" i="0" u="none" strike="noStrike" dirty="0">
                          <a:solidFill>
                            <a:srgbClr val="FF0000"/>
                          </a:solidFill>
                          <a:effectLst/>
                          <a:latin typeface="+mn-ea"/>
                          <a:ea typeface="+mn-ea"/>
                        </a:rPr>
                        <a:t>12</a:t>
                      </a:r>
                      <a:r>
                        <a:rPr lang="ja-JP" altLang="en-US" sz="800" b="1" i="0" u="none" strike="noStrike" dirty="0">
                          <a:solidFill>
                            <a:srgbClr val="FF0000"/>
                          </a:solidFill>
                          <a:effectLst/>
                          <a:latin typeface="+mn-ea"/>
                          <a:ea typeface="+mn-ea"/>
                        </a:rPr>
                        <a:t>月</a:t>
                      </a:r>
                      <a:r>
                        <a:rPr lang="ja-JP" altLang="en-US" sz="800" b="0" i="0" u="none" strike="noStrike" dirty="0">
                          <a:solidFill>
                            <a:srgbClr val="000000"/>
                          </a:solidFill>
                          <a:effectLst/>
                          <a:latin typeface="+mn-ea"/>
                          <a:ea typeface="+mn-ea"/>
                        </a:rPr>
                        <a:t>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extLst>
                  <a:ext uri="{0D108BD9-81ED-4DB2-BD59-A6C34878D82A}">
                    <a16:rowId xmlns:a16="http://schemas.microsoft.com/office/drawing/2014/main" val="3979579746"/>
                  </a:ext>
                </a:extLst>
              </a:tr>
              <a:tr h="137698">
                <a:tc vMerge="1">
                  <a:txBody>
                    <a:bodyPr/>
                    <a:lstStyle/>
                    <a:p>
                      <a:endParaRPr kumimoji="1" lang="ja-JP" altLang="en-US"/>
                    </a:p>
                  </a:txBody>
                  <a:tcPr/>
                </a:tc>
                <a:tc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安否担当</a:t>
                      </a: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dash"/>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安否情報の集約</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〇　 安否確認ルール・フォーマットの準備</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1" i="0" u="none" strike="noStrike" dirty="0">
                          <a:solidFill>
                            <a:srgbClr val="FF0000"/>
                          </a:solidFill>
                          <a:effectLst/>
                          <a:latin typeface="+mn-ea"/>
                          <a:ea typeface="+mn-ea"/>
                        </a:rPr>
                        <a:t>×</a:t>
                      </a:r>
                      <a:endParaRPr lang="ja-JP" altLang="en-US" sz="800" b="1" i="0" u="none" strike="noStrike" dirty="0">
                        <a:solidFill>
                          <a:srgbClr val="FF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ja-JP" altLang="en-US" sz="800" b="1" i="0" u="none" strike="noStrike" dirty="0">
                        <a:solidFill>
                          <a:srgbClr val="FF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marL="0" marR="0" lvl="0" indent="0" algn="r" defTabSz="1280160" rtl="0" eaLnBrk="1" fontAlgn="ctr" latinLnBrk="0" hangingPunct="1">
                        <a:lnSpc>
                          <a:spcPct val="100000"/>
                        </a:lnSpc>
                        <a:spcBef>
                          <a:spcPts val="0"/>
                        </a:spcBef>
                        <a:spcAft>
                          <a:spcPts val="0"/>
                        </a:spcAft>
                        <a:buClrTx/>
                        <a:buSzTx/>
                        <a:buFontTx/>
                        <a:buNone/>
                        <a:tabLst/>
                        <a:defRPr/>
                      </a:pPr>
                      <a:r>
                        <a:rPr lang="en-US" altLang="ja-JP" sz="800" b="1" i="0" u="none" strike="noStrike" dirty="0">
                          <a:solidFill>
                            <a:srgbClr val="FF0000"/>
                          </a:solidFill>
                          <a:effectLst/>
                          <a:latin typeface="+mn-ea"/>
                          <a:ea typeface="+mn-ea"/>
                        </a:rPr>
                        <a:t>2027</a:t>
                      </a:r>
                      <a:r>
                        <a:rPr lang="ja-JP" altLang="en-US" sz="800" b="1" i="0" u="none" strike="noStrike" dirty="0">
                          <a:solidFill>
                            <a:srgbClr val="FF0000"/>
                          </a:solidFill>
                          <a:effectLst/>
                          <a:latin typeface="+mn-ea"/>
                          <a:ea typeface="+mn-ea"/>
                        </a:rPr>
                        <a:t>年</a:t>
                      </a:r>
                      <a:r>
                        <a:rPr lang="en-US" altLang="ja-JP" sz="800" b="1" i="0" u="none" strike="noStrike" dirty="0">
                          <a:solidFill>
                            <a:srgbClr val="FF0000"/>
                          </a:solidFill>
                          <a:effectLst/>
                          <a:latin typeface="+mn-ea"/>
                          <a:ea typeface="+mn-ea"/>
                        </a:rPr>
                        <a:t>12</a:t>
                      </a:r>
                      <a:r>
                        <a:rPr lang="ja-JP" altLang="en-US" sz="800" b="1" i="0" u="none" strike="noStrike" dirty="0">
                          <a:solidFill>
                            <a:srgbClr val="FF0000"/>
                          </a:solidFill>
                          <a:effectLst/>
                          <a:latin typeface="+mn-ea"/>
                          <a:ea typeface="+mn-ea"/>
                        </a:rPr>
                        <a:t>月</a:t>
                      </a:r>
                      <a:r>
                        <a:rPr lang="ja-JP" altLang="en-US" sz="800" b="0" i="0" u="none" strike="noStrike" dirty="0">
                          <a:solidFill>
                            <a:srgbClr val="000000"/>
                          </a:solidFill>
                          <a:effectLst/>
                          <a:latin typeface="+mn-ea"/>
                          <a:ea typeface="+mn-ea"/>
                        </a:rPr>
                        <a:t>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22"/>
                  </a:ext>
                </a:extLst>
              </a:tr>
              <a:tr h="124212">
                <a:tc vMerge="1">
                  <a:txBody>
                    <a:bodyPr/>
                    <a:lstStyle/>
                    <a:p>
                      <a:endParaRPr kumimoji="1" lang="ja-JP" altLang="en-US"/>
                    </a:p>
                  </a:txBody>
                  <a:tcPr/>
                </a:tc>
                <a:tc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tcPr>
                </a:tc>
                <a:tc rowSpan="4">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設備担当</a:t>
                      </a: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dash"/>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rowSpan="4">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vMerge="1">
                  <a:txBody>
                    <a:bodyPr/>
                    <a:lstStyle/>
                    <a:p>
                      <a:endParaRPr kumimoji="1" lang="ja-JP" altLang="en-US"/>
                    </a:p>
                  </a:txBody>
                  <a:tcPr/>
                </a:tc>
                <a:tc rowSpan="4">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建物</a:t>
                      </a:r>
                      <a:r>
                        <a:rPr lang="en-US" altLang="ja-JP" sz="800" b="0" i="0" u="none" strike="noStrike" dirty="0">
                          <a:solidFill>
                            <a:srgbClr val="000000"/>
                          </a:solidFill>
                          <a:effectLst/>
                          <a:latin typeface="ＭＳ Ｐゴシック" panose="020B0600070205080204" pitchFamily="50" charset="-128"/>
                          <a:ea typeface="ＭＳ Ｐゴシック" panose="020B0600070205080204" pitchFamily="50" charset="-128"/>
                        </a:rPr>
                        <a:t>/</a:t>
                      </a: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インフラ設備</a:t>
                      </a:r>
                      <a:r>
                        <a:rPr lang="en-US" altLang="ja-JP" sz="800" b="0" i="0" u="none" strike="noStrike" dirty="0">
                          <a:solidFill>
                            <a:srgbClr val="000000"/>
                          </a:solidFill>
                          <a:effectLst/>
                          <a:latin typeface="ＭＳ Ｐゴシック" panose="020B0600070205080204" pitchFamily="50" charset="-128"/>
                          <a:ea typeface="ＭＳ Ｐゴシック" panose="020B0600070205080204" pitchFamily="50" charset="-128"/>
                        </a:rPr>
                        <a:t>/</a:t>
                      </a: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ＩＴ等の被害情報の集約と安全確保対応</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　 建物</a:t>
                      </a:r>
                      <a:r>
                        <a:rPr lang="en-US" altLang="ja-JP" sz="800" b="0" i="0" u="none" strike="noStrike" dirty="0">
                          <a:solidFill>
                            <a:srgbClr val="000000"/>
                          </a:solidFill>
                          <a:effectLst/>
                          <a:latin typeface="+mn-ea"/>
                          <a:ea typeface="+mn-ea"/>
                        </a:rPr>
                        <a:t>/</a:t>
                      </a:r>
                      <a:r>
                        <a:rPr lang="ja-JP" altLang="en-US" sz="800" b="0" i="0" u="none" strike="noStrike" dirty="0">
                          <a:solidFill>
                            <a:srgbClr val="000000"/>
                          </a:solidFill>
                          <a:effectLst/>
                          <a:latin typeface="+mn-ea"/>
                          <a:ea typeface="+mn-ea"/>
                        </a:rPr>
                        <a:t>インフラ設備</a:t>
                      </a:r>
                      <a:r>
                        <a:rPr lang="en-US" altLang="ja-JP" sz="800" b="0" i="0" u="none" strike="noStrike" dirty="0">
                          <a:solidFill>
                            <a:srgbClr val="000000"/>
                          </a:solidFill>
                          <a:effectLst/>
                          <a:latin typeface="+mn-ea"/>
                          <a:ea typeface="+mn-ea"/>
                        </a:rPr>
                        <a:t>/</a:t>
                      </a:r>
                      <a:r>
                        <a:rPr lang="ja-JP" altLang="en-US" sz="800" b="0" i="0" u="none" strike="noStrike" dirty="0">
                          <a:solidFill>
                            <a:srgbClr val="000000"/>
                          </a:solidFill>
                          <a:effectLst/>
                          <a:latin typeface="+mn-ea"/>
                          <a:ea typeface="+mn-ea"/>
                        </a:rPr>
                        <a:t>ＩＴ等の耐震対策（☆１）</a:t>
                      </a:r>
                      <a:endParaRPr lang="en-US" altLang="ja-JP" sz="800" b="0" i="0" u="none" strike="noStrike" dirty="0">
                        <a:solidFill>
                          <a:srgbClr val="000000"/>
                        </a:solidFill>
                        <a:effectLst/>
                        <a:latin typeface="+mn-ea"/>
                        <a:ea typeface="+mn-ea"/>
                      </a:endParaRP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r>
                        <a:rPr lang="ja-JP" altLang="en-US" sz="800" b="1" i="0" u="none" strike="noStrike" dirty="0">
                          <a:solidFill>
                            <a:srgbClr val="FF0000"/>
                          </a:solidFill>
                          <a:effectLst/>
                          <a:latin typeface="+mn-ea"/>
                          <a:ea typeface="+mn-ea"/>
                        </a:rPr>
                        <a:t>〇　</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endParaRPr lang="ja-JP" altLang="en-US" sz="800" b="1" i="0" u="none" strike="noStrike" dirty="0">
                        <a:solidFill>
                          <a:srgbClr val="FF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tcPr>
                </a:tc>
                <a:tc>
                  <a:txBody>
                    <a:bodyPr/>
                    <a:lstStyle/>
                    <a:p>
                      <a:pPr algn="r" fontAlgn="ctr"/>
                      <a:r>
                        <a:rPr lang="ja-JP" altLang="en-US" sz="800" b="0" i="0" u="none" strike="noStrike" dirty="0">
                          <a:solidFill>
                            <a:srgbClr val="000000"/>
                          </a:solidFill>
                          <a:effectLst/>
                          <a:latin typeface="+mn-ea"/>
                          <a:ea typeface="+mn-ea"/>
                        </a:rPr>
                        <a:t>　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tcPr>
                </a:tc>
                <a:extLst>
                  <a:ext uri="{0D108BD9-81ED-4DB2-BD59-A6C34878D82A}">
                    <a16:rowId xmlns:a16="http://schemas.microsoft.com/office/drawing/2014/main" val="10023"/>
                  </a:ext>
                </a:extLst>
              </a:tr>
              <a:tr h="124212">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mn-ea"/>
                          <a:ea typeface="+mn-ea"/>
                        </a:rPr>
                        <a:t>●　 非常用通信手段の整備（☆２）</a:t>
                      </a:r>
                      <a:endParaRPr lang="en-US" altLang="ja-JP" sz="800" b="0" i="0" u="none" strike="noStrike" dirty="0">
                        <a:solidFill>
                          <a:srgbClr val="000000"/>
                        </a:solidFill>
                        <a:effectLst/>
                        <a:latin typeface="+mn-ea"/>
                        <a:ea typeface="+mn-ea"/>
                      </a:endParaRP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r>
                        <a:rPr lang="en-US" altLang="ja-JP" sz="800" b="1" i="0" u="none" strike="noStrike" dirty="0">
                          <a:solidFill>
                            <a:srgbClr val="FF0000"/>
                          </a:solidFill>
                          <a:effectLst/>
                          <a:latin typeface="+mn-ea"/>
                          <a:ea typeface="+mn-ea"/>
                        </a:rPr>
                        <a:t>×</a:t>
                      </a:r>
                      <a:endParaRPr lang="ja-JP" altLang="en-US" sz="800" b="1" i="0" u="none" strike="noStrike" dirty="0">
                        <a:solidFill>
                          <a:srgbClr val="FF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endParaRPr lang="ja-JP" altLang="en-US" sz="800" b="1" i="0" u="none" strike="noStrike" dirty="0">
                        <a:solidFill>
                          <a:srgbClr val="FF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tcPr>
                </a:tc>
                <a:tc>
                  <a:txBody>
                    <a:bodyPr/>
                    <a:lstStyle/>
                    <a:p>
                      <a:pPr marL="0" marR="0" lvl="0" indent="0" algn="r" defTabSz="1280160" rtl="0" eaLnBrk="1" fontAlgn="ctr" latinLnBrk="0" hangingPunct="1">
                        <a:lnSpc>
                          <a:spcPct val="100000"/>
                        </a:lnSpc>
                        <a:spcBef>
                          <a:spcPts val="0"/>
                        </a:spcBef>
                        <a:spcAft>
                          <a:spcPts val="0"/>
                        </a:spcAft>
                        <a:buClrTx/>
                        <a:buSzTx/>
                        <a:buFontTx/>
                        <a:buNone/>
                        <a:tabLst/>
                        <a:defRPr/>
                      </a:pPr>
                      <a:r>
                        <a:rPr kumimoji="1" lang="en-US" altLang="ja-JP" sz="800" b="1" i="0"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2028</a:t>
                      </a:r>
                      <a:r>
                        <a:rPr kumimoji="1" lang="ja-JP" altLang="en-US" sz="800" b="1" i="0"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年</a:t>
                      </a:r>
                      <a:r>
                        <a:rPr kumimoji="1" lang="en-US" altLang="ja-JP" sz="800" b="1" i="0"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3</a:t>
                      </a:r>
                      <a:r>
                        <a:rPr kumimoji="1" lang="ja-JP" altLang="en-US" sz="800" b="1" i="0"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月</a:t>
                      </a:r>
                      <a:r>
                        <a:rPr kumimoji="1" lang="ja-JP" altLang="en-US" sz="800" b="0" i="0" u="none" strike="noStrike" kern="1200" cap="none" spc="0" normalizeH="0" baseline="0" noProof="0" dirty="0">
                          <a:ln>
                            <a:noFill/>
                          </a:ln>
                          <a:solidFill>
                            <a:srgbClr val="000000"/>
                          </a:solidFill>
                          <a:effectLst/>
                          <a:uLnTx/>
                          <a:uFillTx/>
                          <a:latin typeface="ＭＳ Ｐゴシック" panose="020B0600070205080204" pitchFamily="50" charset="-128"/>
                          <a:ea typeface="ＭＳ Ｐゴシック" panose="020B0600070205080204" pitchFamily="50" charset="-128"/>
                          <a:cs typeface="+mn-cs"/>
                        </a:rPr>
                        <a:t>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extLst>
                  <a:ext uri="{0D108BD9-81ED-4DB2-BD59-A6C34878D82A}">
                    <a16:rowId xmlns:a16="http://schemas.microsoft.com/office/drawing/2014/main" val="783363271"/>
                  </a:ext>
                </a:extLst>
              </a:tr>
              <a:tr h="124212">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mn-ea"/>
                          <a:ea typeface="+mn-ea"/>
                        </a:rPr>
                        <a:t>●　 非常用電源の準備</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r>
                        <a:rPr lang="en-US" altLang="ja-JP" sz="800" b="1" i="0" u="none" strike="noStrike" dirty="0">
                          <a:solidFill>
                            <a:srgbClr val="FF0000"/>
                          </a:solidFill>
                          <a:effectLst/>
                          <a:latin typeface="+mn-ea"/>
                          <a:ea typeface="+mn-ea"/>
                        </a:rPr>
                        <a:t>×</a:t>
                      </a:r>
                      <a:endParaRPr lang="ja-JP" altLang="en-US" sz="800" b="1" i="0" u="none" strike="noStrike" dirty="0">
                        <a:solidFill>
                          <a:srgbClr val="FF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endParaRPr lang="ja-JP" altLang="en-US" sz="800" b="1" i="0" u="none" strike="noStrike" dirty="0">
                        <a:solidFill>
                          <a:srgbClr val="FF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tcPr>
                </a:tc>
                <a:tc>
                  <a:txBody>
                    <a:bodyPr/>
                    <a:lstStyle/>
                    <a:p>
                      <a:pPr marL="0" marR="0" lvl="0" indent="0" algn="r" defTabSz="1280160" rtl="0" eaLnBrk="1" fontAlgn="ctr" latinLnBrk="0" hangingPunct="1">
                        <a:lnSpc>
                          <a:spcPct val="100000"/>
                        </a:lnSpc>
                        <a:spcBef>
                          <a:spcPts val="0"/>
                        </a:spcBef>
                        <a:spcAft>
                          <a:spcPts val="0"/>
                        </a:spcAft>
                        <a:buClrTx/>
                        <a:buSzTx/>
                        <a:buFontTx/>
                        <a:buNone/>
                        <a:tabLst/>
                        <a:defRPr/>
                      </a:pPr>
                      <a:r>
                        <a:rPr kumimoji="1" lang="en-US" altLang="ja-JP" sz="800" b="1" i="0"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2028</a:t>
                      </a:r>
                      <a:r>
                        <a:rPr kumimoji="1" lang="ja-JP" altLang="en-US" sz="800" b="1" i="0"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年</a:t>
                      </a:r>
                      <a:r>
                        <a:rPr kumimoji="1" lang="en-US" altLang="ja-JP" sz="800" b="1" i="0"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3</a:t>
                      </a:r>
                      <a:r>
                        <a:rPr kumimoji="1" lang="ja-JP" altLang="en-US" sz="800" b="1" i="0"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月</a:t>
                      </a:r>
                      <a:r>
                        <a:rPr kumimoji="1" lang="ja-JP" altLang="en-US" sz="800" b="0" i="0" u="none" strike="noStrike" kern="1200" cap="none" spc="0" normalizeH="0" baseline="0" noProof="0" dirty="0">
                          <a:ln>
                            <a:noFill/>
                          </a:ln>
                          <a:solidFill>
                            <a:srgbClr val="000000"/>
                          </a:solidFill>
                          <a:effectLst/>
                          <a:uLnTx/>
                          <a:uFillTx/>
                          <a:latin typeface="ＭＳ Ｐゴシック" panose="020B0600070205080204" pitchFamily="50" charset="-128"/>
                          <a:ea typeface="ＭＳ Ｐゴシック" panose="020B0600070205080204" pitchFamily="50" charset="-128"/>
                          <a:cs typeface="+mn-cs"/>
                        </a:rPr>
                        <a:t>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3361781191"/>
                  </a:ext>
                </a:extLst>
              </a:tr>
              <a:tr h="137698">
                <a:tc vMerge="1">
                  <a:txBody>
                    <a:bodyPr/>
                    <a:lstStyle/>
                    <a:p>
                      <a:endParaRPr kumimoji="1" lang="ja-JP" altLang="en-US"/>
                    </a:p>
                  </a:txBody>
                  <a:tcPr/>
                </a:tc>
                <a:tc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chemeClr val="tx1"/>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pPr algn="l"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●○安全確保に必要な敷材・活用手順の準備</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0000"/>
                          </a:solidFill>
                          <a:effectLst/>
                          <a:latin typeface="+mn-ea"/>
                          <a:ea typeface="+mn-ea"/>
                        </a:rPr>
                        <a:t>〇　</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0000"/>
                          </a:solidFill>
                          <a:effectLst/>
                          <a:latin typeface="+mn-ea"/>
                          <a:ea typeface="+mn-ea"/>
                        </a:rPr>
                        <a:t>緊急時対応手順</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ja-JP" altLang="en-US" sz="800" b="0" i="0" u="none" strike="noStrike" dirty="0">
                          <a:solidFill>
                            <a:srgbClr val="000000"/>
                          </a:solidFill>
                          <a:effectLst/>
                          <a:latin typeface="+mn-ea"/>
                          <a:ea typeface="+mn-ea"/>
                        </a:rPr>
                        <a:t>　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24"/>
                  </a:ext>
                </a:extLst>
              </a:tr>
              <a:tr h="137698">
                <a:tc vMerge="1">
                  <a:txBody>
                    <a:bodyPr/>
                    <a:lstStyle/>
                    <a:p>
                      <a:endParaRPr kumimoji="1" lang="ja-JP" altLang="en-US"/>
                    </a:p>
                  </a:txBody>
                  <a:tcPr/>
                </a:tc>
                <a:tc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救護担当</a:t>
                      </a: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dash"/>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救護所の運営と負傷者の搬送</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●〇帰宅・出社方針の整理</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r>
                        <a:rPr lang="en-US" altLang="ja-JP" sz="800" b="1" i="0" u="none" strike="noStrike" dirty="0">
                          <a:solidFill>
                            <a:srgbClr val="FF0000"/>
                          </a:solidFill>
                          <a:effectLst/>
                          <a:latin typeface="+mn-ea"/>
                          <a:ea typeface="+mn-ea"/>
                        </a:rPr>
                        <a:t>×</a:t>
                      </a:r>
                      <a:endParaRPr lang="ja-JP" altLang="en-US" sz="800" b="1" i="0" u="none" strike="noStrike" dirty="0">
                        <a:solidFill>
                          <a:srgbClr val="FF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endParaRPr lang="ja-JP" altLang="en-US" sz="800" b="1" i="0" u="none" strike="noStrike" dirty="0">
                        <a:solidFill>
                          <a:srgbClr val="FF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marL="0" marR="0" lvl="0" indent="0" algn="r" defTabSz="1280160" rtl="0" eaLnBrk="1" fontAlgn="ctr" latinLnBrk="0" hangingPunct="1">
                        <a:lnSpc>
                          <a:spcPct val="100000"/>
                        </a:lnSpc>
                        <a:spcBef>
                          <a:spcPts val="0"/>
                        </a:spcBef>
                        <a:spcAft>
                          <a:spcPts val="0"/>
                        </a:spcAft>
                        <a:buClrTx/>
                        <a:buSzTx/>
                        <a:buFontTx/>
                        <a:buNone/>
                        <a:tabLst/>
                        <a:defRPr/>
                      </a:pPr>
                      <a:r>
                        <a:rPr lang="en-US" altLang="ja-JP" sz="800" b="1" i="0" u="none" strike="noStrike" dirty="0">
                          <a:solidFill>
                            <a:srgbClr val="FF0000"/>
                          </a:solidFill>
                          <a:effectLst/>
                          <a:latin typeface="+mn-ea"/>
                          <a:ea typeface="+mn-ea"/>
                        </a:rPr>
                        <a:t>2027</a:t>
                      </a:r>
                      <a:r>
                        <a:rPr lang="ja-JP" altLang="en-US" sz="800" b="1" i="0" u="none" strike="noStrike" dirty="0">
                          <a:solidFill>
                            <a:srgbClr val="FF0000"/>
                          </a:solidFill>
                          <a:effectLst/>
                          <a:latin typeface="+mn-ea"/>
                          <a:ea typeface="+mn-ea"/>
                        </a:rPr>
                        <a:t>年</a:t>
                      </a:r>
                      <a:r>
                        <a:rPr lang="en-US" altLang="ja-JP" sz="800" b="1" i="0" u="none" strike="noStrike" dirty="0">
                          <a:solidFill>
                            <a:srgbClr val="FF0000"/>
                          </a:solidFill>
                          <a:effectLst/>
                          <a:latin typeface="+mn-ea"/>
                          <a:ea typeface="+mn-ea"/>
                        </a:rPr>
                        <a:t>9</a:t>
                      </a:r>
                      <a:r>
                        <a:rPr lang="ja-JP" altLang="en-US" sz="800" b="1" i="0" u="none" strike="noStrike" dirty="0">
                          <a:solidFill>
                            <a:srgbClr val="FF0000"/>
                          </a:solidFill>
                          <a:effectLst/>
                          <a:latin typeface="+mn-ea"/>
                          <a:ea typeface="+mn-ea"/>
                        </a:rPr>
                        <a:t>月</a:t>
                      </a:r>
                      <a:r>
                        <a:rPr lang="ja-JP" altLang="en-US" sz="800" b="0" i="0" u="none" strike="noStrike" dirty="0">
                          <a:solidFill>
                            <a:srgbClr val="000000"/>
                          </a:solidFill>
                          <a:effectLst/>
                          <a:latin typeface="+mn-ea"/>
                          <a:ea typeface="+mn-ea"/>
                        </a:rPr>
                        <a:t>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tcPr>
                </a:tc>
                <a:extLst>
                  <a:ext uri="{0D108BD9-81ED-4DB2-BD59-A6C34878D82A}">
                    <a16:rowId xmlns:a16="http://schemas.microsoft.com/office/drawing/2014/main" val="10025"/>
                  </a:ext>
                </a:extLst>
              </a:tr>
              <a:tr h="137698">
                <a:tc vMerge="1">
                  <a:txBody>
                    <a:bodyPr/>
                    <a:lstStyle/>
                    <a:p>
                      <a:pPr algn="ctr" fontAlgn="ctr"/>
                      <a:endParaRPr lang="ja-JP" altLang="en-US" sz="800" b="0" i="0" u="none" strike="noStrike" dirty="0">
                        <a:solidFill>
                          <a:srgbClr val="000000"/>
                        </a:solidFill>
                        <a:effectLst/>
                        <a:latin typeface="ＭＳ Ｐゴシック"/>
                      </a:endParaRPr>
                    </a:p>
                  </a:txBody>
                  <a:tcPr marL="4584" marR="4584" marT="4584" marB="0" vert="eaVert" anchor="ctr">
                    <a:lnL w="12700" cap="flat" cmpd="sng" algn="ctr">
                      <a:solidFill>
                        <a:srgbClr val="000000"/>
                      </a:solidFill>
                      <a:prstDash val="solid"/>
                      <a:round/>
                      <a:headEnd type="none" w="med" len="med"/>
                      <a:tailEnd type="none" w="med" len="med"/>
                    </a:lnL>
                    <a:lnR w="6350" cap="flat" cmpd="sng" algn="ctr">
                      <a:solidFill>
                        <a:schemeClr val="tx1"/>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ＭＳ Ｐゴシック"/>
                      </a:endParaRPr>
                    </a:p>
                  </a:txBody>
                  <a:tcPr marL="4584" marR="4584" marT="4584" marB="0" vert="eaVert" anchor="ctr">
                    <a:lnL w="6350" cap="flat" cmpd="sng" algn="ctr">
                      <a:solidFill>
                        <a:schemeClr val="tx1"/>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rowSpan="2">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従業員支援担当</a:t>
                      </a: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dash"/>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rowSpan="2">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帰宅・出社計画の作成</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●〇応急救護・病院搬送に必要な資器材・活用手順の準備　 </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0000"/>
                          </a:solidFill>
                          <a:effectLst/>
                          <a:latin typeface="+mn-ea"/>
                          <a:ea typeface="+mn-ea"/>
                        </a:rPr>
                        <a:t>△　</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0000"/>
                          </a:solidFill>
                          <a:effectLst/>
                          <a:latin typeface="+mn-ea"/>
                          <a:ea typeface="+mn-ea"/>
                        </a:rPr>
                        <a:t>緊急時対応手順</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marL="0" marR="0" lvl="0" indent="0" algn="r" defTabSz="1280160" rtl="0" eaLnBrk="1" fontAlgn="ctr" latinLnBrk="0" hangingPunct="1">
                        <a:lnSpc>
                          <a:spcPct val="100000"/>
                        </a:lnSpc>
                        <a:spcBef>
                          <a:spcPts val="0"/>
                        </a:spcBef>
                        <a:spcAft>
                          <a:spcPts val="0"/>
                        </a:spcAft>
                        <a:buClrTx/>
                        <a:buSzTx/>
                        <a:buFontTx/>
                        <a:buNone/>
                        <a:tabLst/>
                        <a:defRPr/>
                      </a:pPr>
                      <a:r>
                        <a:rPr lang="en-US" altLang="ja-JP" sz="800" b="1" i="0" u="none" strike="noStrike" dirty="0">
                          <a:solidFill>
                            <a:srgbClr val="FF0000"/>
                          </a:solidFill>
                          <a:effectLst/>
                          <a:latin typeface="+mn-ea"/>
                          <a:ea typeface="+mn-ea"/>
                        </a:rPr>
                        <a:t>2027</a:t>
                      </a:r>
                      <a:r>
                        <a:rPr lang="ja-JP" altLang="en-US" sz="800" b="1" i="0" u="none" strike="noStrike" dirty="0">
                          <a:solidFill>
                            <a:srgbClr val="FF0000"/>
                          </a:solidFill>
                          <a:effectLst/>
                          <a:latin typeface="+mn-ea"/>
                          <a:ea typeface="+mn-ea"/>
                        </a:rPr>
                        <a:t>年</a:t>
                      </a:r>
                      <a:r>
                        <a:rPr lang="en-US" altLang="ja-JP" sz="800" b="1" i="0" u="none" strike="noStrike" dirty="0">
                          <a:solidFill>
                            <a:srgbClr val="FF0000"/>
                          </a:solidFill>
                          <a:effectLst/>
                          <a:latin typeface="+mn-ea"/>
                          <a:ea typeface="+mn-ea"/>
                        </a:rPr>
                        <a:t>9</a:t>
                      </a:r>
                      <a:r>
                        <a:rPr lang="ja-JP" altLang="en-US" sz="800" b="1" i="0" u="none" strike="noStrike" dirty="0">
                          <a:solidFill>
                            <a:srgbClr val="FF0000"/>
                          </a:solidFill>
                          <a:effectLst/>
                          <a:latin typeface="+mn-ea"/>
                          <a:ea typeface="+mn-ea"/>
                        </a:rPr>
                        <a:t>月</a:t>
                      </a:r>
                      <a:r>
                        <a:rPr lang="ja-JP" altLang="en-US" sz="800" b="0" i="0" u="none" strike="noStrike" dirty="0">
                          <a:solidFill>
                            <a:srgbClr val="000000"/>
                          </a:solidFill>
                          <a:effectLst/>
                          <a:latin typeface="+mn-ea"/>
                          <a:ea typeface="+mn-ea"/>
                        </a:rPr>
                        <a:t>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26"/>
                  </a:ext>
                </a:extLst>
              </a:tr>
              <a:tr h="137698">
                <a:tc vMerge="1">
                  <a:txBody>
                    <a:bodyPr/>
                    <a:lstStyle/>
                    <a:p>
                      <a:pPr algn="ctr" fontAlgn="ctr"/>
                      <a:endParaRPr lang="ja-JP" altLang="en-US" sz="800" b="0" i="0" u="none" strike="noStrike" dirty="0">
                        <a:solidFill>
                          <a:srgbClr val="000000"/>
                        </a:solidFill>
                        <a:effectLst/>
                        <a:latin typeface="ＭＳ Ｐゴシック"/>
                      </a:endParaRPr>
                    </a:p>
                  </a:txBody>
                  <a:tcPr marL="4584" marR="4584" marT="4584" marB="0" vert="eaVert"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chemeClr val="tx1"/>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pPr algn="ctr" fontAlgn="ctr"/>
                      <a:endParaRPr lang="ja-JP" altLang="en-US" sz="800" b="0" i="0" u="none" strike="noStrike">
                        <a:solidFill>
                          <a:srgbClr val="000000"/>
                        </a:solidFill>
                        <a:effectLst/>
                        <a:latin typeface="+mn-ea"/>
                        <a:ea typeface="+mn-ea"/>
                      </a:endParaRPr>
                    </a:p>
                  </a:txBody>
                  <a:tcPr marL="4584" marR="4584" marT="4584" marB="0" vert="eaVert"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滞留者（帰宅困難者、出勤者等）対応</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●〇在留に必要な食料品、備品、活用手順の準備</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0000"/>
                          </a:solidFill>
                          <a:effectLst/>
                          <a:latin typeface="+mn-ea"/>
                          <a:ea typeface="+mn-ea"/>
                        </a:rPr>
                        <a:t>△　</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0000"/>
                          </a:solidFill>
                          <a:effectLst/>
                          <a:latin typeface="+mn-ea"/>
                          <a:ea typeface="+mn-ea"/>
                        </a:rPr>
                        <a:t>備蓄品リスト</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marL="0" marR="0" lvl="0" indent="0" algn="r" defTabSz="1280160" rtl="0" eaLnBrk="1" fontAlgn="ctr" latinLnBrk="0" hangingPunct="1">
                        <a:lnSpc>
                          <a:spcPct val="100000"/>
                        </a:lnSpc>
                        <a:spcBef>
                          <a:spcPts val="0"/>
                        </a:spcBef>
                        <a:spcAft>
                          <a:spcPts val="0"/>
                        </a:spcAft>
                        <a:buClrTx/>
                        <a:buSzTx/>
                        <a:buFontTx/>
                        <a:buNone/>
                        <a:tabLst/>
                        <a:defRPr/>
                      </a:pPr>
                      <a:r>
                        <a:rPr lang="en-US" altLang="ja-JP" sz="800" b="1" i="0" u="none" strike="noStrike" dirty="0">
                          <a:solidFill>
                            <a:srgbClr val="FF0000"/>
                          </a:solidFill>
                          <a:effectLst/>
                          <a:latin typeface="+mn-ea"/>
                          <a:ea typeface="+mn-ea"/>
                        </a:rPr>
                        <a:t>2027</a:t>
                      </a:r>
                      <a:r>
                        <a:rPr lang="ja-JP" altLang="en-US" sz="800" b="1" i="0" u="none" strike="noStrike" dirty="0">
                          <a:solidFill>
                            <a:srgbClr val="FF0000"/>
                          </a:solidFill>
                          <a:effectLst/>
                          <a:latin typeface="+mn-ea"/>
                          <a:ea typeface="+mn-ea"/>
                        </a:rPr>
                        <a:t>年</a:t>
                      </a:r>
                      <a:r>
                        <a:rPr lang="en-US" altLang="ja-JP" sz="800" b="1" i="0" u="none" strike="noStrike" dirty="0">
                          <a:solidFill>
                            <a:srgbClr val="FF0000"/>
                          </a:solidFill>
                          <a:effectLst/>
                          <a:latin typeface="+mn-ea"/>
                          <a:ea typeface="+mn-ea"/>
                        </a:rPr>
                        <a:t>9</a:t>
                      </a:r>
                      <a:r>
                        <a:rPr lang="ja-JP" altLang="en-US" sz="800" b="1" i="0" u="none" strike="noStrike" dirty="0">
                          <a:solidFill>
                            <a:srgbClr val="FF0000"/>
                          </a:solidFill>
                          <a:effectLst/>
                          <a:latin typeface="+mn-ea"/>
                          <a:ea typeface="+mn-ea"/>
                        </a:rPr>
                        <a:t>月</a:t>
                      </a:r>
                      <a:r>
                        <a:rPr lang="ja-JP" altLang="en-US" sz="800" b="0" i="0" u="none" strike="noStrike" dirty="0">
                          <a:solidFill>
                            <a:srgbClr val="000000"/>
                          </a:solidFill>
                          <a:effectLst/>
                          <a:latin typeface="+mn-ea"/>
                          <a:ea typeface="+mn-ea"/>
                        </a:rPr>
                        <a:t>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27"/>
                  </a:ext>
                </a:extLst>
              </a:tr>
              <a:tr h="137698">
                <a:tc vMerge="1">
                  <a:txBody>
                    <a:bodyPr/>
                    <a:lstStyle/>
                    <a:p>
                      <a:endParaRPr kumimoji="1" lang="ja-JP" altLang="en-US"/>
                    </a:p>
                  </a:txBody>
                  <a:tcPr/>
                </a:tc>
                <a:tc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警備担当</a:t>
                      </a: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dash"/>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chemeClr val="tx1"/>
                      </a:solidFill>
                      <a:prstDash val="dash"/>
                      <a:round/>
                      <a:headEnd type="none" w="med" len="med"/>
                      <a:tailEnd type="none" w="med" len="med"/>
                    </a:lnB>
                  </a:tcPr>
                </a:tc>
                <a:tc>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chemeClr val="tx1"/>
                      </a:solidFill>
                      <a:prstDash val="dash"/>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警備、社内秩序の維持</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chemeClr val="tx1"/>
                      </a:solidFill>
                      <a:prstDash val="dash"/>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〇　 想定される対応虚局面と対応事項の整理</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chemeClr val="tx1"/>
                      </a:solidFill>
                      <a:prstDash val="dash"/>
                      <a:round/>
                      <a:headEnd type="none" w="med" len="med"/>
                      <a:tailEnd type="none" w="med" len="med"/>
                    </a:lnB>
                  </a:tcPr>
                </a:tc>
                <a:tc>
                  <a:txBody>
                    <a:bodyPr/>
                    <a:lstStyle/>
                    <a:p>
                      <a:pPr algn="ctr" fontAlgn="ctr"/>
                      <a:r>
                        <a:rPr lang="en-US" altLang="ja-JP" sz="800" b="1" i="0" u="none" strike="noStrike" dirty="0">
                          <a:solidFill>
                            <a:srgbClr val="FF0000"/>
                          </a:solidFill>
                          <a:effectLst/>
                          <a:latin typeface="+mn-ea"/>
                          <a:ea typeface="+mn-ea"/>
                        </a:rPr>
                        <a:t>×</a:t>
                      </a:r>
                      <a:endParaRPr lang="ja-JP" altLang="en-US" sz="800" b="1" i="0" u="none" strike="noStrike" dirty="0">
                        <a:solidFill>
                          <a:srgbClr val="FF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chemeClr val="tx1"/>
                      </a:solidFill>
                      <a:prstDash val="dash"/>
                      <a:round/>
                      <a:headEnd type="none" w="med" len="med"/>
                      <a:tailEnd type="none" w="med" len="med"/>
                    </a:lnB>
                  </a:tcPr>
                </a:tc>
                <a:tc>
                  <a:txBody>
                    <a:bodyPr/>
                    <a:lstStyle/>
                    <a:p>
                      <a:pPr algn="ctr" fontAlgn="ctr"/>
                      <a:endParaRPr lang="ja-JP" altLang="en-US" sz="800" b="1" i="0" u="none" strike="noStrike" dirty="0">
                        <a:solidFill>
                          <a:srgbClr val="FF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chemeClr val="tx1"/>
                      </a:solidFill>
                      <a:prstDash val="dash"/>
                      <a:round/>
                      <a:headEnd type="none" w="med" len="med"/>
                      <a:tailEnd type="none" w="med" len="med"/>
                    </a:lnB>
                  </a:tcPr>
                </a:tc>
                <a:tc>
                  <a:txBody>
                    <a:bodyPr/>
                    <a:lstStyle/>
                    <a:p>
                      <a:pPr marL="0" marR="0" lvl="0" indent="0" algn="r" defTabSz="1280160" rtl="0" eaLnBrk="1" fontAlgn="ctr" latinLnBrk="0" hangingPunct="1">
                        <a:lnSpc>
                          <a:spcPct val="100000"/>
                        </a:lnSpc>
                        <a:spcBef>
                          <a:spcPts val="0"/>
                        </a:spcBef>
                        <a:spcAft>
                          <a:spcPts val="0"/>
                        </a:spcAft>
                        <a:buClrTx/>
                        <a:buSzTx/>
                        <a:buFontTx/>
                        <a:buNone/>
                        <a:tabLst/>
                        <a:defRPr/>
                      </a:pPr>
                      <a:r>
                        <a:rPr lang="en-US" altLang="ja-JP" sz="800" b="1" i="0" u="none" strike="noStrike" dirty="0">
                          <a:solidFill>
                            <a:srgbClr val="FF0000"/>
                          </a:solidFill>
                          <a:effectLst/>
                          <a:latin typeface="+mn-ea"/>
                          <a:ea typeface="+mn-ea"/>
                        </a:rPr>
                        <a:t>2027</a:t>
                      </a:r>
                      <a:r>
                        <a:rPr lang="ja-JP" altLang="en-US" sz="800" b="1" i="0" u="none" strike="noStrike" dirty="0">
                          <a:solidFill>
                            <a:srgbClr val="FF0000"/>
                          </a:solidFill>
                          <a:effectLst/>
                          <a:latin typeface="+mn-ea"/>
                          <a:ea typeface="+mn-ea"/>
                        </a:rPr>
                        <a:t>年</a:t>
                      </a:r>
                      <a:r>
                        <a:rPr lang="en-US" altLang="ja-JP" sz="800" b="1" i="0" u="none" strike="noStrike" dirty="0">
                          <a:solidFill>
                            <a:srgbClr val="FF0000"/>
                          </a:solidFill>
                          <a:effectLst/>
                          <a:latin typeface="+mn-ea"/>
                          <a:ea typeface="+mn-ea"/>
                        </a:rPr>
                        <a:t>3</a:t>
                      </a:r>
                      <a:r>
                        <a:rPr lang="ja-JP" altLang="en-US" sz="800" b="1" i="0" u="none" strike="noStrike" dirty="0">
                          <a:solidFill>
                            <a:srgbClr val="FF0000"/>
                          </a:solidFill>
                          <a:effectLst/>
                          <a:latin typeface="+mn-ea"/>
                          <a:ea typeface="+mn-ea"/>
                        </a:rPr>
                        <a:t>月</a:t>
                      </a:r>
                      <a:r>
                        <a:rPr lang="ja-JP" altLang="en-US" sz="800" b="0" i="0" u="none" strike="noStrike" dirty="0">
                          <a:solidFill>
                            <a:srgbClr val="000000"/>
                          </a:solidFill>
                          <a:effectLst/>
                          <a:latin typeface="+mn-ea"/>
                          <a:ea typeface="+mn-ea"/>
                        </a:rPr>
                        <a:t>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chemeClr val="tx1"/>
                      </a:solidFill>
                      <a:prstDash val="dash"/>
                      <a:round/>
                      <a:headEnd type="none" w="med" len="med"/>
                      <a:tailEnd type="none" w="med" len="med"/>
                    </a:lnB>
                  </a:tcPr>
                </a:tc>
                <a:extLst>
                  <a:ext uri="{0D108BD9-81ED-4DB2-BD59-A6C34878D82A}">
                    <a16:rowId xmlns:a16="http://schemas.microsoft.com/office/drawing/2014/main" val="10028"/>
                  </a:ext>
                </a:extLst>
              </a:tr>
              <a:tr h="137698">
                <a:tc vMerge="1">
                  <a:txBody>
                    <a:bodyPr/>
                    <a:lstStyle/>
                    <a:p>
                      <a:endParaRPr kumimoji="1" lang="ja-JP" altLang="en-US"/>
                    </a:p>
                  </a:txBody>
                  <a:tcPr>
                    <a:lnT w="12700" cap="flat" cmpd="sng" algn="ctr">
                      <a:solidFill>
                        <a:srgbClr val="000000"/>
                      </a:solidFill>
                      <a:prstDash val="solid"/>
                      <a:round/>
                      <a:headEnd type="none" w="med" len="med"/>
                      <a:tailEnd type="none" w="med" len="med"/>
                    </a:lnT>
                  </a:tcPr>
                </a:tc>
                <a:tc rowSpan="13">
                  <a:txBody>
                    <a:bodyPr/>
                    <a:lstStyle/>
                    <a:p>
                      <a:pPr algn="ctr" fontAlgn="ctr"/>
                      <a:r>
                        <a:rPr lang="en-US" altLang="ja-JP" sz="800" b="0" i="0" u="none" strike="noStrike" dirty="0">
                          <a:solidFill>
                            <a:srgbClr val="000000"/>
                          </a:solidFill>
                          <a:effectLst/>
                          <a:latin typeface="ＭＳ Ｐゴシック"/>
                        </a:rPr>
                        <a:t>D</a:t>
                      </a:r>
                      <a:endParaRPr lang="ja-JP" altLang="en-US" sz="800" b="0" i="0" u="none" strike="noStrike" dirty="0">
                        <a:solidFill>
                          <a:srgbClr val="000000"/>
                        </a:solidFill>
                        <a:effectLst/>
                        <a:latin typeface="ＭＳ Ｐゴシック"/>
                      </a:endParaRPr>
                    </a:p>
                  </a:txBody>
                  <a:tcPr marL="4584" marR="4584" marT="4584" marB="0" anchor="ctr">
                    <a:lnL w="12700" cap="flat" cmpd="sng" algn="ctr">
                      <a:solidFill>
                        <a:schemeClr val="tx1"/>
                      </a:solidFill>
                      <a:prstDash val="dash"/>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rgbClr val="000000"/>
                      </a:solidFill>
                      <a:prstDash val="solid"/>
                      <a:round/>
                      <a:headEnd type="none" w="med" len="med"/>
                      <a:tailEnd type="none" w="med" len="med"/>
                    </a:lnB>
                  </a:tcPr>
                </a:tc>
                <a:tc rowSpan="13">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事業継続対応</a:t>
                      </a:r>
                      <a:endParaRPr lang="en-US" altLang="ja-JP"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チーム</a:t>
                      </a:r>
                    </a:p>
                  </a:txBody>
                  <a:tcPr marL="4584" marR="4584" marT="4584" marB="0"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チーム長</a:t>
                      </a: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dash"/>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chemeClr val="tx1"/>
                      </a:solidFill>
                      <a:prstDash val="dot"/>
                      <a:round/>
                      <a:headEnd type="none" w="med" len="med"/>
                      <a:tailEnd type="none" w="med" len="med"/>
                    </a:lnB>
                  </a:tcPr>
                </a:tc>
                <a:tc rowSpan="2">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chemeClr val="tx1"/>
                      </a:solidFill>
                      <a:prstDash val="dot"/>
                      <a:round/>
                      <a:headEnd type="none" w="med" len="med"/>
                      <a:tailEnd type="none" w="med" len="med"/>
                    </a:lnB>
                  </a:tcPr>
                </a:tc>
                <a:tc rowSpan="13">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12700" cap="flat" cmpd="sng" algn="ctr">
                      <a:solidFill>
                        <a:schemeClr val="tx1"/>
                      </a:solidFill>
                      <a:prstDash val="solid"/>
                      <a:round/>
                      <a:headEnd type="none" w="med" len="med"/>
                      <a:tailEnd type="none" w="med" len="med"/>
                    </a:lnL>
                    <a:lnR w="6350" cap="flat" cmpd="sng" algn="ctr">
                      <a:solidFill>
                        <a:schemeClr val="tx1"/>
                      </a:solidFill>
                      <a:prstDash val="dot"/>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solid"/>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noFill/>
                  </a:tcPr>
                </a:tc>
                <a:tc rowSpan="13">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solid"/>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noFill/>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6350" cap="flat" cmpd="sng" algn="ctr">
                      <a:solidFill>
                        <a:schemeClr val="tx1"/>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FF"/>
                    </a:solidFill>
                  </a:tcPr>
                </a:tc>
                <a:tc rowSpan="13">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solid"/>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noFill/>
                  </a:tcPr>
                </a:tc>
                <a:tc rowSpan="13">
                  <a:txBody>
                    <a:bodyPr/>
                    <a:lstStyle/>
                    <a:p>
                      <a:pPr algn="ctr" fontAlgn="ctr"/>
                      <a:r>
                        <a:rPr lang="ja-JP" altLang="en-US" sz="800" b="0" i="0" u="none" strike="noStrike" dirty="0">
                          <a:solidFill>
                            <a:srgbClr val="000000"/>
                          </a:solidFill>
                          <a:effectLst/>
                          <a:latin typeface="+mn-ea"/>
                          <a:ea typeface="+mn-ea"/>
                        </a:rPr>
                        <a:t>事業継続対応時</a:t>
                      </a:r>
                    </a:p>
                  </a:txBody>
                  <a:tcPr marL="4584" marR="4584" marT="4584" marB="0" vert="eaVert" anchor="ctr">
                    <a:lnL w="6350" cap="flat" cmpd="sng" algn="ctr">
                      <a:solidFill>
                        <a:schemeClr val="tx1"/>
                      </a:solidFill>
                      <a:prstDash val="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□チーム統括</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　 チーム全体の事前準備統括</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dash"/>
                      <a:round/>
                      <a:headEnd type="none" w="med" len="med"/>
                      <a:tailEnd type="none" w="med" len="med"/>
                    </a:lnT>
                    <a:lnB w="38100" cap="flat" cmpd="sng" algn="ctr">
                      <a:solidFill>
                        <a:srgbClr val="FF0000"/>
                      </a:solidFill>
                      <a:prstDash val="solid"/>
                      <a:round/>
                      <a:headEnd type="none" w="med" len="med"/>
                      <a:tailEnd type="none" w="med" len="med"/>
                    </a:lnB>
                  </a:tcPr>
                </a:tc>
                <a:tc>
                  <a:txBody>
                    <a:bodyPr/>
                    <a:lstStyle/>
                    <a:p>
                      <a:pPr algn="l" fontAlgn="ctr"/>
                      <a:r>
                        <a:rPr lang="ja-JP" altLang="en-US" sz="800" b="0" i="0" u="none" strike="noStrike">
                          <a:solidFill>
                            <a:srgbClr val="000000"/>
                          </a:solidFill>
                          <a:effectLst/>
                          <a:latin typeface="+mn-ea"/>
                          <a:ea typeface="+mn-ea"/>
                        </a:rPr>
                        <a:t>　</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rgbClr val="000000"/>
                      </a:solidFill>
                      <a:prstDash val="dot"/>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tcPr>
                </a:tc>
                <a:tc>
                  <a:txBody>
                    <a:bodyPr/>
                    <a:lstStyle/>
                    <a:p>
                      <a:pPr algn="r" fontAlgn="ctr"/>
                      <a:r>
                        <a:rPr lang="ja-JP" altLang="en-US" sz="800" b="0" i="0" u="none" strike="noStrike" dirty="0">
                          <a:solidFill>
                            <a:srgbClr val="000000"/>
                          </a:solidFill>
                          <a:effectLst/>
                          <a:latin typeface="+mn-ea"/>
                          <a:ea typeface="+mn-ea"/>
                        </a:rPr>
                        <a:t>　</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dash"/>
                      <a:round/>
                      <a:headEnd type="none" w="med" len="med"/>
                      <a:tailEnd type="none" w="med" len="med"/>
                    </a:lnT>
                    <a:lnB w="6350" cap="flat" cmpd="sng" algn="ctr">
                      <a:solidFill>
                        <a:srgbClr val="000000"/>
                      </a:solidFill>
                      <a:prstDash val="dot"/>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tcPr>
                </a:tc>
                <a:extLst>
                  <a:ext uri="{0D108BD9-81ED-4DB2-BD59-A6C34878D82A}">
                    <a16:rowId xmlns:a16="http://schemas.microsoft.com/office/drawing/2014/main" val="10029"/>
                  </a:ext>
                </a:extLst>
              </a:tr>
              <a:tr h="137698">
                <a:tc vMerge="1">
                  <a:txBody>
                    <a:bodyPr/>
                    <a:lstStyle/>
                    <a:p>
                      <a:pPr algn="ctr" fontAlgn="ctr"/>
                      <a:endParaRPr lang="ja-JP" altLang="en-US" sz="800" b="0" i="0" u="none" strike="noStrike" dirty="0">
                        <a:solidFill>
                          <a:srgbClr val="000000"/>
                        </a:solidFill>
                        <a:effectLst/>
                        <a:latin typeface="ＭＳ Ｐゴシック"/>
                      </a:endParaRPr>
                    </a:p>
                  </a:txBody>
                  <a:tcPr marL="4584" marR="4584" marT="4584" marB="0" vert="eaVert"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chemeClr val="tx1"/>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solidFill>
                      <a:srgbClr val="FFCCFF"/>
                    </a:solidFill>
                  </a:tcPr>
                </a:tc>
                <a:tc vMerge="1">
                  <a:txBody>
                    <a:bodyPr/>
                    <a:lstStyle/>
                    <a:p>
                      <a:endParaRPr kumimoji="1" lang="ja-JP" altLang="en-US"/>
                    </a:p>
                  </a:txBody>
                  <a:tcPr/>
                </a:tc>
                <a:tc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□本部長判断事項（契約の受注・配送方針）の起案</a:t>
                      </a:r>
                    </a:p>
                  </a:txBody>
                  <a:tcPr marL="9525" marR="9525" marT="9525" marB="0" anchor="ctr">
                    <a:lnL w="12700" cap="flat" cmpd="sng" algn="ctr">
                      <a:solidFill>
                        <a:schemeClr val="tx1"/>
                      </a:solidFill>
                      <a:prstDash val="solid"/>
                      <a:round/>
                      <a:headEnd type="none" w="med" len="med"/>
                      <a:tailEnd type="none" w="med" len="med"/>
                    </a:lnL>
                    <a:lnR w="38100" cap="flat" cmpd="sng" algn="ctr">
                      <a:solidFill>
                        <a:srgbClr val="FF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FF0000"/>
                          </a:solidFill>
                          <a:effectLst/>
                          <a:latin typeface="+mn-ea"/>
                          <a:ea typeface="+mn-ea"/>
                        </a:rPr>
                        <a:t>●〇契約の受注・配送と事前準備の推進　</a:t>
                      </a:r>
                      <a:r>
                        <a:rPr lang="en-US" altLang="ja-JP" sz="800" b="0" i="0" u="none" strike="noStrike" dirty="0">
                          <a:solidFill>
                            <a:srgbClr val="FF0000"/>
                          </a:solidFill>
                          <a:effectLst/>
                          <a:highlight>
                            <a:srgbClr val="FFFFCC"/>
                          </a:highlight>
                          <a:latin typeface="+mn-ea"/>
                          <a:ea typeface="+mn-ea"/>
                        </a:rPr>
                        <a:t>STEP4-2</a:t>
                      </a:r>
                      <a:r>
                        <a:rPr lang="ja-JP" altLang="en-US" sz="800" b="0" i="0" u="none" strike="noStrike" dirty="0">
                          <a:solidFill>
                            <a:srgbClr val="FF0000"/>
                          </a:solidFill>
                          <a:effectLst/>
                          <a:highlight>
                            <a:srgbClr val="FFFFCC"/>
                          </a:highlight>
                          <a:latin typeface="+mn-ea"/>
                          <a:ea typeface="+mn-ea"/>
                        </a:rPr>
                        <a:t>へ</a:t>
                      </a:r>
                      <a:r>
                        <a:rPr lang="ja-JP" altLang="en-US" sz="800" b="0" i="0" u="none" strike="noStrike" dirty="0">
                          <a:solidFill>
                            <a:srgbClr val="000000"/>
                          </a:solidFill>
                          <a:effectLst/>
                          <a:latin typeface="+mn-ea"/>
                          <a:ea typeface="+mn-ea"/>
                        </a:rPr>
                        <a:t>　</a:t>
                      </a:r>
                    </a:p>
                  </a:txBody>
                  <a:tcPr marL="4584" marR="4584" marT="4584" marB="0" anchor="ctr">
                    <a:lnL w="38100" cap="flat" cmpd="sng" algn="ctr">
                      <a:solidFill>
                        <a:srgbClr val="FF0000"/>
                      </a:solidFill>
                      <a:prstDash val="solid"/>
                      <a:round/>
                      <a:headEnd type="none" w="med" len="med"/>
                      <a:tailEnd type="none" w="med" len="med"/>
                    </a:lnL>
                    <a:lnR w="38100" cap="flat" cmpd="sng" algn="ctr">
                      <a:solidFill>
                        <a:srgbClr val="FF0000"/>
                      </a:solidFill>
                      <a:prstDash val="solid"/>
                      <a:round/>
                      <a:headEnd type="none" w="med" len="med"/>
                      <a:tailEnd type="none" w="med" len="med"/>
                    </a:lnR>
                    <a:lnT w="38100" cap="flat" cmpd="sng" algn="ctr">
                      <a:solidFill>
                        <a:srgbClr val="FF0000"/>
                      </a:solidFill>
                      <a:prstDash val="solid"/>
                      <a:round/>
                      <a:headEnd type="none" w="med" len="med"/>
                      <a:tailEnd type="none" w="med" len="med"/>
                    </a:lnT>
                    <a:lnB w="38100" cap="flat" cmpd="sng" algn="ctr">
                      <a:solidFill>
                        <a:srgbClr val="FF0000"/>
                      </a:solidFill>
                      <a:prstDash val="solid"/>
                      <a:round/>
                      <a:headEnd type="none" w="med" len="med"/>
                      <a:tailEnd type="none" w="med" len="med"/>
                    </a:lnB>
                    <a:solidFill>
                      <a:schemeClr val="bg1">
                        <a:lumMod val="85000"/>
                      </a:schemeClr>
                    </a:solidFill>
                  </a:tcPr>
                </a:tc>
                <a:tc>
                  <a:txBody>
                    <a:bodyPr/>
                    <a:lstStyle/>
                    <a:p>
                      <a:pPr algn="l" fontAlgn="ctr"/>
                      <a:endParaRPr lang="ja-JP" altLang="en-US" sz="800" b="0" i="0" u="none" strike="noStrike" dirty="0">
                        <a:solidFill>
                          <a:srgbClr val="000000"/>
                        </a:solidFill>
                        <a:effectLst/>
                        <a:latin typeface="+mn-ea"/>
                        <a:ea typeface="+mn-ea"/>
                      </a:endParaRPr>
                    </a:p>
                  </a:txBody>
                  <a:tcPr marL="4584" marR="4584" marT="4584" marB="0" anchor="ctr">
                    <a:lnL w="38100" cap="flat" cmpd="sng" algn="ctr">
                      <a:solidFill>
                        <a:srgbClr val="FF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tcPr>
                </a:tc>
                <a:tc>
                  <a:txBody>
                    <a:bodyPr/>
                    <a:lstStyle/>
                    <a:p>
                      <a:pPr algn="l"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tcPr>
                </a:tc>
                <a:tc>
                  <a:txBody>
                    <a:bodyPr/>
                    <a:lstStyle/>
                    <a:p>
                      <a:pPr algn="r" fontAlgn="ctr"/>
                      <a:endParaRPr lang="ja-JP" altLang="en-US" sz="800" b="0" i="0" u="none" strike="noStrike" dirty="0">
                        <a:solidFill>
                          <a:srgbClr val="00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lnTlToBr w="6350" cap="flat" cmpd="sng" algn="ctr">
                      <a:solidFill>
                        <a:schemeClr val="tx1"/>
                      </a:solidFill>
                      <a:prstDash val="dot"/>
                      <a:round/>
                      <a:headEnd type="none" w="med" len="med"/>
                      <a:tailEnd type="none" w="med" len="med"/>
                    </a:lnTlToBr>
                    <a:lnBlToTr w="6350" cap="flat" cmpd="sng" algn="ctr">
                      <a:solidFill>
                        <a:schemeClr val="tx1"/>
                      </a:solidFill>
                      <a:prstDash val="dot"/>
                      <a:round/>
                      <a:headEnd type="none" w="med" len="med"/>
                      <a:tailEnd type="none" w="med" len="med"/>
                    </a:lnBlToTr>
                  </a:tcPr>
                </a:tc>
                <a:extLst>
                  <a:ext uri="{0D108BD9-81ED-4DB2-BD59-A6C34878D82A}">
                    <a16:rowId xmlns:a16="http://schemas.microsoft.com/office/drawing/2014/main" val="631215178"/>
                  </a:ext>
                </a:extLst>
              </a:tr>
              <a:tr h="137698">
                <a:tc vMerge="1">
                  <a:txBody>
                    <a:bodyPr/>
                    <a:lstStyle/>
                    <a:p>
                      <a:pPr algn="ctr" fontAlgn="ctr"/>
                      <a:endParaRPr lang="ja-JP" altLang="en-US" sz="800" b="0" i="0" u="none" strike="noStrike" dirty="0">
                        <a:solidFill>
                          <a:srgbClr val="000000"/>
                        </a:solidFill>
                        <a:effectLst/>
                        <a:latin typeface="ＭＳ Ｐゴシック"/>
                      </a:endParaRPr>
                    </a:p>
                  </a:txBody>
                  <a:tcPr marL="4584" marR="4584" marT="4584" marB="0" vert="eaVert"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要員対応担当</a:t>
                      </a: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dash"/>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solidFill>
                      <a:srgbClr val="FFCCFF"/>
                    </a:solidFill>
                  </a:tcPr>
                </a:tc>
                <a:tc vMerge="1">
                  <a:txBody>
                    <a:bodyPr/>
                    <a:lstStyle/>
                    <a:p>
                      <a:endParaRPr kumimoji="1" lang="ja-JP" altLang="en-US"/>
                    </a:p>
                  </a:txBody>
                  <a:tcPr/>
                </a:tc>
                <a:tc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□社員（乗務員等含む）参集可能状況の把握と要員手配</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〇　 状況把握用フォーマットの準備</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38100" cap="flat" cmpd="sng" algn="ctr">
                      <a:solidFill>
                        <a:srgbClr val="FF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1" i="0" u="none" strike="noStrike" dirty="0">
                          <a:solidFill>
                            <a:srgbClr val="FF0000"/>
                          </a:solidFill>
                          <a:effectLst/>
                          <a:latin typeface="+mn-ea"/>
                          <a:ea typeface="+mn-ea"/>
                        </a:rPr>
                        <a:t>×</a:t>
                      </a:r>
                      <a:endParaRPr lang="ja-JP" altLang="en-US" sz="800" b="1" i="0" u="none" strike="noStrike" dirty="0">
                        <a:solidFill>
                          <a:srgbClr val="FF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ja-JP" altLang="en-US" sz="800" b="1" i="0" u="none" strike="noStrike" dirty="0">
                        <a:solidFill>
                          <a:srgbClr val="FF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marL="0" marR="0" lvl="0" indent="0" algn="r" defTabSz="1280160" rtl="0" eaLnBrk="1" fontAlgn="ctr" latinLnBrk="0" hangingPunct="1">
                        <a:lnSpc>
                          <a:spcPct val="100000"/>
                        </a:lnSpc>
                        <a:spcBef>
                          <a:spcPts val="0"/>
                        </a:spcBef>
                        <a:spcAft>
                          <a:spcPts val="0"/>
                        </a:spcAft>
                        <a:buClrTx/>
                        <a:buSzTx/>
                        <a:buFontTx/>
                        <a:buNone/>
                        <a:tabLst/>
                        <a:defRPr/>
                      </a:pPr>
                      <a:r>
                        <a:rPr lang="en-US" altLang="ja-JP" sz="800" b="1" i="0" u="none" strike="noStrike" dirty="0">
                          <a:solidFill>
                            <a:srgbClr val="FF0000"/>
                          </a:solidFill>
                          <a:effectLst/>
                          <a:latin typeface="+mn-ea"/>
                          <a:ea typeface="+mn-ea"/>
                        </a:rPr>
                        <a:t>2027</a:t>
                      </a:r>
                      <a:r>
                        <a:rPr lang="ja-JP" altLang="en-US" sz="800" b="1" i="0" u="none" strike="noStrike" dirty="0">
                          <a:solidFill>
                            <a:srgbClr val="FF0000"/>
                          </a:solidFill>
                          <a:effectLst/>
                          <a:latin typeface="+mn-ea"/>
                          <a:ea typeface="+mn-ea"/>
                        </a:rPr>
                        <a:t>年</a:t>
                      </a:r>
                      <a:r>
                        <a:rPr lang="en-US" altLang="ja-JP" sz="800" b="1" i="0" u="none" strike="noStrike" dirty="0">
                          <a:solidFill>
                            <a:srgbClr val="FF0000"/>
                          </a:solidFill>
                          <a:effectLst/>
                          <a:latin typeface="+mn-ea"/>
                          <a:ea typeface="+mn-ea"/>
                        </a:rPr>
                        <a:t>9</a:t>
                      </a:r>
                      <a:r>
                        <a:rPr lang="ja-JP" altLang="en-US" sz="800" b="1" i="0" u="none" strike="noStrike" dirty="0">
                          <a:solidFill>
                            <a:srgbClr val="FF0000"/>
                          </a:solidFill>
                          <a:effectLst/>
                          <a:latin typeface="+mn-ea"/>
                          <a:ea typeface="+mn-ea"/>
                        </a:rPr>
                        <a:t>月</a:t>
                      </a:r>
                      <a:r>
                        <a:rPr lang="ja-JP" altLang="en-US" sz="800" b="0" i="0" u="none" strike="noStrike" dirty="0">
                          <a:solidFill>
                            <a:srgbClr val="000000"/>
                          </a:solidFill>
                          <a:effectLst/>
                          <a:latin typeface="+mn-ea"/>
                          <a:ea typeface="+mn-ea"/>
                        </a:rPr>
                        <a:t>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2168471837"/>
                  </a:ext>
                </a:extLst>
              </a:tr>
              <a:tr h="137698">
                <a:tc vMerge="1">
                  <a:txBody>
                    <a:bodyPr/>
                    <a:lstStyle/>
                    <a:p>
                      <a:endParaRPr kumimoji="1" lang="ja-JP" altLang="en-US"/>
                    </a:p>
                  </a:txBody>
                  <a:tcPr>
                    <a:lnT w="12700" cap="flat" cmpd="sng" algn="ctr">
                      <a:solidFill>
                        <a:srgbClr val="000000"/>
                      </a:solidFill>
                      <a:prstDash val="solid"/>
                      <a:round/>
                      <a:headEnd type="none" w="med" len="med"/>
                      <a:tailEnd type="none" w="med" len="med"/>
                    </a:lnT>
                  </a:tcPr>
                </a:tc>
                <a:tc vMerge="1">
                  <a:txBody>
                    <a:bodyPr/>
                    <a:lstStyle/>
                    <a:p>
                      <a:endParaRPr kumimoji="1" lang="ja-JP" altLang="en-US"/>
                    </a:p>
                  </a:txBody>
                  <a:tcPr>
                    <a:lnT w="12700" cap="flat" cmpd="sng" algn="ctr">
                      <a:solidFill>
                        <a:srgbClr val="000000"/>
                      </a:solidFill>
                      <a:prstDash val="solid"/>
                      <a:round/>
                      <a:headEnd type="none" w="med" len="med"/>
                      <a:tailEnd type="none" w="med" len="med"/>
                    </a:lnT>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R w="6350" cap="flat" cmpd="sng" algn="ctr">
                      <a:solidFill>
                        <a:schemeClr val="tx1"/>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r>
                        <a:rPr lang="en-US" altLang="ja-JP" sz="800" b="0" i="0" u="none" strike="noStrike" dirty="0">
                          <a:solidFill>
                            <a:srgbClr val="000000"/>
                          </a:solidFill>
                          <a:effectLst/>
                          <a:latin typeface="ＭＳ Ｐゴシック" panose="020B0600070205080204" pitchFamily="50" charset="-128"/>
                          <a:ea typeface="ＭＳ Ｐゴシック" panose="020B0600070205080204" pitchFamily="50" charset="-128"/>
                        </a:rPr>
                        <a:t>IT</a:t>
                      </a: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対応担当</a:t>
                      </a: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dash"/>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endParaRPr kumimoji="1" lang="ja-JP" altLang="en-US"/>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vMerge="1">
                  <a:txBody>
                    <a:bodyPr/>
                    <a:lstStyle/>
                    <a:p>
                      <a:endParaRPr kumimoji="1" lang="ja-JP" altLang="en-US"/>
                    </a:p>
                  </a:txBody>
                  <a:tcPr>
                    <a:lnT w="12700" cap="flat" cmpd="sng" algn="ctr">
                      <a:solidFill>
                        <a:schemeClr val="tx1"/>
                      </a:solidFill>
                      <a:prstDash val="solid"/>
                      <a:round/>
                      <a:headEnd type="none" w="med" len="med"/>
                      <a:tailEnd type="none" w="med" len="med"/>
                    </a:lnT>
                  </a:tcPr>
                </a:tc>
                <a:tc vMerge="1">
                  <a:txBody>
                    <a:bodyPr/>
                    <a:lstStyle/>
                    <a:p>
                      <a:endParaRPr kumimoji="1" lang="ja-JP" altLang="en-US"/>
                    </a:p>
                  </a:txBody>
                  <a:tcPr>
                    <a:lnT w="12700" cap="flat" cmpd="sng" algn="ctr">
                      <a:solidFill>
                        <a:schemeClr val="tx1"/>
                      </a:solidFill>
                      <a:prstDash val="solid"/>
                      <a:round/>
                      <a:headEnd type="none" w="med" len="med"/>
                      <a:tailEnd type="none" w="med" len="med"/>
                    </a:lnT>
                  </a:tcPr>
                </a:tc>
                <a:tc vMerge="1">
                  <a:txBody>
                    <a:bodyPr/>
                    <a:lstStyle/>
                    <a:p>
                      <a:endParaRPr kumimoji="1" lang="ja-JP" altLang="en-US"/>
                    </a:p>
                  </a:txBody>
                  <a:tcPr>
                    <a:lnT w="12700" cap="flat" cmpd="sng" algn="ctr">
                      <a:solidFill>
                        <a:schemeClr val="tx1"/>
                      </a:solidFill>
                      <a:prstDash val="solid"/>
                      <a:round/>
                      <a:headEnd type="none" w="med" len="med"/>
                      <a:tailEnd type="none" w="med" len="med"/>
                    </a:lnT>
                  </a:tcPr>
                </a:tc>
                <a:tc vMerge="1">
                  <a:txBody>
                    <a:bodyPr/>
                    <a:lstStyle/>
                    <a:p>
                      <a:endParaRPr kumimoji="1" lang="ja-JP" altLang="en-US"/>
                    </a:p>
                  </a:txBody>
                  <a:tcPr>
                    <a:lnT w="12700" cap="flat" cmpd="sng" algn="ctr">
                      <a:solidFill>
                        <a:schemeClr val="tx1"/>
                      </a:solidFill>
                      <a:prstDash val="solid"/>
                      <a:round/>
                      <a:headEnd type="none" w="med" len="med"/>
                      <a:tailEnd type="none" w="med" len="med"/>
                    </a:lnT>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□システム・ネットワークの現状把握と復旧手配</a:t>
                      </a:r>
                    </a:p>
                  </a:txBody>
                  <a:tcPr marL="9525" marR="9525" marT="9525" marB="0" anchor="ctr">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　 状況把握用フォーマットの準備</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0000"/>
                          </a:solidFill>
                          <a:effectLst/>
                          <a:latin typeface="+mn-ea"/>
                          <a:ea typeface="+mn-ea"/>
                        </a:rPr>
                        <a:t>〇</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0000"/>
                          </a:solidFill>
                          <a:effectLst/>
                          <a:latin typeface="+mn-ea"/>
                          <a:ea typeface="+mn-ea"/>
                        </a:rPr>
                        <a:t>緊急時対応手順</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ja-JP" altLang="en-US" sz="800" b="0" i="0" u="none" strike="noStrike" dirty="0">
                          <a:solidFill>
                            <a:srgbClr val="000000"/>
                          </a:solidFill>
                          <a:effectLst/>
                          <a:latin typeface="+mn-ea"/>
                          <a:ea typeface="+mn-ea"/>
                        </a:rPr>
                        <a:t>　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31"/>
                  </a:ext>
                </a:extLst>
              </a:tr>
              <a:tr h="137698">
                <a:tc vMerge="1">
                  <a:txBody>
                    <a:bodyPr/>
                    <a:lstStyle/>
                    <a:p>
                      <a:pPr algn="ctr" fontAlgn="ctr"/>
                      <a:endParaRPr lang="ja-JP" altLang="en-US" sz="800" b="0" i="0" u="none" strike="noStrike" dirty="0">
                        <a:solidFill>
                          <a:srgbClr val="000000"/>
                        </a:solidFill>
                        <a:effectLst/>
                        <a:latin typeface="ＭＳ Ｐゴシック"/>
                      </a:endParaRPr>
                    </a:p>
                  </a:txBody>
                  <a:tcPr marL="4584" marR="4584" marT="4584" marB="0" vert="eaVert" anchor="ctr">
                    <a:lnL w="12700" cap="flat" cmpd="sng" algn="ctr">
                      <a:solidFill>
                        <a:srgbClr val="000000"/>
                      </a:solidFill>
                      <a:prstDash val="solid"/>
                      <a:round/>
                      <a:headEnd type="none" w="med" len="med"/>
                      <a:tailEnd type="none" w="med" len="med"/>
                    </a:lnL>
                    <a:lnR w="6350" cap="flat" cmpd="sng" algn="ctr">
                      <a:solidFill>
                        <a:schemeClr val="tx1"/>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ＭＳ Ｐゴシック"/>
                      </a:endParaRPr>
                    </a:p>
                  </a:txBody>
                  <a:tcPr marL="4584" marR="4584" marT="4584" marB="0" vert="eaVert" anchor="ctr">
                    <a:lnL w="6350" cap="flat" cmpd="sng" algn="ctr">
                      <a:solidFill>
                        <a:schemeClr val="tx1"/>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財務対応担当</a:t>
                      </a: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dash"/>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12700" cap="flat" cmpd="sng" algn="ctr">
                      <a:solidFill>
                        <a:schemeClr val="tx1"/>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CFF"/>
                    </a:solidFill>
                  </a:tcPr>
                </a:tc>
                <a:tc vMerge="1">
                  <a:txBody>
                    <a:bodyPr/>
                    <a:lstStyle/>
                    <a:p>
                      <a:endParaRPr kumimoji="1" lang="ja-JP" altLang="en-US"/>
                    </a:p>
                  </a:txBody>
                  <a:tcPr>
                    <a:lnL w="6350" cap="flat" cmpd="sng" algn="ctr">
                      <a:solidFill>
                        <a:srgbClr val="000000"/>
                      </a:solidFill>
                      <a:prstDash val="dot"/>
                      <a:round/>
                      <a:headEnd type="none" w="med" len="med"/>
                      <a:tailEnd type="none" w="med" len="med"/>
                    </a:lnL>
                    <a:lnT w="12700" cap="flat" cmpd="sng" algn="ctr">
                      <a:solidFill>
                        <a:schemeClr val="tx1"/>
                      </a:solidFill>
                      <a:prstDash val="solid"/>
                      <a:round/>
                      <a:headEnd type="none" w="med" len="med"/>
                      <a:tailEnd type="none" w="med" len="med"/>
                    </a:lnT>
                  </a:tcPr>
                </a:tc>
                <a:tc vMerge="1">
                  <a:txBody>
                    <a:bodyPr/>
                    <a:lstStyle/>
                    <a:p>
                      <a:endParaRPr kumimoji="1" lang="ja-JP" altLang="en-US"/>
                    </a:p>
                  </a:txBody>
                  <a:tcPr>
                    <a:lnT w="12700" cap="flat" cmpd="sng" algn="ctr">
                      <a:solidFill>
                        <a:schemeClr val="tx1"/>
                      </a:solidFill>
                      <a:prstDash val="solid"/>
                      <a:round/>
                      <a:headEnd type="none" w="med" len="med"/>
                      <a:tailEnd type="none" w="med" len="med"/>
                    </a:lnT>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R w="6350" cap="flat" cmpd="sng" algn="ctr">
                      <a:solidFill>
                        <a:schemeClr val="tx1"/>
                      </a:solidFill>
                      <a:prstDash val="dot"/>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6350" cap="flat" cmpd="sng" algn="ctr">
                      <a:solidFill>
                        <a:schemeClr val="tx1"/>
                      </a:solidFill>
                      <a:prstDash val="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□資金繰り等への影響把握と対外支払の遂行</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　 状況把握用フォーマットの準備</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0000"/>
                          </a:solidFill>
                          <a:effectLst/>
                          <a:latin typeface="+mn-ea"/>
                          <a:ea typeface="+mn-ea"/>
                        </a:rPr>
                        <a:t>〇　</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0000"/>
                          </a:solidFill>
                          <a:effectLst/>
                          <a:latin typeface="+mn-ea"/>
                          <a:ea typeface="+mn-ea"/>
                        </a:rPr>
                        <a:t>緊急時対応手順</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ja-JP" altLang="en-US" sz="800" b="0" i="0" u="none" strike="noStrike" dirty="0">
                          <a:solidFill>
                            <a:srgbClr val="000000"/>
                          </a:solidFill>
                          <a:effectLst/>
                          <a:latin typeface="+mn-ea"/>
                          <a:ea typeface="+mn-ea"/>
                        </a:rPr>
                        <a:t>　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32"/>
                  </a:ext>
                </a:extLst>
              </a:tr>
              <a:tr h="137698">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rowSpan="3">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建物・設備担当</a:t>
                      </a: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dash"/>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marL="0" marR="0" lvl="0" indent="0" algn="l" defTabSz="1280160" rtl="0" eaLnBrk="1" fontAlgn="ctr" latinLnBrk="0" hangingPunct="1">
                        <a:lnSpc>
                          <a:spcPct val="100000"/>
                        </a:lnSpc>
                        <a:spcBef>
                          <a:spcPts val="0"/>
                        </a:spcBef>
                        <a:spcAft>
                          <a:spcPts val="0"/>
                        </a:spcAft>
                        <a:buClrTx/>
                        <a:buSzTx/>
                        <a:buFontTx/>
                        <a:buNone/>
                        <a:tabLst/>
                        <a:defRPr/>
                      </a:pPr>
                      <a:r>
                        <a:rPr lang="ja-JP" altLang="en-US" sz="800" b="0" i="0" u="none" strike="noStrike" dirty="0">
                          <a:solidFill>
                            <a:srgbClr val="000000"/>
                          </a:solidFill>
                          <a:effectLst/>
                          <a:latin typeface="ＭＳ Ｐゴシック" panose="020B0600070205080204" pitchFamily="50" charset="-128"/>
                          <a:ea typeface="+mn-ea"/>
                        </a:rPr>
                        <a:t>□建物</a:t>
                      </a:r>
                      <a:r>
                        <a:rPr lang="en-US" altLang="ja-JP" sz="800" b="0" i="0" u="none" strike="noStrike" dirty="0">
                          <a:solidFill>
                            <a:srgbClr val="000000"/>
                          </a:solidFill>
                          <a:effectLst/>
                          <a:latin typeface="ＭＳ Ｐゴシック" panose="020B0600070205080204" pitchFamily="50" charset="-128"/>
                          <a:ea typeface="+mn-ea"/>
                        </a:rPr>
                        <a:t>/</a:t>
                      </a:r>
                      <a:r>
                        <a:rPr lang="ja-JP" altLang="en-US" sz="800" b="0" i="0" u="none" strike="noStrike" dirty="0">
                          <a:solidFill>
                            <a:srgbClr val="000000"/>
                          </a:solidFill>
                          <a:effectLst/>
                          <a:latin typeface="ＭＳ Ｐゴシック" panose="020B0600070205080204" pitchFamily="50" charset="-128"/>
                          <a:ea typeface="+mn-ea"/>
                        </a:rPr>
                        <a:t>インフラ設備の現状把握と復旧手配</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　 状況把握用フォーマットの準備</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1" i="0" u="none" strike="noStrike" dirty="0">
                          <a:solidFill>
                            <a:srgbClr val="FF0000"/>
                          </a:solidFill>
                          <a:effectLst/>
                          <a:latin typeface="+mn-ea"/>
                          <a:ea typeface="+mn-ea"/>
                        </a:rPr>
                        <a:t>×</a:t>
                      </a:r>
                      <a:endParaRPr lang="ja-JP" altLang="en-US" sz="800" b="1" i="0" u="none" strike="noStrike" dirty="0">
                        <a:solidFill>
                          <a:srgbClr val="FF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marL="0" marR="0" lvl="0" indent="0" algn="ctr" defTabSz="1280160" rtl="0" eaLnBrk="1" fontAlgn="ctr" latinLnBrk="0" hangingPunct="1">
                        <a:lnSpc>
                          <a:spcPct val="100000"/>
                        </a:lnSpc>
                        <a:spcBef>
                          <a:spcPts val="0"/>
                        </a:spcBef>
                        <a:spcAft>
                          <a:spcPts val="0"/>
                        </a:spcAft>
                        <a:buClrTx/>
                        <a:buSzTx/>
                        <a:buFontTx/>
                        <a:buNone/>
                        <a:tabLst/>
                        <a:defRPr/>
                      </a:pPr>
                      <a:r>
                        <a:rPr lang="ja-JP" altLang="en-US" sz="800" b="1" i="0" u="none" strike="noStrike" dirty="0">
                          <a:solidFill>
                            <a:srgbClr val="FF0000"/>
                          </a:solidFill>
                          <a:effectLst/>
                          <a:latin typeface="+mn-ea"/>
                          <a:ea typeface="+mn-ea"/>
                        </a:rPr>
                        <a:t>被害確認チェックリスト</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marL="0" marR="0" lvl="0" indent="0" algn="r" defTabSz="1280160" rtl="0" eaLnBrk="1" fontAlgn="ctr" latinLnBrk="0" hangingPunct="1">
                        <a:lnSpc>
                          <a:spcPct val="100000"/>
                        </a:lnSpc>
                        <a:spcBef>
                          <a:spcPts val="0"/>
                        </a:spcBef>
                        <a:spcAft>
                          <a:spcPts val="0"/>
                        </a:spcAft>
                        <a:buClrTx/>
                        <a:buSzTx/>
                        <a:buFontTx/>
                        <a:buNone/>
                        <a:tabLst/>
                        <a:defRPr/>
                      </a:pPr>
                      <a:r>
                        <a:rPr kumimoji="1" lang="en-US" altLang="ja-JP" sz="800" b="1" i="0"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2027</a:t>
                      </a:r>
                      <a:r>
                        <a:rPr kumimoji="1" lang="ja-JP" altLang="en-US" sz="800" b="1" i="0"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年</a:t>
                      </a:r>
                      <a:r>
                        <a:rPr kumimoji="1" lang="en-US" altLang="ja-JP" sz="800" b="1" i="0"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9</a:t>
                      </a:r>
                      <a:r>
                        <a:rPr kumimoji="1" lang="ja-JP" altLang="en-US" sz="800" b="1" i="0"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月</a:t>
                      </a:r>
                      <a:r>
                        <a:rPr kumimoji="1" lang="ja-JP" altLang="en-US" sz="800" b="0" i="0" u="none" strike="noStrike" kern="1200" cap="none" spc="0" normalizeH="0" baseline="0" noProof="0" dirty="0">
                          <a:ln>
                            <a:noFill/>
                          </a:ln>
                          <a:solidFill>
                            <a:srgbClr val="000000"/>
                          </a:solidFill>
                          <a:effectLst/>
                          <a:uLnTx/>
                          <a:uFillTx/>
                          <a:latin typeface="ＭＳ Ｐゴシック" panose="020B0600070205080204" pitchFamily="50" charset="-128"/>
                          <a:ea typeface="ＭＳ Ｐゴシック" panose="020B0600070205080204" pitchFamily="50" charset="-128"/>
                          <a:cs typeface="+mn-cs"/>
                        </a:rPr>
                        <a:t>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795826843"/>
                  </a:ext>
                </a:extLst>
              </a:tr>
              <a:tr h="137698">
                <a:tc vMerge="1">
                  <a:txBody>
                    <a:bodyPr/>
                    <a:lstStyle/>
                    <a:p>
                      <a:endParaRPr kumimoji="1" lang="ja-JP" altLang="en-US"/>
                    </a:p>
                  </a:txBody>
                  <a:tcPr/>
                </a:tc>
                <a:tc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建物・設備担当</a:t>
                      </a: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dash"/>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rowSpan="2">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□倉庫の被害状況の把握</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　 状況把握用フォーマットの準備</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1" i="0" u="none" strike="noStrike" dirty="0">
                          <a:solidFill>
                            <a:srgbClr val="FF0000"/>
                          </a:solidFill>
                          <a:effectLst/>
                          <a:latin typeface="+mn-ea"/>
                          <a:ea typeface="+mn-ea"/>
                        </a:rPr>
                        <a:t>×</a:t>
                      </a:r>
                      <a:endParaRPr lang="ja-JP" altLang="en-US" sz="800" b="1" i="0" u="none" strike="noStrike" dirty="0">
                        <a:solidFill>
                          <a:srgbClr val="FF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0000"/>
                          </a:solidFill>
                          <a:effectLst/>
                          <a:latin typeface="+mn-ea"/>
                          <a:ea typeface="+mn-ea"/>
                        </a:rPr>
                        <a:t>被害確認チェックリスト</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800" b="1" i="0" u="none" strike="noStrike" dirty="0">
                          <a:solidFill>
                            <a:srgbClr val="FF0000"/>
                          </a:solidFill>
                          <a:effectLst/>
                          <a:latin typeface="+mn-ea"/>
                          <a:ea typeface="+mn-ea"/>
                        </a:rPr>
                        <a:t>2027</a:t>
                      </a:r>
                      <a:r>
                        <a:rPr lang="ja-JP" altLang="en-US" sz="800" b="1" i="0" u="none" strike="noStrike" dirty="0">
                          <a:solidFill>
                            <a:srgbClr val="FF0000"/>
                          </a:solidFill>
                          <a:effectLst/>
                          <a:latin typeface="+mn-ea"/>
                          <a:ea typeface="+mn-ea"/>
                        </a:rPr>
                        <a:t>年</a:t>
                      </a:r>
                      <a:r>
                        <a:rPr lang="en-US" altLang="ja-JP" sz="800" b="1" i="0" u="none" strike="noStrike" dirty="0">
                          <a:solidFill>
                            <a:srgbClr val="FF0000"/>
                          </a:solidFill>
                          <a:effectLst/>
                          <a:latin typeface="+mn-ea"/>
                          <a:ea typeface="+mn-ea"/>
                        </a:rPr>
                        <a:t>9</a:t>
                      </a:r>
                      <a:r>
                        <a:rPr lang="ja-JP" altLang="en-US" sz="800" b="1" i="0" u="none" strike="noStrike" dirty="0">
                          <a:solidFill>
                            <a:srgbClr val="FF0000"/>
                          </a:solidFill>
                          <a:effectLst/>
                          <a:latin typeface="+mn-ea"/>
                          <a:ea typeface="+mn-ea"/>
                        </a:rPr>
                        <a:t>月</a:t>
                      </a:r>
                      <a:r>
                        <a:rPr lang="ja-JP" altLang="en-US" sz="800" b="0" i="0" u="none" strike="noStrike" dirty="0">
                          <a:solidFill>
                            <a:srgbClr val="000000"/>
                          </a:solidFill>
                          <a:effectLst/>
                          <a:latin typeface="+mn-ea"/>
                          <a:ea typeface="+mn-ea"/>
                        </a:rPr>
                        <a:t>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33"/>
                  </a:ext>
                </a:extLst>
              </a:tr>
              <a:tr h="137698">
                <a:tc vMerge="1">
                  <a:txBody>
                    <a:bodyPr/>
                    <a:lstStyle/>
                    <a:p>
                      <a:endParaRPr kumimoji="1" lang="ja-JP" altLang="en-US"/>
                    </a:p>
                  </a:txBody>
                  <a:tcPr>
                    <a:lnT w="12700" cap="flat" cmpd="sng" algn="ctr">
                      <a:solidFill>
                        <a:srgbClr val="000000"/>
                      </a:solidFill>
                      <a:prstDash val="solid"/>
                      <a:round/>
                      <a:headEnd type="none" w="med" len="med"/>
                      <a:tailEnd type="none" w="med" len="med"/>
                    </a:lnT>
                  </a:tcPr>
                </a:tc>
                <a:tc vMerge="1">
                  <a:txBody>
                    <a:bodyPr/>
                    <a:lstStyle/>
                    <a:p>
                      <a:endParaRPr kumimoji="1" lang="ja-JP" altLang="en-US"/>
                    </a:p>
                  </a:txBody>
                  <a:tcPr>
                    <a:lnT w="12700" cap="flat" cmpd="sng" algn="ctr">
                      <a:solidFill>
                        <a:srgbClr val="000000"/>
                      </a:solidFill>
                      <a:prstDash val="solid"/>
                      <a:round/>
                      <a:headEnd type="none" w="med" len="med"/>
                      <a:tailEnd type="none" w="med" len="med"/>
                    </a:lnT>
                  </a:tcPr>
                </a:tc>
                <a:tc vMerge="1">
                  <a:txBody>
                    <a:bodyPr/>
                    <a:lstStyle/>
                    <a:p>
                      <a:endParaRPr kumimoji="1" lang="ja-JP" altLang="en-US"/>
                    </a:p>
                  </a:txBody>
                  <a:tcPr>
                    <a:lnT w="12700" cap="flat" cmpd="sng" algn="ctr">
                      <a:solidFill>
                        <a:srgbClr val="000000"/>
                      </a:solidFill>
                      <a:prstDash val="solid"/>
                      <a:round/>
                      <a:headEnd type="none" w="med" len="med"/>
                      <a:tailEnd type="none" w="med" len="med"/>
                    </a:lnT>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R w="12700" cap="flat" cmpd="sng" algn="ctr">
                      <a:solidFill>
                        <a:schemeClr val="tx1"/>
                      </a:solidFill>
                      <a:prstDash val="dash"/>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endParaRPr kumimoji="1" lang="ja-JP" altLang="en-US"/>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vMerge="1">
                  <a:txBody>
                    <a:bodyPr/>
                    <a:lstStyle/>
                    <a:p>
                      <a:endParaRPr kumimoji="1" lang="ja-JP" altLang="en-US"/>
                    </a:p>
                  </a:txBody>
                  <a:tcPr>
                    <a:lnT w="12700" cap="flat" cmpd="sng" algn="ctr">
                      <a:solidFill>
                        <a:schemeClr val="tx1"/>
                      </a:solidFill>
                      <a:prstDash val="solid"/>
                      <a:round/>
                      <a:headEnd type="none" w="med" len="med"/>
                      <a:tailEnd type="none" w="med" len="med"/>
                    </a:lnT>
                  </a:tcPr>
                </a:tc>
                <a:tc vMerge="1">
                  <a:txBody>
                    <a:bodyPr/>
                    <a:lstStyle/>
                    <a:p>
                      <a:endParaRPr kumimoji="1" lang="ja-JP" altLang="en-US"/>
                    </a:p>
                  </a:txBody>
                  <a:tcPr>
                    <a:lnT w="12700" cap="flat" cmpd="sng" algn="ctr">
                      <a:solidFill>
                        <a:schemeClr val="tx1"/>
                      </a:solidFill>
                      <a:prstDash val="solid"/>
                      <a:round/>
                      <a:headEnd type="none" w="med" len="med"/>
                      <a:tailEnd type="none" w="med" len="med"/>
                    </a:lnT>
                  </a:tcPr>
                </a:tc>
                <a:tc vMerge="1">
                  <a:txBody>
                    <a:bodyPr/>
                    <a:lstStyle/>
                    <a:p>
                      <a:endParaRPr kumimoji="1" lang="ja-JP" altLang="en-US"/>
                    </a:p>
                  </a:txBody>
                  <a:tcPr>
                    <a:lnT w="12700" cap="flat" cmpd="sng" algn="ctr">
                      <a:solidFill>
                        <a:schemeClr val="tx1"/>
                      </a:solidFill>
                      <a:prstDash val="solid"/>
                      <a:round/>
                      <a:headEnd type="none" w="med" len="med"/>
                      <a:tailEnd type="none" w="med" len="med"/>
                    </a:lnT>
                  </a:tcPr>
                </a:tc>
                <a:tc vMerge="1">
                  <a:txBody>
                    <a:bodyPr/>
                    <a:lstStyle/>
                    <a:p>
                      <a:endParaRPr kumimoji="1" lang="ja-JP" altLang="en-US"/>
                    </a:p>
                  </a:txBody>
                  <a:tcPr>
                    <a:lnT w="12700" cap="flat" cmpd="sng" algn="ctr">
                      <a:solidFill>
                        <a:schemeClr val="tx1"/>
                      </a:solidFill>
                      <a:prstDash val="solid"/>
                      <a:round/>
                      <a:headEnd type="none" w="med" len="med"/>
                      <a:tailEnd type="none" w="med" len="med"/>
                    </a:lnT>
                  </a:tcPr>
                </a:tc>
                <a:tc>
                  <a:txBody>
                    <a:bodyPr/>
                    <a:lstStyle/>
                    <a:p>
                      <a:pPr marL="0" marR="0" lvl="0" indent="0" algn="l" defTabSz="1280160" rtl="0" eaLnBrk="1" fontAlgn="ctr" latinLnBrk="0" hangingPunct="1">
                        <a:lnSpc>
                          <a:spcPct val="100000"/>
                        </a:lnSpc>
                        <a:spcBef>
                          <a:spcPts val="0"/>
                        </a:spcBef>
                        <a:spcAft>
                          <a:spcPts val="0"/>
                        </a:spcAft>
                        <a:buClrTx/>
                        <a:buSzTx/>
                        <a:buFontTx/>
                        <a:buNone/>
                        <a:tabLst/>
                        <a:defRPr/>
                      </a:pPr>
                      <a:r>
                        <a:rPr lang="ja-JP" altLang="en-US" sz="800" b="0" i="0" u="none" strike="noStrike" dirty="0">
                          <a:solidFill>
                            <a:srgbClr val="000000"/>
                          </a:solidFill>
                          <a:effectLst/>
                          <a:latin typeface="ＭＳ Ｐゴシック" panose="020B0600070205080204" pitchFamily="50" charset="-128"/>
                          <a:ea typeface="+mn-ea"/>
                        </a:rPr>
                        <a:t>□</a:t>
                      </a:r>
                      <a:r>
                        <a:rPr lang="ja-JP" altLang="en-US" sz="800" b="0" i="0" u="none" strike="noStrike" dirty="0">
                          <a:solidFill>
                            <a:srgbClr val="000000"/>
                          </a:solidFill>
                          <a:effectLst/>
                          <a:latin typeface="+mn-ea"/>
                          <a:ea typeface="+mn-ea"/>
                        </a:rPr>
                        <a:t>荷役機械等設備の被害状況の把握</a:t>
                      </a:r>
                      <a:endParaRPr lang="ja-JP" altLang="en-US" sz="800" b="0" i="0" u="none" strike="noStrike" dirty="0">
                        <a:solidFill>
                          <a:srgbClr val="000000"/>
                        </a:solidFill>
                        <a:effectLst/>
                        <a:latin typeface="ＭＳ Ｐゴシック" panose="020B0600070205080204" pitchFamily="50" charset="-128"/>
                        <a:ea typeface="+mn-ea"/>
                      </a:endParaRPr>
                    </a:p>
                  </a:txBody>
                  <a:tcPr marL="9525" marR="9525" marT="9525" marB="0" anchor="ctr">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　 状況把握用フォーマットの準備</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1" i="0" u="none" strike="noStrike" dirty="0">
                          <a:solidFill>
                            <a:srgbClr val="FF0000"/>
                          </a:solidFill>
                          <a:effectLst/>
                          <a:latin typeface="+mn-ea"/>
                          <a:ea typeface="+mn-ea"/>
                        </a:rPr>
                        <a:t>×</a:t>
                      </a:r>
                      <a:endParaRPr lang="ja-JP" altLang="en-US" sz="800" b="1" i="0" u="none" strike="noStrike" dirty="0">
                        <a:solidFill>
                          <a:srgbClr val="FF0000"/>
                        </a:solidFill>
                        <a:effectLst/>
                        <a:latin typeface="+mn-ea"/>
                        <a:ea typeface="+mn-ea"/>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marL="0" marR="0" lvl="0" indent="0" algn="ctr" defTabSz="1280160" rtl="0" eaLnBrk="1" fontAlgn="ctr" latinLnBrk="0" hangingPunct="1">
                        <a:lnSpc>
                          <a:spcPct val="100000"/>
                        </a:lnSpc>
                        <a:spcBef>
                          <a:spcPts val="0"/>
                        </a:spcBef>
                        <a:spcAft>
                          <a:spcPts val="0"/>
                        </a:spcAft>
                        <a:buClrTx/>
                        <a:buSzTx/>
                        <a:buFontTx/>
                        <a:buNone/>
                        <a:tabLst/>
                        <a:defRPr/>
                      </a:pPr>
                      <a:r>
                        <a:rPr lang="ja-JP" altLang="en-US" sz="800" b="1" i="0" u="none" strike="noStrike" dirty="0">
                          <a:solidFill>
                            <a:srgbClr val="FF0000"/>
                          </a:solidFill>
                          <a:effectLst/>
                          <a:latin typeface="+mn-ea"/>
                          <a:ea typeface="+mn-ea"/>
                        </a:rPr>
                        <a:t>被害確認チェックリスト</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800" b="1" i="0" u="none" strike="noStrike" dirty="0">
                          <a:solidFill>
                            <a:srgbClr val="FF0000"/>
                          </a:solidFill>
                          <a:effectLst/>
                          <a:latin typeface="+mn-ea"/>
                          <a:ea typeface="+mn-ea"/>
                        </a:rPr>
                        <a:t>2027</a:t>
                      </a:r>
                      <a:r>
                        <a:rPr lang="ja-JP" altLang="en-US" sz="800" b="1" i="0" u="none" strike="noStrike" dirty="0">
                          <a:solidFill>
                            <a:srgbClr val="FF0000"/>
                          </a:solidFill>
                          <a:effectLst/>
                          <a:latin typeface="+mn-ea"/>
                          <a:ea typeface="+mn-ea"/>
                        </a:rPr>
                        <a:t>年</a:t>
                      </a:r>
                      <a:r>
                        <a:rPr lang="en-US" altLang="ja-JP" sz="800" b="1" i="0" u="none" strike="noStrike" dirty="0">
                          <a:solidFill>
                            <a:srgbClr val="FF0000"/>
                          </a:solidFill>
                          <a:effectLst/>
                          <a:latin typeface="+mn-ea"/>
                          <a:ea typeface="+mn-ea"/>
                        </a:rPr>
                        <a:t>9</a:t>
                      </a:r>
                      <a:r>
                        <a:rPr lang="ja-JP" altLang="en-US" sz="800" b="1" i="0" u="none" strike="noStrike" dirty="0">
                          <a:solidFill>
                            <a:srgbClr val="FF0000"/>
                          </a:solidFill>
                          <a:effectLst/>
                          <a:latin typeface="+mn-ea"/>
                          <a:ea typeface="+mn-ea"/>
                        </a:rPr>
                        <a:t>月</a:t>
                      </a:r>
                      <a:r>
                        <a:rPr lang="ja-JP" altLang="en-US" sz="800" b="0" i="0" u="none" strike="noStrike" dirty="0">
                          <a:solidFill>
                            <a:srgbClr val="000000"/>
                          </a:solidFill>
                          <a:effectLst/>
                          <a:latin typeface="+mn-ea"/>
                          <a:ea typeface="+mn-ea"/>
                        </a:rPr>
                        <a:t>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392094800"/>
                  </a:ext>
                </a:extLst>
              </a:tr>
              <a:tr h="137698">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rowSpan="3">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運送担当</a:t>
                      </a: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dash"/>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rowSpan="3">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mn-ea"/>
                        </a:rPr>
                        <a:t>□預かり荷物の被害状況の把握</a:t>
                      </a: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　 状況把握用フォーマットの準備</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0000"/>
                          </a:solidFill>
                          <a:effectLst/>
                          <a:latin typeface="+mn-ea"/>
                          <a:ea typeface="+mn-ea"/>
                        </a:rPr>
                        <a:t>○</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0000"/>
                          </a:solidFill>
                          <a:effectLst/>
                          <a:latin typeface="+mn-ea"/>
                          <a:ea typeface="+mn-ea"/>
                        </a:rPr>
                        <a:t>倉庫受付済み荷物一覧</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ja-JP" altLang="en-US" sz="800" b="0" i="0" u="none" strike="noStrike" dirty="0">
                          <a:solidFill>
                            <a:srgbClr val="000000"/>
                          </a:solidFill>
                          <a:effectLst/>
                          <a:latin typeface="+mn-ea"/>
                          <a:ea typeface="+mn-ea"/>
                        </a:rPr>
                        <a:t>　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2469800893"/>
                  </a:ext>
                </a:extLst>
              </a:tr>
              <a:tr h="137698">
                <a:tc vMerge="1">
                  <a:txBody>
                    <a:bodyPr/>
                    <a:lstStyle/>
                    <a:p>
                      <a:endParaRPr kumimoji="1" lang="ja-JP" altLang="en-US"/>
                    </a:p>
                  </a:txBody>
                  <a:tcPr>
                    <a:lnT w="12700" cap="flat" cmpd="sng" algn="ctr">
                      <a:solidFill>
                        <a:srgbClr val="000000"/>
                      </a:solidFill>
                      <a:prstDash val="solid"/>
                      <a:round/>
                      <a:headEnd type="none" w="med" len="med"/>
                      <a:tailEnd type="none" w="med" len="med"/>
                    </a:lnT>
                  </a:tcPr>
                </a:tc>
                <a:tc vMerge="1">
                  <a:txBody>
                    <a:bodyPr/>
                    <a:lstStyle/>
                    <a:p>
                      <a:endParaRPr kumimoji="1" lang="ja-JP" altLang="en-US"/>
                    </a:p>
                  </a:txBody>
                  <a:tcPr>
                    <a:lnT w="12700" cap="flat" cmpd="sng" algn="ctr">
                      <a:solidFill>
                        <a:srgbClr val="000000"/>
                      </a:solidFill>
                      <a:prstDash val="solid"/>
                      <a:round/>
                      <a:headEnd type="none" w="med" len="med"/>
                      <a:tailEnd type="none" w="med" len="med"/>
                    </a:lnT>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R w="6350" cap="flat" cmpd="sng" algn="ctr">
                      <a:solidFill>
                        <a:schemeClr val="tx1"/>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顧客対応担当</a:t>
                      </a: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dash"/>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endParaRPr kumimoji="1" lang="ja-JP" altLang="en-US"/>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vMerge="1">
                  <a:txBody>
                    <a:bodyPr/>
                    <a:lstStyle/>
                    <a:p>
                      <a:endParaRPr kumimoji="1" lang="ja-JP" altLang="en-US"/>
                    </a:p>
                  </a:txBody>
                  <a:tcPr>
                    <a:lnT w="12700" cap="flat" cmpd="sng" algn="ctr">
                      <a:solidFill>
                        <a:schemeClr val="tx1"/>
                      </a:solidFill>
                      <a:prstDash val="solid"/>
                      <a:round/>
                      <a:headEnd type="none" w="med" len="med"/>
                      <a:tailEnd type="none" w="med" len="med"/>
                    </a:lnT>
                  </a:tcPr>
                </a:tc>
                <a:tc vMerge="1">
                  <a:txBody>
                    <a:bodyPr/>
                    <a:lstStyle/>
                    <a:p>
                      <a:endParaRPr kumimoji="1" lang="ja-JP" altLang="en-US"/>
                    </a:p>
                  </a:txBody>
                  <a:tcPr>
                    <a:lnT w="12700" cap="flat" cmpd="sng" algn="ctr">
                      <a:solidFill>
                        <a:schemeClr val="tx1"/>
                      </a:solidFill>
                      <a:prstDash val="solid"/>
                      <a:round/>
                      <a:headEnd type="none" w="med" len="med"/>
                      <a:tailEnd type="none" w="med" len="med"/>
                    </a:lnT>
                  </a:tcPr>
                </a:tc>
                <a:tc vMerge="1">
                  <a:txBody>
                    <a:bodyPr/>
                    <a:lstStyle/>
                    <a:p>
                      <a:endParaRPr kumimoji="1" lang="ja-JP" altLang="en-US"/>
                    </a:p>
                  </a:txBody>
                  <a:tcPr>
                    <a:lnT w="12700" cap="flat" cmpd="sng" algn="ctr">
                      <a:solidFill>
                        <a:schemeClr val="tx1"/>
                      </a:solidFill>
                      <a:prstDash val="solid"/>
                      <a:round/>
                      <a:headEnd type="none" w="med" len="med"/>
                      <a:tailEnd type="none" w="med" len="med"/>
                    </a:lnT>
                  </a:tcPr>
                </a:tc>
                <a:tc vMerge="1">
                  <a:txBody>
                    <a:bodyPr/>
                    <a:lstStyle/>
                    <a:p>
                      <a:endParaRPr kumimoji="1" lang="ja-JP" altLang="en-US"/>
                    </a:p>
                  </a:txBody>
                  <a:tcPr>
                    <a:lnT w="12700" cap="flat" cmpd="sng" algn="ctr">
                      <a:solidFill>
                        <a:schemeClr val="tx1"/>
                      </a:solidFill>
                      <a:prstDash val="solid"/>
                      <a:round/>
                      <a:headEnd type="none" w="med" len="med"/>
                      <a:tailEnd type="none" w="med" len="med"/>
                    </a:lnT>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mn-ea"/>
                        </a:rPr>
                        <a:t>□自社車両の被害状況の把握</a:t>
                      </a: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　 状況把握用フォーマットの準備</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0000"/>
                          </a:solidFill>
                          <a:effectLst/>
                          <a:latin typeface="+mn-ea"/>
                          <a:ea typeface="+mn-ea"/>
                        </a:rPr>
                        <a:t>○</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0000"/>
                          </a:solidFill>
                          <a:effectLst/>
                          <a:latin typeface="+mn-ea"/>
                          <a:ea typeface="+mn-ea"/>
                        </a:rPr>
                        <a:t>自社車両一覧</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ja-JP" altLang="en-US" sz="800" b="0" i="0" u="none" strike="noStrike" dirty="0">
                          <a:solidFill>
                            <a:srgbClr val="000000"/>
                          </a:solidFill>
                          <a:effectLst/>
                          <a:latin typeface="+mn-ea"/>
                          <a:ea typeface="+mn-ea"/>
                        </a:rPr>
                        <a:t>　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34"/>
                  </a:ext>
                </a:extLst>
              </a:tr>
              <a:tr h="137698">
                <a:tc vMerge="1">
                  <a:txBody>
                    <a:bodyPr/>
                    <a:lstStyle/>
                    <a:p>
                      <a:endParaRPr kumimoji="1" lang="ja-JP" altLang="en-US"/>
                    </a:p>
                  </a:txBody>
                  <a:tcPr/>
                </a:tc>
                <a:tc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dash"/>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mn-ea"/>
                        <a:ea typeface="+mn-ea"/>
                      </a:endParaRPr>
                    </a:p>
                  </a:txBody>
                  <a:tcPr marL="4584" marR="4584" marT="4584" marB="0" vert="eaVert"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marL="0" marR="0" lvl="0" indent="0" algn="l" defTabSz="1280160" rtl="0" eaLnBrk="1" fontAlgn="ctr" latinLnBrk="0" hangingPunct="1">
                        <a:lnSpc>
                          <a:spcPct val="100000"/>
                        </a:lnSpc>
                        <a:spcBef>
                          <a:spcPts val="0"/>
                        </a:spcBef>
                        <a:spcAft>
                          <a:spcPts val="0"/>
                        </a:spcAft>
                        <a:buClrTx/>
                        <a:buSzTx/>
                        <a:buFontTx/>
                        <a:buNone/>
                        <a:tabLst/>
                        <a:defRPr/>
                      </a:pPr>
                      <a:r>
                        <a:rPr lang="ja-JP" altLang="en-US" sz="800" b="0" i="0" u="none" strike="noStrike" dirty="0">
                          <a:solidFill>
                            <a:srgbClr val="000000"/>
                          </a:solidFill>
                          <a:effectLst/>
                          <a:latin typeface="ＭＳ Ｐゴシック" panose="020B0600070205080204" pitchFamily="50" charset="-128"/>
                          <a:ea typeface="+mn-ea"/>
                        </a:rPr>
                        <a:t>□</a:t>
                      </a:r>
                      <a:r>
                        <a:rPr lang="ja-JP" altLang="en-US" sz="800" b="0" i="0" u="none" strike="noStrike" dirty="0">
                          <a:solidFill>
                            <a:srgbClr val="000000"/>
                          </a:solidFill>
                          <a:effectLst/>
                          <a:latin typeface="+mn-ea"/>
                          <a:ea typeface="+mn-ea"/>
                        </a:rPr>
                        <a:t>資材・燃料の調達状況の把握</a:t>
                      </a:r>
                      <a:endParaRPr lang="ja-JP" altLang="en-US" sz="800" b="0" i="0" u="none" strike="noStrike" dirty="0">
                        <a:solidFill>
                          <a:srgbClr val="000000"/>
                        </a:solidFill>
                        <a:effectLst/>
                        <a:latin typeface="ＭＳ Ｐゴシック" panose="020B0600070205080204" pitchFamily="50" charset="-128"/>
                        <a:ea typeface="+mn-ea"/>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　 状況把握用フォーマットの準備</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0000"/>
                          </a:solidFill>
                          <a:effectLst/>
                          <a:latin typeface="+mn-ea"/>
                          <a:ea typeface="+mn-ea"/>
                        </a:rPr>
                        <a:t>△</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0000"/>
                          </a:solidFill>
                          <a:effectLst/>
                          <a:latin typeface="+mn-ea"/>
                          <a:ea typeface="+mn-ea"/>
                        </a:rPr>
                        <a:t>燃料調達先一覧</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marL="0" marR="0" lvl="0" indent="0" algn="r" defTabSz="1280160" rtl="0" eaLnBrk="1" fontAlgn="ctr" latinLnBrk="0" hangingPunct="1">
                        <a:lnSpc>
                          <a:spcPct val="100000"/>
                        </a:lnSpc>
                        <a:spcBef>
                          <a:spcPts val="0"/>
                        </a:spcBef>
                        <a:spcAft>
                          <a:spcPts val="0"/>
                        </a:spcAft>
                        <a:buClrTx/>
                        <a:buSzTx/>
                        <a:buFontTx/>
                        <a:buNone/>
                        <a:tabLst/>
                        <a:defRPr/>
                      </a:pPr>
                      <a:r>
                        <a:rPr kumimoji="1" lang="en-US" altLang="ja-JP" sz="800" b="1" i="0"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2027</a:t>
                      </a:r>
                      <a:r>
                        <a:rPr kumimoji="1" lang="ja-JP" altLang="en-US" sz="800" b="1" i="0"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年</a:t>
                      </a:r>
                      <a:r>
                        <a:rPr kumimoji="1" lang="en-US" altLang="ja-JP" sz="800" b="1" i="0"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9</a:t>
                      </a:r>
                      <a:r>
                        <a:rPr kumimoji="1" lang="ja-JP" altLang="en-US" sz="800" b="1" i="0"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月</a:t>
                      </a:r>
                      <a:r>
                        <a:rPr kumimoji="1" lang="ja-JP" altLang="en-US" sz="800" b="0" i="0" u="none" strike="noStrike" kern="1200" cap="none" spc="0" normalizeH="0" baseline="0" noProof="0" dirty="0">
                          <a:ln>
                            <a:noFill/>
                          </a:ln>
                          <a:solidFill>
                            <a:srgbClr val="000000"/>
                          </a:solidFill>
                          <a:effectLst/>
                          <a:uLnTx/>
                          <a:uFillTx/>
                          <a:latin typeface="ＭＳ Ｐゴシック" panose="020B0600070205080204" pitchFamily="50" charset="-128"/>
                          <a:ea typeface="ＭＳ Ｐゴシック" panose="020B0600070205080204" pitchFamily="50" charset="-128"/>
                          <a:cs typeface="+mn-cs"/>
                        </a:rPr>
                        <a:t>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35"/>
                  </a:ext>
                </a:extLst>
              </a:tr>
              <a:tr h="137698">
                <a:tc vMerge="1">
                  <a:txBody>
                    <a:bodyPr/>
                    <a:lstStyle/>
                    <a:p>
                      <a:endParaRPr kumimoji="1" lang="ja-JP" altLang="en-US"/>
                    </a:p>
                  </a:txBody>
                  <a:tcPr/>
                </a:tc>
                <a:tc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rowSpan="2">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顧客対応担当</a:t>
                      </a: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dash"/>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6350" cap="flat" cmpd="sng" algn="ctr">
                      <a:solidFill>
                        <a:schemeClr val="tx1"/>
                      </a:solidFill>
                      <a:prstDash val="dot"/>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mn-ea"/>
                        </a:rPr>
                        <a:t>□現在の受注状況の把握</a:t>
                      </a: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mn-ea"/>
                          <a:ea typeface="+mn-ea"/>
                        </a:rPr>
                        <a:t>○　 状況把握用フォーマットの準備</a:t>
                      </a:r>
                    </a:p>
                  </a:txBody>
                  <a:tcPr marL="4584" marR="4584" marT="4584"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r>
                        <a:rPr lang="ja-JP" altLang="en-US" sz="800" b="1" i="0" u="none" strike="noStrike" dirty="0">
                          <a:solidFill>
                            <a:srgbClr val="FF0000"/>
                          </a:solidFill>
                          <a:effectLst/>
                          <a:latin typeface="+mn-ea"/>
                          <a:ea typeface="+mn-ea"/>
                        </a:rPr>
                        <a:t>△</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chemeClr val="tx1"/>
                      </a:solidFill>
                      <a:prstDash val="dot"/>
                      <a:round/>
                      <a:headEnd type="none" w="med" len="med"/>
                      <a:tailEnd type="none" w="med" len="med"/>
                    </a:lnB>
                  </a:tcPr>
                </a:tc>
                <a:tc>
                  <a:txBody>
                    <a:bodyPr/>
                    <a:lstStyle/>
                    <a:p>
                      <a:pPr algn="ctr" fontAlgn="ctr"/>
                      <a:r>
                        <a:rPr lang="ja-JP" altLang="en-US" sz="800" b="1" i="0" u="none" strike="noStrike" dirty="0">
                          <a:solidFill>
                            <a:srgbClr val="FF0000"/>
                          </a:solidFill>
                          <a:effectLst/>
                          <a:latin typeface="+mn-ea"/>
                          <a:ea typeface="+mn-ea"/>
                        </a:rPr>
                        <a:t>受注状況一覧</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r" fontAlgn="ctr"/>
                      <a:r>
                        <a:rPr lang="en-US" altLang="ja-JP" sz="800" b="1" i="0" u="none" strike="noStrike" dirty="0">
                          <a:solidFill>
                            <a:srgbClr val="FF0000"/>
                          </a:solidFill>
                          <a:effectLst/>
                          <a:latin typeface="+mn-ea"/>
                          <a:ea typeface="+mn-ea"/>
                        </a:rPr>
                        <a:t>2027</a:t>
                      </a:r>
                      <a:r>
                        <a:rPr lang="ja-JP" altLang="en-US" sz="800" b="1" i="0" u="none" strike="noStrike" dirty="0">
                          <a:solidFill>
                            <a:srgbClr val="FF0000"/>
                          </a:solidFill>
                          <a:effectLst/>
                          <a:latin typeface="+mn-ea"/>
                          <a:ea typeface="+mn-ea"/>
                        </a:rPr>
                        <a:t>年</a:t>
                      </a:r>
                      <a:r>
                        <a:rPr lang="en-US" altLang="ja-JP" sz="800" b="1" i="0" u="none" strike="noStrike" dirty="0">
                          <a:solidFill>
                            <a:srgbClr val="FF0000"/>
                          </a:solidFill>
                          <a:effectLst/>
                          <a:latin typeface="+mn-ea"/>
                          <a:ea typeface="+mn-ea"/>
                        </a:rPr>
                        <a:t>9</a:t>
                      </a:r>
                      <a:r>
                        <a:rPr lang="ja-JP" altLang="en-US" sz="800" b="1" i="0" u="none" strike="noStrike" dirty="0">
                          <a:solidFill>
                            <a:srgbClr val="FF0000"/>
                          </a:solidFill>
                          <a:effectLst/>
                          <a:latin typeface="+mn-ea"/>
                          <a:ea typeface="+mn-ea"/>
                        </a:rPr>
                        <a:t>月</a:t>
                      </a:r>
                      <a:r>
                        <a:rPr lang="ja-JP" altLang="en-US" sz="800" b="0" i="0" u="none" strike="noStrike" dirty="0">
                          <a:solidFill>
                            <a:srgbClr val="000000"/>
                          </a:solidFill>
                          <a:effectLst/>
                          <a:latin typeface="+mn-ea"/>
                          <a:ea typeface="+mn-ea"/>
                        </a:rPr>
                        <a:t>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36"/>
                  </a:ext>
                </a:extLst>
              </a:tr>
              <a:tr h="132522">
                <a:tc vMerge="1">
                  <a:txBody>
                    <a:bodyPr/>
                    <a:lstStyle/>
                    <a:p>
                      <a:endParaRPr kumimoji="1" lang="ja-JP" altLang="en-US"/>
                    </a:p>
                  </a:txBody>
                  <a:tcPr/>
                </a:tc>
                <a:tc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rgbClr val="000000"/>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4584" marR="4584" marT="4584" marB="0" anchor="ctr">
                    <a:lnL w="6350" cap="flat" cmpd="sng" algn="ctr">
                      <a:solidFill>
                        <a:schemeClr val="tx1"/>
                      </a:solidFill>
                      <a:prstDash val="dot"/>
                      <a:round/>
                      <a:headEnd type="none" w="med" len="med"/>
                      <a:tailEnd type="none" w="med" len="med"/>
                    </a:lnL>
                    <a:lnR w="12700" cap="flat" cmpd="sng" algn="ctr">
                      <a:solidFill>
                        <a:schemeClr val="tx1"/>
                      </a:solidFill>
                      <a:prstDash val="dash"/>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endParaRPr lang="ja-JP" altLang="en-US" sz="800" b="0" i="0" u="none" strike="noStrike" dirty="0">
                        <a:solidFill>
                          <a:srgbClr val="000000"/>
                        </a:solidFill>
                        <a:effectLst/>
                        <a:latin typeface="+mn-ea"/>
                        <a:ea typeface="+mn-ea"/>
                      </a:endParaRPr>
                    </a:p>
                  </a:txBody>
                  <a:tcPr marL="4584" marR="4584" marT="4584" marB="0" anchor="ctr">
                    <a:lnL w="12700" cap="flat" cmpd="sng" algn="ctr">
                      <a:solidFill>
                        <a:schemeClr val="tx1"/>
                      </a:solidFill>
                      <a:prstDash val="dash"/>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mn-ea"/>
                        </a:rPr>
                        <a:t>□マーケット状況の把握</a:t>
                      </a: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1280160" rtl="0" eaLnBrk="1" fontAlgn="ctr" latinLnBrk="0" hangingPunct="1">
                        <a:lnSpc>
                          <a:spcPct val="100000"/>
                        </a:lnSpc>
                        <a:spcBef>
                          <a:spcPts val="0"/>
                        </a:spcBef>
                        <a:spcAft>
                          <a:spcPts val="0"/>
                        </a:spcAft>
                        <a:buClrTx/>
                        <a:buSzTx/>
                        <a:buFontTx/>
                        <a:buNone/>
                        <a:tabLst/>
                        <a:defRPr/>
                      </a:pPr>
                      <a:r>
                        <a:rPr lang="ja-JP" altLang="en-US" sz="800" b="0" i="0" u="none" strike="noStrike" dirty="0">
                          <a:solidFill>
                            <a:srgbClr val="000000"/>
                          </a:solidFill>
                          <a:effectLst/>
                          <a:latin typeface="+mn-ea"/>
                          <a:ea typeface="+mn-ea"/>
                        </a:rPr>
                        <a:t>○　 状況把握用フォーマットの準備</a:t>
                      </a:r>
                    </a:p>
                  </a:txBody>
                  <a:tcPr marL="4584" marR="4584" marT="4584" marB="0" anchor="ctr">
                    <a:lnL w="12700" cap="flat" cmpd="sng" algn="ctr">
                      <a:solidFill>
                        <a:schemeClr val="tx1"/>
                      </a:solidFill>
                      <a:prstDash val="solid"/>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fontAlgn="ctr"/>
                      <a:r>
                        <a:rPr lang="ja-JP" altLang="en-US" sz="800" b="1" i="0" u="none" strike="noStrike" dirty="0">
                          <a:solidFill>
                            <a:srgbClr val="FF0000"/>
                          </a:solidFill>
                          <a:effectLst/>
                          <a:latin typeface="+mn-ea"/>
                          <a:ea typeface="+mn-ea"/>
                        </a:rPr>
                        <a:t>○</a:t>
                      </a:r>
                    </a:p>
                  </a:txBody>
                  <a:tcPr marL="4584" marR="4584" marT="4584" marB="0" anchor="ctr">
                    <a:lnL w="6350" cap="flat" cmpd="sng" algn="ctr">
                      <a:solidFill>
                        <a:schemeClr val="tx1"/>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chemeClr val="tx1"/>
                      </a:solidFill>
                      <a:prstDash val="dot"/>
                      <a:round/>
                      <a:headEnd type="none" w="med" len="med"/>
                      <a:tailEnd type="none" w="med" len="med"/>
                    </a:lnT>
                    <a:lnB w="12700" cap="flat" cmpd="sng" algn="ctr">
                      <a:solidFill>
                        <a:schemeClr val="tx1"/>
                      </a:solidFill>
                      <a:prstDash val="solid"/>
                      <a:round/>
                      <a:headEnd type="none" w="med" len="med"/>
                      <a:tailEnd type="none" w="med" len="med"/>
                    </a:lnB>
                    <a:lnTlToBr w="6350" cap="flat" cmpd="sng" algn="ctr">
                      <a:noFill/>
                      <a:prstDash val="dot"/>
                      <a:round/>
                      <a:headEnd type="none" w="med" len="med"/>
                      <a:tailEnd type="none" w="med" len="med"/>
                    </a:lnTlToBr>
                    <a:lnBlToTr w="6350" cap="flat" cmpd="sng" algn="ctr">
                      <a:noFill/>
                      <a:prstDash val="dot"/>
                      <a:round/>
                      <a:headEnd type="none" w="med" len="med"/>
                      <a:tailEnd type="none" w="med" len="med"/>
                    </a:lnBlToTr>
                    <a:noFill/>
                  </a:tcPr>
                </a:tc>
                <a:tc>
                  <a:txBody>
                    <a:bodyPr/>
                    <a:lstStyle/>
                    <a:p>
                      <a:pPr algn="ctr" fontAlgn="ctr"/>
                      <a:r>
                        <a:rPr lang="ja-JP" altLang="en-US" sz="800" b="1" i="0" u="none" strike="noStrike" dirty="0">
                          <a:solidFill>
                            <a:srgbClr val="FF0000"/>
                          </a:solidFill>
                          <a:effectLst/>
                          <a:latin typeface="+mn-ea"/>
                          <a:ea typeface="+mn-ea"/>
                        </a:rPr>
                        <a:t>顧客リスト</a:t>
                      </a:r>
                    </a:p>
                  </a:txBody>
                  <a:tcPr marL="4584" marR="4584" marT="4584"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lnTlToBr w="6350" cap="flat" cmpd="sng" algn="ctr">
                      <a:noFill/>
                      <a:prstDash val="dot"/>
                      <a:round/>
                      <a:headEnd type="none" w="med" len="med"/>
                      <a:tailEnd type="none" w="med" len="med"/>
                    </a:lnTlToBr>
                    <a:lnBlToTr w="6350" cap="flat" cmpd="sng" algn="ctr">
                      <a:noFill/>
                      <a:prstDash val="dot"/>
                      <a:round/>
                      <a:headEnd type="none" w="med" len="med"/>
                      <a:tailEnd type="none" w="med" len="med"/>
                    </a:lnBlToTr>
                    <a:noFill/>
                  </a:tcPr>
                </a:tc>
                <a:tc>
                  <a:txBody>
                    <a:bodyPr/>
                    <a:lstStyle/>
                    <a:p>
                      <a:pPr algn="r" fontAlgn="ctr"/>
                      <a:r>
                        <a:rPr lang="ja-JP" altLang="en-US" sz="800" b="0" i="0" u="none" strike="noStrike" dirty="0">
                          <a:solidFill>
                            <a:srgbClr val="000000"/>
                          </a:solidFill>
                          <a:effectLst/>
                          <a:latin typeface="+mn-ea"/>
                          <a:ea typeface="+mn-ea"/>
                        </a:rPr>
                        <a:t>　までに対応</a:t>
                      </a:r>
                    </a:p>
                  </a:txBody>
                  <a:tcPr marL="4584" marR="4584" marT="4584"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lnTlToBr w="6350" cap="flat" cmpd="sng" algn="ctr">
                      <a:noFill/>
                      <a:prstDash val="dot"/>
                      <a:round/>
                      <a:headEnd type="none" w="med" len="med"/>
                      <a:tailEnd type="none" w="med" len="med"/>
                    </a:lnTlToBr>
                    <a:lnBlToTr w="6350" cap="flat" cmpd="sng" algn="ctr">
                      <a:noFill/>
                      <a:prstDash val="dot"/>
                      <a:round/>
                      <a:headEnd type="none" w="med" len="med"/>
                      <a:tailEnd type="none" w="med" len="med"/>
                    </a:lnBlToTr>
                    <a:noFill/>
                  </a:tcPr>
                </a:tc>
                <a:extLst>
                  <a:ext uri="{0D108BD9-81ED-4DB2-BD59-A6C34878D82A}">
                    <a16:rowId xmlns:a16="http://schemas.microsoft.com/office/drawing/2014/main" val="10037"/>
                  </a:ext>
                </a:extLst>
              </a:tr>
            </a:tbl>
          </a:graphicData>
        </a:graphic>
      </p:graphicFrame>
      <p:grpSp>
        <p:nvGrpSpPr>
          <p:cNvPr id="8" name="グループ化 7"/>
          <p:cNvGrpSpPr/>
          <p:nvPr/>
        </p:nvGrpSpPr>
        <p:grpSpPr>
          <a:xfrm>
            <a:off x="-105366" y="304374"/>
            <a:ext cx="684414" cy="276999"/>
            <a:chOff x="4816624" y="618777"/>
            <a:chExt cx="684414" cy="276999"/>
          </a:xfrm>
        </p:grpSpPr>
        <p:sp>
          <p:nvSpPr>
            <p:cNvPr id="9" name="正方形/長方形 8"/>
            <p:cNvSpPr/>
            <p:nvPr/>
          </p:nvSpPr>
          <p:spPr>
            <a:xfrm>
              <a:off x="4816624" y="618777"/>
              <a:ext cx="684414" cy="276999"/>
            </a:xfrm>
            <a:prstGeom prst="rect">
              <a:avLst/>
            </a:prstGeom>
            <a:noFill/>
          </p:spPr>
          <p:txBody>
            <a:bodyPr wrap="square" lIns="91440" tIns="45720" rIns="91440" bIns="45720">
              <a:spAutoFit/>
            </a:bodyPr>
            <a:lstStyle/>
            <a:p>
              <a:pPr algn="ctr"/>
              <a:r>
                <a:rPr lang="en-US" altLang="ja-JP" sz="12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STEP</a:t>
              </a:r>
              <a:r>
                <a:rPr lang="en-US" altLang="ja-JP" sz="1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1</a:t>
              </a:r>
              <a:endParaRPr lang="ja-JP" altLang="en-US" sz="12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
          <p:nvSpPr>
            <p:cNvPr id="10" name="円/楕円 9"/>
            <p:cNvSpPr/>
            <p:nvPr/>
          </p:nvSpPr>
          <p:spPr>
            <a:xfrm>
              <a:off x="4944738" y="661170"/>
              <a:ext cx="432048" cy="208114"/>
            </a:xfrm>
            <a:prstGeom prst="ellipse">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1" name="グループ化 10"/>
          <p:cNvGrpSpPr/>
          <p:nvPr/>
        </p:nvGrpSpPr>
        <p:grpSpPr>
          <a:xfrm>
            <a:off x="7048872" y="1377962"/>
            <a:ext cx="684414" cy="276999"/>
            <a:chOff x="4816624" y="618777"/>
            <a:chExt cx="684414" cy="276999"/>
          </a:xfrm>
        </p:grpSpPr>
        <p:sp>
          <p:nvSpPr>
            <p:cNvPr id="12" name="正方形/長方形 11"/>
            <p:cNvSpPr/>
            <p:nvPr/>
          </p:nvSpPr>
          <p:spPr>
            <a:xfrm>
              <a:off x="4816624" y="618777"/>
              <a:ext cx="684414" cy="276999"/>
            </a:xfrm>
            <a:prstGeom prst="rect">
              <a:avLst/>
            </a:prstGeom>
            <a:noFill/>
          </p:spPr>
          <p:txBody>
            <a:bodyPr wrap="square" lIns="91440" tIns="45720" rIns="91440" bIns="45720">
              <a:spAutoFit/>
            </a:bodyPr>
            <a:lstStyle/>
            <a:p>
              <a:pPr algn="ctr"/>
              <a:r>
                <a:rPr lang="en-US" altLang="ja-JP" sz="12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STEP</a:t>
              </a:r>
              <a:r>
                <a:rPr lang="en-US" altLang="ja-JP" sz="1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4</a:t>
              </a:r>
              <a:endParaRPr lang="ja-JP" altLang="en-US" sz="12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
          <p:nvSpPr>
            <p:cNvPr id="13" name="円/楕円 12"/>
            <p:cNvSpPr/>
            <p:nvPr/>
          </p:nvSpPr>
          <p:spPr>
            <a:xfrm>
              <a:off x="4944738" y="661170"/>
              <a:ext cx="432048" cy="208114"/>
            </a:xfrm>
            <a:prstGeom prst="ellipse">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aphicFrame>
        <p:nvGraphicFramePr>
          <p:cNvPr id="14" name="表 13"/>
          <p:cNvGraphicFramePr>
            <a:graphicFrameLocks noGrp="1"/>
          </p:cNvGraphicFramePr>
          <p:nvPr>
            <p:extLst>
              <p:ext uri="{D42A27DB-BD31-4B8C-83A1-F6EECF244321}">
                <p14:modId xmlns:p14="http://schemas.microsoft.com/office/powerpoint/2010/main" val="3575616216"/>
              </p:ext>
            </p:extLst>
          </p:nvPr>
        </p:nvGraphicFramePr>
        <p:xfrm>
          <a:off x="424136" y="536799"/>
          <a:ext cx="4248472" cy="863050"/>
        </p:xfrm>
        <a:graphic>
          <a:graphicData uri="http://schemas.openxmlformats.org/drawingml/2006/table">
            <a:tbl>
              <a:tblPr/>
              <a:tblGrid>
                <a:gridCol w="1152128">
                  <a:extLst>
                    <a:ext uri="{9D8B030D-6E8A-4147-A177-3AD203B41FA5}">
                      <a16:colId xmlns:a16="http://schemas.microsoft.com/office/drawing/2014/main" val="20000"/>
                    </a:ext>
                  </a:extLst>
                </a:gridCol>
                <a:gridCol w="792088">
                  <a:extLst>
                    <a:ext uri="{9D8B030D-6E8A-4147-A177-3AD203B41FA5}">
                      <a16:colId xmlns:a16="http://schemas.microsoft.com/office/drawing/2014/main" val="20001"/>
                    </a:ext>
                  </a:extLst>
                </a:gridCol>
                <a:gridCol w="1008112">
                  <a:extLst>
                    <a:ext uri="{9D8B030D-6E8A-4147-A177-3AD203B41FA5}">
                      <a16:colId xmlns:a16="http://schemas.microsoft.com/office/drawing/2014/main" val="20002"/>
                    </a:ext>
                  </a:extLst>
                </a:gridCol>
                <a:gridCol w="432048">
                  <a:extLst>
                    <a:ext uri="{9D8B030D-6E8A-4147-A177-3AD203B41FA5}">
                      <a16:colId xmlns:a16="http://schemas.microsoft.com/office/drawing/2014/main" val="20003"/>
                    </a:ext>
                  </a:extLst>
                </a:gridCol>
                <a:gridCol w="504056">
                  <a:extLst>
                    <a:ext uri="{9D8B030D-6E8A-4147-A177-3AD203B41FA5}">
                      <a16:colId xmlns:a16="http://schemas.microsoft.com/office/drawing/2014/main" val="20004"/>
                    </a:ext>
                  </a:extLst>
                </a:gridCol>
                <a:gridCol w="360040">
                  <a:extLst>
                    <a:ext uri="{9D8B030D-6E8A-4147-A177-3AD203B41FA5}">
                      <a16:colId xmlns:a16="http://schemas.microsoft.com/office/drawing/2014/main" val="20005"/>
                    </a:ext>
                  </a:extLst>
                </a:gridCol>
              </a:tblGrid>
              <a:tr h="231353">
                <a:tc>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主要拠点</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lgn="ctr" fontAlgn="ctr"/>
                      <a:r>
                        <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rPr>
                        <a:t>30</a:t>
                      </a: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年</a:t>
                      </a:r>
                      <a:r>
                        <a:rPr lang="ja-JP" altLang="en-US" sz="700" b="0" i="0" u="none" strike="noStrike" baseline="0" dirty="0">
                          <a:solidFill>
                            <a:srgbClr val="000000"/>
                          </a:solidFill>
                          <a:effectLst/>
                          <a:latin typeface="ＭＳ Ｐゴシック" panose="020B0600070205080204" pitchFamily="50" charset="-128"/>
                          <a:ea typeface="ＭＳ Ｐゴシック" panose="020B0600070205080204" pitchFamily="50" charset="-128"/>
                        </a:rPr>
                        <a:t>以内に</a:t>
                      </a:r>
                      <a:r>
                        <a:rPr lang="ja-JP" altLang="en-US" sz="800" b="1" i="0" u="none" strike="noStrike" baseline="0" dirty="0">
                          <a:solidFill>
                            <a:schemeClr val="tx2">
                              <a:lumMod val="75000"/>
                            </a:schemeClr>
                          </a:solidFill>
                          <a:effectLst/>
                          <a:latin typeface="ＭＳ Ｐゴシック" panose="020B0600070205080204" pitchFamily="50" charset="-128"/>
                          <a:ea typeface="ＭＳ Ｐゴシック" panose="020B0600070205080204" pitchFamily="50" charset="-128"/>
                        </a:rPr>
                        <a:t>震度</a:t>
                      </a:r>
                      <a:r>
                        <a:rPr lang="en-US" altLang="ja-JP" sz="800" b="1" i="0" u="none" strike="noStrike" baseline="0" dirty="0">
                          <a:solidFill>
                            <a:schemeClr val="tx2">
                              <a:lumMod val="75000"/>
                            </a:schemeClr>
                          </a:solidFill>
                          <a:effectLst/>
                          <a:latin typeface="ＭＳ Ｐゴシック" panose="020B0600070205080204" pitchFamily="50" charset="-128"/>
                          <a:ea typeface="ＭＳ Ｐゴシック" panose="020B0600070205080204" pitchFamily="50" charset="-128"/>
                        </a:rPr>
                        <a:t>6</a:t>
                      </a:r>
                      <a:r>
                        <a:rPr lang="ja-JP" altLang="en-US" sz="800" b="1" i="0" u="none" strike="noStrike" baseline="0" dirty="0">
                          <a:solidFill>
                            <a:schemeClr val="tx2">
                              <a:lumMod val="75000"/>
                            </a:schemeClr>
                          </a:solidFill>
                          <a:effectLst/>
                          <a:latin typeface="ＭＳ Ｐゴシック" panose="020B0600070205080204" pitchFamily="50" charset="-128"/>
                          <a:ea typeface="ＭＳ Ｐゴシック" panose="020B0600070205080204" pitchFamily="50" charset="-128"/>
                        </a:rPr>
                        <a:t>弱</a:t>
                      </a:r>
                      <a:r>
                        <a:rPr lang="ja-JP" altLang="en-US" sz="700" b="0" i="0" u="none" strike="noStrike" baseline="0" dirty="0">
                          <a:solidFill>
                            <a:srgbClr val="000000"/>
                          </a:solidFill>
                          <a:effectLst/>
                          <a:latin typeface="ＭＳ Ｐゴシック" panose="020B0600070205080204" pitchFamily="50" charset="-128"/>
                          <a:ea typeface="ＭＳ Ｐゴシック" panose="020B0600070205080204" pitchFamily="50" charset="-128"/>
                        </a:rPr>
                        <a:t>以上の地震が発生する確率</a:t>
                      </a:r>
                      <a:endParaRPr lang="en-US" altLang="ja-JP" sz="700" b="0" i="0" u="none" strike="noStrike" baseline="0"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lgn="ctr"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想定される大地震</a:t>
                      </a:r>
                      <a:b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b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（最大震度となるもの）</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lgn="ctr"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左記発生時の</a:t>
                      </a:r>
                      <a:b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b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想定震度</a:t>
                      </a:r>
                    </a:p>
                  </a:txBody>
                  <a:tcPr marL="9525" marR="9525" marT="9525"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lgn="ctr"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津波浸水リスクの有無</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lgn="ctr"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想定</a:t>
                      </a:r>
                      <a:endParaRPr lang="en-US" altLang="ja-JP" sz="7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p>
                      <a:pPr algn="ctr" fontAlgn="ctr"/>
                      <a:r>
                        <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rPr>
                        <a:t>浸水深</a:t>
                      </a:r>
                    </a:p>
                  </a:txBody>
                  <a:tcPr marL="9525" marR="9525" marT="9525"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0000"/>
                  </a:ext>
                </a:extLst>
              </a:tr>
              <a:tr h="164620">
                <a:tc>
                  <a:txBody>
                    <a:bodyPr/>
                    <a:lstStyle/>
                    <a:p>
                      <a:pPr algn="ctr" fontAlgn="ctr"/>
                      <a:r>
                        <a:rPr lang="ja-JP" altLang="en-US" sz="800" b="1" i="0" u="none" strike="noStrike" dirty="0">
                          <a:solidFill>
                            <a:srgbClr val="FF5050"/>
                          </a:solidFill>
                          <a:effectLst/>
                          <a:latin typeface="+mn-ea"/>
                          <a:ea typeface="+mn-ea"/>
                        </a:rPr>
                        <a:t>　本社</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1" i="0" u="none" strike="noStrike" dirty="0">
                          <a:solidFill>
                            <a:srgbClr val="FF5050"/>
                          </a:solidFill>
                          <a:effectLst/>
                          <a:latin typeface="+mn-ea"/>
                          <a:ea typeface="+mn-ea"/>
                        </a:rPr>
                        <a:t>80%</a:t>
                      </a:r>
                      <a:endParaRPr lang="ja-JP" altLang="en-US" sz="800" b="1" i="0" u="none" strike="noStrike" dirty="0">
                        <a:solidFill>
                          <a:srgbClr val="FF5050"/>
                        </a:solidFill>
                        <a:effectLst/>
                        <a:latin typeface="+mn-ea"/>
                        <a:ea typeface="+mn-ea"/>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5050"/>
                          </a:solidFill>
                          <a:effectLst/>
                          <a:latin typeface="+mn-ea"/>
                          <a:ea typeface="+mn-ea"/>
                        </a:rPr>
                        <a:t>首都直下地震</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1" i="0" u="none" strike="noStrike" dirty="0">
                          <a:solidFill>
                            <a:srgbClr val="FF5050"/>
                          </a:solidFill>
                          <a:effectLst/>
                          <a:latin typeface="+mn-ea"/>
                          <a:ea typeface="+mn-ea"/>
                        </a:rPr>
                        <a:t>6</a:t>
                      </a:r>
                      <a:r>
                        <a:rPr lang="ja-JP" altLang="en-US" sz="800" b="1" i="0" u="none" strike="noStrike" dirty="0">
                          <a:solidFill>
                            <a:srgbClr val="FF5050"/>
                          </a:solidFill>
                          <a:effectLst/>
                          <a:latin typeface="+mn-ea"/>
                          <a:ea typeface="+mn-ea"/>
                        </a:rPr>
                        <a:t>強</a:t>
                      </a:r>
                    </a:p>
                  </a:txBody>
                  <a:tcPr marL="9525" marR="9525" marT="9525"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5050"/>
                          </a:solidFill>
                          <a:effectLst/>
                          <a:latin typeface="+mn-ea"/>
                          <a:ea typeface="+mn-ea"/>
                        </a:rPr>
                        <a:t>なし　</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5050"/>
                          </a:solidFill>
                          <a:effectLst/>
                          <a:latin typeface="+mn-ea"/>
                          <a:ea typeface="+mn-ea"/>
                        </a:rPr>
                        <a:t>　</a:t>
                      </a:r>
                    </a:p>
                  </a:txBody>
                  <a:tcPr marL="9525" marR="9525" marT="9525"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1"/>
                  </a:ext>
                </a:extLst>
              </a:tr>
              <a:tr h="164620">
                <a:tc>
                  <a:txBody>
                    <a:bodyPr/>
                    <a:lstStyle/>
                    <a:p>
                      <a:pPr algn="ctr" fontAlgn="ctr"/>
                      <a:r>
                        <a:rPr lang="ja-JP" altLang="en-US" sz="800" b="1" i="0" u="none" strike="noStrike" dirty="0">
                          <a:solidFill>
                            <a:srgbClr val="FF5050"/>
                          </a:solidFill>
                          <a:effectLst/>
                          <a:latin typeface="+mn-ea"/>
                          <a:ea typeface="+mn-ea"/>
                        </a:rPr>
                        <a:t>　</a:t>
                      </a:r>
                      <a:r>
                        <a:rPr lang="en-US" altLang="ja-JP" sz="800" b="1" i="0" u="none" strike="noStrike" dirty="0">
                          <a:solidFill>
                            <a:srgbClr val="FF5050"/>
                          </a:solidFill>
                          <a:effectLst/>
                          <a:latin typeface="+mn-ea"/>
                          <a:ea typeface="+mn-ea"/>
                        </a:rPr>
                        <a:t>A</a:t>
                      </a:r>
                      <a:r>
                        <a:rPr lang="ja-JP" altLang="en-US" sz="800" b="1" i="0" u="none" strike="noStrike" dirty="0">
                          <a:solidFill>
                            <a:srgbClr val="FF5050"/>
                          </a:solidFill>
                          <a:effectLst/>
                          <a:latin typeface="+mn-ea"/>
                          <a:ea typeface="+mn-ea"/>
                        </a:rPr>
                        <a:t>事業所</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1" i="0" u="none" strike="noStrike" dirty="0">
                          <a:solidFill>
                            <a:srgbClr val="FF5050"/>
                          </a:solidFill>
                          <a:effectLst/>
                          <a:latin typeface="+mn-ea"/>
                          <a:ea typeface="+mn-ea"/>
                        </a:rPr>
                        <a:t>40%</a:t>
                      </a:r>
                      <a:r>
                        <a:rPr lang="ja-JP" altLang="en-US" sz="800" b="1" i="0" u="none" strike="noStrike" dirty="0">
                          <a:solidFill>
                            <a:srgbClr val="FF5050"/>
                          </a:solidFill>
                          <a:effectLst/>
                          <a:latin typeface="+mn-ea"/>
                          <a:ea typeface="+mn-ea"/>
                        </a:rPr>
                        <a:t>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5050"/>
                          </a:solidFill>
                          <a:effectLst/>
                          <a:latin typeface="+mn-ea"/>
                          <a:ea typeface="+mn-ea"/>
                        </a:rPr>
                        <a:t>南海トラフ地震</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1" i="0" u="none" strike="noStrike" dirty="0">
                          <a:solidFill>
                            <a:srgbClr val="FF5050"/>
                          </a:solidFill>
                          <a:effectLst/>
                          <a:latin typeface="+mn-ea"/>
                          <a:ea typeface="+mn-ea"/>
                        </a:rPr>
                        <a:t>5</a:t>
                      </a:r>
                      <a:r>
                        <a:rPr lang="ja-JP" altLang="en-US" sz="800" b="1" i="0" u="none" strike="noStrike" dirty="0">
                          <a:solidFill>
                            <a:srgbClr val="FF5050"/>
                          </a:solidFill>
                          <a:effectLst/>
                          <a:latin typeface="+mn-ea"/>
                          <a:ea typeface="+mn-ea"/>
                        </a:rPr>
                        <a:t>強</a:t>
                      </a:r>
                    </a:p>
                  </a:txBody>
                  <a:tcPr marL="9525" marR="9525" marT="9525"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5050"/>
                          </a:solidFill>
                          <a:effectLst/>
                          <a:latin typeface="+mn-ea"/>
                          <a:ea typeface="+mn-ea"/>
                        </a:rPr>
                        <a:t>なし</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5050"/>
                          </a:solidFill>
                          <a:effectLst/>
                          <a:latin typeface="+mn-ea"/>
                          <a:ea typeface="+mn-ea"/>
                        </a:rPr>
                        <a:t>　</a:t>
                      </a:r>
                    </a:p>
                  </a:txBody>
                  <a:tcPr marL="9525" marR="9525" marT="9525"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2"/>
                  </a:ext>
                </a:extLst>
              </a:tr>
              <a:tr h="173765">
                <a:tc>
                  <a:txBody>
                    <a:bodyPr/>
                    <a:lstStyle/>
                    <a:p>
                      <a:pPr algn="ctr" fontAlgn="ctr"/>
                      <a:r>
                        <a:rPr lang="ja-JP" altLang="en-US" sz="800" b="1" i="0" u="none" strike="noStrike" dirty="0">
                          <a:solidFill>
                            <a:srgbClr val="FF5050"/>
                          </a:solidFill>
                          <a:effectLst/>
                          <a:latin typeface="+mn-ea"/>
                          <a:ea typeface="+mn-ea"/>
                        </a:rPr>
                        <a:t>　</a:t>
                      </a:r>
                      <a:r>
                        <a:rPr lang="en-US" altLang="ja-JP" sz="800" b="1" i="0" u="none" strike="noStrike" dirty="0">
                          <a:solidFill>
                            <a:srgbClr val="FF5050"/>
                          </a:solidFill>
                          <a:effectLst/>
                          <a:latin typeface="+mn-ea"/>
                          <a:ea typeface="+mn-ea"/>
                        </a:rPr>
                        <a:t>B</a:t>
                      </a:r>
                      <a:r>
                        <a:rPr lang="ja-JP" altLang="en-US" sz="800" b="1" i="0" u="none" strike="noStrike">
                          <a:solidFill>
                            <a:srgbClr val="FF5050"/>
                          </a:solidFill>
                          <a:effectLst/>
                          <a:latin typeface="+mn-ea"/>
                          <a:ea typeface="+mn-ea"/>
                        </a:rPr>
                        <a:t>倉庫</a:t>
                      </a:r>
                      <a:endParaRPr lang="ja-JP" altLang="en-US" sz="800" b="1" i="0" u="none" strike="noStrike" dirty="0">
                        <a:solidFill>
                          <a:srgbClr val="FF5050"/>
                        </a:solidFill>
                        <a:effectLst/>
                        <a:latin typeface="+mn-ea"/>
                        <a:ea typeface="+mn-ea"/>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altLang="ja-JP" sz="800" b="1" i="0" u="none" strike="noStrike" dirty="0">
                          <a:solidFill>
                            <a:srgbClr val="FF5050"/>
                          </a:solidFill>
                          <a:effectLst/>
                          <a:latin typeface="+mn-ea"/>
                          <a:ea typeface="+mn-ea"/>
                        </a:rPr>
                        <a:t>15%</a:t>
                      </a:r>
                      <a:endParaRPr lang="ja-JP" altLang="en-US" sz="800" b="1" i="0" u="none" strike="noStrike" dirty="0">
                        <a:solidFill>
                          <a:srgbClr val="FF5050"/>
                        </a:solidFill>
                        <a:effectLst/>
                        <a:latin typeface="+mn-ea"/>
                        <a:ea typeface="+mn-ea"/>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ja-JP" altLang="en-US" sz="800" b="1" i="0" u="none" strike="noStrike" dirty="0">
                          <a:solidFill>
                            <a:srgbClr val="FF5050"/>
                          </a:solidFill>
                          <a:effectLst/>
                          <a:latin typeface="+mn-ea"/>
                          <a:ea typeface="+mn-ea"/>
                        </a:rPr>
                        <a:t>＊＊断層による地震</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altLang="ja-JP" sz="800" b="1" i="0" u="none" strike="noStrike" dirty="0">
                          <a:solidFill>
                            <a:srgbClr val="FF5050"/>
                          </a:solidFill>
                          <a:effectLst/>
                          <a:latin typeface="+mn-ea"/>
                          <a:ea typeface="+mn-ea"/>
                        </a:rPr>
                        <a:t>6</a:t>
                      </a:r>
                      <a:r>
                        <a:rPr lang="ja-JP" altLang="en-US" sz="800" b="1" i="0" u="none" strike="noStrike" dirty="0">
                          <a:solidFill>
                            <a:srgbClr val="FF5050"/>
                          </a:solidFill>
                          <a:effectLst/>
                          <a:latin typeface="+mn-ea"/>
                          <a:ea typeface="+mn-ea"/>
                        </a:rPr>
                        <a:t>弱</a:t>
                      </a:r>
                    </a:p>
                  </a:txBody>
                  <a:tcPr marL="9525" marR="9525" marT="9525"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ja-JP" altLang="en-US" sz="800" b="1" i="0" u="none" strike="noStrike" dirty="0">
                          <a:solidFill>
                            <a:srgbClr val="FF5050"/>
                          </a:solidFill>
                          <a:effectLst/>
                          <a:latin typeface="+mn-ea"/>
                          <a:ea typeface="+mn-ea"/>
                        </a:rPr>
                        <a:t>あり</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altLang="ja-JP" sz="800" b="1" i="0" u="none" strike="noStrike" dirty="0">
                          <a:solidFill>
                            <a:srgbClr val="FF5050"/>
                          </a:solidFill>
                          <a:effectLst/>
                          <a:latin typeface="+mn-ea"/>
                          <a:ea typeface="+mn-ea"/>
                        </a:rPr>
                        <a:t>2M</a:t>
                      </a:r>
                      <a:r>
                        <a:rPr lang="ja-JP" altLang="en-US" sz="800" b="1" i="0" u="none" strike="noStrike" dirty="0">
                          <a:solidFill>
                            <a:srgbClr val="FF5050"/>
                          </a:solidFill>
                          <a:effectLst/>
                          <a:latin typeface="+mn-ea"/>
                          <a:ea typeface="+mn-ea"/>
                        </a:rPr>
                        <a:t>　</a:t>
                      </a:r>
                    </a:p>
                  </a:txBody>
                  <a:tcPr marL="9525" marR="9525" marT="9525"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graphicFrame>
        <p:nvGraphicFramePr>
          <p:cNvPr id="15" name="表 14"/>
          <p:cNvGraphicFramePr>
            <a:graphicFrameLocks noGrp="1"/>
          </p:cNvGraphicFramePr>
          <p:nvPr>
            <p:extLst>
              <p:ext uri="{D42A27DB-BD31-4B8C-83A1-F6EECF244321}">
                <p14:modId xmlns:p14="http://schemas.microsoft.com/office/powerpoint/2010/main" val="2239228938"/>
              </p:ext>
            </p:extLst>
          </p:nvPr>
        </p:nvGraphicFramePr>
        <p:xfrm>
          <a:off x="6760840" y="534876"/>
          <a:ext cx="4032448" cy="811045"/>
        </p:xfrm>
        <a:graphic>
          <a:graphicData uri="http://schemas.openxmlformats.org/drawingml/2006/table">
            <a:tbl>
              <a:tblPr/>
              <a:tblGrid>
                <a:gridCol w="864096">
                  <a:extLst>
                    <a:ext uri="{9D8B030D-6E8A-4147-A177-3AD203B41FA5}">
                      <a16:colId xmlns:a16="http://schemas.microsoft.com/office/drawing/2014/main" val="20000"/>
                    </a:ext>
                  </a:extLst>
                </a:gridCol>
                <a:gridCol w="504056">
                  <a:extLst>
                    <a:ext uri="{9D8B030D-6E8A-4147-A177-3AD203B41FA5}">
                      <a16:colId xmlns:a16="http://schemas.microsoft.com/office/drawing/2014/main" val="2962330049"/>
                    </a:ext>
                  </a:extLst>
                </a:gridCol>
                <a:gridCol w="258976">
                  <a:extLst>
                    <a:ext uri="{9D8B030D-6E8A-4147-A177-3AD203B41FA5}">
                      <a16:colId xmlns:a16="http://schemas.microsoft.com/office/drawing/2014/main" val="2512355058"/>
                    </a:ext>
                  </a:extLst>
                </a:gridCol>
                <a:gridCol w="848936">
                  <a:extLst>
                    <a:ext uri="{9D8B030D-6E8A-4147-A177-3AD203B41FA5}">
                      <a16:colId xmlns:a16="http://schemas.microsoft.com/office/drawing/2014/main" val="20002"/>
                    </a:ext>
                  </a:extLst>
                </a:gridCol>
                <a:gridCol w="778192">
                  <a:extLst>
                    <a:ext uri="{9D8B030D-6E8A-4147-A177-3AD203B41FA5}">
                      <a16:colId xmlns:a16="http://schemas.microsoft.com/office/drawing/2014/main" val="20003"/>
                    </a:ext>
                  </a:extLst>
                </a:gridCol>
                <a:gridCol w="778192">
                  <a:extLst>
                    <a:ext uri="{9D8B030D-6E8A-4147-A177-3AD203B41FA5}">
                      <a16:colId xmlns:a16="http://schemas.microsoft.com/office/drawing/2014/main" val="20004"/>
                    </a:ext>
                  </a:extLst>
                </a:gridCol>
              </a:tblGrid>
              <a:tr h="147981">
                <a:tc gridSpan="3">
                  <a:txBody>
                    <a:bodyPr/>
                    <a:lstStyle/>
                    <a:p>
                      <a:pPr algn="ctr" fontAlgn="ctr"/>
                      <a:r>
                        <a:rPr lang="ja-JP" altLang="en-US" sz="700" b="0" i="0" u="none" strike="noStrike" dirty="0">
                          <a:solidFill>
                            <a:srgbClr val="000000"/>
                          </a:solidFill>
                          <a:effectLst/>
                          <a:latin typeface="ＭＳ Ｐゴシック"/>
                        </a:rPr>
                        <a:t>統括者（情報集約先・判断者）</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hMerge="1">
                  <a:txBody>
                    <a:bodyPr/>
                    <a:lstStyle/>
                    <a:p>
                      <a:endParaRPr kumimoji="1" lang="ja-JP" altLang="en-US"/>
                    </a:p>
                  </a:txBody>
                  <a:tcPr/>
                </a:tc>
                <a:tc hMerge="1">
                  <a:txBody>
                    <a:bodyPr/>
                    <a:lstStyle/>
                    <a:p>
                      <a:endParaRPr kumimoji="1" lang="ja-JP" altLang="en-US"/>
                    </a:p>
                  </a:txBody>
                  <a:tcPr/>
                </a:tc>
                <a:tc>
                  <a:txBody>
                    <a:bodyPr/>
                    <a:lstStyle/>
                    <a:p>
                      <a:pPr algn="ctr" fontAlgn="ctr"/>
                      <a:r>
                        <a:rPr lang="ja-JP" altLang="en-US" sz="700" b="0" i="0" u="none" strike="noStrike" dirty="0">
                          <a:solidFill>
                            <a:srgbClr val="000000"/>
                          </a:solidFill>
                          <a:effectLst/>
                          <a:latin typeface="ＭＳ Ｐゴシック"/>
                        </a:rPr>
                        <a:t>第</a:t>
                      </a:r>
                      <a:r>
                        <a:rPr lang="en-US" altLang="ja-JP" sz="700" b="0" i="0" u="none" strike="noStrike" dirty="0">
                          <a:solidFill>
                            <a:srgbClr val="000000"/>
                          </a:solidFill>
                          <a:effectLst/>
                          <a:latin typeface="ＭＳ Ｐゴシック"/>
                        </a:rPr>
                        <a:t>1</a:t>
                      </a:r>
                      <a:r>
                        <a:rPr lang="ja-JP" altLang="en-US" sz="700" b="0" i="0" u="none" strike="noStrike" dirty="0">
                          <a:solidFill>
                            <a:srgbClr val="000000"/>
                          </a:solidFill>
                          <a:effectLst/>
                          <a:latin typeface="ＭＳ Ｐゴシック"/>
                        </a:rPr>
                        <a:t>順位</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ja-JP" altLang="en-US" sz="700" b="0" i="0" u="none" strike="noStrike" dirty="0">
                          <a:solidFill>
                            <a:srgbClr val="000000"/>
                          </a:solidFill>
                          <a:effectLst/>
                          <a:latin typeface="ＭＳ Ｐゴシック"/>
                        </a:rPr>
                        <a:t>第</a:t>
                      </a:r>
                      <a:r>
                        <a:rPr lang="en-US" altLang="ja-JP" sz="700" b="0" i="0" u="none" strike="noStrike" dirty="0">
                          <a:solidFill>
                            <a:srgbClr val="000000"/>
                          </a:solidFill>
                          <a:effectLst/>
                          <a:latin typeface="ＭＳ Ｐゴシック"/>
                        </a:rPr>
                        <a:t>2</a:t>
                      </a:r>
                      <a:r>
                        <a:rPr lang="ja-JP" altLang="en-US" sz="700" b="0" i="0" u="none" strike="noStrike" dirty="0">
                          <a:solidFill>
                            <a:srgbClr val="000000"/>
                          </a:solidFill>
                          <a:effectLst/>
                          <a:latin typeface="ＭＳ Ｐゴシック"/>
                        </a:rPr>
                        <a:t>順位</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ja-JP" altLang="en-US" sz="700" b="0" i="0" u="none" strike="noStrike" dirty="0">
                          <a:solidFill>
                            <a:srgbClr val="000000"/>
                          </a:solidFill>
                          <a:effectLst/>
                          <a:latin typeface="ＭＳ Ｐゴシック"/>
                        </a:rPr>
                        <a:t>第</a:t>
                      </a:r>
                      <a:r>
                        <a:rPr lang="en-US" altLang="ja-JP" sz="700" b="0" i="0" u="none" strike="noStrike" dirty="0">
                          <a:solidFill>
                            <a:srgbClr val="000000"/>
                          </a:solidFill>
                          <a:effectLst/>
                          <a:latin typeface="ＭＳ Ｐゴシック"/>
                        </a:rPr>
                        <a:t>3</a:t>
                      </a:r>
                      <a:r>
                        <a:rPr lang="ja-JP" altLang="en-US" sz="700" b="0" i="0" u="none" strike="noStrike" dirty="0">
                          <a:solidFill>
                            <a:srgbClr val="000000"/>
                          </a:solidFill>
                          <a:effectLst/>
                          <a:latin typeface="ＭＳ Ｐゴシック"/>
                        </a:rPr>
                        <a:t>順位</a:t>
                      </a:r>
                    </a:p>
                  </a:txBody>
                  <a:tcPr marL="9525" marR="9525" marT="9525" marB="0" anchor="ctr">
                    <a:lnL w="6350" cap="flat" cmpd="sng" algn="ctr">
                      <a:solidFill>
                        <a:srgbClr val="000000"/>
                      </a:solidFill>
                      <a:prstDash val="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0000"/>
                  </a:ext>
                </a:extLst>
              </a:tr>
              <a:tr h="165766">
                <a:tc rowSpan="2">
                  <a:txBody>
                    <a:bodyPr/>
                    <a:lstStyle/>
                    <a:p>
                      <a:pPr algn="ctr" fontAlgn="ctr"/>
                      <a:r>
                        <a:rPr lang="ja-JP" altLang="en-US" sz="800" b="0" i="0" u="none" strike="noStrike" dirty="0">
                          <a:solidFill>
                            <a:srgbClr val="000000"/>
                          </a:solidFill>
                          <a:effectLst/>
                          <a:latin typeface="ＭＳ Ｐゴシック"/>
                        </a:rPr>
                        <a:t>全体統括</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chemeClr val="tx1"/>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dirty="0">
                          <a:solidFill>
                            <a:srgbClr val="000000"/>
                          </a:solidFill>
                          <a:effectLst/>
                          <a:latin typeface="ＭＳ Ｐゴシック"/>
                        </a:rPr>
                        <a:t>判断者</a:t>
                      </a:r>
                    </a:p>
                  </a:txBody>
                  <a:tcPr marL="9525" marR="9525" marT="9525" marB="0" anchor="ct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dirty="0">
                          <a:solidFill>
                            <a:srgbClr val="000000"/>
                          </a:solidFill>
                          <a:effectLst/>
                          <a:latin typeface="ＭＳ Ｐゴシック"/>
                        </a:rPr>
                        <a:t>A</a:t>
                      </a:r>
                      <a:endParaRPr lang="ja-JP" altLang="en-US" sz="800" b="0" i="0" u="none" strike="noStrike" dirty="0">
                        <a:solidFill>
                          <a:srgbClr val="000000"/>
                        </a:solidFill>
                        <a:effectLst/>
                        <a:latin typeface="ＭＳ Ｐゴシック"/>
                      </a:endParaRPr>
                    </a:p>
                  </a:txBody>
                  <a:tcPr marL="9525" marR="9525" marT="9525" marB="0" anchor="ctr">
                    <a:lnL w="6350" cap="flat" cmpd="sng" algn="ctr">
                      <a:solidFill>
                        <a:schemeClr val="tx1"/>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0000"/>
                          </a:solidFill>
                          <a:effectLst/>
                          <a:latin typeface="ＭＳ Ｐゴシック"/>
                        </a:rPr>
                        <a:t>社長</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0000"/>
                          </a:solidFill>
                          <a:effectLst/>
                          <a:latin typeface="ＭＳ Ｐゴシック"/>
                        </a:rPr>
                        <a:t>＊＊専務　</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0000"/>
                          </a:solidFill>
                          <a:effectLst/>
                          <a:latin typeface="ＭＳ Ｐゴシック"/>
                        </a:rPr>
                        <a:t>＊＊常務</a:t>
                      </a:r>
                    </a:p>
                  </a:txBody>
                  <a:tcPr marL="9525" marR="9525" marT="9525" marB="0" anchor="ctr">
                    <a:lnL w="6350" cap="flat" cmpd="sng" algn="ctr">
                      <a:solidFill>
                        <a:srgbClr val="000000"/>
                      </a:solidFill>
                      <a:prstDash val="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1"/>
                  </a:ext>
                </a:extLst>
              </a:tr>
              <a:tr h="165766">
                <a:tc vMerge="1">
                  <a:txBody>
                    <a:bodyPr/>
                    <a:lstStyle/>
                    <a:p>
                      <a:pPr algn="ctr" fontAlgn="ctr"/>
                      <a:endParaRPr lang="ja-JP" altLang="en-US" sz="800" b="0" i="0" u="none" strike="noStrike" dirty="0">
                        <a:solidFill>
                          <a:srgbClr val="000000"/>
                        </a:solidFill>
                        <a:effectLst/>
                        <a:latin typeface="ＭＳ Ｐゴシック"/>
                      </a:endParaRPr>
                    </a:p>
                  </a:txBody>
                  <a:tcPr marL="9525" marR="9525" marT="9525" marB="0" anchor="ctr">
                    <a:lnL w="12700" cap="flat" cmpd="sng" algn="ctr">
                      <a:solidFill>
                        <a:srgbClr val="000000"/>
                      </a:solidFill>
                      <a:prstDash val="solid"/>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dirty="0">
                          <a:solidFill>
                            <a:srgbClr val="000000"/>
                          </a:solidFill>
                          <a:effectLst/>
                          <a:latin typeface="ＭＳ Ｐゴシック"/>
                        </a:rPr>
                        <a:t>補佐</a:t>
                      </a:r>
                    </a:p>
                  </a:txBody>
                  <a:tcPr marL="9525" marR="9525" marT="9525" marB="0" anchor="ctr">
                    <a:lnL w="6350" cap="flat" cmpd="sng" algn="ctr">
                      <a:solidFill>
                        <a:schemeClr val="tx1"/>
                      </a:solidFill>
                      <a:prstDash val="dot"/>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0" i="0" u="none" strike="noStrike" dirty="0">
                          <a:solidFill>
                            <a:srgbClr val="000000"/>
                          </a:solidFill>
                          <a:effectLst/>
                          <a:latin typeface="ＭＳ Ｐゴシック"/>
                        </a:rPr>
                        <a:t>B</a:t>
                      </a:r>
                      <a:endParaRPr lang="ja-JP" altLang="en-US" sz="800" b="0" i="0" u="none" strike="noStrike" dirty="0">
                        <a:solidFill>
                          <a:srgbClr val="000000"/>
                        </a:solidFill>
                        <a:effectLst/>
                        <a:latin typeface="ＭＳ Ｐゴシック"/>
                      </a:endParaRPr>
                    </a:p>
                  </a:txBody>
                  <a:tcPr marL="9525" marR="9525" marT="9525" marB="0" anchor="ctr">
                    <a:lnL w="6350" cap="flat" cmpd="sng" algn="ctr">
                      <a:solidFill>
                        <a:schemeClr val="tx1"/>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0000"/>
                          </a:solidFill>
                          <a:effectLst/>
                          <a:latin typeface="ＭＳ Ｐゴシック"/>
                        </a:rPr>
                        <a:t>総務部長</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0000"/>
                          </a:solidFill>
                          <a:effectLst/>
                          <a:latin typeface="ＭＳ Ｐゴシック"/>
                        </a:rPr>
                        <a:t>同部＊＊</a:t>
                      </a:r>
                      <a:r>
                        <a:rPr lang="en-US" altLang="ja-JP" sz="800" b="1" i="0" u="none" strike="noStrike" dirty="0">
                          <a:solidFill>
                            <a:srgbClr val="FF0000"/>
                          </a:solidFill>
                          <a:effectLst/>
                          <a:latin typeface="ＭＳ Ｐゴシック"/>
                        </a:rPr>
                        <a:t>G</a:t>
                      </a:r>
                      <a:r>
                        <a:rPr lang="ja-JP" altLang="en-US" sz="800" b="1" i="0" u="none" strike="noStrike" dirty="0">
                          <a:solidFill>
                            <a:srgbClr val="FF0000"/>
                          </a:solidFill>
                          <a:effectLst/>
                          <a:latin typeface="ＭＳ Ｐゴシック"/>
                        </a:rPr>
                        <a:t>長</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0000"/>
                          </a:solidFill>
                          <a:effectLst/>
                          <a:latin typeface="ＭＳ Ｐゴシック"/>
                        </a:rPr>
                        <a:t>同部＊＊</a:t>
                      </a:r>
                      <a:r>
                        <a:rPr lang="en-US" altLang="ja-JP" sz="800" b="1" i="0" u="none" strike="noStrike" dirty="0">
                          <a:solidFill>
                            <a:srgbClr val="FF0000"/>
                          </a:solidFill>
                          <a:effectLst/>
                          <a:latin typeface="ＭＳ Ｐゴシック"/>
                        </a:rPr>
                        <a:t>G</a:t>
                      </a:r>
                      <a:r>
                        <a:rPr lang="ja-JP" altLang="en-US" sz="800" b="1" i="0" u="none" strike="noStrike" dirty="0">
                          <a:solidFill>
                            <a:srgbClr val="FF0000"/>
                          </a:solidFill>
                          <a:effectLst/>
                          <a:latin typeface="ＭＳ Ｐゴシック"/>
                        </a:rPr>
                        <a:t>長</a:t>
                      </a:r>
                    </a:p>
                  </a:txBody>
                  <a:tcPr marL="9525" marR="9525" marT="9525" marB="0" anchor="ctr">
                    <a:lnL w="6350" cap="flat" cmpd="sng" algn="ctr">
                      <a:solidFill>
                        <a:srgbClr val="000000"/>
                      </a:solidFill>
                      <a:prstDash val="dot"/>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3803387160"/>
                  </a:ext>
                </a:extLst>
              </a:tr>
              <a:tr h="165766">
                <a:tc gridSpan="2">
                  <a:txBody>
                    <a:bodyPr/>
                    <a:lstStyle/>
                    <a:p>
                      <a:pPr algn="ctr" fontAlgn="ctr"/>
                      <a:r>
                        <a:rPr lang="ja-JP" altLang="en-US" sz="800" b="0" i="0" u="none" strike="noStrike" dirty="0">
                          <a:solidFill>
                            <a:srgbClr val="000000"/>
                          </a:solidFill>
                          <a:effectLst/>
                          <a:latin typeface="ＭＳ Ｐゴシック"/>
                        </a:rPr>
                        <a:t>初動対応統括</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hMerge="1">
                  <a:txBody>
                    <a:bodyPr/>
                    <a:lstStyle/>
                    <a:p>
                      <a:endParaRPr kumimoji="1" lang="ja-JP" altLang="en-US"/>
                    </a:p>
                  </a:txBody>
                  <a:tcPr/>
                </a:tc>
                <a:tc>
                  <a:txBody>
                    <a:bodyPr/>
                    <a:lstStyle/>
                    <a:p>
                      <a:pPr algn="ctr" fontAlgn="ctr"/>
                      <a:r>
                        <a:rPr lang="en-US" altLang="ja-JP" sz="800" b="0" i="0" u="none" strike="noStrike" dirty="0">
                          <a:solidFill>
                            <a:srgbClr val="000000"/>
                          </a:solidFill>
                          <a:effectLst/>
                          <a:latin typeface="ＭＳ Ｐゴシック"/>
                        </a:rPr>
                        <a:t>C</a:t>
                      </a:r>
                      <a:endParaRPr lang="ja-JP" altLang="en-US" sz="800" b="0" i="0" u="none" strike="noStrike" dirty="0">
                        <a:solidFill>
                          <a:srgbClr val="000000"/>
                        </a:solidFill>
                        <a:effectLst/>
                        <a:latin typeface="ＭＳ Ｐゴシック"/>
                      </a:endParaRPr>
                    </a:p>
                  </a:txBody>
                  <a:tcPr marL="9525" marR="9525" marT="9525" marB="0" anchor="ctr">
                    <a:lnL w="6350" cap="flat" cmpd="sng" algn="ctr">
                      <a:solidFill>
                        <a:schemeClr val="tx1"/>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0000"/>
                          </a:solidFill>
                          <a:effectLst/>
                          <a:latin typeface="ＭＳ Ｐゴシック"/>
                        </a:rPr>
                        <a:t>総務部長</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0000"/>
                          </a:solidFill>
                          <a:effectLst/>
                          <a:latin typeface="ＭＳ Ｐゴシック"/>
                        </a:rPr>
                        <a:t>同部＊＊</a:t>
                      </a:r>
                      <a:r>
                        <a:rPr lang="en-US" altLang="ja-JP" sz="800" b="1" i="0" u="none" strike="noStrike" dirty="0">
                          <a:solidFill>
                            <a:srgbClr val="FF0000"/>
                          </a:solidFill>
                          <a:effectLst/>
                          <a:latin typeface="ＭＳ Ｐゴシック"/>
                        </a:rPr>
                        <a:t>G</a:t>
                      </a:r>
                      <a:r>
                        <a:rPr lang="ja-JP" altLang="en-US" sz="800" b="1" i="0" u="none" strike="noStrike" dirty="0">
                          <a:solidFill>
                            <a:srgbClr val="FF0000"/>
                          </a:solidFill>
                          <a:effectLst/>
                          <a:latin typeface="ＭＳ Ｐゴシック"/>
                        </a:rPr>
                        <a:t>長</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0000"/>
                          </a:solidFill>
                          <a:effectLst/>
                          <a:latin typeface="ＭＳ Ｐゴシック"/>
                        </a:rPr>
                        <a:t>同部＊＊</a:t>
                      </a:r>
                      <a:r>
                        <a:rPr lang="en-US" altLang="ja-JP" sz="800" b="1" i="0" u="none" strike="noStrike" dirty="0">
                          <a:solidFill>
                            <a:srgbClr val="FF0000"/>
                          </a:solidFill>
                          <a:effectLst/>
                          <a:latin typeface="ＭＳ Ｐゴシック"/>
                        </a:rPr>
                        <a:t>G</a:t>
                      </a:r>
                      <a:r>
                        <a:rPr lang="ja-JP" altLang="en-US" sz="800" b="1" i="0" u="none" strike="noStrike" dirty="0">
                          <a:solidFill>
                            <a:srgbClr val="FF0000"/>
                          </a:solidFill>
                          <a:effectLst/>
                          <a:latin typeface="ＭＳ Ｐゴシック"/>
                        </a:rPr>
                        <a:t>長</a:t>
                      </a:r>
                    </a:p>
                  </a:txBody>
                  <a:tcPr marL="9525" marR="9525" marT="9525" marB="0" anchor="ctr">
                    <a:lnL w="6350" cap="flat" cmpd="sng" algn="ctr">
                      <a:solidFill>
                        <a:srgbClr val="000000"/>
                      </a:solidFill>
                      <a:prstDash val="dot"/>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2"/>
                  </a:ext>
                </a:extLst>
              </a:tr>
              <a:tr h="165766">
                <a:tc gridSpan="2">
                  <a:txBody>
                    <a:bodyPr/>
                    <a:lstStyle/>
                    <a:p>
                      <a:pPr algn="ctr" fontAlgn="ctr"/>
                      <a:r>
                        <a:rPr lang="ja-JP" altLang="en-US" sz="800" b="0" i="0" u="none" strike="noStrike" dirty="0">
                          <a:solidFill>
                            <a:srgbClr val="000000"/>
                          </a:solidFill>
                          <a:effectLst/>
                          <a:latin typeface="ＭＳ Ｐゴシック"/>
                        </a:rPr>
                        <a:t>事業継続対応統括</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chemeClr val="tx1"/>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a:txBody>
                    <a:bodyPr/>
                    <a:lstStyle/>
                    <a:p>
                      <a:pPr algn="ctr" fontAlgn="ctr"/>
                      <a:r>
                        <a:rPr lang="en-US" altLang="ja-JP" sz="800" b="0" i="0" u="none" strike="noStrike" dirty="0">
                          <a:solidFill>
                            <a:srgbClr val="000000"/>
                          </a:solidFill>
                          <a:effectLst/>
                          <a:latin typeface="ＭＳ Ｐゴシック"/>
                        </a:rPr>
                        <a:t>D</a:t>
                      </a:r>
                      <a:endParaRPr lang="ja-JP" altLang="en-US" sz="800" b="0" i="0" u="none" strike="noStrike" dirty="0">
                        <a:solidFill>
                          <a:srgbClr val="000000"/>
                        </a:solidFill>
                        <a:effectLst/>
                        <a:latin typeface="ＭＳ Ｐゴシック"/>
                      </a:endParaRPr>
                    </a:p>
                  </a:txBody>
                  <a:tcPr marL="9525" marR="9525" marT="9525" marB="0" anchor="ctr">
                    <a:lnL w="6350" cap="flat" cmpd="sng" algn="ctr">
                      <a:solidFill>
                        <a:schemeClr val="tx1"/>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ja-JP" altLang="en-US" sz="800" b="1" i="0" u="none" strike="noStrike" dirty="0">
                          <a:solidFill>
                            <a:srgbClr val="FF0000"/>
                          </a:solidFill>
                          <a:effectLst/>
                          <a:latin typeface="ＭＳ Ｐゴシック"/>
                        </a:rPr>
                        <a:t>経営企画部長</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ja-JP" altLang="en-US" sz="800" b="1" i="0" u="none" strike="noStrike" dirty="0">
                          <a:solidFill>
                            <a:srgbClr val="FF0000"/>
                          </a:solidFill>
                          <a:effectLst/>
                          <a:latin typeface="ＭＳ Ｐゴシック"/>
                        </a:rPr>
                        <a:t>同部＊＊</a:t>
                      </a:r>
                      <a:r>
                        <a:rPr lang="en-US" altLang="ja-JP" sz="800" b="1" i="0" u="none" strike="noStrike" dirty="0">
                          <a:solidFill>
                            <a:srgbClr val="FF0000"/>
                          </a:solidFill>
                          <a:effectLst/>
                          <a:latin typeface="ＭＳ Ｐゴシック"/>
                        </a:rPr>
                        <a:t>G</a:t>
                      </a:r>
                      <a:r>
                        <a:rPr lang="ja-JP" altLang="en-US" sz="800" b="1" i="0" u="none" strike="noStrike" dirty="0">
                          <a:solidFill>
                            <a:srgbClr val="FF0000"/>
                          </a:solidFill>
                          <a:effectLst/>
                          <a:latin typeface="ＭＳ Ｐゴシック"/>
                        </a:rPr>
                        <a:t>長</a:t>
                      </a:r>
                    </a:p>
                  </a:txBody>
                  <a:tcPr marL="9525" marR="9525" marT="9525"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ja-JP" altLang="en-US" sz="800" b="1" i="0" u="none" strike="noStrike" dirty="0">
                          <a:solidFill>
                            <a:srgbClr val="FF0000"/>
                          </a:solidFill>
                          <a:effectLst/>
                          <a:latin typeface="ＭＳ Ｐゴシック"/>
                        </a:rPr>
                        <a:t>同部＊＊</a:t>
                      </a:r>
                      <a:r>
                        <a:rPr lang="en-US" altLang="ja-JP" sz="800" b="1" i="0" u="none" strike="noStrike" dirty="0">
                          <a:solidFill>
                            <a:srgbClr val="FF0000"/>
                          </a:solidFill>
                          <a:effectLst/>
                          <a:latin typeface="ＭＳ Ｐゴシック"/>
                        </a:rPr>
                        <a:t>G</a:t>
                      </a:r>
                      <a:r>
                        <a:rPr lang="ja-JP" altLang="en-US" sz="800" b="1" i="0" u="none" strike="noStrike" dirty="0">
                          <a:solidFill>
                            <a:srgbClr val="FF0000"/>
                          </a:solidFill>
                          <a:effectLst/>
                          <a:latin typeface="ＭＳ Ｐゴシック"/>
                        </a:rPr>
                        <a:t>長</a:t>
                      </a:r>
                    </a:p>
                  </a:txBody>
                  <a:tcPr marL="9525" marR="9525" marT="9525" marB="0" anchor="ctr">
                    <a:lnL w="6350" cap="flat" cmpd="sng" algn="ctr">
                      <a:solidFill>
                        <a:srgbClr val="000000"/>
                      </a:solidFill>
                      <a:prstDash val="dot"/>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
        <p:nvSpPr>
          <p:cNvPr id="16" name="Rectangle 5"/>
          <p:cNvSpPr>
            <a:spLocks noChangeArrowheads="1"/>
          </p:cNvSpPr>
          <p:nvPr/>
        </p:nvSpPr>
        <p:spPr bwMode="auto">
          <a:xfrm rot="10800000" flipH="1">
            <a:off x="0" y="0"/>
            <a:ext cx="12801600" cy="314785"/>
          </a:xfrm>
          <a:prstGeom prst="rect">
            <a:avLst/>
          </a:prstGeom>
          <a:gradFill flip="none" rotWithShape="1">
            <a:gsLst>
              <a:gs pos="37000">
                <a:srgbClr val="FFFFFF"/>
              </a:gs>
              <a:gs pos="100000">
                <a:srgbClr val="006666"/>
              </a:gs>
            </a:gsLst>
            <a:lin ang="10800000" scaled="1"/>
            <a:tileRect/>
          </a:gradFill>
          <a:ln>
            <a:noFill/>
          </a:ln>
          <a:effectLst/>
        </p:spPr>
        <p:txBody>
          <a:bodyPr wrap="none" anchor="ctr"/>
          <a:lstStyle/>
          <a:p>
            <a:pPr eaLnBrk="0" hangingPunct="0"/>
            <a:endParaRPr kumimoji="0" lang="ja-JP" altLang="en-US">
              <a:ea typeface="HG丸ｺﾞｼｯｸM-PRO" pitchFamily="50" charset="-128"/>
            </a:endParaRPr>
          </a:p>
        </p:txBody>
      </p:sp>
      <p:grpSp>
        <p:nvGrpSpPr>
          <p:cNvPr id="17" name="グループ化 16"/>
          <p:cNvGrpSpPr/>
          <p:nvPr/>
        </p:nvGrpSpPr>
        <p:grpSpPr>
          <a:xfrm>
            <a:off x="-110504" y="1397770"/>
            <a:ext cx="684414" cy="276999"/>
            <a:chOff x="4816624" y="618777"/>
            <a:chExt cx="684414" cy="276999"/>
          </a:xfrm>
        </p:grpSpPr>
        <p:sp>
          <p:nvSpPr>
            <p:cNvPr id="18" name="正方形/長方形 17"/>
            <p:cNvSpPr/>
            <p:nvPr/>
          </p:nvSpPr>
          <p:spPr>
            <a:xfrm>
              <a:off x="4816624" y="618777"/>
              <a:ext cx="684414" cy="276999"/>
            </a:xfrm>
            <a:prstGeom prst="rect">
              <a:avLst/>
            </a:prstGeom>
            <a:noFill/>
          </p:spPr>
          <p:txBody>
            <a:bodyPr wrap="square" lIns="91440" tIns="45720" rIns="91440" bIns="45720">
              <a:spAutoFit/>
            </a:bodyPr>
            <a:lstStyle/>
            <a:p>
              <a:pPr algn="ctr"/>
              <a:r>
                <a:rPr lang="en-US" altLang="ja-JP" sz="12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STEP</a:t>
              </a:r>
              <a:r>
                <a:rPr lang="en-US" altLang="ja-JP" sz="1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3</a:t>
              </a:r>
              <a:endParaRPr lang="ja-JP" altLang="en-US" sz="12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
          <p:nvSpPr>
            <p:cNvPr id="19" name="円/楕円 18"/>
            <p:cNvSpPr/>
            <p:nvPr/>
          </p:nvSpPr>
          <p:spPr>
            <a:xfrm>
              <a:off x="4944738" y="661170"/>
              <a:ext cx="432048" cy="208114"/>
            </a:xfrm>
            <a:prstGeom prst="ellipse">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20" name="テキスト ボックス 19"/>
          <p:cNvSpPr txBox="1"/>
          <p:nvPr/>
        </p:nvSpPr>
        <p:spPr>
          <a:xfrm>
            <a:off x="58206" y="-18063"/>
            <a:ext cx="4852494" cy="338554"/>
          </a:xfrm>
          <a:prstGeom prst="rect">
            <a:avLst/>
          </a:prstGeom>
          <a:noFill/>
        </p:spPr>
        <p:txBody>
          <a:bodyPr wrap="square" rtlCol="0">
            <a:spAutoFit/>
          </a:bodyPr>
          <a:lstStyle/>
          <a:p>
            <a:r>
              <a:rPr lang="ja-JP" altLang="en-US" sz="1600" dirty="0">
                <a:solidFill>
                  <a:schemeClr val="bg1"/>
                </a:solidFill>
                <a:latin typeface="HGP創英角ｺﾞｼｯｸUB" panose="020B0900000000000000" pitchFamily="50" charset="-128"/>
                <a:ea typeface="HGP創英角ｺﾞｼｯｸUB" panose="020B0900000000000000" pitchFamily="50" charset="-128"/>
              </a:rPr>
              <a:t>身の丈にあった地震ＢＣＰ策定シート（運輸業版）</a:t>
            </a:r>
            <a:endParaRPr kumimoji="1" lang="ja-JP" altLang="en-US" sz="1600" dirty="0">
              <a:solidFill>
                <a:schemeClr val="bg1"/>
              </a:solidFill>
              <a:latin typeface="HGP創英角ｺﾞｼｯｸUB" panose="020B0900000000000000" pitchFamily="50" charset="-128"/>
              <a:ea typeface="HGP創英角ｺﾞｼｯｸUB" panose="020B0900000000000000" pitchFamily="50" charset="-128"/>
            </a:endParaRPr>
          </a:p>
        </p:txBody>
      </p:sp>
      <p:sp>
        <p:nvSpPr>
          <p:cNvPr id="23" name="テキスト ボックス 22"/>
          <p:cNvSpPr txBox="1"/>
          <p:nvPr/>
        </p:nvSpPr>
        <p:spPr>
          <a:xfrm>
            <a:off x="10721280" y="56698"/>
            <a:ext cx="2016224" cy="215444"/>
          </a:xfrm>
          <a:prstGeom prst="rect">
            <a:avLst/>
          </a:prstGeom>
          <a:noFill/>
        </p:spPr>
        <p:txBody>
          <a:bodyPr wrap="square" rtlCol="0">
            <a:spAutoFit/>
          </a:bodyPr>
          <a:lstStyle/>
          <a:p>
            <a:pPr algn="r"/>
            <a:r>
              <a:rPr kumimoji="1" lang="ja-JP" altLang="en-US" sz="800" dirty="0"/>
              <a:t>更新日 ： </a:t>
            </a:r>
            <a:r>
              <a:rPr kumimoji="1" lang="en-US" altLang="ja-JP" sz="800" dirty="0"/>
              <a:t>20</a:t>
            </a:r>
            <a:r>
              <a:rPr kumimoji="1" lang="ja-JP" altLang="en-US" sz="800" dirty="0"/>
              <a:t>　　年 </a:t>
            </a:r>
            <a:r>
              <a:rPr lang="ja-JP" altLang="en-US" sz="800" dirty="0"/>
              <a:t>　　</a:t>
            </a:r>
            <a:r>
              <a:rPr kumimoji="1" lang="ja-JP" altLang="en-US" sz="800" dirty="0"/>
              <a:t>月 </a:t>
            </a:r>
            <a:r>
              <a:rPr lang="ja-JP" altLang="en-US" sz="800" dirty="0"/>
              <a:t>　　</a:t>
            </a:r>
            <a:r>
              <a:rPr kumimoji="1" lang="ja-JP" altLang="en-US" sz="800" dirty="0"/>
              <a:t>日</a:t>
            </a:r>
          </a:p>
        </p:txBody>
      </p:sp>
      <p:sp>
        <p:nvSpPr>
          <p:cNvPr id="25" name="テキスト ボックス 24"/>
          <p:cNvSpPr txBox="1"/>
          <p:nvPr/>
        </p:nvSpPr>
        <p:spPr>
          <a:xfrm>
            <a:off x="4910700" y="-33364"/>
            <a:ext cx="5882588" cy="326338"/>
          </a:xfrm>
          <a:prstGeom prst="rect">
            <a:avLst/>
          </a:prstGeom>
          <a:noFill/>
          <a:ln w="3175">
            <a:noFill/>
          </a:ln>
        </p:spPr>
        <p:style>
          <a:lnRef idx="2">
            <a:schemeClr val="dk1"/>
          </a:lnRef>
          <a:fillRef idx="1">
            <a:schemeClr val="lt1"/>
          </a:fillRef>
          <a:effectRef idx="0">
            <a:schemeClr val="dk1"/>
          </a:effectRef>
          <a:fontRef idx="minor">
            <a:schemeClr val="dk1"/>
          </a:fontRef>
        </p:style>
        <p:txBody>
          <a:bodyPr wrap="square" lIns="79342" tIns="39671" rIns="79342" bIns="39671">
            <a:spAutoFit/>
          </a:bodyPr>
          <a:lstStyle/>
          <a:p>
            <a:pPr defTabSz="1279953" fontAlgn="auto">
              <a:spcBef>
                <a:spcPts val="0"/>
              </a:spcBef>
              <a:spcAft>
                <a:spcPts val="0"/>
              </a:spcAft>
              <a:defRPr/>
            </a:pPr>
            <a:r>
              <a:rPr lang="ja-JP" altLang="en-US" sz="800" b="1" dirty="0">
                <a:solidFill>
                  <a:srgbClr val="FF0000"/>
                </a:solidFill>
                <a:latin typeface="ＭＳ Ｐ明朝" panose="02020600040205080304" pitchFamily="18" charset="-128"/>
                <a:ea typeface="ＭＳ Ｐ明朝" panose="02020600040205080304" pitchFamily="18" charset="-128"/>
              </a:rPr>
              <a:t>本シートでは、</a:t>
            </a:r>
            <a:r>
              <a:rPr lang="en-US" altLang="ja-JP" sz="800" b="1" dirty="0">
                <a:solidFill>
                  <a:srgbClr val="FF0000"/>
                </a:solidFill>
                <a:latin typeface="ＭＳ Ｐ明朝" panose="02020600040205080304" pitchFamily="18" charset="-128"/>
                <a:ea typeface="ＭＳ Ｐ明朝" panose="02020600040205080304" pitchFamily="18" charset="-128"/>
              </a:rPr>
              <a:t>BCP</a:t>
            </a:r>
            <a:r>
              <a:rPr lang="ja-JP" altLang="en-US" sz="800" b="1" dirty="0">
                <a:solidFill>
                  <a:srgbClr val="FF0000"/>
                </a:solidFill>
                <a:latin typeface="ＭＳ Ｐ明朝" panose="02020600040205080304" pitchFamily="18" charset="-128"/>
                <a:ea typeface="ＭＳ Ｐ明朝" panose="02020600040205080304" pitchFamily="18" charset="-128"/>
              </a:rPr>
              <a:t>の全体像とともに「策定の優先順位」を</a:t>
            </a:r>
            <a:r>
              <a:rPr lang="en-US" altLang="ja-JP" sz="800" b="1" dirty="0">
                <a:solidFill>
                  <a:srgbClr val="FF0000"/>
                </a:solidFill>
                <a:latin typeface="ＭＳ Ｐ明朝" panose="02020600040205080304" pitchFamily="18" charset="-128"/>
                <a:ea typeface="ＭＳ Ｐ明朝" panose="02020600040205080304" pitchFamily="18" charset="-128"/>
              </a:rPr>
              <a:t>STEP</a:t>
            </a:r>
            <a:r>
              <a:rPr lang="ja-JP" altLang="en-US" sz="800" b="1" dirty="0">
                <a:solidFill>
                  <a:srgbClr val="FF0000"/>
                </a:solidFill>
                <a:latin typeface="ＭＳ Ｐ明朝" panose="02020600040205080304" pitchFamily="18" charset="-128"/>
                <a:ea typeface="ＭＳ Ｐ明朝" panose="02020600040205080304" pitchFamily="18" charset="-128"/>
              </a:rPr>
              <a:t>の形で整理しています。</a:t>
            </a:r>
            <a:endParaRPr lang="en-US" altLang="ja-JP" sz="800" b="1" dirty="0">
              <a:solidFill>
                <a:srgbClr val="FF0000"/>
              </a:solidFill>
              <a:latin typeface="ＭＳ Ｐ明朝" panose="02020600040205080304" pitchFamily="18" charset="-128"/>
              <a:ea typeface="ＭＳ Ｐ明朝" panose="02020600040205080304" pitchFamily="18" charset="-128"/>
            </a:endParaRPr>
          </a:p>
          <a:p>
            <a:pPr defTabSz="1279953" fontAlgn="auto">
              <a:spcBef>
                <a:spcPts val="0"/>
              </a:spcBef>
              <a:spcAft>
                <a:spcPts val="0"/>
              </a:spcAft>
              <a:defRPr/>
            </a:pPr>
            <a:r>
              <a:rPr lang="ja-JP" altLang="en-US" sz="800" b="1" dirty="0">
                <a:solidFill>
                  <a:srgbClr val="FF0000"/>
                </a:solidFill>
                <a:latin typeface="ＭＳ Ｐ明朝" panose="02020600040205080304" pitchFamily="18" charset="-128"/>
                <a:ea typeface="ＭＳ Ｐ明朝" panose="02020600040205080304" pitchFamily="18" charset="-128"/>
              </a:rPr>
              <a:t>最初から完全なものではなく、「身の丈にあった地震</a:t>
            </a:r>
            <a:r>
              <a:rPr lang="en-US" altLang="ja-JP" sz="800" b="1" dirty="0">
                <a:solidFill>
                  <a:srgbClr val="FF0000"/>
                </a:solidFill>
                <a:latin typeface="ＭＳ Ｐ明朝" panose="02020600040205080304" pitchFamily="18" charset="-128"/>
                <a:ea typeface="ＭＳ Ｐ明朝" panose="02020600040205080304" pitchFamily="18" charset="-128"/>
              </a:rPr>
              <a:t>BCP</a:t>
            </a:r>
            <a:r>
              <a:rPr lang="ja-JP" altLang="en-US" sz="800" b="1" dirty="0">
                <a:solidFill>
                  <a:srgbClr val="FF0000"/>
                </a:solidFill>
                <a:latin typeface="ＭＳ Ｐ明朝" panose="02020600040205080304" pitchFamily="18" charset="-128"/>
                <a:ea typeface="ＭＳ Ｐ明朝" panose="02020600040205080304" pitchFamily="18" charset="-128"/>
              </a:rPr>
              <a:t>」をステップバイステップで策定いただくことを目的にしております。</a:t>
            </a:r>
            <a:endParaRPr lang="en-US" altLang="ja-JP" sz="800" b="1" dirty="0">
              <a:solidFill>
                <a:srgbClr val="FF0000"/>
              </a:solidFill>
              <a:latin typeface="ＭＳ Ｐ明朝" panose="02020600040205080304" pitchFamily="18" charset="-128"/>
              <a:ea typeface="ＭＳ Ｐ明朝" panose="02020600040205080304" pitchFamily="18" charset="-128"/>
            </a:endParaRPr>
          </a:p>
        </p:txBody>
      </p:sp>
      <p:sp>
        <p:nvSpPr>
          <p:cNvPr id="21" name="テキスト ボックス 20"/>
          <p:cNvSpPr txBox="1"/>
          <p:nvPr/>
        </p:nvSpPr>
        <p:spPr>
          <a:xfrm>
            <a:off x="398258" y="310021"/>
            <a:ext cx="1826078" cy="246221"/>
          </a:xfrm>
          <a:prstGeom prst="rect">
            <a:avLst/>
          </a:prstGeom>
          <a:noFill/>
        </p:spPr>
        <p:txBody>
          <a:bodyPr wrap="square" rtlCol="0">
            <a:spAutoFit/>
          </a:bodyPr>
          <a:lstStyle/>
          <a:p>
            <a:r>
              <a:rPr kumimoji="1" lang="ja-JP" altLang="en-US" sz="1000" b="1" dirty="0">
                <a:solidFill>
                  <a:srgbClr val="0070C0"/>
                </a:solidFill>
                <a:latin typeface="HGPｺﾞｼｯｸE" panose="020B0900000000000000" pitchFamily="50" charset="-128"/>
                <a:ea typeface="HGPｺﾞｼｯｸE" panose="020B0900000000000000" pitchFamily="50" charset="-128"/>
              </a:rPr>
              <a:t>当社をとりまく大地震リスク</a:t>
            </a:r>
          </a:p>
        </p:txBody>
      </p:sp>
      <p:sp>
        <p:nvSpPr>
          <p:cNvPr id="22" name="テキスト ボックス 21"/>
          <p:cNvSpPr txBox="1"/>
          <p:nvPr/>
        </p:nvSpPr>
        <p:spPr>
          <a:xfrm>
            <a:off x="398258" y="1439581"/>
            <a:ext cx="1512168" cy="246221"/>
          </a:xfrm>
          <a:prstGeom prst="rect">
            <a:avLst/>
          </a:prstGeom>
          <a:noFill/>
        </p:spPr>
        <p:txBody>
          <a:bodyPr wrap="square" rtlCol="0">
            <a:spAutoFit/>
          </a:bodyPr>
          <a:lstStyle/>
          <a:p>
            <a:r>
              <a:rPr lang="ja-JP" altLang="en-US" sz="1000" b="1" dirty="0">
                <a:solidFill>
                  <a:srgbClr val="0070C0"/>
                </a:solidFill>
                <a:latin typeface="HGPｺﾞｼｯｸE" panose="020B0900000000000000" pitchFamily="50" charset="-128"/>
                <a:ea typeface="HGPｺﾞｼｯｸE" panose="020B0900000000000000" pitchFamily="50" charset="-128"/>
              </a:rPr>
              <a:t>対応事項</a:t>
            </a:r>
            <a:endParaRPr kumimoji="1" lang="ja-JP" altLang="en-US" sz="1000" b="1" dirty="0">
              <a:solidFill>
                <a:srgbClr val="0070C0"/>
              </a:solidFill>
              <a:latin typeface="HGPｺﾞｼｯｸE" panose="020B0900000000000000" pitchFamily="50" charset="-128"/>
              <a:ea typeface="HGPｺﾞｼｯｸE" panose="020B0900000000000000" pitchFamily="50" charset="-128"/>
            </a:endParaRPr>
          </a:p>
        </p:txBody>
      </p:sp>
      <p:grpSp>
        <p:nvGrpSpPr>
          <p:cNvPr id="24" name="グループ化 23"/>
          <p:cNvGrpSpPr/>
          <p:nvPr/>
        </p:nvGrpSpPr>
        <p:grpSpPr>
          <a:xfrm>
            <a:off x="6184776" y="292974"/>
            <a:ext cx="684414" cy="276999"/>
            <a:chOff x="4816624" y="618777"/>
            <a:chExt cx="684414" cy="276999"/>
          </a:xfrm>
        </p:grpSpPr>
        <p:sp>
          <p:nvSpPr>
            <p:cNvPr id="26" name="正方形/長方形 25"/>
            <p:cNvSpPr/>
            <p:nvPr/>
          </p:nvSpPr>
          <p:spPr>
            <a:xfrm>
              <a:off x="4816624" y="618777"/>
              <a:ext cx="684414" cy="276999"/>
            </a:xfrm>
            <a:prstGeom prst="rect">
              <a:avLst/>
            </a:prstGeom>
            <a:noFill/>
          </p:spPr>
          <p:txBody>
            <a:bodyPr wrap="square" lIns="91440" tIns="45720" rIns="91440" bIns="45720">
              <a:spAutoFit/>
            </a:bodyPr>
            <a:lstStyle/>
            <a:p>
              <a:pPr algn="ctr"/>
              <a:r>
                <a:rPr lang="en-US" altLang="ja-JP" sz="12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STEP</a:t>
              </a:r>
              <a:r>
                <a:rPr lang="en-US" altLang="ja-JP" sz="1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2</a:t>
              </a:r>
              <a:endParaRPr lang="ja-JP" altLang="en-US" sz="12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
          <p:nvSpPr>
            <p:cNvPr id="27" name="円/楕円 26"/>
            <p:cNvSpPr/>
            <p:nvPr/>
          </p:nvSpPr>
          <p:spPr>
            <a:xfrm>
              <a:off x="4944738" y="661170"/>
              <a:ext cx="432048" cy="208114"/>
            </a:xfrm>
            <a:prstGeom prst="ellipse">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28" name="テキスト ボックス 27"/>
          <p:cNvSpPr txBox="1"/>
          <p:nvPr/>
        </p:nvSpPr>
        <p:spPr>
          <a:xfrm>
            <a:off x="6688832" y="305907"/>
            <a:ext cx="2304256" cy="246221"/>
          </a:xfrm>
          <a:prstGeom prst="rect">
            <a:avLst/>
          </a:prstGeom>
          <a:noFill/>
        </p:spPr>
        <p:txBody>
          <a:bodyPr wrap="square" rtlCol="0">
            <a:spAutoFit/>
          </a:bodyPr>
          <a:lstStyle/>
          <a:p>
            <a:r>
              <a:rPr lang="ja-JP" altLang="en-US" sz="1000" b="1" dirty="0">
                <a:solidFill>
                  <a:srgbClr val="0070C0"/>
                </a:solidFill>
                <a:latin typeface="HGPｺﾞｼｯｸE" panose="020B0900000000000000" pitchFamily="50" charset="-128"/>
                <a:ea typeface="HGPｺﾞｼｯｸE" panose="020B0900000000000000" pitchFamily="50" charset="-128"/>
              </a:rPr>
              <a:t>指揮命令系統</a:t>
            </a:r>
            <a:endParaRPr kumimoji="1" lang="ja-JP" altLang="en-US" sz="1000" b="1" dirty="0">
              <a:solidFill>
                <a:srgbClr val="0070C0"/>
              </a:solidFill>
              <a:latin typeface="HGPｺﾞｼｯｸE" panose="020B0900000000000000" pitchFamily="50" charset="-128"/>
              <a:ea typeface="HGPｺﾞｼｯｸE" panose="020B0900000000000000" pitchFamily="50" charset="-128"/>
            </a:endParaRPr>
          </a:p>
        </p:txBody>
      </p:sp>
      <p:sp>
        <p:nvSpPr>
          <p:cNvPr id="29" name="テキスト ボックス 28"/>
          <p:cNvSpPr txBox="1"/>
          <p:nvPr/>
        </p:nvSpPr>
        <p:spPr>
          <a:xfrm>
            <a:off x="7552927" y="1440783"/>
            <a:ext cx="3858879" cy="246221"/>
          </a:xfrm>
          <a:prstGeom prst="rect">
            <a:avLst/>
          </a:prstGeom>
          <a:noFill/>
        </p:spPr>
        <p:txBody>
          <a:bodyPr wrap="square" rtlCol="0">
            <a:spAutoFit/>
          </a:bodyPr>
          <a:lstStyle/>
          <a:p>
            <a:r>
              <a:rPr lang="ja-JP" altLang="en-US" sz="1000" b="1" dirty="0">
                <a:solidFill>
                  <a:srgbClr val="0070C0"/>
                </a:solidFill>
                <a:latin typeface="HGPｺﾞｼｯｸE" panose="020B0900000000000000" pitchFamily="50" charset="-128"/>
                <a:ea typeface="HGPｺﾞｼｯｸE" panose="020B0900000000000000" pitchFamily="50" charset="-128"/>
              </a:rPr>
              <a:t>対応事項が着実に実行できるよう事前準備</a:t>
            </a:r>
            <a:endParaRPr kumimoji="1" lang="ja-JP" altLang="en-US" sz="1000" b="1" dirty="0">
              <a:solidFill>
                <a:srgbClr val="0070C0"/>
              </a:solidFill>
              <a:latin typeface="HGPｺﾞｼｯｸE" panose="020B0900000000000000" pitchFamily="50" charset="-128"/>
              <a:ea typeface="HGPｺﾞｼｯｸE" panose="020B0900000000000000" pitchFamily="50" charset="-128"/>
            </a:endParaRPr>
          </a:p>
        </p:txBody>
      </p:sp>
      <p:graphicFrame>
        <p:nvGraphicFramePr>
          <p:cNvPr id="30" name="表 29"/>
          <p:cNvGraphicFramePr>
            <a:graphicFrameLocks noGrp="1"/>
          </p:cNvGraphicFramePr>
          <p:nvPr/>
        </p:nvGraphicFramePr>
        <p:xfrm>
          <a:off x="4810998" y="534875"/>
          <a:ext cx="1440160" cy="864000"/>
        </p:xfrm>
        <a:graphic>
          <a:graphicData uri="http://schemas.openxmlformats.org/drawingml/2006/table">
            <a:tbl>
              <a:tblPr/>
              <a:tblGrid>
                <a:gridCol w="1440160">
                  <a:extLst>
                    <a:ext uri="{9D8B030D-6E8A-4147-A177-3AD203B41FA5}">
                      <a16:colId xmlns:a16="http://schemas.microsoft.com/office/drawing/2014/main" val="20000"/>
                    </a:ext>
                  </a:extLst>
                </a:gridCol>
              </a:tblGrid>
              <a:tr h="352667">
                <a:tc>
                  <a:txBody>
                    <a:bodyPr/>
                    <a:lstStyle/>
                    <a:p>
                      <a:pPr algn="ctr"/>
                      <a:r>
                        <a:rPr kumimoji="1" lang="ja-JP" altLang="en-US" sz="700" dirty="0"/>
                        <a:t>（参考）</a:t>
                      </a:r>
                      <a:endParaRPr kumimoji="1" lang="en-US" altLang="ja-JP" sz="700" dirty="0"/>
                    </a:p>
                    <a:p>
                      <a:pPr algn="ctr"/>
                      <a:r>
                        <a:rPr kumimoji="1" lang="ja-JP" altLang="en-US" sz="700" dirty="0"/>
                        <a:t>震度</a:t>
                      </a:r>
                      <a:r>
                        <a:rPr kumimoji="1" lang="en-US" altLang="ja-JP" sz="700" dirty="0"/>
                        <a:t>6</a:t>
                      </a:r>
                      <a:r>
                        <a:rPr kumimoji="1" lang="ja-JP" altLang="en-US" sz="700" dirty="0"/>
                        <a:t>弱の地震発生時の</a:t>
                      </a:r>
                      <a:endParaRPr kumimoji="1" lang="en-US" altLang="ja-JP" sz="700" dirty="0"/>
                    </a:p>
                    <a:p>
                      <a:pPr algn="ctr"/>
                      <a:r>
                        <a:rPr kumimoji="1" lang="ja-JP" altLang="en-US" sz="700" dirty="0"/>
                        <a:t>社会インフラへの影響</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extLst>
                  <a:ext uri="{0D108BD9-81ED-4DB2-BD59-A6C34878D82A}">
                    <a16:rowId xmlns:a16="http://schemas.microsoft.com/office/drawing/2014/main" val="10000"/>
                  </a:ext>
                </a:extLst>
              </a:tr>
              <a:tr h="511333">
                <a:tc>
                  <a:txBody>
                    <a:bodyPr/>
                    <a:lstStyle/>
                    <a:p>
                      <a:pPr algn="ctr"/>
                      <a:r>
                        <a:rPr lang="ja-JP" altLang="en-US" sz="800" b="0" i="0" u="none" strike="noStrike" dirty="0">
                          <a:solidFill>
                            <a:srgbClr val="000000"/>
                          </a:solidFill>
                          <a:effectLst/>
                          <a:latin typeface="ＭＳ Ｐゴシック"/>
                        </a:rPr>
                        <a:t>　◆</a:t>
                      </a:r>
                      <a:r>
                        <a:rPr kumimoji="1" lang="ja-JP" altLang="en-US" sz="800" dirty="0"/>
                        <a:t>電気・通信＞</a:t>
                      </a:r>
                      <a:r>
                        <a:rPr kumimoji="1" lang="en-US" altLang="ja-JP" sz="800" dirty="0"/>
                        <a:t>1</a:t>
                      </a:r>
                      <a:r>
                        <a:rPr kumimoji="1" lang="ja-JP" altLang="en-US" sz="800" dirty="0"/>
                        <a:t>週間程度</a:t>
                      </a:r>
                      <a:endParaRPr kumimoji="1" lang="en-US" altLang="ja-JP" sz="800" dirty="0"/>
                    </a:p>
                    <a:p>
                      <a:pPr algn="ctr"/>
                      <a:r>
                        <a:rPr kumimoji="1" lang="ja-JP" altLang="en-US" sz="800" dirty="0"/>
                        <a:t>◆水・都市ガス＞</a:t>
                      </a:r>
                      <a:r>
                        <a:rPr kumimoji="1" lang="en-US" altLang="ja-JP" sz="800" dirty="0"/>
                        <a:t>2~3</a:t>
                      </a:r>
                      <a:r>
                        <a:rPr kumimoji="1" lang="ja-JP" altLang="en-US" sz="800" dirty="0"/>
                        <a:t>週間程度</a:t>
                      </a:r>
                      <a:endParaRPr kumimoji="1" lang="en-US" altLang="ja-JP" sz="800" dirty="0"/>
                    </a:p>
                    <a:p>
                      <a:pPr algn="ctr"/>
                      <a:r>
                        <a:rPr kumimoji="1" lang="ja-JP" altLang="en-US" sz="800" dirty="0"/>
                        <a:t>◆道路＞</a:t>
                      </a:r>
                      <a:r>
                        <a:rPr kumimoji="1" lang="en-US" altLang="ja-JP" sz="800" dirty="0"/>
                        <a:t>2~3</a:t>
                      </a:r>
                      <a:r>
                        <a:rPr kumimoji="1" lang="ja-JP" altLang="en-US" sz="800" dirty="0"/>
                        <a:t>週間程度</a:t>
                      </a:r>
                      <a:endParaRPr lang="ja-JP" altLang="en-US" sz="800" b="0" i="0" u="none" strike="noStrike" dirty="0">
                        <a:solidFill>
                          <a:srgbClr val="000000"/>
                        </a:solidFill>
                        <a:effectLst/>
                        <a:latin typeface="ＭＳ Ｐゴシック"/>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
        <p:nvSpPr>
          <p:cNvPr id="31" name="テキスト ボックス 30"/>
          <p:cNvSpPr txBox="1"/>
          <p:nvPr/>
        </p:nvSpPr>
        <p:spPr>
          <a:xfrm>
            <a:off x="2002686" y="361245"/>
            <a:ext cx="4274350" cy="184666"/>
          </a:xfrm>
          <a:prstGeom prst="rect">
            <a:avLst/>
          </a:prstGeom>
          <a:noFill/>
        </p:spPr>
        <p:txBody>
          <a:bodyPr wrap="square" rtlCol="0">
            <a:spAutoFit/>
          </a:bodyPr>
          <a:lstStyle/>
          <a:p>
            <a:r>
              <a:rPr lang="ja-JP" altLang="en-US" sz="600" dirty="0"/>
              <a:t>大地震発生確率と、発生した場合の影響（被害想定）について認識</a:t>
            </a:r>
            <a:endParaRPr kumimoji="1" lang="ja-JP" altLang="en-US" sz="600" dirty="0"/>
          </a:p>
        </p:txBody>
      </p:sp>
      <p:sp>
        <p:nvSpPr>
          <p:cNvPr id="32" name="テキスト ボックス 31"/>
          <p:cNvSpPr txBox="1"/>
          <p:nvPr/>
        </p:nvSpPr>
        <p:spPr>
          <a:xfrm>
            <a:off x="7576036" y="353356"/>
            <a:ext cx="3289260" cy="184666"/>
          </a:xfrm>
          <a:prstGeom prst="rect">
            <a:avLst/>
          </a:prstGeom>
          <a:noFill/>
        </p:spPr>
        <p:txBody>
          <a:bodyPr wrap="square" rtlCol="0">
            <a:spAutoFit/>
          </a:bodyPr>
          <a:lstStyle/>
          <a:p>
            <a:r>
              <a:rPr lang="ja-JP" altLang="en-US" sz="600" dirty="0"/>
              <a:t>統括事項・統括者の代替性を確保し、統括者に情報が集約される体制を構築</a:t>
            </a:r>
            <a:endParaRPr kumimoji="1" lang="ja-JP" altLang="en-US" sz="600" dirty="0"/>
          </a:p>
        </p:txBody>
      </p:sp>
      <p:graphicFrame>
        <p:nvGraphicFramePr>
          <p:cNvPr id="34" name="表 33"/>
          <p:cNvGraphicFramePr>
            <a:graphicFrameLocks noGrp="1"/>
          </p:cNvGraphicFramePr>
          <p:nvPr/>
        </p:nvGraphicFramePr>
        <p:xfrm>
          <a:off x="10865297" y="526580"/>
          <a:ext cx="1909712" cy="820425"/>
        </p:xfrm>
        <a:graphic>
          <a:graphicData uri="http://schemas.openxmlformats.org/drawingml/2006/table">
            <a:tbl>
              <a:tblPr/>
              <a:tblGrid>
                <a:gridCol w="1909712">
                  <a:extLst>
                    <a:ext uri="{9D8B030D-6E8A-4147-A177-3AD203B41FA5}">
                      <a16:colId xmlns:a16="http://schemas.microsoft.com/office/drawing/2014/main" val="20000"/>
                    </a:ext>
                  </a:extLst>
                </a:gridCol>
              </a:tblGrid>
              <a:tr h="180975">
                <a:tc>
                  <a:txBody>
                    <a:bodyPr/>
                    <a:lstStyle/>
                    <a:p>
                      <a:pPr algn="ctr" fontAlgn="ctr"/>
                      <a:r>
                        <a:rPr lang="ja-JP" altLang="en-US" sz="700" b="0" i="0" u="none" strike="noStrike" dirty="0">
                          <a:solidFill>
                            <a:srgbClr val="000000"/>
                          </a:solidFill>
                          <a:effectLst/>
                          <a:latin typeface="ＭＳ Ｐゴシック"/>
                        </a:rPr>
                        <a:t>統括者以外の対応フェーズごと対応方針</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extLst>
                  <a:ext uri="{0D108BD9-81ED-4DB2-BD59-A6C34878D82A}">
                    <a16:rowId xmlns:a16="http://schemas.microsoft.com/office/drawing/2014/main" val="10000"/>
                  </a:ext>
                </a:extLst>
              </a:tr>
              <a:tr h="171450">
                <a:tc>
                  <a:txBody>
                    <a:bodyPr/>
                    <a:lstStyle/>
                    <a:p>
                      <a:pPr algn="ctr" fontAlgn="ctr"/>
                      <a:endParaRPr lang="ja-JP" altLang="en-US" sz="800" b="0" i="0" u="none" strike="noStrike" dirty="0">
                        <a:solidFill>
                          <a:srgbClr val="000000"/>
                        </a:solidFill>
                        <a:effectLst/>
                        <a:latin typeface="ＭＳ Ｐゴシック"/>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lnTlToBr w="3175" cap="flat" cmpd="sng" algn="ctr">
                      <a:solidFill>
                        <a:schemeClr val="tx1"/>
                      </a:solidFill>
                      <a:prstDash val="sysDot"/>
                      <a:round/>
                      <a:headEnd type="none" w="med" len="med"/>
                      <a:tailEnd type="none" w="med" len="med"/>
                    </a:lnTlToBr>
                    <a:lnBlToTr w="3175" cap="flat" cmpd="sng" algn="ctr">
                      <a:solidFill>
                        <a:schemeClr val="tx1"/>
                      </a:solidFill>
                      <a:prstDash val="sysDot"/>
                      <a:round/>
                      <a:headEnd type="none" w="med" len="med"/>
                      <a:tailEnd type="none" w="med" len="med"/>
                    </a:lnBlToTr>
                  </a:tcPr>
                </a:tc>
                <a:extLst>
                  <a:ext uri="{0D108BD9-81ED-4DB2-BD59-A6C34878D82A}">
                    <a16:rowId xmlns:a16="http://schemas.microsoft.com/office/drawing/2014/main" val="10001"/>
                  </a:ext>
                </a:extLst>
              </a:tr>
              <a:tr h="234000">
                <a:tc>
                  <a:txBody>
                    <a:bodyPr/>
                    <a:lstStyle/>
                    <a:p>
                      <a:pPr algn="ctr" fontAlgn="ctr"/>
                      <a:r>
                        <a:rPr lang="ja-JP" altLang="en-US" sz="700" b="0" i="0" u="none" strike="noStrike" dirty="0">
                          <a:solidFill>
                            <a:srgbClr val="000000"/>
                          </a:solidFill>
                          <a:effectLst/>
                          <a:latin typeface="ＭＳ Ｐゴシック"/>
                        </a:rPr>
                        <a:t>初動対応：　全社員で手分けをして</a:t>
                      </a:r>
                      <a:endParaRPr lang="en-US" altLang="ja-JP" sz="700" b="0" i="0" u="none" strike="noStrike" dirty="0">
                        <a:solidFill>
                          <a:srgbClr val="000000"/>
                        </a:solidFill>
                        <a:effectLst/>
                        <a:latin typeface="ＭＳ Ｐゴシック"/>
                      </a:endParaRPr>
                    </a:p>
                    <a:p>
                      <a:pPr algn="ctr" fontAlgn="ctr"/>
                      <a:r>
                        <a:rPr lang="ja-JP" altLang="en-US" sz="700" b="0" i="0" u="none" strike="noStrike" dirty="0">
                          <a:solidFill>
                            <a:srgbClr val="000000"/>
                          </a:solidFill>
                          <a:effectLst/>
                          <a:latin typeface="ＭＳ Ｐゴシック"/>
                        </a:rPr>
                        <a:t>「非日常業務」に関する情報収集・個別対応を実施</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2"/>
                  </a:ext>
                </a:extLst>
              </a:tr>
              <a:tr h="234000">
                <a:tc>
                  <a:txBody>
                    <a:bodyPr/>
                    <a:lstStyle/>
                    <a:p>
                      <a:pPr algn="ctr" fontAlgn="ctr"/>
                      <a:r>
                        <a:rPr lang="ja-JP" altLang="en-US" sz="700" b="0" i="0" u="none" strike="noStrike" dirty="0">
                          <a:solidFill>
                            <a:srgbClr val="000000"/>
                          </a:solidFill>
                          <a:effectLst/>
                          <a:latin typeface="ＭＳ Ｐゴシック"/>
                        </a:rPr>
                        <a:t>事業家族対応：　通常時の組織で</a:t>
                      </a:r>
                    </a:p>
                    <a:p>
                      <a:pPr algn="ctr" fontAlgn="ctr"/>
                      <a:r>
                        <a:rPr lang="ja-JP" altLang="en-US" sz="700" b="0" i="0" u="none" strike="noStrike" dirty="0">
                          <a:solidFill>
                            <a:srgbClr val="000000"/>
                          </a:solidFill>
                          <a:effectLst/>
                          <a:latin typeface="ＭＳ Ｐゴシック"/>
                        </a:rPr>
                        <a:t>「日常業務」に関する情報収集・個別対応を実施</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
        <p:nvSpPr>
          <p:cNvPr id="35" name="テキスト ボックス 34"/>
          <p:cNvSpPr txBox="1"/>
          <p:nvPr/>
        </p:nvSpPr>
        <p:spPr>
          <a:xfrm>
            <a:off x="10806191" y="353356"/>
            <a:ext cx="1211233" cy="184666"/>
          </a:xfrm>
          <a:prstGeom prst="rect">
            <a:avLst/>
          </a:prstGeom>
          <a:noFill/>
        </p:spPr>
        <p:txBody>
          <a:bodyPr wrap="square" rtlCol="0">
            <a:spAutoFit/>
          </a:bodyPr>
          <a:lstStyle/>
          <a:p>
            <a:r>
              <a:rPr lang="en-US" altLang="ja-JP" sz="600" dirty="0"/>
              <a:t>※</a:t>
            </a:r>
            <a:r>
              <a:rPr lang="ja-JP" altLang="en-US" sz="600" dirty="0"/>
              <a:t>フェーズは「</a:t>
            </a:r>
            <a:r>
              <a:rPr lang="en-US" altLang="ja-JP" sz="600" dirty="0"/>
              <a:t>STEP</a:t>
            </a:r>
            <a:r>
              <a:rPr lang="ja-JP" altLang="en-US" sz="600" dirty="0"/>
              <a:t>３」参照</a:t>
            </a:r>
            <a:endParaRPr kumimoji="1" lang="ja-JP" altLang="en-US" sz="600" dirty="0"/>
          </a:p>
        </p:txBody>
      </p:sp>
      <p:sp>
        <p:nvSpPr>
          <p:cNvPr id="36" name="テキスト ボックス 35"/>
          <p:cNvSpPr txBox="1"/>
          <p:nvPr/>
        </p:nvSpPr>
        <p:spPr>
          <a:xfrm>
            <a:off x="1145716" y="1479606"/>
            <a:ext cx="4274350" cy="184666"/>
          </a:xfrm>
          <a:prstGeom prst="rect">
            <a:avLst/>
          </a:prstGeom>
          <a:noFill/>
        </p:spPr>
        <p:txBody>
          <a:bodyPr wrap="square" rtlCol="0">
            <a:spAutoFit/>
          </a:bodyPr>
          <a:lstStyle/>
          <a:p>
            <a:r>
              <a:rPr lang="ja-JP" altLang="en-US" sz="600" dirty="0"/>
              <a:t>「どのタイミングで、誰が、何をやるか」という対応事項について、「何のために」との趣旨を理解したうえで整理</a:t>
            </a:r>
            <a:endParaRPr kumimoji="1" lang="ja-JP" altLang="en-US" sz="600" dirty="0"/>
          </a:p>
        </p:txBody>
      </p:sp>
      <p:sp>
        <p:nvSpPr>
          <p:cNvPr id="37" name="テキスト ボックス 36"/>
          <p:cNvSpPr txBox="1"/>
          <p:nvPr/>
        </p:nvSpPr>
        <p:spPr>
          <a:xfrm>
            <a:off x="10073208" y="1496858"/>
            <a:ext cx="2728392" cy="184666"/>
          </a:xfrm>
          <a:prstGeom prst="rect">
            <a:avLst/>
          </a:prstGeom>
          <a:noFill/>
        </p:spPr>
        <p:txBody>
          <a:bodyPr wrap="square" rtlCol="0">
            <a:spAutoFit/>
          </a:bodyPr>
          <a:lstStyle/>
          <a:p>
            <a:r>
              <a:rPr lang="ja-JP" altLang="en-US" sz="600" dirty="0"/>
              <a:t>左記対応事項を「どうやってやるか」を事前に整理</a:t>
            </a:r>
            <a:endParaRPr kumimoji="1" lang="ja-JP" altLang="en-US" sz="600" dirty="0"/>
          </a:p>
        </p:txBody>
      </p:sp>
      <p:grpSp>
        <p:nvGrpSpPr>
          <p:cNvPr id="38" name="グループ化 37"/>
          <p:cNvGrpSpPr/>
          <p:nvPr/>
        </p:nvGrpSpPr>
        <p:grpSpPr>
          <a:xfrm>
            <a:off x="-142440" y="7392888"/>
            <a:ext cx="1041754" cy="276999"/>
            <a:chOff x="4816623" y="618777"/>
            <a:chExt cx="743595" cy="276999"/>
          </a:xfrm>
        </p:grpSpPr>
        <p:sp>
          <p:nvSpPr>
            <p:cNvPr id="39" name="正方形/長方形 38"/>
            <p:cNvSpPr/>
            <p:nvPr/>
          </p:nvSpPr>
          <p:spPr>
            <a:xfrm>
              <a:off x="4816623" y="618777"/>
              <a:ext cx="743595" cy="276999"/>
            </a:xfrm>
            <a:prstGeom prst="rect">
              <a:avLst/>
            </a:prstGeom>
            <a:noFill/>
          </p:spPr>
          <p:txBody>
            <a:bodyPr wrap="square" lIns="91440" tIns="45720" rIns="91440" bIns="45720">
              <a:spAutoFit/>
            </a:bodyPr>
            <a:lstStyle/>
            <a:p>
              <a:pPr algn="ctr"/>
              <a:r>
                <a:rPr lang="en-US" altLang="ja-JP" sz="12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STEP</a:t>
              </a:r>
              <a:r>
                <a:rPr lang="en-US" altLang="ja-JP" sz="1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4-2</a:t>
              </a:r>
              <a:endParaRPr lang="ja-JP" altLang="en-US" sz="12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
          <p:nvSpPr>
            <p:cNvPr id="40" name="円/楕円 39"/>
            <p:cNvSpPr/>
            <p:nvPr/>
          </p:nvSpPr>
          <p:spPr>
            <a:xfrm>
              <a:off x="4944738" y="661170"/>
              <a:ext cx="432048" cy="208114"/>
            </a:xfrm>
            <a:prstGeom prst="ellipse">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pic>
        <p:nvPicPr>
          <p:cNvPr id="44" name="図 43"/>
          <p:cNvPicPr>
            <a:picLocks noChangeAspect="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rot="18561156">
            <a:off x="6108278" y="6093367"/>
            <a:ext cx="2339366" cy="1106556"/>
          </a:xfrm>
          <a:prstGeom prst="rect">
            <a:avLst/>
          </a:prstGeom>
        </p:spPr>
      </p:pic>
      <p:sp>
        <p:nvSpPr>
          <p:cNvPr id="45" name="テキスト ボックス 44"/>
          <p:cNvSpPr txBox="1"/>
          <p:nvPr/>
        </p:nvSpPr>
        <p:spPr>
          <a:xfrm>
            <a:off x="6637076" y="6812390"/>
            <a:ext cx="411796" cy="215444"/>
          </a:xfrm>
          <a:prstGeom prst="rect">
            <a:avLst/>
          </a:prstGeom>
          <a:noFill/>
        </p:spPr>
        <p:txBody>
          <a:bodyPr wrap="square" rtlCol="0">
            <a:spAutoFit/>
          </a:bodyPr>
          <a:lstStyle/>
          <a:p>
            <a:r>
              <a:rPr kumimoji="1" lang="ja-JP" altLang="en-US" sz="800" b="1" dirty="0">
                <a:solidFill>
                  <a:schemeClr val="bg1"/>
                </a:solidFill>
              </a:rPr>
              <a:t>詳細</a:t>
            </a:r>
          </a:p>
        </p:txBody>
      </p:sp>
      <p:sp>
        <p:nvSpPr>
          <p:cNvPr id="46" name="テキスト ボックス 45"/>
          <p:cNvSpPr txBox="1"/>
          <p:nvPr/>
        </p:nvSpPr>
        <p:spPr>
          <a:xfrm>
            <a:off x="64096" y="7680920"/>
            <a:ext cx="338554" cy="1811233"/>
          </a:xfrm>
          <a:prstGeom prst="rect">
            <a:avLst/>
          </a:prstGeom>
          <a:noFill/>
        </p:spPr>
        <p:txBody>
          <a:bodyPr vert="eaVert" wrap="square" rtlCol="0">
            <a:spAutoFit/>
          </a:bodyPr>
          <a:lstStyle/>
          <a:p>
            <a:r>
              <a:rPr lang="ja-JP" altLang="en-US" sz="1000" b="1" dirty="0">
                <a:solidFill>
                  <a:srgbClr val="0070C0"/>
                </a:solidFill>
                <a:latin typeface="HGPｺﾞｼｯｸE" panose="020B0900000000000000" pitchFamily="50" charset="-128"/>
                <a:ea typeface="HGPｺﾞｼｯｸE" panose="020B0900000000000000" pitchFamily="50" charset="-128"/>
              </a:rPr>
              <a:t>事業機能の復旧方針決定</a:t>
            </a:r>
            <a:endParaRPr lang="en-US" altLang="ja-JP" sz="1000" b="1" dirty="0">
              <a:solidFill>
                <a:srgbClr val="0070C0"/>
              </a:solidFill>
              <a:latin typeface="HGPｺﾞｼｯｸE" panose="020B0900000000000000" pitchFamily="50" charset="-128"/>
              <a:ea typeface="HGPｺﾞｼｯｸE" panose="020B0900000000000000" pitchFamily="50" charset="-128"/>
            </a:endParaRPr>
          </a:p>
        </p:txBody>
      </p:sp>
      <p:sp>
        <p:nvSpPr>
          <p:cNvPr id="47" name="テキスト ボックス 46"/>
          <p:cNvSpPr txBox="1"/>
          <p:nvPr/>
        </p:nvSpPr>
        <p:spPr>
          <a:xfrm>
            <a:off x="236687" y="8576642"/>
            <a:ext cx="338554" cy="976486"/>
          </a:xfrm>
          <a:prstGeom prst="rect">
            <a:avLst/>
          </a:prstGeom>
          <a:noFill/>
        </p:spPr>
        <p:txBody>
          <a:bodyPr vert="eaVert" wrap="square" rtlCol="0">
            <a:spAutoFit/>
          </a:bodyPr>
          <a:lstStyle/>
          <a:p>
            <a:r>
              <a:rPr lang="ja-JP" altLang="en-US" sz="1000" b="1" dirty="0">
                <a:solidFill>
                  <a:srgbClr val="0070C0"/>
                </a:solidFill>
                <a:latin typeface="HGPｺﾞｼｯｸE" panose="020B0900000000000000" pitchFamily="50" charset="-128"/>
                <a:ea typeface="HGPｺﾞｼｯｸE" panose="020B0900000000000000" pitchFamily="50" charset="-128"/>
              </a:rPr>
              <a:t>に係る事前準備</a:t>
            </a:r>
            <a:endParaRPr lang="en-US" altLang="ja-JP" sz="1000" b="1" dirty="0">
              <a:solidFill>
                <a:srgbClr val="0070C0"/>
              </a:solidFill>
              <a:latin typeface="HGPｺﾞｼｯｸE" panose="020B0900000000000000" pitchFamily="50" charset="-128"/>
              <a:ea typeface="HGPｺﾞｼｯｸE" panose="020B0900000000000000" pitchFamily="50" charset="-128"/>
            </a:endParaRPr>
          </a:p>
        </p:txBody>
      </p:sp>
      <p:grpSp>
        <p:nvGrpSpPr>
          <p:cNvPr id="49" name="グループ化 48"/>
          <p:cNvGrpSpPr/>
          <p:nvPr/>
        </p:nvGrpSpPr>
        <p:grpSpPr>
          <a:xfrm>
            <a:off x="10031351" y="7790566"/>
            <a:ext cx="684414" cy="276999"/>
            <a:chOff x="4816624" y="618777"/>
            <a:chExt cx="684414" cy="276999"/>
          </a:xfrm>
        </p:grpSpPr>
        <p:sp>
          <p:nvSpPr>
            <p:cNvPr id="50" name="正方形/長方形 49"/>
            <p:cNvSpPr/>
            <p:nvPr/>
          </p:nvSpPr>
          <p:spPr>
            <a:xfrm>
              <a:off x="4816624" y="618777"/>
              <a:ext cx="684414" cy="276999"/>
            </a:xfrm>
            <a:prstGeom prst="rect">
              <a:avLst/>
            </a:prstGeom>
            <a:noFill/>
          </p:spPr>
          <p:txBody>
            <a:bodyPr wrap="square" lIns="91440" tIns="45720" rIns="91440" bIns="45720">
              <a:spAutoFit/>
            </a:bodyPr>
            <a:lstStyle/>
            <a:p>
              <a:pPr algn="ctr"/>
              <a:r>
                <a:rPr lang="en-US" altLang="ja-JP" sz="12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STEP</a:t>
              </a:r>
              <a:r>
                <a:rPr lang="en-US" altLang="ja-JP" sz="12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5</a:t>
              </a:r>
              <a:endParaRPr lang="ja-JP" altLang="en-US" sz="1200" b="1"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p:txBody>
        </p:sp>
        <p:sp>
          <p:nvSpPr>
            <p:cNvPr id="51" name="円/楕円 50"/>
            <p:cNvSpPr/>
            <p:nvPr/>
          </p:nvSpPr>
          <p:spPr>
            <a:xfrm>
              <a:off x="4944738" y="661170"/>
              <a:ext cx="432048" cy="208114"/>
            </a:xfrm>
            <a:prstGeom prst="ellipse">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52" name="テキスト ボックス 51"/>
          <p:cNvSpPr txBox="1"/>
          <p:nvPr/>
        </p:nvSpPr>
        <p:spPr>
          <a:xfrm>
            <a:off x="10290416" y="7402816"/>
            <a:ext cx="2320158" cy="276999"/>
          </a:xfrm>
          <a:prstGeom prst="rect">
            <a:avLst/>
          </a:prstGeom>
          <a:noFill/>
        </p:spPr>
        <p:txBody>
          <a:bodyPr wrap="square" rtlCol="0">
            <a:spAutoFit/>
          </a:bodyPr>
          <a:lstStyle/>
          <a:p>
            <a:r>
              <a:rPr lang="ja-JP" altLang="en-US" sz="600" i="1" dirty="0">
                <a:latin typeface="ＭＳ Ｐ明朝" panose="02020600040205080304" pitchFamily="18" charset="-128"/>
                <a:ea typeface="ＭＳ Ｐ明朝" panose="02020600040205080304" pitchFamily="18" charset="-128"/>
              </a:rPr>
              <a:t>☆１：耐震対策の例 → </a:t>
            </a:r>
            <a:r>
              <a:rPr kumimoji="1" lang="ja-JP" altLang="en-US" sz="600" i="1" dirty="0">
                <a:latin typeface="ＭＳ Ｐ明朝" panose="02020600040205080304" pitchFamily="18" charset="-128"/>
                <a:ea typeface="ＭＳ Ｐ明朝" panose="02020600040205080304" pitchFamily="18" charset="-128"/>
              </a:rPr>
              <a:t>補強、固定、横連結、</a:t>
            </a:r>
            <a:r>
              <a:rPr lang="ja-JP" altLang="en-US" sz="600" i="1" dirty="0">
                <a:latin typeface="ＭＳ Ｐ明朝" panose="02020600040205080304" pitchFamily="18" charset="-128"/>
                <a:ea typeface="ＭＳ Ｐ明朝" panose="02020600040205080304" pitchFamily="18" charset="-128"/>
              </a:rPr>
              <a:t>フィルム貼り付け等</a:t>
            </a:r>
            <a:endParaRPr lang="en-US" altLang="ja-JP" sz="600" i="1" dirty="0">
              <a:latin typeface="ＭＳ Ｐ明朝" panose="02020600040205080304" pitchFamily="18" charset="-128"/>
              <a:ea typeface="ＭＳ Ｐ明朝" panose="02020600040205080304" pitchFamily="18" charset="-128"/>
            </a:endParaRPr>
          </a:p>
          <a:p>
            <a:r>
              <a:rPr kumimoji="1" lang="ja-JP" altLang="en-US" sz="600" i="1" dirty="0">
                <a:latin typeface="ＭＳ Ｐ明朝" panose="02020600040205080304" pitchFamily="18" charset="-128"/>
                <a:ea typeface="ＭＳ Ｐ明朝" panose="02020600040205080304" pitchFamily="18" charset="-128"/>
              </a:rPr>
              <a:t>☆２：通信手段の例 → 衛星携帯電話、</a:t>
            </a:r>
            <a:r>
              <a:rPr kumimoji="1" lang="en-US" altLang="ja-JP" sz="600" i="1" dirty="0">
                <a:latin typeface="ＭＳ Ｐ明朝" panose="02020600040205080304" pitchFamily="18" charset="-128"/>
                <a:ea typeface="ＭＳ Ｐ明朝" panose="02020600040205080304" pitchFamily="18" charset="-128"/>
              </a:rPr>
              <a:t>IP</a:t>
            </a:r>
            <a:r>
              <a:rPr kumimoji="1" lang="ja-JP" altLang="en-US" sz="600" i="1" dirty="0">
                <a:latin typeface="ＭＳ Ｐ明朝" panose="02020600040205080304" pitchFamily="18" charset="-128"/>
                <a:ea typeface="ＭＳ Ｐ明朝" panose="02020600040205080304" pitchFamily="18" charset="-128"/>
              </a:rPr>
              <a:t>無線等</a:t>
            </a:r>
          </a:p>
        </p:txBody>
      </p:sp>
      <p:sp>
        <p:nvSpPr>
          <p:cNvPr id="53" name="テキスト ボックス 52"/>
          <p:cNvSpPr txBox="1"/>
          <p:nvPr/>
        </p:nvSpPr>
        <p:spPr>
          <a:xfrm>
            <a:off x="10605484" y="7838596"/>
            <a:ext cx="1988004" cy="246221"/>
          </a:xfrm>
          <a:prstGeom prst="rect">
            <a:avLst/>
          </a:prstGeom>
          <a:noFill/>
        </p:spPr>
        <p:txBody>
          <a:bodyPr wrap="square" rtlCol="0">
            <a:spAutoFit/>
          </a:bodyPr>
          <a:lstStyle/>
          <a:p>
            <a:r>
              <a:rPr lang="ja-JP" altLang="en-US" sz="1000" b="1" dirty="0">
                <a:solidFill>
                  <a:srgbClr val="0070C0"/>
                </a:solidFill>
                <a:latin typeface="HGPｺﾞｼｯｸE" panose="020B0900000000000000" pitchFamily="50" charset="-128"/>
                <a:ea typeface="HGPｺﾞｼｯｸE" panose="020B0900000000000000" pitchFamily="50" charset="-128"/>
              </a:rPr>
              <a:t>整理した事項の定期的な見直し</a:t>
            </a:r>
            <a:endParaRPr kumimoji="1" lang="ja-JP" altLang="en-US" sz="1000" b="1" dirty="0">
              <a:solidFill>
                <a:srgbClr val="0070C0"/>
              </a:solidFill>
              <a:latin typeface="HGPｺﾞｼｯｸE" panose="020B0900000000000000" pitchFamily="50" charset="-128"/>
              <a:ea typeface="HGPｺﾞｼｯｸE" panose="020B0900000000000000" pitchFamily="50" charset="-128"/>
            </a:endParaRPr>
          </a:p>
        </p:txBody>
      </p:sp>
      <p:graphicFrame>
        <p:nvGraphicFramePr>
          <p:cNvPr id="54" name="表 53"/>
          <p:cNvGraphicFramePr>
            <a:graphicFrameLocks noGrp="1"/>
          </p:cNvGraphicFramePr>
          <p:nvPr>
            <p:extLst>
              <p:ext uri="{D42A27DB-BD31-4B8C-83A1-F6EECF244321}">
                <p14:modId xmlns:p14="http://schemas.microsoft.com/office/powerpoint/2010/main" val="3844382983"/>
              </p:ext>
            </p:extLst>
          </p:nvPr>
        </p:nvGraphicFramePr>
        <p:xfrm>
          <a:off x="10225850" y="8184976"/>
          <a:ext cx="2520280" cy="676770"/>
        </p:xfrm>
        <a:graphic>
          <a:graphicData uri="http://schemas.openxmlformats.org/drawingml/2006/table">
            <a:tbl>
              <a:tblPr/>
              <a:tblGrid>
                <a:gridCol w="1647558">
                  <a:extLst>
                    <a:ext uri="{9D8B030D-6E8A-4147-A177-3AD203B41FA5}">
                      <a16:colId xmlns:a16="http://schemas.microsoft.com/office/drawing/2014/main" val="20000"/>
                    </a:ext>
                  </a:extLst>
                </a:gridCol>
                <a:gridCol w="872722">
                  <a:extLst>
                    <a:ext uri="{9D8B030D-6E8A-4147-A177-3AD203B41FA5}">
                      <a16:colId xmlns:a16="http://schemas.microsoft.com/office/drawing/2014/main" val="20001"/>
                    </a:ext>
                  </a:extLst>
                </a:gridCol>
              </a:tblGrid>
              <a:tr h="164620">
                <a:tc>
                  <a:txBody>
                    <a:bodyPr/>
                    <a:lstStyle/>
                    <a:p>
                      <a:pPr algn="ctr" fontAlgn="ctr"/>
                      <a:r>
                        <a:rPr lang="ja-JP" altLang="en-US" sz="800" b="0" i="0" u="none" strike="noStrike" dirty="0">
                          <a:solidFill>
                            <a:srgbClr val="000000"/>
                          </a:solidFill>
                          <a:effectLst/>
                          <a:latin typeface="ＭＳ Ｐゴシック"/>
                        </a:rPr>
                        <a:t>　見直し責任部門</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chemeClr val="bg1">
                        <a:lumMod val="85000"/>
                      </a:schemeClr>
                    </a:solidFill>
                  </a:tcPr>
                </a:tc>
                <a:tc>
                  <a:txBody>
                    <a:bodyPr/>
                    <a:lstStyle/>
                    <a:p>
                      <a:pPr algn="ctr" fontAlgn="ctr"/>
                      <a:r>
                        <a:rPr lang="ja-JP" altLang="en-US" sz="800" b="1" i="0" u="none" strike="noStrike" dirty="0">
                          <a:solidFill>
                            <a:srgbClr val="FF5050"/>
                          </a:solidFill>
                          <a:effectLst/>
                          <a:latin typeface="+mn-ea"/>
                          <a:ea typeface="+mn-ea"/>
                        </a:rPr>
                        <a:t>　総務部</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0"/>
                  </a:ext>
                </a:extLst>
              </a:tr>
              <a:tr h="164620">
                <a:tc>
                  <a:txBody>
                    <a:bodyPr/>
                    <a:lstStyle/>
                    <a:p>
                      <a:pPr algn="ctr" fontAlgn="ctr"/>
                      <a:r>
                        <a:rPr lang="ja-JP" altLang="en-US" sz="800" b="0" i="0" u="none" strike="noStrike" dirty="0">
                          <a:solidFill>
                            <a:srgbClr val="000000"/>
                          </a:solidFill>
                          <a:effectLst/>
                          <a:latin typeface="ＭＳ Ｐゴシック"/>
                        </a:rPr>
                        <a:t>　記載内容の更新</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lumMod val="85000"/>
                      </a:schemeClr>
                    </a:solidFill>
                  </a:tcPr>
                </a:tc>
                <a:tc>
                  <a:txBody>
                    <a:bodyPr/>
                    <a:lstStyle/>
                    <a:p>
                      <a:pPr algn="r" fontAlgn="ctr"/>
                      <a:r>
                        <a:rPr lang="ja-JP" altLang="en-US" sz="800" b="1" i="0" u="none" strike="noStrike" dirty="0">
                          <a:solidFill>
                            <a:srgbClr val="FF5050"/>
                          </a:solidFill>
                          <a:effectLst/>
                          <a:latin typeface="+mn-ea"/>
                          <a:ea typeface="+mn-ea"/>
                        </a:rPr>
                        <a:t>毎年</a:t>
                      </a:r>
                      <a:r>
                        <a:rPr lang="en-US" altLang="ja-JP" sz="800" b="1" i="0" u="none" strike="noStrike" dirty="0">
                          <a:solidFill>
                            <a:srgbClr val="FF5050"/>
                          </a:solidFill>
                          <a:effectLst/>
                          <a:latin typeface="+mn-ea"/>
                          <a:ea typeface="+mn-ea"/>
                        </a:rPr>
                        <a:t>1</a:t>
                      </a:r>
                      <a:r>
                        <a:rPr lang="ja-JP" altLang="en-US" sz="800" b="0" i="0" u="none" strike="noStrike" dirty="0">
                          <a:solidFill>
                            <a:srgbClr val="000000"/>
                          </a:solidFill>
                          <a:effectLst/>
                          <a:latin typeface="+mn-ea"/>
                          <a:ea typeface="+mn-ea"/>
                        </a:rPr>
                        <a:t>　回実施</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1"/>
                  </a:ext>
                </a:extLst>
              </a:tr>
              <a:tr h="173765">
                <a:tc>
                  <a:txBody>
                    <a:bodyPr/>
                    <a:lstStyle/>
                    <a:p>
                      <a:pPr algn="ctr" fontAlgn="ctr"/>
                      <a:r>
                        <a:rPr lang="ja-JP" altLang="en-US" sz="800" b="0" i="0" u="none" strike="noStrike" dirty="0">
                          <a:solidFill>
                            <a:srgbClr val="000000"/>
                          </a:solidFill>
                          <a:effectLst/>
                          <a:latin typeface="ＭＳ Ｐゴシック"/>
                        </a:rPr>
                        <a:t>訓練・演習による妥当性の検証★</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chemeClr val="bg1">
                        <a:lumMod val="85000"/>
                      </a:schemeClr>
                    </a:solidFill>
                  </a:tcPr>
                </a:tc>
                <a:tc>
                  <a:txBody>
                    <a:bodyPr/>
                    <a:lstStyle/>
                    <a:p>
                      <a:pPr algn="r" fontAlgn="ctr"/>
                      <a:r>
                        <a:rPr lang="ja-JP" altLang="en-US" sz="800" b="0" i="0" u="none" strike="noStrike" dirty="0">
                          <a:solidFill>
                            <a:srgbClr val="000000"/>
                          </a:solidFill>
                          <a:effectLst/>
                          <a:latin typeface="+mn-ea"/>
                          <a:ea typeface="+mn-ea"/>
                        </a:rPr>
                        <a:t>　　</a:t>
                      </a:r>
                      <a:r>
                        <a:rPr lang="ja-JP" altLang="en-US" sz="800" b="1" i="0" u="none" strike="noStrike" dirty="0">
                          <a:solidFill>
                            <a:srgbClr val="FF5050"/>
                          </a:solidFill>
                          <a:effectLst/>
                          <a:latin typeface="+mn-ea"/>
                          <a:ea typeface="+mn-ea"/>
                        </a:rPr>
                        <a:t>毎年</a:t>
                      </a:r>
                      <a:r>
                        <a:rPr lang="en-US" altLang="ja-JP" sz="800" b="1" i="0" u="none" strike="noStrike" dirty="0">
                          <a:solidFill>
                            <a:srgbClr val="FF5050"/>
                          </a:solidFill>
                          <a:effectLst/>
                          <a:latin typeface="+mn-ea"/>
                          <a:ea typeface="+mn-ea"/>
                        </a:rPr>
                        <a:t>1</a:t>
                      </a:r>
                      <a:r>
                        <a:rPr lang="ja-JP" altLang="en-US" sz="800" b="0" i="0" u="none" strike="noStrike" dirty="0">
                          <a:solidFill>
                            <a:srgbClr val="0000CC"/>
                          </a:solidFill>
                          <a:effectLst/>
                          <a:latin typeface="+mn-ea"/>
                          <a:ea typeface="+mn-ea"/>
                        </a:rPr>
                        <a:t>　</a:t>
                      </a:r>
                      <a:r>
                        <a:rPr lang="ja-JP" altLang="en-US" sz="800" b="0" i="0" u="none" strike="noStrike" dirty="0">
                          <a:solidFill>
                            <a:srgbClr val="000000"/>
                          </a:solidFill>
                          <a:effectLst/>
                          <a:latin typeface="+mn-ea"/>
                          <a:ea typeface="+mn-ea"/>
                        </a:rPr>
                        <a:t>回実施</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2"/>
                  </a:ext>
                </a:extLst>
              </a:tr>
              <a:tr h="173765">
                <a:tc>
                  <a:txBody>
                    <a:bodyPr/>
                    <a:lstStyle/>
                    <a:p>
                      <a:pPr algn="ctr" fontAlgn="ctr"/>
                      <a:r>
                        <a:rPr lang="ja-JP" altLang="en-US" sz="800" b="0" i="0" u="none" strike="noStrike" dirty="0">
                          <a:solidFill>
                            <a:srgbClr val="000000"/>
                          </a:solidFill>
                          <a:effectLst/>
                          <a:latin typeface="ＭＳ Ｐゴシック"/>
                        </a:rPr>
                        <a:t>　全社員向けの教育★</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lgn="r" fontAlgn="ctr"/>
                      <a:r>
                        <a:rPr lang="ja-JP" altLang="en-US" sz="800" b="0" i="0" u="none" strike="noStrike" dirty="0">
                          <a:solidFill>
                            <a:srgbClr val="000000"/>
                          </a:solidFill>
                          <a:effectLst/>
                          <a:latin typeface="+mn-ea"/>
                          <a:ea typeface="+mn-ea"/>
                        </a:rPr>
                        <a:t>　　</a:t>
                      </a:r>
                      <a:r>
                        <a:rPr lang="en-US" altLang="ja-JP" sz="800" b="1" i="0" u="none" strike="noStrike" dirty="0">
                          <a:solidFill>
                            <a:srgbClr val="FF5050"/>
                          </a:solidFill>
                          <a:effectLst/>
                          <a:latin typeface="+mn-ea"/>
                          <a:ea typeface="+mn-ea"/>
                        </a:rPr>
                        <a:t>2</a:t>
                      </a:r>
                      <a:r>
                        <a:rPr lang="ja-JP" altLang="en-US" sz="800" b="1" i="0" u="none" strike="noStrike" dirty="0">
                          <a:solidFill>
                            <a:srgbClr val="FF5050"/>
                          </a:solidFill>
                          <a:effectLst/>
                          <a:latin typeface="+mn-ea"/>
                          <a:ea typeface="+mn-ea"/>
                        </a:rPr>
                        <a:t>年に</a:t>
                      </a:r>
                      <a:r>
                        <a:rPr lang="en-US" altLang="ja-JP" sz="800" b="1" i="0" u="none" strike="noStrike" dirty="0">
                          <a:solidFill>
                            <a:srgbClr val="FF5050"/>
                          </a:solidFill>
                          <a:effectLst/>
                          <a:latin typeface="+mn-ea"/>
                          <a:ea typeface="+mn-ea"/>
                        </a:rPr>
                        <a:t>1</a:t>
                      </a:r>
                      <a:r>
                        <a:rPr lang="ja-JP" altLang="en-US" sz="800" b="0" i="0" u="none" strike="noStrike" dirty="0">
                          <a:solidFill>
                            <a:srgbClr val="000000"/>
                          </a:solidFill>
                          <a:effectLst/>
                          <a:latin typeface="+mn-ea"/>
                          <a:ea typeface="+mn-ea"/>
                        </a:rPr>
                        <a:t>　回実施</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
        <p:nvSpPr>
          <p:cNvPr id="55" name="テキスト ボックス 54"/>
          <p:cNvSpPr txBox="1"/>
          <p:nvPr/>
        </p:nvSpPr>
        <p:spPr>
          <a:xfrm>
            <a:off x="10845604" y="8000310"/>
            <a:ext cx="1963908" cy="184666"/>
          </a:xfrm>
          <a:prstGeom prst="rect">
            <a:avLst/>
          </a:prstGeom>
          <a:noFill/>
        </p:spPr>
        <p:txBody>
          <a:bodyPr wrap="square" rtlCol="0">
            <a:spAutoFit/>
          </a:bodyPr>
          <a:lstStyle/>
          <a:p>
            <a:r>
              <a:rPr kumimoji="1" lang="ja-JP" altLang="en-US" sz="600" dirty="0"/>
              <a:t>整理した事項を定期的に見直す仕組みを構築</a:t>
            </a:r>
          </a:p>
        </p:txBody>
      </p:sp>
      <p:graphicFrame>
        <p:nvGraphicFramePr>
          <p:cNvPr id="57" name="表 56"/>
          <p:cNvGraphicFramePr>
            <a:graphicFrameLocks noGrp="1"/>
          </p:cNvGraphicFramePr>
          <p:nvPr>
            <p:extLst>
              <p:ext uri="{D42A27DB-BD31-4B8C-83A1-F6EECF244321}">
                <p14:modId xmlns:p14="http://schemas.microsoft.com/office/powerpoint/2010/main" val="3535259022"/>
              </p:ext>
            </p:extLst>
          </p:nvPr>
        </p:nvGraphicFramePr>
        <p:xfrm>
          <a:off x="10229590" y="8977064"/>
          <a:ext cx="2520280" cy="576064"/>
        </p:xfrm>
        <a:graphic>
          <a:graphicData uri="http://schemas.openxmlformats.org/drawingml/2006/table">
            <a:tbl>
              <a:tblPr/>
              <a:tblGrid>
                <a:gridCol w="779722">
                  <a:extLst>
                    <a:ext uri="{9D8B030D-6E8A-4147-A177-3AD203B41FA5}">
                      <a16:colId xmlns:a16="http://schemas.microsoft.com/office/drawing/2014/main" val="20000"/>
                    </a:ext>
                  </a:extLst>
                </a:gridCol>
                <a:gridCol w="1740558">
                  <a:extLst>
                    <a:ext uri="{9D8B030D-6E8A-4147-A177-3AD203B41FA5}">
                      <a16:colId xmlns:a16="http://schemas.microsoft.com/office/drawing/2014/main" val="20001"/>
                    </a:ext>
                  </a:extLst>
                </a:gridCol>
              </a:tblGrid>
              <a:tr h="576064">
                <a:tc>
                  <a:txBody>
                    <a:bodyPr/>
                    <a:lstStyle/>
                    <a:p>
                      <a:pPr algn="ctr" fontAlgn="ctr"/>
                      <a:r>
                        <a:rPr lang="ja-JP" altLang="en-US" sz="800" b="0" i="0" u="none" strike="noStrike" dirty="0">
                          <a:solidFill>
                            <a:srgbClr val="000000"/>
                          </a:solidFill>
                          <a:effectLst/>
                          <a:latin typeface="ＭＳ Ｐゴシック"/>
                        </a:rPr>
                        <a:t>★</a:t>
                      </a:r>
                      <a:endParaRPr lang="en-US" altLang="ja-JP" sz="800" b="0" i="0" u="none" strike="noStrike" dirty="0">
                        <a:solidFill>
                          <a:srgbClr val="000000"/>
                        </a:solidFill>
                        <a:effectLst/>
                        <a:latin typeface="ＭＳ Ｐゴシック"/>
                      </a:endParaRPr>
                    </a:p>
                    <a:p>
                      <a:pPr algn="ctr" fontAlgn="ctr"/>
                      <a:r>
                        <a:rPr lang="ja-JP" altLang="en-US" sz="800" b="0" i="0" u="none" strike="noStrike" dirty="0">
                          <a:solidFill>
                            <a:srgbClr val="000000"/>
                          </a:solidFill>
                          <a:effectLst/>
                          <a:latin typeface="ＭＳ Ｐゴシック"/>
                        </a:rPr>
                        <a:t>訓練・演習・教育の内容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lgn="ctr" fontAlgn="ctr"/>
                      <a:r>
                        <a:rPr lang="ja-JP" altLang="en-US" sz="800" b="0" i="0" u="none" strike="noStrike" dirty="0">
                          <a:solidFill>
                            <a:srgbClr val="000000"/>
                          </a:solidFill>
                          <a:effectLst/>
                          <a:latin typeface="ＭＳ Ｐゴシック"/>
                        </a:rPr>
                        <a:t>　</a:t>
                      </a:r>
                      <a:r>
                        <a:rPr lang="ja-JP" altLang="en-US" sz="800" b="1" i="0" u="none" strike="noStrike" dirty="0">
                          <a:solidFill>
                            <a:srgbClr val="FF5050"/>
                          </a:solidFill>
                          <a:effectLst/>
                          <a:latin typeface="+mn-ea"/>
                          <a:ea typeface="+mn-ea"/>
                        </a:rPr>
                        <a:t>避難訓練</a:t>
                      </a:r>
                      <a:endParaRPr lang="en-US" altLang="ja-JP" sz="800" b="1" i="0" u="none" strike="noStrike" dirty="0">
                        <a:solidFill>
                          <a:srgbClr val="FF5050"/>
                        </a:solidFill>
                        <a:effectLst/>
                        <a:latin typeface="+mn-ea"/>
                        <a:ea typeface="+mn-ea"/>
                      </a:endParaRPr>
                    </a:p>
                    <a:p>
                      <a:pPr algn="ctr" fontAlgn="ctr"/>
                      <a:r>
                        <a:rPr lang="ja-JP" altLang="en-US" sz="800" b="1" i="0" u="none" strike="noStrike" dirty="0">
                          <a:solidFill>
                            <a:srgbClr val="FF5050"/>
                          </a:solidFill>
                          <a:effectLst/>
                          <a:latin typeface="+mn-ea"/>
                          <a:ea typeface="+mn-ea"/>
                        </a:rPr>
                        <a:t>フェーズ</a:t>
                      </a:r>
                      <a:r>
                        <a:rPr lang="en-US" altLang="ja-JP" sz="800" b="1" i="0" u="none" strike="noStrike" dirty="0">
                          <a:solidFill>
                            <a:srgbClr val="FF5050"/>
                          </a:solidFill>
                          <a:effectLst/>
                          <a:latin typeface="+mn-ea"/>
                          <a:ea typeface="+mn-ea"/>
                        </a:rPr>
                        <a:t>2</a:t>
                      </a:r>
                      <a:r>
                        <a:rPr lang="ja-JP" altLang="en-US" sz="800" b="1" i="0" u="none" strike="noStrike" dirty="0">
                          <a:solidFill>
                            <a:srgbClr val="FF5050"/>
                          </a:solidFill>
                          <a:effectLst/>
                          <a:latin typeface="+mn-ea"/>
                          <a:ea typeface="+mn-ea"/>
                        </a:rPr>
                        <a:t>と</a:t>
                      </a:r>
                      <a:r>
                        <a:rPr lang="en-US" altLang="ja-JP" sz="800" b="1" i="0" u="none" strike="noStrike" dirty="0">
                          <a:solidFill>
                            <a:srgbClr val="FF5050"/>
                          </a:solidFill>
                          <a:effectLst/>
                          <a:latin typeface="+mn-ea"/>
                          <a:ea typeface="+mn-ea"/>
                        </a:rPr>
                        <a:t>3</a:t>
                      </a:r>
                      <a:r>
                        <a:rPr lang="ja-JP" altLang="en-US" sz="800" b="1" i="0" u="none" strike="noStrike" dirty="0">
                          <a:solidFill>
                            <a:srgbClr val="FF5050"/>
                          </a:solidFill>
                          <a:effectLst/>
                          <a:latin typeface="+mn-ea"/>
                          <a:ea typeface="+mn-ea"/>
                        </a:rPr>
                        <a:t>を対象にした</a:t>
                      </a:r>
                      <a:endParaRPr lang="en-US" altLang="ja-JP" sz="800" b="1" i="0" u="none" strike="noStrike" dirty="0">
                        <a:solidFill>
                          <a:srgbClr val="FF5050"/>
                        </a:solidFill>
                        <a:effectLst/>
                        <a:latin typeface="+mn-ea"/>
                        <a:ea typeface="+mn-ea"/>
                      </a:endParaRPr>
                    </a:p>
                    <a:p>
                      <a:pPr algn="ctr" fontAlgn="ctr"/>
                      <a:r>
                        <a:rPr lang="ja-JP" altLang="en-US" sz="800" b="1" i="0" u="none" strike="noStrike" dirty="0">
                          <a:solidFill>
                            <a:srgbClr val="FF5050"/>
                          </a:solidFill>
                          <a:effectLst/>
                          <a:latin typeface="+mn-ea"/>
                          <a:ea typeface="+mn-ea"/>
                        </a:rPr>
                        <a:t>シミュレーション訓練</a:t>
                      </a:r>
                      <a:endParaRPr lang="en-US" altLang="ja-JP" sz="800" b="1" i="0" u="none" strike="noStrike" dirty="0">
                        <a:solidFill>
                          <a:srgbClr val="FF5050"/>
                        </a:solidFill>
                        <a:effectLst/>
                        <a:latin typeface="+mn-ea"/>
                        <a:ea typeface="+mn-ea"/>
                      </a:endParaRPr>
                    </a:p>
                    <a:p>
                      <a:pPr algn="ctr" fontAlgn="ctr"/>
                      <a:r>
                        <a:rPr lang="ja-JP" altLang="en-US" sz="800" b="1" i="0" u="none" strike="noStrike" dirty="0">
                          <a:solidFill>
                            <a:srgbClr val="FF5050"/>
                          </a:solidFill>
                          <a:effectLst/>
                          <a:latin typeface="+mn-ea"/>
                          <a:ea typeface="+mn-ea"/>
                        </a:rPr>
                        <a:t>朝礼を活用した社員教育</a:t>
                      </a:r>
                      <a:r>
                        <a:rPr lang="ja-JP" altLang="en-US" sz="800" b="0" i="0" u="none" strike="noStrike" dirty="0">
                          <a:solidFill>
                            <a:srgbClr val="000000"/>
                          </a:solidFill>
                          <a:effectLst/>
                          <a:latin typeface="ＭＳ Ｐゴシック"/>
                        </a:rPr>
                        <a:t>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graphicFrame>
        <p:nvGraphicFramePr>
          <p:cNvPr id="48" name="表 47">
            <a:extLst>
              <a:ext uri="{FF2B5EF4-FFF2-40B4-BE49-F238E27FC236}">
                <a16:creationId xmlns:a16="http://schemas.microsoft.com/office/drawing/2014/main" id="{A8028577-119B-4EC6-8652-5B5D946641A8}"/>
              </a:ext>
            </a:extLst>
          </p:cNvPr>
          <p:cNvGraphicFramePr>
            <a:graphicFrameLocks noGrp="1"/>
          </p:cNvGraphicFramePr>
          <p:nvPr>
            <p:extLst>
              <p:ext uri="{D42A27DB-BD31-4B8C-83A1-F6EECF244321}">
                <p14:modId xmlns:p14="http://schemas.microsoft.com/office/powerpoint/2010/main" val="2719014964"/>
              </p:ext>
            </p:extLst>
          </p:nvPr>
        </p:nvGraphicFramePr>
        <p:xfrm>
          <a:off x="726607" y="7392888"/>
          <a:ext cx="9386918" cy="2186689"/>
        </p:xfrm>
        <a:graphic>
          <a:graphicData uri="http://schemas.openxmlformats.org/drawingml/2006/table">
            <a:tbl>
              <a:tblPr/>
              <a:tblGrid>
                <a:gridCol w="792087">
                  <a:extLst>
                    <a:ext uri="{9D8B030D-6E8A-4147-A177-3AD203B41FA5}">
                      <a16:colId xmlns:a16="http://schemas.microsoft.com/office/drawing/2014/main" val="20000"/>
                    </a:ext>
                  </a:extLst>
                </a:gridCol>
                <a:gridCol w="504057">
                  <a:extLst>
                    <a:ext uri="{9D8B030D-6E8A-4147-A177-3AD203B41FA5}">
                      <a16:colId xmlns:a16="http://schemas.microsoft.com/office/drawing/2014/main" val="20001"/>
                    </a:ext>
                  </a:extLst>
                </a:gridCol>
                <a:gridCol w="288032">
                  <a:extLst>
                    <a:ext uri="{9D8B030D-6E8A-4147-A177-3AD203B41FA5}">
                      <a16:colId xmlns:a16="http://schemas.microsoft.com/office/drawing/2014/main" val="20002"/>
                    </a:ext>
                  </a:extLst>
                </a:gridCol>
                <a:gridCol w="504056">
                  <a:extLst>
                    <a:ext uri="{9D8B030D-6E8A-4147-A177-3AD203B41FA5}">
                      <a16:colId xmlns:a16="http://schemas.microsoft.com/office/drawing/2014/main" val="20003"/>
                    </a:ext>
                  </a:extLst>
                </a:gridCol>
                <a:gridCol w="504056">
                  <a:extLst>
                    <a:ext uri="{9D8B030D-6E8A-4147-A177-3AD203B41FA5}">
                      <a16:colId xmlns:a16="http://schemas.microsoft.com/office/drawing/2014/main" val="20004"/>
                    </a:ext>
                  </a:extLst>
                </a:gridCol>
                <a:gridCol w="432048">
                  <a:extLst>
                    <a:ext uri="{9D8B030D-6E8A-4147-A177-3AD203B41FA5}">
                      <a16:colId xmlns:a16="http://schemas.microsoft.com/office/drawing/2014/main" val="20005"/>
                    </a:ext>
                  </a:extLst>
                </a:gridCol>
                <a:gridCol w="1178006">
                  <a:extLst>
                    <a:ext uri="{9D8B030D-6E8A-4147-A177-3AD203B41FA5}">
                      <a16:colId xmlns:a16="http://schemas.microsoft.com/office/drawing/2014/main" val="20006"/>
                    </a:ext>
                  </a:extLst>
                </a:gridCol>
                <a:gridCol w="1152128">
                  <a:extLst>
                    <a:ext uri="{9D8B030D-6E8A-4147-A177-3AD203B41FA5}">
                      <a16:colId xmlns:a16="http://schemas.microsoft.com/office/drawing/2014/main" val="20007"/>
                    </a:ext>
                  </a:extLst>
                </a:gridCol>
                <a:gridCol w="1224136">
                  <a:extLst>
                    <a:ext uri="{9D8B030D-6E8A-4147-A177-3AD203B41FA5}">
                      <a16:colId xmlns:a16="http://schemas.microsoft.com/office/drawing/2014/main" val="20008"/>
                    </a:ext>
                  </a:extLst>
                </a:gridCol>
                <a:gridCol w="504056">
                  <a:extLst>
                    <a:ext uri="{9D8B030D-6E8A-4147-A177-3AD203B41FA5}">
                      <a16:colId xmlns:a16="http://schemas.microsoft.com/office/drawing/2014/main" val="20009"/>
                    </a:ext>
                  </a:extLst>
                </a:gridCol>
                <a:gridCol w="432048">
                  <a:extLst>
                    <a:ext uri="{9D8B030D-6E8A-4147-A177-3AD203B41FA5}">
                      <a16:colId xmlns:a16="http://schemas.microsoft.com/office/drawing/2014/main" val="20010"/>
                    </a:ext>
                  </a:extLst>
                </a:gridCol>
                <a:gridCol w="1872208">
                  <a:extLst>
                    <a:ext uri="{9D8B030D-6E8A-4147-A177-3AD203B41FA5}">
                      <a16:colId xmlns:a16="http://schemas.microsoft.com/office/drawing/2014/main" val="20011"/>
                    </a:ext>
                  </a:extLst>
                </a:gridCol>
              </a:tblGrid>
              <a:tr h="122221">
                <a:tc gridSpan="2">
                  <a:txBody>
                    <a:bodyPr/>
                    <a:lstStyle/>
                    <a:p>
                      <a:pPr algn="ctr" fontAlgn="ctr"/>
                      <a:r>
                        <a:rPr lang="zh-TW"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＜優先復旧目標＞</a:t>
                      </a:r>
                    </a:p>
                  </a:txBody>
                  <a:tcPr marL="8773" marR="8773" marT="877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CC99"/>
                    </a:solidFill>
                  </a:tcPr>
                </a:tc>
                <a:tc hMerge="1">
                  <a:txBody>
                    <a:bodyPr/>
                    <a:lstStyle/>
                    <a:p>
                      <a:endParaRPr kumimoji="1" lang="ja-JP" altLang="en-US"/>
                    </a:p>
                  </a:txBody>
                  <a:tcPr/>
                </a:tc>
                <a:tc gridSpan="7">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＜被災拠点の復旧を前提とする戦略＞</a:t>
                      </a:r>
                    </a:p>
                  </a:txBody>
                  <a:tcPr marL="8773" marR="8773" marT="877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CCFFFF"/>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3">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＜被災拠点の復旧を待たずに実施する戦略＞</a:t>
                      </a:r>
                    </a:p>
                  </a:txBody>
                  <a:tcPr marL="8773" marR="8773" marT="8773"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CCFF"/>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0"/>
                  </a:ext>
                </a:extLst>
              </a:tr>
              <a:tr h="122221">
                <a:tc rowSpan="2">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重要業務</a:t>
                      </a:r>
                    </a:p>
                  </a:txBody>
                  <a:tcPr marL="8773" marR="8773" marT="8773"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FFCC99"/>
                    </a:solidFill>
                  </a:tcPr>
                </a:tc>
                <a:tc rowSpan="2">
                  <a:txBody>
                    <a:bodyPr/>
                    <a:lstStyle/>
                    <a:p>
                      <a:pPr algn="ctr" fontAlgn="ctr"/>
                      <a:r>
                        <a:rPr lang="zh-TW"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目標復旧時間</a:t>
                      </a:r>
                    </a:p>
                  </a:txBody>
                  <a:tcPr marL="8773" marR="8773" marT="8773"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FFCC99"/>
                    </a:solidFill>
                  </a:tcPr>
                </a:tc>
                <a:tc rowSpan="2" gridSpan="3">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目標達成を阻害する可能性がある経営資源</a:t>
                      </a:r>
                    </a:p>
                  </a:txBody>
                  <a:tcPr marL="8773" marR="8773" marT="8773" marB="0" anchor="ctr">
                    <a:lnL w="12700" cap="flat" cmpd="sng" algn="ctr">
                      <a:solidFill>
                        <a:srgbClr val="000000"/>
                      </a:solidFill>
                      <a:prstDash val="solid"/>
                      <a:round/>
                      <a:headEnd type="none" w="med" len="med"/>
                      <a:tailEnd type="none" w="med" len="med"/>
                    </a:lnL>
                    <a:lnR>
                      <a:noFill/>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CCFFFF"/>
                    </a:solidFill>
                  </a:tcPr>
                </a:tc>
                <a:tc rowSpan="2" hMerge="1">
                  <a:txBody>
                    <a:bodyPr/>
                    <a:lstStyle/>
                    <a:p>
                      <a:endParaRPr kumimoji="1" lang="ja-JP" altLang="en-US"/>
                    </a:p>
                  </a:txBody>
                  <a:tcPr/>
                </a:tc>
                <a:tc rowSpan="2" h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8773" marR="8773" marT="8773"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CFFFF"/>
                    </a:solidFill>
                  </a:tcPr>
                </a:tc>
                <a:tc>
                  <a:txBody>
                    <a:bodyPr/>
                    <a:lstStyle/>
                    <a:p>
                      <a:pPr algn="l"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　</a:t>
                      </a:r>
                    </a:p>
                  </a:txBody>
                  <a:tcPr marL="8773" marR="8773" marT="8773" marB="0" anchor="ctr">
                    <a:lnL>
                      <a:noFill/>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solidFill>
                      <a:srgbClr val="CCFFFF"/>
                    </a:solidFill>
                  </a:tcPr>
                </a:tc>
                <a:tc rowSpan="2">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緊急代替策</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CCFFFF"/>
                    </a:solidFill>
                  </a:tcPr>
                </a:tc>
                <a:tc rowSpan="2">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回避策</a:t>
                      </a:r>
                    </a:p>
                  </a:txBody>
                  <a:tcPr marL="8773" marR="8773" marT="8773"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CCFFFF"/>
                    </a:solidFill>
                  </a:tcPr>
                </a:tc>
                <a:tc rowSpan="2">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戦略分類</a:t>
                      </a:r>
                    </a:p>
                  </a:txBody>
                  <a:tcPr marL="8773" marR="8773" marT="8773"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FFCCFF"/>
                    </a:solidFill>
                  </a:tcPr>
                </a:tc>
                <a:tc rowSpan="2">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チェック</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FFCCFF"/>
                    </a:solidFill>
                  </a:tcPr>
                </a:tc>
                <a:tc rowSpan="2">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具体的な内容</a:t>
                      </a:r>
                    </a:p>
                  </a:txBody>
                  <a:tcPr marL="8773" marR="8773" marT="8773"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FFCCFF"/>
                    </a:solidFill>
                  </a:tcPr>
                </a:tc>
                <a:extLst>
                  <a:ext uri="{0D108BD9-81ED-4DB2-BD59-A6C34878D82A}">
                    <a16:rowId xmlns:a16="http://schemas.microsoft.com/office/drawing/2014/main" val="10001"/>
                  </a:ext>
                </a:extLst>
              </a:tr>
              <a:tr h="122221">
                <a:tc vMerge="1">
                  <a:txBody>
                    <a:bodyPr/>
                    <a:lstStyle/>
                    <a:p>
                      <a:endParaRPr kumimoji="1" lang="ja-JP" altLang="en-US"/>
                    </a:p>
                  </a:txBody>
                  <a:tcPr/>
                </a:tc>
                <a:tc vMerge="1">
                  <a:txBody>
                    <a:bodyPr/>
                    <a:lstStyle/>
                    <a:p>
                      <a:endParaRPr kumimoji="1" lang="ja-JP" altLang="en-US"/>
                    </a:p>
                  </a:txBody>
                  <a:tcPr/>
                </a:tc>
                <a:tc gridSpan="3"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チェック</a:t>
                      </a:r>
                      <a:endParaRPr lang="ja-JP" altLang="en-US" sz="7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CCFFFF"/>
                    </a:solidFill>
                  </a:tcPr>
                </a:tc>
                <a:tc>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問題となる内容</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solidFill>
                      <a:srgbClr val="CCFFFF"/>
                    </a:solidFill>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0002"/>
                  </a:ext>
                </a:extLst>
              </a:tr>
              <a:tr h="122221">
                <a:tc rowSpan="12">
                  <a:txBody>
                    <a:bodyPr/>
                    <a:lstStyle/>
                    <a:p>
                      <a:pPr algn="ctr" fontAlgn="ctr"/>
                      <a:r>
                        <a:rPr lang="ja-JP" altLang="en-US" sz="800" b="1" i="0" u="none" strike="noStrike" dirty="0">
                          <a:solidFill>
                            <a:srgbClr val="FF5050"/>
                          </a:solidFill>
                          <a:effectLst/>
                          <a:latin typeface="ＭＳ Ｐゴシック" panose="020B0600070205080204" pitchFamily="50" charset="-128"/>
                          <a:ea typeface="ＭＳ Ｐゴシック" panose="020B0600070205080204" pitchFamily="50" charset="-128"/>
                        </a:rPr>
                        <a:t>取引先＊＊社における＊＊の配送</a:t>
                      </a:r>
                      <a:endParaRPr lang="en-US" altLang="ja-JP" sz="800" b="1" i="0" u="none" strike="noStrike" dirty="0">
                        <a:solidFill>
                          <a:srgbClr val="FF5050"/>
                        </a:solidFill>
                        <a:effectLst/>
                        <a:latin typeface="ＭＳ Ｐゴシック" panose="020B0600070205080204" pitchFamily="50" charset="-128"/>
                        <a:ea typeface="ＭＳ Ｐゴシック" panose="020B0600070205080204" pitchFamily="50" charset="-128"/>
                      </a:endParaRPr>
                    </a:p>
                  </a:txBody>
                  <a:tcPr marL="8773" marR="8773" marT="8773"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12">
                  <a:txBody>
                    <a:bodyPr/>
                    <a:lstStyle/>
                    <a:p>
                      <a:pPr algn="ctr" fontAlgn="ctr"/>
                      <a:r>
                        <a:rPr lang="en-US" altLang="ja-JP" sz="800" b="1" i="0" u="none" strike="noStrike" dirty="0">
                          <a:solidFill>
                            <a:srgbClr val="FF5050"/>
                          </a:solidFill>
                          <a:effectLst/>
                          <a:latin typeface="ＭＳ Ｐゴシック" panose="020B0600070205080204" pitchFamily="50" charset="-128"/>
                          <a:ea typeface="ＭＳ Ｐゴシック" panose="020B0600070205080204" pitchFamily="50" charset="-128"/>
                        </a:rPr>
                        <a:t>1</a:t>
                      </a:r>
                      <a:r>
                        <a:rPr lang="ja-JP" altLang="en-US" sz="800" b="1" i="0" u="none" strike="noStrike" dirty="0">
                          <a:solidFill>
                            <a:srgbClr val="FF5050"/>
                          </a:solidFill>
                          <a:effectLst/>
                          <a:latin typeface="ＭＳ Ｐゴシック" panose="020B0600070205080204" pitchFamily="50" charset="-128"/>
                          <a:ea typeface="ＭＳ Ｐゴシック" panose="020B0600070205080204" pitchFamily="50" charset="-128"/>
                        </a:rPr>
                        <a:t>週間</a:t>
                      </a:r>
                      <a:endParaRPr lang="en-US" altLang="ja-JP" sz="800" b="1" i="0" u="none" strike="noStrike" dirty="0">
                        <a:solidFill>
                          <a:srgbClr val="FF5050"/>
                        </a:solidFill>
                        <a:effectLst/>
                        <a:latin typeface="ＭＳ Ｐゴシック" panose="020B0600070205080204" pitchFamily="50" charset="-128"/>
                        <a:ea typeface="ＭＳ Ｐゴシック" panose="020B0600070205080204" pitchFamily="50" charset="-128"/>
                      </a:endParaRPr>
                    </a:p>
                    <a:p>
                      <a:pPr algn="ctr" fontAlgn="ctr"/>
                      <a:r>
                        <a:rPr lang="ja-JP" altLang="en-US" sz="800" b="1" i="0" u="none" strike="noStrike" dirty="0">
                          <a:solidFill>
                            <a:srgbClr val="FF5050"/>
                          </a:solidFill>
                          <a:effectLst/>
                          <a:latin typeface="ＭＳ Ｐゴシック" panose="020B0600070205080204" pitchFamily="50" charset="-128"/>
                          <a:ea typeface="ＭＳ Ｐゴシック" panose="020B0600070205080204" pitchFamily="50" charset="-128"/>
                        </a:rPr>
                        <a:t>供給再開　</a:t>
                      </a:r>
                    </a:p>
                  </a:txBody>
                  <a:tcPr marL="8773" marR="8773" marT="8773"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ヒト</a:t>
                      </a:r>
                    </a:p>
                  </a:txBody>
                  <a:tcPr marL="8773" marR="8773" marT="8773"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gridSpan="2">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スキル</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hMerge="1">
                  <a:txBody>
                    <a:bodyPr/>
                    <a:lstStyle/>
                    <a:p>
                      <a:endParaRPr kumimoji="1" lang="ja-JP" altLang="en-US"/>
                    </a:p>
                  </a:txBody>
                  <a:tcPr/>
                </a:tc>
                <a:tc>
                  <a:txBody>
                    <a:bodyPr/>
                    <a:lstStyle/>
                    <a:p>
                      <a:pPr algn="ctr" fontAlgn="ctr"/>
                      <a:r>
                        <a:rPr lang="ja-JP" altLang="en-US" sz="800" b="1" i="0" u="none" strike="noStrike" dirty="0">
                          <a:solidFill>
                            <a:srgbClr val="FF5050"/>
                          </a:solidFill>
                          <a:effectLst/>
                          <a:latin typeface="+mn-ea"/>
                          <a:ea typeface="+mn-ea"/>
                        </a:rPr>
                        <a:t>△</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r>
                        <a:rPr lang="ja-JP" altLang="en-US" sz="800" b="1" i="0" u="none" strike="noStrike" dirty="0">
                          <a:solidFill>
                            <a:srgbClr val="FF5050"/>
                          </a:solidFill>
                          <a:effectLst/>
                          <a:latin typeface="+mn-ea"/>
                          <a:ea typeface="+mn-ea"/>
                        </a:rPr>
                        <a:t>＊＊社担当乗務員が被災　</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5050"/>
                          </a:solidFill>
                          <a:effectLst/>
                          <a:latin typeface="+mn-ea"/>
                          <a:ea typeface="+mn-ea"/>
                        </a:rPr>
                        <a:t>なし</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5050"/>
                          </a:solidFill>
                          <a:effectLst/>
                          <a:latin typeface="+mn-ea"/>
                          <a:ea typeface="+mn-ea"/>
                        </a:rPr>
                        <a:t>配送マニュアルの作成</a:t>
                      </a:r>
                    </a:p>
                  </a:txBody>
                  <a:tcPr marL="8773" marR="8773" marT="8773"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rowSpan="2">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自社代替拠点での業務実施</a:t>
                      </a:r>
                      <a:endParaRPr lang="en-US" altLang="ja-JP"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8773" marR="8773" marT="8773"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rowSpan="2">
                  <a:txBody>
                    <a:bodyPr/>
                    <a:lstStyle/>
                    <a:p>
                      <a:pPr algn="ctr" fontAlgn="ctr"/>
                      <a:r>
                        <a:rPr lang="en-US" altLang="ja-JP" sz="800" b="1" i="0" u="none" strike="noStrike" dirty="0">
                          <a:solidFill>
                            <a:srgbClr val="FF5050"/>
                          </a:solidFill>
                          <a:effectLst/>
                          <a:latin typeface="+mn-ea"/>
                          <a:ea typeface="+mn-ea"/>
                        </a:rPr>
                        <a:t>×</a:t>
                      </a:r>
                      <a:endParaRPr lang="ja-JP" altLang="en-US" sz="800" b="1" i="0" u="none" strike="noStrike" dirty="0">
                        <a:solidFill>
                          <a:srgbClr val="FF5050"/>
                        </a:solidFill>
                        <a:effectLst/>
                        <a:latin typeface="+mn-ea"/>
                        <a:ea typeface="+mn-ea"/>
                      </a:endParaRP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rowSpan="2">
                  <a:txBody>
                    <a:bodyPr/>
                    <a:lstStyle/>
                    <a:p>
                      <a:pPr algn="l" fontAlgn="ctr"/>
                      <a:r>
                        <a:rPr lang="ja-JP" altLang="en-US" sz="800" b="1" i="0" u="none" strike="noStrike" dirty="0">
                          <a:solidFill>
                            <a:srgbClr val="FF5050"/>
                          </a:solidFill>
                          <a:effectLst/>
                          <a:latin typeface="+mn-ea"/>
                          <a:ea typeface="+mn-ea"/>
                        </a:rPr>
                        <a:t>他拠点を有していないため</a:t>
                      </a:r>
                    </a:p>
                  </a:txBody>
                  <a:tcPr marL="8773" marR="8773" marT="8773"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3"/>
                  </a:ext>
                </a:extLst>
              </a:tr>
              <a:tr h="151749">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gridSpan="2">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要員数</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hMerge="1">
                  <a:txBody>
                    <a:bodyPr/>
                    <a:lstStyle/>
                    <a:p>
                      <a:endParaRPr kumimoji="1" lang="ja-JP" altLang="en-US"/>
                    </a:p>
                  </a:txBody>
                  <a:tcPr/>
                </a:tc>
                <a:tc>
                  <a:txBody>
                    <a:bodyPr/>
                    <a:lstStyle/>
                    <a:p>
                      <a:pPr algn="ctr" fontAlgn="ctr"/>
                      <a:r>
                        <a:rPr lang="ja-JP" altLang="en-US" sz="800" b="1" i="0" u="none" strike="noStrike" dirty="0">
                          <a:solidFill>
                            <a:srgbClr val="FF5050"/>
                          </a:solidFill>
                          <a:effectLst/>
                          <a:latin typeface="+mn-ea"/>
                          <a:ea typeface="+mn-ea"/>
                        </a:rPr>
                        <a:t>△　</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r>
                        <a:rPr lang="ja-JP" altLang="en-US" sz="800" b="1" i="0" u="none" strike="noStrike" dirty="0">
                          <a:solidFill>
                            <a:srgbClr val="FF5050"/>
                          </a:solidFill>
                          <a:effectLst/>
                          <a:latin typeface="+mn-ea"/>
                          <a:ea typeface="+mn-ea"/>
                        </a:rPr>
                        <a:t>自社乗務員が複数名被災</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5050"/>
                          </a:solidFill>
                          <a:effectLst/>
                          <a:latin typeface="+mn-ea"/>
                          <a:ea typeface="+mn-ea"/>
                        </a:rPr>
                        <a:t>配送業務の人員割当</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5050"/>
                          </a:solidFill>
                          <a:effectLst/>
                          <a:latin typeface="+mn-ea"/>
                          <a:ea typeface="+mn-ea"/>
                        </a:rPr>
                        <a:t>自社乗務員の拡充　</a:t>
                      </a:r>
                    </a:p>
                  </a:txBody>
                  <a:tcPr marL="8773" marR="8773" marT="8773"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0004"/>
                  </a:ext>
                </a:extLst>
              </a:tr>
              <a:tr h="122221">
                <a:tc vMerge="1">
                  <a:txBody>
                    <a:bodyPr/>
                    <a:lstStyle/>
                    <a:p>
                      <a:endParaRPr kumimoji="1" lang="ja-JP" altLang="en-US"/>
                    </a:p>
                  </a:txBody>
                  <a:tcPr/>
                </a:tc>
                <a:tc vMerge="1">
                  <a:txBody>
                    <a:bodyPr/>
                    <a:lstStyle/>
                    <a:p>
                      <a:endParaRPr kumimoji="1" lang="ja-JP" altLang="en-US"/>
                    </a:p>
                  </a:txBody>
                  <a:tcPr/>
                </a:tc>
                <a:tc rowSpan="6">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モノ</a:t>
                      </a:r>
                    </a:p>
                  </a:txBody>
                  <a:tcPr marL="8773" marR="8773" marT="8773"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rowSpan="3">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外部</a:t>
                      </a:r>
                      <a:b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b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インフラ</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a:solidFill>
                            <a:srgbClr val="000000"/>
                          </a:solidFill>
                          <a:effectLst/>
                          <a:latin typeface="ＭＳ Ｐゴシック" panose="020B0600070205080204" pitchFamily="50" charset="-128"/>
                          <a:ea typeface="ＭＳ Ｐゴシック" panose="020B0600070205080204" pitchFamily="50" charset="-128"/>
                        </a:rPr>
                        <a:t>電気</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5050"/>
                          </a:solidFill>
                          <a:effectLst/>
                          <a:latin typeface="+mn-ea"/>
                          <a:ea typeface="+mn-ea"/>
                        </a:rPr>
                        <a:t>○</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5050"/>
                          </a:solidFill>
                          <a:effectLst/>
                          <a:latin typeface="+mn-ea"/>
                          <a:ea typeface="+mn-ea"/>
                        </a:rPr>
                        <a:t>　</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5050"/>
                          </a:solidFill>
                          <a:effectLst/>
                          <a:latin typeface="+mn-ea"/>
                          <a:ea typeface="+mn-ea"/>
                        </a:rPr>
                        <a:t>　</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5050"/>
                          </a:solidFill>
                          <a:effectLst/>
                          <a:latin typeface="+mn-ea"/>
                          <a:ea typeface="+mn-ea"/>
                        </a:rPr>
                        <a:t>　</a:t>
                      </a:r>
                    </a:p>
                  </a:txBody>
                  <a:tcPr marL="8773" marR="8773" marT="8773"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rowSpan="4">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他社に</a:t>
                      </a:r>
                      <a:endParaRPr lang="en-US" altLang="ja-JP"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業務委託</a:t>
                      </a:r>
                    </a:p>
                  </a:txBody>
                  <a:tcPr marL="8773" marR="8773" marT="8773"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rowSpan="4">
                  <a:txBody>
                    <a:bodyPr/>
                    <a:lstStyle/>
                    <a:p>
                      <a:pPr algn="ctr" fontAlgn="ctr"/>
                      <a:r>
                        <a:rPr lang="ja-JP" altLang="en-US" sz="800" b="1" i="0" u="none" strike="noStrike" dirty="0">
                          <a:solidFill>
                            <a:srgbClr val="FF5050"/>
                          </a:solidFill>
                          <a:effectLst/>
                          <a:latin typeface="+mn-ea"/>
                          <a:ea typeface="+mn-ea"/>
                        </a:rPr>
                        <a:t>△　</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rowSpan="4">
                  <a:txBody>
                    <a:bodyPr/>
                    <a:lstStyle/>
                    <a:p>
                      <a:pPr algn="l" fontAlgn="ctr"/>
                      <a:r>
                        <a:rPr lang="ja-JP" altLang="en-US" sz="800" b="1" i="0" u="none" strike="noStrike" dirty="0">
                          <a:solidFill>
                            <a:srgbClr val="FF5050"/>
                          </a:solidFill>
                          <a:effectLst/>
                          <a:latin typeface="+mn-ea"/>
                          <a:ea typeface="+mn-ea"/>
                        </a:rPr>
                        <a:t>災害時に他県の同業他社に業務委託できるよう調整中　</a:t>
                      </a:r>
                    </a:p>
                  </a:txBody>
                  <a:tcPr marL="8773" marR="8773" marT="8773"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5"/>
                  </a:ext>
                </a:extLst>
              </a:tr>
              <a:tr h="122221">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道路</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5050"/>
                          </a:solidFill>
                          <a:effectLst/>
                          <a:latin typeface="+mn-ea"/>
                          <a:ea typeface="+mn-ea"/>
                        </a:rPr>
                        <a:t>△</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r>
                        <a:rPr lang="ja-JP" altLang="en-US" sz="800" b="1" i="0" u="none" strike="noStrike" dirty="0">
                          <a:solidFill>
                            <a:srgbClr val="FF5050"/>
                          </a:solidFill>
                          <a:effectLst/>
                          <a:latin typeface="+mn-ea"/>
                          <a:ea typeface="+mn-ea"/>
                        </a:rPr>
                        <a:t>国道＊＊が不通</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5050"/>
                          </a:solidFill>
                          <a:effectLst/>
                          <a:latin typeface="+mn-ea"/>
                          <a:ea typeface="+mn-ea"/>
                        </a:rPr>
                        <a:t>代替ルートでの配送</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5050"/>
                          </a:solidFill>
                          <a:effectLst/>
                          <a:latin typeface="+mn-ea"/>
                          <a:ea typeface="+mn-ea"/>
                        </a:rPr>
                        <a:t>カーナビの導入</a:t>
                      </a:r>
                      <a:endParaRPr lang="en-US" altLang="ja-JP" sz="800" b="1" i="0" u="none" strike="noStrike" dirty="0">
                        <a:solidFill>
                          <a:srgbClr val="FF5050"/>
                        </a:solidFill>
                        <a:effectLst/>
                        <a:latin typeface="+mn-ea"/>
                        <a:ea typeface="+mn-ea"/>
                      </a:endParaRPr>
                    </a:p>
                  </a:txBody>
                  <a:tcPr marL="8773" marR="8773" marT="8773"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0006"/>
                  </a:ext>
                </a:extLst>
              </a:tr>
              <a:tr h="122221">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燃料</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1" i="0" u="none" strike="noStrike" dirty="0">
                          <a:solidFill>
                            <a:srgbClr val="FF5050"/>
                          </a:solidFill>
                          <a:effectLst/>
                          <a:latin typeface="+mn-ea"/>
                          <a:ea typeface="+mn-ea"/>
                        </a:rPr>
                        <a:t>×</a:t>
                      </a:r>
                      <a:endParaRPr lang="ja-JP" altLang="en-US" sz="800" b="1" i="0" u="none" strike="noStrike" dirty="0">
                        <a:solidFill>
                          <a:srgbClr val="FF5050"/>
                        </a:solidFill>
                        <a:effectLst/>
                        <a:latin typeface="+mn-ea"/>
                        <a:ea typeface="+mn-ea"/>
                      </a:endParaRP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r>
                        <a:rPr lang="ja-JP" altLang="en-US" sz="800" b="1" i="0" u="none" strike="noStrike" dirty="0">
                          <a:solidFill>
                            <a:srgbClr val="FF5050"/>
                          </a:solidFill>
                          <a:effectLst/>
                          <a:latin typeface="+mn-ea"/>
                          <a:ea typeface="+mn-ea"/>
                        </a:rPr>
                        <a:t>ローリー停止</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5050"/>
                          </a:solidFill>
                          <a:effectLst/>
                          <a:latin typeface="+mn-ea"/>
                          <a:ea typeface="+mn-ea"/>
                        </a:rPr>
                        <a:t>給油制限の実施　</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5050"/>
                          </a:solidFill>
                          <a:effectLst/>
                          <a:latin typeface="+mn-ea"/>
                          <a:ea typeface="+mn-ea"/>
                        </a:rPr>
                        <a:t>県外調達先等との提携　</a:t>
                      </a:r>
                    </a:p>
                  </a:txBody>
                  <a:tcPr marL="8773" marR="8773" marT="8773"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0007"/>
                  </a:ext>
                </a:extLst>
              </a:tr>
              <a:tr h="122221">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rowSpan="3">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事業</a:t>
                      </a:r>
                      <a:b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b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インフラ</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倉庫</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5050"/>
                          </a:solidFill>
                          <a:effectLst/>
                          <a:latin typeface="+mn-ea"/>
                          <a:ea typeface="+mn-ea"/>
                        </a:rPr>
                        <a:t>〇</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ja-JP" altLang="en-US" sz="800" b="1" i="0" u="none" strike="noStrike" dirty="0">
                        <a:solidFill>
                          <a:srgbClr val="FF5050"/>
                        </a:solidFill>
                        <a:effectLst/>
                        <a:latin typeface="+mn-ea"/>
                        <a:ea typeface="+mn-ea"/>
                      </a:endParaRP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ja-JP" altLang="en-US" sz="800" b="1" i="0" u="none" strike="noStrike" dirty="0">
                        <a:solidFill>
                          <a:srgbClr val="FF5050"/>
                        </a:solidFill>
                        <a:effectLst/>
                        <a:latin typeface="+mn-ea"/>
                        <a:ea typeface="+mn-ea"/>
                      </a:endParaRP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ja-JP" altLang="en-US" sz="800" b="1" i="0" u="none" strike="noStrike" dirty="0">
                        <a:solidFill>
                          <a:srgbClr val="FF5050"/>
                        </a:solidFill>
                        <a:effectLst/>
                        <a:latin typeface="+mn-ea"/>
                        <a:ea typeface="+mn-ea"/>
                      </a:endParaRPr>
                    </a:p>
                  </a:txBody>
                  <a:tcPr marL="8773" marR="8773" marT="8773"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8773" marR="8773" marT="8773"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vMerge="1">
                  <a:txBody>
                    <a:bodyPr/>
                    <a:lstStyle/>
                    <a:p>
                      <a:pPr algn="ctr" fontAlgn="ctr"/>
                      <a:endParaRPr lang="ja-JP" altLang="en-US" sz="800" b="1" i="0" u="none" strike="noStrike" dirty="0">
                        <a:solidFill>
                          <a:schemeClr val="accent6">
                            <a:lumMod val="75000"/>
                          </a:schemeClr>
                        </a:solidFill>
                        <a:effectLst/>
                        <a:latin typeface="HGS明朝E" panose="02020900000000000000" pitchFamily="18" charset="-128"/>
                        <a:ea typeface="HGS明朝E" panose="02020900000000000000" pitchFamily="18" charset="-128"/>
                      </a:endParaRP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vMerge="1">
                  <a:txBody>
                    <a:bodyPr/>
                    <a:lstStyle/>
                    <a:p>
                      <a:pPr algn="l" fontAlgn="ctr"/>
                      <a:endParaRPr lang="ja-JP" altLang="en-US" sz="800" b="1" i="0" u="none" strike="noStrike" dirty="0">
                        <a:solidFill>
                          <a:schemeClr val="accent6">
                            <a:lumMod val="75000"/>
                          </a:schemeClr>
                        </a:solidFill>
                        <a:effectLst/>
                        <a:latin typeface="HGS明朝E" panose="02020900000000000000" pitchFamily="18" charset="-128"/>
                        <a:ea typeface="HGS明朝E" panose="02020900000000000000" pitchFamily="18" charset="-128"/>
                      </a:endParaRPr>
                    </a:p>
                  </a:txBody>
                  <a:tcPr marL="8773" marR="8773" marT="8773"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8"/>
                  </a:ext>
                </a:extLst>
              </a:tr>
              <a:tr h="122221">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pPr algn="l"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車両</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en-US" altLang="ja-JP" sz="800" b="1" i="0" u="none" strike="noStrike" dirty="0">
                          <a:solidFill>
                            <a:srgbClr val="FF5050"/>
                          </a:solidFill>
                          <a:effectLst/>
                          <a:latin typeface="+mn-ea"/>
                          <a:ea typeface="+mn-ea"/>
                        </a:rPr>
                        <a:t>×</a:t>
                      </a:r>
                      <a:endParaRPr lang="ja-JP" altLang="en-US" sz="800" b="1" i="0" u="none" strike="noStrike" dirty="0">
                        <a:solidFill>
                          <a:srgbClr val="FF5050"/>
                        </a:solidFill>
                        <a:effectLst/>
                        <a:latin typeface="+mn-ea"/>
                        <a:ea typeface="+mn-ea"/>
                      </a:endParaRP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a:txBody>
                    <a:bodyPr/>
                    <a:lstStyle/>
                    <a:p>
                      <a:pPr algn="ctr" fontAlgn="ctr"/>
                      <a:r>
                        <a:rPr lang="ja-JP" altLang="en-US" sz="800" b="1" i="0" u="none" strike="noStrike" dirty="0">
                          <a:solidFill>
                            <a:srgbClr val="FF5050"/>
                          </a:solidFill>
                          <a:effectLst/>
                          <a:latin typeface="+mn-ea"/>
                          <a:ea typeface="+mn-ea"/>
                        </a:rPr>
                        <a:t>自社車両が損壊　</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5050"/>
                          </a:solidFill>
                          <a:effectLst/>
                          <a:latin typeface="+mn-ea"/>
                          <a:ea typeface="+mn-ea"/>
                        </a:rPr>
                        <a:t>中古車・新車の購入</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5050"/>
                          </a:solidFill>
                          <a:effectLst/>
                          <a:latin typeface="+mn-ea"/>
                          <a:ea typeface="+mn-ea"/>
                        </a:rPr>
                        <a:t>予備車両の確保</a:t>
                      </a:r>
                    </a:p>
                  </a:txBody>
                  <a:tcPr marL="8773" marR="8773" marT="8773"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rowSpan="4">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他社と</a:t>
                      </a:r>
                      <a:endParaRPr lang="en-US" altLang="ja-JP"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連携</a:t>
                      </a:r>
                    </a:p>
                  </a:txBody>
                  <a:tcPr marL="8773" marR="8773" marT="8773"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rowSpan="4">
                  <a:txBody>
                    <a:bodyPr/>
                    <a:lstStyle/>
                    <a:p>
                      <a:pPr algn="ctr" fontAlgn="ctr"/>
                      <a:r>
                        <a:rPr lang="ja-JP" altLang="en-US" sz="800" b="1" i="0" u="none" strike="noStrike" dirty="0">
                          <a:solidFill>
                            <a:srgbClr val="FF5050"/>
                          </a:solidFill>
                          <a:effectLst/>
                          <a:latin typeface="+mn-ea"/>
                          <a:ea typeface="+mn-ea"/>
                        </a:rPr>
                        <a:t>△　</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noFill/>
                  </a:tcPr>
                </a:tc>
                <a:tc rowSpan="4">
                  <a:txBody>
                    <a:bodyPr/>
                    <a:lstStyle/>
                    <a:p>
                      <a:pPr algn="l" fontAlgn="ctr"/>
                      <a:r>
                        <a:rPr lang="ja-JP" altLang="en-US" sz="800" b="1" i="0" u="none" strike="noStrike" dirty="0">
                          <a:solidFill>
                            <a:srgbClr val="FF5050"/>
                          </a:solidFill>
                          <a:effectLst/>
                          <a:latin typeface="+mn-ea"/>
                          <a:ea typeface="+mn-ea"/>
                        </a:rPr>
                        <a:t>災害時に他県の同業他社から大型トラック</a:t>
                      </a:r>
                      <a:r>
                        <a:rPr lang="en-US" altLang="ja-JP" sz="800" b="1" i="0" u="none" strike="noStrike" dirty="0">
                          <a:solidFill>
                            <a:srgbClr val="FF5050"/>
                          </a:solidFill>
                          <a:effectLst/>
                          <a:latin typeface="+mn-ea"/>
                          <a:ea typeface="+mn-ea"/>
                        </a:rPr>
                        <a:t>2</a:t>
                      </a:r>
                      <a:r>
                        <a:rPr lang="ja-JP" altLang="en-US" sz="800" b="1" i="0" u="none" strike="noStrike" dirty="0">
                          <a:solidFill>
                            <a:srgbClr val="FF5050"/>
                          </a:solidFill>
                          <a:effectLst/>
                          <a:latin typeface="+mn-ea"/>
                          <a:ea typeface="+mn-ea"/>
                        </a:rPr>
                        <a:t>台を借用できるよう調整中　　</a:t>
                      </a:r>
                    </a:p>
                  </a:txBody>
                  <a:tcPr marL="8773" marR="8773" marT="8773"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9"/>
                  </a:ext>
                </a:extLst>
              </a:tr>
              <a:tr h="122221">
                <a:tc vMerge="1">
                  <a:txBody>
                    <a:bodyPr/>
                    <a:lstStyle/>
                    <a:p>
                      <a:endParaRPr kumimoji="1" lang="ja-JP" altLang="en-US"/>
                    </a:p>
                  </a:txBody>
                  <a:tcPr/>
                </a:tc>
                <a:tc vMerge="1">
                  <a:txBody>
                    <a:bodyPr/>
                    <a:lstStyle/>
                    <a:p>
                      <a:endParaRPr kumimoji="1" lang="ja-JP" altLang="en-US"/>
                    </a:p>
                  </a:txBody>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8773" marR="8773" marT="8773"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vMerge="1">
                  <a:txBody>
                    <a:bodyPr/>
                    <a:lstStyle/>
                    <a:p>
                      <a:pPr algn="l"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荷役機械</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5050"/>
                          </a:solidFill>
                          <a:effectLst/>
                          <a:latin typeface="+mn-ea"/>
                          <a:ea typeface="+mn-ea"/>
                        </a:rPr>
                        <a:t>〇</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ja-JP" altLang="en-US" sz="800" b="1" i="0" u="none" strike="noStrike" dirty="0">
                        <a:solidFill>
                          <a:srgbClr val="FF5050"/>
                        </a:solidFill>
                        <a:effectLst/>
                        <a:latin typeface="+mn-ea"/>
                        <a:ea typeface="+mn-ea"/>
                      </a:endParaRP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ja-JP" altLang="en-US" sz="800" b="1" i="0" u="none" strike="noStrike" dirty="0">
                        <a:solidFill>
                          <a:srgbClr val="FF5050"/>
                        </a:solidFill>
                        <a:effectLst/>
                        <a:latin typeface="+mn-ea"/>
                        <a:ea typeface="+mn-ea"/>
                      </a:endParaRP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ja-JP" altLang="en-US" sz="800" b="1" i="0" u="none" strike="noStrike" dirty="0">
                        <a:solidFill>
                          <a:srgbClr val="FF5050"/>
                        </a:solidFill>
                        <a:effectLst/>
                        <a:latin typeface="+mn-ea"/>
                        <a:ea typeface="+mn-ea"/>
                      </a:endParaRPr>
                    </a:p>
                  </a:txBody>
                  <a:tcPr marL="8773" marR="8773" marT="8773"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0010"/>
                  </a:ext>
                </a:extLst>
              </a:tr>
              <a:tr h="122221">
                <a:tc vMerge="1">
                  <a:txBody>
                    <a:bodyPr/>
                    <a:lstStyle/>
                    <a:p>
                      <a:endParaRPr kumimoji="1" lang="ja-JP" altLang="en-US"/>
                    </a:p>
                  </a:txBody>
                  <a:tcPr/>
                </a:tc>
                <a:tc vMerge="1">
                  <a:txBody>
                    <a:bodyPr/>
                    <a:lstStyle/>
                    <a:p>
                      <a:endParaRPr kumimoji="1" lang="ja-JP" altLang="en-US"/>
                    </a:p>
                  </a:txBody>
                  <a:tcPr/>
                </a:tc>
                <a:tc rowSpan="3">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シス</a:t>
                      </a:r>
                      <a:b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b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テム</a:t>
                      </a:r>
                    </a:p>
                  </a:txBody>
                  <a:tcPr marL="8773" marR="8773" marT="8773"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gridSpan="2">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サーバー</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hMerge="1">
                  <a:txBody>
                    <a:bodyPr/>
                    <a:lstStyle/>
                    <a:p>
                      <a:endParaRPr kumimoji="1" lang="ja-JP" altLang="en-US"/>
                    </a:p>
                  </a:txBody>
                  <a:tcPr/>
                </a:tc>
                <a:tc>
                  <a:txBody>
                    <a:bodyPr/>
                    <a:lstStyle/>
                    <a:p>
                      <a:pPr algn="ctr" fontAlgn="ctr"/>
                      <a:r>
                        <a:rPr lang="ja-JP" altLang="en-US" sz="800" b="1" i="0" u="none" strike="noStrike" dirty="0">
                          <a:solidFill>
                            <a:srgbClr val="FF5050"/>
                          </a:solidFill>
                          <a:effectLst/>
                          <a:latin typeface="+mn-ea"/>
                          <a:ea typeface="+mn-ea"/>
                        </a:rPr>
                        <a:t>○</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5050"/>
                          </a:solidFill>
                          <a:effectLst/>
                          <a:latin typeface="+mn-ea"/>
                          <a:ea typeface="+mn-ea"/>
                        </a:rPr>
                        <a:t>　</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5050"/>
                          </a:solidFill>
                          <a:effectLst/>
                          <a:latin typeface="+mn-ea"/>
                          <a:ea typeface="+mn-ea"/>
                        </a:rPr>
                        <a:t>　</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1" i="0" u="none" strike="noStrike" dirty="0">
                          <a:solidFill>
                            <a:srgbClr val="FF5050"/>
                          </a:solidFill>
                          <a:effectLst/>
                          <a:latin typeface="+mn-ea"/>
                          <a:ea typeface="+mn-ea"/>
                        </a:rPr>
                        <a:t>　</a:t>
                      </a:r>
                    </a:p>
                  </a:txBody>
                  <a:tcPr marL="8773" marR="8773" marT="8773"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0011"/>
                  </a:ext>
                </a:extLst>
              </a:tr>
              <a:tr h="122221">
                <a:tc vMerge="1">
                  <a:txBody>
                    <a:bodyPr/>
                    <a:lstStyle/>
                    <a:p>
                      <a:endParaRPr kumimoji="1" lang="ja-JP" altLang="en-US"/>
                    </a:p>
                  </a:txBody>
                  <a:tcPr/>
                </a:tc>
                <a:tc vMerge="1">
                  <a:txBody>
                    <a:bodyPr/>
                    <a:lstStyle/>
                    <a:p>
                      <a:endParaRPr kumimoji="1" lang="ja-JP" altLang="en-US"/>
                    </a:p>
                  </a:txBody>
                  <a:tcPr/>
                </a:tc>
                <a:tc vMerge="1">
                  <a:txBody>
                    <a:bodyPr/>
                    <a:lstStyle/>
                    <a:p>
                      <a:pPr algn="l"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8773" marR="8773" marT="8773"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gridSpan="2">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ネットワーク</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hMerge="1">
                  <a:txBody>
                    <a:bodyPr/>
                    <a:lstStyle/>
                    <a:p>
                      <a:endParaRPr kumimoji="1" lang="ja-JP" altLang="en-US"/>
                    </a:p>
                  </a:txBody>
                  <a:tcPr/>
                </a:tc>
                <a:tc>
                  <a:txBody>
                    <a:bodyPr/>
                    <a:lstStyle/>
                    <a:p>
                      <a:pPr algn="ctr" fontAlgn="ctr"/>
                      <a:r>
                        <a:rPr lang="ja-JP" altLang="en-US" sz="800" b="1" i="0" u="none" strike="noStrike" dirty="0">
                          <a:solidFill>
                            <a:srgbClr val="FF5050"/>
                          </a:solidFill>
                          <a:effectLst/>
                          <a:latin typeface="+mn-ea"/>
                          <a:ea typeface="+mn-ea"/>
                        </a:rPr>
                        <a:t>〇</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ja-JP" altLang="en-US" sz="800" b="1" i="0" u="none" strike="noStrike" dirty="0">
                        <a:solidFill>
                          <a:srgbClr val="FF5050"/>
                        </a:solidFill>
                        <a:effectLst/>
                        <a:latin typeface="+mn-ea"/>
                        <a:ea typeface="+mn-ea"/>
                      </a:endParaRP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ja-JP" altLang="en-US" sz="800" b="1" i="0" u="none" strike="noStrike" dirty="0">
                        <a:solidFill>
                          <a:srgbClr val="FF5050"/>
                        </a:solidFill>
                        <a:effectLst/>
                        <a:latin typeface="+mn-ea"/>
                        <a:ea typeface="+mn-ea"/>
                      </a:endParaRP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ja-JP" altLang="en-US" sz="800" b="1" i="0" u="none" strike="noStrike" dirty="0">
                        <a:solidFill>
                          <a:srgbClr val="FF5050"/>
                        </a:solidFill>
                        <a:effectLst/>
                        <a:latin typeface="+mn-ea"/>
                        <a:ea typeface="+mn-ea"/>
                      </a:endParaRPr>
                    </a:p>
                  </a:txBody>
                  <a:tcPr marL="8773" marR="8773" marT="8773"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8773" marR="8773" marT="8773"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vMerge="1">
                  <a:txBody>
                    <a:bodyPr/>
                    <a:lstStyle/>
                    <a:p>
                      <a:pPr algn="ctr" fontAlgn="ctr"/>
                      <a:endParaRPr lang="ja-JP" altLang="en-US" sz="800" b="1" i="0" u="none" strike="noStrike" dirty="0">
                        <a:solidFill>
                          <a:schemeClr val="accent6">
                            <a:lumMod val="75000"/>
                          </a:schemeClr>
                        </a:solidFill>
                        <a:effectLst/>
                        <a:latin typeface="HGS明朝E" panose="02020900000000000000" pitchFamily="18" charset="-128"/>
                        <a:ea typeface="HGS明朝E" panose="02020900000000000000" pitchFamily="18" charset="-128"/>
                      </a:endParaRP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vMerge="1">
                  <a:txBody>
                    <a:bodyPr/>
                    <a:lstStyle/>
                    <a:p>
                      <a:pPr algn="l" fontAlgn="ctr"/>
                      <a:endParaRPr lang="ja-JP" altLang="en-US" sz="800" b="1" i="0" u="none" strike="noStrike" dirty="0">
                        <a:solidFill>
                          <a:schemeClr val="accent6">
                            <a:lumMod val="75000"/>
                          </a:schemeClr>
                        </a:solidFill>
                        <a:effectLst/>
                        <a:latin typeface="HGS明朝E" panose="02020900000000000000" pitchFamily="18" charset="-128"/>
                        <a:ea typeface="HGS明朝E" panose="02020900000000000000" pitchFamily="18" charset="-128"/>
                      </a:endParaRPr>
                    </a:p>
                  </a:txBody>
                  <a:tcPr marL="8773" marR="8773" marT="8773"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12"/>
                  </a:ext>
                </a:extLst>
              </a:tr>
              <a:tr h="122221">
                <a:tc vMerge="1">
                  <a:txBody>
                    <a:bodyPr/>
                    <a:lstStyle/>
                    <a:p>
                      <a:endParaRPr kumimoji="1" lang="ja-JP" altLang="en-US"/>
                    </a:p>
                  </a:txBody>
                  <a:tcPr/>
                </a:tc>
                <a:tc vMerge="1">
                  <a:txBody>
                    <a:bodyPr/>
                    <a:lstStyle/>
                    <a:p>
                      <a:endParaRPr kumimoji="1" lang="ja-JP" altLang="en-US"/>
                    </a:p>
                  </a:txBody>
                  <a:tcPr/>
                </a:tc>
                <a:tc vMerge="1">
                  <a:txBody>
                    <a:bodyPr/>
                    <a:lstStyle/>
                    <a:p>
                      <a:pPr algn="l"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8773" marR="8773" marT="8773"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gridSpan="2">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データ</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hMerge="1">
                  <a:txBody>
                    <a:bodyPr/>
                    <a:lstStyle/>
                    <a:p>
                      <a:endParaRPr kumimoji="1" lang="ja-JP" altLang="en-US"/>
                    </a:p>
                  </a:txBody>
                  <a:tcPr/>
                </a:tc>
                <a:tc>
                  <a:txBody>
                    <a:bodyPr/>
                    <a:lstStyle/>
                    <a:p>
                      <a:pPr algn="ctr" fontAlgn="ctr"/>
                      <a:r>
                        <a:rPr lang="ja-JP" altLang="en-US" sz="800" b="1" i="0" u="none" strike="noStrike" dirty="0">
                          <a:solidFill>
                            <a:srgbClr val="FF5050"/>
                          </a:solidFill>
                          <a:effectLst/>
                          <a:latin typeface="+mn-ea"/>
                          <a:ea typeface="+mn-ea"/>
                        </a:rPr>
                        <a:t>〇</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ja-JP" altLang="en-US" sz="800" b="1" i="0" u="none" strike="noStrike" dirty="0">
                        <a:solidFill>
                          <a:srgbClr val="FF5050"/>
                        </a:solidFill>
                        <a:effectLst/>
                        <a:latin typeface="+mn-ea"/>
                        <a:ea typeface="+mn-ea"/>
                      </a:endParaRP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ja-JP" altLang="en-US" sz="800" b="1" i="0" u="none" strike="noStrike" dirty="0">
                        <a:solidFill>
                          <a:srgbClr val="FF5050"/>
                        </a:solidFill>
                        <a:effectLst/>
                        <a:latin typeface="+mn-ea"/>
                        <a:ea typeface="+mn-ea"/>
                      </a:endParaRP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ja-JP" altLang="en-US" sz="800" b="1" i="0" u="none" strike="noStrike" dirty="0">
                        <a:solidFill>
                          <a:srgbClr val="FF5050"/>
                        </a:solidFill>
                        <a:effectLst/>
                        <a:latin typeface="+mn-ea"/>
                        <a:ea typeface="+mn-ea"/>
                      </a:endParaRPr>
                    </a:p>
                  </a:txBody>
                  <a:tcPr marL="8773" marR="8773" marT="8773"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tcPr>
                </a:tc>
                <a:tc rowSpan="2">
                  <a:txBody>
                    <a:bodyPr/>
                    <a:lstStyle/>
                    <a:p>
                      <a:pPr algn="ctr"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その他</a:t>
                      </a:r>
                    </a:p>
                  </a:txBody>
                  <a:tcPr marL="8773" marR="8773" marT="8773"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ctr" fontAlgn="ctr"/>
                      <a:r>
                        <a:rPr lang="ja-JP" altLang="en-US" sz="800" b="1" i="0" u="none" strike="noStrike" dirty="0">
                          <a:solidFill>
                            <a:srgbClr val="FF5050"/>
                          </a:solidFill>
                          <a:effectLst/>
                          <a:latin typeface="+mn-ea"/>
                          <a:ea typeface="+mn-ea"/>
                        </a:rPr>
                        <a:t>　</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algn="l" fontAlgn="ctr"/>
                      <a:endParaRPr lang="en-US" altLang="ja-JP" sz="800" b="1" i="0" u="none" strike="noStrike" dirty="0">
                        <a:solidFill>
                          <a:srgbClr val="FF5050"/>
                        </a:solidFill>
                        <a:effectLst/>
                        <a:latin typeface="+mn-ea"/>
                        <a:ea typeface="+mn-ea"/>
                      </a:endParaRPr>
                    </a:p>
                    <a:p>
                      <a:pPr algn="l" fontAlgn="ctr"/>
                      <a:endParaRPr lang="en-US" altLang="ja-JP" sz="800" b="1" i="0" u="none" strike="noStrike" dirty="0">
                        <a:solidFill>
                          <a:srgbClr val="FF5050"/>
                        </a:solidFill>
                        <a:effectLst/>
                        <a:latin typeface="+mn-ea"/>
                        <a:ea typeface="+mn-ea"/>
                      </a:endParaRPr>
                    </a:p>
                    <a:p>
                      <a:pPr algn="l" fontAlgn="ctr"/>
                      <a:endParaRPr lang="ja-JP" altLang="en-US" sz="800" b="1" i="0" u="none" strike="noStrike" dirty="0">
                        <a:solidFill>
                          <a:srgbClr val="FF5050"/>
                        </a:solidFill>
                        <a:effectLst/>
                        <a:latin typeface="+mn-ea"/>
                        <a:ea typeface="+mn-ea"/>
                      </a:endParaRPr>
                    </a:p>
                  </a:txBody>
                  <a:tcPr marL="8773" marR="8773" marT="8773"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3"/>
                  </a:ext>
                </a:extLst>
              </a:tr>
              <a:tr h="228034">
                <a:tc vMerge="1">
                  <a:txBody>
                    <a:bodyPr/>
                    <a:lstStyle/>
                    <a:p>
                      <a:endParaRPr kumimoji="1" lang="ja-JP" altLang="en-US"/>
                    </a:p>
                  </a:txBody>
                  <a:tcPr/>
                </a:tc>
                <a:tc vMerge="1">
                  <a:txBody>
                    <a:bodyPr/>
                    <a:lstStyle/>
                    <a:p>
                      <a:endParaRPr kumimoji="1" lang="ja-JP" altLang="en-US"/>
                    </a:p>
                  </a:txBody>
                  <a:tcPr/>
                </a:tc>
                <a:tc>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外部</a:t>
                      </a:r>
                    </a:p>
                  </a:txBody>
                  <a:tcPr marL="8773" marR="8773" marT="8773"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l" fontAlgn="ctr"/>
                      <a:r>
                        <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rPr>
                        <a:t>外注先</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c>
                  <a:txBody>
                    <a:bodyPr/>
                    <a:lstStyle/>
                    <a:p>
                      <a:pPr algn="ctr" fontAlgn="ctr"/>
                      <a:r>
                        <a:rPr lang="ja-JP" altLang="en-US" sz="800" b="1" i="0" u="none" strike="noStrike" dirty="0">
                          <a:solidFill>
                            <a:srgbClr val="FF5050"/>
                          </a:solidFill>
                          <a:effectLst/>
                          <a:latin typeface="+mn-ea"/>
                          <a:ea typeface="+mn-ea"/>
                        </a:rPr>
                        <a:t>〇</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endParaRPr lang="ja-JP" altLang="en-US" sz="800" b="1" i="0" u="none" strike="noStrike" dirty="0">
                        <a:solidFill>
                          <a:srgbClr val="FF5050"/>
                        </a:solidFill>
                        <a:effectLst/>
                        <a:latin typeface="+mn-ea"/>
                        <a:ea typeface="+mn-ea"/>
                      </a:endParaRP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800" b="1" i="0" u="none" strike="noStrike" dirty="0">
                          <a:solidFill>
                            <a:srgbClr val="FF5050"/>
                          </a:solidFill>
                          <a:effectLst/>
                          <a:latin typeface="+mn-ea"/>
                          <a:ea typeface="+mn-ea"/>
                        </a:rPr>
                        <a:t>　</a:t>
                      </a: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800" b="1" i="0" u="none" strike="noStrike" dirty="0">
                          <a:solidFill>
                            <a:srgbClr val="FF5050"/>
                          </a:solidFill>
                          <a:effectLst/>
                          <a:latin typeface="+mn-ea"/>
                          <a:ea typeface="+mn-ea"/>
                        </a:rPr>
                        <a:t>　</a:t>
                      </a:r>
                    </a:p>
                  </a:txBody>
                  <a:tcPr marL="8773" marR="8773" marT="8773"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ctr"/>
                      <a:endParaRPr lang="ja-JP" altLang="en-US" sz="8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8773" marR="8773" marT="8773" marB="0" anchor="ctr">
                    <a:lnL w="1270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ctr" fontAlgn="ctr"/>
                      <a:endParaRPr lang="ja-JP" altLang="en-US" sz="800" b="1" i="0" u="none" strike="noStrike" dirty="0">
                        <a:solidFill>
                          <a:schemeClr val="accent6">
                            <a:lumMod val="75000"/>
                          </a:schemeClr>
                        </a:solidFill>
                        <a:effectLst/>
                        <a:latin typeface="HGS明朝E" panose="02020900000000000000" pitchFamily="18" charset="-128"/>
                        <a:ea typeface="HGS明朝E" panose="02020900000000000000" pitchFamily="18" charset="-128"/>
                      </a:endParaRPr>
                    </a:p>
                  </a:txBody>
                  <a:tcPr marL="8773" marR="8773" marT="8773"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p>
                      <a:pPr algn="l" fontAlgn="ctr"/>
                      <a:endParaRPr lang="ja-JP" altLang="en-US" sz="800" b="1" i="0" u="none" strike="noStrike" dirty="0">
                        <a:solidFill>
                          <a:schemeClr val="accent6">
                            <a:lumMod val="75000"/>
                          </a:schemeClr>
                        </a:solidFill>
                        <a:effectLst/>
                        <a:latin typeface="HGS明朝E" panose="02020900000000000000" pitchFamily="18" charset="-128"/>
                        <a:ea typeface="HGS明朝E" panose="02020900000000000000" pitchFamily="18" charset="-128"/>
                      </a:endParaRPr>
                    </a:p>
                  </a:txBody>
                  <a:tcPr marL="8773" marR="8773" marT="8773" marB="0" anchor="ctr">
                    <a:lnL w="6350" cap="flat" cmpd="sng" algn="ctr">
                      <a:solidFill>
                        <a:srgbClr val="000000"/>
                      </a:solidFill>
                      <a:prstDash val="dot"/>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4"/>
                  </a:ext>
                </a:extLst>
              </a:tr>
            </a:tbl>
          </a:graphicData>
        </a:graphic>
      </p:graphicFrame>
    </p:spTree>
    <p:extLst>
      <p:ext uri="{BB962C8B-B14F-4D97-AF65-F5344CB8AC3E}">
        <p14:creationId xmlns:p14="http://schemas.microsoft.com/office/powerpoint/2010/main" val="83184544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1594</TotalTime>
  <Words>3217</Words>
  <Application>Microsoft Office PowerPoint</Application>
  <PresentationFormat>A3 297x420 mm</PresentationFormat>
  <Paragraphs>696</Paragraphs>
  <Slides>2</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2</vt:i4>
      </vt:variant>
    </vt:vector>
  </HeadingPairs>
  <TitlesOfParts>
    <vt:vector size="10" baseType="lpstr">
      <vt:lpstr>HGPｺﾞｼｯｸE</vt:lpstr>
      <vt:lpstr>HGP創英角ｺﾞｼｯｸUB</vt:lpstr>
      <vt:lpstr>HGS明朝E</vt:lpstr>
      <vt:lpstr>ＭＳ Ｐゴシック</vt:lpstr>
      <vt:lpstr>ＭＳ Ｐ明朝</vt:lpstr>
      <vt:lpstr>Arial</vt:lpstr>
      <vt:lpstr>Calibri</vt:lpstr>
      <vt:lpstr>Office ​​テーマ</vt:lpstr>
      <vt:lpstr>PowerPoint プレゼンテーション</vt:lpstr>
      <vt:lpstr>PowerPoint プレゼンテーション</vt:lpstr>
    </vt:vector>
  </TitlesOfParts>
  <Company>三井住友海上火災保険株式会社</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三井住友海上火災保険株式会社</dc:creator>
  <cp:lastModifiedBy>岡村和弥_A6Y26</cp:lastModifiedBy>
  <cp:revision>193</cp:revision>
  <cp:lastPrinted>2026-04-03T06:31:45Z</cp:lastPrinted>
  <dcterms:created xsi:type="dcterms:W3CDTF">2017-06-24T06:42:31Z</dcterms:created>
  <dcterms:modified xsi:type="dcterms:W3CDTF">2026-04-09T01:11:58Z</dcterms:modified>
</cp:coreProperties>
</file>