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9" r:id="rId3"/>
  </p:sldIdLst>
  <p:sldSz cx="12801600" cy="9601200" type="A3"/>
  <p:notesSz cx="9939338" cy="14368463"/>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00FF"/>
    <a:srgbClr val="CCFFCC"/>
    <a:srgbClr val="FF5050"/>
    <a:srgbClr val="FFCCFF"/>
    <a:srgbClr val="CCFFFF"/>
    <a:srgbClr val="FFCCCC"/>
    <a:srgbClr val="FF99FF"/>
    <a:srgbClr val="FFFF99"/>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768" autoAdjust="0"/>
  </p:normalViewPr>
  <p:slideViewPr>
    <p:cSldViewPr>
      <p:cViewPr>
        <p:scale>
          <a:sx n="125" d="100"/>
          <a:sy n="125" d="100"/>
        </p:scale>
        <p:origin x="6" y="-1770"/>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6888" cy="71913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5" y="0"/>
            <a:ext cx="4308475" cy="719138"/>
          </a:xfrm>
          <a:prstGeom prst="rect">
            <a:avLst/>
          </a:prstGeom>
        </p:spPr>
        <p:txBody>
          <a:bodyPr vert="horz" lIns="91440" tIns="45720" rIns="91440" bIns="45720" rtlCol="0"/>
          <a:lstStyle>
            <a:lvl1pPr algn="r">
              <a:defRPr sz="1200"/>
            </a:lvl1pPr>
          </a:lstStyle>
          <a:p>
            <a:fld id="{689D2ECB-BEEF-4D93-9C77-243FDEAF1AE0}" type="datetimeFigureOut">
              <a:rPr kumimoji="1" lang="ja-JP" altLang="en-US" smtClean="0"/>
              <a:t>2026/4/9</a:t>
            </a:fld>
            <a:endParaRPr kumimoji="1" lang="ja-JP" altLang="en-US"/>
          </a:p>
        </p:txBody>
      </p:sp>
      <p:sp>
        <p:nvSpPr>
          <p:cNvPr id="4" name="スライド イメージ プレースホルダー 3"/>
          <p:cNvSpPr>
            <a:spLocks noGrp="1" noRot="1" noChangeAspect="1"/>
          </p:cNvSpPr>
          <p:nvPr>
            <p:ph type="sldImg" idx="2"/>
          </p:nvPr>
        </p:nvSpPr>
        <p:spPr>
          <a:xfrm>
            <a:off x="1379538" y="1077913"/>
            <a:ext cx="7181850" cy="53879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775" y="6824663"/>
            <a:ext cx="7951788" cy="64658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13647738"/>
            <a:ext cx="4306888" cy="71755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5" y="13647738"/>
            <a:ext cx="4308475" cy="717550"/>
          </a:xfrm>
          <a:prstGeom prst="rect">
            <a:avLst/>
          </a:prstGeom>
        </p:spPr>
        <p:txBody>
          <a:bodyPr vert="horz" lIns="91440" tIns="45720" rIns="91440" bIns="45720" rtlCol="0" anchor="b"/>
          <a:lstStyle>
            <a:lvl1pPr algn="r">
              <a:defRPr sz="1200"/>
            </a:lvl1pPr>
          </a:lstStyle>
          <a:p>
            <a:fld id="{77068F69-E340-462C-AE95-5F2CAA558F91}" type="slidenum">
              <a:rPr kumimoji="1" lang="ja-JP" altLang="en-US" smtClean="0"/>
              <a:t>‹#›</a:t>
            </a:fld>
            <a:endParaRPr kumimoji="1" lang="ja-JP" altLang="en-US"/>
          </a:p>
        </p:txBody>
      </p:sp>
    </p:spTree>
    <p:extLst>
      <p:ext uri="{BB962C8B-B14F-4D97-AF65-F5344CB8AC3E}">
        <p14:creationId xmlns:p14="http://schemas.microsoft.com/office/powerpoint/2010/main" val="365938636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2283346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385995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2994959" y="537845"/>
            <a:ext cx="4031615" cy="1147032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95668" y="537845"/>
            <a:ext cx="11885930" cy="1147032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213637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4128585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3238275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95669" y="3135948"/>
            <a:ext cx="7958772"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9067800" y="3135948"/>
            <a:ext cx="7958773"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1467499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0" y="384493"/>
            <a:ext cx="11521440" cy="16002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475936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3222718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3782866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2969541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2234954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A14CA493-4F0A-49A8-85D4-4BD39BFA2026}" type="datetimeFigureOut">
              <a:rPr kumimoji="1" lang="ja-JP" altLang="en-US" smtClean="0"/>
              <a:t>2026/4/9</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35427672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619724249"/>
              </p:ext>
            </p:extLst>
          </p:nvPr>
        </p:nvGraphicFramePr>
        <p:xfrm>
          <a:off x="432763" y="1673970"/>
          <a:ext cx="12313367" cy="5435240"/>
        </p:xfrm>
        <a:graphic>
          <a:graphicData uri="http://schemas.openxmlformats.org/drawingml/2006/table">
            <a:tbl>
              <a:tblPr/>
              <a:tblGrid>
                <a:gridCol w="288032">
                  <a:extLst>
                    <a:ext uri="{9D8B030D-6E8A-4147-A177-3AD203B41FA5}">
                      <a16:colId xmlns:a16="http://schemas.microsoft.com/office/drawing/2014/main" val="20000"/>
                    </a:ext>
                  </a:extLst>
                </a:gridCol>
                <a:gridCol w="216024">
                  <a:extLst>
                    <a:ext uri="{9D8B030D-6E8A-4147-A177-3AD203B41FA5}">
                      <a16:colId xmlns:a16="http://schemas.microsoft.com/office/drawing/2014/main" val="4194853531"/>
                    </a:ext>
                  </a:extLst>
                </a:gridCol>
                <a:gridCol w="432048">
                  <a:extLst>
                    <a:ext uri="{9D8B030D-6E8A-4147-A177-3AD203B41FA5}">
                      <a16:colId xmlns:a16="http://schemas.microsoft.com/office/drawing/2014/main" val="20001"/>
                    </a:ext>
                  </a:extLst>
                </a:gridCol>
                <a:gridCol w="936104">
                  <a:extLst>
                    <a:ext uri="{9D8B030D-6E8A-4147-A177-3AD203B41FA5}">
                      <a16:colId xmlns:a16="http://schemas.microsoft.com/office/drawing/2014/main" val="1851153264"/>
                    </a:ext>
                  </a:extLst>
                </a:gridCol>
                <a:gridCol w="648072">
                  <a:extLst>
                    <a:ext uri="{9D8B030D-6E8A-4147-A177-3AD203B41FA5}">
                      <a16:colId xmlns:a16="http://schemas.microsoft.com/office/drawing/2014/main" val="20002"/>
                    </a:ext>
                  </a:extLst>
                </a:gridCol>
                <a:gridCol w="316835">
                  <a:extLst>
                    <a:ext uri="{9D8B030D-6E8A-4147-A177-3AD203B41FA5}">
                      <a16:colId xmlns:a16="http://schemas.microsoft.com/office/drawing/2014/main" val="20005"/>
                    </a:ext>
                  </a:extLst>
                </a:gridCol>
                <a:gridCol w="316835">
                  <a:extLst>
                    <a:ext uri="{9D8B030D-6E8A-4147-A177-3AD203B41FA5}">
                      <a16:colId xmlns:a16="http://schemas.microsoft.com/office/drawing/2014/main" val="20006"/>
                    </a:ext>
                  </a:extLst>
                </a:gridCol>
                <a:gridCol w="316835">
                  <a:extLst>
                    <a:ext uri="{9D8B030D-6E8A-4147-A177-3AD203B41FA5}">
                      <a16:colId xmlns:a16="http://schemas.microsoft.com/office/drawing/2014/main" val="3780939343"/>
                    </a:ext>
                  </a:extLst>
                </a:gridCol>
                <a:gridCol w="316835">
                  <a:extLst>
                    <a:ext uri="{9D8B030D-6E8A-4147-A177-3AD203B41FA5}">
                      <a16:colId xmlns:a16="http://schemas.microsoft.com/office/drawing/2014/main" val="20008"/>
                    </a:ext>
                  </a:extLst>
                </a:gridCol>
                <a:gridCol w="316835">
                  <a:extLst>
                    <a:ext uri="{9D8B030D-6E8A-4147-A177-3AD203B41FA5}">
                      <a16:colId xmlns:a16="http://schemas.microsoft.com/office/drawing/2014/main" val="3529000584"/>
                    </a:ext>
                  </a:extLst>
                </a:gridCol>
                <a:gridCol w="2880320">
                  <a:extLst>
                    <a:ext uri="{9D8B030D-6E8A-4147-A177-3AD203B41FA5}">
                      <a16:colId xmlns:a16="http://schemas.microsoft.com/office/drawing/2014/main" val="20009"/>
                    </a:ext>
                  </a:extLst>
                </a:gridCol>
                <a:gridCol w="2584592">
                  <a:extLst>
                    <a:ext uri="{9D8B030D-6E8A-4147-A177-3AD203B41FA5}">
                      <a16:colId xmlns:a16="http://schemas.microsoft.com/office/drawing/2014/main" val="20010"/>
                    </a:ext>
                  </a:extLst>
                </a:gridCol>
                <a:gridCol w="410737">
                  <a:extLst>
                    <a:ext uri="{9D8B030D-6E8A-4147-A177-3AD203B41FA5}">
                      <a16:colId xmlns:a16="http://schemas.microsoft.com/office/drawing/2014/main" val="20011"/>
                    </a:ext>
                  </a:extLst>
                </a:gridCol>
                <a:gridCol w="1152128">
                  <a:extLst>
                    <a:ext uri="{9D8B030D-6E8A-4147-A177-3AD203B41FA5}">
                      <a16:colId xmlns:a16="http://schemas.microsoft.com/office/drawing/2014/main" val="20012"/>
                    </a:ext>
                  </a:extLst>
                </a:gridCol>
                <a:gridCol w="1181135">
                  <a:extLst>
                    <a:ext uri="{9D8B030D-6E8A-4147-A177-3AD203B41FA5}">
                      <a16:colId xmlns:a16="http://schemas.microsoft.com/office/drawing/2014/main" val="20013"/>
                    </a:ext>
                  </a:extLst>
                </a:gridCol>
              </a:tblGrid>
              <a:tr h="144918">
                <a:tc gridSpan="5">
                  <a:txBody>
                    <a:bodyPr/>
                    <a:lstStyle/>
                    <a:p>
                      <a:pPr algn="ctr" fontAlgn="ctr"/>
                      <a:r>
                        <a:rPr lang="ja-JP" altLang="en-US" sz="800" b="0" i="0" u="none" strike="noStrike" dirty="0">
                          <a:solidFill>
                            <a:srgbClr val="0000FF"/>
                          </a:solidFill>
                          <a:effectLst/>
                          <a:latin typeface="+mn-ea"/>
                          <a:ea typeface="+mn-ea"/>
                        </a:rPr>
                        <a:t>誰が</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7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gridSpan="5">
                  <a:txBody>
                    <a:bodyPr/>
                    <a:lstStyle/>
                    <a:p>
                      <a:pPr algn="ctr" fontAlgn="ctr"/>
                      <a:r>
                        <a:rPr lang="ja-JP" altLang="en-US" sz="800" b="0" i="0" u="none" strike="noStrike" dirty="0">
                          <a:solidFill>
                            <a:srgbClr val="0000FF"/>
                          </a:solidFill>
                          <a:effectLst/>
                          <a:latin typeface="+mn-ea"/>
                          <a:ea typeface="+mn-ea"/>
                        </a:rPr>
                        <a:t>どのタイミングで</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hMerge="1">
                  <a:txBody>
                    <a:bodyPr/>
                    <a:lstStyle/>
                    <a:p>
                      <a:endParaRPr kumimoji="1" lang="ja-JP" altLang="en-US"/>
                    </a:p>
                  </a:txBody>
                  <a:tcPr/>
                </a:tc>
                <a:tc>
                  <a:txBody>
                    <a:bodyPr/>
                    <a:lstStyle/>
                    <a:p>
                      <a:pPr algn="ctr" fontAlgn="ctr"/>
                      <a:r>
                        <a:rPr lang="ja-JP" altLang="en-US" sz="800" b="0" i="0" u="none" strike="noStrike" dirty="0">
                          <a:solidFill>
                            <a:srgbClr val="0000FF"/>
                          </a:solidFill>
                          <a:effectLst/>
                          <a:latin typeface="+mn-ea"/>
                          <a:ea typeface="+mn-ea"/>
                        </a:rPr>
                        <a:t>何を</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gridSpan="4">
                  <a:txBody>
                    <a:bodyPr/>
                    <a:lstStyle/>
                    <a:p>
                      <a:pPr algn="ctr" fontAlgn="ctr"/>
                      <a:r>
                        <a:rPr lang="ja-JP" altLang="en-US" sz="800" b="0" i="0" u="none" strike="noStrike" dirty="0">
                          <a:solidFill>
                            <a:srgbClr val="000000"/>
                          </a:solidFill>
                          <a:effectLst/>
                          <a:latin typeface="+mn-ea"/>
                          <a:ea typeface="+mn-ea"/>
                        </a:rPr>
                        <a:t>事前準備</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CC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32522">
                <a:tc rowSpan="3" gridSpan="4">
                  <a:txBody>
                    <a:bodyPr/>
                    <a:lstStyle/>
                    <a:p>
                      <a:pPr algn="ctr" fontAlgn="ctr"/>
                      <a:r>
                        <a:rPr lang="ja-JP" altLang="en-US" sz="800" b="0" i="0" u="none" strike="noStrike" dirty="0">
                          <a:solidFill>
                            <a:srgbClr val="000000"/>
                          </a:solidFill>
                          <a:effectLst/>
                          <a:latin typeface="+mn-ea"/>
                          <a:ea typeface="+mn-ea"/>
                        </a:rPr>
                        <a:t>組織</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endParaRPr kumimoji="1" lang="ja-JP" altLang="en-US"/>
                    </a:p>
                  </a:txBody>
                  <a:tcPr/>
                </a:tc>
                <a:tc rowSpan="3">
                  <a:txBody>
                    <a:bodyPr/>
                    <a:lstStyle/>
                    <a:p>
                      <a:pPr algn="ctr" fontAlgn="ctr"/>
                      <a:r>
                        <a:rPr lang="ja-JP" altLang="en-US" sz="800" b="0" i="0" u="none" strike="noStrike" dirty="0">
                          <a:solidFill>
                            <a:srgbClr val="000000"/>
                          </a:solidFill>
                          <a:effectLst/>
                          <a:latin typeface="+mn-ea"/>
                          <a:ea typeface="+mn-ea"/>
                        </a:rPr>
                        <a:t>担当部門</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深刻度レベル</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rowSpan="3" grid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時間軸</a:t>
                      </a:r>
                      <a:b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（目安）</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3" hMerge="1">
                  <a:txBody>
                    <a:bodyPr/>
                    <a:lstStyle/>
                    <a:p>
                      <a:endParaRPr kumimoji="1" lang="ja-JP" altLang="en-US"/>
                    </a:p>
                  </a:txBody>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rowSpan="3">
                  <a:txBody>
                    <a:bodyPr/>
                    <a:lstStyle/>
                    <a:p>
                      <a:pPr algn="ctr" fontAlgn="ctr"/>
                      <a:r>
                        <a:rPr lang="ja-JP" altLang="en-US" sz="800" b="0" i="0" u="none" strike="noStrike" dirty="0">
                          <a:solidFill>
                            <a:srgbClr val="000000"/>
                          </a:solidFill>
                          <a:effectLst/>
                          <a:latin typeface="+mn-ea"/>
                          <a:ea typeface="+mn-ea"/>
                        </a:rPr>
                        <a:t>準備事項　　</a:t>
                      </a:r>
                      <a:r>
                        <a:rPr lang="ja-JP" altLang="en-US" sz="800" b="0" i="1" u="none" strike="noStrike" dirty="0">
                          <a:solidFill>
                            <a:srgbClr val="000000"/>
                          </a:solidFill>
                          <a:effectLst/>
                          <a:latin typeface="ＭＳ Ｐ明朝" panose="02020600040205080304" pitchFamily="18" charset="-128"/>
                          <a:ea typeface="ＭＳ Ｐ明朝" panose="02020600040205080304" pitchFamily="18" charset="-128"/>
                        </a:rPr>
                        <a:t>○ソフト面　●ハード面</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チェック</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様式</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実施計画</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1"/>
                  </a:ext>
                </a:extLst>
              </a:tr>
              <a:tr h="0">
                <a:tc gridSpan="4"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注意</a:t>
                      </a: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警戒</a:t>
                      </a:r>
                    </a:p>
                  </a:txBody>
                  <a:tcPr marL="4584" marR="4584" marT="4584"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緊急</a:t>
                      </a: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219453476"/>
                  </a:ext>
                </a:extLst>
              </a:tr>
              <a:tr h="77609">
                <a:tc gridSpan="4"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1" u="none" strike="noStrike" dirty="0">
                        <a:solidFill>
                          <a:srgbClr val="000000"/>
                        </a:solidFill>
                        <a:effectLst/>
                        <a:latin typeface="ＭＳ Ｐ明朝" panose="02020600040205080304" pitchFamily="18" charset="-128"/>
                        <a:ea typeface="ＭＳ Ｐ明朝" panose="02020600040205080304" pitchFamily="18" charset="-128"/>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30030497"/>
                  </a:ext>
                </a:extLst>
              </a:tr>
              <a:tr h="132522">
                <a:tc rowSpan="3" gridSpan="5">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全社員</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h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6350" cap="flat" cmpd="sng" algn="ctr">
                      <a:noFill/>
                      <a:prstDash val="dot"/>
                      <a:round/>
                      <a:headEnd type="none" w="med" len="med"/>
                      <a:tailEnd type="none" w="med" len="med"/>
                    </a:lnBlToTr>
                  </a:tcPr>
                </a:tc>
                <a:tc rowSpan="7">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24">
                  <a:txBody>
                    <a:bodyPr/>
                    <a:lstStyle/>
                    <a:p>
                      <a:pPr algn="ctr" fontAlgn="ctr"/>
                      <a:r>
                        <a:rPr lang="ja-JP" altLang="en-US" sz="800" b="0" i="0" u="none" strike="noStrike" dirty="0">
                          <a:solidFill>
                            <a:srgbClr val="000000"/>
                          </a:solidFill>
                          <a:effectLst/>
                          <a:latin typeface="+mn-ea"/>
                          <a:ea typeface="+mn-ea"/>
                        </a:rPr>
                        <a:t>　震度</a:t>
                      </a:r>
                      <a:r>
                        <a:rPr lang="en-US" altLang="ja-JP" sz="800" b="0" i="0" u="none" strike="noStrike" dirty="0">
                          <a:solidFill>
                            <a:srgbClr val="000000"/>
                          </a:solidFill>
                          <a:effectLst/>
                          <a:latin typeface="+mn-ea"/>
                          <a:ea typeface="+mn-ea"/>
                        </a:rPr>
                        <a:t>5</a:t>
                      </a:r>
                      <a:r>
                        <a:rPr lang="ja-JP" altLang="en-US" sz="800" b="0" i="0" u="none" strike="noStrike" dirty="0">
                          <a:solidFill>
                            <a:srgbClr val="000000"/>
                          </a:solidFill>
                          <a:effectLst/>
                          <a:latin typeface="+mn-ea"/>
                          <a:ea typeface="+mn-ea"/>
                        </a:rPr>
                        <a:t>弱／</a:t>
                      </a:r>
                      <a:r>
                        <a:rPr lang="en-US" altLang="ja-JP" sz="800" b="0" i="0" u="none" strike="noStrike" dirty="0">
                          <a:solidFill>
                            <a:srgbClr val="000000"/>
                          </a:solidFill>
                          <a:effectLst/>
                          <a:latin typeface="+mn-ea"/>
                          <a:ea typeface="+mn-ea"/>
                        </a:rPr>
                        <a:t>5</a:t>
                      </a:r>
                      <a:r>
                        <a:rPr lang="ja-JP" altLang="en-US" sz="800" b="0" i="0" u="none" strike="noStrike" dirty="0">
                          <a:solidFill>
                            <a:srgbClr val="000000"/>
                          </a:solidFill>
                          <a:effectLst/>
                          <a:latin typeface="+mn-ea"/>
                          <a:ea typeface="+mn-ea"/>
                        </a:rPr>
                        <a:t>強</a:t>
                      </a: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solidFill>
                      <a:schemeClr val="accent6">
                        <a:lumMod val="40000"/>
                        <a:lumOff val="60000"/>
                      </a:schemeClr>
                    </a:solidFill>
                  </a:tcPr>
                </a:tc>
                <a:tc rowSpan="37">
                  <a:txBody>
                    <a:bodyPr/>
                    <a:lstStyle/>
                    <a:p>
                      <a:pPr algn="ctr" fontAlgn="ctr"/>
                      <a:r>
                        <a:rPr lang="ja-JP" altLang="en-US" sz="800" b="0" i="0" u="none" strike="noStrike" dirty="0">
                          <a:solidFill>
                            <a:srgbClr val="000000"/>
                          </a:solidFill>
                          <a:effectLst/>
                          <a:latin typeface="+mn-ea"/>
                          <a:ea typeface="+mn-ea"/>
                        </a:rPr>
                        <a:t>震度</a:t>
                      </a:r>
                      <a:r>
                        <a:rPr lang="en-US" altLang="ja-JP" sz="800" b="0" i="0" u="none" strike="noStrike" dirty="0">
                          <a:solidFill>
                            <a:srgbClr val="000000"/>
                          </a:solidFill>
                          <a:effectLst/>
                          <a:latin typeface="+mn-ea"/>
                          <a:ea typeface="+mn-ea"/>
                        </a:rPr>
                        <a:t>6</a:t>
                      </a:r>
                      <a:r>
                        <a:rPr lang="ja-JP" altLang="en-US" sz="800" b="0" i="0" u="none" strike="noStrike" dirty="0">
                          <a:solidFill>
                            <a:srgbClr val="000000"/>
                          </a:solidFill>
                          <a:effectLst/>
                          <a:latin typeface="+mn-ea"/>
                          <a:ea typeface="+mn-ea"/>
                        </a:rPr>
                        <a:t>弱以上</a:t>
                      </a: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rowSpan="7" gridSpan="2">
                  <a:txBody>
                    <a:bodyPr/>
                    <a:lstStyle/>
                    <a:p>
                      <a:pPr algn="ctr" fontAlgn="ctr"/>
                      <a:r>
                        <a:rPr lang="ja-JP" altLang="en-US" sz="800" b="0" i="0" u="none" strike="noStrike" dirty="0">
                          <a:solidFill>
                            <a:srgbClr val="000000"/>
                          </a:solidFill>
                          <a:effectLst/>
                          <a:latin typeface="+mn-ea"/>
                          <a:ea typeface="+mn-ea"/>
                        </a:rPr>
                        <a:t>発災直後</a:t>
                      </a:r>
                    </a:p>
                  </a:txBody>
                  <a:tcPr marL="4584" marR="4584" marT="4584" marB="0" vert="eaVert"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7" h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身の安全を確保</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rowSpan="3">
                  <a:txBody>
                    <a:bodyPr/>
                    <a:lstStyle/>
                    <a:p>
                      <a:pPr algn="l" fontAlgn="ctr"/>
                      <a:r>
                        <a:rPr lang="ja-JP" altLang="en-US" sz="800" b="0" i="0" u="none" strike="noStrike" dirty="0">
                          <a:solidFill>
                            <a:srgbClr val="000000"/>
                          </a:solidFill>
                          <a:effectLst/>
                          <a:latin typeface="+mn-ea"/>
                          <a:ea typeface="+mn-ea"/>
                        </a:rPr>
                        <a:t>○　 従業員向け行動手順の整理</a:t>
                      </a:r>
                      <a:br>
                        <a:rPr lang="ja-JP" altLang="en-US" sz="800" b="0" i="0" u="none" strike="noStrike" dirty="0">
                          <a:solidFill>
                            <a:srgbClr val="000000"/>
                          </a:solidFill>
                          <a:effectLst/>
                          <a:latin typeface="+mn-ea"/>
                          <a:ea typeface="+mn-ea"/>
                        </a:rPr>
                      </a:br>
                      <a:r>
                        <a:rPr lang="ja-JP" altLang="en-US" sz="800" b="0" i="0" u="none" strike="noStrike" dirty="0">
                          <a:solidFill>
                            <a:srgbClr val="000000"/>
                          </a:solidFill>
                          <a:effectLst/>
                          <a:latin typeface="+mn-ea"/>
                          <a:ea typeface="+mn-ea"/>
                        </a:rPr>
                        <a:t>　　 （携帯カードの準備）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fontAlgn="ctr"/>
                      <a:endParaRPr lang="en-US" altLang="ja-JP" sz="800" b="0" i="0" u="none" strike="noStrike" dirty="0">
                        <a:solidFill>
                          <a:srgbClr val="000000"/>
                        </a:solidFill>
                        <a:effectLst/>
                        <a:latin typeface="+mn-ea"/>
                        <a:ea typeface="+mn-ea"/>
                      </a:endParaRPr>
                    </a:p>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32522">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家族の安否確認</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3"/>
                  </a:ext>
                </a:extLst>
              </a:tr>
              <a:tr h="132522">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会社への安否報告</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4"/>
                  </a:ext>
                </a:extLst>
              </a:tr>
              <a:tr h="51994">
                <a:tc rowSpan="4" grid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自衛消防組織</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h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hMerge="1">
                  <a:txBody>
                    <a:bodyPr/>
                    <a:lstStyle/>
                    <a:p>
                      <a:endParaRPr kumimoji="1" lang="ja-JP" altLang="en-US"/>
                    </a:p>
                  </a:txBody>
                  <a:tcPr/>
                </a:tc>
                <a:tc rowSpan="4" hMerge="1">
                  <a:txBody>
                    <a:bodyPr/>
                    <a:lstStyle/>
                    <a:p>
                      <a:endParaRPr kumimoji="1" lang="ja-JP" altLang="en-US"/>
                    </a:p>
                  </a:txBody>
                  <a:tcPr/>
                </a:tc>
                <a:tc rowSpan="4">
                  <a:txBody>
                    <a:bodyPr/>
                    <a:lstStyle/>
                    <a:p>
                      <a:pPr algn="ctr" fontAlgn="ctr"/>
                      <a:r>
                        <a:rPr lang="ja-JP" altLang="en-US" sz="800" b="0" i="0" u="none" strike="noStrike" dirty="0">
                          <a:solidFill>
                            <a:srgbClr val="000000"/>
                          </a:solidFill>
                          <a:effectLst/>
                          <a:latin typeface="+mn-ea"/>
                          <a:ea typeface="+mn-ea"/>
                        </a:rPr>
                        <a:t>各職場で手分けをして実施</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6350" cap="flat" cmpd="sng" algn="ctr">
                      <a:noFill/>
                      <a:prstDash val="dot"/>
                      <a:round/>
                      <a:headEnd type="none" w="med" len="med"/>
                      <a:tailEnd type="none" w="med" len="med"/>
                    </a:lnBlToTr>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初期消火、</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119</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通報</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消火器・消火設備の準備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132522">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3175" cap="flat" cmpd="sng" algn="ctr">
                      <a:solidFill>
                        <a:schemeClr val="tx1"/>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電気設備、ガス等の安全措置</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対応手順の整理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6"/>
                  </a:ext>
                </a:extLst>
              </a:tr>
              <a:tr h="132522">
                <a:tc gridSpan="4"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noFill/>
                      <a:prstDash val="dot"/>
                      <a:round/>
                      <a:headEnd type="none" w="med" len="med"/>
                      <a:tailEnd type="none" w="med" len="med"/>
                    </a:lnB>
                    <a:solidFill>
                      <a:srgbClr val="FFCCFF"/>
                    </a:solidFill>
                  </a:tcPr>
                </a:tc>
                <a:tc vMerge="1">
                  <a:txBody>
                    <a:bodyPr/>
                    <a:lstStyle/>
                    <a:p>
                      <a:endParaRPr kumimoji="1" lang="ja-JP" altLang="en-US"/>
                    </a:p>
                  </a:txBody>
                  <a:tcPr/>
                </a:tc>
                <a:tc gridSpan="2"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負傷者を救出し安全な場所に搬送</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●○救出・搬送に必要な資器材・活用手順の整理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lnTlToBr w="3175" cap="flat" cmpd="sng" algn="ctr">
                      <a:noFill/>
                      <a:prstDash val="sysDot"/>
                      <a:round/>
                      <a:headEnd type="none" w="med" len="med"/>
                      <a:tailEnd type="none" w="med" len="med"/>
                    </a:lnTlToBr>
                    <a:lnBlToTr w="3175" cap="flat" cmpd="sng" algn="ctr">
                      <a:noFill/>
                      <a:prstDash val="sysDot"/>
                      <a:round/>
                      <a:headEnd type="none" w="med" len="med"/>
                      <a:tailEnd type="none" w="med" len="med"/>
                    </a:lnBlToTr>
                    <a:noFill/>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08"/>
                  </a:ext>
                </a:extLst>
              </a:tr>
              <a:tr h="132522">
                <a:tc gridSpan="4"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CCFF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gridSpan="2"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避難・点呼</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避難場所・ルート・判断基準の整理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137698">
                <a:tc rowSpan="30">
                  <a:txBody>
                    <a:bodyPr/>
                    <a:lstStyle/>
                    <a:p>
                      <a:pPr algn="ctr" fontAlgn="ctr"/>
                      <a:r>
                        <a:rPr lang="ja-JP" altLang="en-US" sz="800" b="0" i="0" u="none" strike="noStrike" dirty="0">
                          <a:solidFill>
                            <a:srgbClr val="000000"/>
                          </a:solidFill>
                          <a:effectLst/>
                          <a:latin typeface="ＭＳ Ｐゴシック"/>
                        </a:rPr>
                        <a:t>災害対策本部</a:t>
                      </a: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en-US" altLang="ja-JP" sz="800" b="0" i="0" u="none" strike="noStrike" dirty="0">
                          <a:solidFill>
                            <a:srgbClr val="000000"/>
                          </a:solidFill>
                          <a:effectLst/>
                          <a:latin typeface="ＭＳ Ｐゴシック"/>
                        </a:rPr>
                        <a:t>A</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grid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対策本部長</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h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noFill/>
                      <a:prstDash val="dot"/>
                      <a:round/>
                      <a:headEnd type="none" w="med" len="med"/>
                      <a:tailEnd type="none" w="med" len="med"/>
                    </a:lnB>
                    <a:solidFill>
                      <a:srgbClr val="FFCCFF"/>
                    </a:solidFill>
                  </a:tcPr>
                </a:tc>
                <a:tc vMerge="1">
                  <a:txBody>
                    <a:bodyPr/>
                    <a:lstStyle/>
                    <a:p>
                      <a:endParaRPr kumimoji="1" lang="ja-JP" altLang="en-US"/>
                    </a:p>
                  </a:txBody>
                  <a:tcPr/>
                </a:tc>
                <a:tc rowSpan="17">
                  <a:txBody>
                    <a:bodyPr/>
                    <a:lstStyle/>
                    <a:p>
                      <a:pPr algn="ctr" fontAlgn="ctr"/>
                      <a:r>
                        <a:rPr lang="ja-JP" altLang="en-US" sz="800" b="0" i="0" u="none" strike="noStrike" dirty="0">
                          <a:solidFill>
                            <a:srgbClr val="000000"/>
                          </a:solidFill>
                          <a:effectLst/>
                          <a:latin typeface="+mn-ea"/>
                          <a:ea typeface="+mn-ea"/>
                        </a:rPr>
                        <a:t>初動対応時</a:t>
                      </a: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noFill/>
                  </a:tcPr>
                </a:tc>
                <a:tc rowSpan="6">
                  <a:txBody>
                    <a:bodyPr/>
                    <a:lstStyle/>
                    <a:p>
                      <a:pPr algn="ctr" fontAlgn="ctr"/>
                      <a:r>
                        <a:rPr lang="ja-JP" altLang="en-US" sz="800" b="0" i="0" u="none" strike="noStrike" dirty="0">
                          <a:solidFill>
                            <a:srgbClr val="000000"/>
                          </a:solidFill>
                          <a:effectLst/>
                          <a:latin typeface="+mn-ea"/>
                          <a:ea typeface="+mn-ea"/>
                        </a:rPr>
                        <a:t>事業継続対応時</a:t>
                      </a: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全体統括</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会社全体の事前対策統括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15"/>
                  </a:ext>
                </a:extLst>
              </a:tr>
              <a:tr h="137698">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重要事項に対する各種判断</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各種判断事項と対応方針の認識</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16"/>
                  </a:ext>
                </a:extLst>
              </a:tr>
              <a:tr h="137698">
                <a:tc vMerge="1">
                  <a:txBody>
                    <a:bodyPr/>
                    <a:lstStyle/>
                    <a:p>
                      <a:endParaRPr kumimoji="1" lang="ja-JP" altLang="en-US"/>
                    </a:p>
                  </a:txBody>
                  <a:tcPr/>
                </a:tc>
                <a:tc rowSpan="4">
                  <a:txBody>
                    <a:bodyPr/>
                    <a:lstStyle/>
                    <a:p>
                      <a:pPr algn="ctr" fontAlgn="ctr"/>
                      <a:r>
                        <a:rPr lang="en-US" altLang="ja-JP" sz="800" b="0" i="0" u="none" strike="noStrike" dirty="0">
                          <a:solidFill>
                            <a:srgbClr val="000000"/>
                          </a:solidFill>
                          <a:effectLst/>
                          <a:latin typeface="ＭＳ Ｐゴシック"/>
                        </a:rPr>
                        <a:t>B</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事務局</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事務局長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mn-ea"/>
                          <a:ea typeface="+mn-ea"/>
                        </a:rPr>
                        <a:t>震度</a:t>
                      </a:r>
                      <a:r>
                        <a:rPr lang="en-US" altLang="ja-JP" sz="800" b="0" i="0" u="none" strike="noStrike" dirty="0">
                          <a:solidFill>
                            <a:srgbClr val="000000"/>
                          </a:solidFill>
                          <a:effectLst/>
                          <a:latin typeface="+mn-ea"/>
                          <a:ea typeface="+mn-ea"/>
                        </a:rPr>
                        <a:t>4</a:t>
                      </a: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solidFill>
                      <a:srgbClr val="CC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本部長補佐</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会社全体の事前準備統括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17"/>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情報収集分析担当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災害情報、社会インフラ被害状況、業界情報等の収集</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情報収集項目の整理　 </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8"/>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各チーム収集情報のとりまとめ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3175" cap="flat" cmpd="sng" algn="ctr">
                      <a:noFill/>
                      <a:prstDash val="sysDot"/>
                      <a:round/>
                      <a:headEnd type="none" w="med" len="med"/>
                      <a:tailEnd type="none" w="med" len="med"/>
                    </a:lnTlToBr>
                    <a:lnBlToTr w="3175" cap="flat" cmpd="sng" algn="ctr">
                      <a:noFill/>
                      <a:prstDash val="sysDot"/>
                      <a:round/>
                      <a:headEnd type="none" w="med" len="med"/>
                      <a:tailEnd type="none" w="med" len="med"/>
                    </a:lnBlToTr>
                    <a:noFill/>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9"/>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情報発信担当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社内外への情報発信と統制</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情報発信方針・開示事項等の整理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20"/>
                  </a:ext>
                </a:extLst>
              </a:tr>
              <a:tr h="126683">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rowSpan="11">
                  <a:txBody>
                    <a:bodyPr/>
                    <a:lstStyle/>
                    <a:p>
                      <a:pPr algn="ctr" fontAlgn="ctr"/>
                      <a:r>
                        <a:rPr lang="en-US" altLang="ja-JP" sz="800" b="0" i="0" u="none" strike="noStrike" dirty="0">
                          <a:solidFill>
                            <a:srgbClr val="000000"/>
                          </a:solidFill>
                          <a:effectLst/>
                          <a:latin typeface="ＭＳ Ｐゴシック"/>
                        </a:rPr>
                        <a:t>C</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11">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初動対応チーム</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1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endParaRPr kumimoji="1" lang="ja-JP" altLang="en-US"/>
                    </a:p>
                  </a:txBody>
                  <a:tcPr>
                    <a:lnL w="6350" cap="flat" cmpd="sng" algn="ctr">
                      <a:solidFill>
                        <a:schemeClr val="tx1"/>
                      </a:solidFill>
                      <a:prstDash val="dot"/>
                      <a:round/>
                      <a:headEnd type="none" w="med" len="med"/>
                      <a:tailEnd type="none" w="med" len="med"/>
                    </a:lnL>
                    <a:lnT w="12700" cap="flat" cmpd="sng" algn="ctr">
                      <a:solidFill>
                        <a:schemeClr val="tx1"/>
                      </a:solidFill>
                      <a:prstDash val="dash"/>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CCFFCC"/>
                    </a:solidFill>
                  </a:tcPr>
                </a:tc>
                <a:tc rowSpan="1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チーム統括、本部長判断事項の起案</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チーム全体の事前準備統括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21"/>
                  </a:ext>
                </a:extLst>
              </a:tr>
              <a:tr h="12668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本部長判断事項（安全配慮義務対応）の起案</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本部長判断が必要な局面と対応方針の整理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3979579746"/>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安否担当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安否情報の集約</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安否確認ルール・フォーマットの準備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2"/>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設備担当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rowSpan="4">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建物</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インフラ設備</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ＩＴ等の被害情報の集約と安全確保対応</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建物</a:t>
                      </a:r>
                      <a:r>
                        <a:rPr lang="en-US" altLang="ja-JP" sz="800" b="0" i="0" u="none" strike="noStrike" dirty="0">
                          <a:solidFill>
                            <a:srgbClr val="000000"/>
                          </a:solidFill>
                          <a:effectLst/>
                          <a:latin typeface="+mn-ea"/>
                          <a:ea typeface="+mn-ea"/>
                        </a:rPr>
                        <a:t>/</a:t>
                      </a:r>
                      <a:r>
                        <a:rPr lang="ja-JP" altLang="en-US" sz="800" b="0" i="0" u="none" strike="noStrike" dirty="0">
                          <a:solidFill>
                            <a:srgbClr val="000000"/>
                          </a:solidFill>
                          <a:effectLst/>
                          <a:latin typeface="+mn-ea"/>
                          <a:ea typeface="+mn-ea"/>
                        </a:rPr>
                        <a:t>インフラ設備</a:t>
                      </a:r>
                      <a:r>
                        <a:rPr lang="en-US" altLang="ja-JP" sz="800" b="0" i="0" u="none" strike="noStrike" dirty="0">
                          <a:solidFill>
                            <a:srgbClr val="000000"/>
                          </a:solidFill>
                          <a:effectLst/>
                          <a:latin typeface="+mn-ea"/>
                          <a:ea typeface="+mn-ea"/>
                        </a:rPr>
                        <a:t>/</a:t>
                      </a:r>
                      <a:r>
                        <a:rPr lang="ja-JP" altLang="en-US" sz="800" b="0" i="0" u="none" strike="noStrike" dirty="0">
                          <a:solidFill>
                            <a:srgbClr val="000000"/>
                          </a:solidFill>
                          <a:effectLst/>
                          <a:latin typeface="+mn-ea"/>
                          <a:ea typeface="+mn-ea"/>
                        </a:rPr>
                        <a:t>ＩＴ等の耐震対策（☆１）</a:t>
                      </a:r>
                      <a:endParaRPr lang="en-US" altLang="ja-JP"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23"/>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非常用通信手段の整備（☆２）</a:t>
                      </a:r>
                      <a:endParaRPr lang="en-US" altLang="ja-JP"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783363271"/>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非常用電源の準備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361781191"/>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●○安全確保に必要な敷材・活用手順の準備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4"/>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救護担当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救護所の運営と負傷者の搬送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●〇帰宅・出社方針の整理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25"/>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従業員支援担当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帰宅・出社計画の作成</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●〇応急救護・病院搬送に必要な資器材・活用手順の準備　 </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6"/>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滞留者（帰宅困難者、出勤者等）対応</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●〇在留に必要な食料品、備品、活用手順の準備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7"/>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警備担当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警備、社内秩序の維持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想定される対応虚局面と対応事項の整理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28"/>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rowSpan="13">
                  <a:txBody>
                    <a:bodyPr/>
                    <a:lstStyle/>
                    <a:p>
                      <a:pPr algn="ctr" fontAlgn="ctr"/>
                      <a:r>
                        <a:rPr lang="en-US" altLang="ja-JP" sz="800" b="0" i="0" u="none" strike="noStrike" dirty="0">
                          <a:solidFill>
                            <a:srgbClr val="000000"/>
                          </a:solidFill>
                          <a:effectLst/>
                          <a:latin typeface="ＭＳ Ｐゴシック"/>
                        </a:rPr>
                        <a:t>D</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rowSpan="1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事業継続対応</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13">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13">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rowSpan="13">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13">
                  <a:txBody>
                    <a:bodyPr/>
                    <a:lstStyle/>
                    <a:p>
                      <a:pPr algn="ctr" fontAlgn="ctr"/>
                      <a:r>
                        <a:rPr lang="ja-JP" altLang="en-US" sz="800" b="0" i="0" u="none" strike="noStrike" dirty="0">
                          <a:solidFill>
                            <a:srgbClr val="000000"/>
                          </a:solidFill>
                          <a:effectLst/>
                          <a:latin typeface="+mn-ea"/>
                          <a:ea typeface="+mn-ea"/>
                        </a:rPr>
                        <a:t>事業継続対応時</a:t>
                      </a: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□チーム統括</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チーム全体の事前準備統括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29"/>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□本部長判断事項（新規受注・施工方針）の起案</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FF0000"/>
                          </a:solidFill>
                          <a:effectLst/>
                          <a:latin typeface="+mn-ea"/>
                          <a:ea typeface="+mn-ea"/>
                        </a:rPr>
                        <a:t>●〇新規受注・施工方針と事前準備の推進　</a:t>
                      </a:r>
                      <a:r>
                        <a:rPr lang="en-US" altLang="ja-JP" sz="800" b="0" i="0" u="none" strike="noStrike" dirty="0">
                          <a:solidFill>
                            <a:srgbClr val="FF0000"/>
                          </a:solidFill>
                          <a:effectLst/>
                          <a:highlight>
                            <a:srgbClr val="FFFFCC"/>
                          </a:highlight>
                          <a:latin typeface="+mn-ea"/>
                          <a:ea typeface="+mn-ea"/>
                        </a:rPr>
                        <a:t>STEP4-2</a:t>
                      </a:r>
                      <a:r>
                        <a:rPr lang="ja-JP" altLang="en-US" sz="800" b="0" i="0" u="none" strike="noStrike" dirty="0">
                          <a:solidFill>
                            <a:srgbClr val="FF0000"/>
                          </a:solidFill>
                          <a:effectLst/>
                          <a:highlight>
                            <a:srgbClr val="FFFFCC"/>
                          </a:highlight>
                          <a:latin typeface="+mn-ea"/>
                          <a:ea typeface="+mn-ea"/>
                        </a:rPr>
                        <a:t>へ</a:t>
                      </a:r>
                      <a:r>
                        <a:rPr lang="ja-JP" altLang="en-US" sz="800" b="0" i="0" u="none" strike="noStrike" dirty="0">
                          <a:solidFill>
                            <a:srgbClr val="000000"/>
                          </a:solidFill>
                          <a:effectLst/>
                          <a:latin typeface="+mn-ea"/>
                          <a:ea typeface="+mn-ea"/>
                        </a:rPr>
                        <a:t>　</a:t>
                      </a:r>
                    </a:p>
                  </a:txBody>
                  <a:tcPr marL="4584" marR="4584" marT="4584" marB="0"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bg1">
                        <a:lumMod val="85000"/>
                      </a:schemeClr>
                    </a:solidFill>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38100" cap="flat" cmpd="sng" algn="ctr">
                      <a:solidFill>
                        <a:srgbClr val="FF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631215178"/>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要員対応担当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□参集可能状況の把握と要員手配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168471837"/>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設備施設対応担当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□建物</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インフラ設備の現状把握と復旧手配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0"/>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IT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□システム・ネットワークの現状把握と復旧手配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1"/>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財務対応担当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□資金繰り等への影響把握と対外支払の遂行</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2"/>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施工現場対応担当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□施工中現場の被害状況の把握</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3"/>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marL="0" marR="0" lvl="0" indent="0" algn="l" defTabSz="128016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ＭＳ Ｐゴシック" panose="020B0600070205080204" pitchFamily="50" charset="-128"/>
                          <a:ea typeface="+mn-ea"/>
                        </a:rPr>
                        <a:t>□</a:t>
                      </a:r>
                      <a:r>
                        <a:rPr lang="ja-JP" altLang="en-US" sz="800" b="0" i="0" u="none" strike="noStrike" dirty="0">
                          <a:solidFill>
                            <a:srgbClr val="000000"/>
                          </a:solidFill>
                          <a:effectLst/>
                          <a:latin typeface="+mn-ea"/>
                          <a:ea typeface="+mn-ea"/>
                        </a:rPr>
                        <a:t>元請会社・下請会社状況の把握</a:t>
                      </a:r>
                      <a:endParaRPr lang="ja-JP" altLang="en-US" sz="800" b="0" i="0" u="none" strike="noStrike" dirty="0">
                        <a:solidFill>
                          <a:srgbClr val="000000"/>
                        </a:solidFill>
                        <a:effectLst/>
                        <a:latin typeface="ＭＳ Ｐゴシック" panose="020B0600070205080204" pitchFamily="50" charset="-128"/>
                        <a:ea typeface="+mn-ea"/>
                      </a:endParaRPr>
                    </a:p>
                  </a:txBody>
                  <a:tcPr marL="9525" marR="9525" marT="9525" marB="0" anchor="ctr">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92094800"/>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顧客対応担当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3">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mn-ea"/>
                        </a:rPr>
                        <a:t>□現在の受注状況の把握</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469800893"/>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顧客対応担当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mn-ea"/>
                        </a:rPr>
                        <a:t>□マーケット状況の把握</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4"/>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128016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ＭＳ Ｐゴシック" panose="020B0600070205080204" pitchFamily="50" charset="-128"/>
                          <a:ea typeface="+mn-ea"/>
                        </a:rPr>
                        <a:t>□</a:t>
                      </a:r>
                      <a:r>
                        <a:rPr lang="ja-JP" altLang="en-US" sz="800" b="0" i="0" u="none" strike="noStrike" dirty="0">
                          <a:solidFill>
                            <a:srgbClr val="000000"/>
                          </a:solidFill>
                          <a:effectLst/>
                          <a:latin typeface="+mn-ea"/>
                          <a:ea typeface="+mn-ea"/>
                        </a:rPr>
                        <a:t>竣工物件の被害状況の把握</a:t>
                      </a:r>
                      <a:endParaRPr lang="ja-JP" altLang="en-US" sz="800" b="0" i="0" u="none" strike="noStrike" dirty="0">
                        <a:solidFill>
                          <a:srgbClr val="000000"/>
                        </a:solidFill>
                        <a:effectLst/>
                        <a:latin typeface="ＭＳ Ｐゴシック" panose="020B0600070205080204" pitchFamily="50" charset="-128"/>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5"/>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調達担当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mn-ea"/>
                        </a:rPr>
                        <a:t>□資機材等調達先の状況把握</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6"/>
                  </a:ext>
                </a:extLst>
              </a:tr>
              <a:tr h="132522">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物流担当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mn-ea"/>
                        </a:rPr>
                        <a:t>□物流状況の把握</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128016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extLst>
                  <a:ext uri="{0D108BD9-81ED-4DB2-BD59-A6C34878D82A}">
                    <a16:rowId xmlns:a16="http://schemas.microsoft.com/office/drawing/2014/main" val="10037"/>
                  </a:ext>
                </a:extLst>
              </a:tr>
            </a:tbl>
          </a:graphicData>
        </a:graphic>
      </p:graphicFrame>
      <p:grpSp>
        <p:nvGrpSpPr>
          <p:cNvPr id="8" name="グループ化 7"/>
          <p:cNvGrpSpPr/>
          <p:nvPr/>
        </p:nvGrpSpPr>
        <p:grpSpPr>
          <a:xfrm>
            <a:off x="-105366" y="304374"/>
            <a:ext cx="684414" cy="276999"/>
            <a:chOff x="4816624" y="618777"/>
            <a:chExt cx="684414" cy="276999"/>
          </a:xfrm>
        </p:grpSpPr>
        <p:sp>
          <p:nvSpPr>
            <p:cNvPr id="9" name="正方形/長方形 8"/>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0" name="円/楕円 9"/>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 name="グループ化 10"/>
          <p:cNvGrpSpPr/>
          <p:nvPr/>
        </p:nvGrpSpPr>
        <p:grpSpPr>
          <a:xfrm>
            <a:off x="7048872" y="1377962"/>
            <a:ext cx="684414" cy="276999"/>
            <a:chOff x="4816624" y="618777"/>
            <a:chExt cx="684414" cy="276999"/>
          </a:xfrm>
        </p:grpSpPr>
        <p:sp>
          <p:nvSpPr>
            <p:cNvPr id="12" name="正方形/長方形 11"/>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3" name="円/楕円 12"/>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14" name="表 13"/>
          <p:cNvGraphicFramePr>
            <a:graphicFrameLocks noGrp="1"/>
          </p:cNvGraphicFramePr>
          <p:nvPr>
            <p:extLst>
              <p:ext uri="{D42A27DB-BD31-4B8C-83A1-F6EECF244321}">
                <p14:modId xmlns:p14="http://schemas.microsoft.com/office/powerpoint/2010/main" val="1126393006"/>
              </p:ext>
            </p:extLst>
          </p:nvPr>
        </p:nvGraphicFramePr>
        <p:xfrm>
          <a:off x="424136" y="536799"/>
          <a:ext cx="4248472" cy="863050"/>
        </p:xfrm>
        <a:graphic>
          <a:graphicData uri="http://schemas.openxmlformats.org/drawingml/2006/table">
            <a:tbl>
              <a:tblPr/>
              <a:tblGrid>
                <a:gridCol w="1152128">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432048">
                  <a:extLst>
                    <a:ext uri="{9D8B030D-6E8A-4147-A177-3AD203B41FA5}">
                      <a16:colId xmlns:a16="http://schemas.microsoft.com/office/drawing/2014/main" val="20003"/>
                    </a:ext>
                  </a:extLst>
                </a:gridCol>
                <a:gridCol w="504056">
                  <a:extLst>
                    <a:ext uri="{9D8B030D-6E8A-4147-A177-3AD203B41FA5}">
                      <a16:colId xmlns:a16="http://schemas.microsoft.com/office/drawing/2014/main" val="20004"/>
                    </a:ext>
                  </a:extLst>
                </a:gridCol>
                <a:gridCol w="360040">
                  <a:extLst>
                    <a:ext uri="{9D8B030D-6E8A-4147-A177-3AD203B41FA5}">
                      <a16:colId xmlns:a16="http://schemas.microsoft.com/office/drawing/2014/main" val="20005"/>
                    </a:ext>
                  </a:extLst>
                </a:gridCol>
              </a:tblGrid>
              <a:tr h="231353">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主要拠点</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30</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年</a:t>
                      </a:r>
                      <a:r>
                        <a:rPr lang="ja-JP" altLang="en-US"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rPr>
                        <a:t>以内に</a:t>
                      </a:r>
                      <a:r>
                        <a:rPr lang="ja-JP" altLang="en-US"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震度</a:t>
                      </a:r>
                      <a:r>
                        <a:rPr lang="en-US" altLang="ja-JP"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6</a:t>
                      </a:r>
                      <a:r>
                        <a:rPr lang="ja-JP" altLang="en-US"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弱</a:t>
                      </a:r>
                      <a:r>
                        <a:rPr lang="ja-JP" altLang="en-US"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rPr>
                        <a:t>以上の地震が発生する確率</a:t>
                      </a:r>
                      <a:endParaRPr lang="en-US" altLang="ja-JP"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想定される大地震</a:t>
                      </a:r>
                      <a:b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（最大震度となるもの）</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左記発生時の</a:t>
                      </a:r>
                      <a:b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想定震度</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津波浸水リスクの有無</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浸水深</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164620">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164620">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173765">
                <a:tc>
                  <a:txBody>
                    <a:bodyPr/>
                    <a:lstStyle/>
                    <a:p>
                      <a:pPr algn="l" fontAlgn="ctr"/>
                      <a:r>
                        <a:rPr lang="ja-JP" altLang="en-US" sz="800" b="0" i="0" u="none" strike="noStrike">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1905587113"/>
              </p:ext>
            </p:extLst>
          </p:nvPr>
        </p:nvGraphicFramePr>
        <p:xfrm>
          <a:off x="6760840" y="534876"/>
          <a:ext cx="4032448" cy="811045"/>
        </p:xfrm>
        <a:graphic>
          <a:graphicData uri="http://schemas.openxmlformats.org/drawingml/2006/table">
            <a:tbl>
              <a:tblPr/>
              <a:tblGrid>
                <a:gridCol w="864096">
                  <a:extLst>
                    <a:ext uri="{9D8B030D-6E8A-4147-A177-3AD203B41FA5}">
                      <a16:colId xmlns:a16="http://schemas.microsoft.com/office/drawing/2014/main" val="20000"/>
                    </a:ext>
                  </a:extLst>
                </a:gridCol>
                <a:gridCol w="504056">
                  <a:extLst>
                    <a:ext uri="{9D8B030D-6E8A-4147-A177-3AD203B41FA5}">
                      <a16:colId xmlns:a16="http://schemas.microsoft.com/office/drawing/2014/main" val="2962330049"/>
                    </a:ext>
                  </a:extLst>
                </a:gridCol>
                <a:gridCol w="258976">
                  <a:extLst>
                    <a:ext uri="{9D8B030D-6E8A-4147-A177-3AD203B41FA5}">
                      <a16:colId xmlns:a16="http://schemas.microsoft.com/office/drawing/2014/main" val="2512355058"/>
                    </a:ext>
                  </a:extLst>
                </a:gridCol>
                <a:gridCol w="848936">
                  <a:extLst>
                    <a:ext uri="{9D8B030D-6E8A-4147-A177-3AD203B41FA5}">
                      <a16:colId xmlns:a16="http://schemas.microsoft.com/office/drawing/2014/main" val="20002"/>
                    </a:ext>
                  </a:extLst>
                </a:gridCol>
                <a:gridCol w="778192">
                  <a:extLst>
                    <a:ext uri="{9D8B030D-6E8A-4147-A177-3AD203B41FA5}">
                      <a16:colId xmlns:a16="http://schemas.microsoft.com/office/drawing/2014/main" val="20003"/>
                    </a:ext>
                  </a:extLst>
                </a:gridCol>
                <a:gridCol w="778192">
                  <a:extLst>
                    <a:ext uri="{9D8B030D-6E8A-4147-A177-3AD203B41FA5}">
                      <a16:colId xmlns:a16="http://schemas.microsoft.com/office/drawing/2014/main" val="20004"/>
                    </a:ext>
                  </a:extLst>
                </a:gridCol>
              </a:tblGrid>
              <a:tr h="147981">
                <a:tc gridSpan="3">
                  <a:txBody>
                    <a:bodyPr/>
                    <a:lstStyle/>
                    <a:p>
                      <a:pPr algn="ctr" fontAlgn="ctr"/>
                      <a:r>
                        <a:rPr lang="ja-JP" altLang="en-US" sz="700" b="0" i="0" u="none" strike="noStrike" dirty="0">
                          <a:solidFill>
                            <a:srgbClr val="000000"/>
                          </a:solidFill>
                          <a:effectLst/>
                          <a:latin typeface="ＭＳ Ｐゴシック"/>
                        </a:rPr>
                        <a:t>統括者（情報集約先・判断者）</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1</a:t>
                      </a:r>
                      <a:r>
                        <a:rPr lang="ja-JP" altLang="en-US" sz="700" b="0" i="0" u="none" strike="noStrike" dirty="0">
                          <a:solidFill>
                            <a:srgbClr val="000000"/>
                          </a:solidFill>
                          <a:effectLst/>
                          <a:latin typeface="ＭＳ Ｐゴシック"/>
                        </a:rPr>
                        <a:t>順位</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2</a:t>
                      </a:r>
                      <a:r>
                        <a:rPr lang="ja-JP" altLang="en-US" sz="700" b="0" i="0" u="none" strike="noStrike" dirty="0">
                          <a:solidFill>
                            <a:srgbClr val="000000"/>
                          </a:solidFill>
                          <a:effectLst/>
                          <a:latin typeface="ＭＳ Ｐゴシック"/>
                        </a:rPr>
                        <a:t>順位</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3</a:t>
                      </a:r>
                      <a:r>
                        <a:rPr lang="ja-JP" altLang="en-US" sz="700" b="0" i="0" u="none" strike="noStrike" dirty="0">
                          <a:solidFill>
                            <a:srgbClr val="000000"/>
                          </a:solidFill>
                          <a:effectLst/>
                          <a:latin typeface="ＭＳ Ｐゴシック"/>
                        </a:rPr>
                        <a:t>順位</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165766">
                <a:tc rowSpan="2">
                  <a:txBody>
                    <a:bodyPr/>
                    <a:lstStyle/>
                    <a:p>
                      <a:pPr algn="ctr" fontAlgn="ctr"/>
                      <a:r>
                        <a:rPr lang="ja-JP" altLang="en-US" sz="800" b="0" i="0" u="none" strike="noStrike" dirty="0">
                          <a:solidFill>
                            <a:srgbClr val="000000"/>
                          </a:solidFill>
                          <a:effectLst/>
                          <a:latin typeface="ＭＳ Ｐゴシック"/>
                        </a:rPr>
                        <a:t>全体統括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a:rPr>
                        <a:t>判断者</a:t>
                      </a:r>
                    </a:p>
                  </a:txBody>
                  <a:tcPr marL="9525" marR="9525" marT="9525"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a:rPr>
                        <a:t>A</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165766">
                <a:tc vMerge="1">
                  <a:txBody>
                    <a:bodyPr/>
                    <a:lstStyle/>
                    <a:p>
                      <a:pPr algn="ctr"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a:rPr>
                        <a:t>補佐</a:t>
                      </a:r>
                    </a:p>
                  </a:txBody>
                  <a:tcPr marL="9525" marR="9525" marT="9525"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a:rPr>
                        <a:t>B</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803387160"/>
                  </a:ext>
                </a:extLst>
              </a:tr>
              <a:tr h="165766">
                <a:tc gridSpan="2">
                  <a:txBody>
                    <a:bodyPr/>
                    <a:lstStyle/>
                    <a:p>
                      <a:pPr algn="ctr" fontAlgn="ctr"/>
                      <a:r>
                        <a:rPr lang="ja-JP" altLang="en-US" sz="800" b="0" i="0" u="none" strike="noStrike" dirty="0">
                          <a:solidFill>
                            <a:srgbClr val="000000"/>
                          </a:solidFill>
                          <a:effectLst/>
                          <a:latin typeface="ＭＳ Ｐゴシック"/>
                        </a:rPr>
                        <a:t>初動対応統括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en-US" altLang="ja-JP" sz="800" b="0" i="0" u="none" strike="noStrike" dirty="0">
                          <a:solidFill>
                            <a:srgbClr val="000000"/>
                          </a:solidFill>
                          <a:effectLst/>
                          <a:latin typeface="ＭＳ Ｐゴシック"/>
                        </a:rPr>
                        <a:t>C</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165766">
                <a:tc gridSpan="2">
                  <a:txBody>
                    <a:bodyPr/>
                    <a:lstStyle/>
                    <a:p>
                      <a:pPr algn="ctr" fontAlgn="ctr"/>
                      <a:r>
                        <a:rPr lang="ja-JP" altLang="en-US" sz="800" b="0" i="0" u="none" strike="noStrike" dirty="0">
                          <a:solidFill>
                            <a:srgbClr val="000000"/>
                          </a:solidFill>
                          <a:effectLst/>
                          <a:latin typeface="ＭＳ Ｐゴシック"/>
                        </a:rPr>
                        <a:t>事業継続対応統括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altLang="ja-JP" sz="800" b="0" i="0" u="none" strike="noStrike" dirty="0">
                          <a:solidFill>
                            <a:srgbClr val="000000"/>
                          </a:solidFill>
                          <a:effectLst/>
                          <a:latin typeface="ＭＳ Ｐゴシック"/>
                        </a:rPr>
                        <a:t>D</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6" name="Rectangle 5"/>
          <p:cNvSpPr>
            <a:spLocks noChangeArrowheads="1"/>
          </p:cNvSpPr>
          <p:nvPr/>
        </p:nvSpPr>
        <p:spPr bwMode="auto">
          <a:xfrm rot="10800000" flipH="1">
            <a:off x="0" y="0"/>
            <a:ext cx="12801600" cy="314785"/>
          </a:xfrm>
          <a:prstGeom prst="rect">
            <a:avLst/>
          </a:prstGeom>
          <a:gradFill flip="none" rotWithShape="1">
            <a:gsLst>
              <a:gs pos="37000">
                <a:srgbClr val="FFFFFF"/>
              </a:gs>
              <a:gs pos="100000">
                <a:srgbClr val="006666"/>
              </a:gs>
            </a:gsLst>
            <a:lin ang="10800000" scaled="1"/>
            <a:tileRect/>
          </a:gradFill>
          <a:ln>
            <a:noFill/>
          </a:ln>
          <a:effectLst/>
        </p:spPr>
        <p:txBody>
          <a:bodyPr wrap="none" anchor="ctr"/>
          <a:lstStyle/>
          <a:p>
            <a:pPr eaLnBrk="0" hangingPunct="0"/>
            <a:endParaRPr kumimoji="0" lang="ja-JP" altLang="en-US">
              <a:ea typeface="HG丸ｺﾞｼｯｸM-PRO" pitchFamily="50" charset="-128"/>
            </a:endParaRPr>
          </a:p>
        </p:txBody>
      </p:sp>
      <p:grpSp>
        <p:nvGrpSpPr>
          <p:cNvPr id="17" name="グループ化 16"/>
          <p:cNvGrpSpPr/>
          <p:nvPr/>
        </p:nvGrpSpPr>
        <p:grpSpPr>
          <a:xfrm>
            <a:off x="-110504" y="1397770"/>
            <a:ext cx="684414" cy="276999"/>
            <a:chOff x="4816624" y="618777"/>
            <a:chExt cx="684414" cy="276999"/>
          </a:xfrm>
        </p:grpSpPr>
        <p:sp>
          <p:nvSpPr>
            <p:cNvPr id="18" name="正方形/長方形 17"/>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3</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9" name="円/楕円 18"/>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0" name="テキスト ボックス 19"/>
          <p:cNvSpPr txBox="1"/>
          <p:nvPr/>
        </p:nvSpPr>
        <p:spPr>
          <a:xfrm>
            <a:off x="58206" y="-18063"/>
            <a:ext cx="4852494" cy="338554"/>
          </a:xfrm>
          <a:prstGeom prst="rect">
            <a:avLst/>
          </a:prstGeom>
          <a:noFill/>
        </p:spPr>
        <p:txBody>
          <a:bodyPr wrap="square" rtlCol="0">
            <a:spAutoFit/>
          </a:bodyPr>
          <a:lstStyle/>
          <a:p>
            <a:r>
              <a:rPr lang="ja-JP" altLang="en-US" sz="1600" dirty="0">
                <a:solidFill>
                  <a:schemeClr val="bg1"/>
                </a:solidFill>
                <a:latin typeface="HGP創英角ｺﾞｼｯｸUB" panose="020B0900000000000000" pitchFamily="50" charset="-128"/>
                <a:ea typeface="HGP創英角ｺﾞｼｯｸUB" panose="020B0900000000000000" pitchFamily="50" charset="-128"/>
              </a:rPr>
              <a:t>身の丈にあった地震ＢＣＰ策定シート（建設業版）</a:t>
            </a:r>
            <a:endParaRPr kumimoji="1" lang="ja-JP" altLang="en-US" sz="16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3" name="テキスト ボックス 22"/>
          <p:cNvSpPr txBox="1"/>
          <p:nvPr/>
        </p:nvSpPr>
        <p:spPr>
          <a:xfrm>
            <a:off x="10721280" y="56698"/>
            <a:ext cx="2016224" cy="215444"/>
          </a:xfrm>
          <a:prstGeom prst="rect">
            <a:avLst/>
          </a:prstGeom>
          <a:noFill/>
        </p:spPr>
        <p:txBody>
          <a:bodyPr wrap="square" rtlCol="0">
            <a:spAutoFit/>
          </a:bodyPr>
          <a:lstStyle/>
          <a:p>
            <a:pPr algn="r"/>
            <a:r>
              <a:rPr kumimoji="1" lang="ja-JP" altLang="en-US" sz="800" dirty="0"/>
              <a:t>更新日 ： </a:t>
            </a:r>
            <a:r>
              <a:rPr kumimoji="1" lang="en-US" altLang="ja-JP" sz="800" dirty="0"/>
              <a:t>20</a:t>
            </a:r>
            <a:r>
              <a:rPr kumimoji="1" lang="ja-JP" altLang="en-US" sz="800" dirty="0"/>
              <a:t>　　年 </a:t>
            </a:r>
            <a:r>
              <a:rPr lang="ja-JP" altLang="en-US" sz="800" dirty="0"/>
              <a:t>　　</a:t>
            </a:r>
            <a:r>
              <a:rPr kumimoji="1" lang="ja-JP" altLang="en-US" sz="800" dirty="0"/>
              <a:t>月 </a:t>
            </a:r>
            <a:r>
              <a:rPr lang="ja-JP" altLang="en-US" sz="800" dirty="0"/>
              <a:t>　　</a:t>
            </a:r>
            <a:r>
              <a:rPr kumimoji="1" lang="ja-JP" altLang="en-US" sz="800" dirty="0"/>
              <a:t>日</a:t>
            </a:r>
          </a:p>
        </p:txBody>
      </p:sp>
      <p:sp>
        <p:nvSpPr>
          <p:cNvPr id="25" name="テキスト ボックス 24"/>
          <p:cNvSpPr txBox="1"/>
          <p:nvPr/>
        </p:nvSpPr>
        <p:spPr>
          <a:xfrm>
            <a:off x="4910700" y="-33364"/>
            <a:ext cx="5882588" cy="326338"/>
          </a:xfrm>
          <a:prstGeom prst="rect">
            <a:avLst/>
          </a:prstGeom>
          <a:noFill/>
          <a:ln w="3175">
            <a:noFill/>
          </a:ln>
        </p:spPr>
        <p:style>
          <a:lnRef idx="2">
            <a:schemeClr val="dk1"/>
          </a:lnRef>
          <a:fillRef idx="1">
            <a:schemeClr val="lt1"/>
          </a:fillRef>
          <a:effectRef idx="0">
            <a:schemeClr val="dk1"/>
          </a:effectRef>
          <a:fontRef idx="minor">
            <a:schemeClr val="dk1"/>
          </a:fontRef>
        </p:style>
        <p:txBody>
          <a:bodyPr wrap="square" lIns="79342" tIns="39671" rIns="79342" bIns="39671">
            <a:spAutoFit/>
          </a:bodyPr>
          <a:lstStyle/>
          <a:p>
            <a:pPr defTabSz="1279953" fontAlgn="auto">
              <a:spcBef>
                <a:spcPts val="0"/>
              </a:spcBef>
              <a:spcAft>
                <a:spcPts val="0"/>
              </a:spcAft>
              <a:defRPr/>
            </a:pPr>
            <a:r>
              <a:rPr lang="ja-JP" altLang="en-US" sz="800" b="1" dirty="0">
                <a:solidFill>
                  <a:srgbClr val="FF0000"/>
                </a:solidFill>
                <a:latin typeface="ＭＳ Ｐ明朝" panose="02020600040205080304" pitchFamily="18" charset="-128"/>
                <a:ea typeface="ＭＳ Ｐ明朝" panose="02020600040205080304" pitchFamily="18" charset="-128"/>
              </a:rPr>
              <a:t>本シートでは、</a:t>
            </a:r>
            <a:r>
              <a:rPr lang="en-US" altLang="ja-JP" sz="800" b="1" dirty="0">
                <a:solidFill>
                  <a:srgbClr val="FF0000"/>
                </a:solidFill>
                <a:latin typeface="ＭＳ Ｐ明朝" panose="02020600040205080304" pitchFamily="18" charset="-128"/>
                <a:ea typeface="ＭＳ Ｐ明朝" panose="02020600040205080304" pitchFamily="18" charset="-128"/>
              </a:rPr>
              <a:t>BCP</a:t>
            </a:r>
            <a:r>
              <a:rPr lang="ja-JP" altLang="en-US" sz="800" b="1" dirty="0">
                <a:solidFill>
                  <a:srgbClr val="FF0000"/>
                </a:solidFill>
                <a:latin typeface="ＭＳ Ｐ明朝" panose="02020600040205080304" pitchFamily="18" charset="-128"/>
                <a:ea typeface="ＭＳ Ｐ明朝" panose="02020600040205080304" pitchFamily="18" charset="-128"/>
              </a:rPr>
              <a:t>の全体像とともに「策定の優先順位」を</a:t>
            </a:r>
            <a:r>
              <a:rPr lang="en-US" altLang="ja-JP" sz="800" b="1" dirty="0">
                <a:solidFill>
                  <a:srgbClr val="FF0000"/>
                </a:solidFill>
                <a:latin typeface="ＭＳ Ｐ明朝" panose="02020600040205080304" pitchFamily="18" charset="-128"/>
                <a:ea typeface="ＭＳ Ｐ明朝" panose="02020600040205080304" pitchFamily="18" charset="-128"/>
              </a:rPr>
              <a:t>STEP</a:t>
            </a:r>
            <a:r>
              <a:rPr lang="ja-JP" altLang="en-US" sz="800" b="1" dirty="0">
                <a:solidFill>
                  <a:srgbClr val="FF0000"/>
                </a:solidFill>
                <a:latin typeface="ＭＳ Ｐ明朝" panose="02020600040205080304" pitchFamily="18" charset="-128"/>
                <a:ea typeface="ＭＳ Ｐ明朝" panose="02020600040205080304" pitchFamily="18" charset="-128"/>
              </a:rPr>
              <a:t>の形で整理しています。</a:t>
            </a:r>
            <a:endParaRPr lang="en-US" altLang="ja-JP" sz="800" b="1" dirty="0">
              <a:solidFill>
                <a:srgbClr val="FF0000"/>
              </a:solidFill>
              <a:latin typeface="ＭＳ Ｐ明朝" panose="02020600040205080304" pitchFamily="18" charset="-128"/>
              <a:ea typeface="ＭＳ Ｐ明朝" panose="02020600040205080304" pitchFamily="18" charset="-128"/>
            </a:endParaRPr>
          </a:p>
          <a:p>
            <a:pPr defTabSz="1279953" fontAlgn="auto">
              <a:spcBef>
                <a:spcPts val="0"/>
              </a:spcBef>
              <a:spcAft>
                <a:spcPts val="0"/>
              </a:spcAft>
              <a:defRPr/>
            </a:pPr>
            <a:r>
              <a:rPr lang="ja-JP" altLang="en-US" sz="800" b="1" dirty="0">
                <a:solidFill>
                  <a:srgbClr val="FF0000"/>
                </a:solidFill>
                <a:latin typeface="ＭＳ Ｐ明朝" panose="02020600040205080304" pitchFamily="18" charset="-128"/>
                <a:ea typeface="ＭＳ Ｐ明朝" panose="02020600040205080304" pitchFamily="18" charset="-128"/>
              </a:rPr>
              <a:t>最初から完全なものではなく、「身の丈にあった地震</a:t>
            </a:r>
            <a:r>
              <a:rPr lang="en-US" altLang="ja-JP" sz="800" b="1" dirty="0">
                <a:solidFill>
                  <a:srgbClr val="FF0000"/>
                </a:solidFill>
                <a:latin typeface="ＭＳ Ｐ明朝" panose="02020600040205080304" pitchFamily="18" charset="-128"/>
                <a:ea typeface="ＭＳ Ｐ明朝" panose="02020600040205080304" pitchFamily="18" charset="-128"/>
              </a:rPr>
              <a:t>BCP</a:t>
            </a:r>
            <a:r>
              <a:rPr lang="ja-JP" altLang="en-US" sz="800" b="1" dirty="0">
                <a:solidFill>
                  <a:srgbClr val="FF0000"/>
                </a:solidFill>
                <a:latin typeface="ＭＳ Ｐ明朝" panose="02020600040205080304" pitchFamily="18" charset="-128"/>
                <a:ea typeface="ＭＳ Ｐ明朝" panose="02020600040205080304" pitchFamily="18" charset="-128"/>
              </a:rPr>
              <a:t>」をステップバイステップで策定いただくことを目的にしております。</a:t>
            </a:r>
            <a:endParaRPr lang="en-US" altLang="ja-JP" sz="800" b="1" dirty="0">
              <a:solidFill>
                <a:srgbClr val="FF0000"/>
              </a:solidFill>
              <a:latin typeface="ＭＳ Ｐ明朝" panose="02020600040205080304" pitchFamily="18" charset="-128"/>
              <a:ea typeface="ＭＳ Ｐ明朝" panose="02020600040205080304" pitchFamily="18" charset="-128"/>
            </a:endParaRPr>
          </a:p>
        </p:txBody>
      </p:sp>
      <p:sp>
        <p:nvSpPr>
          <p:cNvPr id="21" name="テキスト ボックス 20"/>
          <p:cNvSpPr txBox="1"/>
          <p:nvPr/>
        </p:nvSpPr>
        <p:spPr>
          <a:xfrm>
            <a:off x="398258" y="310021"/>
            <a:ext cx="1826078" cy="246221"/>
          </a:xfrm>
          <a:prstGeom prst="rect">
            <a:avLst/>
          </a:prstGeom>
          <a:noFill/>
        </p:spPr>
        <p:txBody>
          <a:bodyPr wrap="square" rtlCol="0">
            <a:spAutoFit/>
          </a:bodyPr>
          <a:lstStyle/>
          <a:p>
            <a:r>
              <a:rPr kumimoji="1" lang="ja-JP" altLang="en-US" sz="1000" b="1" dirty="0">
                <a:solidFill>
                  <a:srgbClr val="0070C0"/>
                </a:solidFill>
                <a:latin typeface="HGPｺﾞｼｯｸE" panose="020B0900000000000000" pitchFamily="50" charset="-128"/>
                <a:ea typeface="HGPｺﾞｼｯｸE" panose="020B0900000000000000" pitchFamily="50" charset="-128"/>
              </a:rPr>
              <a:t>当社をとりまく大地震リスク</a:t>
            </a:r>
          </a:p>
        </p:txBody>
      </p:sp>
      <p:sp>
        <p:nvSpPr>
          <p:cNvPr id="22" name="テキスト ボックス 21"/>
          <p:cNvSpPr txBox="1"/>
          <p:nvPr/>
        </p:nvSpPr>
        <p:spPr>
          <a:xfrm>
            <a:off x="398258" y="1439581"/>
            <a:ext cx="1512168"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対応事項</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pSp>
        <p:nvGrpSpPr>
          <p:cNvPr id="24" name="グループ化 23"/>
          <p:cNvGrpSpPr/>
          <p:nvPr/>
        </p:nvGrpSpPr>
        <p:grpSpPr>
          <a:xfrm>
            <a:off x="6184776" y="292974"/>
            <a:ext cx="684414" cy="276999"/>
            <a:chOff x="4816624" y="618777"/>
            <a:chExt cx="684414" cy="276999"/>
          </a:xfrm>
        </p:grpSpPr>
        <p:sp>
          <p:nvSpPr>
            <p:cNvPr id="26" name="正方形/長方形 25"/>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27" name="円/楕円 26"/>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8" name="テキスト ボックス 27"/>
          <p:cNvSpPr txBox="1"/>
          <p:nvPr/>
        </p:nvSpPr>
        <p:spPr>
          <a:xfrm>
            <a:off x="6688832" y="305907"/>
            <a:ext cx="2304256"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指揮命令系統</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sp>
        <p:nvSpPr>
          <p:cNvPr id="29" name="テキスト ボックス 28"/>
          <p:cNvSpPr txBox="1"/>
          <p:nvPr/>
        </p:nvSpPr>
        <p:spPr>
          <a:xfrm>
            <a:off x="7552927" y="1440783"/>
            <a:ext cx="3858879"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対応事項が着実に実行できるよう事前準備</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aphicFrame>
        <p:nvGraphicFramePr>
          <p:cNvPr id="30" name="表 29"/>
          <p:cNvGraphicFramePr>
            <a:graphicFrameLocks noGrp="1"/>
          </p:cNvGraphicFramePr>
          <p:nvPr>
            <p:extLst>
              <p:ext uri="{D42A27DB-BD31-4B8C-83A1-F6EECF244321}">
                <p14:modId xmlns:p14="http://schemas.microsoft.com/office/powerpoint/2010/main" val="139514871"/>
              </p:ext>
            </p:extLst>
          </p:nvPr>
        </p:nvGraphicFramePr>
        <p:xfrm>
          <a:off x="4810998" y="534875"/>
          <a:ext cx="1440160" cy="864000"/>
        </p:xfrm>
        <a:graphic>
          <a:graphicData uri="http://schemas.openxmlformats.org/drawingml/2006/table">
            <a:tbl>
              <a:tblPr/>
              <a:tblGrid>
                <a:gridCol w="1440160">
                  <a:extLst>
                    <a:ext uri="{9D8B030D-6E8A-4147-A177-3AD203B41FA5}">
                      <a16:colId xmlns:a16="http://schemas.microsoft.com/office/drawing/2014/main" val="20000"/>
                    </a:ext>
                  </a:extLst>
                </a:gridCol>
              </a:tblGrid>
              <a:tr h="352667">
                <a:tc>
                  <a:txBody>
                    <a:bodyPr/>
                    <a:lstStyle/>
                    <a:p>
                      <a:pPr algn="ctr"/>
                      <a:r>
                        <a:rPr kumimoji="1" lang="ja-JP" altLang="en-US" sz="700" dirty="0"/>
                        <a:t>（参考）</a:t>
                      </a:r>
                      <a:endParaRPr kumimoji="1" lang="en-US" altLang="ja-JP" sz="700" dirty="0"/>
                    </a:p>
                    <a:p>
                      <a:pPr algn="ctr"/>
                      <a:r>
                        <a:rPr kumimoji="1" lang="ja-JP" altLang="en-US" sz="700" dirty="0"/>
                        <a:t>震度</a:t>
                      </a:r>
                      <a:r>
                        <a:rPr kumimoji="1" lang="en-US" altLang="ja-JP" sz="700" dirty="0"/>
                        <a:t>6</a:t>
                      </a:r>
                      <a:r>
                        <a:rPr kumimoji="1" lang="ja-JP" altLang="en-US" sz="700" dirty="0"/>
                        <a:t>弱の地震発生時の</a:t>
                      </a:r>
                      <a:endParaRPr kumimoji="1" lang="en-US" altLang="ja-JP" sz="700" dirty="0"/>
                    </a:p>
                    <a:p>
                      <a:pPr algn="ctr"/>
                      <a:r>
                        <a:rPr kumimoji="1" lang="ja-JP" altLang="en-US" sz="700" dirty="0"/>
                        <a:t>社会インフラへの影響</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511333">
                <a:tc>
                  <a:txBody>
                    <a:bodyPr/>
                    <a:lstStyle/>
                    <a:p>
                      <a:pPr algn="ctr"/>
                      <a:r>
                        <a:rPr lang="ja-JP" altLang="en-US" sz="800" b="0" i="0" u="none" strike="noStrike" dirty="0">
                          <a:solidFill>
                            <a:srgbClr val="000000"/>
                          </a:solidFill>
                          <a:effectLst/>
                          <a:latin typeface="ＭＳ Ｐゴシック"/>
                        </a:rPr>
                        <a:t>　◆</a:t>
                      </a:r>
                      <a:r>
                        <a:rPr kumimoji="1" lang="ja-JP" altLang="en-US" sz="800" dirty="0"/>
                        <a:t>電気・通信＞</a:t>
                      </a:r>
                      <a:r>
                        <a:rPr kumimoji="1" lang="en-US" altLang="ja-JP" sz="800" dirty="0"/>
                        <a:t>1</a:t>
                      </a:r>
                      <a:r>
                        <a:rPr kumimoji="1" lang="ja-JP" altLang="en-US" sz="800" dirty="0"/>
                        <a:t>週間程度</a:t>
                      </a:r>
                      <a:endParaRPr kumimoji="1" lang="en-US" altLang="ja-JP" sz="800" dirty="0"/>
                    </a:p>
                    <a:p>
                      <a:pPr algn="ctr"/>
                      <a:r>
                        <a:rPr kumimoji="1" lang="ja-JP" altLang="en-US" sz="800" dirty="0"/>
                        <a:t>◆水・都市ガス＞</a:t>
                      </a:r>
                      <a:r>
                        <a:rPr kumimoji="1" lang="en-US" altLang="ja-JP" sz="800" dirty="0"/>
                        <a:t>2~3</a:t>
                      </a:r>
                      <a:r>
                        <a:rPr kumimoji="1" lang="ja-JP" altLang="en-US" sz="800" dirty="0"/>
                        <a:t>週間程度</a:t>
                      </a:r>
                      <a:endParaRPr kumimoji="1" lang="en-US" altLang="ja-JP" sz="800" dirty="0"/>
                    </a:p>
                    <a:p>
                      <a:pPr algn="ctr"/>
                      <a:r>
                        <a:rPr kumimoji="1" lang="ja-JP" altLang="en-US" sz="800" dirty="0"/>
                        <a:t>◆道路＞</a:t>
                      </a:r>
                      <a:r>
                        <a:rPr kumimoji="1" lang="en-US" altLang="ja-JP" sz="800" dirty="0"/>
                        <a:t>2~3</a:t>
                      </a:r>
                      <a:r>
                        <a:rPr kumimoji="1" lang="ja-JP" altLang="en-US" sz="800" dirty="0"/>
                        <a:t>週間程度</a:t>
                      </a: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31" name="テキスト ボックス 30"/>
          <p:cNvSpPr txBox="1"/>
          <p:nvPr/>
        </p:nvSpPr>
        <p:spPr>
          <a:xfrm>
            <a:off x="2002686" y="361245"/>
            <a:ext cx="4274350" cy="184666"/>
          </a:xfrm>
          <a:prstGeom prst="rect">
            <a:avLst/>
          </a:prstGeom>
          <a:noFill/>
        </p:spPr>
        <p:txBody>
          <a:bodyPr wrap="square" rtlCol="0">
            <a:spAutoFit/>
          </a:bodyPr>
          <a:lstStyle/>
          <a:p>
            <a:r>
              <a:rPr lang="ja-JP" altLang="en-US" sz="600" dirty="0"/>
              <a:t>大地震発生確率と、発生した場合の影響（被害想定）について認識</a:t>
            </a:r>
            <a:endParaRPr kumimoji="1" lang="ja-JP" altLang="en-US" sz="600" dirty="0"/>
          </a:p>
        </p:txBody>
      </p:sp>
      <p:sp>
        <p:nvSpPr>
          <p:cNvPr id="32" name="テキスト ボックス 31"/>
          <p:cNvSpPr txBox="1"/>
          <p:nvPr/>
        </p:nvSpPr>
        <p:spPr>
          <a:xfrm>
            <a:off x="7576036" y="353356"/>
            <a:ext cx="3289260" cy="184666"/>
          </a:xfrm>
          <a:prstGeom prst="rect">
            <a:avLst/>
          </a:prstGeom>
          <a:noFill/>
        </p:spPr>
        <p:txBody>
          <a:bodyPr wrap="square" rtlCol="0">
            <a:spAutoFit/>
          </a:bodyPr>
          <a:lstStyle/>
          <a:p>
            <a:r>
              <a:rPr lang="ja-JP" altLang="en-US" sz="600" dirty="0"/>
              <a:t>統括事項・統括者の代替性を確保し、統括者に情報が集約される体制を構築</a:t>
            </a:r>
            <a:endParaRPr kumimoji="1" lang="ja-JP" altLang="en-US" sz="600" dirty="0"/>
          </a:p>
        </p:txBody>
      </p:sp>
      <p:graphicFrame>
        <p:nvGraphicFramePr>
          <p:cNvPr id="34" name="表 33"/>
          <p:cNvGraphicFramePr>
            <a:graphicFrameLocks noGrp="1"/>
          </p:cNvGraphicFramePr>
          <p:nvPr>
            <p:extLst>
              <p:ext uri="{D42A27DB-BD31-4B8C-83A1-F6EECF244321}">
                <p14:modId xmlns:p14="http://schemas.microsoft.com/office/powerpoint/2010/main" val="451961137"/>
              </p:ext>
            </p:extLst>
          </p:nvPr>
        </p:nvGraphicFramePr>
        <p:xfrm>
          <a:off x="10865297" y="526580"/>
          <a:ext cx="1909712" cy="820425"/>
        </p:xfrm>
        <a:graphic>
          <a:graphicData uri="http://schemas.openxmlformats.org/drawingml/2006/table">
            <a:tbl>
              <a:tblPr/>
              <a:tblGrid>
                <a:gridCol w="1909712">
                  <a:extLst>
                    <a:ext uri="{9D8B030D-6E8A-4147-A177-3AD203B41FA5}">
                      <a16:colId xmlns:a16="http://schemas.microsoft.com/office/drawing/2014/main" val="20000"/>
                    </a:ext>
                  </a:extLst>
                </a:gridCol>
              </a:tblGrid>
              <a:tr h="180975">
                <a:tc>
                  <a:txBody>
                    <a:bodyPr/>
                    <a:lstStyle/>
                    <a:p>
                      <a:pPr algn="ctr" fontAlgn="ctr"/>
                      <a:r>
                        <a:rPr lang="ja-JP" altLang="en-US" sz="700" b="0" i="0" u="none" strike="noStrike" dirty="0">
                          <a:solidFill>
                            <a:srgbClr val="000000"/>
                          </a:solidFill>
                          <a:effectLst/>
                          <a:latin typeface="ＭＳ Ｐゴシック"/>
                        </a:rPr>
                        <a:t>統括者以外の対応フェーズごと対応方針</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171450">
                <a:tc>
                  <a:txBody>
                    <a:bodyPr/>
                    <a:lstStyle/>
                    <a:p>
                      <a:pPr algn="ctr"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3175" cap="flat" cmpd="sng" algn="ctr">
                      <a:solidFill>
                        <a:schemeClr val="tx1"/>
                      </a:solidFill>
                      <a:prstDash val="sysDot"/>
                      <a:round/>
                      <a:headEnd type="none" w="med" len="med"/>
                      <a:tailEnd type="none" w="med" len="med"/>
                    </a:lnTlToBr>
                    <a:lnBlToTr w="3175" cap="flat" cmpd="sng" algn="ctr">
                      <a:solidFill>
                        <a:schemeClr val="tx1"/>
                      </a:solidFill>
                      <a:prstDash val="sysDot"/>
                      <a:round/>
                      <a:headEnd type="none" w="med" len="med"/>
                      <a:tailEnd type="none" w="med" len="med"/>
                    </a:lnBlToTr>
                  </a:tcPr>
                </a:tc>
                <a:extLst>
                  <a:ext uri="{0D108BD9-81ED-4DB2-BD59-A6C34878D82A}">
                    <a16:rowId xmlns:a16="http://schemas.microsoft.com/office/drawing/2014/main" val="10001"/>
                  </a:ext>
                </a:extLst>
              </a:tr>
              <a:tr h="234000">
                <a:tc>
                  <a:txBody>
                    <a:bodyPr/>
                    <a:lstStyle/>
                    <a:p>
                      <a:pPr algn="ctr" fontAlgn="ctr"/>
                      <a:r>
                        <a:rPr lang="ja-JP" altLang="en-US" sz="700" b="0" i="0" u="none" strike="noStrike" dirty="0">
                          <a:solidFill>
                            <a:srgbClr val="000000"/>
                          </a:solidFill>
                          <a:effectLst/>
                          <a:latin typeface="ＭＳ Ｐゴシック"/>
                        </a:rPr>
                        <a:t>初動対応：　全社員で手分けをして</a:t>
                      </a:r>
                      <a:endParaRPr lang="en-US" altLang="ja-JP" sz="700" b="0" i="0" u="none" strike="noStrike" dirty="0">
                        <a:solidFill>
                          <a:srgbClr val="000000"/>
                        </a:solidFill>
                        <a:effectLst/>
                        <a:latin typeface="ＭＳ Ｐゴシック"/>
                      </a:endParaRPr>
                    </a:p>
                    <a:p>
                      <a:pPr algn="ctr" fontAlgn="ctr"/>
                      <a:r>
                        <a:rPr lang="ja-JP" altLang="en-US" sz="700" b="0" i="0" u="none" strike="noStrike" dirty="0">
                          <a:solidFill>
                            <a:srgbClr val="000000"/>
                          </a:solidFill>
                          <a:effectLst/>
                          <a:latin typeface="ＭＳ Ｐゴシック"/>
                        </a:rPr>
                        <a:t>「非日常業務」に関する情報収集・個別対応を実施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234000">
                <a:tc>
                  <a:txBody>
                    <a:bodyPr/>
                    <a:lstStyle/>
                    <a:p>
                      <a:pPr algn="ctr" fontAlgn="ctr"/>
                      <a:r>
                        <a:rPr lang="ja-JP" altLang="en-US" sz="700" b="0" i="0" u="none" strike="noStrike" dirty="0">
                          <a:solidFill>
                            <a:srgbClr val="000000"/>
                          </a:solidFill>
                          <a:effectLst/>
                          <a:latin typeface="ＭＳ Ｐゴシック"/>
                        </a:rPr>
                        <a:t>事業家族対応：　通常時の組織で</a:t>
                      </a:r>
                    </a:p>
                    <a:p>
                      <a:pPr algn="ctr" fontAlgn="ctr"/>
                      <a:r>
                        <a:rPr lang="ja-JP" altLang="en-US" sz="700" b="0" i="0" u="none" strike="noStrike" dirty="0">
                          <a:solidFill>
                            <a:srgbClr val="000000"/>
                          </a:solidFill>
                          <a:effectLst/>
                          <a:latin typeface="ＭＳ Ｐゴシック"/>
                        </a:rPr>
                        <a:t>「日常業務」に関する情報収集・個別対応を実施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35" name="テキスト ボックス 34"/>
          <p:cNvSpPr txBox="1"/>
          <p:nvPr/>
        </p:nvSpPr>
        <p:spPr>
          <a:xfrm>
            <a:off x="10806191" y="353356"/>
            <a:ext cx="1211233" cy="184666"/>
          </a:xfrm>
          <a:prstGeom prst="rect">
            <a:avLst/>
          </a:prstGeom>
          <a:noFill/>
        </p:spPr>
        <p:txBody>
          <a:bodyPr wrap="square" rtlCol="0">
            <a:spAutoFit/>
          </a:bodyPr>
          <a:lstStyle/>
          <a:p>
            <a:r>
              <a:rPr lang="en-US" altLang="ja-JP" sz="600" dirty="0"/>
              <a:t>※</a:t>
            </a:r>
            <a:r>
              <a:rPr lang="ja-JP" altLang="en-US" sz="600" dirty="0"/>
              <a:t>フェーズは「</a:t>
            </a:r>
            <a:r>
              <a:rPr lang="en-US" altLang="ja-JP" sz="600" dirty="0"/>
              <a:t>STEP</a:t>
            </a:r>
            <a:r>
              <a:rPr lang="ja-JP" altLang="en-US" sz="600" dirty="0"/>
              <a:t>３」参照</a:t>
            </a:r>
            <a:endParaRPr kumimoji="1" lang="ja-JP" altLang="en-US" sz="600" dirty="0"/>
          </a:p>
        </p:txBody>
      </p:sp>
      <p:sp>
        <p:nvSpPr>
          <p:cNvPr id="36" name="テキスト ボックス 35"/>
          <p:cNvSpPr txBox="1"/>
          <p:nvPr/>
        </p:nvSpPr>
        <p:spPr>
          <a:xfrm>
            <a:off x="1145716" y="1479606"/>
            <a:ext cx="4274350" cy="184666"/>
          </a:xfrm>
          <a:prstGeom prst="rect">
            <a:avLst/>
          </a:prstGeom>
          <a:noFill/>
        </p:spPr>
        <p:txBody>
          <a:bodyPr wrap="square" rtlCol="0">
            <a:spAutoFit/>
          </a:bodyPr>
          <a:lstStyle/>
          <a:p>
            <a:r>
              <a:rPr lang="ja-JP" altLang="en-US" sz="600" dirty="0"/>
              <a:t>「どのタイミングで、誰が、何をやるか」という対応事項について、「何のために」との趣旨を理解したうえで整理</a:t>
            </a:r>
            <a:endParaRPr kumimoji="1" lang="ja-JP" altLang="en-US" sz="600" dirty="0"/>
          </a:p>
        </p:txBody>
      </p:sp>
      <p:sp>
        <p:nvSpPr>
          <p:cNvPr id="37" name="テキスト ボックス 36"/>
          <p:cNvSpPr txBox="1"/>
          <p:nvPr/>
        </p:nvSpPr>
        <p:spPr>
          <a:xfrm>
            <a:off x="10073208" y="1496858"/>
            <a:ext cx="2728392" cy="184666"/>
          </a:xfrm>
          <a:prstGeom prst="rect">
            <a:avLst/>
          </a:prstGeom>
          <a:noFill/>
        </p:spPr>
        <p:txBody>
          <a:bodyPr wrap="square" rtlCol="0">
            <a:spAutoFit/>
          </a:bodyPr>
          <a:lstStyle/>
          <a:p>
            <a:r>
              <a:rPr lang="ja-JP" altLang="en-US" sz="600" dirty="0"/>
              <a:t>左記対応事項を「どうやってやるか」を事前に整理</a:t>
            </a:r>
            <a:endParaRPr kumimoji="1" lang="ja-JP" altLang="en-US" sz="600" dirty="0"/>
          </a:p>
        </p:txBody>
      </p:sp>
      <p:grpSp>
        <p:nvGrpSpPr>
          <p:cNvPr id="38" name="グループ化 37"/>
          <p:cNvGrpSpPr/>
          <p:nvPr/>
        </p:nvGrpSpPr>
        <p:grpSpPr>
          <a:xfrm>
            <a:off x="-142440" y="7392888"/>
            <a:ext cx="1041754" cy="276999"/>
            <a:chOff x="4816623" y="618777"/>
            <a:chExt cx="743595" cy="276999"/>
          </a:xfrm>
        </p:grpSpPr>
        <p:sp>
          <p:nvSpPr>
            <p:cNvPr id="39" name="正方形/長方形 38"/>
            <p:cNvSpPr/>
            <p:nvPr/>
          </p:nvSpPr>
          <p:spPr>
            <a:xfrm>
              <a:off x="4816623" y="618777"/>
              <a:ext cx="743595"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4-2</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40" name="円/楕円 39"/>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44" name="図 43"/>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rot="18561156">
            <a:off x="6108278" y="6093367"/>
            <a:ext cx="2339366" cy="1106556"/>
          </a:xfrm>
          <a:prstGeom prst="rect">
            <a:avLst/>
          </a:prstGeom>
        </p:spPr>
      </p:pic>
      <p:sp>
        <p:nvSpPr>
          <p:cNvPr id="45" name="テキスト ボックス 44"/>
          <p:cNvSpPr txBox="1"/>
          <p:nvPr/>
        </p:nvSpPr>
        <p:spPr>
          <a:xfrm>
            <a:off x="6637076" y="6812390"/>
            <a:ext cx="411796" cy="215444"/>
          </a:xfrm>
          <a:prstGeom prst="rect">
            <a:avLst/>
          </a:prstGeom>
          <a:noFill/>
        </p:spPr>
        <p:txBody>
          <a:bodyPr wrap="square" rtlCol="0">
            <a:spAutoFit/>
          </a:bodyPr>
          <a:lstStyle/>
          <a:p>
            <a:r>
              <a:rPr kumimoji="1" lang="ja-JP" altLang="en-US" sz="800" b="1" dirty="0">
                <a:solidFill>
                  <a:schemeClr val="bg1"/>
                </a:solidFill>
              </a:rPr>
              <a:t>詳細</a:t>
            </a:r>
          </a:p>
        </p:txBody>
      </p:sp>
      <p:sp>
        <p:nvSpPr>
          <p:cNvPr id="46" name="テキスト ボックス 45"/>
          <p:cNvSpPr txBox="1"/>
          <p:nvPr/>
        </p:nvSpPr>
        <p:spPr>
          <a:xfrm>
            <a:off x="64096" y="7680920"/>
            <a:ext cx="338554" cy="1811233"/>
          </a:xfrm>
          <a:prstGeom prst="rect">
            <a:avLst/>
          </a:prstGeom>
          <a:noFill/>
        </p:spPr>
        <p:txBody>
          <a:bodyPr vert="eaVert"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事業機能の復旧方針決定</a:t>
            </a:r>
            <a:endParaRPr lang="en-US" altLang="ja-JP" sz="1000" b="1" dirty="0">
              <a:solidFill>
                <a:srgbClr val="0070C0"/>
              </a:solidFill>
              <a:latin typeface="HGPｺﾞｼｯｸE" panose="020B0900000000000000" pitchFamily="50" charset="-128"/>
              <a:ea typeface="HGPｺﾞｼｯｸE" panose="020B0900000000000000" pitchFamily="50" charset="-128"/>
            </a:endParaRPr>
          </a:p>
        </p:txBody>
      </p:sp>
      <p:sp>
        <p:nvSpPr>
          <p:cNvPr id="47" name="テキスト ボックス 46"/>
          <p:cNvSpPr txBox="1"/>
          <p:nvPr/>
        </p:nvSpPr>
        <p:spPr>
          <a:xfrm>
            <a:off x="236687" y="8576642"/>
            <a:ext cx="338554" cy="976486"/>
          </a:xfrm>
          <a:prstGeom prst="rect">
            <a:avLst/>
          </a:prstGeom>
          <a:noFill/>
        </p:spPr>
        <p:txBody>
          <a:bodyPr vert="eaVert"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に係る事前準備</a:t>
            </a:r>
            <a:endParaRPr lang="en-US" altLang="ja-JP" sz="1000" b="1" dirty="0">
              <a:solidFill>
                <a:srgbClr val="0070C0"/>
              </a:solidFill>
              <a:latin typeface="HGPｺﾞｼｯｸE" panose="020B0900000000000000" pitchFamily="50" charset="-128"/>
              <a:ea typeface="HGPｺﾞｼｯｸE" panose="020B0900000000000000" pitchFamily="50" charset="-128"/>
            </a:endParaRPr>
          </a:p>
        </p:txBody>
      </p:sp>
      <p:grpSp>
        <p:nvGrpSpPr>
          <p:cNvPr id="49" name="グループ化 48"/>
          <p:cNvGrpSpPr/>
          <p:nvPr/>
        </p:nvGrpSpPr>
        <p:grpSpPr>
          <a:xfrm>
            <a:off x="10031351" y="7790566"/>
            <a:ext cx="684414" cy="276999"/>
            <a:chOff x="4816624" y="618777"/>
            <a:chExt cx="684414" cy="276999"/>
          </a:xfrm>
        </p:grpSpPr>
        <p:sp>
          <p:nvSpPr>
            <p:cNvPr id="50" name="正方形/長方形 49"/>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5</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51" name="円/楕円 50"/>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2" name="テキスト ボックス 51"/>
          <p:cNvSpPr txBox="1"/>
          <p:nvPr/>
        </p:nvSpPr>
        <p:spPr>
          <a:xfrm>
            <a:off x="10290416" y="7402816"/>
            <a:ext cx="2320158" cy="276999"/>
          </a:xfrm>
          <a:prstGeom prst="rect">
            <a:avLst/>
          </a:prstGeom>
          <a:noFill/>
        </p:spPr>
        <p:txBody>
          <a:bodyPr wrap="square" rtlCol="0">
            <a:spAutoFit/>
          </a:bodyPr>
          <a:lstStyle/>
          <a:p>
            <a:r>
              <a:rPr lang="ja-JP" altLang="en-US" sz="600" i="1" dirty="0">
                <a:latin typeface="ＭＳ Ｐ明朝" panose="02020600040205080304" pitchFamily="18" charset="-128"/>
                <a:ea typeface="ＭＳ Ｐ明朝" panose="02020600040205080304" pitchFamily="18" charset="-128"/>
              </a:rPr>
              <a:t>☆１：耐震対策の例 → </a:t>
            </a:r>
            <a:r>
              <a:rPr kumimoji="1" lang="ja-JP" altLang="en-US" sz="600" i="1" dirty="0">
                <a:latin typeface="ＭＳ Ｐ明朝" panose="02020600040205080304" pitchFamily="18" charset="-128"/>
                <a:ea typeface="ＭＳ Ｐ明朝" panose="02020600040205080304" pitchFamily="18" charset="-128"/>
              </a:rPr>
              <a:t>補強、固定、横連結、</a:t>
            </a:r>
            <a:r>
              <a:rPr lang="ja-JP" altLang="en-US" sz="600" i="1" dirty="0">
                <a:latin typeface="ＭＳ Ｐ明朝" panose="02020600040205080304" pitchFamily="18" charset="-128"/>
                <a:ea typeface="ＭＳ Ｐ明朝" panose="02020600040205080304" pitchFamily="18" charset="-128"/>
              </a:rPr>
              <a:t>フィルム貼り付け等</a:t>
            </a:r>
            <a:endParaRPr lang="en-US" altLang="ja-JP" sz="600" i="1" dirty="0">
              <a:latin typeface="ＭＳ Ｐ明朝" panose="02020600040205080304" pitchFamily="18" charset="-128"/>
              <a:ea typeface="ＭＳ Ｐ明朝" panose="02020600040205080304" pitchFamily="18" charset="-128"/>
            </a:endParaRPr>
          </a:p>
          <a:p>
            <a:r>
              <a:rPr kumimoji="1" lang="ja-JP" altLang="en-US" sz="600" i="1" dirty="0">
                <a:latin typeface="ＭＳ Ｐ明朝" panose="02020600040205080304" pitchFamily="18" charset="-128"/>
                <a:ea typeface="ＭＳ Ｐ明朝" panose="02020600040205080304" pitchFamily="18" charset="-128"/>
              </a:rPr>
              <a:t>☆２：通信手段の例 → 衛星携帯電話、</a:t>
            </a:r>
            <a:r>
              <a:rPr kumimoji="1" lang="en-US" altLang="ja-JP" sz="600" i="1" dirty="0">
                <a:latin typeface="ＭＳ Ｐ明朝" panose="02020600040205080304" pitchFamily="18" charset="-128"/>
                <a:ea typeface="ＭＳ Ｐ明朝" panose="02020600040205080304" pitchFamily="18" charset="-128"/>
              </a:rPr>
              <a:t>IP</a:t>
            </a:r>
            <a:r>
              <a:rPr kumimoji="1" lang="ja-JP" altLang="en-US" sz="600" i="1" dirty="0">
                <a:latin typeface="ＭＳ Ｐ明朝" panose="02020600040205080304" pitchFamily="18" charset="-128"/>
                <a:ea typeface="ＭＳ Ｐ明朝" panose="02020600040205080304" pitchFamily="18" charset="-128"/>
              </a:rPr>
              <a:t>無線等</a:t>
            </a:r>
          </a:p>
        </p:txBody>
      </p:sp>
      <p:sp>
        <p:nvSpPr>
          <p:cNvPr id="53" name="テキスト ボックス 52"/>
          <p:cNvSpPr txBox="1"/>
          <p:nvPr/>
        </p:nvSpPr>
        <p:spPr>
          <a:xfrm>
            <a:off x="10605484" y="7838596"/>
            <a:ext cx="1988004"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整理した事項の定期的な見直し</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aphicFrame>
        <p:nvGraphicFramePr>
          <p:cNvPr id="54" name="表 53"/>
          <p:cNvGraphicFramePr>
            <a:graphicFrameLocks noGrp="1"/>
          </p:cNvGraphicFramePr>
          <p:nvPr>
            <p:extLst>
              <p:ext uri="{D42A27DB-BD31-4B8C-83A1-F6EECF244321}">
                <p14:modId xmlns:p14="http://schemas.microsoft.com/office/powerpoint/2010/main" val="4116320982"/>
              </p:ext>
            </p:extLst>
          </p:nvPr>
        </p:nvGraphicFramePr>
        <p:xfrm>
          <a:off x="10225850" y="8184976"/>
          <a:ext cx="2520280" cy="676770"/>
        </p:xfrm>
        <a:graphic>
          <a:graphicData uri="http://schemas.openxmlformats.org/drawingml/2006/table">
            <a:tbl>
              <a:tblPr/>
              <a:tblGrid>
                <a:gridCol w="1647558">
                  <a:extLst>
                    <a:ext uri="{9D8B030D-6E8A-4147-A177-3AD203B41FA5}">
                      <a16:colId xmlns:a16="http://schemas.microsoft.com/office/drawing/2014/main" val="20000"/>
                    </a:ext>
                  </a:extLst>
                </a:gridCol>
                <a:gridCol w="872722">
                  <a:extLst>
                    <a:ext uri="{9D8B030D-6E8A-4147-A177-3AD203B41FA5}">
                      <a16:colId xmlns:a16="http://schemas.microsoft.com/office/drawing/2014/main" val="20001"/>
                    </a:ext>
                  </a:extLst>
                </a:gridCol>
              </a:tblGrid>
              <a:tr h="164620">
                <a:tc>
                  <a:txBody>
                    <a:bodyPr/>
                    <a:lstStyle/>
                    <a:p>
                      <a:pPr algn="ctr" fontAlgn="ctr"/>
                      <a:r>
                        <a:rPr lang="ja-JP" altLang="en-US" sz="800" b="0" i="0" u="none" strike="noStrike" dirty="0">
                          <a:solidFill>
                            <a:srgbClr val="000000"/>
                          </a:solidFill>
                          <a:effectLst/>
                          <a:latin typeface="ＭＳ Ｐゴシック"/>
                        </a:rPr>
                        <a:t>　見直し責任部門</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0"/>
                  </a:ext>
                </a:extLst>
              </a:tr>
              <a:tr h="164620">
                <a:tc>
                  <a:txBody>
                    <a:bodyPr/>
                    <a:lstStyle/>
                    <a:p>
                      <a:pPr algn="ctr" fontAlgn="ctr"/>
                      <a:r>
                        <a:rPr lang="ja-JP" altLang="en-US" sz="800" b="0" i="0" u="none" strike="noStrike" dirty="0">
                          <a:solidFill>
                            <a:srgbClr val="000000"/>
                          </a:solidFill>
                          <a:effectLst/>
                          <a:latin typeface="ＭＳ Ｐゴシック"/>
                        </a:rPr>
                        <a:t>　記載内容の更新</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a:txBody>
                    <a:bodyPr/>
                    <a:lstStyle/>
                    <a:p>
                      <a:pPr algn="r" fontAlgn="ctr"/>
                      <a:r>
                        <a:rPr lang="ja-JP" altLang="en-US" sz="800" b="0" i="0" u="none" strike="noStrike" dirty="0">
                          <a:solidFill>
                            <a:srgbClr val="000000"/>
                          </a:solidFill>
                          <a:effectLst/>
                          <a:latin typeface="ＭＳ Ｐゴシック"/>
                        </a:rPr>
                        <a:t>　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173765">
                <a:tc>
                  <a:txBody>
                    <a:bodyPr/>
                    <a:lstStyle/>
                    <a:p>
                      <a:pPr algn="ctr" fontAlgn="ctr"/>
                      <a:r>
                        <a:rPr lang="ja-JP" altLang="en-US" sz="800" b="0" i="0" u="none" strike="noStrike" dirty="0">
                          <a:solidFill>
                            <a:srgbClr val="000000"/>
                          </a:solidFill>
                          <a:effectLst/>
                          <a:latin typeface="ＭＳ Ｐゴシック"/>
                        </a:rPr>
                        <a:t>訓練・演習による妥当性の検証★</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a:txBody>
                    <a:bodyPr/>
                    <a:lstStyle/>
                    <a:p>
                      <a:pPr algn="l" fontAlgn="ctr"/>
                      <a:r>
                        <a:rPr lang="ja-JP" altLang="en-US" sz="800" b="0" i="0" u="none" strike="noStrike" dirty="0">
                          <a:solidFill>
                            <a:srgbClr val="000000"/>
                          </a:solidFill>
                          <a:effectLst/>
                          <a:latin typeface="ＭＳ Ｐゴシック"/>
                        </a:rPr>
                        <a:t>　　　　　　　　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173765">
                <a:tc>
                  <a:txBody>
                    <a:bodyPr/>
                    <a:lstStyle/>
                    <a:p>
                      <a:pPr algn="ctr" fontAlgn="ctr"/>
                      <a:r>
                        <a:rPr lang="ja-JP" altLang="en-US" sz="800" b="0" i="0" u="none" strike="noStrike" dirty="0">
                          <a:solidFill>
                            <a:srgbClr val="000000"/>
                          </a:solidFill>
                          <a:effectLst/>
                          <a:latin typeface="ＭＳ Ｐゴシック"/>
                        </a:rPr>
                        <a:t>　全社員向けの教育★</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fontAlgn="ctr"/>
                      <a:r>
                        <a:rPr lang="ja-JP" altLang="en-US" sz="800" b="0" i="0" u="none" strike="noStrike" dirty="0">
                          <a:solidFill>
                            <a:srgbClr val="000000"/>
                          </a:solidFill>
                          <a:effectLst/>
                          <a:latin typeface="ＭＳ Ｐゴシック"/>
                        </a:rPr>
                        <a:t>　　　　　　　　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55" name="テキスト ボックス 54"/>
          <p:cNvSpPr txBox="1"/>
          <p:nvPr/>
        </p:nvSpPr>
        <p:spPr>
          <a:xfrm>
            <a:off x="10845604" y="8000310"/>
            <a:ext cx="1963908" cy="184666"/>
          </a:xfrm>
          <a:prstGeom prst="rect">
            <a:avLst/>
          </a:prstGeom>
          <a:noFill/>
        </p:spPr>
        <p:txBody>
          <a:bodyPr wrap="square" rtlCol="0">
            <a:spAutoFit/>
          </a:bodyPr>
          <a:lstStyle/>
          <a:p>
            <a:r>
              <a:rPr kumimoji="1" lang="ja-JP" altLang="en-US" sz="600" dirty="0"/>
              <a:t>整理した事項を定期的に見直す仕組みを構築</a:t>
            </a:r>
          </a:p>
        </p:txBody>
      </p:sp>
      <p:graphicFrame>
        <p:nvGraphicFramePr>
          <p:cNvPr id="57" name="表 56"/>
          <p:cNvGraphicFramePr>
            <a:graphicFrameLocks noGrp="1"/>
          </p:cNvGraphicFramePr>
          <p:nvPr>
            <p:extLst>
              <p:ext uri="{D42A27DB-BD31-4B8C-83A1-F6EECF244321}">
                <p14:modId xmlns:p14="http://schemas.microsoft.com/office/powerpoint/2010/main" val="1731577854"/>
              </p:ext>
            </p:extLst>
          </p:nvPr>
        </p:nvGraphicFramePr>
        <p:xfrm>
          <a:off x="10229590" y="8977064"/>
          <a:ext cx="2520280" cy="576064"/>
        </p:xfrm>
        <a:graphic>
          <a:graphicData uri="http://schemas.openxmlformats.org/drawingml/2006/table">
            <a:tbl>
              <a:tblPr/>
              <a:tblGrid>
                <a:gridCol w="779722">
                  <a:extLst>
                    <a:ext uri="{9D8B030D-6E8A-4147-A177-3AD203B41FA5}">
                      <a16:colId xmlns:a16="http://schemas.microsoft.com/office/drawing/2014/main" val="20000"/>
                    </a:ext>
                  </a:extLst>
                </a:gridCol>
                <a:gridCol w="1740558">
                  <a:extLst>
                    <a:ext uri="{9D8B030D-6E8A-4147-A177-3AD203B41FA5}">
                      <a16:colId xmlns:a16="http://schemas.microsoft.com/office/drawing/2014/main" val="20001"/>
                    </a:ext>
                  </a:extLst>
                </a:gridCol>
              </a:tblGrid>
              <a:tr h="576064">
                <a:tc>
                  <a:txBody>
                    <a:bodyPr/>
                    <a:lstStyle/>
                    <a:p>
                      <a:pPr algn="ctr" fontAlgn="ctr"/>
                      <a:r>
                        <a:rPr lang="ja-JP" altLang="en-US" sz="800" b="0" i="0" u="none" strike="noStrike" dirty="0">
                          <a:solidFill>
                            <a:srgbClr val="000000"/>
                          </a:solidFill>
                          <a:effectLst/>
                          <a:latin typeface="ＭＳ Ｐゴシック"/>
                        </a:rPr>
                        <a:t>★</a:t>
                      </a:r>
                      <a:endParaRPr lang="en-US" altLang="ja-JP" sz="800" b="0" i="0" u="none" strike="noStrike" dirty="0">
                        <a:solidFill>
                          <a:srgbClr val="000000"/>
                        </a:solidFill>
                        <a:effectLst/>
                        <a:latin typeface="ＭＳ Ｐゴシック"/>
                      </a:endParaRPr>
                    </a:p>
                    <a:p>
                      <a:pPr algn="ctr" fontAlgn="ctr"/>
                      <a:r>
                        <a:rPr lang="ja-JP" altLang="en-US" sz="800" b="0" i="0" u="none" strike="noStrike" dirty="0">
                          <a:solidFill>
                            <a:srgbClr val="000000"/>
                          </a:solidFill>
                          <a:effectLst/>
                          <a:latin typeface="ＭＳ Ｐゴシック"/>
                        </a:rPr>
                        <a:t>訓練・演習・教育の内容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fontAlgn="ctr"/>
                      <a:r>
                        <a:rPr lang="ja-JP" altLang="en-US" sz="800" b="0" i="0" u="none" strike="noStrike" dirty="0">
                          <a:solidFill>
                            <a:srgbClr val="000000"/>
                          </a:solidFill>
                          <a:effectLst/>
                          <a:latin typeface="ＭＳ Ｐゴシック"/>
                        </a:rPr>
                        <a:t>　</a:t>
                      </a:r>
                    </a:p>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48" name="表 47">
            <a:extLst>
              <a:ext uri="{FF2B5EF4-FFF2-40B4-BE49-F238E27FC236}">
                <a16:creationId xmlns:a16="http://schemas.microsoft.com/office/drawing/2014/main" id="{443A9153-9FD4-4288-894C-F5DA696A3AD4}"/>
              </a:ext>
            </a:extLst>
          </p:cNvPr>
          <p:cNvGraphicFramePr>
            <a:graphicFrameLocks noGrp="1"/>
          </p:cNvGraphicFramePr>
          <p:nvPr>
            <p:extLst>
              <p:ext uri="{D42A27DB-BD31-4B8C-83A1-F6EECF244321}">
                <p14:modId xmlns:p14="http://schemas.microsoft.com/office/powerpoint/2010/main" val="1458190235"/>
              </p:ext>
            </p:extLst>
          </p:nvPr>
        </p:nvGraphicFramePr>
        <p:xfrm>
          <a:off x="814922" y="7516183"/>
          <a:ext cx="7802739" cy="1964937"/>
        </p:xfrm>
        <a:graphic>
          <a:graphicData uri="http://schemas.openxmlformats.org/drawingml/2006/table">
            <a:tbl>
              <a:tblPr/>
              <a:tblGrid>
                <a:gridCol w="939477">
                  <a:extLst>
                    <a:ext uri="{9D8B030D-6E8A-4147-A177-3AD203B41FA5}">
                      <a16:colId xmlns:a16="http://schemas.microsoft.com/office/drawing/2014/main" val="20000"/>
                    </a:ext>
                  </a:extLst>
                </a:gridCol>
                <a:gridCol w="597850">
                  <a:extLst>
                    <a:ext uri="{9D8B030D-6E8A-4147-A177-3AD203B41FA5}">
                      <a16:colId xmlns:a16="http://schemas.microsoft.com/office/drawing/2014/main" val="20001"/>
                    </a:ext>
                  </a:extLst>
                </a:gridCol>
                <a:gridCol w="341628">
                  <a:extLst>
                    <a:ext uri="{9D8B030D-6E8A-4147-A177-3AD203B41FA5}">
                      <a16:colId xmlns:a16="http://schemas.microsoft.com/office/drawing/2014/main" val="20002"/>
                    </a:ext>
                  </a:extLst>
                </a:gridCol>
                <a:gridCol w="597849">
                  <a:extLst>
                    <a:ext uri="{9D8B030D-6E8A-4147-A177-3AD203B41FA5}">
                      <a16:colId xmlns:a16="http://schemas.microsoft.com/office/drawing/2014/main" val="20003"/>
                    </a:ext>
                  </a:extLst>
                </a:gridCol>
                <a:gridCol w="597849">
                  <a:extLst>
                    <a:ext uri="{9D8B030D-6E8A-4147-A177-3AD203B41FA5}">
                      <a16:colId xmlns:a16="http://schemas.microsoft.com/office/drawing/2014/main" val="20004"/>
                    </a:ext>
                  </a:extLst>
                </a:gridCol>
                <a:gridCol w="512443">
                  <a:extLst>
                    <a:ext uri="{9D8B030D-6E8A-4147-A177-3AD203B41FA5}">
                      <a16:colId xmlns:a16="http://schemas.microsoft.com/office/drawing/2014/main" val="20005"/>
                    </a:ext>
                  </a:extLst>
                </a:gridCol>
                <a:gridCol w="1281106">
                  <a:extLst>
                    <a:ext uri="{9D8B030D-6E8A-4147-A177-3AD203B41FA5}">
                      <a16:colId xmlns:a16="http://schemas.microsoft.com/office/drawing/2014/main" val="20006"/>
                    </a:ext>
                  </a:extLst>
                </a:gridCol>
                <a:gridCol w="1482616">
                  <a:extLst>
                    <a:ext uri="{9D8B030D-6E8A-4147-A177-3AD203B41FA5}">
                      <a16:colId xmlns:a16="http://schemas.microsoft.com/office/drawing/2014/main" val="20007"/>
                    </a:ext>
                  </a:extLst>
                </a:gridCol>
                <a:gridCol w="1451921">
                  <a:extLst>
                    <a:ext uri="{9D8B030D-6E8A-4147-A177-3AD203B41FA5}">
                      <a16:colId xmlns:a16="http://schemas.microsoft.com/office/drawing/2014/main" val="20008"/>
                    </a:ext>
                  </a:extLst>
                </a:gridCol>
              </a:tblGrid>
              <a:tr h="130165">
                <a:tc gridSpan="2">
                  <a:txBody>
                    <a:bodyPr/>
                    <a:lstStyle/>
                    <a:p>
                      <a:pPr algn="ctr" fontAlgn="ctr"/>
                      <a:r>
                        <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＜優先復旧目標＞</a:t>
                      </a:r>
                    </a:p>
                  </a:txBody>
                  <a:tcPr marL="8773" marR="8773" marT="87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CC99"/>
                    </a:solidFill>
                  </a:tcPr>
                </a:tc>
                <a:tc hMerge="1">
                  <a:txBody>
                    <a:bodyPr/>
                    <a:lstStyle/>
                    <a:p>
                      <a:endParaRPr kumimoji="1" lang="ja-JP" altLang="en-US"/>
                    </a:p>
                  </a:txBody>
                  <a:tcPr/>
                </a:tc>
                <a:tc gridSpan="7">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＜他社との連携を前提とした復旧戦略＞</a:t>
                      </a:r>
                    </a:p>
                  </a:txBody>
                  <a:tcPr marL="8773" marR="8773" marT="87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30165">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重要業務</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rowSpan="2">
                  <a:txBody>
                    <a:bodyPr/>
                    <a:lstStyle/>
                    <a:p>
                      <a:pPr algn="ctr" fontAlgn="ctr"/>
                      <a:r>
                        <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目標復旧</a:t>
                      </a:r>
                      <a:endParaRPr lang="en-US" altLang="zh-TW"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時間</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rowSpan="2" grid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目標達成を阻害する可能性がある経営資源</a:t>
                      </a:r>
                    </a:p>
                  </a:txBody>
                  <a:tcPr marL="8773" marR="8773" marT="8773"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rowSpan="2" hMerge="1">
                  <a:txBody>
                    <a:bodyPr/>
                    <a:lstStyle/>
                    <a:p>
                      <a:endParaRPr kumimoji="1" lang="ja-JP" altLang="en-US"/>
                    </a:p>
                  </a:txBody>
                  <a:tcPr/>
                </a:tc>
                <a:tc rowSpan="2" h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緊急代替策</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回避策</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r h="132964">
                <a:tc vMerge="1">
                  <a:txBody>
                    <a:bodyPr/>
                    <a:lstStyle/>
                    <a:p>
                      <a:endParaRPr kumimoji="1" lang="ja-JP" altLang="en-US"/>
                    </a:p>
                  </a:txBody>
                  <a:tcPr/>
                </a:tc>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チェック</a:t>
                      </a:r>
                      <a:endPar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問題となる内容</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2"/>
                  </a:ext>
                </a:extLst>
              </a:tr>
              <a:tr h="130165">
                <a:tc rowSpan="12">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1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ヒト</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スキル</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3"/>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要員数</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4"/>
                  </a:ext>
                </a:extLst>
              </a:tr>
              <a:tr h="130165">
                <a:tc vMerge="1">
                  <a:txBody>
                    <a:bodyPr/>
                    <a:lstStyle/>
                    <a:p>
                      <a:endParaRPr kumimoji="1" lang="ja-JP" altLang="en-US"/>
                    </a:p>
                  </a:txBody>
                  <a:tcPr/>
                </a:tc>
                <a:tc vMerge="1">
                  <a:txBody>
                    <a:bodyPr/>
                    <a:lstStyle/>
                    <a:p>
                      <a:endParaRPr kumimoji="1" lang="ja-JP" altLang="en-US"/>
                    </a:p>
                  </a:txBody>
                  <a:tcPr/>
                </a:tc>
                <a:tc rowSpan="5">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モノ</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3">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外部</a:t>
                      </a:r>
                      <a:b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電気</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水</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6"/>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通信</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7"/>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現場内事業インフラ</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事務所</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8"/>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建設資機材</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9"/>
                  </a:ext>
                </a:extLst>
              </a:tr>
              <a:tr h="130165">
                <a:tc vMerge="1">
                  <a:txBody>
                    <a:bodyPr/>
                    <a:lstStyle/>
                    <a:p>
                      <a:endParaRPr kumimoji="1" lang="ja-JP" altLang="en-US"/>
                    </a:p>
                  </a:txBody>
                  <a:tcPr/>
                </a:tc>
                <a:tc vMerge="1">
                  <a:txBody>
                    <a:bodyPr/>
                    <a:lstStyle/>
                    <a:p>
                      <a:endParaRPr kumimoji="1" lang="ja-JP" altLang="en-US"/>
                    </a:p>
                  </a:txBody>
                  <a:tcPr/>
                </a:tc>
                <a:tc rowSpan="3">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シス</a:t>
                      </a:r>
                      <a:b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テム</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grid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サーバー</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0"/>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ネットワーク</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1"/>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データ</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2"/>
                  </a:ext>
                </a:extLst>
              </a:tr>
              <a:tr h="130165">
                <a:tc vMerge="1">
                  <a:txBody>
                    <a:bodyPr/>
                    <a:lstStyle/>
                    <a:p>
                      <a:endParaRPr kumimoji="1" lang="ja-JP" altLang="en-US"/>
                    </a:p>
                  </a:txBody>
                  <a:tcPr/>
                </a:tc>
                <a:tc vMerge="1">
                  <a:txBody>
                    <a:bodyPr/>
                    <a:lstStyle/>
                    <a:p>
                      <a:endParaRPr kumimoji="1" lang="ja-JP" altLang="en-US"/>
                    </a:p>
                  </a:txBody>
                  <a:tcPr/>
                </a:tc>
                <a:tc row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外部</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下請け業者</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3"/>
                  </a:ext>
                </a:extLst>
              </a:tr>
              <a:tr h="13296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物流</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2886656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5"/>
          <p:cNvSpPr>
            <a:spLocks noChangeArrowheads="1"/>
          </p:cNvSpPr>
          <p:nvPr/>
        </p:nvSpPr>
        <p:spPr bwMode="auto">
          <a:xfrm rot="10800000" flipH="1">
            <a:off x="0" y="0"/>
            <a:ext cx="12801600" cy="314785"/>
          </a:xfrm>
          <a:prstGeom prst="rect">
            <a:avLst/>
          </a:prstGeom>
          <a:gradFill flip="none" rotWithShape="1">
            <a:gsLst>
              <a:gs pos="37000">
                <a:srgbClr val="FFFFFF"/>
              </a:gs>
              <a:gs pos="100000">
                <a:srgbClr val="006666"/>
              </a:gs>
            </a:gsLst>
            <a:lin ang="10800000" scaled="1"/>
            <a:tileRect/>
          </a:gradFill>
          <a:ln>
            <a:noFill/>
          </a:ln>
          <a:effectLst/>
        </p:spPr>
        <p:txBody>
          <a:bodyPr wrap="none" anchor="ctr"/>
          <a:lstStyle/>
          <a:p>
            <a:pPr eaLnBrk="0" hangingPunct="0"/>
            <a:endParaRPr kumimoji="0" lang="ja-JP" altLang="en-US">
              <a:ea typeface="HG丸ｺﾞｼｯｸM-PRO" pitchFamily="50" charset="-128"/>
            </a:endParaRPr>
          </a:p>
        </p:txBody>
      </p:sp>
      <p:grpSp>
        <p:nvGrpSpPr>
          <p:cNvPr id="8" name="グループ化 7"/>
          <p:cNvGrpSpPr/>
          <p:nvPr/>
        </p:nvGrpSpPr>
        <p:grpSpPr>
          <a:xfrm>
            <a:off x="-105366" y="304374"/>
            <a:ext cx="684414" cy="276999"/>
            <a:chOff x="4816624" y="618777"/>
            <a:chExt cx="684414" cy="276999"/>
          </a:xfrm>
        </p:grpSpPr>
        <p:sp>
          <p:nvSpPr>
            <p:cNvPr id="9" name="正方形/長方形 8"/>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0" name="円/楕円 9"/>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 name="グループ化 10"/>
          <p:cNvGrpSpPr/>
          <p:nvPr/>
        </p:nvGrpSpPr>
        <p:grpSpPr>
          <a:xfrm>
            <a:off x="7048872" y="1377962"/>
            <a:ext cx="684414" cy="276999"/>
            <a:chOff x="4816624" y="618777"/>
            <a:chExt cx="684414" cy="276999"/>
          </a:xfrm>
        </p:grpSpPr>
        <p:sp>
          <p:nvSpPr>
            <p:cNvPr id="12" name="正方形/長方形 11"/>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3" name="円/楕円 12"/>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14" name="表 13"/>
          <p:cNvGraphicFramePr>
            <a:graphicFrameLocks noGrp="1"/>
          </p:cNvGraphicFramePr>
          <p:nvPr>
            <p:extLst>
              <p:ext uri="{D42A27DB-BD31-4B8C-83A1-F6EECF244321}">
                <p14:modId xmlns:p14="http://schemas.microsoft.com/office/powerpoint/2010/main" val="1409780129"/>
              </p:ext>
            </p:extLst>
          </p:nvPr>
        </p:nvGraphicFramePr>
        <p:xfrm>
          <a:off x="424136" y="536799"/>
          <a:ext cx="4248472" cy="863050"/>
        </p:xfrm>
        <a:graphic>
          <a:graphicData uri="http://schemas.openxmlformats.org/drawingml/2006/table">
            <a:tbl>
              <a:tblPr/>
              <a:tblGrid>
                <a:gridCol w="1152128">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432048">
                  <a:extLst>
                    <a:ext uri="{9D8B030D-6E8A-4147-A177-3AD203B41FA5}">
                      <a16:colId xmlns:a16="http://schemas.microsoft.com/office/drawing/2014/main" val="20003"/>
                    </a:ext>
                  </a:extLst>
                </a:gridCol>
                <a:gridCol w="504056">
                  <a:extLst>
                    <a:ext uri="{9D8B030D-6E8A-4147-A177-3AD203B41FA5}">
                      <a16:colId xmlns:a16="http://schemas.microsoft.com/office/drawing/2014/main" val="20004"/>
                    </a:ext>
                  </a:extLst>
                </a:gridCol>
                <a:gridCol w="360040">
                  <a:extLst>
                    <a:ext uri="{9D8B030D-6E8A-4147-A177-3AD203B41FA5}">
                      <a16:colId xmlns:a16="http://schemas.microsoft.com/office/drawing/2014/main" val="20005"/>
                    </a:ext>
                  </a:extLst>
                </a:gridCol>
              </a:tblGrid>
              <a:tr h="231353">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主要拠点</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30</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年</a:t>
                      </a:r>
                      <a:r>
                        <a:rPr lang="ja-JP" altLang="en-US"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rPr>
                        <a:t>以内に</a:t>
                      </a:r>
                      <a:r>
                        <a:rPr lang="ja-JP" altLang="en-US"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震度</a:t>
                      </a:r>
                      <a:r>
                        <a:rPr lang="en-US" altLang="ja-JP"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6</a:t>
                      </a:r>
                      <a:r>
                        <a:rPr lang="ja-JP" altLang="en-US"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弱</a:t>
                      </a:r>
                      <a:r>
                        <a:rPr lang="ja-JP" altLang="en-US"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rPr>
                        <a:t>以上の地震が発生する確率</a:t>
                      </a:r>
                      <a:endParaRPr lang="en-US" altLang="ja-JP"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想定される大地震</a:t>
                      </a:r>
                      <a:b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（最大震度となるもの）</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左記発生時の</a:t>
                      </a:r>
                      <a:b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想定震度</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津波浸水リスクの有無</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浸水深</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164620">
                <a:tc>
                  <a:txBody>
                    <a:bodyPr/>
                    <a:lstStyle/>
                    <a:p>
                      <a:pPr algn="ctr" fontAlgn="ctr"/>
                      <a:r>
                        <a:rPr lang="ja-JP" altLang="en-US" sz="800" b="1" i="0" u="none" strike="noStrike" dirty="0">
                          <a:solidFill>
                            <a:srgbClr val="FF5050"/>
                          </a:solidFill>
                          <a:effectLst/>
                          <a:latin typeface="+mn-ea"/>
                          <a:ea typeface="+mn-ea"/>
                        </a:rPr>
                        <a:t>　本社</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altLang="ja-JP" sz="800" b="1" i="0" u="none" strike="noStrike" dirty="0">
                          <a:solidFill>
                            <a:srgbClr val="FF5050"/>
                          </a:solidFill>
                          <a:effectLst/>
                          <a:latin typeface="+mn-ea"/>
                          <a:ea typeface="+mn-ea"/>
                        </a:rPr>
                        <a:t>80%</a:t>
                      </a:r>
                      <a:endParaRPr lang="ja-JP" altLang="en-US" sz="800" b="1" i="0" u="none" strike="noStrike" dirty="0">
                        <a:solidFill>
                          <a:srgbClr val="FF5050"/>
                        </a:solidFill>
                        <a:effectLst/>
                        <a:latin typeface="+mn-ea"/>
                        <a:ea typeface="+mn-ea"/>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首都直下地震</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altLang="ja-JP" sz="800" b="1" i="0" u="none" strike="noStrike" dirty="0">
                          <a:solidFill>
                            <a:srgbClr val="FF5050"/>
                          </a:solidFill>
                          <a:effectLst/>
                          <a:latin typeface="+mn-ea"/>
                          <a:ea typeface="+mn-ea"/>
                        </a:rPr>
                        <a:t>6</a:t>
                      </a:r>
                      <a:r>
                        <a:rPr lang="ja-JP" altLang="en-US" sz="800" b="1" i="0" u="none" strike="noStrike" dirty="0">
                          <a:solidFill>
                            <a:srgbClr val="FF5050"/>
                          </a:solidFill>
                          <a:effectLst/>
                          <a:latin typeface="+mn-ea"/>
                          <a:ea typeface="+mn-ea"/>
                        </a:rPr>
                        <a:t>強</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なし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10001"/>
                  </a:ext>
                </a:extLst>
              </a:tr>
              <a:tr h="164620">
                <a:tc>
                  <a:txBody>
                    <a:bodyPr/>
                    <a:lstStyle/>
                    <a:p>
                      <a:pPr algn="ctr" fontAlgn="ctr"/>
                      <a:r>
                        <a:rPr lang="ja-JP" altLang="en-US" sz="800" b="1" i="0" u="none" strike="noStrike" dirty="0">
                          <a:solidFill>
                            <a:srgbClr val="FF5050"/>
                          </a:solidFill>
                          <a:effectLst/>
                          <a:latin typeface="+mn-ea"/>
                          <a:ea typeface="+mn-ea"/>
                        </a:rPr>
                        <a:t>　</a:t>
                      </a:r>
                      <a:r>
                        <a:rPr lang="en-US" altLang="ja-JP" sz="800" b="1" i="0" u="none" strike="noStrike" dirty="0">
                          <a:solidFill>
                            <a:srgbClr val="FF5050"/>
                          </a:solidFill>
                          <a:effectLst/>
                          <a:latin typeface="+mn-ea"/>
                          <a:ea typeface="+mn-ea"/>
                        </a:rPr>
                        <a:t>A</a:t>
                      </a:r>
                      <a:r>
                        <a:rPr lang="ja-JP" altLang="en-US" sz="800" b="1" i="0" u="none" strike="noStrike" dirty="0">
                          <a:solidFill>
                            <a:srgbClr val="FF5050"/>
                          </a:solidFill>
                          <a:effectLst/>
                          <a:latin typeface="+mn-ea"/>
                          <a:ea typeface="+mn-ea"/>
                        </a:rPr>
                        <a:t>事業所</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altLang="ja-JP" sz="800" b="1" i="0" u="none" strike="noStrike" dirty="0">
                          <a:solidFill>
                            <a:srgbClr val="FF5050"/>
                          </a:solidFill>
                          <a:effectLst/>
                          <a:latin typeface="+mn-ea"/>
                          <a:ea typeface="+mn-ea"/>
                        </a:rPr>
                        <a:t>40%</a:t>
                      </a:r>
                      <a:r>
                        <a:rPr lang="ja-JP" altLang="en-US" sz="800" b="1" i="0" u="none" strike="noStrike" dirty="0">
                          <a:solidFill>
                            <a:srgbClr val="FF5050"/>
                          </a:solidFill>
                          <a:effectLst/>
                          <a:latin typeface="+mn-ea"/>
                          <a:ea typeface="+mn-ea"/>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南海トラフ地震</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altLang="ja-JP" sz="800" b="1" i="0" u="none" strike="noStrike" dirty="0">
                          <a:solidFill>
                            <a:srgbClr val="FF5050"/>
                          </a:solidFill>
                          <a:effectLst/>
                          <a:latin typeface="+mn-ea"/>
                          <a:ea typeface="+mn-ea"/>
                        </a:rPr>
                        <a:t>5</a:t>
                      </a:r>
                      <a:r>
                        <a:rPr lang="ja-JP" altLang="en-US" sz="800" b="1" i="0" u="none" strike="noStrike" dirty="0">
                          <a:solidFill>
                            <a:srgbClr val="FF5050"/>
                          </a:solidFill>
                          <a:effectLst/>
                          <a:latin typeface="+mn-ea"/>
                          <a:ea typeface="+mn-ea"/>
                        </a:rPr>
                        <a:t>強</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なし</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10002"/>
                  </a:ext>
                </a:extLst>
              </a:tr>
              <a:tr h="173765">
                <a:tc>
                  <a:txBody>
                    <a:bodyPr/>
                    <a:lstStyle/>
                    <a:p>
                      <a:pPr algn="ctr" fontAlgn="ctr"/>
                      <a:r>
                        <a:rPr lang="ja-JP" altLang="en-US" sz="800" b="1" i="0" u="none" strike="noStrike" dirty="0">
                          <a:solidFill>
                            <a:srgbClr val="FF5050"/>
                          </a:solidFill>
                          <a:effectLst/>
                          <a:latin typeface="+mn-ea"/>
                          <a:ea typeface="+mn-ea"/>
                        </a:rPr>
                        <a:t>　</a:t>
                      </a:r>
                      <a:r>
                        <a:rPr lang="en-US" altLang="ja-JP" sz="800" b="1" i="0" u="none" strike="noStrike" dirty="0">
                          <a:solidFill>
                            <a:srgbClr val="FF5050"/>
                          </a:solidFill>
                          <a:effectLst/>
                          <a:latin typeface="+mn-ea"/>
                          <a:ea typeface="+mn-ea"/>
                        </a:rPr>
                        <a:t>B</a:t>
                      </a:r>
                      <a:r>
                        <a:rPr lang="ja-JP" altLang="en-US" sz="800" b="1" i="0" u="none" strike="noStrike" dirty="0">
                          <a:solidFill>
                            <a:srgbClr val="FF5050"/>
                          </a:solidFill>
                          <a:effectLst/>
                          <a:latin typeface="+mn-ea"/>
                          <a:ea typeface="+mn-ea"/>
                        </a:rPr>
                        <a:t>営業所</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800" b="1" i="0" u="none" strike="noStrike" dirty="0">
                          <a:solidFill>
                            <a:srgbClr val="FF5050"/>
                          </a:solidFill>
                          <a:effectLst/>
                          <a:latin typeface="+mn-ea"/>
                          <a:ea typeface="+mn-ea"/>
                        </a:rPr>
                        <a:t>15%</a:t>
                      </a:r>
                      <a:endParaRPr lang="ja-JP" altLang="en-US" sz="800" b="1" i="0" u="none" strike="noStrike" dirty="0">
                        <a:solidFill>
                          <a:srgbClr val="FF5050"/>
                        </a:solidFill>
                        <a:effectLst/>
                        <a:latin typeface="+mn-ea"/>
                        <a:ea typeface="+mn-ea"/>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＊＊断層による地震</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800" b="1" i="0" u="none" strike="noStrike" dirty="0">
                          <a:solidFill>
                            <a:srgbClr val="FF5050"/>
                          </a:solidFill>
                          <a:effectLst/>
                          <a:latin typeface="+mn-ea"/>
                          <a:ea typeface="+mn-ea"/>
                        </a:rPr>
                        <a:t>6</a:t>
                      </a:r>
                      <a:r>
                        <a:rPr lang="ja-JP" altLang="en-US" sz="800" b="1" i="0" u="none" strike="noStrike" dirty="0">
                          <a:solidFill>
                            <a:srgbClr val="FF5050"/>
                          </a:solidFill>
                          <a:effectLst/>
                          <a:latin typeface="+mn-ea"/>
                          <a:ea typeface="+mn-ea"/>
                        </a:rPr>
                        <a:t>弱</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あり</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800" b="1" i="0" u="none" strike="noStrike" dirty="0">
                          <a:solidFill>
                            <a:srgbClr val="FF5050"/>
                          </a:solidFill>
                          <a:effectLst/>
                          <a:latin typeface="+mn-ea"/>
                          <a:ea typeface="+mn-ea"/>
                        </a:rPr>
                        <a:t>2M</a:t>
                      </a:r>
                      <a:r>
                        <a:rPr lang="ja-JP" altLang="en-US" sz="800" b="1" i="0" u="none" strike="noStrike" dirty="0">
                          <a:solidFill>
                            <a:srgbClr val="FF5050"/>
                          </a:solidFill>
                          <a:effectLst/>
                          <a:latin typeface="+mn-ea"/>
                          <a:ea typeface="+mn-ea"/>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grpSp>
        <p:nvGrpSpPr>
          <p:cNvPr id="17" name="グループ化 16"/>
          <p:cNvGrpSpPr/>
          <p:nvPr/>
        </p:nvGrpSpPr>
        <p:grpSpPr>
          <a:xfrm>
            <a:off x="-110504" y="1397770"/>
            <a:ext cx="684414" cy="276999"/>
            <a:chOff x="4816624" y="618777"/>
            <a:chExt cx="684414" cy="276999"/>
          </a:xfrm>
        </p:grpSpPr>
        <p:sp>
          <p:nvSpPr>
            <p:cNvPr id="18" name="正方形/長方形 17"/>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3</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9" name="円/楕円 18"/>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0" name="テキスト ボックス 19"/>
          <p:cNvSpPr txBox="1"/>
          <p:nvPr/>
        </p:nvSpPr>
        <p:spPr>
          <a:xfrm>
            <a:off x="44561" y="-2450"/>
            <a:ext cx="4852494" cy="338554"/>
          </a:xfrm>
          <a:prstGeom prst="rect">
            <a:avLst/>
          </a:prstGeom>
          <a:noFill/>
        </p:spPr>
        <p:txBody>
          <a:bodyPr wrap="square" rtlCol="0">
            <a:spAutoFit/>
          </a:bodyPr>
          <a:lstStyle/>
          <a:p>
            <a:r>
              <a:rPr lang="ja-JP" altLang="en-US" sz="1600" dirty="0">
                <a:solidFill>
                  <a:schemeClr val="bg1"/>
                </a:solidFill>
                <a:latin typeface="HGP創英角ｺﾞｼｯｸUB" panose="020B0900000000000000" pitchFamily="50" charset="-128"/>
                <a:ea typeface="HGP創英角ｺﾞｼｯｸUB" panose="020B0900000000000000" pitchFamily="50" charset="-128"/>
              </a:rPr>
              <a:t>身の丈にあった地震ＢＣＰ策定シート（建設業版）</a:t>
            </a:r>
            <a:endParaRPr kumimoji="1" lang="ja-JP" altLang="en-US" sz="16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5" name="テキスト ボックス 24"/>
          <p:cNvSpPr txBox="1"/>
          <p:nvPr/>
        </p:nvSpPr>
        <p:spPr>
          <a:xfrm>
            <a:off x="4910700" y="-33364"/>
            <a:ext cx="5882588" cy="326338"/>
          </a:xfrm>
          <a:prstGeom prst="rect">
            <a:avLst/>
          </a:prstGeom>
          <a:noFill/>
          <a:ln w="3175">
            <a:noFill/>
          </a:ln>
        </p:spPr>
        <p:style>
          <a:lnRef idx="2">
            <a:schemeClr val="dk1"/>
          </a:lnRef>
          <a:fillRef idx="1">
            <a:schemeClr val="lt1"/>
          </a:fillRef>
          <a:effectRef idx="0">
            <a:schemeClr val="dk1"/>
          </a:effectRef>
          <a:fontRef idx="minor">
            <a:schemeClr val="dk1"/>
          </a:fontRef>
        </p:style>
        <p:txBody>
          <a:bodyPr wrap="square" lIns="79342" tIns="39671" rIns="79342" bIns="39671">
            <a:spAutoFit/>
          </a:bodyPr>
          <a:lstStyle/>
          <a:p>
            <a:pPr defTabSz="1279953" fontAlgn="auto">
              <a:spcBef>
                <a:spcPts val="0"/>
              </a:spcBef>
              <a:spcAft>
                <a:spcPts val="0"/>
              </a:spcAft>
              <a:defRPr/>
            </a:pPr>
            <a:r>
              <a:rPr lang="ja-JP" altLang="en-US" sz="800" b="1" dirty="0">
                <a:solidFill>
                  <a:srgbClr val="FF0000"/>
                </a:solidFill>
                <a:latin typeface="ＭＳ Ｐ明朝" panose="02020600040205080304" pitchFamily="18" charset="-128"/>
                <a:ea typeface="ＭＳ Ｐ明朝" panose="02020600040205080304" pitchFamily="18" charset="-128"/>
              </a:rPr>
              <a:t>本シートでは、</a:t>
            </a:r>
            <a:r>
              <a:rPr lang="en-US" altLang="ja-JP" sz="800" b="1" dirty="0">
                <a:solidFill>
                  <a:srgbClr val="FF0000"/>
                </a:solidFill>
                <a:latin typeface="ＭＳ Ｐ明朝" panose="02020600040205080304" pitchFamily="18" charset="-128"/>
                <a:ea typeface="ＭＳ Ｐ明朝" panose="02020600040205080304" pitchFamily="18" charset="-128"/>
              </a:rPr>
              <a:t>BCP</a:t>
            </a:r>
            <a:r>
              <a:rPr lang="ja-JP" altLang="en-US" sz="800" b="1" dirty="0">
                <a:solidFill>
                  <a:srgbClr val="FF0000"/>
                </a:solidFill>
                <a:latin typeface="ＭＳ Ｐ明朝" panose="02020600040205080304" pitchFamily="18" charset="-128"/>
                <a:ea typeface="ＭＳ Ｐ明朝" panose="02020600040205080304" pitchFamily="18" charset="-128"/>
              </a:rPr>
              <a:t>の全体像とともに「策定の優先順位」を</a:t>
            </a:r>
            <a:r>
              <a:rPr lang="en-US" altLang="ja-JP" sz="800" b="1" dirty="0">
                <a:solidFill>
                  <a:srgbClr val="FF0000"/>
                </a:solidFill>
                <a:latin typeface="ＭＳ Ｐ明朝" panose="02020600040205080304" pitchFamily="18" charset="-128"/>
                <a:ea typeface="ＭＳ Ｐ明朝" panose="02020600040205080304" pitchFamily="18" charset="-128"/>
              </a:rPr>
              <a:t>STEP</a:t>
            </a:r>
            <a:r>
              <a:rPr lang="ja-JP" altLang="en-US" sz="800" b="1" dirty="0">
                <a:solidFill>
                  <a:srgbClr val="FF0000"/>
                </a:solidFill>
                <a:latin typeface="ＭＳ Ｐ明朝" panose="02020600040205080304" pitchFamily="18" charset="-128"/>
                <a:ea typeface="ＭＳ Ｐ明朝" panose="02020600040205080304" pitchFamily="18" charset="-128"/>
              </a:rPr>
              <a:t>の形で整理しています。</a:t>
            </a:r>
            <a:endParaRPr lang="en-US" altLang="ja-JP" sz="800" b="1" dirty="0">
              <a:solidFill>
                <a:srgbClr val="FF0000"/>
              </a:solidFill>
              <a:latin typeface="ＭＳ Ｐ明朝" panose="02020600040205080304" pitchFamily="18" charset="-128"/>
              <a:ea typeface="ＭＳ Ｐ明朝" panose="02020600040205080304" pitchFamily="18" charset="-128"/>
            </a:endParaRPr>
          </a:p>
          <a:p>
            <a:pPr defTabSz="1279953" fontAlgn="auto">
              <a:spcBef>
                <a:spcPts val="0"/>
              </a:spcBef>
              <a:spcAft>
                <a:spcPts val="0"/>
              </a:spcAft>
              <a:defRPr/>
            </a:pPr>
            <a:r>
              <a:rPr lang="ja-JP" altLang="en-US" sz="800" b="1" dirty="0">
                <a:solidFill>
                  <a:srgbClr val="FF0000"/>
                </a:solidFill>
                <a:latin typeface="ＭＳ Ｐ明朝" panose="02020600040205080304" pitchFamily="18" charset="-128"/>
                <a:ea typeface="ＭＳ Ｐ明朝" panose="02020600040205080304" pitchFamily="18" charset="-128"/>
              </a:rPr>
              <a:t>最初から完全なものではなく、「身の丈にあった地震</a:t>
            </a:r>
            <a:r>
              <a:rPr lang="en-US" altLang="ja-JP" sz="800" b="1" dirty="0">
                <a:solidFill>
                  <a:srgbClr val="FF0000"/>
                </a:solidFill>
                <a:latin typeface="ＭＳ Ｐ明朝" panose="02020600040205080304" pitchFamily="18" charset="-128"/>
                <a:ea typeface="ＭＳ Ｐ明朝" panose="02020600040205080304" pitchFamily="18" charset="-128"/>
              </a:rPr>
              <a:t>BCP</a:t>
            </a:r>
            <a:r>
              <a:rPr lang="ja-JP" altLang="en-US" sz="800" b="1" dirty="0">
                <a:solidFill>
                  <a:srgbClr val="FF0000"/>
                </a:solidFill>
                <a:latin typeface="ＭＳ Ｐ明朝" panose="02020600040205080304" pitchFamily="18" charset="-128"/>
                <a:ea typeface="ＭＳ Ｐ明朝" panose="02020600040205080304" pitchFamily="18" charset="-128"/>
              </a:rPr>
              <a:t>」をステップバイステップで策定いただくことを目的にしております。</a:t>
            </a:r>
            <a:endParaRPr lang="en-US" altLang="ja-JP" sz="800" b="1" dirty="0">
              <a:solidFill>
                <a:srgbClr val="FF0000"/>
              </a:solidFill>
              <a:latin typeface="ＭＳ Ｐ明朝" panose="02020600040205080304" pitchFamily="18" charset="-128"/>
              <a:ea typeface="ＭＳ Ｐ明朝" panose="02020600040205080304" pitchFamily="18" charset="-128"/>
            </a:endParaRPr>
          </a:p>
        </p:txBody>
      </p:sp>
      <p:sp>
        <p:nvSpPr>
          <p:cNvPr id="21" name="テキスト ボックス 20"/>
          <p:cNvSpPr txBox="1"/>
          <p:nvPr/>
        </p:nvSpPr>
        <p:spPr>
          <a:xfrm>
            <a:off x="398258" y="310021"/>
            <a:ext cx="1826078" cy="246221"/>
          </a:xfrm>
          <a:prstGeom prst="rect">
            <a:avLst/>
          </a:prstGeom>
          <a:noFill/>
        </p:spPr>
        <p:txBody>
          <a:bodyPr wrap="square" rtlCol="0">
            <a:spAutoFit/>
          </a:bodyPr>
          <a:lstStyle/>
          <a:p>
            <a:r>
              <a:rPr kumimoji="1" lang="ja-JP" altLang="en-US" sz="1000" b="1" dirty="0">
                <a:solidFill>
                  <a:srgbClr val="0070C0"/>
                </a:solidFill>
                <a:latin typeface="HGPｺﾞｼｯｸE" panose="020B0900000000000000" pitchFamily="50" charset="-128"/>
                <a:ea typeface="HGPｺﾞｼｯｸE" panose="020B0900000000000000" pitchFamily="50" charset="-128"/>
              </a:rPr>
              <a:t>当社をとりまく大地震リスク</a:t>
            </a:r>
          </a:p>
        </p:txBody>
      </p:sp>
      <p:sp>
        <p:nvSpPr>
          <p:cNvPr id="22" name="テキスト ボックス 21"/>
          <p:cNvSpPr txBox="1"/>
          <p:nvPr/>
        </p:nvSpPr>
        <p:spPr>
          <a:xfrm>
            <a:off x="398258" y="1439581"/>
            <a:ext cx="1512168"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対応事項</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pSp>
        <p:nvGrpSpPr>
          <p:cNvPr id="24" name="グループ化 23"/>
          <p:cNvGrpSpPr/>
          <p:nvPr/>
        </p:nvGrpSpPr>
        <p:grpSpPr>
          <a:xfrm>
            <a:off x="6184776" y="292974"/>
            <a:ext cx="684414" cy="276999"/>
            <a:chOff x="4816624" y="618777"/>
            <a:chExt cx="684414" cy="276999"/>
          </a:xfrm>
        </p:grpSpPr>
        <p:sp>
          <p:nvSpPr>
            <p:cNvPr id="26" name="正方形/長方形 25"/>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27" name="円/楕円 26"/>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8" name="テキスト ボックス 27"/>
          <p:cNvSpPr txBox="1"/>
          <p:nvPr/>
        </p:nvSpPr>
        <p:spPr>
          <a:xfrm>
            <a:off x="6688832" y="305907"/>
            <a:ext cx="2304256"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指揮命令系統</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sp>
        <p:nvSpPr>
          <p:cNvPr id="29" name="テキスト ボックス 28"/>
          <p:cNvSpPr txBox="1"/>
          <p:nvPr/>
        </p:nvSpPr>
        <p:spPr>
          <a:xfrm>
            <a:off x="7552927" y="1440783"/>
            <a:ext cx="3858879"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対応事項が着実に実行できるよう事前準備</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aphicFrame>
        <p:nvGraphicFramePr>
          <p:cNvPr id="30" name="表 29"/>
          <p:cNvGraphicFramePr>
            <a:graphicFrameLocks noGrp="1"/>
          </p:cNvGraphicFramePr>
          <p:nvPr>
            <p:extLst>
              <p:ext uri="{D42A27DB-BD31-4B8C-83A1-F6EECF244321}">
                <p14:modId xmlns:p14="http://schemas.microsoft.com/office/powerpoint/2010/main" val="1970373724"/>
              </p:ext>
            </p:extLst>
          </p:nvPr>
        </p:nvGraphicFramePr>
        <p:xfrm>
          <a:off x="4810998" y="534875"/>
          <a:ext cx="1440160" cy="864000"/>
        </p:xfrm>
        <a:graphic>
          <a:graphicData uri="http://schemas.openxmlformats.org/drawingml/2006/table">
            <a:tbl>
              <a:tblPr/>
              <a:tblGrid>
                <a:gridCol w="1440160">
                  <a:extLst>
                    <a:ext uri="{9D8B030D-6E8A-4147-A177-3AD203B41FA5}">
                      <a16:colId xmlns:a16="http://schemas.microsoft.com/office/drawing/2014/main" val="20000"/>
                    </a:ext>
                  </a:extLst>
                </a:gridCol>
              </a:tblGrid>
              <a:tr h="352667">
                <a:tc>
                  <a:txBody>
                    <a:bodyPr/>
                    <a:lstStyle/>
                    <a:p>
                      <a:pPr algn="ctr"/>
                      <a:r>
                        <a:rPr kumimoji="1" lang="ja-JP" altLang="en-US" sz="700" dirty="0"/>
                        <a:t>（参考）</a:t>
                      </a:r>
                      <a:endParaRPr kumimoji="1" lang="en-US" altLang="ja-JP" sz="700" dirty="0"/>
                    </a:p>
                    <a:p>
                      <a:pPr algn="ctr"/>
                      <a:r>
                        <a:rPr kumimoji="1" lang="ja-JP" altLang="en-US" sz="700" dirty="0"/>
                        <a:t>震度</a:t>
                      </a:r>
                      <a:r>
                        <a:rPr kumimoji="1" lang="en-US" altLang="ja-JP" sz="700" dirty="0"/>
                        <a:t>6</a:t>
                      </a:r>
                      <a:r>
                        <a:rPr kumimoji="1" lang="ja-JP" altLang="en-US" sz="700" dirty="0"/>
                        <a:t>弱の地震発生時の</a:t>
                      </a:r>
                      <a:endParaRPr kumimoji="1" lang="en-US" altLang="ja-JP" sz="700" dirty="0"/>
                    </a:p>
                    <a:p>
                      <a:pPr algn="ctr"/>
                      <a:r>
                        <a:rPr kumimoji="1" lang="ja-JP" altLang="en-US" sz="700" dirty="0"/>
                        <a:t>社会インフラへの影響</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511333">
                <a:tc>
                  <a:txBody>
                    <a:bodyPr/>
                    <a:lstStyle/>
                    <a:p>
                      <a:pPr algn="ctr"/>
                      <a:r>
                        <a:rPr lang="ja-JP" altLang="en-US" sz="800" b="0" i="0" u="none" strike="noStrike" dirty="0">
                          <a:solidFill>
                            <a:srgbClr val="000000"/>
                          </a:solidFill>
                          <a:effectLst/>
                          <a:latin typeface="ＭＳ Ｐゴシック"/>
                        </a:rPr>
                        <a:t>　◆</a:t>
                      </a:r>
                      <a:r>
                        <a:rPr kumimoji="1" lang="ja-JP" altLang="en-US" sz="800" dirty="0"/>
                        <a:t>電気・通信＞</a:t>
                      </a:r>
                      <a:r>
                        <a:rPr kumimoji="1" lang="en-US" altLang="ja-JP" sz="800" dirty="0"/>
                        <a:t>1</a:t>
                      </a:r>
                      <a:r>
                        <a:rPr kumimoji="1" lang="ja-JP" altLang="en-US" sz="800" dirty="0"/>
                        <a:t>週間程度</a:t>
                      </a:r>
                      <a:endParaRPr kumimoji="1" lang="en-US" altLang="ja-JP" sz="800" dirty="0"/>
                    </a:p>
                    <a:p>
                      <a:pPr algn="ctr"/>
                      <a:r>
                        <a:rPr kumimoji="1" lang="ja-JP" altLang="en-US" sz="800" dirty="0"/>
                        <a:t>◆水・都市ガス＞</a:t>
                      </a:r>
                      <a:r>
                        <a:rPr kumimoji="1" lang="en-US" altLang="ja-JP" sz="800" dirty="0"/>
                        <a:t>2~3</a:t>
                      </a:r>
                      <a:r>
                        <a:rPr kumimoji="1" lang="ja-JP" altLang="en-US" sz="800" dirty="0"/>
                        <a:t>週間程度</a:t>
                      </a:r>
                      <a:endParaRPr kumimoji="1" lang="en-US" altLang="ja-JP" sz="800" dirty="0"/>
                    </a:p>
                    <a:p>
                      <a:pPr algn="ctr"/>
                      <a:r>
                        <a:rPr kumimoji="1" lang="ja-JP" altLang="en-US" sz="800" dirty="0"/>
                        <a:t>◆道路＞</a:t>
                      </a:r>
                      <a:r>
                        <a:rPr kumimoji="1" lang="en-US" altLang="ja-JP" sz="800" dirty="0"/>
                        <a:t>2~3</a:t>
                      </a:r>
                      <a:r>
                        <a:rPr kumimoji="1" lang="ja-JP" altLang="en-US" sz="800" dirty="0"/>
                        <a:t>週間程度</a:t>
                      </a: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31" name="テキスト ボックス 30"/>
          <p:cNvSpPr txBox="1"/>
          <p:nvPr/>
        </p:nvSpPr>
        <p:spPr>
          <a:xfrm>
            <a:off x="2002686" y="361245"/>
            <a:ext cx="4274350" cy="184666"/>
          </a:xfrm>
          <a:prstGeom prst="rect">
            <a:avLst/>
          </a:prstGeom>
          <a:noFill/>
        </p:spPr>
        <p:txBody>
          <a:bodyPr wrap="square" rtlCol="0">
            <a:spAutoFit/>
          </a:bodyPr>
          <a:lstStyle/>
          <a:p>
            <a:r>
              <a:rPr lang="ja-JP" altLang="en-US" sz="600" dirty="0"/>
              <a:t>大地震発生確率と、発生した場合の影響（被害想定）について認識</a:t>
            </a:r>
            <a:endParaRPr kumimoji="1" lang="ja-JP" altLang="en-US" sz="600" dirty="0"/>
          </a:p>
        </p:txBody>
      </p:sp>
      <p:sp>
        <p:nvSpPr>
          <p:cNvPr id="32" name="テキスト ボックス 31"/>
          <p:cNvSpPr txBox="1"/>
          <p:nvPr/>
        </p:nvSpPr>
        <p:spPr>
          <a:xfrm>
            <a:off x="7576036" y="353356"/>
            <a:ext cx="3289260" cy="184666"/>
          </a:xfrm>
          <a:prstGeom prst="rect">
            <a:avLst/>
          </a:prstGeom>
          <a:noFill/>
        </p:spPr>
        <p:txBody>
          <a:bodyPr wrap="square" rtlCol="0">
            <a:spAutoFit/>
          </a:bodyPr>
          <a:lstStyle/>
          <a:p>
            <a:r>
              <a:rPr lang="ja-JP" altLang="en-US" sz="600" dirty="0"/>
              <a:t>統括事項・統括者の代替性を確保し、統括者に情報が集約される体制を構築</a:t>
            </a:r>
            <a:endParaRPr kumimoji="1" lang="ja-JP" altLang="en-US" sz="600" dirty="0"/>
          </a:p>
        </p:txBody>
      </p:sp>
      <p:sp>
        <p:nvSpPr>
          <p:cNvPr id="35" name="テキスト ボックス 34"/>
          <p:cNvSpPr txBox="1"/>
          <p:nvPr/>
        </p:nvSpPr>
        <p:spPr>
          <a:xfrm>
            <a:off x="10806191" y="353356"/>
            <a:ext cx="1211233" cy="184666"/>
          </a:xfrm>
          <a:prstGeom prst="rect">
            <a:avLst/>
          </a:prstGeom>
          <a:noFill/>
        </p:spPr>
        <p:txBody>
          <a:bodyPr wrap="square" rtlCol="0">
            <a:spAutoFit/>
          </a:bodyPr>
          <a:lstStyle/>
          <a:p>
            <a:r>
              <a:rPr lang="en-US" altLang="ja-JP" sz="600" dirty="0"/>
              <a:t>※</a:t>
            </a:r>
            <a:r>
              <a:rPr lang="ja-JP" altLang="en-US" sz="600" dirty="0"/>
              <a:t>フェーズは「</a:t>
            </a:r>
            <a:r>
              <a:rPr lang="en-US" altLang="ja-JP" sz="600" dirty="0"/>
              <a:t>STEP</a:t>
            </a:r>
            <a:r>
              <a:rPr lang="ja-JP" altLang="en-US" sz="600" dirty="0"/>
              <a:t>３」参照</a:t>
            </a:r>
            <a:endParaRPr kumimoji="1" lang="ja-JP" altLang="en-US" sz="600" dirty="0"/>
          </a:p>
        </p:txBody>
      </p:sp>
      <p:sp>
        <p:nvSpPr>
          <p:cNvPr id="36" name="テキスト ボックス 35"/>
          <p:cNvSpPr txBox="1"/>
          <p:nvPr/>
        </p:nvSpPr>
        <p:spPr>
          <a:xfrm>
            <a:off x="1145716" y="1479606"/>
            <a:ext cx="4274350" cy="184666"/>
          </a:xfrm>
          <a:prstGeom prst="rect">
            <a:avLst/>
          </a:prstGeom>
          <a:noFill/>
        </p:spPr>
        <p:txBody>
          <a:bodyPr wrap="square" rtlCol="0">
            <a:spAutoFit/>
          </a:bodyPr>
          <a:lstStyle/>
          <a:p>
            <a:r>
              <a:rPr lang="ja-JP" altLang="en-US" sz="600" dirty="0"/>
              <a:t>「どのタイミングで、誰が、何をやるか」という対応事項について、「何のために」との趣旨を理解したうえで整理</a:t>
            </a:r>
            <a:endParaRPr kumimoji="1" lang="ja-JP" altLang="en-US" sz="600" dirty="0"/>
          </a:p>
        </p:txBody>
      </p:sp>
      <p:sp>
        <p:nvSpPr>
          <p:cNvPr id="37" name="テキスト ボックス 36"/>
          <p:cNvSpPr txBox="1"/>
          <p:nvPr/>
        </p:nvSpPr>
        <p:spPr>
          <a:xfrm>
            <a:off x="10073208" y="1496858"/>
            <a:ext cx="2728392" cy="184666"/>
          </a:xfrm>
          <a:prstGeom prst="rect">
            <a:avLst/>
          </a:prstGeom>
          <a:noFill/>
        </p:spPr>
        <p:txBody>
          <a:bodyPr wrap="square" rtlCol="0">
            <a:spAutoFit/>
          </a:bodyPr>
          <a:lstStyle/>
          <a:p>
            <a:r>
              <a:rPr lang="ja-JP" altLang="en-US" sz="600" dirty="0"/>
              <a:t>左記対応事項を「どうやってやるか」を事前に整理</a:t>
            </a:r>
            <a:endParaRPr kumimoji="1" lang="ja-JP" altLang="en-US" sz="600" dirty="0"/>
          </a:p>
        </p:txBody>
      </p:sp>
      <p:grpSp>
        <p:nvGrpSpPr>
          <p:cNvPr id="38" name="グループ化 37"/>
          <p:cNvGrpSpPr/>
          <p:nvPr/>
        </p:nvGrpSpPr>
        <p:grpSpPr>
          <a:xfrm>
            <a:off x="-142440" y="7392888"/>
            <a:ext cx="1041754" cy="276999"/>
            <a:chOff x="4816623" y="618777"/>
            <a:chExt cx="743595" cy="276999"/>
          </a:xfrm>
        </p:grpSpPr>
        <p:sp>
          <p:nvSpPr>
            <p:cNvPr id="39" name="正方形/長方形 38"/>
            <p:cNvSpPr/>
            <p:nvPr/>
          </p:nvSpPr>
          <p:spPr>
            <a:xfrm>
              <a:off x="4816623" y="618777"/>
              <a:ext cx="743595"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4-2</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40" name="円/楕円 39"/>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6" name="テキスト ボックス 45"/>
          <p:cNvSpPr txBox="1"/>
          <p:nvPr/>
        </p:nvSpPr>
        <p:spPr>
          <a:xfrm>
            <a:off x="64096" y="7680920"/>
            <a:ext cx="338554" cy="1811233"/>
          </a:xfrm>
          <a:prstGeom prst="rect">
            <a:avLst/>
          </a:prstGeom>
          <a:noFill/>
        </p:spPr>
        <p:txBody>
          <a:bodyPr vert="eaVert"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事業機能の復旧方針決定</a:t>
            </a:r>
            <a:endParaRPr lang="en-US" altLang="ja-JP" sz="1000" b="1" dirty="0">
              <a:solidFill>
                <a:srgbClr val="0070C0"/>
              </a:solidFill>
              <a:latin typeface="HGPｺﾞｼｯｸE" panose="020B0900000000000000" pitchFamily="50" charset="-128"/>
              <a:ea typeface="HGPｺﾞｼｯｸE" panose="020B0900000000000000" pitchFamily="50" charset="-128"/>
            </a:endParaRPr>
          </a:p>
        </p:txBody>
      </p:sp>
      <p:sp>
        <p:nvSpPr>
          <p:cNvPr id="47" name="テキスト ボックス 46"/>
          <p:cNvSpPr txBox="1"/>
          <p:nvPr/>
        </p:nvSpPr>
        <p:spPr>
          <a:xfrm>
            <a:off x="236687" y="8576642"/>
            <a:ext cx="338554" cy="976486"/>
          </a:xfrm>
          <a:prstGeom prst="rect">
            <a:avLst/>
          </a:prstGeom>
          <a:noFill/>
        </p:spPr>
        <p:txBody>
          <a:bodyPr vert="eaVert"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に係る事前準備</a:t>
            </a:r>
            <a:endParaRPr lang="en-US" altLang="ja-JP" sz="1000" b="1" dirty="0">
              <a:solidFill>
                <a:srgbClr val="0070C0"/>
              </a:solidFill>
              <a:latin typeface="HGPｺﾞｼｯｸE" panose="020B0900000000000000" pitchFamily="50" charset="-128"/>
              <a:ea typeface="HGPｺﾞｼｯｸE" panose="020B0900000000000000" pitchFamily="50" charset="-128"/>
            </a:endParaRPr>
          </a:p>
        </p:txBody>
      </p:sp>
      <p:grpSp>
        <p:nvGrpSpPr>
          <p:cNvPr id="49" name="グループ化 48"/>
          <p:cNvGrpSpPr/>
          <p:nvPr/>
        </p:nvGrpSpPr>
        <p:grpSpPr>
          <a:xfrm>
            <a:off x="10031351" y="7790566"/>
            <a:ext cx="684414" cy="276999"/>
            <a:chOff x="4816624" y="618777"/>
            <a:chExt cx="684414" cy="276999"/>
          </a:xfrm>
        </p:grpSpPr>
        <p:sp>
          <p:nvSpPr>
            <p:cNvPr id="50" name="正方形/長方形 49"/>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5</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51" name="円/楕円 50"/>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2" name="テキスト ボックス 51"/>
          <p:cNvSpPr txBox="1"/>
          <p:nvPr/>
        </p:nvSpPr>
        <p:spPr>
          <a:xfrm>
            <a:off x="10054306" y="7403921"/>
            <a:ext cx="2320158" cy="276999"/>
          </a:xfrm>
          <a:prstGeom prst="rect">
            <a:avLst/>
          </a:prstGeom>
          <a:noFill/>
        </p:spPr>
        <p:txBody>
          <a:bodyPr wrap="square" rtlCol="0">
            <a:spAutoFit/>
          </a:bodyPr>
          <a:lstStyle/>
          <a:p>
            <a:r>
              <a:rPr lang="ja-JP" altLang="en-US" sz="600" i="1" dirty="0">
                <a:latin typeface="ＭＳ Ｐ明朝" panose="02020600040205080304" pitchFamily="18" charset="-128"/>
                <a:ea typeface="ＭＳ Ｐ明朝" panose="02020600040205080304" pitchFamily="18" charset="-128"/>
              </a:rPr>
              <a:t>☆１：耐震対策の例 → </a:t>
            </a:r>
            <a:r>
              <a:rPr kumimoji="1" lang="ja-JP" altLang="en-US" sz="600" i="1" dirty="0">
                <a:latin typeface="ＭＳ Ｐ明朝" panose="02020600040205080304" pitchFamily="18" charset="-128"/>
                <a:ea typeface="ＭＳ Ｐ明朝" panose="02020600040205080304" pitchFamily="18" charset="-128"/>
              </a:rPr>
              <a:t>補強、固定、横連結、</a:t>
            </a:r>
            <a:r>
              <a:rPr lang="ja-JP" altLang="en-US" sz="600" i="1" dirty="0">
                <a:latin typeface="ＭＳ Ｐ明朝" panose="02020600040205080304" pitchFamily="18" charset="-128"/>
                <a:ea typeface="ＭＳ Ｐ明朝" panose="02020600040205080304" pitchFamily="18" charset="-128"/>
              </a:rPr>
              <a:t>フィルム貼り付け等</a:t>
            </a:r>
            <a:endParaRPr lang="en-US" altLang="ja-JP" sz="600" i="1" dirty="0">
              <a:latin typeface="ＭＳ Ｐ明朝" panose="02020600040205080304" pitchFamily="18" charset="-128"/>
              <a:ea typeface="ＭＳ Ｐ明朝" panose="02020600040205080304" pitchFamily="18" charset="-128"/>
            </a:endParaRPr>
          </a:p>
          <a:p>
            <a:r>
              <a:rPr kumimoji="1" lang="ja-JP" altLang="en-US" sz="600" i="1" dirty="0">
                <a:latin typeface="ＭＳ Ｐ明朝" panose="02020600040205080304" pitchFamily="18" charset="-128"/>
                <a:ea typeface="ＭＳ Ｐ明朝" panose="02020600040205080304" pitchFamily="18" charset="-128"/>
              </a:rPr>
              <a:t>☆２：通信手段の例 → 衛星携帯電話、</a:t>
            </a:r>
            <a:r>
              <a:rPr kumimoji="1" lang="en-US" altLang="ja-JP" sz="600" i="1" dirty="0">
                <a:latin typeface="ＭＳ Ｐ明朝" panose="02020600040205080304" pitchFamily="18" charset="-128"/>
                <a:ea typeface="ＭＳ Ｐ明朝" panose="02020600040205080304" pitchFamily="18" charset="-128"/>
              </a:rPr>
              <a:t>IP</a:t>
            </a:r>
            <a:r>
              <a:rPr kumimoji="1" lang="ja-JP" altLang="en-US" sz="600" i="1" dirty="0">
                <a:latin typeface="ＭＳ Ｐ明朝" panose="02020600040205080304" pitchFamily="18" charset="-128"/>
                <a:ea typeface="ＭＳ Ｐ明朝" panose="02020600040205080304" pitchFamily="18" charset="-128"/>
              </a:rPr>
              <a:t>無線、</a:t>
            </a:r>
            <a:r>
              <a:rPr kumimoji="1" lang="en-US" altLang="ja-JP" sz="600" i="1" dirty="0">
                <a:latin typeface="ＭＳ Ｐ明朝" panose="02020600040205080304" pitchFamily="18" charset="-128"/>
                <a:ea typeface="ＭＳ Ｐ明朝" panose="02020600040205080304" pitchFamily="18" charset="-128"/>
              </a:rPr>
              <a:t>MCA</a:t>
            </a:r>
            <a:r>
              <a:rPr kumimoji="1" lang="ja-JP" altLang="en-US" sz="600" i="1" dirty="0">
                <a:latin typeface="ＭＳ Ｐ明朝" panose="02020600040205080304" pitchFamily="18" charset="-128"/>
                <a:ea typeface="ＭＳ Ｐ明朝" panose="02020600040205080304" pitchFamily="18" charset="-128"/>
              </a:rPr>
              <a:t>無線　等</a:t>
            </a:r>
          </a:p>
        </p:txBody>
      </p:sp>
      <p:sp>
        <p:nvSpPr>
          <p:cNvPr id="53" name="テキスト ボックス 52"/>
          <p:cNvSpPr txBox="1"/>
          <p:nvPr/>
        </p:nvSpPr>
        <p:spPr>
          <a:xfrm>
            <a:off x="10605484" y="7838596"/>
            <a:ext cx="1988004"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整理した事項の定期的な見直し</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aphicFrame>
        <p:nvGraphicFramePr>
          <p:cNvPr id="54" name="表 53"/>
          <p:cNvGraphicFramePr>
            <a:graphicFrameLocks noGrp="1"/>
          </p:cNvGraphicFramePr>
          <p:nvPr>
            <p:extLst>
              <p:ext uri="{D42A27DB-BD31-4B8C-83A1-F6EECF244321}">
                <p14:modId xmlns:p14="http://schemas.microsoft.com/office/powerpoint/2010/main" val="3808826906"/>
              </p:ext>
            </p:extLst>
          </p:nvPr>
        </p:nvGraphicFramePr>
        <p:xfrm>
          <a:off x="10225850" y="8184976"/>
          <a:ext cx="2520280" cy="676770"/>
        </p:xfrm>
        <a:graphic>
          <a:graphicData uri="http://schemas.openxmlformats.org/drawingml/2006/table">
            <a:tbl>
              <a:tblPr/>
              <a:tblGrid>
                <a:gridCol w="1647558">
                  <a:extLst>
                    <a:ext uri="{9D8B030D-6E8A-4147-A177-3AD203B41FA5}">
                      <a16:colId xmlns:a16="http://schemas.microsoft.com/office/drawing/2014/main" val="20000"/>
                    </a:ext>
                  </a:extLst>
                </a:gridCol>
                <a:gridCol w="872722">
                  <a:extLst>
                    <a:ext uri="{9D8B030D-6E8A-4147-A177-3AD203B41FA5}">
                      <a16:colId xmlns:a16="http://schemas.microsoft.com/office/drawing/2014/main" val="20001"/>
                    </a:ext>
                  </a:extLst>
                </a:gridCol>
              </a:tblGrid>
              <a:tr h="164620">
                <a:tc>
                  <a:txBody>
                    <a:bodyPr/>
                    <a:lstStyle/>
                    <a:p>
                      <a:pPr algn="ctr" fontAlgn="ctr"/>
                      <a:r>
                        <a:rPr lang="ja-JP" altLang="en-US" sz="800" b="0" i="0" u="none" strike="noStrike" dirty="0">
                          <a:solidFill>
                            <a:srgbClr val="000000"/>
                          </a:solidFill>
                          <a:effectLst/>
                          <a:latin typeface="ＭＳ Ｐゴシック"/>
                        </a:rPr>
                        <a:t>　見直し責任部門</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800" b="1" i="0" u="none" strike="noStrike" dirty="0">
                          <a:solidFill>
                            <a:srgbClr val="0000CC"/>
                          </a:solidFill>
                          <a:effectLst/>
                          <a:latin typeface="+mn-ea"/>
                          <a:ea typeface="+mn-ea"/>
                        </a:rPr>
                        <a:t>　</a:t>
                      </a:r>
                      <a:r>
                        <a:rPr lang="ja-JP" altLang="en-US" sz="800" b="1" i="0" u="none" strike="noStrike" dirty="0">
                          <a:solidFill>
                            <a:srgbClr val="FF5050"/>
                          </a:solidFill>
                          <a:effectLst/>
                          <a:latin typeface="+mn-ea"/>
                          <a:ea typeface="+mn-ea"/>
                        </a:rPr>
                        <a:t>総務部</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10000"/>
                  </a:ext>
                </a:extLst>
              </a:tr>
              <a:tr h="164620">
                <a:tc>
                  <a:txBody>
                    <a:bodyPr/>
                    <a:lstStyle/>
                    <a:p>
                      <a:pPr algn="ctr" fontAlgn="ctr"/>
                      <a:r>
                        <a:rPr lang="ja-JP" altLang="en-US" sz="800" b="0" i="0" u="none" strike="noStrike" dirty="0">
                          <a:solidFill>
                            <a:srgbClr val="000000"/>
                          </a:solidFill>
                          <a:effectLst/>
                          <a:latin typeface="ＭＳ Ｐゴシック"/>
                        </a:rPr>
                        <a:t>　記載内容の更新</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r" fontAlgn="ctr"/>
                      <a:r>
                        <a:rPr lang="ja-JP" altLang="en-US" sz="800" b="1" i="0" u="none" strike="noStrike" dirty="0">
                          <a:solidFill>
                            <a:srgbClr val="FF5050"/>
                          </a:solidFill>
                          <a:effectLst/>
                          <a:latin typeface="+mn-ea"/>
                          <a:ea typeface="+mn-ea"/>
                        </a:rPr>
                        <a:t>毎年</a:t>
                      </a:r>
                      <a:r>
                        <a:rPr lang="en-US" altLang="ja-JP" sz="800" b="1" i="0" u="none" strike="noStrike" dirty="0">
                          <a:solidFill>
                            <a:srgbClr val="FF5050"/>
                          </a:solidFill>
                          <a:effectLst/>
                          <a:latin typeface="+mn-ea"/>
                          <a:ea typeface="+mn-ea"/>
                        </a:rPr>
                        <a:t>1</a:t>
                      </a:r>
                      <a:r>
                        <a:rPr lang="ja-JP" altLang="en-US" sz="800" b="0" i="0" u="none" strike="noStrike" dirty="0">
                          <a:solidFill>
                            <a:srgbClr val="000000"/>
                          </a:solidFill>
                          <a:effectLst/>
                          <a:latin typeface="+mn-ea"/>
                          <a:ea typeface="+mn-ea"/>
                        </a:rPr>
                        <a:t>　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10001"/>
                  </a:ext>
                </a:extLst>
              </a:tr>
              <a:tr h="173765">
                <a:tc>
                  <a:txBody>
                    <a:bodyPr/>
                    <a:lstStyle/>
                    <a:p>
                      <a:pPr algn="ctr" fontAlgn="ctr"/>
                      <a:r>
                        <a:rPr lang="ja-JP" altLang="en-US" sz="800" b="0" i="0" u="none" strike="noStrike" dirty="0">
                          <a:solidFill>
                            <a:srgbClr val="000000"/>
                          </a:solidFill>
                          <a:effectLst/>
                          <a:latin typeface="ＭＳ Ｐゴシック"/>
                        </a:rPr>
                        <a:t>訓練・演習による妥当性の検証★</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r" fontAlgn="ctr"/>
                      <a:r>
                        <a:rPr lang="ja-JP" altLang="en-US" sz="800" b="0" i="0" u="none" strike="noStrike" dirty="0">
                          <a:solidFill>
                            <a:srgbClr val="000000"/>
                          </a:solidFill>
                          <a:effectLst/>
                          <a:latin typeface="+mn-ea"/>
                          <a:ea typeface="+mn-ea"/>
                        </a:rPr>
                        <a:t>　　</a:t>
                      </a:r>
                      <a:r>
                        <a:rPr lang="ja-JP" altLang="en-US" sz="800" b="1" i="0" u="none" strike="noStrike" dirty="0">
                          <a:solidFill>
                            <a:srgbClr val="FF5050"/>
                          </a:solidFill>
                          <a:effectLst/>
                          <a:latin typeface="+mn-ea"/>
                          <a:ea typeface="+mn-ea"/>
                        </a:rPr>
                        <a:t>毎年</a:t>
                      </a:r>
                      <a:r>
                        <a:rPr lang="en-US" altLang="ja-JP" sz="800" b="1" i="0" u="none" strike="noStrike" dirty="0">
                          <a:solidFill>
                            <a:srgbClr val="FF5050"/>
                          </a:solidFill>
                          <a:effectLst/>
                          <a:latin typeface="+mn-ea"/>
                          <a:ea typeface="+mn-ea"/>
                        </a:rPr>
                        <a:t>1</a:t>
                      </a:r>
                      <a:r>
                        <a:rPr lang="ja-JP" altLang="en-US" sz="800" b="0" i="0" u="none" strike="noStrike" dirty="0">
                          <a:solidFill>
                            <a:srgbClr val="0000CC"/>
                          </a:solidFill>
                          <a:effectLst/>
                          <a:latin typeface="+mn-ea"/>
                          <a:ea typeface="+mn-ea"/>
                        </a:rPr>
                        <a:t>　</a:t>
                      </a:r>
                      <a:r>
                        <a:rPr lang="ja-JP" altLang="en-US" sz="800" b="0" i="0" u="none" strike="noStrike" dirty="0">
                          <a:solidFill>
                            <a:srgbClr val="000000"/>
                          </a:solidFill>
                          <a:effectLst/>
                          <a:latin typeface="+mn-ea"/>
                          <a:ea typeface="+mn-ea"/>
                        </a:rPr>
                        <a:t>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extLst>
                  <a:ext uri="{0D108BD9-81ED-4DB2-BD59-A6C34878D82A}">
                    <a16:rowId xmlns:a16="http://schemas.microsoft.com/office/drawing/2014/main" val="10002"/>
                  </a:ext>
                </a:extLst>
              </a:tr>
              <a:tr h="173765">
                <a:tc>
                  <a:txBody>
                    <a:bodyPr/>
                    <a:lstStyle/>
                    <a:p>
                      <a:pPr algn="ctr" fontAlgn="ctr"/>
                      <a:r>
                        <a:rPr lang="ja-JP" altLang="en-US" sz="800" b="0" i="0" u="none" strike="noStrike" dirty="0">
                          <a:solidFill>
                            <a:srgbClr val="000000"/>
                          </a:solidFill>
                          <a:effectLst/>
                          <a:latin typeface="ＭＳ Ｐゴシック"/>
                        </a:rPr>
                        <a:t>　全社員向けの教育★</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fontAlgn="ctr"/>
                      <a:r>
                        <a:rPr lang="ja-JP" altLang="en-US" sz="800" b="0" i="0" u="none" strike="noStrike" dirty="0">
                          <a:solidFill>
                            <a:srgbClr val="000000"/>
                          </a:solidFill>
                          <a:effectLst/>
                          <a:latin typeface="+mn-ea"/>
                          <a:ea typeface="+mn-ea"/>
                        </a:rPr>
                        <a:t>　　</a:t>
                      </a:r>
                      <a:r>
                        <a:rPr lang="en-US" altLang="ja-JP" sz="800" b="1" i="0" u="none" strike="noStrike" dirty="0">
                          <a:solidFill>
                            <a:srgbClr val="FF5050"/>
                          </a:solidFill>
                          <a:effectLst/>
                          <a:latin typeface="+mn-ea"/>
                          <a:ea typeface="+mn-ea"/>
                        </a:rPr>
                        <a:t>2</a:t>
                      </a:r>
                      <a:r>
                        <a:rPr lang="ja-JP" altLang="en-US" sz="800" b="1" i="0" u="none" strike="noStrike" dirty="0">
                          <a:solidFill>
                            <a:srgbClr val="FF5050"/>
                          </a:solidFill>
                          <a:effectLst/>
                          <a:latin typeface="+mn-ea"/>
                          <a:ea typeface="+mn-ea"/>
                        </a:rPr>
                        <a:t>年に</a:t>
                      </a:r>
                      <a:r>
                        <a:rPr lang="en-US" altLang="ja-JP" sz="800" b="1" i="0" u="none" strike="noStrike" dirty="0">
                          <a:solidFill>
                            <a:srgbClr val="FF5050"/>
                          </a:solidFill>
                          <a:effectLst/>
                          <a:latin typeface="+mn-ea"/>
                          <a:ea typeface="+mn-ea"/>
                        </a:rPr>
                        <a:t>1</a:t>
                      </a:r>
                      <a:r>
                        <a:rPr lang="ja-JP" altLang="en-US" sz="800" b="0" i="0" u="none" strike="noStrike" dirty="0">
                          <a:solidFill>
                            <a:srgbClr val="000000"/>
                          </a:solidFill>
                          <a:effectLst/>
                          <a:latin typeface="+mn-ea"/>
                          <a:ea typeface="+mn-ea"/>
                        </a:rPr>
                        <a:t>　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55" name="テキスト ボックス 54"/>
          <p:cNvSpPr txBox="1"/>
          <p:nvPr/>
        </p:nvSpPr>
        <p:spPr>
          <a:xfrm>
            <a:off x="10845604" y="8000310"/>
            <a:ext cx="1963908" cy="184666"/>
          </a:xfrm>
          <a:prstGeom prst="rect">
            <a:avLst/>
          </a:prstGeom>
          <a:noFill/>
        </p:spPr>
        <p:txBody>
          <a:bodyPr wrap="square" rtlCol="0">
            <a:spAutoFit/>
          </a:bodyPr>
          <a:lstStyle/>
          <a:p>
            <a:r>
              <a:rPr kumimoji="1" lang="ja-JP" altLang="en-US" sz="600" dirty="0"/>
              <a:t>整理した事項を定期的に見直す仕組みを構築</a:t>
            </a:r>
          </a:p>
        </p:txBody>
      </p:sp>
      <p:graphicFrame>
        <p:nvGraphicFramePr>
          <p:cNvPr id="57" name="表 56"/>
          <p:cNvGraphicFramePr>
            <a:graphicFrameLocks noGrp="1"/>
          </p:cNvGraphicFramePr>
          <p:nvPr>
            <p:extLst>
              <p:ext uri="{D42A27DB-BD31-4B8C-83A1-F6EECF244321}">
                <p14:modId xmlns:p14="http://schemas.microsoft.com/office/powerpoint/2010/main" val="1390956881"/>
              </p:ext>
            </p:extLst>
          </p:nvPr>
        </p:nvGraphicFramePr>
        <p:xfrm>
          <a:off x="10229590" y="8977064"/>
          <a:ext cx="2520280" cy="576064"/>
        </p:xfrm>
        <a:graphic>
          <a:graphicData uri="http://schemas.openxmlformats.org/drawingml/2006/table">
            <a:tbl>
              <a:tblPr/>
              <a:tblGrid>
                <a:gridCol w="779722">
                  <a:extLst>
                    <a:ext uri="{9D8B030D-6E8A-4147-A177-3AD203B41FA5}">
                      <a16:colId xmlns:a16="http://schemas.microsoft.com/office/drawing/2014/main" val="20000"/>
                    </a:ext>
                  </a:extLst>
                </a:gridCol>
                <a:gridCol w="1740558">
                  <a:extLst>
                    <a:ext uri="{9D8B030D-6E8A-4147-A177-3AD203B41FA5}">
                      <a16:colId xmlns:a16="http://schemas.microsoft.com/office/drawing/2014/main" val="20001"/>
                    </a:ext>
                  </a:extLst>
                </a:gridCol>
              </a:tblGrid>
              <a:tr h="576064">
                <a:tc>
                  <a:txBody>
                    <a:bodyPr/>
                    <a:lstStyle/>
                    <a:p>
                      <a:pPr algn="ctr" fontAlgn="ctr"/>
                      <a:r>
                        <a:rPr lang="ja-JP" altLang="en-US" sz="800" b="0" i="0" u="none" strike="noStrike" dirty="0">
                          <a:solidFill>
                            <a:srgbClr val="000000"/>
                          </a:solidFill>
                          <a:effectLst/>
                          <a:latin typeface="ＭＳ Ｐゴシック"/>
                        </a:rPr>
                        <a:t>★</a:t>
                      </a:r>
                      <a:endParaRPr lang="en-US" altLang="ja-JP" sz="800" b="0" i="0" u="none" strike="noStrike" dirty="0">
                        <a:solidFill>
                          <a:srgbClr val="000000"/>
                        </a:solidFill>
                        <a:effectLst/>
                        <a:latin typeface="ＭＳ Ｐゴシック"/>
                      </a:endParaRPr>
                    </a:p>
                    <a:p>
                      <a:pPr algn="ctr" fontAlgn="ctr"/>
                      <a:r>
                        <a:rPr lang="ja-JP" altLang="en-US" sz="800" b="0" i="0" u="none" strike="noStrike" dirty="0">
                          <a:solidFill>
                            <a:srgbClr val="000000"/>
                          </a:solidFill>
                          <a:effectLst/>
                          <a:latin typeface="ＭＳ Ｐゴシック"/>
                        </a:rPr>
                        <a:t>訓練・演習・教育の内容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800" b="1" i="0" u="none" strike="noStrike" dirty="0">
                          <a:solidFill>
                            <a:srgbClr val="FF5050"/>
                          </a:solidFill>
                          <a:effectLst/>
                          <a:latin typeface="+mn-ea"/>
                          <a:ea typeface="+mn-ea"/>
                        </a:rPr>
                        <a:t>避難訓練</a:t>
                      </a:r>
                      <a:endParaRPr lang="en-US" altLang="ja-JP" sz="800" b="1" i="0" u="none" strike="noStrike" dirty="0">
                        <a:solidFill>
                          <a:srgbClr val="FF5050"/>
                        </a:solidFill>
                        <a:effectLst/>
                        <a:latin typeface="+mn-ea"/>
                        <a:ea typeface="+mn-ea"/>
                      </a:endParaRPr>
                    </a:p>
                    <a:p>
                      <a:pPr algn="ctr" fontAlgn="ctr"/>
                      <a:r>
                        <a:rPr lang="ja-JP" altLang="en-US" sz="800" b="1" i="0" u="none" strike="noStrike" dirty="0">
                          <a:solidFill>
                            <a:srgbClr val="FF5050"/>
                          </a:solidFill>
                          <a:effectLst/>
                          <a:latin typeface="+mn-ea"/>
                          <a:ea typeface="+mn-ea"/>
                        </a:rPr>
                        <a:t>フェーズ</a:t>
                      </a:r>
                      <a:r>
                        <a:rPr lang="en-US" altLang="ja-JP" sz="800" b="1" i="0" u="none" strike="noStrike" dirty="0">
                          <a:solidFill>
                            <a:srgbClr val="FF5050"/>
                          </a:solidFill>
                          <a:effectLst/>
                          <a:latin typeface="+mn-ea"/>
                          <a:ea typeface="+mn-ea"/>
                        </a:rPr>
                        <a:t>2</a:t>
                      </a:r>
                      <a:r>
                        <a:rPr lang="ja-JP" altLang="en-US" sz="800" b="1" i="0" u="none" strike="noStrike" dirty="0">
                          <a:solidFill>
                            <a:srgbClr val="FF5050"/>
                          </a:solidFill>
                          <a:effectLst/>
                          <a:latin typeface="+mn-ea"/>
                          <a:ea typeface="+mn-ea"/>
                        </a:rPr>
                        <a:t>と</a:t>
                      </a:r>
                      <a:r>
                        <a:rPr lang="en-US" altLang="ja-JP" sz="800" b="1" i="0" u="none" strike="noStrike" dirty="0">
                          <a:solidFill>
                            <a:srgbClr val="FF5050"/>
                          </a:solidFill>
                          <a:effectLst/>
                          <a:latin typeface="+mn-ea"/>
                          <a:ea typeface="+mn-ea"/>
                        </a:rPr>
                        <a:t>3</a:t>
                      </a:r>
                      <a:r>
                        <a:rPr lang="ja-JP" altLang="en-US" sz="800" b="1" i="0" u="none" strike="noStrike" dirty="0">
                          <a:solidFill>
                            <a:srgbClr val="FF5050"/>
                          </a:solidFill>
                          <a:effectLst/>
                          <a:latin typeface="+mn-ea"/>
                          <a:ea typeface="+mn-ea"/>
                        </a:rPr>
                        <a:t>を対象にした</a:t>
                      </a:r>
                      <a:endParaRPr lang="en-US" altLang="ja-JP" sz="800" b="1" i="0" u="none" strike="noStrike" dirty="0">
                        <a:solidFill>
                          <a:srgbClr val="FF5050"/>
                        </a:solidFill>
                        <a:effectLst/>
                        <a:latin typeface="+mn-ea"/>
                        <a:ea typeface="+mn-ea"/>
                      </a:endParaRPr>
                    </a:p>
                    <a:p>
                      <a:pPr algn="ctr" fontAlgn="ctr"/>
                      <a:r>
                        <a:rPr lang="ja-JP" altLang="en-US" sz="800" b="1" i="0" u="none" strike="noStrike" dirty="0">
                          <a:solidFill>
                            <a:srgbClr val="FF5050"/>
                          </a:solidFill>
                          <a:effectLst/>
                          <a:latin typeface="+mn-ea"/>
                          <a:ea typeface="+mn-ea"/>
                        </a:rPr>
                        <a:t>シミュレーション訓練</a:t>
                      </a:r>
                      <a:endParaRPr lang="en-US" altLang="ja-JP" sz="800" b="1" i="0" u="none" strike="noStrike" dirty="0">
                        <a:solidFill>
                          <a:srgbClr val="FF5050"/>
                        </a:solidFill>
                        <a:effectLst/>
                        <a:latin typeface="+mn-ea"/>
                        <a:ea typeface="+mn-ea"/>
                      </a:endParaRPr>
                    </a:p>
                    <a:p>
                      <a:pPr algn="ctr" fontAlgn="ctr"/>
                      <a:r>
                        <a:rPr lang="ja-JP" altLang="en-US" sz="800" b="1" i="0" u="none" strike="noStrike" dirty="0">
                          <a:solidFill>
                            <a:srgbClr val="FF5050"/>
                          </a:solidFill>
                          <a:effectLst/>
                          <a:latin typeface="+mn-ea"/>
                          <a:ea typeface="+mn-ea"/>
                        </a:rPr>
                        <a:t>朝礼を活用した社員教育</a:t>
                      </a:r>
                      <a:endParaRPr lang="en-US" altLang="ja-JP" sz="800" b="1" i="0" u="none" strike="noStrike" dirty="0">
                        <a:solidFill>
                          <a:srgbClr val="FF5050"/>
                        </a:solidFill>
                        <a:effectLst/>
                        <a:latin typeface="+mn-ea"/>
                        <a:ea typeface="+mn-ea"/>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56" name="正方形/長方形 55"/>
          <p:cNvSpPr/>
          <p:nvPr/>
        </p:nvSpPr>
        <p:spPr>
          <a:xfrm>
            <a:off x="11179432" y="27065"/>
            <a:ext cx="1609725" cy="36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rgbClr val="FF0000"/>
                </a:solidFill>
              </a:rPr>
              <a:t>記入</a:t>
            </a:r>
            <a:r>
              <a:rPr kumimoji="1" lang="ja-JP" altLang="en-US" sz="1800" dirty="0">
                <a:solidFill>
                  <a:srgbClr val="FF0000"/>
                </a:solidFill>
              </a:rPr>
              <a:t>例</a:t>
            </a:r>
            <a:r>
              <a:rPr lang="ja-JP" altLang="en-US" sz="800" dirty="0">
                <a:solidFill>
                  <a:srgbClr val="FF0000"/>
                </a:solidFill>
              </a:rPr>
              <a:t>（赤字部分）</a:t>
            </a:r>
            <a:endParaRPr kumimoji="1" lang="en-US" altLang="ja-JP" sz="800" dirty="0">
              <a:solidFill>
                <a:srgbClr val="FF0000"/>
              </a:solidFill>
            </a:endParaRPr>
          </a:p>
        </p:txBody>
      </p:sp>
      <p:pic>
        <p:nvPicPr>
          <p:cNvPr id="60" name="図 59">
            <a:extLst>
              <a:ext uri="{FF2B5EF4-FFF2-40B4-BE49-F238E27FC236}">
                <a16:creationId xmlns:a16="http://schemas.microsoft.com/office/drawing/2014/main" id="{BBA41655-7652-4064-9DA3-E2BFFC65DBA1}"/>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rot="18561156">
            <a:off x="6112597" y="6097895"/>
            <a:ext cx="2339366" cy="1106556"/>
          </a:xfrm>
          <a:prstGeom prst="rect">
            <a:avLst/>
          </a:prstGeom>
        </p:spPr>
      </p:pic>
      <p:sp>
        <p:nvSpPr>
          <p:cNvPr id="61" name="テキスト ボックス 60">
            <a:extLst>
              <a:ext uri="{FF2B5EF4-FFF2-40B4-BE49-F238E27FC236}">
                <a16:creationId xmlns:a16="http://schemas.microsoft.com/office/drawing/2014/main" id="{280AC8F8-C3AD-43AB-B149-BD4446AB95AC}"/>
              </a:ext>
            </a:extLst>
          </p:cNvPr>
          <p:cNvSpPr txBox="1"/>
          <p:nvPr/>
        </p:nvSpPr>
        <p:spPr>
          <a:xfrm>
            <a:off x="6637076" y="6888832"/>
            <a:ext cx="411796" cy="215444"/>
          </a:xfrm>
          <a:prstGeom prst="rect">
            <a:avLst/>
          </a:prstGeom>
          <a:noFill/>
        </p:spPr>
        <p:txBody>
          <a:bodyPr wrap="square" rtlCol="0">
            <a:spAutoFit/>
          </a:bodyPr>
          <a:lstStyle/>
          <a:p>
            <a:r>
              <a:rPr kumimoji="1" lang="ja-JP" altLang="en-US" sz="800" b="1" dirty="0">
                <a:solidFill>
                  <a:schemeClr val="bg1"/>
                </a:solidFill>
              </a:rPr>
              <a:t>詳細</a:t>
            </a:r>
          </a:p>
        </p:txBody>
      </p:sp>
      <p:graphicFrame>
        <p:nvGraphicFramePr>
          <p:cNvPr id="62" name="表 61">
            <a:extLst>
              <a:ext uri="{FF2B5EF4-FFF2-40B4-BE49-F238E27FC236}">
                <a16:creationId xmlns:a16="http://schemas.microsoft.com/office/drawing/2014/main" id="{086DD47F-BDE1-48E4-9CA0-EC59D19393BE}"/>
              </a:ext>
            </a:extLst>
          </p:cNvPr>
          <p:cNvGraphicFramePr>
            <a:graphicFrameLocks noGrp="1"/>
          </p:cNvGraphicFramePr>
          <p:nvPr>
            <p:extLst>
              <p:ext uri="{D42A27DB-BD31-4B8C-83A1-F6EECF244321}">
                <p14:modId xmlns:p14="http://schemas.microsoft.com/office/powerpoint/2010/main" val="1340312603"/>
              </p:ext>
            </p:extLst>
          </p:nvPr>
        </p:nvGraphicFramePr>
        <p:xfrm>
          <a:off x="6760840" y="534876"/>
          <a:ext cx="4032448" cy="811045"/>
        </p:xfrm>
        <a:graphic>
          <a:graphicData uri="http://schemas.openxmlformats.org/drawingml/2006/table">
            <a:tbl>
              <a:tblPr/>
              <a:tblGrid>
                <a:gridCol w="864096">
                  <a:extLst>
                    <a:ext uri="{9D8B030D-6E8A-4147-A177-3AD203B41FA5}">
                      <a16:colId xmlns:a16="http://schemas.microsoft.com/office/drawing/2014/main" val="20000"/>
                    </a:ext>
                  </a:extLst>
                </a:gridCol>
                <a:gridCol w="504056">
                  <a:extLst>
                    <a:ext uri="{9D8B030D-6E8A-4147-A177-3AD203B41FA5}">
                      <a16:colId xmlns:a16="http://schemas.microsoft.com/office/drawing/2014/main" val="2962330049"/>
                    </a:ext>
                  </a:extLst>
                </a:gridCol>
                <a:gridCol w="258976">
                  <a:extLst>
                    <a:ext uri="{9D8B030D-6E8A-4147-A177-3AD203B41FA5}">
                      <a16:colId xmlns:a16="http://schemas.microsoft.com/office/drawing/2014/main" val="2512355058"/>
                    </a:ext>
                  </a:extLst>
                </a:gridCol>
                <a:gridCol w="848936">
                  <a:extLst>
                    <a:ext uri="{9D8B030D-6E8A-4147-A177-3AD203B41FA5}">
                      <a16:colId xmlns:a16="http://schemas.microsoft.com/office/drawing/2014/main" val="20002"/>
                    </a:ext>
                  </a:extLst>
                </a:gridCol>
                <a:gridCol w="778192">
                  <a:extLst>
                    <a:ext uri="{9D8B030D-6E8A-4147-A177-3AD203B41FA5}">
                      <a16:colId xmlns:a16="http://schemas.microsoft.com/office/drawing/2014/main" val="20003"/>
                    </a:ext>
                  </a:extLst>
                </a:gridCol>
                <a:gridCol w="778192">
                  <a:extLst>
                    <a:ext uri="{9D8B030D-6E8A-4147-A177-3AD203B41FA5}">
                      <a16:colId xmlns:a16="http://schemas.microsoft.com/office/drawing/2014/main" val="20004"/>
                    </a:ext>
                  </a:extLst>
                </a:gridCol>
              </a:tblGrid>
              <a:tr h="147981">
                <a:tc gridSpan="3">
                  <a:txBody>
                    <a:bodyPr/>
                    <a:lstStyle/>
                    <a:p>
                      <a:pPr algn="ctr" fontAlgn="ctr"/>
                      <a:r>
                        <a:rPr lang="ja-JP" altLang="en-US" sz="700" b="0" i="0" u="none" strike="noStrike" dirty="0">
                          <a:solidFill>
                            <a:srgbClr val="000000"/>
                          </a:solidFill>
                          <a:effectLst/>
                          <a:latin typeface="ＭＳ Ｐゴシック"/>
                        </a:rPr>
                        <a:t>統括者（情報集約先・判断者）</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1</a:t>
                      </a:r>
                      <a:r>
                        <a:rPr lang="ja-JP" altLang="en-US" sz="700" b="0" i="0" u="none" strike="noStrike" dirty="0">
                          <a:solidFill>
                            <a:srgbClr val="000000"/>
                          </a:solidFill>
                          <a:effectLst/>
                          <a:latin typeface="ＭＳ Ｐゴシック"/>
                        </a:rPr>
                        <a:t>順位</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2</a:t>
                      </a:r>
                      <a:r>
                        <a:rPr lang="ja-JP" altLang="en-US" sz="700" b="0" i="0" u="none" strike="noStrike" dirty="0">
                          <a:solidFill>
                            <a:srgbClr val="000000"/>
                          </a:solidFill>
                          <a:effectLst/>
                          <a:latin typeface="ＭＳ Ｐゴシック"/>
                        </a:rPr>
                        <a:t>順位</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3</a:t>
                      </a:r>
                      <a:r>
                        <a:rPr lang="ja-JP" altLang="en-US" sz="700" b="0" i="0" u="none" strike="noStrike" dirty="0">
                          <a:solidFill>
                            <a:srgbClr val="000000"/>
                          </a:solidFill>
                          <a:effectLst/>
                          <a:latin typeface="ＭＳ Ｐゴシック"/>
                        </a:rPr>
                        <a:t>順位</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165766">
                <a:tc rowSpan="2">
                  <a:txBody>
                    <a:bodyPr/>
                    <a:lstStyle/>
                    <a:p>
                      <a:pPr algn="ctr" fontAlgn="ctr"/>
                      <a:r>
                        <a:rPr lang="ja-JP" altLang="en-US" sz="800" b="0" i="0" u="none" strike="noStrike" dirty="0">
                          <a:solidFill>
                            <a:srgbClr val="000000"/>
                          </a:solidFill>
                          <a:effectLst/>
                          <a:latin typeface="ＭＳ Ｐゴシック"/>
                        </a:rPr>
                        <a:t>全体統括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a:rPr>
                        <a:t>判断者</a:t>
                      </a:r>
                    </a:p>
                  </a:txBody>
                  <a:tcPr marL="9525" marR="9525" marT="9525"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a:rPr>
                        <a:t>A</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社長</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＊＊専務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＊＊常務</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165766">
                <a:tc vMerge="1">
                  <a:txBody>
                    <a:bodyPr/>
                    <a:lstStyle/>
                    <a:p>
                      <a:pPr algn="ctr"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a:rPr>
                        <a:t>補佐</a:t>
                      </a:r>
                    </a:p>
                  </a:txBody>
                  <a:tcPr marL="9525" marR="9525" marT="9525"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a:rPr>
                        <a:t>B</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総務部長</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803387160"/>
                  </a:ext>
                </a:extLst>
              </a:tr>
              <a:tr h="165766">
                <a:tc gridSpan="2">
                  <a:txBody>
                    <a:bodyPr/>
                    <a:lstStyle/>
                    <a:p>
                      <a:pPr algn="ctr" fontAlgn="ctr"/>
                      <a:r>
                        <a:rPr lang="ja-JP" altLang="en-US" sz="800" b="0" i="0" u="none" strike="noStrike" dirty="0">
                          <a:solidFill>
                            <a:srgbClr val="000000"/>
                          </a:solidFill>
                          <a:effectLst/>
                          <a:latin typeface="ＭＳ Ｐゴシック"/>
                        </a:rPr>
                        <a:t>初動対応統括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en-US" altLang="ja-JP" sz="800" b="0" i="0" u="none" strike="noStrike" dirty="0">
                          <a:solidFill>
                            <a:srgbClr val="000000"/>
                          </a:solidFill>
                          <a:effectLst/>
                          <a:latin typeface="ＭＳ Ｐゴシック"/>
                        </a:rPr>
                        <a:t>C</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総務部長</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165766">
                <a:tc gridSpan="2">
                  <a:txBody>
                    <a:bodyPr/>
                    <a:lstStyle/>
                    <a:p>
                      <a:pPr algn="ctr" fontAlgn="ctr"/>
                      <a:r>
                        <a:rPr lang="ja-JP" altLang="en-US" sz="800" b="0" i="0" u="none" strike="noStrike" dirty="0">
                          <a:solidFill>
                            <a:srgbClr val="000000"/>
                          </a:solidFill>
                          <a:effectLst/>
                          <a:latin typeface="ＭＳ Ｐゴシック"/>
                        </a:rPr>
                        <a:t>事業継続対応統括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altLang="ja-JP" sz="800" b="0" i="0" u="none" strike="noStrike" dirty="0">
                          <a:solidFill>
                            <a:srgbClr val="000000"/>
                          </a:solidFill>
                          <a:effectLst/>
                          <a:latin typeface="ＭＳ Ｐゴシック"/>
                        </a:rPr>
                        <a:t>D</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経営企画部長</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63" name="表 62">
            <a:extLst>
              <a:ext uri="{FF2B5EF4-FFF2-40B4-BE49-F238E27FC236}">
                <a16:creationId xmlns:a16="http://schemas.microsoft.com/office/drawing/2014/main" id="{761F8974-2F81-4826-A6E6-B0CB75EDAA7A}"/>
              </a:ext>
            </a:extLst>
          </p:cNvPr>
          <p:cNvGraphicFramePr>
            <a:graphicFrameLocks noGrp="1"/>
          </p:cNvGraphicFramePr>
          <p:nvPr>
            <p:extLst>
              <p:ext uri="{D42A27DB-BD31-4B8C-83A1-F6EECF244321}">
                <p14:modId xmlns:p14="http://schemas.microsoft.com/office/powerpoint/2010/main" val="2696996575"/>
              </p:ext>
            </p:extLst>
          </p:nvPr>
        </p:nvGraphicFramePr>
        <p:xfrm>
          <a:off x="10865297" y="526580"/>
          <a:ext cx="1909712" cy="820425"/>
        </p:xfrm>
        <a:graphic>
          <a:graphicData uri="http://schemas.openxmlformats.org/drawingml/2006/table">
            <a:tbl>
              <a:tblPr/>
              <a:tblGrid>
                <a:gridCol w="1909712">
                  <a:extLst>
                    <a:ext uri="{9D8B030D-6E8A-4147-A177-3AD203B41FA5}">
                      <a16:colId xmlns:a16="http://schemas.microsoft.com/office/drawing/2014/main" val="20000"/>
                    </a:ext>
                  </a:extLst>
                </a:gridCol>
              </a:tblGrid>
              <a:tr h="180975">
                <a:tc>
                  <a:txBody>
                    <a:bodyPr/>
                    <a:lstStyle/>
                    <a:p>
                      <a:pPr algn="ctr" fontAlgn="ctr"/>
                      <a:r>
                        <a:rPr lang="ja-JP" altLang="en-US" sz="700" b="0" i="0" u="none" strike="noStrike" dirty="0">
                          <a:solidFill>
                            <a:srgbClr val="000000"/>
                          </a:solidFill>
                          <a:effectLst/>
                          <a:latin typeface="ＭＳ Ｐゴシック"/>
                        </a:rPr>
                        <a:t>統括者以外の対応フェーズごと対応方針</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171450">
                <a:tc>
                  <a:txBody>
                    <a:bodyPr/>
                    <a:lstStyle/>
                    <a:p>
                      <a:pPr algn="ctr"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3175" cap="flat" cmpd="sng" algn="ctr">
                      <a:solidFill>
                        <a:schemeClr val="tx1"/>
                      </a:solidFill>
                      <a:prstDash val="sysDot"/>
                      <a:round/>
                      <a:headEnd type="none" w="med" len="med"/>
                      <a:tailEnd type="none" w="med" len="med"/>
                    </a:lnTlToBr>
                    <a:lnBlToTr w="3175" cap="flat" cmpd="sng" algn="ctr">
                      <a:solidFill>
                        <a:schemeClr val="tx1"/>
                      </a:solidFill>
                      <a:prstDash val="sysDot"/>
                      <a:round/>
                      <a:headEnd type="none" w="med" len="med"/>
                      <a:tailEnd type="none" w="med" len="med"/>
                    </a:lnBlToTr>
                  </a:tcPr>
                </a:tc>
                <a:extLst>
                  <a:ext uri="{0D108BD9-81ED-4DB2-BD59-A6C34878D82A}">
                    <a16:rowId xmlns:a16="http://schemas.microsoft.com/office/drawing/2014/main" val="10001"/>
                  </a:ext>
                </a:extLst>
              </a:tr>
              <a:tr h="234000">
                <a:tc>
                  <a:txBody>
                    <a:bodyPr/>
                    <a:lstStyle/>
                    <a:p>
                      <a:pPr algn="ctr" fontAlgn="ctr"/>
                      <a:r>
                        <a:rPr lang="ja-JP" altLang="en-US" sz="700" b="0" i="0" u="none" strike="noStrike" dirty="0">
                          <a:solidFill>
                            <a:srgbClr val="000000"/>
                          </a:solidFill>
                          <a:effectLst/>
                          <a:latin typeface="ＭＳ Ｐゴシック"/>
                        </a:rPr>
                        <a:t>初動対応：　全社員で手分けをして</a:t>
                      </a:r>
                      <a:endParaRPr lang="en-US" altLang="ja-JP" sz="700" b="0" i="0" u="none" strike="noStrike" dirty="0">
                        <a:solidFill>
                          <a:srgbClr val="000000"/>
                        </a:solidFill>
                        <a:effectLst/>
                        <a:latin typeface="ＭＳ Ｐゴシック"/>
                      </a:endParaRPr>
                    </a:p>
                    <a:p>
                      <a:pPr algn="ctr" fontAlgn="ctr"/>
                      <a:r>
                        <a:rPr lang="ja-JP" altLang="en-US" sz="700" b="0" i="0" u="none" strike="noStrike" dirty="0">
                          <a:solidFill>
                            <a:srgbClr val="000000"/>
                          </a:solidFill>
                          <a:effectLst/>
                          <a:latin typeface="ＭＳ Ｐゴシック"/>
                        </a:rPr>
                        <a:t>「非日常業務」に関する情報収集・個別対応を実施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234000">
                <a:tc>
                  <a:txBody>
                    <a:bodyPr/>
                    <a:lstStyle/>
                    <a:p>
                      <a:pPr algn="ctr" fontAlgn="ctr"/>
                      <a:r>
                        <a:rPr lang="ja-JP" altLang="en-US" sz="700" b="0" i="0" u="none" strike="noStrike" dirty="0">
                          <a:solidFill>
                            <a:srgbClr val="000000"/>
                          </a:solidFill>
                          <a:effectLst/>
                          <a:latin typeface="ＭＳ Ｐゴシック"/>
                        </a:rPr>
                        <a:t>事業家族対応：　通常時の組織で</a:t>
                      </a:r>
                    </a:p>
                    <a:p>
                      <a:pPr algn="ctr" fontAlgn="ctr"/>
                      <a:r>
                        <a:rPr lang="ja-JP" altLang="en-US" sz="700" b="0" i="0" u="none" strike="noStrike" dirty="0">
                          <a:solidFill>
                            <a:srgbClr val="000000"/>
                          </a:solidFill>
                          <a:effectLst/>
                          <a:latin typeface="ＭＳ Ｐゴシック"/>
                        </a:rPr>
                        <a:t>「日常業務」に関する情報収集・個別対応を実施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58" name="表 57">
            <a:extLst>
              <a:ext uri="{FF2B5EF4-FFF2-40B4-BE49-F238E27FC236}">
                <a16:creationId xmlns:a16="http://schemas.microsoft.com/office/drawing/2014/main" id="{B7787B36-4151-4E5C-843C-C9F0ABEC0933}"/>
              </a:ext>
            </a:extLst>
          </p:cNvPr>
          <p:cNvGraphicFramePr>
            <a:graphicFrameLocks noGrp="1"/>
          </p:cNvGraphicFramePr>
          <p:nvPr>
            <p:extLst>
              <p:ext uri="{D42A27DB-BD31-4B8C-83A1-F6EECF244321}">
                <p14:modId xmlns:p14="http://schemas.microsoft.com/office/powerpoint/2010/main" val="3670551722"/>
              </p:ext>
            </p:extLst>
          </p:nvPr>
        </p:nvGraphicFramePr>
        <p:xfrm>
          <a:off x="432763" y="1673970"/>
          <a:ext cx="12313367" cy="5435240"/>
        </p:xfrm>
        <a:graphic>
          <a:graphicData uri="http://schemas.openxmlformats.org/drawingml/2006/table">
            <a:tbl>
              <a:tblPr/>
              <a:tblGrid>
                <a:gridCol w="288032">
                  <a:extLst>
                    <a:ext uri="{9D8B030D-6E8A-4147-A177-3AD203B41FA5}">
                      <a16:colId xmlns:a16="http://schemas.microsoft.com/office/drawing/2014/main" val="20000"/>
                    </a:ext>
                  </a:extLst>
                </a:gridCol>
                <a:gridCol w="216024">
                  <a:extLst>
                    <a:ext uri="{9D8B030D-6E8A-4147-A177-3AD203B41FA5}">
                      <a16:colId xmlns:a16="http://schemas.microsoft.com/office/drawing/2014/main" val="4194853531"/>
                    </a:ext>
                  </a:extLst>
                </a:gridCol>
                <a:gridCol w="432048">
                  <a:extLst>
                    <a:ext uri="{9D8B030D-6E8A-4147-A177-3AD203B41FA5}">
                      <a16:colId xmlns:a16="http://schemas.microsoft.com/office/drawing/2014/main" val="20001"/>
                    </a:ext>
                  </a:extLst>
                </a:gridCol>
                <a:gridCol w="936104">
                  <a:extLst>
                    <a:ext uri="{9D8B030D-6E8A-4147-A177-3AD203B41FA5}">
                      <a16:colId xmlns:a16="http://schemas.microsoft.com/office/drawing/2014/main" val="1851153264"/>
                    </a:ext>
                  </a:extLst>
                </a:gridCol>
                <a:gridCol w="648072">
                  <a:extLst>
                    <a:ext uri="{9D8B030D-6E8A-4147-A177-3AD203B41FA5}">
                      <a16:colId xmlns:a16="http://schemas.microsoft.com/office/drawing/2014/main" val="20002"/>
                    </a:ext>
                  </a:extLst>
                </a:gridCol>
                <a:gridCol w="316835">
                  <a:extLst>
                    <a:ext uri="{9D8B030D-6E8A-4147-A177-3AD203B41FA5}">
                      <a16:colId xmlns:a16="http://schemas.microsoft.com/office/drawing/2014/main" val="20005"/>
                    </a:ext>
                  </a:extLst>
                </a:gridCol>
                <a:gridCol w="316835">
                  <a:extLst>
                    <a:ext uri="{9D8B030D-6E8A-4147-A177-3AD203B41FA5}">
                      <a16:colId xmlns:a16="http://schemas.microsoft.com/office/drawing/2014/main" val="20006"/>
                    </a:ext>
                  </a:extLst>
                </a:gridCol>
                <a:gridCol w="316835">
                  <a:extLst>
                    <a:ext uri="{9D8B030D-6E8A-4147-A177-3AD203B41FA5}">
                      <a16:colId xmlns:a16="http://schemas.microsoft.com/office/drawing/2014/main" val="3780939343"/>
                    </a:ext>
                  </a:extLst>
                </a:gridCol>
                <a:gridCol w="316835">
                  <a:extLst>
                    <a:ext uri="{9D8B030D-6E8A-4147-A177-3AD203B41FA5}">
                      <a16:colId xmlns:a16="http://schemas.microsoft.com/office/drawing/2014/main" val="20008"/>
                    </a:ext>
                  </a:extLst>
                </a:gridCol>
                <a:gridCol w="316835">
                  <a:extLst>
                    <a:ext uri="{9D8B030D-6E8A-4147-A177-3AD203B41FA5}">
                      <a16:colId xmlns:a16="http://schemas.microsoft.com/office/drawing/2014/main" val="3529000584"/>
                    </a:ext>
                  </a:extLst>
                </a:gridCol>
                <a:gridCol w="2880320">
                  <a:extLst>
                    <a:ext uri="{9D8B030D-6E8A-4147-A177-3AD203B41FA5}">
                      <a16:colId xmlns:a16="http://schemas.microsoft.com/office/drawing/2014/main" val="20009"/>
                    </a:ext>
                  </a:extLst>
                </a:gridCol>
                <a:gridCol w="2584592">
                  <a:extLst>
                    <a:ext uri="{9D8B030D-6E8A-4147-A177-3AD203B41FA5}">
                      <a16:colId xmlns:a16="http://schemas.microsoft.com/office/drawing/2014/main" val="20010"/>
                    </a:ext>
                  </a:extLst>
                </a:gridCol>
                <a:gridCol w="410737">
                  <a:extLst>
                    <a:ext uri="{9D8B030D-6E8A-4147-A177-3AD203B41FA5}">
                      <a16:colId xmlns:a16="http://schemas.microsoft.com/office/drawing/2014/main" val="20011"/>
                    </a:ext>
                  </a:extLst>
                </a:gridCol>
                <a:gridCol w="1152128">
                  <a:extLst>
                    <a:ext uri="{9D8B030D-6E8A-4147-A177-3AD203B41FA5}">
                      <a16:colId xmlns:a16="http://schemas.microsoft.com/office/drawing/2014/main" val="20012"/>
                    </a:ext>
                  </a:extLst>
                </a:gridCol>
                <a:gridCol w="1181135">
                  <a:extLst>
                    <a:ext uri="{9D8B030D-6E8A-4147-A177-3AD203B41FA5}">
                      <a16:colId xmlns:a16="http://schemas.microsoft.com/office/drawing/2014/main" val="20013"/>
                    </a:ext>
                  </a:extLst>
                </a:gridCol>
              </a:tblGrid>
              <a:tr h="144918">
                <a:tc gridSpan="5">
                  <a:txBody>
                    <a:bodyPr/>
                    <a:lstStyle/>
                    <a:p>
                      <a:pPr algn="ctr" fontAlgn="ctr"/>
                      <a:r>
                        <a:rPr lang="ja-JP" altLang="en-US" sz="800" b="0" i="0" u="none" strike="noStrike" dirty="0">
                          <a:solidFill>
                            <a:srgbClr val="0000FF"/>
                          </a:solidFill>
                          <a:effectLst/>
                          <a:latin typeface="+mn-ea"/>
                          <a:ea typeface="+mn-ea"/>
                        </a:rPr>
                        <a:t>誰が</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7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gridSpan="5">
                  <a:txBody>
                    <a:bodyPr/>
                    <a:lstStyle/>
                    <a:p>
                      <a:pPr algn="ctr" fontAlgn="ctr"/>
                      <a:r>
                        <a:rPr lang="ja-JP" altLang="en-US" sz="800" b="0" i="0" u="none" strike="noStrike" dirty="0">
                          <a:solidFill>
                            <a:srgbClr val="0000FF"/>
                          </a:solidFill>
                          <a:effectLst/>
                          <a:latin typeface="+mn-ea"/>
                          <a:ea typeface="+mn-ea"/>
                        </a:rPr>
                        <a:t>どのタイミングで</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hMerge="1">
                  <a:txBody>
                    <a:bodyPr/>
                    <a:lstStyle/>
                    <a:p>
                      <a:endParaRPr kumimoji="1" lang="ja-JP" altLang="en-US"/>
                    </a:p>
                  </a:txBody>
                  <a:tcPr/>
                </a:tc>
                <a:tc>
                  <a:txBody>
                    <a:bodyPr/>
                    <a:lstStyle/>
                    <a:p>
                      <a:pPr algn="ctr" fontAlgn="ctr"/>
                      <a:r>
                        <a:rPr lang="ja-JP" altLang="en-US" sz="800" b="0" i="0" u="none" strike="noStrike" dirty="0">
                          <a:solidFill>
                            <a:srgbClr val="0000FF"/>
                          </a:solidFill>
                          <a:effectLst/>
                          <a:latin typeface="+mn-ea"/>
                          <a:ea typeface="+mn-ea"/>
                        </a:rPr>
                        <a:t>何を</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gridSpan="4">
                  <a:txBody>
                    <a:bodyPr/>
                    <a:lstStyle/>
                    <a:p>
                      <a:pPr algn="ctr" fontAlgn="ctr"/>
                      <a:r>
                        <a:rPr lang="ja-JP" altLang="en-US" sz="800" b="0" i="0" u="none" strike="noStrike" dirty="0">
                          <a:solidFill>
                            <a:srgbClr val="000000"/>
                          </a:solidFill>
                          <a:effectLst/>
                          <a:latin typeface="+mn-ea"/>
                          <a:ea typeface="+mn-ea"/>
                        </a:rPr>
                        <a:t>事前準備</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CC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32522">
                <a:tc rowSpan="3" gridSpan="4">
                  <a:txBody>
                    <a:bodyPr/>
                    <a:lstStyle/>
                    <a:p>
                      <a:pPr algn="ctr" fontAlgn="ctr"/>
                      <a:r>
                        <a:rPr lang="ja-JP" altLang="en-US" sz="800" b="0" i="0" u="none" strike="noStrike" dirty="0">
                          <a:solidFill>
                            <a:srgbClr val="000000"/>
                          </a:solidFill>
                          <a:effectLst/>
                          <a:latin typeface="+mn-ea"/>
                          <a:ea typeface="+mn-ea"/>
                        </a:rPr>
                        <a:t>組織</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endParaRPr kumimoji="1" lang="ja-JP" altLang="en-US"/>
                    </a:p>
                  </a:txBody>
                  <a:tcPr/>
                </a:tc>
                <a:tc rowSpan="3">
                  <a:txBody>
                    <a:bodyPr/>
                    <a:lstStyle/>
                    <a:p>
                      <a:pPr algn="ctr" fontAlgn="ctr"/>
                      <a:r>
                        <a:rPr lang="ja-JP" altLang="en-US" sz="800" b="0" i="0" u="none" strike="noStrike" dirty="0">
                          <a:solidFill>
                            <a:srgbClr val="000000"/>
                          </a:solidFill>
                          <a:effectLst/>
                          <a:latin typeface="+mn-ea"/>
                          <a:ea typeface="+mn-ea"/>
                        </a:rPr>
                        <a:t>担当部門</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深刻度レベル</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rowSpan="3" grid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時間軸</a:t>
                      </a:r>
                      <a:b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（目安）</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3" hMerge="1">
                  <a:txBody>
                    <a:bodyPr/>
                    <a:lstStyle/>
                    <a:p>
                      <a:endParaRPr kumimoji="1" lang="ja-JP" altLang="en-US"/>
                    </a:p>
                  </a:txBody>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rowSpan="3">
                  <a:txBody>
                    <a:bodyPr/>
                    <a:lstStyle/>
                    <a:p>
                      <a:pPr algn="ctr" fontAlgn="ctr"/>
                      <a:r>
                        <a:rPr lang="ja-JP" altLang="en-US" sz="800" b="0" i="0" u="none" strike="noStrike" dirty="0">
                          <a:solidFill>
                            <a:srgbClr val="000000"/>
                          </a:solidFill>
                          <a:effectLst/>
                          <a:latin typeface="+mn-ea"/>
                          <a:ea typeface="+mn-ea"/>
                        </a:rPr>
                        <a:t>準備事項　　</a:t>
                      </a:r>
                      <a:r>
                        <a:rPr lang="ja-JP" altLang="en-US" sz="800" b="0" i="1" u="none" strike="noStrike" dirty="0">
                          <a:solidFill>
                            <a:srgbClr val="000000"/>
                          </a:solidFill>
                          <a:effectLst/>
                          <a:latin typeface="ＭＳ Ｐ明朝" panose="02020600040205080304" pitchFamily="18" charset="-128"/>
                          <a:ea typeface="ＭＳ Ｐ明朝" panose="02020600040205080304" pitchFamily="18" charset="-128"/>
                        </a:rPr>
                        <a:t>○ソフト面　●ハード面</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チェック</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様式</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実施計画</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1"/>
                  </a:ext>
                </a:extLst>
              </a:tr>
              <a:tr h="0">
                <a:tc gridSpan="4"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注意</a:t>
                      </a: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警戒</a:t>
                      </a:r>
                    </a:p>
                  </a:txBody>
                  <a:tcPr marL="4584" marR="4584" marT="4584"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緊急</a:t>
                      </a: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219453476"/>
                  </a:ext>
                </a:extLst>
              </a:tr>
              <a:tr h="77609">
                <a:tc gridSpan="4"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1" u="none" strike="noStrike" dirty="0">
                        <a:solidFill>
                          <a:srgbClr val="000000"/>
                        </a:solidFill>
                        <a:effectLst/>
                        <a:latin typeface="ＭＳ Ｐ明朝" panose="02020600040205080304" pitchFamily="18" charset="-128"/>
                        <a:ea typeface="ＭＳ Ｐ明朝" panose="02020600040205080304" pitchFamily="18" charset="-128"/>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30030497"/>
                  </a:ext>
                </a:extLst>
              </a:tr>
              <a:tr h="132522">
                <a:tc rowSpan="3" gridSpan="5">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全社員</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h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6350" cap="flat" cmpd="sng" algn="ctr">
                      <a:noFill/>
                      <a:prstDash val="dot"/>
                      <a:round/>
                      <a:headEnd type="none" w="med" len="med"/>
                      <a:tailEnd type="none" w="med" len="med"/>
                    </a:lnBlToTr>
                  </a:tcPr>
                </a:tc>
                <a:tc rowSpan="7">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24">
                  <a:txBody>
                    <a:bodyPr/>
                    <a:lstStyle/>
                    <a:p>
                      <a:pPr algn="ctr" fontAlgn="ctr"/>
                      <a:r>
                        <a:rPr lang="ja-JP" altLang="en-US" sz="800" b="0" i="0" u="none" strike="noStrike" dirty="0">
                          <a:solidFill>
                            <a:srgbClr val="000000"/>
                          </a:solidFill>
                          <a:effectLst/>
                          <a:latin typeface="+mn-ea"/>
                          <a:ea typeface="+mn-ea"/>
                        </a:rPr>
                        <a:t>　震度</a:t>
                      </a:r>
                      <a:r>
                        <a:rPr lang="en-US" altLang="ja-JP" sz="800" b="0" i="0" u="none" strike="noStrike" dirty="0">
                          <a:solidFill>
                            <a:srgbClr val="000000"/>
                          </a:solidFill>
                          <a:effectLst/>
                          <a:latin typeface="+mn-ea"/>
                          <a:ea typeface="+mn-ea"/>
                        </a:rPr>
                        <a:t>5</a:t>
                      </a:r>
                      <a:r>
                        <a:rPr lang="ja-JP" altLang="en-US" sz="800" b="0" i="0" u="none" strike="noStrike" dirty="0">
                          <a:solidFill>
                            <a:srgbClr val="000000"/>
                          </a:solidFill>
                          <a:effectLst/>
                          <a:latin typeface="+mn-ea"/>
                          <a:ea typeface="+mn-ea"/>
                        </a:rPr>
                        <a:t>弱／</a:t>
                      </a:r>
                      <a:r>
                        <a:rPr lang="en-US" altLang="ja-JP" sz="800" b="0" i="0" u="none" strike="noStrike" dirty="0">
                          <a:solidFill>
                            <a:srgbClr val="000000"/>
                          </a:solidFill>
                          <a:effectLst/>
                          <a:latin typeface="+mn-ea"/>
                          <a:ea typeface="+mn-ea"/>
                        </a:rPr>
                        <a:t>5</a:t>
                      </a:r>
                      <a:r>
                        <a:rPr lang="ja-JP" altLang="en-US" sz="800" b="0" i="0" u="none" strike="noStrike" dirty="0">
                          <a:solidFill>
                            <a:srgbClr val="000000"/>
                          </a:solidFill>
                          <a:effectLst/>
                          <a:latin typeface="+mn-ea"/>
                          <a:ea typeface="+mn-ea"/>
                        </a:rPr>
                        <a:t>強</a:t>
                      </a: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solidFill>
                      <a:schemeClr val="accent6">
                        <a:lumMod val="40000"/>
                        <a:lumOff val="60000"/>
                      </a:schemeClr>
                    </a:solidFill>
                  </a:tcPr>
                </a:tc>
                <a:tc rowSpan="37">
                  <a:txBody>
                    <a:bodyPr/>
                    <a:lstStyle/>
                    <a:p>
                      <a:pPr algn="ctr" fontAlgn="ctr"/>
                      <a:r>
                        <a:rPr lang="ja-JP" altLang="en-US" sz="800" b="0" i="0" u="none" strike="noStrike" dirty="0">
                          <a:solidFill>
                            <a:srgbClr val="000000"/>
                          </a:solidFill>
                          <a:effectLst/>
                          <a:latin typeface="+mn-ea"/>
                          <a:ea typeface="+mn-ea"/>
                        </a:rPr>
                        <a:t>震度</a:t>
                      </a:r>
                      <a:r>
                        <a:rPr lang="en-US" altLang="ja-JP" sz="800" b="0" i="0" u="none" strike="noStrike" dirty="0">
                          <a:solidFill>
                            <a:srgbClr val="000000"/>
                          </a:solidFill>
                          <a:effectLst/>
                          <a:latin typeface="+mn-ea"/>
                          <a:ea typeface="+mn-ea"/>
                        </a:rPr>
                        <a:t>6</a:t>
                      </a:r>
                      <a:r>
                        <a:rPr lang="ja-JP" altLang="en-US" sz="800" b="0" i="0" u="none" strike="noStrike" dirty="0">
                          <a:solidFill>
                            <a:srgbClr val="000000"/>
                          </a:solidFill>
                          <a:effectLst/>
                          <a:latin typeface="+mn-ea"/>
                          <a:ea typeface="+mn-ea"/>
                        </a:rPr>
                        <a:t>弱以上</a:t>
                      </a: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rowSpan="7" gridSpan="2">
                  <a:txBody>
                    <a:bodyPr/>
                    <a:lstStyle/>
                    <a:p>
                      <a:pPr algn="ctr" fontAlgn="ctr"/>
                      <a:r>
                        <a:rPr lang="ja-JP" altLang="en-US" sz="800" b="0" i="0" u="none" strike="noStrike" dirty="0">
                          <a:solidFill>
                            <a:srgbClr val="000000"/>
                          </a:solidFill>
                          <a:effectLst/>
                          <a:latin typeface="+mn-ea"/>
                          <a:ea typeface="+mn-ea"/>
                        </a:rPr>
                        <a:t>発災直後</a:t>
                      </a:r>
                    </a:p>
                  </a:txBody>
                  <a:tcPr marL="4584" marR="4584" marT="4584" marB="0" vert="eaVert"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7" h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身の安全を確保</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rowSpan="3">
                  <a:txBody>
                    <a:bodyPr/>
                    <a:lstStyle/>
                    <a:p>
                      <a:pPr algn="l" fontAlgn="ctr"/>
                      <a:r>
                        <a:rPr lang="ja-JP" altLang="en-US" sz="800" b="0" i="0" u="none" strike="noStrike" dirty="0">
                          <a:solidFill>
                            <a:srgbClr val="000000"/>
                          </a:solidFill>
                          <a:effectLst/>
                          <a:latin typeface="+mn-ea"/>
                          <a:ea typeface="+mn-ea"/>
                        </a:rPr>
                        <a:t>○　 従業員向け行動手順の整理</a:t>
                      </a:r>
                      <a:br>
                        <a:rPr lang="ja-JP" altLang="en-US" sz="800" b="0" i="0" u="none" strike="noStrike" dirty="0">
                          <a:solidFill>
                            <a:srgbClr val="000000"/>
                          </a:solidFill>
                          <a:effectLst/>
                          <a:latin typeface="+mn-ea"/>
                          <a:ea typeface="+mn-ea"/>
                        </a:rPr>
                      </a:br>
                      <a:r>
                        <a:rPr lang="ja-JP" altLang="en-US" sz="800" b="0" i="0" u="none" strike="noStrike" dirty="0">
                          <a:solidFill>
                            <a:srgbClr val="000000"/>
                          </a:solidFill>
                          <a:effectLst/>
                          <a:latin typeface="+mn-ea"/>
                          <a:ea typeface="+mn-ea"/>
                        </a:rPr>
                        <a:t>　　 （携帯カードの準備）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fontAlgn="ctr"/>
                      <a:r>
                        <a:rPr lang="ja-JP" altLang="en-US" sz="800" b="1" i="0" u="none" strike="noStrike" dirty="0">
                          <a:solidFill>
                            <a:srgbClr val="FF0000"/>
                          </a:solidFill>
                          <a:effectLst/>
                          <a:latin typeface="+mn-ea"/>
                          <a:ea typeface="+mn-ea"/>
                        </a:rPr>
                        <a:t>〇</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fontAlgn="ctr"/>
                      <a:r>
                        <a:rPr lang="ja-JP" altLang="en-US" sz="800" b="1" i="0" u="none" strike="noStrike" dirty="0">
                          <a:solidFill>
                            <a:srgbClr val="FF0000"/>
                          </a:solidFill>
                          <a:effectLst/>
                          <a:latin typeface="+mn-ea"/>
                          <a:ea typeface="+mn-ea"/>
                        </a:rPr>
                        <a:t>社員携行カード</a:t>
                      </a:r>
                      <a:endParaRPr lang="en-US" altLang="ja-JP"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32522">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家族の安否確認</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3"/>
                  </a:ext>
                </a:extLst>
              </a:tr>
              <a:tr h="132522">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会社への安否報告</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4"/>
                  </a:ext>
                </a:extLst>
              </a:tr>
              <a:tr h="51994">
                <a:tc rowSpan="4" grid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自衛消防組織</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h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hMerge="1">
                  <a:txBody>
                    <a:bodyPr/>
                    <a:lstStyle/>
                    <a:p>
                      <a:endParaRPr kumimoji="1" lang="ja-JP" altLang="en-US"/>
                    </a:p>
                  </a:txBody>
                  <a:tcPr/>
                </a:tc>
                <a:tc rowSpan="4" hMerge="1">
                  <a:txBody>
                    <a:bodyPr/>
                    <a:lstStyle/>
                    <a:p>
                      <a:endParaRPr kumimoji="1" lang="ja-JP" altLang="en-US"/>
                    </a:p>
                  </a:txBody>
                  <a:tcPr/>
                </a:tc>
                <a:tc rowSpan="4">
                  <a:txBody>
                    <a:bodyPr/>
                    <a:lstStyle/>
                    <a:p>
                      <a:pPr algn="ctr" fontAlgn="ctr"/>
                      <a:r>
                        <a:rPr lang="ja-JP" altLang="en-US" sz="800" b="0" i="0" u="none" strike="noStrike" dirty="0">
                          <a:solidFill>
                            <a:srgbClr val="000000"/>
                          </a:solidFill>
                          <a:effectLst/>
                          <a:latin typeface="+mn-ea"/>
                          <a:ea typeface="+mn-ea"/>
                        </a:rPr>
                        <a:t>各職場で手分けをして実施</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6350" cap="flat" cmpd="sng" algn="ctr">
                      <a:noFill/>
                      <a:prstDash val="dot"/>
                      <a:round/>
                      <a:headEnd type="none" w="med" len="med"/>
                      <a:tailEnd type="none" w="med" len="med"/>
                    </a:lnBlToTr>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初期消火、</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119</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通報</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消火器・消火設備の準備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132522">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3175" cap="flat" cmpd="sng" algn="ctr">
                      <a:solidFill>
                        <a:schemeClr val="tx1"/>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電気設備、ガス等の安全措置</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対応手順の整理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6"/>
                  </a:ext>
                </a:extLst>
              </a:tr>
              <a:tr h="132522">
                <a:tc gridSpan="4"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noFill/>
                      <a:prstDash val="dot"/>
                      <a:round/>
                      <a:headEnd type="none" w="med" len="med"/>
                      <a:tailEnd type="none" w="med" len="med"/>
                    </a:lnB>
                    <a:solidFill>
                      <a:srgbClr val="FFCCFF"/>
                    </a:solidFill>
                  </a:tcPr>
                </a:tc>
                <a:tc vMerge="1">
                  <a:txBody>
                    <a:bodyPr/>
                    <a:lstStyle/>
                    <a:p>
                      <a:endParaRPr kumimoji="1" lang="ja-JP" altLang="en-US"/>
                    </a:p>
                  </a:txBody>
                  <a:tcPr/>
                </a:tc>
                <a:tc gridSpan="2"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負傷者を救出し安全な場所に搬送</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●○救出・搬送に必要な資器材・活用手順の整理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備蓄品リスト</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lnTlToBr w="3175" cap="flat" cmpd="sng" algn="ctr">
                      <a:noFill/>
                      <a:prstDash val="sysDot"/>
                      <a:round/>
                      <a:headEnd type="none" w="med" len="med"/>
                      <a:tailEnd type="none" w="med" len="med"/>
                    </a:lnTlToBr>
                    <a:lnBlToTr w="3175" cap="flat" cmpd="sng" algn="ctr">
                      <a:noFill/>
                      <a:prstDash val="sysDot"/>
                      <a:round/>
                      <a:headEnd type="none" w="med" len="med"/>
                      <a:tailEnd type="none" w="med" len="med"/>
                    </a:lnBlToTr>
                    <a:noFill/>
                  </a:tcPr>
                </a:tc>
                <a:tc>
                  <a:txBody>
                    <a:bodyPr/>
                    <a:lstStyle/>
                    <a:p>
                      <a:pPr algn="r" fontAlgn="ct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3</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08"/>
                  </a:ext>
                </a:extLst>
              </a:tr>
              <a:tr h="132522">
                <a:tc gridSpan="4"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CCFF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gridSpan="2"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避難・点呼</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避難場所・ルート・判断基準の整理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137698">
                <a:tc rowSpan="30">
                  <a:txBody>
                    <a:bodyPr/>
                    <a:lstStyle/>
                    <a:p>
                      <a:pPr algn="ctr" fontAlgn="ctr"/>
                      <a:r>
                        <a:rPr lang="ja-JP" altLang="en-US" sz="800" b="0" i="0" u="none" strike="noStrike" dirty="0">
                          <a:solidFill>
                            <a:srgbClr val="000000"/>
                          </a:solidFill>
                          <a:effectLst/>
                          <a:latin typeface="ＭＳ Ｐゴシック"/>
                        </a:rPr>
                        <a:t>災害対策本部</a:t>
                      </a: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en-US" altLang="ja-JP" sz="800" b="0" i="0" u="none" strike="noStrike" dirty="0">
                          <a:solidFill>
                            <a:srgbClr val="000000"/>
                          </a:solidFill>
                          <a:effectLst/>
                          <a:latin typeface="ＭＳ Ｐゴシック"/>
                        </a:rPr>
                        <a:t>A</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grid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対策本部長</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h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1" i="0" u="none" strike="noStrike" dirty="0">
                          <a:solidFill>
                            <a:srgbClr val="FF0000"/>
                          </a:solidFill>
                          <a:effectLst/>
                          <a:latin typeface="+mn-ea"/>
                          <a:ea typeface="+mn-ea"/>
                        </a:rPr>
                        <a:t>社長</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noFill/>
                      <a:prstDash val="dot"/>
                      <a:round/>
                      <a:headEnd type="none" w="med" len="med"/>
                      <a:tailEnd type="none" w="med" len="med"/>
                    </a:lnB>
                    <a:solidFill>
                      <a:srgbClr val="FFCCFF"/>
                    </a:solidFill>
                  </a:tcPr>
                </a:tc>
                <a:tc vMerge="1">
                  <a:txBody>
                    <a:bodyPr/>
                    <a:lstStyle/>
                    <a:p>
                      <a:endParaRPr kumimoji="1" lang="ja-JP" altLang="en-US"/>
                    </a:p>
                  </a:txBody>
                  <a:tcPr/>
                </a:tc>
                <a:tc rowSpan="17">
                  <a:txBody>
                    <a:bodyPr/>
                    <a:lstStyle/>
                    <a:p>
                      <a:pPr algn="ctr" fontAlgn="ctr"/>
                      <a:r>
                        <a:rPr lang="ja-JP" altLang="en-US" sz="800" b="0" i="0" u="none" strike="noStrike" dirty="0">
                          <a:solidFill>
                            <a:srgbClr val="000000"/>
                          </a:solidFill>
                          <a:effectLst/>
                          <a:latin typeface="+mn-ea"/>
                          <a:ea typeface="+mn-ea"/>
                        </a:rPr>
                        <a:t>初動対応時</a:t>
                      </a: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noFill/>
                  </a:tcPr>
                </a:tc>
                <a:tc rowSpan="6">
                  <a:txBody>
                    <a:bodyPr/>
                    <a:lstStyle/>
                    <a:p>
                      <a:pPr algn="ctr" fontAlgn="ctr"/>
                      <a:r>
                        <a:rPr lang="ja-JP" altLang="en-US" sz="800" b="0" i="0" u="none" strike="noStrike" dirty="0">
                          <a:solidFill>
                            <a:srgbClr val="000000"/>
                          </a:solidFill>
                          <a:effectLst/>
                          <a:latin typeface="+mn-ea"/>
                          <a:ea typeface="+mn-ea"/>
                        </a:rPr>
                        <a:t>事業継続対応時</a:t>
                      </a: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全体統括</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会社全体の事前対策統括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15"/>
                  </a:ext>
                </a:extLst>
              </a:tr>
              <a:tr h="137698">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重要事項に対する各種判断</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各種判断事項と対応方針の認識</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en-US" altLang="ja-JP" sz="800" b="1" i="0" u="none" strike="noStrike" dirty="0">
                          <a:solidFill>
                            <a:srgbClr val="FF0000"/>
                          </a:solidFill>
                          <a:effectLst/>
                          <a:latin typeface="+mn-ea"/>
                          <a:ea typeface="+mn-ea"/>
                        </a:rPr>
                        <a:t>2028</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3</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16"/>
                  </a:ext>
                </a:extLst>
              </a:tr>
              <a:tr h="137698">
                <a:tc vMerge="1">
                  <a:txBody>
                    <a:bodyPr/>
                    <a:lstStyle/>
                    <a:p>
                      <a:endParaRPr kumimoji="1" lang="ja-JP" altLang="en-US"/>
                    </a:p>
                  </a:txBody>
                  <a:tcPr/>
                </a:tc>
                <a:tc rowSpan="4">
                  <a:txBody>
                    <a:bodyPr/>
                    <a:lstStyle/>
                    <a:p>
                      <a:pPr algn="ctr" fontAlgn="ctr"/>
                      <a:r>
                        <a:rPr lang="en-US" altLang="ja-JP" sz="800" b="0" i="0" u="none" strike="noStrike" dirty="0">
                          <a:solidFill>
                            <a:srgbClr val="000000"/>
                          </a:solidFill>
                          <a:effectLst/>
                          <a:latin typeface="ＭＳ Ｐゴシック"/>
                        </a:rPr>
                        <a:t>B</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事務局</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事務局長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総務部長</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mn-ea"/>
                          <a:ea typeface="+mn-ea"/>
                        </a:rPr>
                        <a:t>震度</a:t>
                      </a:r>
                      <a:r>
                        <a:rPr lang="en-US" altLang="ja-JP" sz="800" b="0" i="0" u="none" strike="noStrike" dirty="0">
                          <a:solidFill>
                            <a:srgbClr val="000000"/>
                          </a:solidFill>
                          <a:effectLst/>
                          <a:latin typeface="+mn-ea"/>
                          <a:ea typeface="+mn-ea"/>
                        </a:rPr>
                        <a:t>4</a:t>
                      </a: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solidFill>
                      <a:srgbClr val="CC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本部長補佐</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会社全体の事前準備統括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17"/>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情報収集分析担当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1" i="0" u="none" strike="noStrike" dirty="0">
                          <a:solidFill>
                            <a:srgbClr val="FF0000"/>
                          </a:solidFill>
                          <a:effectLst/>
                          <a:latin typeface="+mn-ea"/>
                          <a:ea typeface="+mn-ea"/>
                        </a:rPr>
                        <a:t>総務</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災害情報、社会インフラ被害状況、業界情報等の収集</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情報収集項目の整理　 </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緊急時対応手順</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8"/>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各チーム収集情報のとりまとめ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3175" cap="flat" cmpd="sng" algn="ctr">
                      <a:noFill/>
                      <a:prstDash val="sysDot"/>
                      <a:round/>
                      <a:headEnd type="none" w="med" len="med"/>
                      <a:tailEnd type="none" w="med" len="med"/>
                    </a:lnTlToBr>
                    <a:lnBlToTr w="3175" cap="flat" cmpd="sng" algn="ctr">
                      <a:noFill/>
                      <a:prstDash val="sysDot"/>
                      <a:round/>
                      <a:headEnd type="none" w="med" len="med"/>
                      <a:tailEnd type="none" w="med" len="med"/>
                    </a:lnBlToTr>
                    <a:noFill/>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9"/>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情報発信担当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広報</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社内外への情報発信と統制</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情報発信方針・開示事項等の整理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r>
                        <a:rPr lang="ja-JP" altLang="en-US" sz="800" b="1" i="0" u="none" strike="noStrike" dirty="0">
                          <a:solidFill>
                            <a:srgbClr val="FF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20"/>
                  </a:ext>
                </a:extLst>
              </a:tr>
              <a:tr h="126683">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rowSpan="11">
                  <a:txBody>
                    <a:bodyPr/>
                    <a:lstStyle/>
                    <a:p>
                      <a:pPr algn="ctr" fontAlgn="ctr"/>
                      <a:r>
                        <a:rPr lang="en-US" altLang="ja-JP" sz="800" b="0" i="0" u="none" strike="noStrike" dirty="0">
                          <a:solidFill>
                            <a:srgbClr val="000000"/>
                          </a:solidFill>
                          <a:effectLst/>
                          <a:latin typeface="ＭＳ Ｐゴシック"/>
                        </a:rPr>
                        <a:t>C</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11">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初動対応チーム</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1" i="0" u="none" strike="noStrike" dirty="0">
                          <a:solidFill>
                            <a:srgbClr val="FF0000"/>
                          </a:solidFill>
                          <a:effectLst/>
                          <a:latin typeface="+mn-ea"/>
                          <a:ea typeface="+mn-ea"/>
                        </a:rPr>
                        <a:t>総務部長</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1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endParaRPr kumimoji="1" lang="ja-JP" altLang="en-US"/>
                    </a:p>
                  </a:txBody>
                  <a:tcPr>
                    <a:lnL w="6350" cap="flat" cmpd="sng" algn="ctr">
                      <a:solidFill>
                        <a:schemeClr val="tx1"/>
                      </a:solidFill>
                      <a:prstDash val="dot"/>
                      <a:round/>
                      <a:headEnd type="none" w="med" len="med"/>
                      <a:tailEnd type="none" w="med" len="med"/>
                    </a:lnL>
                    <a:lnT w="12700" cap="flat" cmpd="sng" algn="ctr">
                      <a:solidFill>
                        <a:schemeClr val="tx1"/>
                      </a:solidFill>
                      <a:prstDash val="dash"/>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CCFFCC"/>
                    </a:solidFill>
                  </a:tcPr>
                </a:tc>
                <a:tc rowSpan="1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チーム統括、本部長判断事項の起案</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チーム全体の事前準備統括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21"/>
                  </a:ext>
                </a:extLst>
              </a:tr>
              <a:tr h="12668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本部長判断事項（安全配慮義務対応）の起案</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本部長判断が必要な局面と対応方針の整理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12</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3979579746"/>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安否担当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人事</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安否情報の集約</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安否確認ルール・フォーマットの準備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12</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2"/>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設備担当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r>
                        <a:rPr lang="ja-JP" altLang="en-US" sz="800" b="1" i="0" u="none" strike="noStrike" dirty="0">
                          <a:solidFill>
                            <a:srgbClr val="FF0000"/>
                          </a:solidFill>
                          <a:effectLst/>
                          <a:latin typeface="+mn-ea"/>
                          <a:ea typeface="+mn-ea"/>
                        </a:rPr>
                        <a:t>施設管理</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rowSpan="4">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建物</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インフラ設備</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ＩＴ等の被害情報の集約と安全確保対応</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建物</a:t>
                      </a:r>
                      <a:r>
                        <a:rPr lang="en-US" altLang="ja-JP" sz="800" b="0" i="0" u="none" strike="noStrike" dirty="0">
                          <a:solidFill>
                            <a:srgbClr val="000000"/>
                          </a:solidFill>
                          <a:effectLst/>
                          <a:latin typeface="+mn-ea"/>
                          <a:ea typeface="+mn-ea"/>
                        </a:rPr>
                        <a:t>/</a:t>
                      </a:r>
                      <a:r>
                        <a:rPr lang="ja-JP" altLang="en-US" sz="800" b="0" i="0" u="none" strike="noStrike" dirty="0">
                          <a:solidFill>
                            <a:srgbClr val="000000"/>
                          </a:solidFill>
                          <a:effectLst/>
                          <a:latin typeface="+mn-ea"/>
                          <a:ea typeface="+mn-ea"/>
                        </a:rPr>
                        <a:t>インフラ設備</a:t>
                      </a:r>
                      <a:r>
                        <a:rPr lang="en-US" altLang="ja-JP" sz="800" b="0" i="0" u="none" strike="noStrike" dirty="0">
                          <a:solidFill>
                            <a:srgbClr val="000000"/>
                          </a:solidFill>
                          <a:effectLst/>
                          <a:latin typeface="+mn-ea"/>
                          <a:ea typeface="+mn-ea"/>
                        </a:rPr>
                        <a:t>/</a:t>
                      </a:r>
                      <a:r>
                        <a:rPr lang="ja-JP" altLang="en-US" sz="800" b="0" i="0" u="none" strike="noStrike" dirty="0">
                          <a:solidFill>
                            <a:srgbClr val="000000"/>
                          </a:solidFill>
                          <a:effectLst/>
                          <a:latin typeface="+mn-ea"/>
                          <a:ea typeface="+mn-ea"/>
                        </a:rPr>
                        <a:t>ＩＴ等の耐震対策（☆１）</a:t>
                      </a:r>
                      <a:endParaRPr lang="en-US" altLang="ja-JP"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23"/>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非常用通信手段の整備（☆２）</a:t>
                      </a:r>
                      <a:endParaRPr lang="en-US" altLang="ja-JP"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2028</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年</a:t>
                      </a: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3</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a:t>
                      </a:r>
                      <a:r>
                        <a:rPr kumimoji="1" lang="ja-JP" altLang="en-US" sz="8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783363271"/>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非常用電源の準備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2028</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年</a:t>
                      </a: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3</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a:t>
                      </a:r>
                      <a:r>
                        <a:rPr kumimoji="1" lang="ja-JP" altLang="en-US" sz="8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361781191"/>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●○安全確保に必要な敷材・活用手順の準備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緊急時対応手順</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4"/>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救護担当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人事</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救護所の運営と負傷者の搬送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●〇帰宅・出社方針の整理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25"/>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従業員支援担当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1" i="0" u="none" strike="noStrike" dirty="0">
                          <a:solidFill>
                            <a:srgbClr val="FF0000"/>
                          </a:solidFill>
                          <a:effectLst/>
                          <a:latin typeface="+mn-ea"/>
                          <a:ea typeface="+mn-ea"/>
                        </a:rPr>
                        <a:t>総務</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帰宅・出社計画の作成</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●〇応急救護・病院搬送に必要な資器材・活用手順の準備　 </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緊急時対応手順</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6"/>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滞留者（帰宅困難者、出勤者等）対応</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●〇在留に必要な食料品、備品、活用手順の準備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備蓄品リスト</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7"/>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警備担当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総務</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警備、社内秩序の維持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想定される対応虚局面と対応事項の整理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3</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28"/>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rowSpan="13">
                  <a:txBody>
                    <a:bodyPr/>
                    <a:lstStyle/>
                    <a:p>
                      <a:pPr algn="ctr" fontAlgn="ctr"/>
                      <a:r>
                        <a:rPr lang="en-US" altLang="ja-JP" sz="800" b="0" i="0" u="none" strike="noStrike" dirty="0">
                          <a:solidFill>
                            <a:srgbClr val="000000"/>
                          </a:solidFill>
                          <a:effectLst/>
                          <a:latin typeface="ＭＳ Ｐゴシック"/>
                        </a:rPr>
                        <a:t>D</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rowSpan="1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事業継続対応</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1" i="0" u="none" strike="noStrike" dirty="0">
                          <a:solidFill>
                            <a:srgbClr val="FF0000"/>
                          </a:solidFill>
                          <a:effectLst/>
                          <a:latin typeface="+mn-ea"/>
                          <a:ea typeface="+mn-ea"/>
                        </a:rPr>
                        <a:t>経営企画部長</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13">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13">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rowSpan="13">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13">
                  <a:txBody>
                    <a:bodyPr/>
                    <a:lstStyle/>
                    <a:p>
                      <a:pPr algn="ctr" fontAlgn="ctr"/>
                      <a:r>
                        <a:rPr lang="ja-JP" altLang="en-US" sz="800" b="0" i="0" u="none" strike="noStrike" dirty="0">
                          <a:solidFill>
                            <a:srgbClr val="000000"/>
                          </a:solidFill>
                          <a:effectLst/>
                          <a:latin typeface="+mn-ea"/>
                          <a:ea typeface="+mn-ea"/>
                        </a:rPr>
                        <a:t>事業継続対応時</a:t>
                      </a: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□チーム統括</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チーム全体の事前準備統括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29"/>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□本部長判断事項（新規受注・施工方針）の起案</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FF0000"/>
                          </a:solidFill>
                          <a:effectLst/>
                          <a:latin typeface="+mn-ea"/>
                          <a:ea typeface="+mn-ea"/>
                        </a:rPr>
                        <a:t>●〇新規受注・施工方針と事前準備の推進　</a:t>
                      </a:r>
                      <a:r>
                        <a:rPr lang="en-US" altLang="ja-JP" sz="800" b="0" i="0" u="none" strike="noStrike" dirty="0">
                          <a:solidFill>
                            <a:srgbClr val="FF0000"/>
                          </a:solidFill>
                          <a:effectLst/>
                          <a:highlight>
                            <a:srgbClr val="FFFFCC"/>
                          </a:highlight>
                          <a:latin typeface="+mn-ea"/>
                          <a:ea typeface="+mn-ea"/>
                        </a:rPr>
                        <a:t>STEP4-2</a:t>
                      </a:r>
                      <a:r>
                        <a:rPr lang="ja-JP" altLang="en-US" sz="800" b="0" i="0" u="none" strike="noStrike" dirty="0">
                          <a:solidFill>
                            <a:srgbClr val="FF0000"/>
                          </a:solidFill>
                          <a:effectLst/>
                          <a:highlight>
                            <a:srgbClr val="FFFFCC"/>
                          </a:highlight>
                          <a:latin typeface="+mn-ea"/>
                          <a:ea typeface="+mn-ea"/>
                        </a:rPr>
                        <a:t>へ</a:t>
                      </a:r>
                      <a:r>
                        <a:rPr lang="ja-JP" altLang="en-US" sz="800" b="0" i="0" u="none" strike="noStrike" dirty="0">
                          <a:solidFill>
                            <a:srgbClr val="000000"/>
                          </a:solidFill>
                          <a:effectLst/>
                          <a:latin typeface="+mn-ea"/>
                          <a:ea typeface="+mn-ea"/>
                        </a:rPr>
                        <a:t>　</a:t>
                      </a:r>
                    </a:p>
                  </a:txBody>
                  <a:tcPr marL="4584" marR="4584" marT="4584" marB="0"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bg1">
                        <a:lumMod val="85000"/>
                      </a:schemeClr>
                    </a:solidFill>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38100" cap="flat" cmpd="sng" algn="ctr">
                      <a:solidFill>
                        <a:srgbClr val="FF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631215178"/>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要員対応担当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人事</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□参集可能状況の把握と要員手配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168471837"/>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設備施設対応担当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施設管理</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□建物</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インフラ設備の現状把握と復旧手配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緊急時対応手順</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0"/>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IT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IT</a:t>
                      </a:r>
                      <a:endParaRPr lang="ja-JP" altLang="en-US" sz="800" b="1" i="0" u="none" strike="noStrike" dirty="0">
                        <a:solidFill>
                          <a:srgbClr val="FF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□システム・ネットワークの現状把握と復旧手配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緊急時対応手順</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1"/>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財務対応担当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財務</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□資金繰り等への影響把握と対外支払の遂行</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2027</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年</a:t>
                      </a: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9</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a:t>
                      </a:r>
                      <a:r>
                        <a:rPr kumimoji="1" lang="ja-JP" altLang="en-US" sz="8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2"/>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施工現場対応担当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1" i="0" u="none" strike="noStrike" dirty="0">
                          <a:solidFill>
                            <a:srgbClr val="FF0000"/>
                          </a:solidFill>
                          <a:effectLst/>
                          <a:latin typeface="+mn-ea"/>
                          <a:ea typeface="+mn-ea"/>
                        </a:rPr>
                        <a:t>施工</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□施工中現場の被害状況の把握</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施工中現場リスト</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3"/>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marL="0" marR="0" lvl="0" indent="0" algn="l" defTabSz="128016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ＭＳ Ｐゴシック" panose="020B0600070205080204" pitchFamily="50" charset="-128"/>
                          <a:ea typeface="+mn-ea"/>
                        </a:rPr>
                        <a:t>□</a:t>
                      </a:r>
                      <a:r>
                        <a:rPr lang="ja-JP" altLang="en-US" sz="800" b="0" i="0" u="none" strike="noStrike" dirty="0">
                          <a:solidFill>
                            <a:srgbClr val="000000"/>
                          </a:solidFill>
                          <a:effectLst/>
                          <a:latin typeface="+mn-ea"/>
                          <a:ea typeface="+mn-ea"/>
                        </a:rPr>
                        <a:t>元請会社・下請会社状況の把握</a:t>
                      </a:r>
                      <a:endParaRPr lang="ja-JP" altLang="en-US" sz="800" b="0" i="0" u="none" strike="noStrike" dirty="0">
                        <a:solidFill>
                          <a:srgbClr val="000000"/>
                        </a:solidFill>
                        <a:effectLst/>
                        <a:latin typeface="ＭＳ Ｐゴシック" panose="020B0600070205080204" pitchFamily="50" charset="-128"/>
                        <a:ea typeface="+mn-ea"/>
                      </a:endParaRPr>
                    </a:p>
                  </a:txBody>
                  <a:tcPr marL="9525" marR="9525" marT="9525" marB="0" anchor="ctr">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元請・協力会社リスト</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92094800"/>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顧客対応担当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3">
                  <a:txBody>
                    <a:bodyPr/>
                    <a:lstStyle/>
                    <a:p>
                      <a:pPr algn="ctr" fontAlgn="ctr"/>
                      <a:r>
                        <a:rPr lang="ja-JP" altLang="en-US" sz="800" b="1" i="0" u="none" strike="noStrike" dirty="0">
                          <a:solidFill>
                            <a:srgbClr val="FF0000"/>
                          </a:solidFill>
                          <a:effectLst/>
                          <a:latin typeface="+mn-ea"/>
                          <a:ea typeface="+mn-ea"/>
                        </a:rPr>
                        <a:t>営業</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mn-ea"/>
                        </a:rPr>
                        <a:t>□現在の受注状況の把握</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受注状況一覧</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469800893"/>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顧客対応担当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mn-ea"/>
                        </a:rPr>
                        <a:t>□マーケット状況の把握</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顧客リスト</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4"/>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128016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ＭＳ Ｐゴシック" panose="020B0600070205080204" pitchFamily="50" charset="-128"/>
                          <a:ea typeface="+mn-ea"/>
                        </a:rPr>
                        <a:t>□</a:t>
                      </a:r>
                      <a:r>
                        <a:rPr lang="ja-JP" altLang="en-US" sz="800" b="0" i="0" u="none" strike="noStrike" dirty="0">
                          <a:solidFill>
                            <a:srgbClr val="000000"/>
                          </a:solidFill>
                          <a:effectLst/>
                          <a:latin typeface="+mn-ea"/>
                          <a:ea typeface="+mn-ea"/>
                        </a:rPr>
                        <a:t>竣工物件の被害状況の把握</a:t>
                      </a:r>
                      <a:endParaRPr lang="ja-JP" altLang="en-US" sz="800" b="0" i="0" u="none" strike="noStrike" dirty="0">
                        <a:solidFill>
                          <a:srgbClr val="000000"/>
                        </a:solidFill>
                        <a:effectLst/>
                        <a:latin typeface="ＭＳ Ｐゴシック" panose="020B0600070205080204" pitchFamily="50" charset="-128"/>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竣工済現場リスト</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2027</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年</a:t>
                      </a: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9</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a:t>
                      </a:r>
                      <a:r>
                        <a:rPr kumimoji="1" lang="ja-JP" altLang="en-US" sz="8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5"/>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調達担当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調達</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mn-ea"/>
                        </a:rPr>
                        <a:t>□資機材等調達先の状況把握</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調達先リスト</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6"/>
                  </a:ext>
                </a:extLst>
              </a:tr>
              <a:tr h="132522">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物流担当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物流</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mn-ea"/>
                        </a:rPr>
                        <a:t>□物流状況の把握</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128016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tc>
                  <a:txBody>
                    <a:bodyPr/>
                    <a:lstStyle/>
                    <a:p>
                      <a:pPr algn="ctr" fontAlgn="ctr"/>
                      <a:r>
                        <a:rPr lang="ja-JP" altLang="en-US" sz="800" b="1" i="0" u="none" strike="noStrike" dirty="0">
                          <a:solidFill>
                            <a:srgbClr val="FF0000"/>
                          </a:solidFill>
                          <a:effectLst/>
                          <a:latin typeface="+mn-ea"/>
                          <a:ea typeface="+mn-ea"/>
                        </a:rPr>
                        <a:t>物流業者リスト</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extLst>
                  <a:ext uri="{0D108BD9-81ED-4DB2-BD59-A6C34878D82A}">
                    <a16:rowId xmlns:a16="http://schemas.microsoft.com/office/drawing/2014/main" val="10037"/>
                  </a:ext>
                </a:extLst>
              </a:tr>
            </a:tbl>
          </a:graphicData>
        </a:graphic>
      </p:graphicFrame>
      <p:graphicFrame>
        <p:nvGraphicFramePr>
          <p:cNvPr id="64" name="表 63">
            <a:extLst>
              <a:ext uri="{FF2B5EF4-FFF2-40B4-BE49-F238E27FC236}">
                <a16:creationId xmlns:a16="http://schemas.microsoft.com/office/drawing/2014/main" id="{BD4D6C55-824D-43B3-AD34-915F092A529C}"/>
              </a:ext>
            </a:extLst>
          </p:cNvPr>
          <p:cNvGraphicFramePr>
            <a:graphicFrameLocks noGrp="1"/>
          </p:cNvGraphicFramePr>
          <p:nvPr>
            <p:extLst>
              <p:ext uri="{D42A27DB-BD31-4B8C-83A1-F6EECF244321}">
                <p14:modId xmlns:p14="http://schemas.microsoft.com/office/powerpoint/2010/main" val="840640211"/>
              </p:ext>
            </p:extLst>
          </p:nvPr>
        </p:nvGraphicFramePr>
        <p:xfrm>
          <a:off x="771238" y="7459352"/>
          <a:ext cx="7802739" cy="2086857"/>
        </p:xfrm>
        <a:graphic>
          <a:graphicData uri="http://schemas.openxmlformats.org/drawingml/2006/table">
            <a:tbl>
              <a:tblPr/>
              <a:tblGrid>
                <a:gridCol w="939477">
                  <a:extLst>
                    <a:ext uri="{9D8B030D-6E8A-4147-A177-3AD203B41FA5}">
                      <a16:colId xmlns:a16="http://schemas.microsoft.com/office/drawing/2014/main" val="20000"/>
                    </a:ext>
                  </a:extLst>
                </a:gridCol>
                <a:gridCol w="597850">
                  <a:extLst>
                    <a:ext uri="{9D8B030D-6E8A-4147-A177-3AD203B41FA5}">
                      <a16:colId xmlns:a16="http://schemas.microsoft.com/office/drawing/2014/main" val="20001"/>
                    </a:ext>
                  </a:extLst>
                </a:gridCol>
                <a:gridCol w="341628">
                  <a:extLst>
                    <a:ext uri="{9D8B030D-6E8A-4147-A177-3AD203B41FA5}">
                      <a16:colId xmlns:a16="http://schemas.microsoft.com/office/drawing/2014/main" val="20002"/>
                    </a:ext>
                  </a:extLst>
                </a:gridCol>
                <a:gridCol w="597849">
                  <a:extLst>
                    <a:ext uri="{9D8B030D-6E8A-4147-A177-3AD203B41FA5}">
                      <a16:colId xmlns:a16="http://schemas.microsoft.com/office/drawing/2014/main" val="20003"/>
                    </a:ext>
                  </a:extLst>
                </a:gridCol>
                <a:gridCol w="597849">
                  <a:extLst>
                    <a:ext uri="{9D8B030D-6E8A-4147-A177-3AD203B41FA5}">
                      <a16:colId xmlns:a16="http://schemas.microsoft.com/office/drawing/2014/main" val="20004"/>
                    </a:ext>
                  </a:extLst>
                </a:gridCol>
                <a:gridCol w="512443">
                  <a:extLst>
                    <a:ext uri="{9D8B030D-6E8A-4147-A177-3AD203B41FA5}">
                      <a16:colId xmlns:a16="http://schemas.microsoft.com/office/drawing/2014/main" val="20005"/>
                    </a:ext>
                  </a:extLst>
                </a:gridCol>
                <a:gridCol w="1281106">
                  <a:extLst>
                    <a:ext uri="{9D8B030D-6E8A-4147-A177-3AD203B41FA5}">
                      <a16:colId xmlns:a16="http://schemas.microsoft.com/office/drawing/2014/main" val="20006"/>
                    </a:ext>
                  </a:extLst>
                </a:gridCol>
                <a:gridCol w="1482616">
                  <a:extLst>
                    <a:ext uri="{9D8B030D-6E8A-4147-A177-3AD203B41FA5}">
                      <a16:colId xmlns:a16="http://schemas.microsoft.com/office/drawing/2014/main" val="20007"/>
                    </a:ext>
                  </a:extLst>
                </a:gridCol>
                <a:gridCol w="1451921">
                  <a:extLst>
                    <a:ext uri="{9D8B030D-6E8A-4147-A177-3AD203B41FA5}">
                      <a16:colId xmlns:a16="http://schemas.microsoft.com/office/drawing/2014/main" val="20008"/>
                    </a:ext>
                  </a:extLst>
                </a:gridCol>
              </a:tblGrid>
              <a:tr h="130165">
                <a:tc gridSpan="2">
                  <a:txBody>
                    <a:bodyPr/>
                    <a:lstStyle/>
                    <a:p>
                      <a:pPr algn="ctr" fontAlgn="ctr"/>
                      <a:r>
                        <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＜優先復旧目標＞</a:t>
                      </a:r>
                    </a:p>
                  </a:txBody>
                  <a:tcPr marL="8773" marR="8773" marT="87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CC99"/>
                    </a:solidFill>
                  </a:tcPr>
                </a:tc>
                <a:tc hMerge="1">
                  <a:txBody>
                    <a:bodyPr/>
                    <a:lstStyle/>
                    <a:p>
                      <a:endParaRPr kumimoji="1" lang="ja-JP" altLang="en-US"/>
                    </a:p>
                  </a:txBody>
                  <a:tcPr/>
                </a:tc>
                <a:tc gridSpan="7">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＜他社との連携を前提とした復旧戦略＞</a:t>
                      </a:r>
                    </a:p>
                  </a:txBody>
                  <a:tcPr marL="8773" marR="8773" marT="87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30165">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重要業務</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rowSpan="2">
                  <a:txBody>
                    <a:bodyPr/>
                    <a:lstStyle/>
                    <a:p>
                      <a:pPr algn="ctr" fontAlgn="ctr"/>
                      <a:r>
                        <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目標復旧時間</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rowSpan="2" grid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目標達成を阻害する可能性がある経営資源</a:t>
                      </a:r>
                    </a:p>
                  </a:txBody>
                  <a:tcPr marL="8773" marR="8773" marT="8773"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rowSpan="2" hMerge="1">
                  <a:txBody>
                    <a:bodyPr/>
                    <a:lstStyle/>
                    <a:p>
                      <a:endParaRPr kumimoji="1" lang="ja-JP" altLang="en-US"/>
                    </a:p>
                  </a:txBody>
                  <a:tcPr/>
                </a:tc>
                <a:tc rowSpan="2" h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緊急代替策</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回避策</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r h="132964">
                <a:tc vMerge="1">
                  <a:txBody>
                    <a:bodyPr/>
                    <a:lstStyle/>
                    <a:p>
                      <a:endParaRPr kumimoji="1" lang="ja-JP" altLang="en-US"/>
                    </a:p>
                  </a:txBody>
                  <a:tcPr/>
                </a:tc>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チェック</a:t>
                      </a:r>
                      <a:endPar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問題となる内容</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2"/>
                  </a:ext>
                </a:extLst>
              </a:tr>
              <a:tr h="130165">
                <a:tc rowSpan="12">
                  <a:txBody>
                    <a:bodyPr/>
                    <a:lstStyle/>
                    <a:p>
                      <a:pPr algn="ctr" fontAlgn="ctr"/>
                      <a:r>
                        <a:rPr lang="ja-JP" altLang="en-US" sz="800" b="1" i="0" u="none" strike="noStrike" dirty="0">
                          <a:solidFill>
                            <a:srgbClr val="FF5050"/>
                          </a:solidFill>
                          <a:effectLst/>
                          <a:latin typeface="ＭＳ Ｐゴシック" panose="020B0600070205080204" pitchFamily="50" charset="-128"/>
                          <a:ea typeface="ＭＳ Ｐゴシック" panose="020B0600070205080204" pitchFamily="50" charset="-128"/>
                        </a:rPr>
                        <a:t>行政からの要請に基づくインフラ応急復旧工事</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12">
                  <a:txBody>
                    <a:bodyPr/>
                    <a:lstStyle/>
                    <a:p>
                      <a:pPr algn="ctr" fontAlgn="ctr"/>
                      <a:r>
                        <a:rPr lang="en-US" altLang="ja-JP" sz="800" b="1" i="0" u="none" strike="noStrike" dirty="0">
                          <a:solidFill>
                            <a:srgbClr val="FF5050"/>
                          </a:solidFill>
                          <a:effectLst/>
                          <a:latin typeface="ＭＳ Ｐゴシック" panose="020B0600070205080204" pitchFamily="50" charset="-128"/>
                          <a:ea typeface="ＭＳ Ｐゴシック" panose="020B0600070205080204" pitchFamily="50" charset="-128"/>
                        </a:rPr>
                        <a:t>1</a:t>
                      </a:r>
                      <a:r>
                        <a:rPr lang="ja-JP" altLang="en-US" sz="800" b="1" i="0" u="none" strike="noStrike" dirty="0">
                          <a:solidFill>
                            <a:srgbClr val="FF5050"/>
                          </a:solidFill>
                          <a:effectLst/>
                          <a:latin typeface="ＭＳ Ｐゴシック" panose="020B0600070205080204" pitchFamily="50" charset="-128"/>
                          <a:ea typeface="ＭＳ Ｐゴシック" panose="020B0600070205080204" pitchFamily="50" charset="-128"/>
                        </a:rPr>
                        <a:t>週間</a:t>
                      </a:r>
                      <a:endParaRPr lang="en-US" altLang="ja-JP" sz="800" b="1" i="0" u="none" strike="noStrike" dirty="0">
                        <a:solidFill>
                          <a:srgbClr val="FF505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1" i="0" u="none" strike="noStrike" dirty="0">
                          <a:solidFill>
                            <a:srgbClr val="FF5050"/>
                          </a:solidFill>
                          <a:effectLst/>
                          <a:latin typeface="ＭＳ Ｐゴシック" panose="020B0600070205080204" pitchFamily="50" charset="-128"/>
                          <a:ea typeface="ＭＳ Ｐゴシック" panose="020B0600070205080204" pitchFamily="50" charset="-128"/>
                        </a:rPr>
                        <a:t>供給再開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ヒト</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スキル</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r>
                        <a:rPr lang="ja-JP" altLang="en-US" sz="800" b="1" i="0" u="none" strike="noStrike" dirty="0">
                          <a:solidFill>
                            <a:srgbClr val="FF5050"/>
                          </a:solidFill>
                          <a:effectLst/>
                          <a:latin typeface="+mn-ea"/>
                          <a:ea typeface="+mn-ea"/>
                        </a:rPr>
                        <a:t>**作業の熟練工が被災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他の熟練工の手配</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スキルの継承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3"/>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要員数</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4"/>
                  </a:ext>
                </a:extLst>
              </a:tr>
              <a:tr h="130165">
                <a:tc vMerge="1">
                  <a:txBody>
                    <a:bodyPr/>
                    <a:lstStyle/>
                    <a:p>
                      <a:endParaRPr kumimoji="1" lang="ja-JP" altLang="en-US"/>
                    </a:p>
                  </a:txBody>
                  <a:tcPr/>
                </a:tc>
                <a:tc vMerge="1">
                  <a:txBody>
                    <a:bodyPr/>
                    <a:lstStyle/>
                    <a:p>
                      <a:endParaRPr kumimoji="1" lang="ja-JP" altLang="en-US"/>
                    </a:p>
                  </a:txBody>
                  <a:tcPr/>
                </a:tc>
                <a:tc rowSpan="5">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モノ</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3">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外部</a:t>
                      </a:r>
                      <a:b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電気</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水</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〇</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6"/>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通信</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7"/>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現場内事業インフラ</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事務所</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8"/>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建設資機材</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5050"/>
                          </a:solidFill>
                          <a:effectLst/>
                          <a:latin typeface="+mn-ea"/>
                          <a:ea typeface="+mn-ea"/>
                        </a:rPr>
                        <a:t>×</a:t>
                      </a: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r>
                        <a:rPr lang="ja-JP" altLang="en-US" sz="800" b="1" i="0" u="none" strike="noStrike" dirty="0">
                          <a:solidFill>
                            <a:srgbClr val="FF5050"/>
                          </a:solidFill>
                          <a:effectLst/>
                          <a:latin typeface="+mn-ea"/>
                          <a:ea typeface="+mn-ea"/>
                        </a:rPr>
                        <a:t>＊＊が損壊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他現場からの調達</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在庫保有</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9"/>
                  </a:ext>
                </a:extLst>
              </a:tr>
              <a:tr h="130165">
                <a:tc vMerge="1">
                  <a:txBody>
                    <a:bodyPr/>
                    <a:lstStyle/>
                    <a:p>
                      <a:endParaRPr kumimoji="1" lang="ja-JP" altLang="en-US"/>
                    </a:p>
                  </a:txBody>
                  <a:tcPr/>
                </a:tc>
                <a:tc vMerge="1">
                  <a:txBody>
                    <a:bodyPr/>
                    <a:lstStyle/>
                    <a:p>
                      <a:endParaRPr kumimoji="1" lang="ja-JP" altLang="en-US"/>
                    </a:p>
                  </a:txBody>
                  <a:tcPr/>
                </a:tc>
                <a:tc rowSpan="3">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シス</a:t>
                      </a:r>
                      <a:b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テム</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grid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サーバー</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0"/>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ネットワーク</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1"/>
                  </a:ext>
                </a:extLst>
              </a:tr>
              <a:tr h="1301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データ</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r>
                        <a:rPr lang="ja-JP" altLang="en-US" sz="800" b="1" i="0" u="none" strike="noStrike" dirty="0">
                          <a:solidFill>
                            <a:srgbClr val="FF5050"/>
                          </a:solidFill>
                          <a:effectLst/>
                          <a:latin typeface="+mn-ea"/>
                          <a:ea typeface="+mn-ea"/>
                        </a:rPr>
                        <a:t>竣工図面のデータ消失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なし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バックアップするとともに、</a:t>
                      </a:r>
                      <a:endParaRPr lang="en-US" altLang="ja-JP" sz="800" b="1" i="0" u="none" strike="noStrike" dirty="0">
                        <a:solidFill>
                          <a:srgbClr val="FF5050"/>
                        </a:solidFill>
                        <a:effectLst/>
                        <a:latin typeface="+mn-ea"/>
                        <a:ea typeface="+mn-ea"/>
                      </a:endParaRPr>
                    </a:p>
                    <a:p>
                      <a:pPr algn="ctr" fontAlgn="ctr"/>
                      <a:r>
                        <a:rPr lang="ja-JP" altLang="en-US" sz="800" b="1" i="0" u="none" strike="noStrike" dirty="0">
                          <a:solidFill>
                            <a:srgbClr val="FF5050"/>
                          </a:solidFill>
                          <a:effectLst/>
                          <a:latin typeface="+mn-ea"/>
                          <a:ea typeface="+mn-ea"/>
                        </a:rPr>
                        <a:t>紙でも保管。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2"/>
                  </a:ext>
                </a:extLst>
              </a:tr>
              <a:tr h="130165">
                <a:tc vMerge="1">
                  <a:txBody>
                    <a:bodyPr/>
                    <a:lstStyle/>
                    <a:p>
                      <a:endParaRPr kumimoji="1" lang="ja-JP" altLang="en-US"/>
                    </a:p>
                  </a:txBody>
                  <a:tcPr/>
                </a:tc>
                <a:tc vMerge="1">
                  <a:txBody>
                    <a:bodyPr/>
                    <a:lstStyle/>
                    <a:p>
                      <a:endParaRPr kumimoji="1" lang="ja-JP" altLang="en-US"/>
                    </a:p>
                  </a:txBody>
                  <a:tcPr/>
                </a:tc>
                <a:tc rowSpan="2">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外部</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下請け業者</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en-US" altLang="ja-JP" sz="800" b="1" i="0" u="none" strike="noStrike" dirty="0">
                          <a:solidFill>
                            <a:srgbClr val="FF5050"/>
                          </a:solidFill>
                          <a:effectLst/>
                          <a:latin typeface="+mn-ea"/>
                          <a:ea typeface="+mn-ea"/>
                        </a:rPr>
                        <a:t>×</a:t>
                      </a: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r>
                        <a:rPr lang="ja-JP" altLang="en-US" sz="800" b="1" i="0" u="none" strike="noStrike" dirty="0">
                          <a:solidFill>
                            <a:srgbClr val="FF5050"/>
                          </a:solidFill>
                          <a:effectLst/>
                          <a:latin typeface="+mn-ea"/>
                          <a:ea typeface="+mn-ea"/>
                        </a:rPr>
                        <a:t>＊＊社等複数が被災</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代替業者の選定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＊＊社の</a:t>
                      </a:r>
                      <a:r>
                        <a:rPr lang="en-US" altLang="ja-JP" sz="800" b="1" i="0" u="none" strike="noStrike" dirty="0">
                          <a:solidFill>
                            <a:srgbClr val="FF5050"/>
                          </a:solidFill>
                          <a:effectLst/>
                          <a:latin typeface="+mn-ea"/>
                          <a:ea typeface="+mn-ea"/>
                        </a:rPr>
                        <a:t>BCP</a:t>
                      </a:r>
                      <a:r>
                        <a:rPr lang="ja-JP" altLang="en-US" sz="800" b="1" i="0" u="none" strike="noStrike" dirty="0">
                          <a:solidFill>
                            <a:srgbClr val="FF5050"/>
                          </a:solidFill>
                          <a:effectLst/>
                          <a:latin typeface="+mn-ea"/>
                          <a:ea typeface="+mn-ea"/>
                        </a:rPr>
                        <a:t>レベルの向上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3"/>
                  </a:ext>
                </a:extLst>
              </a:tr>
              <a:tr h="13296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物流</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29185217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1548</TotalTime>
  <Words>3137</Words>
  <Application>Microsoft Office PowerPoint</Application>
  <PresentationFormat>A3 297x420 mm</PresentationFormat>
  <Paragraphs>702</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HGPｺﾞｼｯｸE</vt:lpstr>
      <vt:lpstr>HGP創英角ｺﾞｼｯｸUB</vt:lpstr>
      <vt:lpstr>HGS明朝E</vt:lpstr>
      <vt:lpstr>ＭＳ Ｐゴシック</vt:lpstr>
      <vt:lpstr>ＭＳ Ｐ明朝</vt:lpstr>
      <vt:lpstr>Arial</vt:lpstr>
      <vt:lpstr>Calibri</vt:lpstr>
      <vt:lpstr>Office ​​テーマ</vt:lpstr>
      <vt:lpstr>PowerPoint プレゼンテーション</vt:lpstr>
      <vt:lpstr>PowerPoint プレゼンテーション</vt:lpstr>
    </vt:vector>
  </TitlesOfParts>
  <Company>三井住友海上火災保険株式会社</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三井住友海上火災保険株式会社</dc:creator>
  <cp:lastModifiedBy>岡村和弥_A6Y26</cp:lastModifiedBy>
  <cp:revision>189</cp:revision>
  <cp:lastPrinted>2026-04-03T06:31:45Z</cp:lastPrinted>
  <dcterms:created xsi:type="dcterms:W3CDTF">2017-06-24T06:42:31Z</dcterms:created>
  <dcterms:modified xsi:type="dcterms:W3CDTF">2026-04-09T00:35:25Z</dcterms:modified>
</cp:coreProperties>
</file>