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71" r:id="rId4"/>
    <p:sldId id="268" r:id="rId5"/>
    <p:sldId id="269" r:id="rId6"/>
    <p:sldId id="270" r:id="rId7"/>
    <p:sldId id="273" r:id="rId8"/>
    <p:sldId id="272" r:id="rId9"/>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437" autoAdjust="0"/>
  </p:normalViewPr>
  <p:slideViewPr>
    <p:cSldViewPr snapToGrid="0">
      <p:cViewPr varScale="1">
        <p:scale>
          <a:sx n="87" d="100"/>
          <a:sy n="87" d="100"/>
        </p:scale>
        <p:origin x="2340" y="84"/>
      </p:cViewPr>
      <p:guideLst/>
    </p:cSldViewPr>
  </p:slideViewPr>
  <p:notesTextViewPr>
    <p:cViewPr>
      <p:scale>
        <a:sx n="1" d="1"/>
        <a:sy n="1" d="1"/>
      </p:scale>
      <p:origin x="0" y="0"/>
    </p:cViewPr>
  </p:notesTextViewPr>
  <p:notesViewPr>
    <p:cSldViewPr snapToGrid="0">
      <p:cViewPr varScale="1">
        <p:scale>
          <a:sx n="117" d="100"/>
          <a:sy n="117" d="100"/>
        </p:scale>
        <p:origin x="20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門脇 泰史" userId="1e309f2d4aeb5e85" providerId="LiveId" clId="{4EBFA411-B511-484F-AF68-BB4D88C7E5F9}"/>
    <pc:docChg chg="undo redo custSel addSld delSld modSld">
      <pc:chgData name="門脇 泰史" userId="1e309f2d4aeb5e85" providerId="LiveId" clId="{4EBFA411-B511-484F-AF68-BB4D88C7E5F9}" dt="2023-12-04T19:44:47.209" v="215" actId="1076"/>
      <pc:docMkLst>
        <pc:docMk/>
      </pc:docMkLst>
      <pc:sldChg chg="addSp modSp mod">
        <pc:chgData name="門脇 泰史" userId="1e309f2d4aeb5e85" providerId="LiveId" clId="{4EBFA411-B511-484F-AF68-BB4D88C7E5F9}" dt="2023-12-04T19:41:45.339" v="48" actId="1076"/>
        <pc:sldMkLst>
          <pc:docMk/>
          <pc:sldMk cId="2786290124" sldId="257"/>
        </pc:sldMkLst>
        <pc:spChg chg="mod">
          <ac:chgData name="門脇 泰史" userId="1e309f2d4aeb5e85" providerId="LiveId" clId="{4EBFA411-B511-484F-AF68-BB4D88C7E5F9}" dt="2023-12-04T19:41:01.199" v="38" actId="1076"/>
          <ac:spMkLst>
            <pc:docMk/>
            <pc:sldMk cId="2786290124" sldId="257"/>
            <ac:spMk id="2" creationId="{4B2DA112-145B-50B7-99D0-D0A09FFBD826}"/>
          </ac:spMkLst>
        </pc:spChg>
        <pc:spChg chg="mod">
          <ac:chgData name="門脇 泰史" userId="1e309f2d4aeb5e85" providerId="LiveId" clId="{4EBFA411-B511-484F-AF68-BB4D88C7E5F9}" dt="2023-12-04T19:41:40.385" v="45" actId="1076"/>
          <ac:spMkLst>
            <pc:docMk/>
            <pc:sldMk cId="2786290124" sldId="257"/>
            <ac:spMk id="3" creationId="{9F39311D-D97B-BEAF-43B3-DB39140544B9}"/>
          </ac:spMkLst>
        </pc:spChg>
        <pc:spChg chg="add mod">
          <ac:chgData name="門脇 泰史" userId="1e309f2d4aeb5e85" providerId="LiveId" clId="{4EBFA411-B511-484F-AF68-BB4D88C7E5F9}" dt="2023-12-04T19:41:45.339" v="48" actId="1076"/>
          <ac:spMkLst>
            <pc:docMk/>
            <pc:sldMk cId="2786290124" sldId="257"/>
            <ac:spMk id="9" creationId="{BBD019CB-EAFE-E63F-FDED-DE19859927BF}"/>
          </ac:spMkLst>
        </pc:spChg>
        <pc:picChg chg="mod">
          <ac:chgData name="門脇 泰史" userId="1e309f2d4aeb5e85" providerId="LiveId" clId="{4EBFA411-B511-484F-AF68-BB4D88C7E5F9}" dt="2023-12-04T19:41:42.847" v="47" actId="1076"/>
          <ac:picMkLst>
            <pc:docMk/>
            <pc:sldMk cId="2786290124" sldId="257"/>
            <ac:picMk id="8" creationId="{EFB7CDD2-82B6-417F-9BCF-0F8E1B00CBEB}"/>
          </ac:picMkLst>
        </pc:picChg>
      </pc:sldChg>
      <pc:sldChg chg="modSp mod">
        <pc:chgData name="門脇 泰史" userId="1e309f2d4aeb5e85" providerId="LiveId" clId="{4EBFA411-B511-484F-AF68-BB4D88C7E5F9}" dt="2023-12-04T19:42:11.706" v="78"/>
        <pc:sldMkLst>
          <pc:docMk/>
          <pc:sldMk cId="3104126383" sldId="258"/>
        </pc:sldMkLst>
        <pc:spChg chg="mod">
          <ac:chgData name="門脇 泰史" userId="1e309f2d4aeb5e85" providerId="LiveId" clId="{4EBFA411-B511-484F-AF68-BB4D88C7E5F9}" dt="2023-12-04T19:42:11.706" v="78"/>
          <ac:spMkLst>
            <pc:docMk/>
            <pc:sldMk cId="3104126383" sldId="258"/>
            <ac:spMk id="5" creationId="{BAFFDAEE-37AB-6CF2-B85E-405D82CC7AD0}"/>
          </ac:spMkLst>
        </pc:spChg>
      </pc:sldChg>
      <pc:sldChg chg="modSp mod">
        <pc:chgData name="門脇 泰史" userId="1e309f2d4aeb5e85" providerId="LiveId" clId="{4EBFA411-B511-484F-AF68-BB4D88C7E5F9}" dt="2023-12-04T19:42:24.046" v="93"/>
        <pc:sldMkLst>
          <pc:docMk/>
          <pc:sldMk cId="2255537310" sldId="259"/>
        </pc:sldMkLst>
        <pc:spChg chg="mod">
          <ac:chgData name="門脇 泰史" userId="1e309f2d4aeb5e85" providerId="LiveId" clId="{4EBFA411-B511-484F-AF68-BB4D88C7E5F9}" dt="2023-12-04T19:42:24.046" v="93"/>
          <ac:spMkLst>
            <pc:docMk/>
            <pc:sldMk cId="2255537310" sldId="259"/>
            <ac:spMk id="5" creationId="{BAFFDAEE-37AB-6CF2-B85E-405D82CC7AD0}"/>
          </ac:spMkLst>
        </pc:spChg>
      </pc:sldChg>
      <pc:sldChg chg="modSp mod">
        <pc:chgData name="門脇 泰史" userId="1e309f2d4aeb5e85" providerId="LiveId" clId="{4EBFA411-B511-484F-AF68-BB4D88C7E5F9}" dt="2023-12-04T19:42:39.858" v="121"/>
        <pc:sldMkLst>
          <pc:docMk/>
          <pc:sldMk cId="3772918958" sldId="260"/>
        </pc:sldMkLst>
        <pc:spChg chg="mod">
          <ac:chgData name="門脇 泰史" userId="1e309f2d4aeb5e85" providerId="LiveId" clId="{4EBFA411-B511-484F-AF68-BB4D88C7E5F9}" dt="2023-12-04T19:42:39.858" v="121"/>
          <ac:spMkLst>
            <pc:docMk/>
            <pc:sldMk cId="3772918958" sldId="260"/>
            <ac:spMk id="5" creationId="{BAFFDAEE-37AB-6CF2-B85E-405D82CC7AD0}"/>
          </ac:spMkLst>
        </pc:spChg>
      </pc:sldChg>
      <pc:sldChg chg="addSp delSp modSp del mod">
        <pc:chgData name="門脇 泰史" userId="1e309f2d4aeb5e85" providerId="LiveId" clId="{4EBFA411-B511-484F-AF68-BB4D88C7E5F9}" dt="2023-12-04T19:41:49.659" v="49" actId="47"/>
        <pc:sldMkLst>
          <pc:docMk/>
          <pc:sldMk cId="460611208" sldId="261"/>
        </pc:sldMkLst>
        <pc:spChg chg="del mod">
          <ac:chgData name="門脇 泰史" userId="1e309f2d4aeb5e85" providerId="LiveId" clId="{4EBFA411-B511-484F-AF68-BB4D88C7E5F9}" dt="2023-12-04T19:40:52.431" v="35" actId="21"/>
          <ac:spMkLst>
            <pc:docMk/>
            <pc:sldMk cId="460611208" sldId="261"/>
            <ac:spMk id="2" creationId="{4B2DA112-145B-50B7-99D0-D0A09FFBD826}"/>
          </ac:spMkLst>
        </pc:spChg>
        <pc:spChg chg="add del">
          <ac:chgData name="門脇 泰史" userId="1e309f2d4aeb5e85" providerId="LiveId" clId="{4EBFA411-B511-484F-AF68-BB4D88C7E5F9}" dt="2023-12-04T19:40:02.793" v="29" actId="478"/>
          <ac:spMkLst>
            <pc:docMk/>
            <pc:sldMk cId="460611208" sldId="261"/>
            <ac:spMk id="3" creationId="{9F39311D-D97B-BEAF-43B3-DB39140544B9}"/>
          </ac:spMkLst>
        </pc:spChg>
        <pc:picChg chg="add del">
          <ac:chgData name="門脇 泰史" userId="1e309f2d4aeb5e85" providerId="LiveId" clId="{4EBFA411-B511-484F-AF68-BB4D88C7E5F9}" dt="2023-12-04T19:40:02.445" v="28" actId="478"/>
          <ac:picMkLst>
            <pc:docMk/>
            <pc:sldMk cId="460611208" sldId="261"/>
            <ac:picMk id="8" creationId="{EFB7CDD2-82B6-417F-9BCF-0F8E1B00CBEB}"/>
          </ac:picMkLst>
        </pc:picChg>
      </pc:sldChg>
      <pc:sldChg chg="modSp add mod">
        <pc:chgData name="門脇 泰史" userId="1e309f2d4aeb5e85" providerId="LiveId" clId="{4EBFA411-B511-484F-AF68-BB4D88C7E5F9}" dt="2023-12-04T19:44:47.209" v="215" actId="1076"/>
        <pc:sldMkLst>
          <pc:docMk/>
          <pc:sldMk cId="508933081" sldId="261"/>
        </pc:sldMkLst>
        <pc:spChg chg="mod">
          <ac:chgData name="門脇 泰史" userId="1e309f2d4aeb5e85" providerId="LiveId" clId="{4EBFA411-B511-484F-AF68-BB4D88C7E5F9}" dt="2023-12-04T19:44:47.209" v="215" actId="1076"/>
          <ac:spMkLst>
            <pc:docMk/>
            <pc:sldMk cId="508933081" sldId="261"/>
            <ac:spMk id="5" creationId="{BAFFDAEE-37AB-6CF2-B85E-405D82CC7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1F7F08D8-BCEB-4463-BF82-B0EFBACFE6B8}" type="slidenum">
              <a:rPr kumimoji="1" lang="ja-JP" altLang="en-US" smtClean="0"/>
              <a:t>‹#›</a:t>
            </a:fld>
            <a:endParaRPr kumimoji="1" lang="ja-JP" altLang="en-US"/>
          </a:p>
        </p:txBody>
      </p:sp>
    </p:spTree>
    <p:extLst>
      <p:ext uri="{BB962C8B-B14F-4D97-AF65-F5344CB8AC3E}">
        <p14:creationId xmlns:p14="http://schemas.microsoft.com/office/powerpoint/2010/main" val="3451826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26B1CB9B-B104-40E1-8279-766508E10D27}"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75C00CE0-FC3D-46EE-B206-7AC22252A0C5}" type="slidenum">
              <a:rPr kumimoji="1" lang="ja-JP" altLang="en-US" smtClean="0"/>
              <a:t>‹#›</a:t>
            </a:fld>
            <a:endParaRPr kumimoji="1" lang="ja-JP" altLang="en-US"/>
          </a:p>
        </p:txBody>
      </p:sp>
    </p:spTree>
    <p:extLst>
      <p:ext uri="{BB962C8B-B14F-4D97-AF65-F5344CB8AC3E}">
        <p14:creationId xmlns:p14="http://schemas.microsoft.com/office/powerpoint/2010/main" val="13515475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これから、熱中症の未然防止や初期対応に関する研修を行います。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1</a:t>
            </a:fld>
            <a:endParaRPr kumimoji="1" lang="ja-JP" altLang="en-US"/>
          </a:p>
        </p:txBody>
      </p:sp>
    </p:spTree>
    <p:extLst>
      <p:ext uri="{BB962C8B-B14F-4D97-AF65-F5344CB8AC3E}">
        <p14:creationId xmlns:p14="http://schemas.microsoft.com/office/powerpoint/2010/main" val="319707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今日の研修は、このような流れで実施します。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2</a:t>
            </a:fld>
            <a:endParaRPr kumimoji="1" lang="ja-JP" altLang="en-US"/>
          </a:p>
        </p:txBody>
      </p:sp>
    </p:spTree>
    <p:extLst>
      <p:ext uri="{BB962C8B-B14F-4D97-AF65-F5344CB8AC3E}">
        <p14:creationId xmlns:p14="http://schemas.microsoft.com/office/powerpoint/2010/main" val="80060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（各学校の実情に応じて、事例を検索して提示することも可能）</a:t>
            </a:r>
            <a:endParaRPr kumimoji="1" lang="en-US" altLang="ja-JP" dirty="0"/>
          </a:p>
          <a:p>
            <a:endParaRPr kumimoji="1" lang="en-US" altLang="ja-JP" dirty="0" smtClean="0"/>
          </a:p>
          <a:p>
            <a:r>
              <a:rPr kumimoji="1" lang="ja-JP" altLang="en-US" dirty="0" smtClean="0"/>
              <a:t>過去には、熱中症の事例でこのような事故が発生</a:t>
            </a:r>
            <a:r>
              <a:rPr kumimoji="1" lang="ja-JP" altLang="en-US" dirty="0"/>
              <a:t>しています</a:t>
            </a:r>
            <a:r>
              <a:rPr kumimoji="1" lang="ja-JP" altLang="en-US" dirty="0" smtClean="0"/>
              <a:t>。</a:t>
            </a:r>
            <a:endParaRPr kumimoji="1" lang="en-US" altLang="ja-JP" dirty="0" smtClean="0"/>
          </a:p>
          <a:p>
            <a:r>
              <a:rPr kumimoji="1" lang="ja-JP" altLang="en-US" dirty="0" smtClean="0"/>
              <a:t>みなさんは、このような事故を防ぐために、学校としてどのような対応が必要だと思いますか。（少しの時間、個人で想像させ、本研修への意識を高めさせる。）</a:t>
            </a:r>
            <a:endParaRPr kumimoji="1" lang="en-US" altLang="ja-JP" dirty="0"/>
          </a:p>
          <a:p>
            <a:endParaRPr kumimoji="1" lang="en-US" altLang="ja-JP" dirty="0"/>
          </a:p>
          <a:p>
            <a:r>
              <a:rPr kumimoji="1" lang="ja-JP" altLang="en-US" dirty="0"/>
              <a:t>今後、このような事故が発生しないよう</a:t>
            </a:r>
            <a:r>
              <a:rPr kumimoji="1" lang="ja-JP" altLang="en-US" dirty="0" smtClean="0"/>
              <a:t>、今日の研修を通して、学校での安全管理体制について考えていきたいと思います。</a:t>
            </a:r>
            <a:endParaRPr kumimoji="1" lang="en-US" altLang="ja-JP" dirty="0" smtClean="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3</a:t>
            </a:fld>
            <a:endParaRPr kumimoji="1" lang="ja-JP" altLang="en-US"/>
          </a:p>
        </p:txBody>
      </p:sp>
    </p:spTree>
    <p:extLst>
      <p:ext uri="{BB962C8B-B14F-4D97-AF65-F5344CB8AC3E}">
        <p14:creationId xmlns:p14="http://schemas.microsoft.com/office/powerpoint/2010/main" val="358623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（画像をクリックし、動画を視聴させる）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それでは、熱中症予防のために必要なことを確認していきましょう。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4</a:t>
            </a:fld>
            <a:endParaRPr kumimoji="1" lang="ja-JP" altLang="en-US"/>
          </a:p>
        </p:txBody>
      </p:sp>
    </p:spTree>
    <p:extLst>
      <p:ext uri="{BB962C8B-B14F-4D97-AF65-F5344CB8AC3E}">
        <p14:creationId xmlns:p14="http://schemas.microsoft.com/office/powerpoint/2010/main" val="179476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（ハンドブックを使用し、熱中症予防のための５つの原則について説明を行う）</a:t>
            </a:r>
            <a:r>
              <a:rPr kumimoji="1" lang="en-US" altLang="ja-JP" dirty="0" smtClean="0"/>
              <a:t>※</a:t>
            </a:r>
            <a:r>
              <a:rPr kumimoji="1" lang="ja-JP" altLang="en-US" dirty="0" smtClean="0"/>
              <a:t>ハンドブックは事前に印刷して配布する。</a:t>
            </a:r>
            <a:endParaRPr kumimoji="1" lang="en-US" altLang="ja-JP" dirty="0" smtClean="0"/>
          </a:p>
          <a:p>
            <a:endParaRPr kumimoji="1" lang="en-US" altLang="ja-JP" dirty="0" smtClean="0"/>
          </a:p>
          <a:p>
            <a:r>
              <a:rPr kumimoji="1" lang="ja-JP" altLang="en-US" dirty="0" smtClean="0"/>
              <a:t>（重大な事故の発生につながらないよう、事前に把握・確認しておくべきこと、学校全体として共通理解を図っていくことを確認する。）</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5</a:t>
            </a:fld>
            <a:endParaRPr kumimoji="1" lang="ja-JP" altLang="en-US"/>
          </a:p>
        </p:txBody>
      </p:sp>
    </p:spTree>
    <p:extLst>
      <p:ext uri="{BB962C8B-B14F-4D97-AF65-F5344CB8AC3E}">
        <p14:creationId xmlns:p14="http://schemas.microsoft.com/office/powerpoint/2010/main" val="404622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（ハンドブックを使用し、熱中症が発生した際の動きや対応について確認させる）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6</a:t>
            </a:fld>
            <a:endParaRPr kumimoji="1" lang="ja-JP" altLang="en-US"/>
          </a:p>
        </p:txBody>
      </p:sp>
    </p:spTree>
    <p:extLst>
      <p:ext uri="{BB962C8B-B14F-4D97-AF65-F5344CB8AC3E}">
        <p14:creationId xmlns:p14="http://schemas.microsoft.com/office/powerpoint/2010/main" val="403132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（参考）</a:t>
            </a:r>
            <a:endParaRPr kumimoji="1" lang="en-US" altLang="ja-JP" dirty="0" smtClean="0">
              <a:latin typeface="+mn-ea"/>
              <a:ea typeface="+mn-ea"/>
            </a:endParaRPr>
          </a:p>
          <a:p>
            <a:r>
              <a:rPr kumimoji="1" lang="ja-JP" altLang="en-US" dirty="0" smtClean="0">
                <a:latin typeface="+mn-ea"/>
                <a:ea typeface="+mn-ea"/>
              </a:rPr>
              <a:t>「</a:t>
            </a:r>
            <a:r>
              <a:rPr kumimoji="1" lang="ja-JP" altLang="ja-JP" sz="1200" kern="1200" dirty="0" smtClean="0">
                <a:solidFill>
                  <a:schemeClr val="tx1"/>
                </a:solidFill>
                <a:effectLst/>
                <a:latin typeface="+mn-ea"/>
                <a:ea typeface="+mn-ea"/>
                <a:cs typeface="+mn-cs"/>
              </a:rPr>
              <a:t>校内で取り決めた熱中症対策指針（暑さ指数への対応方針）</a:t>
            </a:r>
            <a:r>
              <a:rPr kumimoji="1" lang="ja-JP" altLang="en-US" sz="1200" kern="1200" dirty="0" smtClean="0">
                <a:solidFill>
                  <a:schemeClr val="tx1"/>
                </a:solidFill>
                <a:effectLst/>
                <a:latin typeface="+mn-ea"/>
                <a:ea typeface="+mn-ea"/>
                <a:cs typeface="+mn-cs"/>
              </a:rPr>
              <a:t>」を確認し、</a:t>
            </a:r>
            <a:r>
              <a:rPr kumimoji="1" lang="ja-JP" altLang="en-US" dirty="0" smtClean="0"/>
              <a:t>指数に基づいて対応しておくことを共通理解を図る。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7</a:t>
            </a:fld>
            <a:endParaRPr kumimoji="1" lang="ja-JP" altLang="en-US"/>
          </a:p>
        </p:txBody>
      </p:sp>
    </p:spTree>
    <p:extLst>
      <p:ext uri="{BB962C8B-B14F-4D97-AF65-F5344CB8AC3E}">
        <p14:creationId xmlns:p14="http://schemas.microsoft.com/office/powerpoint/2010/main" val="219661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（各学校の実情に応じて</a:t>
            </a:r>
            <a:r>
              <a:rPr kumimoji="1" lang="ja-JP" altLang="en-US" sz="1200" dirty="0" smtClean="0">
                <a:latin typeface="+mn-ea"/>
                <a:ea typeface="+mn-ea"/>
              </a:rPr>
              <a:t>作成する。）</a:t>
            </a:r>
            <a:endParaRPr kumimoji="1" lang="en-US" altLang="ja-JP" sz="1200" dirty="0">
              <a:latin typeface="+mn-ea"/>
              <a:ea typeface="+mn-ea"/>
            </a:endParaRPr>
          </a:p>
          <a:p>
            <a:endParaRPr kumimoji="1" lang="en-US" altLang="ja-JP" sz="1200" dirty="0" smtClean="0">
              <a:latin typeface="+mn-ea"/>
              <a:ea typeface="+mn-ea"/>
            </a:endParaRPr>
          </a:p>
          <a:p>
            <a:r>
              <a:rPr kumimoji="1" lang="ja-JP" altLang="en-US" sz="1200" dirty="0" smtClean="0">
                <a:latin typeface="+mn-ea"/>
                <a:ea typeface="+mn-ea"/>
              </a:rPr>
              <a:t>（管理職や養護教諭から助言をもらい、本研修のまとめを行う。）</a:t>
            </a:r>
            <a:endParaRPr kumimoji="1" lang="en-US" altLang="ja-JP" sz="1200" dirty="0" smtClean="0">
              <a:latin typeface="+mn-ea"/>
              <a:ea typeface="+mn-ea"/>
            </a:endParaRP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8</a:t>
            </a:fld>
            <a:endParaRPr kumimoji="1" lang="ja-JP" altLang="en-US"/>
          </a:p>
        </p:txBody>
      </p:sp>
    </p:spTree>
    <p:extLst>
      <p:ext uri="{BB962C8B-B14F-4D97-AF65-F5344CB8AC3E}">
        <p14:creationId xmlns:p14="http://schemas.microsoft.com/office/powerpoint/2010/main" val="170241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4049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52336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28025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5456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6765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06631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95907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149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18159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68803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90898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399234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55HraW-3P4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494180" y="594241"/>
            <a:ext cx="3920658"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令和　年度　職員研修</a:t>
            </a:r>
            <a:endParaRPr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1179588" y="1556616"/>
            <a:ext cx="6271323" cy="2123658"/>
          </a:xfrm>
          <a:prstGeom prst="rect">
            <a:avLst/>
          </a:prstGeom>
          <a:noFill/>
        </p:spPr>
        <p:txBody>
          <a:bodyPr wrap="square" rtlCol="0">
            <a:spAutoFit/>
          </a:bodyPr>
          <a:lstStyle/>
          <a:p>
            <a:pPr algn="ctr"/>
            <a:r>
              <a:rPr lang="ja-JP" altLang="ja-JP" sz="4400" dirty="0">
                <a:latin typeface="ＭＳ ゴシック" panose="020B0609070205080204" pitchFamily="49" charset="-128"/>
                <a:ea typeface="ＭＳ ゴシック" panose="020B0609070205080204" pitchFamily="49" charset="-128"/>
              </a:rPr>
              <a:t>熱中症の未然防止</a:t>
            </a:r>
            <a:r>
              <a:rPr lang="ja-JP" altLang="ja-JP" sz="4400" dirty="0" smtClean="0">
                <a:latin typeface="ＭＳ ゴシック" panose="020B0609070205080204" pitchFamily="49" charset="-128"/>
                <a:ea typeface="ＭＳ ゴシック" panose="020B0609070205080204" pitchFamily="49" charset="-128"/>
              </a:rPr>
              <a:t>や</a:t>
            </a:r>
            <a:endParaRPr lang="en-US" altLang="ja-JP" sz="4400" dirty="0" smtClean="0">
              <a:latin typeface="ＭＳ ゴシック" panose="020B0609070205080204" pitchFamily="49" charset="-128"/>
              <a:ea typeface="ＭＳ ゴシック" panose="020B0609070205080204" pitchFamily="49" charset="-128"/>
            </a:endParaRPr>
          </a:p>
          <a:p>
            <a:pPr algn="ctr"/>
            <a:r>
              <a:rPr lang="ja-JP" altLang="ja-JP" sz="4400" dirty="0" smtClean="0">
                <a:latin typeface="ＭＳ ゴシック" panose="020B0609070205080204" pitchFamily="49" charset="-128"/>
                <a:ea typeface="ＭＳ ゴシック" panose="020B0609070205080204" pitchFamily="49" charset="-128"/>
              </a:rPr>
              <a:t>初期</a:t>
            </a:r>
            <a:r>
              <a:rPr lang="ja-JP" altLang="ja-JP" sz="4400" dirty="0">
                <a:latin typeface="ＭＳ ゴシック" panose="020B0609070205080204" pitchFamily="49" charset="-128"/>
                <a:ea typeface="ＭＳ ゴシック" panose="020B0609070205080204" pitchFamily="49" charset="-128"/>
              </a:rPr>
              <a:t>対応に関する</a:t>
            </a:r>
            <a:r>
              <a:rPr lang="ja-JP" altLang="ja-JP" sz="4400" dirty="0" smtClean="0">
                <a:latin typeface="ＭＳ ゴシック" panose="020B0609070205080204" pitchFamily="49" charset="-128"/>
                <a:ea typeface="ＭＳ ゴシック" panose="020B0609070205080204" pitchFamily="49" charset="-128"/>
              </a:rPr>
              <a:t>研修</a:t>
            </a:r>
            <a:endParaRPr lang="en-US" altLang="ja-JP" sz="4400" dirty="0" smtClean="0">
              <a:latin typeface="ＭＳ ゴシック" panose="020B0609070205080204" pitchFamily="49" charset="-128"/>
              <a:ea typeface="ＭＳ ゴシック" panose="020B0609070205080204" pitchFamily="49" charset="-128"/>
            </a:endParaRPr>
          </a:p>
          <a:p>
            <a:pPr algn="ctr"/>
            <a:r>
              <a:rPr lang="ja-JP" altLang="en-US" sz="4400" dirty="0" smtClean="0">
                <a:latin typeface="ＭＳ ゴシック" panose="020B0609070205080204" pitchFamily="49" charset="-128"/>
                <a:ea typeface="ＭＳ ゴシック" panose="020B0609070205080204" pitchFamily="49" charset="-128"/>
              </a:rPr>
              <a:t>（ショート版）</a:t>
            </a:r>
            <a:endParaRPr lang="en-US" altLang="ja-JP" sz="4400" dirty="0" smtClean="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833678" y="4845945"/>
            <a:ext cx="4800600" cy="1107996"/>
          </a:xfrm>
          <a:prstGeom prst="rect">
            <a:avLst/>
          </a:prstGeom>
          <a:noFill/>
        </p:spPr>
        <p:txBody>
          <a:bodyPr wrap="square" rtlCol="0">
            <a:spAutoFit/>
          </a:bodyPr>
          <a:lstStyle/>
          <a:p>
            <a:r>
              <a:rPr lang="ja-JP" altLang="en-US" sz="2200" dirty="0">
                <a:latin typeface="ＭＳ ゴシック" panose="020B0609070205080204" pitchFamily="49" charset="-128"/>
                <a:ea typeface="ＭＳ ゴシック" panose="020B0609070205080204" pitchFamily="49" charset="-128"/>
              </a:rPr>
              <a:t>日時：令和　年　　月　　日（　）</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□□時</a:t>
            </a:r>
            <a:r>
              <a:rPr lang="en-US" altLang="ja-JP" sz="2200" dirty="0">
                <a:latin typeface="ＭＳ ゴシック" panose="020B0609070205080204" pitchFamily="49" charset="-128"/>
                <a:ea typeface="ＭＳ ゴシック" panose="020B0609070205080204" pitchFamily="49" charset="-128"/>
              </a:rPr>
              <a:t>××</a:t>
            </a:r>
            <a:r>
              <a:rPr lang="ja-JP" altLang="en-US" sz="2200" dirty="0">
                <a:latin typeface="ＭＳ ゴシック" panose="020B0609070205080204" pitchFamily="49" charset="-128"/>
                <a:ea typeface="ＭＳ ゴシック" panose="020B0609070205080204" pitchFamily="49" charset="-128"/>
              </a:rPr>
              <a:t>分</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場所：○○立△△学校（会議室）</a:t>
            </a:r>
            <a:endParaRPr lang="en-US" altLang="ja-JP" sz="2200" dirty="0">
              <a:latin typeface="ＭＳ ゴシック" panose="020B0609070205080204" pitchFamily="49" charset="-128"/>
              <a:ea typeface="ＭＳ ゴシック" panose="020B0609070205080204" pitchFamily="49" charset="-128"/>
            </a:endParaRPr>
          </a:p>
        </p:txBody>
      </p:sp>
      <p:pic>
        <p:nvPicPr>
          <p:cNvPr id="1026" name="Picture 2">
            <a:extLst>
              <a:ext uri="{FF2B5EF4-FFF2-40B4-BE49-F238E27FC236}">
                <a16:creationId xmlns:a16="http://schemas.microsoft.com/office/drawing/2014/main" id="{C6375143-F16A-CC5A-E4D2-7F5970A5D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88" y="4049134"/>
            <a:ext cx="2038282" cy="2038282"/>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a:t>
            </a:fld>
            <a:endParaRPr lang="en-US" altLang="ja-JP" dirty="0"/>
          </a:p>
        </p:txBody>
      </p:sp>
    </p:spTree>
    <p:extLst>
      <p:ext uri="{BB962C8B-B14F-4D97-AF65-F5344CB8AC3E}">
        <p14:creationId xmlns:p14="http://schemas.microsoft.com/office/powerpoint/2010/main" val="1198912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DA112-145B-50B7-99D0-D0A09FFBD826}"/>
              </a:ext>
            </a:extLst>
          </p:cNvPr>
          <p:cNvSpPr txBox="1"/>
          <p:nvPr/>
        </p:nvSpPr>
        <p:spPr>
          <a:xfrm>
            <a:off x="258291" y="332797"/>
            <a:ext cx="6428259"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＜本日の研修の</a:t>
            </a:r>
            <a:r>
              <a:rPr lang="ja-JP" altLang="en-US" sz="3200" dirty="0" smtClean="0">
                <a:latin typeface="ＭＳ ゴシック" panose="020B0609070205080204" pitchFamily="49" charset="-128"/>
                <a:ea typeface="ＭＳ ゴシック" panose="020B0609070205080204" pitchFamily="49" charset="-128"/>
              </a:rPr>
              <a:t>流れ（２０分）＞</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9F39311D-D97B-BEAF-43B3-DB39140544B9}"/>
              </a:ext>
            </a:extLst>
          </p:cNvPr>
          <p:cNvSpPr txBox="1"/>
          <p:nvPr/>
        </p:nvSpPr>
        <p:spPr>
          <a:xfrm>
            <a:off x="519394" y="2897851"/>
            <a:ext cx="7958137" cy="3139321"/>
          </a:xfrm>
          <a:prstGeom prst="rect">
            <a:avLst/>
          </a:prstGeom>
          <a:noFill/>
        </p:spPr>
        <p:txBody>
          <a:bodyPr wrap="square" rtlCol="0">
            <a:spAutoFit/>
          </a:bodyPr>
          <a:lstStyle/>
          <a:p>
            <a:r>
              <a:rPr lang="ja-JP" altLang="en-US" b="1" u="sng" dirty="0">
                <a:latin typeface="ＭＳ ゴシック" panose="020B0609070205080204" pitchFamily="49" charset="-128"/>
                <a:ea typeface="ＭＳ ゴシック" panose="020B0609070205080204" pitchFamily="49" charset="-128"/>
              </a:rPr>
              <a:t>１　導入</a:t>
            </a:r>
            <a:r>
              <a:rPr lang="ja-JP" altLang="en-US" b="1" u="sng" dirty="0" smtClean="0">
                <a:latin typeface="ＭＳ ゴシック" panose="020B0609070205080204" pitchFamily="49" charset="-128"/>
                <a:ea typeface="ＭＳ ゴシック" panose="020B0609070205080204" pitchFamily="49" charset="-128"/>
              </a:rPr>
              <a:t>（３分）</a:t>
            </a:r>
            <a:r>
              <a:rPr lang="ja-JP" altLang="en-US" dirty="0" smtClean="0">
                <a:latin typeface="ＭＳ ゴシック" panose="020B0609070205080204" pitchFamily="49" charset="-128"/>
                <a:ea typeface="ＭＳ ゴシック" panose="020B0609070205080204" pitchFamily="49" charset="-128"/>
              </a:rPr>
              <a:t>　</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○本研修の目的や流れについて</a:t>
            </a:r>
            <a:r>
              <a:rPr lang="ja-JP" altLang="ja-JP" dirty="0" smtClean="0">
                <a:latin typeface="ＭＳ ゴシック" panose="020B0609070205080204" pitchFamily="49" charset="-128"/>
                <a:ea typeface="ＭＳ ゴシック" panose="020B0609070205080204" pitchFamily="49" charset="-128"/>
              </a:rPr>
              <a:t>理解</a:t>
            </a:r>
            <a:r>
              <a:rPr lang="ja-JP" altLang="en-US" dirty="0" smtClean="0">
                <a:latin typeface="ＭＳ ゴシック" panose="020B0609070205080204" pitchFamily="49" charset="-128"/>
                <a:ea typeface="ＭＳ ゴシック" panose="020B0609070205080204" pitchFamily="49" charset="-128"/>
              </a:rPr>
              <a:t>する。</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２　展開</a:t>
            </a:r>
            <a:r>
              <a:rPr lang="ja-JP" altLang="en-US" b="1" u="sng" dirty="0" smtClean="0">
                <a:latin typeface="ＭＳ ゴシック" panose="020B0609070205080204" pitchFamily="49" charset="-128"/>
                <a:ea typeface="ＭＳ ゴシック" panose="020B0609070205080204" pitchFamily="49" charset="-128"/>
              </a:rPr>
              <a:t>（１２分）</a:t>
            </a:r>
            <a:r>
              <a:rPr lang="ja-JP" altLang="en-US" dirty="0" smtClean="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○動画を視聴し、熱中症予防のために必要なことを理解する。</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一斉</a:t>
            </a:r>
            <a:r>
              <a:rPr lang="en-US" altLang="ja-JP" dirty="0" smtClean="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３　まとめ</a:t>
            </a:r>
            <a:r>
              <a:rPr lang="ja-JP" altLang="en-US" b="1" u="sng" dirty="0" smtClean="0">
                <a:latin typeface="ＭＳ ゴシック" panose="020B0609070205080204" pitchFamily="49" charset="-128"/>
                <a:ea typeface="ＭＳ ゴシック" panose="020B0609070205080204" pitchFamily="49" charset="-128"/>
              </a:rPr>
              <a:t>（５分）</a:t>
            </a:r>
            <a:r>
              <a:rPr lang="ja-JP" altLang="en-US" dirty="0" smtClean="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○研修のまとめを行い、今後の対応について全体で共通理解を図る。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一斉</a:t>
            </a:r>
            <a:r>
              <a:rPr lang="en-US" altLang="ja-JP"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BD019CB-EAFE-E63F-FDED-DE19859927BF}"/>
              </a:ext>
            </a:extLst>
          </p:cNvPr>
          <p:cNvSpPr txBox="1"/>
          <p:nvPr/>
        </p:nvSpPr>
        <p:spPr>
          <a:xfrm>
            <a:off x="620141" y="1306432"/>
            <a:ext cx="7756642" cy="923330"/>
          </a:xfrm>
          <a:prstGeom prst="rect">
            <a:avLst/>
          </a:prstGeom>
          <a:noFill/>
          <a:ln>
            <a:solidFill>
              <a:schemeClr val="tx1"/>
            </a:solidFill>
          </a:ln>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＜目的＞</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熱中症の未然防止や事故発生時における初期対応に関する知識や技能を身に付けるとともに、教職員の危機管理</a:t>
            </a:r>
            <a:r>
              <a:rPr lang="ja-JP" altLang="ja-JP" dirty="0" smtClean="0">
                <a:latin typeface="ＭＳ ゴシック" panose="020B0609070205080204" pitchFamily="49" charset="-128"/>
                <a:ea typeface="ＭＳ ゴシック" panose="020B0609070205080204" pitchFamily="49" charset="-128"/>
              </a:rPr>
              <a:t>意識</a:t>
            </a:r>
            <a:r>
              <a:rPr lang="ja-JP" altLang="en-US" dirty="0" smtClean="0">
                <a:latin typeface="ＭＳ ゴシック" panose="020B0609070205080204" pitchFamily="49" charset="-128"/>
                <a:ea typeface="ＭＳ ゴシック" panose="020B0609070205080204" pitchFamily="49" charset="-128"/>
              </a:rPr>
              <a:t>や資質の向上を図る</a:t>
            </a:r>
            <a:r>
              <a:rPr lang="ja-JP" altLang="ja-JP" dirty="0" smtClean="0">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2</a:t>
            </a:fld>
            <a:endParaRPr lang="en-US" altLang="ja-JP" dirty="0"/>
          </a:p>
        </p:txBody>
      </p:sp>
      <p:pic>
        <p:nvPicPr>
          <p:cNvPr id="1026" name="Picture 2" descr="https://www.jpnsport.go.jp/anzen/Portals/0/anzen/kenko/siryou/character2/k/K-14-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66894" y="2626539"/>
            <a:ext cx="1409889" cy="140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9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275692" y="214518"/>
            <a:ext cx="8632918" cy="1384995"/>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＜導入</a:t>
            </a:r>
            <a:r>
              <a:rPr lang="ja-JP" altLang="en-US" sz="2800" dirty="0" smtClean="0">
                <a:latin typeface="ＭＳ ゴシック" panose="020B0609070205080204" pitchFamily="49" charset="-128"/>
                <a:ea typeface="ＭＳ ゴシック" panose="020B0609070205080204" pitchFamily="49" charset="-128"/>
              </a:rPr>
              <a:t>＞過去に発生した事例</a:t>
            </a:r>
            <a:endParaRPr lang="en-US" altLang="ja-JP" sz="2800" dirty="0" smtClean="0">
              <a:latin typeface="ＭＳ ゴシック" panose="020B0609070205080204" pitchFamily="49" charset="-128"/>
              <a:ea typeface="ＭＳ ゴシック" panose="020B0609070205080204" pitchFamily="49" charset="-128"/>
            </a:endParaRPr>
          </a:p>
          <a:p>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学校と</a:t>
            </a:r>
            <a:r>
              <a:rPr lang="ja-JP" altLang="en-US" sz="2800" dirty="0" smtClean="0">
                <a:latin typeface="ＭＳ ゴシック" panose="020B0609070205080204" pitchFamily="49" charset="-128"/>
                <a:ea typeface="ＭＳ ゴシック" panose="020B0609070205080204" pitchFamily="49" charset="-128"/>
              </a:rPr>
              <a:t>して、どのような対応が必要だと思いますか。</a:t>
            </a:r>
            <a:endParaRPr lang="en-US" altLang="ja-JP" sz="28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664477" y="1983055"/>
            <a:ext cx="7613965" cy="3170099"/>
          </a:xfrm>
          <a:prstGeom prst="rect">
            <a:avLst/>
          </a:prstGeom>
          <a:noFill/>
          <a:ln>
            <a:solidFill>
              <a:schemeClr val="tx1"/>
            </a:solidFill>
          </a:ln>
        </p:spPr>
        <p:txBody>
          <a:bodyPr wrap="square" rtlCol="0">
            <a:spAutoFit/>
          </a:bodyPr>
          <a:lstStyle/>
          <a:p>
            <a:r>
              <a:rPr lang="ja-JP" altLang="en-US" sz="2000" dirty="0" smtClean="0">
                <a:latin typeface="ＭＳ ゴシック" panose="020B0609070205080204" pitchFamily="49" charset="-128"/>
                <a:ea typeface="ＭＳ ゴシック" panose="020B0609070205080204" pitchFamily="49" charset="-128"/>
              </a:rPr>
              <a:t>　体育</a:t>
            </a:r>
            <a:r>
              <a:rPr lang="ja-JP" altLang="en-US" sz="2000" dirty="0">
                <a:latin typeface="ＭＳ ゴシック" panose="020B0609070205080204" pitchFamily="49" charset="-128"/>
                <a:ea typeface="ＭＳ ゴシック" panose="020B0609070205080204" pitchFamily="49" charset="-128"/>
              </a:rPr>
              <a:t>の授業中、運動場で自分のペースで走る５分間走を行っている際、体調が悪くなり倒れた。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教員</a:t>
            </a:r>
            <a:r>
              <a:rPr lang="ja-JP" altLang="en-US" sz="2000" dirty="0">
                <a:latin typeface="ＭＳ ゴシック" panose="020B0609070205080204" pitchFamily="49" charset="-128"/>
                <a:ea typeface="ＭＳ ゴシック" panose="020B0609070205080204" pitchFamily="49" charset="-128"/>
              </a:rPr>
              <a:t>が駆け寄ると、起き上がりあぐらをかくように座って少し休んだ後、歩いて朝礼台近くまで行き、立ったまま朝礼台に顔を伏せて休んでいたが、５分ほど後に再び倒れているのを教員が発見した。</a:t>
            </a:r>
            <a:endParaRPr lang="en-US" altLang="ja-JP" sz="2000" dirty="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保健室</a:t>
            </a:r>
            <a:r>
              <a:rPr lang="ja-JP" altLang="en-US" sz="2000" dirty="0">
                <a:latin typeface="ＭＳ ゴシック" panose="020B0609070205080204" pitchFamily="49" charset="-128"/>
                <a:ea typeface="ＭＳ ゴシック" panose="020B0609070205080204" pitchFamily="49" charset="-128"/>
              </a:rPr>
              <a:t>に連れていき、救急車を要請した</a:t>
            </a:r>
            <a:r>
              <a:rPr lang="ja-JP" altLang="en-US" sz="2000" dirty="0" smtClean="0">
                <a:latin typeface="ＭＳ ゴシック" panose="020B0609070205080204" pitchFamily="49" charset="-128"/>
                <a:ea typeface="ＭＳ ゴシック" panose="020B0609070205080204" pitchFamily="49" charset="-128"/>
              </a:rPr>
              <a:t>。救急</a:t>
            </a:r>
            <a:r>
              <a:rPr lang="ja-JP" altLang="en-US" sz="2000" dirty="0">
                <a:latin typeface="ＭＳ ゴシック" panose="020B0609070205080204" pitchFamily="49" charset="-128"/>
                <a:ea typeface="ＭＳ ゴシック" panose="020B0609070205080204" pitchFamily="49" charset="-128"/>
              </a:rPr>
              <a:t>隊員の指示を受けながら、教員が気道確保及び胸骨圧迫を行うとともに</a:t>
            </a:r>
            <a:r>
              <a:rPr lang="ja-JP" altLang="en-US" sz="2000" dirty="0" smtClean="0">
                <a:latin typeface="ＭＳ ゴシック" panose="020B0609070205080204" pitchFamily="49" charset="-128"/>
                <a:ea typeface="ＭＳ ゴシック" panose="020B0609070205080204" pitchFamily="49" charset="-128"/>
              </a:rPr>
              <a:t>、ＡＥＤを</a:t>
            </a:r>
            <a:r>
              <a:rPr lang="ja-JP" altLang="en-US" sz="2000" dirty="0">
                <a:latin typeface="ＭＳ ゴシック" panose="020B0609070205080204" pitchFamily="49" charset="-128"/>
                <a:ea typeface="ＭＳ ゴシック" panose="020B0609070205080204" pitchFamily="49" charset="-128"/>
              </a:rPr>
              <a:t>装着したが解析結果は「ショック不要」であった。救急車で病院に搬送され治療を受けたが、同日死亡した。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740972" y="5879951"/>
            <a:ext cx="5537470"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3</a:t>
            </a:fld>
            <a:endParaRPr lang="en-US" altLang="ja-JP" dirty="0"/>
          </a:p>
        </p:txBody>
      </p:sp>
      <p:pic>
        <p:nvPicPr>
          <p:cNvPr id="2050" name="Picture 2" descr="https://www.jpnsport.go.jp/anzen/Portals/0/anzen/kenko/siryou/character2/k/K-13-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7974" y="5363509"/>
            <a:ext cx="1250641" cy="125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82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jpnsport.go.jp/anzen/Portals/0/anzen/anzen_school/H30DVD/H30DVD_disk.png?1236111504091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592" y="1504360"/>
            <a:ext cx="4546625" cy="3995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AFFDAEE-37AB-6CF2-B85E-405D82CC7AD0}"/>
              </a:ext>
            </a:extLst>
          </p:cNvPr>
          <p:cNvSpPr txBox="1"/>
          <p:nvPr/>
        </p:nvSpPr>
        <p:spPr>
          <a:xfrm>
            <a:off x="1081334" y="5741451"/>
            <a:ext cx="7071148" cy="830997"/>
          </a:xfrm>
          <a:prstGeom prst="rect">
            <a:avLst/>
          </a:prstGeom>
          <a:no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「熱中症</a:t>
            </a:r>
            <a:r>
              <a:rPr lang="ja-JP" altLang="en-US" sz="2400" dirty="0">
                <a:latin typeface="ＭＳ ゴシック" panose="020B0609070205080204" pitchFamily="49" charset="-128"/>
                <a:ea typeface="ＭＳ ゴシック" panose="020B0609070205080204" pitchFamily="49" charset="-128"/>
              </a:rPr>
              <a:t>を予防しようー知って</a:t>
            </a:r>
            <a:r>
              <a:rPr lang="ja-JP" altLang="en-US" sz="2400" dirty="0" smtClean="0">
                <a:latin typeface="ＭＳ ゴシック" panose="020B0609070205080204" pitchFamily="49" charset="-128"/>
                <a:ea typeface="ＭＳ ゴシック" panose="020B0609070205080204" pitchFamily="49" charset="-128"/>
              </a:rPr>
              <a:t>防</a:t>
            </a:r>
            <a:r>
              <a:rPr lang="ja-JP" altLang="en-US" sz="2400" dirty="0" err="1" smtClean="0">
                <a:latin typeface="ＭＳ ゴシック" panose="020B0609070205080204" pitchFamily="49" charset="-128"/>
                <a:ea typeface="ＭＳ ゴシック" panose="020B0609070205080204" pitchFamily="49" charset="-128"/>
              </a:rPr>
              <a:t>ごう</a:t>
            </a:r>
            <a:r>
              <a:rPr lang="ja-JP" altLang="en-US" sz="2400" dirty="0">
                <a:latin typeface="ＭＳ ゴシック" panose="020B0609070205080204" pitchFamily="49" charset="-128"/>
                <a:ea typeface="ＭＳ ゴシック" panose="020B0609070205080204" pitchFamily="49" charset="-128"/>
              </a:rPr>
              <a:t>熱中症</a:t>
            </a:r>
            <a:r>
              <a:rPr lang="ja-JP" altLang="en-US" sz="2400" dirty="0" smtClean="0">
                <a:latin typeface="ＭＳ ゴシック" panose="020B0609070205080204" pitchFamily="49" charset="-128"/>
                <a:ea typeface="ＭＳ ゴシック" panose="020B0609070205080204" pitchFamily="49" charset="-128"/>
              </a:rPr>
              <a:t>ー</a:t>
            </a:r>
            <a:r>
              <a:rPr lang="ja-JP" altLang="en-US" sz="24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独立行政</a:t>
            </a:r>
            <a:r>
              <a:rPr lang="ja-JP" altLang="en-US" sz="2400" dirty="0" smtClean="0">
                <a:latin typeface="ＭＳ ゴシック" panose="020B0609070205080204" pitchFamily="49" charset="-128"/>
                <a:ea typeface="ＭＳ ゴシック" panose="020B0609070205080204" pitchFamily="49" charset="-128"/>
              </a:rPr>
              <a:t>法人日本スポーツ振興センター）</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2" name="角丸四角形吹き出し 1"/>
          <p:cNvSpPr/>
          <p:nvPr/>
        </p:nvSpPr>
        <p:spPr>
          <a:xfrm>
            <a:off x="6708874" y="4016101"/>
            <a:ext cx="1873811" cy="734786"/>
          </a:xfrm>
          <a:prstGeom prst="wedgeRoundRectCallout">
            <a:avLst>
              <a:gd name="adj1" fmla="val -78391"/>
              <a:gd name="adj2" fmla="val -5616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70C0"/>
                </a:solidFill>
                <a:latin typeface="ＭＳ Ｐゴシック" panose="020B0600070205080204" pitchFamily="50" charset="-128"/>
                <a:ea typeface="ＭＳ Ｐゴシック" panose="020B0600070205080204" pitchFamily="50" charset="-128"/>
              </a:rPr>
              <a:t>画像をクリック</a:t>
            </a:r>
            <a:endParaRPr lang="ja-JP" altLang="en-US" dirty="0">
              <a:solidFill>
                <a:srgbClr val="0070C0"/>
              </a:solidFill>
              <a:latin typeface="ＭＳ Ｐゴシック" panose="020B0600070205080204" pitchFamily="50" charset="-128"/>
              <a:ea typeface="ＭＳ Ｐゴシック" panose="020B0600070205080204" pitchFamily="50" charset="-128"/>
            </a:endParaRPr>
          </a:p>
        </p:txBody>
      </p:sp>
      <p:sp>
        <p:nvSpPr>
          <p:cNvPr id="6"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4</a:t>
            </a:fld>
            <a:endParaRPr lang="en-US" altLang="ja-JP" dirty="0"/>
          </a:p>
        </p:txBody>
      </p:sp>
      <p:sp>
        <p:nvSpPr>
          <p:cNvPr id="7" name="テキスト ボックス 6">
            <a:extLst>
              <a:ext uri="{FF2B5EF4-FFF2-40B4-BE49-F238E27FC236}">
                <a16:creationId xmlns:a16="http://schemas.microsoft.com/office/drawing/2014/main" id="{BAFFDAEE-37AB-6CF2-B85E-405D82CC7AD0}"/>
              </a:ext>
            </a:extLst>
          </p:cNvPr>
          <p:cNvSpPr txBox="1"/>
          <p:nvPr/>
        </p:nvSpPr>
        <p:spPr>
          <a:xfrm>
            <a:off x="164467" y="267386"/>
            <a:ext cx="8632918"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＜展開＞</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smtClean="0">
                <a:latin typeface="ＭＳ ゴシック" panose="020B0609070205080204" pitchFamily="49" charset="-128"/>
                <a:ea typeface="ＭＳ ゴシック" panose="020B0609070205080204" pitchFamily="49" charset="-128"/>
              </a:rPr>
              <a:t>　熱中症予防のために必要なことを確認しましょう。</a:t>
            </a:r>
            <a:endParaRPr lang="en-US" altLang="ja-JP"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415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FFDAEE-37AB-6CF2-B85E-405D82CC7AD0}"/>
              </a:ext>
            </a:extLst>
          </p:cNvPr>
          <p:cNvSpPr txBox="1"/>
          <p:nvPr/>
        </p:nvSpPr>
        <p:spPr>
          <a:xfrm>
            <a:off x="119200" y="346501"/>
            <a:ext cx="8632918"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＜まとめ＞</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smtClean="0">
                <a:latin typeface="ＭＳ ゴシック" panose="020B0609070205080204" pitchFamily="49" charset="-128"/>
                <a:ea typeface="ＭＳ ゴシック" panose="020B0609070205080204" pitchFamily="49" charset="-128"/>
              </a:rPr>
              <a:t>　「熱中症予防のための５つの原則」について</a:t>
            </a:r>
            <a:endParaRPr lang="en-US" altLang="ja-JP" sz="28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848977" y="1589025"/>
            <a:ext cx="7076333" cy="4401205"/>
          </a:xfrm>
          <a:prstGeom prst="rect">
            <a:avLst/>
          </a:prstGeom>
          <a:noFill/>
          <a:ln>
            <a:solidFill>
              <a:schemeClr val="tx1"/>
            </a:solidFill>
          </a:ln>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①環境条件を把握し</a:t>
            </a:r>
            <a:r>
              <a:rPr lang="ja-JP" altLang="en-US" sz="3200" dirty="0" smtClean="0">
                <a:latin typeface="ＭＳ ゴシック" panose="020B0609070205080204" pitchFamily="49" charset="-128"/>
                <a:ea typeface="ＭＳ ゴシック" panose="020B0609070205080204" pitchFamily="49" charset="-128"/>
              </a:rPr>
              <a:t>、それに応じた</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運動、水分補給を行う。</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②</a:t>
            </a:r>
            <a:r>
              <a:rPr lang="ja-JP" altLang="en-US" sz="3200" dirty="0">
                <a:latin typeface="ＭＳ ゴシック" panose="020B0609070205080204" pitchFamily="49" charset="-128"/>
                <a:ea typeface="ＭＳ ゴシック" panose="020B0609070205080204" pitchFamily="49" charset="-128"/>
              </a:rPr>
              <a:t>暑さに徐々に慣らして</a:t>
            </a:r>
            <a:r>
              <a:rPr lang="ja-JP" altLang="en-US" sz="3200" dirty="0" smtClean="0">
                <a:latin typeface="ＭＳ ゴシック" panose="020B0609070205080204" pitchFamily="49" charset="-128"/>
                <a:ea typeface="ＭＳ ゴシック" panose="020B0609070205080204" pitchFamily="49" charset="-128"/>
              </a:rPr>
              <a:t>いく。</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③個人の条件を考慮</a:t>
            </a:r>
            <a:r>
              <a:rPr lang="ja-JP" altLang="en-US" sz="3200" dirty="0" smtClean="0">
                <a:latin typeface="ＭＳ ゴシック" panose="020B0609070205080204" pitchFamily="49" charset="-128"/>
                <a:ea typeface="ＭＳ ゴシック" panose="020B0609070205080204" pitchFamily="49" charset="-128"/>
              </a:rPr>
              <a:t>する。</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④服装に気</a:t>
            </a:r>
            <a:r>
              <a:rPr lang="ja-JP" altLang="en-US" sz="3200" dirty="0" smtClean="0">
                <a:latin typeface="ＭＳ ゴシック" panose="020B0609070205080204" pitchFamily="49" charset="-128"/>
                <a:ea typeface="ＭＳ ゴシック" panose="020B0609070205080204" pitchFamily="49" charset="-128"/>
              </a:rPr>
              <a:t>をつける。</a:t>
            </a:r>
            <a:endParaRPr lang="en-US" altLang="ja-JP" sz="3200" dirty="0" smtClean="0">
              <a:latin typeface="ＭＳ ゴシック" panose="020B0609070205080204" pitchFamily="49" charset="-128"/>
              <a:ea typeface="ＭＳ ゴシック" panose="020B0609070205080204" pitchFamily="49" charset="-128"/>
            </a:endParaRPr>
          </a:p>
          <a:p>
            <a:endParaRPr lang="ja-JP" altLang="en-US" sz="14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⑤具合が悪くなった場合には早め</a:t>
            </a:r>
            <a:r>
              <a:rPr lang="ja-JP" altLang="en-US" sz="3200" dirty="0" smtClean="0">
                <a:latin typeface="ＭＳ ゴシック" panose="020B0609070205080204" pitchFamily="49" charset="-128"/>
                <a:ea typeface="ＭＳ ゴシック" panose="020B0609070205080204" pitchFamily="49" charset="-128"/>
              </a:rPr>
              <a:t>に</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運動</a:t>
            </a:r>
            <a:r>
              <a:rPr lang="ja-JP" altLang="en-US" sz="3200" dirty="0">
                <a:latin typeface="ＭＳ ゴシック" panose="020B0609070205080204" pitchFamily="49" charset="-128"/>
                <a:ea typeface="ＭＳ ゴシック" panose="020B0609070205080204" pitchFamily="49" charset="-128"/>
              </a:rPr>
              <a:t>を</a:t>
            </a:r>
            <a:r>
              <a:rPr lang="ja-JP" altLang="en-US" sz="3200" dirty="0" smtClean="0">
                <a:latin typeface="ＭＳ ゴシック" panose="020B0609070205080204" pitchFamily="49" charset="-128"/>
                <a:ea typeface="ＭＳ ゴシック" panose="020B0609070205080204" pitchFamily="49" charset="-128"/>
              </a:rPr>
              <a:t>中止し、必要な処置をする。</a:t>
            </a:r>
            <a:endParaRPr lang="en-US" altLang="ja-JP" sz="3600" dirty="0">
              <a:latin typeface="ＭＳ ゴシック" panose="020B0609070205080204" pitchFamily="49" charset="-128"/>
              <a:ea typeface="ＭＳ ゴシック" panose="020B0609070205080204" pitchFamily="49" charset="-128"/>
            </a:endParaRPr>
          </a:p>
        </p:txBody>
      </p:sp>
      <p:pic>
        <p:nvPicPr>
          <p:cNvPr id="4098" name="Picture 2" descr="https://www.jpnsport.go.jp/anzen/Portals/0/anzen/kenko/siryou/character2/k/K-18.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1801" y="3427046"/>
            <a:ext cx="1181168" cy="11811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532276" y="6419628"/>
            <a:ext cx="5661695" cy="261610"/>
          </a:xfrm>
          <a:prstGeom prst="rect">
            <a:avLst/>
          </a:prstGeom>
          <a:noFill/>
        </p:spPr>
        <p:txBody>
          <a:bodyPr wrap="square" rtlCol="0">
            <a:spAutoFit/>
          </a:bodyPr>
          <a:lstStyle/>
          <a:p>
            <a:r>
              <a:rPr lang="ja-JP" altLang="en-US" sz="1100" dirty="0" smtClean="0">
                <a:latin typeface="ＭＳ ゴシック" panose="020B0609070205080204" pitchFamily="49" charset="-128"/>
                <a:ea typeface="ＭＳ ゴシック" panose="020B0609070205080204" pitchFamily="49" charset="-128"/>
              </a:rPr>
              <a:t>スポーツ事故防止ハンドブック（解説編）（</a:t>
            </a:r>
            <a:r>
              <a:rPr lang="ja-JP" altLang="en-US" sz="1100" dirty="0">
                <a:latin typeface="ＭＳ ゴシック" panose="020B0609070205080204" pitchFamily="49" charset="-128"/>
                <a:ea typeface="ＭＳ ゴシック" panose="020B0609070205080204" pitchFamily="49" charset="-128"/>
              </a:rPr>
              <a:t>独立行政法人日本スポーツ振興センター）</a:t>
            </a:r>
          </a:p>
        </p:txBody>
      </p:sp>
      <p:sp>
        <p:nvSpPr>
          <p:cNvPr id="10"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5</a:t>
            </a:fld>
            <a:endParaRPr lang="en-US" altLang="ja-JP" dirty="0"/>
          </a:p>
        </p:txBody>
      </p:sp>
      <p:sp>
        <p:nvSpPr>
          <p:cNvPr id="8" name="フローチャート: 代替処理 7"/>
          <p:cNvSpPr/>
          <p:nvPr/>
        </p:nvSpPr>
        <p:spPr>
          <a:xfrm>
            <a:off x="7062288" y="191958"/>
            <a:ext cx="1780364" cy="592592"/>
          </a:xfrm>
          <a:prstGeom prst="flowChartAlternateProcess">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お手元</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のハンドブック</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も</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あわせてご覧ください。</a:t>
            </a:r>
            <a:endParaRPr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41318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FFDAEE-37AB-6CF2-B85E-405D82CC7AD0}"/>
              </a:ext>
            </a:extLst>
          </p:cNvPr>
          <p:cNvSpPr txBox="1"/>
          <p:nvPr/>
        </p:nvSpPr>
        <p:spPr>
          <a:xfrm>
            <a:off x="164467" y="118663"/>
            <a:ext cx="8632918"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＜まとめ＞</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smtClean="0">
                <a:latin typeface="ＭＳ ゴシック" panose="020B0609070205080204" pitchFamily="49" charset="-128"/>
                <a:ea typeface="ＭＳ ゴシック" panose="020B0609070205080204" pitchFamily="49" charset="-128"/>
              </a:rPr>
              <a:t>　「熱中症への対応」について</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6</a:t>
            </a:fld>
            <a:endParaRPr lang="en-US" altLang="ja-JP" dirty="0"/>
          </a:p>
        </p:txBody>
      </p:sp>
      <p:pic>
        <p:nvPicPr>
          <p:cNvPr id="2" name="図 1"/>
          <p:cNvPicPr>
            <a:picLocks noChangeAspect="1"/>
          </p:cNvPicPr>
          <p:nvPr/>
        </p:nvPicPr>
        <p:blipFill>
          <a:blip r:embed="rId3"/>
          <a:stretch>
            <a:fillRect/>
          </a:stretch>
        </p:blipFill>
        <p:spPr>
          <a:xfrm>
            <a:off x="903406" y="1085405"/>
            <a:ext cx="7049064" cy="5321587"/>
          </a:xfrm>
          <a:prstGeom prst="rect">
            <a:avLst/>
          </a:prstGeom>
        </p:spPr>
      </p:pic>
      <p:sp>
        <p:nvSpPr>
          <p:cNvPr id="11" name="テキスト ボックス 10"/>
          <p:cNvSpPr txBox="1"/>
          <p:nvPr/>
        </p:nvSpPr>
        <p:spPr>
          <a:xfrm>
            <a:off x="2613757" y="6483345"/>
            <a:ext cx="5661695" cy="261610"/>
          </a:xfrm>
          <a:prstGeom prst="rect">
            <a:avLst/>
          </a:prstGeom>
          <a:noFill/>
        </p:spPr>
        <p:txBody>
          <a:bodyPr wrap="square" rtlCol="0">
            <a:spAutoFit/>
          </a:bodyPr>
          <a:lstStyle/>
          <a:p>
            <a:r>
              <a:rPr lang="ja-JP" altLang="en-US" sz="1100" dirty="0" smtClean="0">
                <a:latin typeface="ＭＳ ゴシック" panose="020B0609070205080204" pitchFamily="49" charset="-128"/>
                <a:ea typeface="ＭＳ ゴシック" panose="020B0609070205080204" pitchFamily="49" charset="-128"/>
              </a:rPr>
              <a:t>スポーツ事故防止ハンドブック（解説編）（</a:t>
            </a:r>
            <a:r>
              <a:rPr lang="ja-JP" altLang="en-US" sz="1100" dirty="0">
                <a:latin typeface="ＭＳ ゴシック" panose="020B0609070205080204" pitchFamily="49" charset="-128"/>
                <a:ea typeface="ＭＳ ゴシック" panose="020B0609070205080204" pitchFamily="49" charset="-128"/>
              </a:rPr>
              <a:t>独立行政法人日本スポーツ振興センター）</a:t>
            </a:r>
          </a:p>
        </p:txBody>
      </p:sp>
      <p:sp>
        <p:nvSpPr>
          <p:cNvPr id="8" name="フローチャート: 代替処理 7"/>
          <p:cNvSpPr/>
          <p:nvPr/>
        </p:nvSpPr>
        <p:spPr>
          <a:xfrm>
            <a:off x="7062288" y="191958"/>
            <a:ext cx="1780364" cy="592592"/>
          </a:xfrm>
          <a:prstGeom prst="flowChartAlternateProcess">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お手元</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のハンドブック</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も</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あわせてご覧ください。</a:t>
            </a:r>
            <a:endParaRPr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568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FFDAEE-37AB-6CF2-B85E-405D82CC7AD0}"/>
              </a:ext>
            </a:extLst>
          </p:cNvPr>
          <p:cNvSpPr txBox="1"/>
          <p:nvPr/>
        </p:nvSpPr>
        <p:spPr>
          <a:xfrm>
            <a:off x="164467" y="118663"/>
            <a:ext cx="8632918" cy="523220"/>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＜まとめ＞「熱中症対策指針」</a:t>
            </a:r>
            <a:r>
              <a:rPr lang="ja-JP" altLang="en-US" sz="2800" smtClean="0">
                <a:latin typeface="ＭＳ ゴシック" panose="020B0609070205080204" pitchFamily="49" charset="-128"/>
                <a:ea typeface="ＭＳ ゴシック" panose="020B0609070205080204" pitchFamily="49" charset="-128"/>
              </a:rPr>
              <a:t>に</a:t>
            </a:r>
            <a:r>
              <a:rPr lang="ja-JP" altLang="en-US" sz="2800" smtClean="0">
                <a:latin typeface="ＭＳ ゴシック" panose="020B0609070205080204" pitchFamily="49" charset="-128"/>
                <a:ea typeface="ＭＳ ゴシック" panose="020B0609070205080204" pitchFamily="49" charset="-128"/>
              </a:rPr>
              <a:t>ついて（参考）</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7</a:t>
            </a:fld>
            <a:endParaRPr lang="en-US" altLang="ja-JP" dirty="0"/>
          </a:p>
        </p:txBody>
      </p:sp>
      <p:sp>
        <p:nvSpPr>
          <p:cNvPr id="11" name="テキスト ボックス 10"/>
          <p:cNvSpPr txBox="1"/>
          <p:nvPr/>
        </p:nvSpPr>
        <p:spPr>
          <a:xfrm>
            <a:off x="850868" y="6483345"/>
            <a:ext cx="7260115" cy="261610"/>
          </a:xfrm>
          <a:prstGeom prst="rect">
            <a:avLst/>
          </a:prstGeom>
          <a:noFill/>
        </p:spPr>
        <p:txBody>
          <a:bodyPr wrap="square" rtlCol="0">
            <a:spAutoFit/>
          </a:bodyPr>
          <a:lstStyle/>
          <a:p>
            <a:r>
              <a:rPr lang="ja-JP" altLang="en-US" sz="1100" dirty="0" smtClean="0">
                <a:latin typeface="ＭＳ ゴシック" panose="020B0609070205080204" pitchFamily="49" charset="-128"/>
                <a:ea typeface="ＭＳ ゴシック" panose="020B0609070205080204" pitchFamily="49" charset="-128"/>
              </a:rPr>
              <a:t>子供たちの命を守る熱中症事故予防対策に</a:t>
            </a:r>
            <a:r>
              <a:rPr lang="ja-JP" altLang="en-US" sz="1100" dirty="0">
                <a:latin typeface="ＭＳ ゴシック" panose="020B0609070205080204" pitchFamily="49" charset="-128"/>
                <a:ea typeface="ＭＳ ゴシック" panose="020B0609070205080204" pitchFamily="49" charset="-128"/>
              </a:rPr>
              <a:t>向けて</a:t>
            </a:r>
            <a:r>
              <a:rPr lang="en-US" altLang="ja-JP" sz="1100" dirty="0" smtClean="0">
                <a:latin typeface="ＭＳ ゴシック" panose="020B0609070205080204" pitchFamily="49" charset="-128"/>
                <a:ea typeface="ＭＳ ゴシック" panose="020B0609070205080204" pitchFamily="49" charset="-128"/>
              </a:rPr>
              <a:t>【</a:t>
            </a:r>
            <a:r>
              <a:rPr lang="ja-JP" altLang="en-US" sz="1100" dirty="0" smtClean="0">
                <a:latin typeface="ＭＳ ゴシック" panose="020B0609070205080204" pitchFamily="49" charset="-128"/>
                <a:ea typeface="ＭＳ ゴシック" panose="020B0609070205080204" pitchFamily="49" charset="-128"/>
              </a:rPr>
              <a:t>学校における熱中症対策ガイドライン</a:t>
            </a:r>
            <a:r>
              <a:rPr lang="en-US" altLang="ja-JP" sz="1100" dirty="0" smtClean="0">
                <a:latin typeface="ＭＳ ゴシック" panose="020B0609070205080204" pitchFamily="49" charset="-128"/>
                <a:ea typeface="ＭＳ ゴシック" panose="020B0609070205080204" pitchFamily="49" charset="-128"/>
              </a:rPr>
              <a:t>】</a:t>
            </a:r>
            <a:r>
              <a:rPr lang="ja-JP" altLang="en-US" sz="1100" dirty="0" smtClean="0">
                <a:latin typeface="ＭＳ ゴシック" panose="020B0609070205080204" pitchFamily="49" charset="-128"/>
                <a:ea typeface="ＭＳ ゴシック" panose="020B0609070205080204" pitchFamily="49" charset="-128"/>
              </a:rPr>
              <a:t>（宮城県教育員会）</a:t>
            </a:r>
            <a:endParaRPr lang="ja-JP" altLang="en-US" sz="11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787923" y="675717"/>
            <a:ext cx="7134225" cy="5676900"/>
          </a:xfrm>
          <a:prstGeom prst="rect">
            <a:avLst/>
          </a:prstGeom>
        </p:spPr>
      </p:pic>
    </p:spTree>
    <p:extLst>
      <p:ext uri="{BB962C8B-B14F-4D97-AF65-F5344CB8AC3E}">
        <p14:creationId xmlns:p14="http://schemas.microsoft.com/office/powerpoint/2010/main" val="259698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92" y="492192"/>
            <a:ext cx="8101844" cy="1969653"/>
          </a:xfrm>
        </p:spPr>
        <p:txBody>
          <a:bodyPr>
            <a:normAutofit/>
          </a:bodyPr>
          <a:lstStyle/>
          <a:p>
            <a:pPr algn="ctr"/>
            <a:r>
              <a:rPr lang="ja-JP" altLang="en-US" sz="4000" dirty="0">
                <a:latin typeface="ＭＳ ゴシック" panose="020B0609070205080204" pitchFamily="49" charset="-128"/>
                <a:ea typeface="ＭＳ ゴシック" panose="020B0609070205080204" pitchFamily="49" charset="-128"/>
              </a:rPr>
              <a:t>＜まとめ＞</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smtClean="0">
                <a:latin typeface="ＭＳ ゴシック" panose="020B0609070205080204" pitchFamily="49" charset="-128"/>
                <a:ea typeface="ＭＳ ゴシック" panose="020B0609070205080204" pitchFamily="49" charset="-128"/>
              </a:rPr>
              <a:t>校内での安全管理体制で</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ja-JP" altLang="en-US" sz="4000" dirty="0" smtClean="0">
                <a:latin typeface="ＭＳ ゴシック" panose="020B0609070205080204" pitchFamily="49" charset="-128"/>
                <a:ea typeface="ＭＳ ゴシック" panose="020B0609070205080204" pitchFamily="49" charset="-128"/>
              </a:rPr>
              <a:t>留意すべきこと</a:t>
            </a:r>
            <a:endParaRPr lang="ja-JP" altLang="en-US" sz="4000" dirty="0">
              <a:latin typeface="ＭＳ ゴシック" panose="020B0609070205080204" pitchFamily="49" charset="-128"/>
              <a:ea typeface="ＭＳ ゴシック" panose="020B0609070205080204" pitchFamily="49" charset="-128"/>
            </a:endParaRPr>
          </a:p>
        </p:txBody>
      </p:sp>
      <p:sp>
        <p:nvSpPr>
          <p:cNvPr id="3"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8</a:t>
            </a:fld>
            <a:endParaRPr lang="en-US" altLang="ja-JP" dirty="0"/>
          </a:p>
        </p:txBody>
      </p:sp>
    </p:spTree>
    <p:extLst>
      <p:ext uri="{BB962C8B-B14F-4D97-AF65-F5344CB8AC3E}">
        <p14:creationId xmlns:p14="http://schemas.microsoft.com/office/powerpoint/2010/main" val="27485392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984</Words>
  <Application>Microsoft Office PowerPoint</Application>
  <PresentationFormat>画面に合わせる (4:3)</PresentationFormat>
  <Paragraphs>93</Paragraphs>
  <Slides>8</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HG丸ｺﾞｼｯｸM-PRO</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 校内での安全管理体制で 留意すべきこと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門脇 泰史</dc:creator>
  <cp:lastModifiedBy>門脇　泰史</cp:lastModifiedBy>
  <cp:revision>44</cp:revision>
  <cp:lastPrinted>2024-03-04T07:10:21Z</cp:lastPrinted>
  <dcterms:created xsi:type="dcterms:W3CDTF">2023-12-04T19:12:20Z</dcterms:created>
  <dcterms:modified xsi:type="dcterms:W3CDTF">2024-03-29T04:50:11Z</dcterms:modified>
</cp:coreProperties>
</file>