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505" r:id="rId2"/>
    <p:sldId id="506" r:id="rId3"/>
    <p:sldId id="396" r:id="rId4"/>
    <p:sldId id="510" r:id="rId5"/>
    <p:sldId id="511" r:id="rId6"/>
    <p:sldId id="404" r:id="rId7"/>
    <p:sldId id="405" r:id="rId8"/>
    <p:sldId id="512" r:id="rId9"/>
    <p:sldId id="513" r:id="rId10"/>
    <p:sldId id="514" r:id="rId11"/>
    <p:sldId id="515" r:id="rId12"/>
    <p:sldId id="516" r:id="rId13"/>
    <p:sldId id="509" r:id="rId14"/>
    <p:sldId id="51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905" autoAdjust="0"/>
  </p:normalViewPr>
  <p:slideViewPr>
    <p:cSldViewPr snapToGrid="0">
      <p:cViewPr varScale="1">
        <p:scale>
          <a:sx n="86" d="100"/>
          <a:sy n="86" d="100"/>
        </p:scale>
        <p:origin x="2370" y="108"/>
      </p:cViewPr>
      <p:guideLst/>
    </p:cSldViewPr>
  </p:slideViewPr>
  <p:notesTextViewPr>
    <p:cViewPr>
      <p:scale>
        <a:sx n="1" d="1"/>
        <a:sy n="1" d="1"/>
      </p:scale>
      <p:origin x="0" y="0"/>
    </p:cViewPr>
  </p:notesTextViewPr>
  <p:notesViewPr>
    <p:cSldViewPr snapToGrid="0">
      <p:cViewPr>
        <p:scale>
          <a:sx n="90" d="100"/>
          <a:sy n="90" d="100"/>
        </p:scale>
        <p:origin x="3774" y="1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368066491688538"/>
          <c:y val="0.15215215215215216"/>
          <c:w val="0.55763888888888891"/>
          <c:h val="0.80380380380380378"/>
        </c:manualLayout>
      </c:layout>
      <c:pieChart>
        <c:varyColors val="1"/>
        <c:ser>
          <c:idx val="0"/>
          <c:order val="0"/>
          <c:spPr>
            <a:solidFill>
              <a:schemeClr val="bg1"/>
            </a:solidFill>
            <a:ln w="19050">
              <a:solidFill>
                <a:schemeClr val="tx2">
                  <a:lumMod val="75000"/>
                </a:schemeClr>
              </a:solidFill>
            </a:ln>
            <a:effectLst/>
          </c:spPr>
          <c:dPt>
            <c:idx val="0"/>
            <c:bubble3D val="0"/>
            <c:explosion val="10"/>
            <c:spPr>
              <a:solidFill>
                <a:srgbClr val="FFFF00"/>
              </a:solidFill>
              <a:ln w="19050">
                <a:solidFill>
                  <a:schemeClr val="tx2">
                    <a:lumMod val="75000"/>
                  </a:schemeClr>
                </a:solidFill>
              </a:ln>
              <a:effectLst/>
            </c:spPr>
            <c:extLst>
              <c:ext xmlns:c16="http://schemas.microsoft.com/office/drawing/2014/chart" uri="{C3380CC4-5D6E-409C-BE32-E72D297353CC}">
                <c16:uniqueId val="{00000001-E295-49F1-9B76-679193457B8E}"/>
              </c:ext>
            </c:extLst>
          </c:dPt>
          <c:dPt>
            <c:idx val="1"/>
            <c:bubble3D val="0"/>
            <c:spPr>
              <a:solidFill>
                <a:schemeClr val="bg1"/>
              </a:solidFill>
              <a:ln w="19050">
                <a:solidFill>
                  <a:schemeClr val="tx2">
                    <a:lumMod val="75000"/>
                  </a:schemeClr>
                </a:solidFill>
              </a:ln>
              <a:effectLst/>
            </c:spPr>
            <c:extLst>
              <c:ext xmlns:c16="http://schemas.microsoft.com/office/drawing/2014/chart" uri="{C3380CC4-5D6E-409C-BE32-E72D297353CC}">
                <c16:uniqueId val="{00000003-E295-49F1-9B76-679193457B8E}"/>
              </c:ext>
            </c:extLst>
          </c:dPt>
          <c:dPt>
            <c:idx val="2"/>
            <c:bubble3D val="0"/>
            <c:spPr>
              <a:solidFill>
                <a:schemeClr val="bg1"/>
              </a:solidFill>
              <a:ln w="19050">
                <a:solidFill>
                  <a:schemeClr val="tx2">
                    <a:lumMod val="75000"/>
                  </a:schemeClr>
                </a:solidFill>
              </a:ln>
              <a:effectLst/>
            </c:spPr>
            <c:extLst>
              <c:ext xmlns:c16="http://schemas.microsoft.com/office/drawing/2014/chart" uri="{C3380CC4-5D6E-409C-BE32-E72D297353CC}">
                <c16:uniqueId val="{00000005-E295-49F1-9B76-679193457B8E}"/>
              </c:ext>
            </c:extLst>
          </c:dPt>
          <c:dPt>
            <c:idx val="3"/>
            <c:bubble3D val="0"/>
            <c:spPr>
              <a:solidFill>
                <a:schemeClr val="bg1"/>
              </a:solidFill>
              <a:ln w="19050">
                <a:solidFill>
                  <a:schemeClr val="tx2">
                    <a:lumMod val="75000"/>
                  </a:schemeClr>
                </a:solidFill>
              </a:ln>
              <a:effectLst/>
            </c:spPr>
            <c:extLst>
              <c:ext xmlns:c16="http://schemas.microsoft.com/office/drawing/2014/chart" uri="{C3380CC4-5D6E-409C-BE32-E72D297353CC}">
                <c16:uniqueId val="{00000007-E295-49F1-9B76-679193457B8E}"/>
              </c:ext>
            </c:extLst>
          </c:dPt>
          <c:dPt>
            <c:idx val="4"/>
            <c:bubble3D val="0"/>
            <c:spPr>
              <a:solidFill>
                <a:schemeClr val="bg1"/>
              </a:solidFill>
              <a:ln w="19050">
                <a:solidFill>
                  <a:schemeClr val="tx2">
                    <a:lumMod val="75000"/>
                  </a:schemeClr>
                </a:solidFill>
              </a:ln>
              <a:effectLst/>
            </c:spPr>
            <c:extLst>
              <c:ext xmlns:c16="http://schemas.microsoft.com/office/drawing/2014/chart" uri="{C3380CC4-5D6E-409C-BE32-E72D297353CC}">
                <c16:uniqueId val="{00000009-E295-49F1-9B76-679193457B8E}"/>
              </c:ext>
            </c:extLst>
          </c:dPt>
          <c:dPt>
            <c:idx val="5"/>
            <c:bubble3D val="0"/>
            <c:spPr>
              <a:solidFill>
                <a:schemeClr val="bg1"/>
              </a:solidFill>
              <a:ln w="19050">
                <a:solidFill>
                  <a:schemeClr val="tx2">
                    <a:lumMod val="75000"/>
                  </a:schemeClr>
                </a:solidFill>
              </a:ln>
              <a:effectLst/>
            </c:spPr>
            <c:extLst>
              <c:ext xmlns:c16="http://schemas.microsoft.com/office/drawing/2014/chart" uri="{C3380CC4-5D6E-409C-BE32-E72D297353CC}">
                <c16:uniqueId val="{0000000B-E295-49F1-9B76-679193457B8E}"/>
              </c:ext>
            </c:extLst>
          </c:dPt>
          <c:dPt>
            <c:idx val="6"/>
            <c:bubble3D val="0"/>
            <c:spPr>
              <a:solidFill>
                <a:schemeClr val="bg1"/>
              </a:solidFill>
              <a:ln w="19050">
                <a:solidFill>
                  <a:schemeClr val="tx2">
                    <a:lumMod val="75000"/>
                  </a:schemeClr>
                </a:solidFill>
              </a:ln>
              <a:effectLst/>
            </c:spPr>
            <c:extLst>
              <c:ext xmlns:c16="http://schemas.microsoft.com/office/drawing/2014/chart" uri="{C3380CC4-5D6E-409C-BE32-E72D297353CC}">
                <c16:uniqueId val="{0000000D-E295-49F1-9B76-679193457B8E}"/>
              </c:ext>
            </c:extLst>
          </c:dPt>
          <c:dPt>
            <c:idx val="7"/>
            <c:bubble3D val="0"/>
            <c:spPr>
              <a:solidFill>
                <a:schemeClr val="bg1"/>
              </a:solidFill>
              <a:ln w="19050">
                <a:solidFill>
                  <a:schemeClr val="tx2">
                    <a:lumMod val="75000"/>
                  </a:schemeClr>
                </a:solidFill>
              </a:ln>
              <a:effectLst/>
            </c:spPr>
            <c:extLst>
              <c:ext xmlns:c16="http://schemas.microsoft.com/office/drawing/2014/chart" uri="{C3380CC4-5D6E-409C-BE32-E72D297353CC}">
                <c16:uniqueId val="{0000000F-E295-49F1-9B76-679193457B8E}"/>
              </c:ext>
            </c:extLst>
          </c:dPt>
          <c:dLbls>
            <c:dLbl>
              <c:idx val="0"/>
              <c:layout>
                <c:manualLayout>
                  <c:x val="-4.7495492554929575E-2"/>
                  <c:y val="4.3440393689793515E-2"/>
                </c:manualLayout>
              </c:layout>
              <c:tx>
                <c:rich>
                  <a:bodyPr rot="0" spcFirstLastPara="1" vertOverflow="ellipsis" vert="horz" wrap="square" lIns="38100" tIns="19050" rIns="38100" bIns="19050" anchor="ctr" anchorCtr="1">
                    <a:noAutofit/>
                  </a:bodyPr>
                  <a:lstStyle/>
                  <a:p>
                    <a:pPr>
                      <a:defRPr sz="1500" b="0" i="0" u="none" strike="noStrike" kern="1200" baseline="0">
                        <a:solidFill>
                          <a:srgbClr val="FF0000"/>
                        </a:solidFill>
                        <a:latin typeface="ＤＦ特太ゴシック体" panose="020B0509000000000000" pitchFamily="49" charset="-128"/>
                        <a:ea typeface="+mn-ea"/>
                        <a:cs typeface="+mn-cs"/>
                      </a:defRPr>
                    </a:pPr>
                    <a:fld id="{B6F061BE-E5A1-4234-9871-6C9F097187BD}" type="CATEGORYNAME">
                      <a:rPr lang="ja-JP" altLang="en-US" sz="2800" b="0" i="0" baseline="0">
                        <a:solidFill>
                          <a:srgbClr val="FF0000"/>
                        </a:solidFill>
                        <a:latin typeface="ＤＦ特太ゴシック体" panose="020B0509000000000000" pitchFamily="49" charset="-128"/>
                        <a:ea typeface="ＤＦ特太ゴシック体" panose="020B0509000000000000" pitchFamily="49" charset="-128"/>
                      </a:rPr>
                      <a:pPr>
                        <a:defRPr sz="1500" b="0">
                          <a:solidFill>
                            <a:srgbClr val="FF0000"/>
                          </a:solidFill>
                          <a:latin typeface="ＤＦ特太ゴシック体" panose="020B0509000000000000" pitchFamily="49" charset="-128"/>
                        </a:defRPr>
                      </a:pPr>
                      <a:t>[分類名]</a:t>
                    </a:fld>
                    <a:r>
                      <a:rPr lang="ja-JP" altLang="en-US" sz="2800" b="0" i="0" baseline="0" dirty="0">
                        <a:solidFill>
                          <a:srgbClr val="FF0000"/>
                        </a:solidFill>
                        <a:latin typeface="ＤＦ特太ゴシック体" panose="020B0509000000000000" pitchFamily="49" charset="-128"/>
                        <a:ea typeface="ＤＦ特太ゴシック体" panose="020B0509000000000000" pitchFamily="49" charset="-128"/>
                      </a:rPr>
                      <a:t>
</a:t>
                    </a:r>
                    <a:fld id="{83D3910E-D603-46C9-9E0B-B9974396DEF2}" type="PERCENTAGE">
                      <a:rPr lang="en-US" altLang="ja-JP" sz="2800" b="0" i="0" baseline="0" smtClean="0">
                        <a:solidFill>
                          <a:srgbClr val="FF0000"/>
                        </a:solidFill>
                        <a:latin typeface="ＤＦ特太ゴシック体" panose="020B0509000000000000" pitchFamily="49" charset="-128"/>
                        <a:ea typeface="ＤＦ特太ゴシック体" panose="020B0509000000000000" pitchFamily="49" charset="-128"/>
                      </a:rPr>
                      <a:pPr>
                        <a:defRPr sz="1500" b="0">
                          <a:solidFill>
                            <a:srgbClr val="FF0000"/>
                          </a:solidFill>
                          <a:latin typeface="ＤＦ特太ゴシック体" panose="020B0509000000000000" pitchFamily="49" charset="-128"/>
                        </a:defRPr>
                      </a:pPr>
                      <a:t>[パーセンテージ]</a:t>
                    </a:fld>
                    <a:endParaRPr lang="ja-JP" altLang="en-US" sz="2800" b="0" i="0" baseline="0" dirty="0">
                      <a:solidFill>
                        <a:srgbClr val="FF0000"/>
                      </a:solidFill>
                      <a:latin typeface="ＤＦ特太ゴシック体" panose="020B0509000000000000" pitchFamily="49" charset="-128"/>
                      <a:ea typeface="ＤＦ特太ゴシック体" panose="020B0509000000000000" pitchFamily="49" charset="-128"/>
                    </a:endParaRPr>
                  </a:p>
                  <a:p>
                    <a:pPr>
                      <a:defRPr sz="1500" b="0">
                        <a:solidFill>
                          <a:srgbClr val="FF0000"/>
                        </a:solidFill>
                        <a:latin typeface="ＤＦ特太ゴシック体" panose="020B0509000000000000" pitchFamily="49" charset="-128"/>
                      </a:defRPr>
                    </a:pPr>
                    <a:r>
                      <a:rPr lang="ja-JP" altLang="en-US" sz="2800" b="0" i="0" baseline="0" dirty="0">
                        <a:solidFill>
                          <a:srgbClr val="FF0000"/>
                        </a:solidFill>
                        <a:latin typeface="ＤＦ特太ゴシック体" panose="020B0509000000000000" pitchFamily="49" charset="-128"/>
                        <a:ea typeface="ＤＦ特太ゴシック体" panose="020B0509000000000000" pitchFamily="49" charset="-128"/>
                      </a:rPr>
                      <a:t>（</a:t>
                    </a:r>
                    <a:r>
                      <a:rPr lang="en-US" altLang="ja-JP" sz="2800" b="0" i="0" baseline="0" dirty="0">
                        <a:solidFill>
                          <a:srgbClr val="FF0000"/>
                        </a:solidFill>
                        <a:latin typeface="ＤＦ特太ゴシック体" panose="020B0509000000000000" pitchFamily="49" charset="-128"/>
                        <a:ea typeface="ＤＦ特太ゴシック体" panose="020B0509000000000000" pitchFamily="49" charset="-128"/>
                      </a:rPr>
                      <a:t>110</a:t>
                    </a:r>
                    <a:r>
                      <a:rPr lang="ja-JP" altLang="en-US" sz="2800" b="0" i="0" baseline="0" dirty="0">
                        <a:solidFill>
                          <a:srgbClr val="FF0000"/>
                        </a:solidFill>
                        <a:latin typeface="ＤＦ特太ゴシック体" panose="020B0509000000000000" pitchFamily="49" charset="-128"/>
                        <a:ea typeface="ＤＦ特太ゴシック体" panose="020B0509000000000000" pitchFamily="49" charset="-128"/>
                      </a:rPr>
                      <a:t>人）</a:t>
                    </a:r>
                  </a:p>
                </c:rich>
              </c:tx>
              <c:spPr>
                <a:noFill/>
                <a:ln>
                  <a:noFill/>
                </a:ln>
                <a:effectLst/>
              </c:spPr>
              <c:txPr>
                <a:bodyPr rot="0" spcFirstLastPara="1" vertOverflow="ellipsis" vert="horz" wrap="square" lIns="38100" tIns="19050" rIns="38100" bIns="19050" anchor="ctr" anchorCtr="1">
                  <a:noAutofit/>
                </a:bodyPr>
                <a:lstStyle/>
                <a:p>
                  <a:pPr>
                    <a:defRPr sz="1500" b="0" i="0" u="none" strike="noStrike" kern="1200" baseline="0">
                      <a:solidFill>
                        <a:srgbClr val="FF0000"/>
                      </a:solidFill>
                      <a:latin typeface="ＤＦ特太ゴシック体" panose="020B0509000000000000" pitchFamily="49" charset="-128"/>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3867202066495056"/>
                      <c:h val="0.43581698318999812"/>
                    </c:manualLayout>
                  </c15:layout>
                  <c15:dlblFieldTable/>
                  <c15:showDataLabelsRange val="0"/>
                </c:ext>
                <c:ext xmlns:c16="http://schemas.microsoft.com/office/drawing/2014/chart" uri="{C3380CC4-5D6E-409C-BE32-E72D297353CC}">
                  <c16:uniqueId val="{00000001-E295-49F1-9B76-679193457B8E}"/>
                </c:ext>
              </c:extLst>
            </c:dLbl>
            <c:dLbl>
              <c:idx val="1"/>
              <c:layout>
                <c:manualLayout>
                  <c:x val="3.6704426274139675E-2"/>
                  <c:y val="-7.3560443928243763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39869061657547794"/>
                      <c:h val="0.20423636234659856"/>
                    </c:manualLayout>
                  </c15:layout>
                </c:ext>
                <c:ext xmlns:c16="http://schemas.microsoft.com/office/drawing/2014/chart" uri="{C3380CC4-5D6E-409C-BE32-E72D297353CC}">
                  <c16:uniqueId val="{00000003-E295-49F1-9B76-679193457B8E}"/>
                </c:ext>
              </c:extLst>
            </c:dLbl>
            <c:dLbl>
              <c:idx val="4"/>
              <c:layout>
                <c:manualLayout>
                  <c:x val="-0.17339020122484691"/>
                  <c:y val="0.12652850685330999"/>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9-E295-49F1-9B76-679193457B8E}"/>
                </c:ext>
              </c:extLst>
            </c:dLbl>
            <c:dLbl>
              <c:idx val="5"/>
              <c:layout>
                <c:manualLayout>
                  <c:x val="-5.974146981627302E-2"/>
                  <c:y val="5.505686789151356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E295-49F1-9B76-679193457B8E}"/>
                </c:ext>
              </c:extLst>
            </c:dLbl>
            <c:dLbl>
              <c:idx val="6"/>
              <c:layout>
                <c:manualLayout>
                  <c:x val="-9.3030366807196336E-4"/>
                  <c:y val="-3.6052115107233218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D-E295-49F1-9B76-679193457B8E}"/>
                </c:ext>
              </c:extLst>
            </c:dLbl>
            <c:dLbl>
              <c:idx val="7"/>
              <c:layout>
                <c:manualLayout>
                  <c:x val="8.3697438884047098E-2"/>
                  <c:y val="-2.402339347221237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F-E295-49F1-9B76-679193457B8E}"/>
                </c:ext>
              </c:extLst>
            </c:dLbl>
            <c:spPr>
              <a:noFill/>
              <a:ln>
                <a:noFill/>
              </a:ln>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tx1"/>
                    </a:solidFill>
                    <a:latin typeface="ＤＦ特太ゴシック体" panose="020B0509000000000000" pitchFamily="49" charset="-128"/>
                    <a:ea typeface="+mn-ea"/>
                    <a:cs typeface="+mn-cs"/>
                  </a:defRPr>
                </a:pPr>
                <a:endParaRPr lang="ja-JP"/>
              </a:p>
            </c:txPr>
            <c:dLblPos val="inEnd"/>
            <c:showLegendKey val="0"/>
            <c:showVal val="0"/>
            <c:showCatName val="1"/>
            <c:showSerName val="0"/>
            <c:showPercent val="1"/>
            <c:showBubbleSize val="0"/>
            <c:showLeaderLines val="1"/>
            <c:leaderLines>
              <c:spPr>
                <a:ln w="9525">
                  <a:solidFill>
                    <a:schemeClr val="accent1">
                      <a:lumMod val="60000"/>
                      <a:lumOff val="40000"/>
                    </a:schemeClr>
                  </a:solidFill>
                </a:ln>
                <a:effectLst/>
              </c:spPr>
            </c:leaderLines>
            <c:extLst>
              <c:ext xmlns:c15="http://schemas.microsoft.com/office/drawing/2012/chart" uri="{CE6537A1-D6FC-4f65-9D91-7224C49458BB}">
                <c15:layout/>
              </c:ext>
            </c:extLst>
          </c:dLbls>
          <c:cat>
            <c:strRef>
              <c:f>Sheet1!$A$3:$A$10</c:f>
              <c:strCache>
                <c:ptCount val="8"/>
                <c:pt idx="0">
                  <c:v>突然死</c:v>
                </c:pt>
                <c:pt idx="1">
                  <c:v>窒息死（溺死以外）</c:v>
                </c:pt>
                <c:pt idx="2">
                  <c:v>全身打撲</c:v>
                </c:pt>
                <c:pt idx="3">
                  <c:v>頭部外傷</c:v>
                </c:pt>
                <c:pt idx="4">
                  <c:v>溺死</c:v>
                </c:pt>
                <c:pt idx="5">
                  <c:v>内臓損傷</c:v>
                </c:pt>
                <c:pt idx="6">
                  <c:v>熱中症</c:v>
                </c:pt>
                <c:pt idx="7">
                  <c:v>その他</c:v>
                </c:pt>
              </c:strCache>
            </c:strRef>
          </c:cat>
          <c:val>
            <c:numRef>
              <c:f>Sheet1!$B$3:$B$10</c:f>
              <c:numCache>
                <c:formatCode>General</c:formatCode>
                <c:ptCount val="8"/>
                <c:pt idx="0">
                  <c:v>110</c:v>
                </c:pt>
                <c:pt idx="1">
                  <c:v>54</c:v>
                </c:pt>
                <c:pt idx="2">
                  <c:v>41</c:v>
                </c:pt>
                <c:pt idx="3">
                  <c:v>38</c:v>
                </c:pt>
                <c:pt idx="4">
                  <c:v>13</c:v>
                </c:pt>
                <c:pt idx="5">
                  <c:v>6</c:v>
                </c:pt>
                <c:pt idx="6">
                  <c:v>4</c:v>
                </c:pt>
                <c:pt idx="7">
                  <c:v>7</c:v>
                </c:pt>
              </c:numCache>
            </c:numRef>
          </c:val>
          <c:extLst>
            <c:ext xmlns:c16="http://schemas.microsoft.com/office/drawing/2014/chart" uri="{C3380CC4-5D6E-409C-BE32-E72D297353CC}">
              <c16:uniqueId val="{00000010-E295-49F1-9B76-679193457B8E}"/>
            </c:ext>
          </c:extLst>
        </c:ser>
        <c:dLbls>
          <c:dLblPos val="inEnd"/>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accent5">
        <a:lumMod val="60000"/>
        <a:lumOff val="40000"/>
      </a:schemeClr>
    </a:solidFill>
    <a:ln w="9525" cap="flat" cmpd="sng" algn="ctr">
      <a:solidFill>
        <a:schemeClr val="accent1"/>
      </a:solid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0">
  <cs:axisTitle>
    <cs:lnRef idx="0"/>
    <cs:fillRef idx="0"/>
    <cs:effectRef idx="0"/>
    <cs:fontRef idx="minor">
      <a:schemeClr val="lt1"/>
    </cs:fontRef>
    <cs:defRPr sz="900"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800"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000" kern="1200"/>
  </cs:chartArea>
  <cs:dataLabel>
    <cs:lnRef idx="0">
      <cs:styleClr val="0"/>
    </cs:lnRef>
    <cs:fillRef idx="0"/>
    <cs:effectRef idx="0"/>
    <cs:fontRef idx="minor">
      <cs:styleClr val="0"/>
    </cs:fontRef>
    <cs:defRPr sz="900" b="1" kern="1200"/>
  </cs:dataLabel>
  <cs:dataLabelCallout>
    <cs:lnRef idx="0">
      <cs:styleClr val="0"/>
    </cs:lnRef>
    <cs:fillRef idx="0"/>
    <cs:effectRef idx="0"/>
    <cs:fontRef idx="minor">
      <cs:styleClr val="0"/>
    </cs:fontRef>
    <cs:spPr>
      <a:solidFill>
        <a:schemeClr val="lt1"/>
      </a:solidFill>
      <a:ln>
        <a:solidFill>
          <a:schemeClr val="phClr"/>
        </a:solidFill>
      </a:ln>
    </cs:spPr>
    <cs:defRPr sz="900" b="1" kern="1200"/>
    <cs:bodyPr rot="0" spcFirstLastPara="1" vertOverflow="clip" horzOverflow="clip" vert="horz" wrap="square" lIns="36576" tIns="18288" rIns="36576" bIns="18288" anchor="ctr" anchorCtr="1">
      <a:spAutoFit/>
    </cs:bodyPr>
  </cs:dataLabelCallout>
  <cs:dataPoint>
    <cs:lnRef idx="0">
      <cs:styleClr val="0"/>
    </cs:lnRef>
    <cs:fillRef idx="0"/>
    <cs:effectRef idx="0"/>
    <cs:fontRef idx="minor">
      <a:schemeClr val="dk1"/>
    </cs:fontRef>
    <cs:spPr>
      <a:solidFill>
        <a:schemeClr val="lt1"/>
      </a:solidFill>
      <a:ln w="19050">
        <a:solidFill>
          <a:schemeClr val="phClr"/>
        </a:solidFill>
      </a:ln>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r>
              <a:rPr kumimoji="1" lang="ja-JP" altLang="en-US" dirty="0"/>
              <a:t>１</a:t>
            </a:r>
            <a:endParaRPr kumimoji="1" lang="en-US" altLang="ja-JP" dirty="0"/>
          </a:p>
        </p:txBody>
      </p:sp>
    </p:spTree>
    <p:extLst>
      <p:ext uri="{BB962C8B-B14F-4D97-AF65-F5344CB8AC3E}">
        <p14:creationId xmlns:p14="http://schemas.microsoft.com/office/powerpoint/2010/main" val="31872943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54029099-01F1-4A86-9178-CA1C3B4B86DF}" type="datetimeFigureOut">
              <a:rPr kumimoji="1" lang="ja-JP" altLang="en-US" smtClean="0"/>
              <a:t>2024/4/1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8FF3E1-9A39-4AE9-9F0C-51AB944BA3C0}" type="slidenum">
              <a:rPr kumimoji="1" lang="ja-JP" altLang="en-US" smtClean="0"/>
              <a:t>‹#›</a:t>
            </a:fld>
            <a:endParaRPr kumimoji="1" lang="ja-JP" altLang="en-US"/>
          </a:p>
        </p:txBody>
      </p:sp>
    </p:spTree>
    <p:extLst>
      <p:ext uri="{BB962C8B-B14F-4D97-AF65-F5344CB8AC3E}">
        <p14:creationId xmlns:p14="http://schemas.microsoft.com/office/powerpoint/2010/main" val="41727989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学校で大けがをしたり、意識を失った児童生徒がいた場合、気が動転し、どう行動していいか分からなくなってしまうことが考えられます。</a:t>
            </a:r>
            <a:endParaRPr kumimoji="1" lang="en-US" altLang="ja-JP" dirty="0"/>
          </a:p>
          <a:p>
            <a:endParaRPr kumimoji="1" lang="en-US" altLang="ja-JP" dirty="0"/>
          </a:p>
          <a:p>
            <a:r>
              <a:rPr kumimoji="1" lang="ja-JP" altLang="en-US" dirty="0"/>
              <a:t>緊急時に、組織的として迅速な対応ができるようにするため、この研修を行います。どうぞよろしくお願いします。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7C8FF3E1-9A39-4AE9-9F0C-51AB944BA3C0}" type="slidenum">
              <a:rPr kumimoji="1" lang="ja-JP" altLang="en-US" smtClean="0"/>
              <a:t>1</a:t>
            </a:fld>
            <a:endParaRPr kumimoji="1" lang="ja-JP" altLang="en-US"/>
          </a:p>
        </p:txBody>
      </p:sp>
    </p:spTree>
    <p:extLst>
      <p:ext uri="{BB962C8B-B14F-4D97-AF65-F5344CB8AC3E}">
        <p14:creationId xmlns:p14="http://schemas.microsoft.com/office/powerpoint/2010/main" val="2986619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事故発生の知らせを受けた職員が現場に向かう際には、</a:t>
            </a:r>
            <a:endParaRPr kumimoji="1" lang="en-US" altLang="ja-JP" dirty="0"/>
          </a:p>
          <a:p>
            <a:endParaRPr kumimoji="1" lang="en-US" altLang="ja-JP" dirty="0"/>
          </a:p>
          <a:p>
            <a:r>
              <a:rPr kumimoji="1" lang="ja-JP" altLang="en-US" dirty="0"/>
              <a:t>①職員室内で、事故が発生したことを大声で知らせます。</a:t>
            </a:r>
          </a:p>
          <a:p>
            <a:r>
              <a:rPr kumimoji="1" lang="ja-JP" altLang="en-US" dirty="0"/>
              <a:t>②現場に向かう時は、「ＡＥＤ・救急処置セット・携帯電話」　を持ちます。</a:t>
            </a:r>
            <a:endParaRPr kumimoji="1" lang="en-US" altLang="ja-JP" dirty="0"/>
          </a:p>
          <a:p>
            <a:endParaRPr kumimoji="1" lang="en-US" altLang="ja-JP" dirty="0"/>
          </a:p>
          <a:p>
            <a:r>
              <a:rPr kumimoji="1" lang="ja-JP" altLang="en-US" dirty="0"/>
              <a:t>救助者の安全が確保できる場所であれば、現場での対応が基本となるため、携帯電話は全員が持つようにしてください。</a:t>
            </a:r>
            <a:endParaRPr kumimoji="1" lang="en-US" altLang="ja-JP" dirty="0"/>
          </a:p>
          <a:p>
            <a:r>
              <a:rPr kumimoji="1" lang="ja-JP" altLang="en-US" dirty="0"/>
              <a:t>また、「ＡＥＤを持ちます！」などと声に出し、誰が何を持ったのかを確認できるようにします。</a:t>
            </a:r>
            <a:endParaRPr kumimoji="1" lang="en-US" altLang="ja-JP" dirty="0"/>
          </a:p>
        </p:txBody>
      </p:sp>
      <p:sp>
        <p:nvSpPr>
          <p:cNvPr id="4" name="スライド番号プレースホルダー 3"/>
          <p:cNvSpPr>
            <a:spLocks noGrp="1"/>
          </p:cNvSpPr>
          <p:nvPr>
            <p:ph type="sldNum" sz="quarter" idx="5"/>
          </p:nvPr>
        </p:nvSpPr>
        <p:spPr/>
        <p:txBody>
          <a:bodyPr/>
          <a:lstStyle/>
          <a:p>
            <a:fld id="{4E078801-1D68-4D83-98A6-37362A9D95EE}" type="slidenum">
              <a:rPr kumimoji="1" lang="ja-JP" altLang="en-US" smtClean="0"/>
              <a:t>10</a:t>
            </a:fld>
            <a:endParaRPr kumimoji="1" lang="ja-JP" altLang="en-US"/>
          </a:p>
        </p:txBody>
      </p:sp>
    </p:spTree>
    <p:extLst>
      <p:ext uri="{BB962C8B-B14F-4D97-AF65-F5344CB8AC3E}">
        <p14:creationId xmlns:p14="http://schemas.microsoft.com/office/powerpoint/2010/main" val="4000813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事故発生現場での対応は、</a:t>
            </a:r>
            <a:endParaRPr kumimoji="1" lang="en-US" altLang="ja-JP" dirty="0"/>
          </a:p>
          <a:p>
            <a:endParaRPr kumimoji="1" lang="en-US" altLang="ja-JP" dirty="0"/>
          </a:p>
          <a:p>
            <a:r>
              <a:rPr kumimoji="1" lang="ja-JP" altLang="en-US" dirty="0"/>
              <a:t>指揮命令者（リーダー）を決め、その先生が役割を指示してください。</a:t>
            </a:r>
            <a:endParaRPr kumimoji="1" lang="en-US" altLang="ja-JP" dirty="0"/>
          </a:p>
          <a:p>
            <a:endParaRPr kumimoji="1" lang="en-US" altLang="ja-JP" dirty="0"/>
          </a:p>
          <a:p>
            <a:r>
              <a:rPr kumimoji="1" lang="ja-JP" altLang="en-US" dirty="0"/>
              <a:t>役割は、①救急車要請　②記録　③手当て　④家庭連絡　⑤救急車誘導　⑥他の児童生徒管理　があります。</a:t>
            </a:r>
          </a:p>
        </p:txBody>
      </p:sp>
      <p:sp>
        <p:nvSpPr>
          <p:cNvPr id="4" name="スライド番号プレースホルダー 3"/>
          <p:cNvSpPr>
            <a:spLocks noGrp="1"/>
          </p:cNvSpPr>
          <p:nvPr>
            <p:ph type="sldNum" sz="quarter" idx="5"/>
          </p:nvPr>
        </p:nvSpPr>
        <p:spPr/>
        <p:txBody>
          <a:bodyPr/>
          <a:lstStyle/>
          <a:p>
            <a:fld id="{86A5DD47-8450-4432-8EEF-B75FC258FC4F}" type="slidenum">
              <a:rPr kumimoji="1" lang="ja-JP" altLang="en-US" smtClean="0"/>
              <a:t>11</a:t>
            </a:fld>
            <a:endParaRPr kumimoji="1" lang="ja-JP" altLang="en-US"/>
          </a:p>
        </p:txBody>
      </p:sp>
    </p:spTree>
    <p:extLst>
      <p:ext uri="{BB962C8B-B14F-4D97-AF65-F5344CB8AC3E}">
        <p14:creationId xmlns:p14="http://schemas.microsoft.com/office/powerpoint/2010/main" val="3876754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それでは、シミュレーション訓練を実施します。</a:t>
            </a:r>
            <a:endParaRPr kumimoji="1" lang="en-US" altLang="ja-JP" dirty="0"/>
          </a:p>
          <a:p>
            <a:endParaRPr kumimoji="1" lang="en-US" altLang="ja-JP" dirty="0"/>
          </a:p>
          <a:p>
            <a:r>
              <a:rPr kumimoji="1" lang="en-US" altLang="ja-JP" dirty="0"/>
              <a:t>※</a:t>
            </a:r>
            <a:r>
              <a:rPr kumimoji="1" lang="ja-JP" altLang="en-US" dirty="0"/>
              <a:t>事故事例については、各学校の実情に応じて、ＪＳＣデータベースから検索する。</a:t>
            </a:r>
          </a:p>
          <a:p>
            <a:endParaRPr kumimoji="1" lang="ja-JP" altLang="en-US" dirty="0"/>
          </a:p>
        </p:txBody>
      </p:sp>
      <p:sp>
        <p:nvSpPr>
          <p:cNvPr id="4" name="スライド番号プレースホルダー 3"/>
          <p:cNvSpPr>
            <a:spLocks noGrp="1"/>
          </p:cNvSpPr>
          <p:nvPr>
            <p:ph type="sldNum" sz="quarter" idx="10"/>
          </p:nvPr>
        </p:nvSpPr>
        <p:spPr/>
        <p:txBody>
          <a:bodyPr/>
          <a:lstStyle/>
          <a:p>
            <a:fld id="{7C8FF3E1-9A39-4AE9-9F0C-51AB944BA3C0}" type="slidenum">
              <a:rPr kumimoji="1" lang="ja-JP" altLang="en-US" smtClean="0"/>
              <a:t>12</a:t>
            </a:fld>
            <a:endParaRPr kumimoji="1" lang="ja-JP" altLang="en-US"/>
          </a:p>
        </p:txBody>
      </p:sp>
    </p:spTree>
    <p:extLst>
      <p:ext uri="{BB962C8B-B14F-4D97-AF65-F5344CB8AC3E}">
        <p14:creationId xmlns:p14="http://schemas.microsoft.com/office/powerpoint/2010/main" val="3331667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55713" y="1131888"/>
            <a:ext cx="4114800" cy="3086100"/>
          </a:xfrm>
        </p:spPr>
      </p:sp>
      <p:sp>
        <p:nvSpPr>
          <p:cNvPr id="3" name="ノート プレースホルダー 2"/>
          <p:cNvSpPr>
            <a:spLocks noGrp="1"/>
          </p:cNvSpPr>
          <p:nvPr>
            <p:ph type="body" idx="1"/>
          </p:nvPr>
        </p:nvSpPr>
        <p:spPr/>
        <p:txBody>
          <a:bodyPr/>
          <a:lstStyle/>
          <a:p>
            <a:r>
              <a:rPr kumimoji="1" lang="ja-JP" altLang="en-US" dirty="0"/>
              <a:t>（各学校の実情に応じて、まとめのスライドを作成する。）</a:t>
            </a:r>
            <a:endParaRPr kumimoji="1" lang="en-US" altLang="ja-JP" dirty="0"/>
          </a:p>
          <a:p>
            <a:endParaRPr kumimoji="1" lang="en-US" altLang="ja-JP" dirty="0"/>
          </a:p>
          <a:p>
            <a:r>
              <a:rPr lang="ja-JP" altLang="en-US" dirty="0"/>
              <a:t>シミュレーション訓練を振り返り、いろいろな課題が見えたことと思います。</a:t>
            </a:r>
            <a:endParaRPr lang="en-US" altLang="ja-JP" dirty="0"/>
          </a:p>
          <a:p>
            <a:endParaRPr lang="en-US" altLang="ja-JP" dirty="0"/>
          </a:p>
          <a:p>
            <a:r>
              <a:rPr lang="ja-JP" altLang="en-US" dirty="0"/>
              <a:t>どの場面でも共通することとして、互いに声をかけあい、全体がどうなっているかを意識し、自ら行動することが大事になってきます。</a:t>
            </a:r>
            <a:endParaRPr lang="en-US" altLang="ja-JP" dirty="0"/>
          </a:p>
          <a:p>
            <a:endParaRPr lang="en-US" altLang="ja-JP" dirty="0"/>
          </a:p>
          <a:p>
            <a:r>
              <a:rPr lang="ja-JP" altLang="en-US" dirty="0"/>
              <a:t>緊急事案が発生した時に、皆で協力してチームで救命行動がとれるよう、本日の研修を生かしてほしいと思います。</a:t>
            </a:r>
            <a:endParaRPr lang="en-US" altLang="ja-JP" dirty="0"/>
          </a:p>
          <a:p>
            <a:endParaRPr lang="en-US" altLang="ja-JP" dirty="0"/>
          </a:p>
          <a:p>
            <a:r>
              <a:rPr lang="ja-JP" altLang="en-US" dirty="0"/>
              <a:t>これで研修会を終了します。</a:t>
            </a:r>
            <a:endParaRPr lang="en-US" altLang="ja-JP" dirty="0"/>
          </a:p>
          <a:p>
            <a:r>
              <a:rPr lang="ja-JP" altLang="en-US" dirty="0"/>
              <a:t>アンケートへのご協力、よろしくお願いします。</a:t>
            </a:r>
            <a:endParaRPr lang="en-US" altLang="ja-JP" dirty="0"/>
          </a:p>
          <a:p>
            <a:r>
              <a:rPr lang="ja-JP" altLang="en-US" dirty="0"/>
              <a:t>お疲れ様でした。</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C8FF3E1-9A39-4AE9-9F0C-51AB944BA3C0}" type="slidenum">
              <a:rPr kumimoji="1" lang="ja-JP" altLang="en-US" smtClean="0"/>
              <a:t>13</a:t>
            </a:fld>
            <a:endParaRPr kumimoji="1" lang="ja-JP" altLang="en-US"/>
          </a:p>
        </p:txBody>
      </p:sp>
    </p:spTree>
    <p:extLst>
      <p:ext uri="{BB962C8B-B14F-4D97-AF65-F5344CB8AC3E}">
        <p14:creationId xmlns:p14="http://schemas.microsoft.com/office/powerpoint/2010/main" val="31203929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1" dirty="0">
                <a:solidFill>
                  <a:srgbClr val="FF0000"/>
                </a:solidFill>
              </a:rPr>
              <a:t>※</a:t>
            </a:r>
            <a:r>
              <a:rPr kumimoji="1" lang="ja-JP" altLang="en-US" b="1" dirty="0">
                <a:solidFill>
                  <a:srgbClr val="FF0000"/>
                </a:solidFill>
              </a:rPr>
              <a:t>このページは、適宜印刷してご使用ください。</a:t>
            </a:r>
          </a:p>
        </p:txBody>
      </p:sp>
      <p:sp>
        <p:nvSpPr>
          <p:cNvPr id="4" name="スライド番号プレースホルダー 3"/>
          <p:cNvSpPr>
            <a:spLocks noGrp="1"/>
          </p:cNvSpPr>
          <p:nvPr>
            <p:ph type="sldNum" sz="quarter" idx="10"/>
          </p:nvPr>
        </p:nvSpPr>
        <p:spPr/>
        <p:txBody>
          <a:bodyPr/>
          <a:lstStyle/>
          <a:p>
            <a:fld id="{86A5DD47-8450-4432-8EEF-B75FC258FC4F}" type="slidenum">
              <a:rPr kumimoji="1" lang="ja-JP" altLang="en-US" smtClean="0"/>
              <a:t>14</a:t>
            </a:fld>
            <a:endParaRPr kumimoji="1" lang="ja-JP" altLang="en-US"/>
          </a:p>
        </p:txBody>
      </p:sp>
    </p:spTree>
    <p:extLst>
      <p:ext uri="{BB962C8B-B14F-4D97-AF65-F5344CB8AC3E}">
        <p14:creationId xmlns:p14="http://schemas.microsoft.com/office/powerpoint/2010/main" val="419971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本日の研修の流れになります。</a:t>
            </a:r>
            <a:endParaRPr kumimoji="1" lang="en-US" altLang="ja-JP" dirty="0"/>
          </a:p>
          <a:p>
            <a:endParaRPr kumimoji="1" lang="en-US" altLang="ja-JP" dirty="0"/>
          </a:p>
          <a:p>
            <a:r>
              <a:rPr kumimoji="1" lang="ja-JP" altLang="en-US" dirty="0"/>
              <a:t>研修では、過去に発生した事故事例を基にしたシミュレーション訓練を行い、事故発生時における教職員の動きや対応について共通理解を図りたいと思います。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C8FF3E1-9A39-4AE9-9F0C-51AB944BA3C0}" type="slidenum">
              <a:rPr kumimoji="1" lang="ja-JP" altLang="en-US" smtClean="0"/>
              <a:t>2</a:t>
            </a:fld>
            <a:endParaRPr kumimoji="1" lang="ja-JP" altLang="en-US"/>
          </a:p>
        </p:txBody>
      </p:sp>
    </p:spTree>
    <p:extLst>
      <p:ext uri="{BB962C8B-B14F-4D97-AF65-F5344CB8AC3E}">
        <p14:creationId xmlns:p14="http://schemas.microsoft.com/office/powerpoint/2010/main" val="582626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3638" y="1238250"/>
            <a:ext cx="4457700" cy="3344863"/>
          </a:xfrm>
        </p:spPr>
      </p:sp>
      <p:sp>
        <p:nvSpPr>
          <p:cNvPr id="3" name="ノート プレースホルダー 2"/>
          <p:cNvSpPr>
            <a:spLocks noGrp="1"/>
          </p:cNvSpPr>
          <p:nvPr>
            <p:ph type="body" idx="1"/>
          </p:nvPr>
        </p:nvSpPr>
        <p:spPr>
          <a:xfrm>
            <a:off x="685800" y="4951533"/>
            <a:ext cx="5486400" cy="3600451"/>
          </a:xfrm>
        </p:spPr>
        <p:txBody>
          <a:bodyPr/>
          <a:lstStyle/>
          <a:p>
            <a:r>
              <a:rPr kumimoji="1" lang="ja-JP" altLang="en-US" dirty="0"/>
              <a:t>（学校管理下で発生している死亡件数や割合、突然死について説明する。）</a:t>
            </a:r>
            <a:endParaRPr kumimoji="1" lang="en-US" altLang="ja-JP" dirty="0"/>
          </a:p>
        </p:txBody>
      </p:sp>
      <p:sp>
        <p:nvSpPr>
          <p:cNvPr id="4" name="スライド番号プレースホルダー 3"/>
          <p:cNvSpPr>
            <a:spLocks noGrp="1"/>
          </p:cNvSpPr>
          <p:nvPr>
            <p:ph type="sldNum" sz="quarter" idx="5"/>
          </p:nvPr>
        </p:nvSpPr>
        <p:spPr/>
        <p:txBody>
          <a:bodyPr/>
          <a:lstStyle/>
          <a:p>
            <a:fld id="{4E078801-1D68-4D83-98A6-37362A9D95EE}" type="slidenum">
              <a:rPr kumimoji="1" lang="ja-JP" altLang="en-US" smtClean="0"/>
              <a:t>3</a:t>
            </a:fld>
            <a:endParaRPr kumimoji="1" lang="ja-JP" altLang="en-US"/>
          </a:p>
        </p:txBody>
      </p:sp>
    </p:spTree>
    <p:extLst>
      <p:ext uri="{BB962C8B-B14F-4D97-AF65-F5344CB8AC3E}">
        <p14:creationId xmlns:p14="http://schemas.microsoft.com/office/powerpoint/2010/main" val="2031620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3638" y="1238250"/>
            <a:ext cx="4457700" cy="3344863"/>
          </a:xfrm>
        </p:spPr>
      </p:sp>
      <p:sp>
        <p:nvSpPr>
          <p:cNvPr id="3" name="ノート プレースホルダー 2"/>
          <p:cNvSpPr>
            <a:spLocks noGrp="1"/>
          </p:cNvSpPr>
          <p:nvPr>
            <p:ph type="body" idx="1"/>
          </p:nvPr>
        </p:nvSpPr>
        <p:spPr>
          <a:xfrm>
            <a:off x="685800" y="4951533"/>
            <a:ext cx="5486400" cy="3600451"/>
          </a:xfrm>
        </p:spPr>
        <p:txBody>
          <a:bodyPr/>
          <a:lstStyle/>
          <a:p>
            <a:r>
              <a:rPr kumimoji="1" lang="ja-JP" altLang="en-US" dirty="0"/>
              <a:t>学校でのＡＥＤ使用実態では、年間１００件以上。</a:t>
            </a:r>
            <a:endParaRPr kumimoji="1" lang="en-US" altLang="ja-JP" dirty="0"/>
          </a:p>
          <a:p>
            <a:r>
              <a:rPr kumimoji="1" lang="ja-JP" altLang="en-US" dirty="0"/>
              <a:t>その内、ショックボタンが押されたのは</a:t>
            </a:r>
            <a:r>
              <a:rPr kumimoji="1" lang="en-US" altLang="ja-JP" dirty="0"/>
              <a:t>30</a:t>
            </a:r>
            <a:r>
              <a:rPr kumimoji="1" lang="ja-JP" altLang="en-US" dirty="0"/>
              <a:t>件くらいだそうです。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4E078801-1D68-4D83-98A6-37362A9D95EE}" type="slidenum">
              <a:rPr kumimoji="1" lang="ja-JP" altLang="en-US" smtClean="0"/>
              <a:t>4</a:t>
            </a:fld>
            <a:endParaRPr kumimoji="1" lang="ja-JP" altLang="en-US"/>
          </a:p>
        </p:txBody>
      </p:sp>
    </p:spTree>
    <p:extLst>
      <p:ext uri="{BB962C8B-B14F-4D97-AF65-F5344CB8AC3E}">
        <p14:creationId xmlns:p14="http://schemas.microsoft.com/office/powerpoint/2010/main" val="1055011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3638" y="1238250"/>
            <a:ext cx="4457700" cy="3344863"/>
          </a:xfrm>
        </p:spPr>
      </p:sp>
      <p:sp>
        <p:nvSpPr>
          <p:cNvPr id="3" name="ノート プレースホルダー 2"/>
          <p:cNvSpPr>
            <a:spLocks noGrp="1"/>
          </p:cNvSpPr>
          <p:nvPr>
            <p:ph type="body" idx="1"/>
          </p:nvPr>
        </p:nvSpPr>
        <p:spPr>
          <a:xfrm>
            <a:off x="685800" y="4951533"/>
            <a:ext cx="5486400" cy="3600451"/>
          </a:xfrm>
        </p:spPr>
        <p:txBody>
          <a:bodyPr/>
          <a:lstStyle/>
          <a:p>
            <a:r>
              <a:rPr kumimoji="1" lang="ja-JP" altLang="en-US" dirty="0"/>
              <a:t>（ＡＥＤの使用により、生徒の命が助かった事例を紹介する）</a:t>
            </a:r>
            <a:endParaRPr kumimoji="1" lang="en-US" altLang="ja-JP" dirty="0"/>
          </a:p>
          <a:p>
            <a:endParaRPr kumimoji="1" lang="en-US" altLang="ja-JP" dirty="0"/>
          </a:p>
          <a:p>
            <a:r>
              <a:rPr kumimoji="1" lang="ja-JP" altLang="en-US" dirty="0"/>
              <a:t>（誰でも救命処置ができるようになることが、生徒の命を助けることにつながることを伝え、本研修への意識を高めさせる。）</a:t>
            </a:r>
            <a:endParaRPr kumimoji="1" lang="en-US" altLang="ja-JP" dirty="0"/>
          </a:p>
        </p:txBody>
      </p:sp>
      <p:sp>
        <p:nvSpPr>
          <p:cNvPr id="4" name="スライド番号プレースホルダー 3"/>
          <p:cNvSpPr>
            <a:spLocks noGrp="1"/>
          </p:cNvSpPr>
          <p:nvPr>
            <p:ph type="sldNum" sz="quarter" idx="5"/>
          </p:nvPr>
        </p:nvSpPr>
        <p:spPr/>
        <p:txBody>
          <a:bodyPr/>
          <a:lstStyle/>
          <a:p>
            <a:fld id="{4E078801-1D68-4D83-98A6-37362A9D95EE}" type="slidenum">
              <a:rPr kumimoji="1" lang="ja-JP" altLang="en-US" smtClean="0"/>
              <a:t>5</a:t>
            </a:fld>
            <a:endParaRPr kumimoji="1" lang="ja-JP" altLang="en-US"/>
          </a:p>
        </p:txBody>
      </p:sp>
    </p:spTree>
    <p:extLst>
      <p:ext uri="{BB962C8B-B14F-4D97-AF65-F5344CB8AC3E}">
        <p14:creationId xmlns:p14="http://schemas.microsoft.com/office/powerpoint/2010/main" val="519074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9:notes"/>
          <p:cNvSpPr>
            <a:spLocks noGrp="1" noRot="1" noChangeAspect="1"/>
          </p:cNvSpPr>
          <p:nvPr>
            <p:ph type="sldImg" idx="2"/>
          </p:nvPr>
        </p:nvSpPr>
        <p:spPr>
          <a:xfrm>
            <a:off x="1147763" y="1233488"/>
            <a:ext cx="4440237" cy="3330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1" name="Google Shape;231;p9:notes"/>
          <p:cNvSpPr txBox="1">
            <a:spLocks noGrp="1"/>
          </p:cNvSpPr>
          <p:nvPr>
            <p:ph type="body" idx="1"/>
          </p:nvPr>
        </p:nvSpPr>
        <p:spPr>
          <a:xfrm>
            <a:off x="673578" y="4748167"/>
            <a:ext cx="5388610" cy="3884860"/>
          </a:xfrm>
          <a:prstGeom prst="rect">
            <a:avLst/>
          </a:prstGeom>
          <a:noFill/>
          <a:ln>
            <a:noFill/>
          </a:ln>
        </p:spPr>
        <p:txBody>
          <a:bodyPr spcFirstLastPara="1" wrap="square" lIns="90325" tIns="45150" rIns="90325" bIns="45150" anchor="t" anchorCtr="0">
            <a:noAutofit/>
          </a:bodyPr>
          <a:lstStyle/>
          <a:p>
            <a:pPr defTabSz="914331">
              <a:defRPr/>
            </a:pPr>
            <a:r>
              <a:rPr lang="ja-JP" altLang="en-US" dirty="0"/>
              <a:t>事故発生の未然防止、および事故発生に備えた事前の取組については、</a:t>
            </a:r>
            <a:r>
              <a:rPr kumimoji="1" lang="ja-JP" altLang="en-US" dirty="0"/>
              <a:t>文部科学省の「学校事故対応に関する指針」にはこのように示されています。</a:t>
            </a:r>
            <a:endParaRPr lang="en-US" altLang="ja-JP" dirty="0"/>
          </a:p>
        </p:txBody>
      </p:sp>
    </p:spTree>
    <p:extLst>
      <p:ext uri="{BB962C8B-B14F-4D97-AF65-F5344CB8AC3E}">
        <p14:creationId xmlns:p14="http://schemas.microsoft.com/office/powerpoint/2010/main" val="3857690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9:notes"/>
          <p:cNvSpPr>
            <a:spLocks noGrp="1" noRot="1" noChangeAspect="1"/>
          </p:cNvSpPr>
          <p:nvPr>
            <p:ph type="sldImg" idx="2"/>
          </p:nvPr>
        </p:nvSpPr>
        <p:spPr>
          <a:xfrm>
            <a:off x="1147763" y="1233488"/>
            <a:ext cx="4440237" cy="3330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1" name="Google Shape;231;p9:notes"/>
          <p:cNvSpPr txBox="1">
            <a:spLocks noGrp="1"/>
          </p:cNvSpPr>
          <p:nvPr>
            <p:ph type="body" idx="1"/>
          </p:nvPr>
        </p:nvSpPr>
        <p:spPr>
          <a:xfrm>
            <a:off x="673578" y="4748167"/>
            <a:ext cx="5388610" cy="3884860"/>
          </a:xfrm>
          <a:prstGeom prst="rect">
            <a:avLst/>
          </a:prstGeom>
          <a:noFill/>
          <a:ln>
            <a:noFill/>
          </a:ln>
        </p:spPr>
        <p:txBody>
          <a:bodyPr spcFirstLastPara="1" wrap="square" lIns="90325" tIns="45150" rIns="90325" bIns="45150" anchor="t" anchorCtr="0">
            <a:noAutofit/>
          </a:bodyPr>
          <a:lstStyle/>
          <a:p>
            <a:r>
              <a:rPr kumimoji="1" lang="ja-JP" altLang="en-US" dirty="0"/>
              <a:t>また、事故発生時の取組として、このように記されています。</a:t>
            </a:r>
            <a:endParaRPr kumimoji="1" lang="en-US" altLang="ja-JP" dirty="0"/>
          </a:p>
          <a:p>
            <a:endParaRPr kumimoji="1" lang="en-US" altLang="ja-JP" dirty="0"/>
          </a:p>
          <a:p>
            <a:r>
              <a:rPr kumimoji="1" lang="ja-JP" altLang="en-US" dirty="0"/>
              <a:t>このことからも、誰でも、さまざまな役割に応じた対応ができるよう、備えておくことが大切です。</a:t>
            </a:r>
            <a:endParaRPr kumimoji="1" lang="en-US" altLang="ja-JP" dirty="0"/>
          </a:p>
        </p:txBody>
      </p:sp>
    </p:spTree>
    <p:extLst>
      <p:ext uri="{BB962C8B-B14F-4D97-AF65-F5344CB8AC3E}">
        <p14:creationId xmlns:p14="http://schemas.microsoft.com/office/powerpoint/2010/main" val="1009294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最初に、第一発見者になった場合の対応、現場に応援に駆け付ける時のポイント等をお話します。</a:t>
            </a:r>
            <a:endParaRPr kumimoji="1" lang="en-US" altLang="ja-JP" dirty="0"/>
          </a:p>
          <a:p>
            <a:endParaRPr kumimoji="1" lang="en-US" altLang="ja-JP" dirty="0"/>
          </a:p>
          <a:p>
            <a:r>
              <a:rPr kumimoji="1" lang="ja-JP" altLang="en-US" dirty="0"/>
              <a:t>傷病者を発見した際には，状況を把握し，大声で人を集め，救急処置を行います。</a:t>
            </a:r>
            <a:endParaRPr kumimoji="1" lang="en-US" altLang="ja-JP" dirty="0"/>
          </a:p>
          <a:p>
            <a:endParaRPr kumimoji="1" lang="en-US" altLang="ja-JP" dirty="0"/>
          </a:p>
          <a:p>
            <a:r>
              <a:rPr kumimoji="1" lang="ja-JP" altLang="en-US" dirty="0"/>
              <a:t>具体的には</a:t>
            </a:r>
            <a:endParaRPr kumimoji="1" lang="en-US" altLang="ja-JP" dirty="0"/>
          </a:p>
          <a:p>
            <a:r>
              <a:rPr kumimoji="1" lang="ja-JP" altLang="en-US" dirty="0"/>
              <a:t>１「状況の把握」　意識の有無を確認します。呼び掛けに反応しない場合は意識なしとして対応します。</a:t>
            </a:r>
            <a:endParaRPr kumimoji="1" lang="en-US" altLang="ja-JP" dirty="0"/>
          </a:p>
          <a:p>
            <a:r>
              <a:rPr kumimoji="1" lang="ja-JP" altLang="en-US" dirty="0"/>
              <a:t>２「大声で人を集める」　児童生徒等に職員室や近くにいる職員に知らせに行かせます。（その時、近くに「緊急です！カード」あればそれを持たせます。）</a:t>
            </a:r>
          </a:p>
          <a:p>
            <a:r>
              <a:rPr kumimoji="1" lang="ja-JP" altLang="en-US" dirty="0"/>
              <a:t>３「呼吸を確認する」　心停止の場合、しゃくり上げるような呼吸や不規則な呼吸があり、呼吸の有無の判断に迷うことがあります。呼吸なしはもちろん、呼吸があるかどうか分からない場合も、直ちに心臓マッサージを開始します。</a:t>
            </a:r>
            <a:endParaRPr kumimoji="1" lang="en-US" altLang="ja-JP" dirty="0"/>
          </a:p>
        </p:txBody>
      </p:sp>
      <p:sp>
        <p:nvSpPr>
          <p:cNvPr id="4" name="スライド番号プレースホルダー 3"/>
          <p:cNvSpPr>
            <a:spLocks noGrp="1"/>
          </p:cNvSpPr>
          <p:nvPr>
            <p:ph type="sldNum" sz="quarter" idx="5"/>
          </p:nvPr>
        </p:nvSpPr>
        <p:spPr/>
        <p:txBody>
          <a:bodyPr/>
          <a:lstStyle/>
          <a:p>
            <a:fld id="{4E078801-1D68-4D83-98A6-37362A9D95EE}" type="slidenum">
              <a:rPr kumimoji="1" lang="ja-JP" altLang="en-US" smtClean="0"/>
              <a:t>8</a:t>
            </a:fld>
            <a:endParaRPr kumimoji="1" lang="ja-JP" altLang="en-US"/>
          </a:p>
        </p:txBody>
      </p:sp>
    </p:spTree>
    <p:extLst>
      <p:ext uri="{BB962C8B-B14F-4D97-AF65-F5344CB8AC3E}">
        <p14:creationId xmlns:p14="http://schemas.microsoft.com/office/powerpoint/2010/main" val="1026169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ここで少し詳しく呼吸の確認についてお話をします。</a:t>
            </a:r>
            <a:endParaRPr lang="en-US" altLang="ja-JP" sz="1200" dirty="0"/>
          </a:p>
          <a:p>
            <a:endParaRPr lang="en-US" altLang="ja-JP" sz="1200" dirty="0"/>
          </a:p>
          <a:p>
            <a:r>
              <a:rPr lang="ja-JP" altLang="en-US" sz="1200" dirty="0"/>
              <a:t>「ＡＳＵＫＡモデル」という事故対応テキストをご存じでしょうか？</a:t>
            </a:r>
            <a:endParaRPr lang="en-US" altLang="ja-JP" sz="1200" dirty="0"/>
          </a:p>
          <a:p>
            <a:endParaRPr lang="en-US" altLang="ja-JP" sz="1200" dirty="0"/>
          </a:p>
          <a:p>
            <a:r>
              <a:rPr lang="ja-JP" altLang="en-US" sz="1200" dirty="0"/>
              <a:t>平成</a:t>
            </a:r>
            <a:r>
              <a:rPr lang="en-US" altLang="ja-JP" sz="1200" dirty="0"/>
              <a:t>23</a:t>
            </a:r>
            <a:r>
              <a:rPr lang="ja-JP" altLang="en-US" sz="1200" dirty="0"/>
              <a:t>年　さいたま市の小学</a:t>
            </a:r>
            <a:r>
              <a:rPr lang="en-US" altLang="ja-JP" sz="1200" dirty="0"/>
              <a:t>6</a:t>
            </a:r>
            <a:r>
              <a:rPr lang="ja-JP" altLang="en-US" sz="1200" dirty="0"/>
              <a:t>年生　桐田明日香さんが駅伝練習中に倒れ、その翌日に亡くなった。という痛ましい事故です。</a:t>
            </a:r>
            <a:endParaRPr lang="en-US" altLang="ja-JP" sz="1200" dirty="0"/>
          </a:p>
          <a:p>
            <a:r>
              <a:rPr lang="ja-JP" altLang="en-US" sz="1200" dirty="0"/>
              <a:t>その事故発生時、学校にはＡＥＤがあったにもかかわらず、けいれんや、あえぐような呼吸があったため、ＡＥＤが使われることはありませんでした。</a:t>
            </a:r>
            <a:endParaRPr lang="en-US" altLang="ja-JP" sz="1200" dirty="0"/>
          </a:p>
          <a:p>
            <a:r>
              <a:rPr lang="ja-JP" altLang="en-US" sz="1200" dirty="0"/>
              <a:t>この事故を教訓として作成されたのが事故対応テキストです。</a:t>
            </a:r>
            <a:endParaRPr lang="en-US" altLang="ja-JP" sz="1200" dirty="0"/>
          </a:p>
          <a:p>
            <a:pPr defTabSz="914331">
              <a:defRPr/>
            </a:pPr>
            <a:endParaRPr lang="en-US" altLang="ja-JP" sz="1200" dirty="0"/>
          </a:p>
          <a:p>
            <a:pPr defTabSz="914331">
              <a:defRPr/>
            </a:pPr>
            <a:r>
              <a:rPr lang="ja-JP" altLang="en-US" sz="1200" dirty="0"/>
              <a:t>しかし、この事故後も、学校での同様の事故が繰り返し発生しており、「呼吸していると思っていた。」「ＡＥＤを使っていたら」という言葉が聞かれています。</a:t>
            </a:r>
            <a:endParaRPr lang="en-US" altLang="ja-JP" sz="1200" dirty="0"/>
          </a:p>
          <a:p>
            <a:endParaRPr lang="en-US" altLang="ja-JP" sz="1200" dirty="0"/>
          </a:p>
          <a:p>
            <a:r>
              <a:rPr lang="ja-JP" altLang="en-US" sz="1200" dirty="0"/>
              <a:t>この「けいれんやしゃくり上げるような呼吸」は「死戦期呼吸」と言われ、認知度が低く、素早い処置に至らぬ一因でもあると考えられています。</a:t>
            </a:r>
            <a:endParaRPr lang="en-US" altLang="ja-JP" sz="1200" dirty="0"/>
          </a:p>
          <a:p>
            <a:r>
              <a:rPr lang="ja-JP" altLang="en-US" sz="1200" dirty="0"/>
              <a:t>死戦期呼吸とはどのようなものなのかを映像を見て確認します。</a:t>
            </a:r>
            <a:endParaRPr lang="en-US" altLang="ja-JP" sz="1200" dirty="0"/>
          </a:p>
          <a:p>
            <a:endParaRPr lang="en-US" altLang="ja-JP" sz="1200" dirty="0"/>
          </a:p>
          <a:p>
            <a:r>
              <a:rPr kumimoji="1" lang="en-US" altLang="ja-JP" sz="1200" kern="1200" dirty="0">
                <a:solidFill>
                  <a:schemeClr val="tx1"/>
                </a:solidFill>
                <a:effectLst/>
                <a:latin typeface="+mn-lt"/>
                <a:ea typeface="+mn-ea"/>
                <a:cs typeface="+mn-cs"/>
              </a:rPr>
              <a:t>※</a:t>
            </a:r>
            <a:r>
              <a:rPr kumimoji="1" lang="ja-JP" altLang="en-US" sz="1200" kern="1200" dirty="0">
                <a:solidFill>
                  <a:schemeClr val="tx1"/>
                </a:solidFill>
                <a:effectLst/>
                <a:latin typeface="+mn-lt"/>
                <a:ea typeface="+mn-ea"/>
                <a:cs typeface="+mn-cs"/>
              </a:rPr>
              <a:t>死戦期呼吸の部分の映像のみを視聴する。</a:t>
            </a:r>
            <a:endParaRPr lang="en-US" altLang="ja-JP" sz="1200" dirty="0"/>
          </a:p>
          <a:p>
            <a:endParaRPr lang="en-US" altLang="ja-JP" sz="1200" dirty="0"/>
          </a:p>
          <a:p>
            <a:r>
              <a:rPr lang="ja-JP" altLang="en-US" sz="1200" dirty="0"/>
              <a:t>反応の確認、呼吸の確認など、心停止の判断をする際に、判断できなかったり迷ったりした時は、胸骨圧迫とＡＥＤの使用に進む、ということを再度確認していただきたいと思います。</a:t>
            </a:r>
            <a:endParaRPr lang="en-US" altLang="ja-JP" sz="1200" dirty="0"/>
          </a:p>
          <a:p>
            <a:endParaRPr lang="en-US" altLang="ja-JP" sz="1200" dirty="0"/>
          </a:p>
        </p:txBody>
      </p:sp>
      <p:sp>
        <p:nvSpPr>
          <p:cNvPr id="4" name="スライド番号プレースホルダー 3"/>
          <p:cNvSpPr>
            <a:spLocks noGrp="1"/>
          </p:cNvSpPr>
          <p:nvPr>
            <p:ph type="sldNum" sz="quarter" idx="10"/>
          </p:nvPr>
        </p:nvSpPr>
        <p:spPr/>
        <p:txBody>
          <a:bodyPr/>
          <a:lstStyle/>
          <a:p>
            <a:fld id="{7C8FF3E1-9A39-4AE9-9F0C-51AB944BA3C0}" type="slidenum">
              <a:rPr kumimoji="1" lang="ja-JP" altLang="en-US" smtClean="0"/>
              <a:t>9</a:t>
            </a:fld>
            <a:endParaRPr kumimoji="1" lang="ja-JP" altLang="en-US"/>
          </a:p>
        </p:txBody>
      </p:sp>
    </p:spTree>
    <p:extLst>
      <p:ext uri="{BB962C8B-B14F-4D97-AF65-F5344CB8AC3E}">
        <p14:creationId xmlns:p14="http://schemas.microsoft.com/office/powerpoint/2010/main" val="2596407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73423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2141933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298950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53226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40064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8447F63-24B5-431F-B2E5-993B0E11DE92}" type="datetimeFigureOut">
              <a:rPr kumimoji="1" lang="ja-JP" altLang="en-US" smtClean="0"/>
              <a:t>2024/4/1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269557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8447F63-24B5-431F-B2E5-993B0E11DE92}" type="datetimeFigureOut">
              <a:rPr kumimoji="1" lang="ja-JP" altLang="en-US" smtClean="0"/>
              <a:t>2024/4/1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1361484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8447F63-24B5-431F-B2E5-993B0E11DE92}" type="datetimeFigureOut">
              <a:rPr kumimoji="1" lang="ja-JP" altLang="en-US" smtClean="0"/>
              <a:t>2024/4/1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852483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47F63-24B5-431F-B2E5-993B0E11DE92}" type="datetimeFigureOut">
              <a:rPr kumimoji="1" lang="ja-JP" altLang="en-US" smtClean="0"/>
              <a:t>2024/4/1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139659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447F63-24B5-431F-B2E5-993B0E11DE92}" type="datetimeFigureOut">
              <a:rPr kumimoji="1" lang="ja-JP" altLang="en-US" smtClean="0"/>
              <a:t>2024/4/1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4239344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447F63-24B5-431F-B2E5-993B0E11DE92}" type="datetimeFigureOut">
              <a:rPr kumimoji="1" lang="ja-JP" altLang="en-US" smtClean="0"/>
              <a:t>2024/4/1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2756580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447F63-24B5-431F-B2E5-993B0E11DE92}" type="datetimeFigureOut">
              <a:rPr kumimoji="1" lang="ja-JP" altLang="en-US" smtClean="0"/>
              <a:t>2024/4/1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4203534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anzenkyouiku.mext.go.jp/news/2020-12/news_1.htm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DC0C6DE-4E79-65B8-70BD-E3BC4FBA57F5}"/>
              </a:ext>
            </a:extLst>
          </p:cNvPr>
          <p:cNvSpPr txBox="1"/>
          <p:nvPr/>
        </p:nvSpPr>
        <p:spPr>
          <a:xfrm>
            <a:off x="433926" y="556770"/>
            <a:ext cx="3953435" cy="523220"/>
          </a:xfrm>
          <a:prstGeom prst="rect">
            <a:avLst/>
          </a:prstGeom>
          <a:noFill/>
        </p:spPr>
        <p:txBody>
          <a:bodyPr wrap="square" rtlCol="0">
            <a:spAutoFit/>
          </a:bodyPr>
          <a:lstStyle/>
          <a:p>
            <a:r>
              <a:rPr kumimoji="1" lang="ja-JP" altLang="en-US" sz="2800" dirty="0">
                <a:latin typeface="ＭＳ ゴシック" panose="020B0609070205080204" pitchFamily="49" charset="-128"/>
                <a:ea typeface="ＭＳ ゴシック" panose="020B0609070205080204" pitchFamily="49" charset="-128"/>
              </a:rPr>
              <a:t>令和○年度　職員研修</a:t>
            </a:r>
            <a:endParaRPr kumimoji="1" lang="ja-JP" altLang="en-US" sz="1350"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BAFFDAEE-37AB-6CF2-B85E-405D82CC7AD0}"/>
              </a:ext>
            </a:extLst>
          </p:cNvPr>
          <p:cNvSpPr txBox="1"/>
          <p:nvPr/>
        </p:nvSpPr>
        <p:spPr>
          <a:xfrm>
            <a:off x="257175" y="1621126"/>
            <a:ext cx="8687707" cy="1908215"/>
          </a:xfrm>
          <a:prstGeom prst="rect">
            <a:avLst/>
          </a:prstGeom>
          <a:noFill/>
        </p:spPr>
        <p:txBody>
          <a:bodyPr wrap="square" rtlCol="0">
            <a:spAutoFit/>
          </a:bodyPr>
          <a:lstStyle/>
          <a:p>
            <a:pPr algn="ctr"/>
            <a:r>
              <a:rPr lang="ja-JP" altLang="en-US" sz="4400" dirty="0">
                <a:latin typeface="ＭＳ ゴシック" panose="020B0609070205080204" pitchFamily="49" charset="-128"/>
                <a:ea typeface="ＭＳ ゴシック" panose="020B0609070205080204" pitchFamily="49" charset="-128"/>
              </a:rPr>
              <a:t>応急手当（心肺蘇生、ＡＥＤ使用を含む）に関する研修</a:t>
            </a:r>
            <a:endParaRPr kumimoji="1" lang="en-US" altLang="ja-JP" sz="5400" dirty="0">
              <a:latin typeface="ＭＳ ゴシック" panose="020B0609070205080204" pitchFamily="49" charset="-128"/>
              <a:ea typeface="ＭＳ ゴシック" panose="020B0609070205080204" pitchFamily="49" charset="-128"/>
            </a:endParaRPr>
          </a:p>
          <a:p>
            <a:pPr algn="ctr"/>
            <a:r>
              <a:rPr lang="ja-JP" altLang="en-US" sz="3000" dirty="0">
                <a:latin typeface="ＭＳ ゴシック" panose="020B0609070205080204" pitchFamily="49" charset="-128"/>
                <a:ea typeface="ＭＳ ゴシック" panose="020B0609070205080204" pitchFamily="49" charset="-128"/>
              </a:rPr>
              <a:t>（事故事例を基にしたシミュレーション研修）</a:t>
            </a:r>
            <a:endParaRPr lang="en-US" altLang="ja-JP" sz="3000"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D1A8E867-BBC0-FDD9-567D-D87ED92BDF0E}"/>
              </a:ext>
            </a:extLst>
          </p:cNvPr>
          <p:cNvSpPr txBox="1"/>
          <p:nvPr/>
        </p:nvSpPr>
        <p:spPr>
          <a:xfrm>
            <a:off x="3798277" y="4777586"/>
            <a:ext cx="5146605"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日時：令和○年○月○日（○）</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□□時</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分</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場所：○○立△△学校（会議室）</a:t>
            </a:r>
            <a:endParaRPr lang="en-US" altLang="ja-JP" sz="1100" dirty="0">
              <a:latin typeface="ＭＳ ゴシック" panose="020B0609070205080204" pitchFamily="49" charset="-128"/>
              <a:ea typeface="ＭＳ ゴシック" panose="020B0609070205080204" pitchFamily="49" charset="-128"/>
            </a:endParaRPr>
          </a:p>
        </p:txBody>
      </p:sp>
      <p:pic>
        <p:nvPicPr>
          <p:cNvPr id="2" name="Picture 2" descr="https://www.jpnsport.go.jp/anzen/Portals/0/anzen/kenko/siryou/character2/k/K-14-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761" y="3721832"/>
            <a:ext cx="2661384" cy="2661384"/>
          </a:xfrm>
          <a:prstGeom prst="rect">
            <a:avLst/>
          </a:prstGeom>
          <a:noFill/>
          <a:extLst>
            <a:ext uri="{909E8E84-426E-40DD-AFC4-6F175D3DCCD1}">
              <a14:hiddenFill xmlns:a14="http://schemas.microsoft.com/office/drawing/2010/main">
                <a:solidFill>
                  <a:srgbClr val="FFFFFF"/>
                </a:solidFill>
              </a14:hiddenFill>
            </a:ext>
          </a:extLst>
        </p:spPr>
      </p:pic>
      <p:sp>
        <p:nvSpPr>
          <p:cNvPr id="7"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a:t>
            </a:fld>
            <a:endParaRPr lang="en-US" altLang="ja-JP" dirty="0"/>
          </a:p>
        </p:txBody>
      </p:sp>
    </p:spTree>
    <p:extLst>
      <p:ext uri="{BB962C8B-B14F-4D97-AF65-F5344CB8AC3E}">
        <p14:creationId xmlns:p14="http://schemas.microsoft.com/office/powerpoint/2010/main" val="861994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a:extLst>
              <a:ext uri="{FF2B5EF4-FFF2-40B4-BE49-F238E27FC236}">
                <a16:creationId xmlns:a16="http://schemas.microsoft.com/office/drawing/2014/main" id="{4BC747D5-3D7B-40D8-8677-62303AA4A691}"/>
              </a:ext>
            </a:extLst>
          </p:cNvPr>
          <p:cNvSpPr/>
          <p:nvPr/>
        </p:nvSpPr>
        <p:spPr>
          <a:xfrm>
            <a:off x="628650" y="2951747"/>
            <a:ext cx="6494045" cy="2486527"/>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9917"/>
            <a:ext cx="9144000" cy="1095767"/>
          </a:xfrm>
          <a:solidFill>
            <a:srgbClr val="FF0000"/>
          </a:solidFill>
        </p:spPr>
        <p:txBody>
          <a:bodyPr>
            <a:normAutofit/>
          </a:bodyPr>
          <a:lstStyle/>
          <a:p>
            <a:pPr algn="ctr"/>
            <a:r>
              <a:rPr lang="ja-JP" altLang="en-US" sz="6000" dirty="0">
                <a:solidFill>
                  <a:schemeClr val="bg1"/>
                </a:solidFill>
                <a:latin typeface="HGP創英角ｺﾞｼｯｸUB" panose="020B0900000000000000" pitchFamily="50" charset="-128"/>
                <a:ea typeface="HGP創英角ｺﾞｼｯｸUB" panose="020B0900000000000000" pitchFamily="50" charset="-128"/>
              </a:rPr>
              <a:t>現場に向かう職員</a:t>
            </a:r>
            <a:r>
              <a:rPr lang="ja-JP" altLang="en-US" sz="6600" dirty="0">
                <a:solidFill>
                  <a:schemeClr val="bg1"/>
                </a:solidFill>
                <a:latin typeface="HGP創英角ｺﾞｼｯｸUB" panose="020B0900000000000000" pitchFamily="50" charset="-128"/>
                <a:ea typeface="HGP創英角ｺﾞｼｯｸUB" panose="020B0900000000000000" pitchFamily="50" charset="-128"/>
              </a:rPr>
              <a:t>　</a:t>
            </a:r>
            <a:endParaRPr kumimoji="1" lang="ja-JP" altLang="en-US" sz="6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 name="コンテンツ プレースホルダー 2"/>
          <p:cNvSpPr>
            <a:spLocks noGrp="1"/>
          </p:cNvSpPr>
          <p:nvPr>
            <p:ph idx="1"/>
          </p:nvPr>
        </p:nvSpPr>
        <p:spPr>
          <a:xfrm>
            <a:off x="628650" y="1652954"/>
            <a:ext cx="7886700" cy="4765431"/>
          </a:xfrm>
        </p:spPr>
        <p:txBody>
          <a:bodyPr/>
          <a:lstStyle/>
          <a:p>
            <a:pPr marL="0" indent="0">
              <a:buNone/>
            </a:pPr>
            <a:endParaRPr lang="en-US" altLang="ja-JP" dirty="0">
              <a:latin typeface="HGP創英角ﾎﾟｯﾌﾟ体" panose="040B0A00000000000000" pitchFamily="50" charset="-128"/>
              <a:ea typeface="HGP創英角ﾎﾟｯﾌﾟ体" panose="040B0A00000000000000" pitchFamily="50" charset="-128"/>
            </a:endParaRPr>
          </a:p>
          <a:p>
            <a:pPr marL="0" indent="0">
              <a:buNone/>
            </a:pPr>
            <a:endParaRPr kumimoji="1" lang="en-US" altLang="ja-JP" dirty="0">
              <a:latin typeface="HGP創英角ﾎﾟｯﾌﾟ体" panose="040B0A00000000000000" pitchFamily="50" charset="-128"/>
              <a:ea typeface="HGP創英角ﾎﾟｯﾌﾟ体" panose="040B0A00000000000000" pitchFamily="50" charset="-128"/>
            </a:endParaRPr>
          </a:p>
        </p:txBody>
      </p:sp>
      <p:pic>
        <p:nvPicPr>
          <p:cNvPr id="6" name="図 5">
            <a:extLst>
              <a:ext uri="{FF2B5EF4-FFF2-40B4-BE49-F238E27FC236}">
                <a16:creationId xmlns:a16="http://schemas.microsoft.com/office/drawing/2014/main" id="{AFD90272-4C9B-45AF-9F92-C946654C6B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09482" y="5205046"/>
            <a:ext cx="2986420" cy="1595869"/>
          </a:xfrm>
          <a:prstGeom prst="rect">
            <a:avLst/>
          </a:prstGeom>
        </p:spPr>
      </p:pic>
      <p:sp>
        <p:nvSpPr>
          <p:cNvPr id="9" name="テキスト ボックス 8">
            <a:extLst>
              <a:ext uri="{FF2B5EF4-FFF2-40B4-BE49-F238E27FC236}">
                <a16:creationId xmlns:a16="http://schemas.microsoft.com/office/drawing/2014/main" id="{E659D47E-DD72-4D4A-98B5-1C068D2E40CE}"/>
              </a:ext>
            </a:extLst>
          </p:cNvPr>
          <p:cNvSpPr txBox="1"/>
          <p:nvPr/>
        </p:nvSpPr>
        <p:spPr>
          <a:xfrm>
            <a:off x="628650" y="1568733"/>
            <a:ext cx="8219154" cy="5078313"/>
          </a:xfrm>
          <a:prstGeom prst="rect">
            <a:avLst/>
          </a:prstGeom>
          <a:noFill/>
        </p:spPr>
        <p:txBody>
          <a:bodyPr wrap="square" rtlCol="0">
            <a:spAutoFit/>
          </a:bodyPr>
          <a:lstStyle/>
          <a:p>
            <a:r>
              <a:rPr kumimoji="1" lang="ja-JP" altLang="en-US" sz="3600" dirty="0">
                <a:latin typeface="HGP創英角ｺﾞｼｯｸUB" panose="020B0900000000000000" pitchFamily="50" charset="-128"/>
                <a:ea typeface="HGP創英角ｺﾞｼｯｸUB" panose="020B0900000000000000" pitchFamily="50" charset="-128"/>
              </a:rPr>
              <a:t>　　①　職員室内に</a:t>
            </a:r>
            <a:r>
              <a:rPr kumimoji="1" lang="ja-JP" altLang="en-US" sz="3600" u="sng" dirty="0">
                <a:latin typeface="HGP創英角ｺﾞｼｯｸUB" panose="020B0900000000000000" pitchFamily="50" charset="-128"/>
                <a:ea typeface="HGP創英角ｺﾞｼｯｸUB" panose="020B0900000000000000" pitchFamily="50" charset="-128"/>
              </a:rPr>
              <a:t>大声</a:t>
            </a:r>
            <a:r>
              <a:rPr kumimoji="1" lang="ja-JP" altLang="en-US" sz="3600" dirty="0">
                <a:latin typeface="HGP創英角ｺﾞｼｯｸUB" panose="020B0900000000000000" pitchFamily="50" charset="-128"/>
                <a:ea typeface="HGP創英角ｺﾞｼｯｸUB" panose="020B0900000000000000" pitchFamily="50" charset="-128"/>
              </a:rPr>
              <a:t>で知らせる。</a:t>
            </a:r>
            <a:endParaRPr kumimoji="1" lang="en-US" altLang="ja-JP" sz="3600" dirty="0">
              <a:latin typeface="HGP創英角ｺﾞｼｯｸUB" panose="020B0900000000000000" pitchFamily="50" charset="-128"/>
              <a:ea typeface="HGP創英角ｺﾞｼｯｸUB" panose="020B0900000000000000" pitchFamily="50" charset="-128"/>
            </a:endParaRPr>
          </a:p>
          <a:p>
            <a:pPr lvl="0"/>
            <a:r>
              <a:rPr kumimoji="1" lang="ja-JP" altLang="en-US" sz="3600" dirty="0">
                <a:latin typeface="HGP創英角ｺﾞｼｯｸUB" panose="020B0900000000000000" pitchFamily="50" charset="-128"/>
                <a:ea typeface="HGP創英角ｺﾞｼｯｸUB" panose="020B0900000000000000" pitchFamily="50" charset="-128"/>
              </a:rPr>
              <a:t>　　②　以下の物を持って現場に向かう。</a:t>
            </a:r>
          </a:p>
          <a:p>
            <a:r>
              <a:rPr kumimoji="1" lang="ja-JP" altLang="en-US" sz="3600" dirty="0">
                <a:latin typeface="HGP創英角ｺﾞｼｯｸUB" panose="020B0900000000000000" pitchFamily="50" charset="-128"/>
                <a:ea typeface="HGP創英角ｺﾞｼｯｸUB" panose="020B0900000000000000" pitchFamily="50" charset="-128"/>
              </a:rPr>
              <a:t>　　</a:t>
            </a:r>
            <a:endParaRPr kumimoji="1" lang="en-US" altLang="ja-JP" sz="3600" dirty="0">
              <a:latin typeface="HGP創英角ｺﾞｼｯｸUB" panose="020B0900000000000000" pitchFamily="50" charset="-128"/>
              <a:ea typeface="HGP創英角ｺﾞｼｯｸUB" panose="020B0900000000000000" pitchFamily="50" charset="-128"/>
            </a:endParaRPr>
          </a:p>
          <a:p>
            <a:r>
              <a:rPr kumimoji="1" lang="ja-JP" altLang="en-US" sz="3600" dirty="0">
                <a:latin typeface="HGP創英角ｺﾞｼｯｸUB" panose="020B0900000000000000" pitchFamily="50" charset="-128"/>
                <a:ea typeface="HGP創英角ｺﾞｼｯｸUB" panose="020B0900000000000000" pitchFamily="50" charset="-128"/>
              </a:rPr>
              <a:t>　　　</a:t>
            </a:r>
            <a:r>
              <a:rPr kumimoji="1" lang="ja-JP" altLang="en-US" sz="3600" dirty="0">
                <a:latin typeface="HGｺﾞｼｯｸM" panose="020B0609000000000000" pitchFamily="49" charset="-128"/>
                <a:ea typeface="HGｺﾞｼｯｸM" panose="020B0609000000000000" pitchFamily="49" charset="-128"/>
              </a:rPr>
              <a:t>ＡＥＤ</a:t>
            </a:r>
            <a:endParaRPr kumimoji="1" lang="en-US" altLang="ja-JP" sz="3600" dirty="0">
              <a:latin typeface="HGｺﾞｼｯｸM" panose="020B0609000000000000" pitchFamily="49" charset="-128"/>
              <a:ea typeface="HGｺﾞｼｯｸM" panose="020B0609000000000000" pitchFamily="49" charset="-128"/>
            </a:endParaRPr>
          </a:p>
          <a:p>
            <a:r>
              <a:rPr kumimoji="1" lang="ja-JP" altLang="en-US" sz="3600" dirty="0">
                <a:latin typeface="HGｺﾞｼｯｸM" panose="020B0609000000000000" pitchFamily="49" charset="-128"/>
                <a:ea typeface="HGｺﾞｼｯｸM" panose="020B0609000000000000" pitchFamily="49" charset="-128"/>
              </a:rPr>
              <a:t>　　救急処置セット</a:t>
            </a:r>
            <a:endParaRPr kumimoji="1" lang="ja-JP" altLang="en-US" sz="2400" dirty="0">
              <a:latin typeface="HGｺﾞｼｯｸM" panose="020B0609000000000000" pitchFamily="49" charset="-128"/>
              <a:ea typeface="HGｺﾞｼｯｸM" panose="020B0609000000000000" pitchFamily="49" charset="-128"/>
            </a:endParaRPr>
          </a:p>
          <a:p>
            <a:r>
              <a:rPr kumimoji="1" lang="ja-JP" altLang="en-US" sz="3600" dirty="0">
                <a:latin typeface="HGｺﾞｼｯｸM" panose="020B0609000000000000" pitchFamily="49" charset="-128"/>
                <a:ea typeface="HGｺﾞｼｯｸM" panose="020B0609000000000000" pitchFamily="49" charset="-128"/>
              </a:rPr>
              <a:t>　　</a:t>
            </a:r>
            <a:r>
              <a:rPr kumimoji="1" lang="ja-JP" altLang="en-US" sz="3600" u="sng" dirty="0">
                <a:latin typeface="HGｺﾞｼｯｸM" panose="020B0609000000000000" pitchFamily="49" charset="-128"/>
                <a:ea typeface="HGｺﾞｼｯｸM" panose="020B0609000000000000" pitchFamily="49" charset="-128"/>
              </a:rPr>
              <a:t>携帯電話は各自で持つ</a:t>
            </a:r>
            <a:r>
              <a:rPr kumimoji="1" lang="ja-JP" altLang="en-US" sz="3600" dirty="0">
                <a:latin typeface="HGｺﾞｼｯｸM" panose="020B0609000000000000" pitchFamily="49" charset="-128"/>
                <a:ea typeface="HGｺﾞｼｯｸM" panose="020B0609000000000000" pitchFamily="49" charset="-128"/>
              </a:rPr>
              <a:t>　</a:t>
            </a:r>
          </a:p>
          <a:p>
            <a:r>
              <a:rPr kumimoji="1" lang="ja-JP" altLang="en-US" sz="3600" dirty="0">
                <a:latin typeface="HGｺﾞｼｯｸM" panose="020B0609000000000000" pitchFamily="49" charset="-128"/>
                <a:ea typeface="HGｺﾞｼｯｸM" panose="020B0609000000000000" pitchFamily="49" charset="-128"/>
              </a:rPr>
              <a:t>　 </a:t>
            </a:r>
            <a:endParaRPr kumimoji="1" lang="en-US" altLang="ja-JP" sz="3600" dirty="0">
              <a:latin typeface="HGｺﾞｼｯｸM" panose="020B0609000000000000" pitchFamily="49" charset="-128"/>
              <a:ea typeface="HGｺﾞｼｯｸM" panose="020B0609000000000000" pitchFamily="49" charset="-128"/>
            </a:endParaRPr>
          </a:p>
          <a:p>
            <a:r>
              <a:rPr kumimoji="1" lang="en-US" altLang="ja-JP" sz="3600" dirty="0">
                <a:latin typeface="HGｺﾞｼｯｸM" panose="020B0609000000000000" pitchFamily="49" charset="-128"/>
                <a:ea typeface="HGｺﾞｼｯｸM" panose="020B0609000000000000" pitchFamily="49" charset="-128"/>
              </a:rPr>
              <a:t>   </a:t>
            </a:r>
            <a:endParaRPr kumimoji="1" lang="ja-JP" altLang="en-US" sz="3600" dirty="0">
              <a:latin typeface="HGP創英角ｺﾞｼｯｸUB" panose="020B0900000000000000" pitchFamily="50" charset="-128"/>
              <a:ea typeface="HGP創英角ｺﾞｼｯｸUB" panose="020B0900000000000000" pitchFamily="50" charset="-128"/>
            </a:endParaRPr>
          </a:p>
          <a:p>
            <a:r>
              <a:rPr kumimoji="1" lang="ja-JP" altLang="en-US" sz="3600" dirty="0">
                <a:latin typeface="HGｺﾞｼｯｸM" panose="020B0609000000000000" pitchFamily="49" charset="-128"/>
                <a:ea typeface="HGｺﾞｼｯｸM" panose="020B0609000000000000" pitchFamily="49" charset="-128"/>
              </a:rPr>
              <a:t>　　　</a:t>
            </a:r>
          </a:p>
        </p:txBody>
      </p:sp>
      <p:sp>
        <p:nvSpPr>
          <p:cNvPr id="8" name="テキスト ボックス 7"/>
          <p:cNvSpPr txBox="1"/>
          <p:nvPr/>
        </p:nvSpPr>
        <p:spPr>
          <a:xfrm>
            <a:off x="2934751" y="3429000"/>
            <a:ext cx="3871978" cy="369332"/>
          </a:xfrm>
          <a:prstGeom prst="rect">
            <a:avLst/>
          </a:prstGeom>
          <a:noFill/>
        </p:spPr>
        <p:txBody>
          <a:bodyPr wrap="square" rtlCol="0">
            <a:spAutoFit/>
          </a:bodyPr>
          <a:lstStyle/>
          <a:p>
            <a:r>
              <a:rPr kumimoji="1" lang="ja-JP" altLang="en-US" dirty="0">
                <a:latin typeface="HGｺﾞｼｯｸE" panose="020B0909000000000000" pitchFamily="49" charset="-128"/>
                <a:ea typeface="HGｺﾞｼｯｸE" panose="020B0909000000000000" pitchFamily="49" charset="-128"/>
              </a:rPr>
              <a:t>設置場所（　　　　　　　　　）</a:t>
            </a:r>
          </a:p>
        </p:txBody>
      </p:sp>
      <p:sp>
        <p:nvSpPr>
          <p:cNvPr id="10" name="スライド番号プレースホルダー 1"/>
          <p:cNvSpPr>
            <a:spLocks noGrp="1"/>
          </p:cNvSpPr>
          <p:nvPr>
            <p:ph type="sldNum" sz="quarter" idx="12"/>
          </p:nvPr>
        </p:nvSpPr>
        <p:spPr>
          <a:xfrm>
            <a:off x="7122695" y="6343715"/>
            <a:ext cx="1905000" cy="457200"/>
          </a:xfrm>
        </p:spPr>
        <p:txBody>
          <a:bodyPr/>
          <a:lstStyle/>
          <a:p>
            <a:fld id="{75446204-5050-4B83-8C84-1F5B942AB3C3}" type="slidenum">
              <a:rPr lang="en-US" altLang="ja-JP" smtClean="0"/>
              <a:pPr/>
              <a:t>10</a:t>
            </a:fld>
            <a:endParaRPr lang="en-US" altLang="ja-JP" dirty="0"/>
          </a:p>
        </p:txBody>
      </p:sp>
    </p:spTree>
    <p:extLst>
      <p:ext uri="{BB962C8B-B14F-4D97-AF65-F5344CB8AC3E}">
        <p14:creationId xmlns:p14="http://schemas.microsoft.com/office/powerpoint/2010/main" val="881964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6DEF3F92-1BB0-4C06-A613-8646E133B1D5}"/>
              </a:ext>
            </a:extLst>
          </p:cNvPr>
          <p:cNvSpPr>
            <a:spLocks noGrp="1"/>
          </p:cNvSpPr>
          <p:nvPr>
            <p:ph type="title"/>
          </p:nvPr>
        </p:nvSpPr>
        <p:spPr>
          <a:xfrm>
            <a:off x="0" y="1"/>
            <a:ext cx="9144000" cy="1073425"/>
          </a:xfrm>
          <a:solidFill>
            <a:srgbClr val="FF0000"/>
          </a:solidFill>
        </p:spPr>
        <p:txBody>
          <a:bodyPr>
            <a:normAutofit/>
          </a:bodyPr>
          <a:lstStyle/>
          <a:p>
            <a:pPr algn="ctr"/>
            <a:r>
              <a:rPr lang="ja-JP" altLang="en-US" sz="6000" dirty="0">
                <a:solidFill>
                  <a:schemeClr val="bg1"/>
                </a:solidFill>
                <a:latin typeface="HGP創英角ｺﾞｼｯｸUB" panose="020B0900000000000000" pitchFamily="50" charset="-128"/>
                <a:ea typeface="HGP創英角ｺﾞｼｯｸUB" panose="020B0900000000000000" pitchFamily="50" charset="-128"/>
              </a:rPr>
              <a:t>事故発生現場での役割</a:t>
            </a:r>
            <a:r>
              <a:rPr lang="ja-JP" altLang="en-US" sz="6600" dirty="0">
                <a:solidFill>
                  <a:schemeClr val="bg1"/>
                </a:solidFill>
                <a:latin typeface="HGP創英角ｺﾞｼｯｸUB" panose="020B0900000000000000" pitchFamily="50" charset="-128"/>
                <a:ea typeface="HGP創英角ｺﾞｼｯｸUB" panose="020B0900000000000000" pitchFamily="50" charset="-128"/>
              </a:rPr>
              <a:t>　</a:t>
            </a:r>
            <a:endParaRPr kumimoji="1" lang="ja-JP" altLang="en-US" sz="6600"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5" name="コンテンツ プレースホルダー 4">
            <a:extLst>
              <a:ext uri="{FF2B5EF4-FFF2-40B4-BE49-F238E27FC236}">
                <a16:creationId xmlns:a16="http://schemas.microsoft.com/office/drawing/2014/main" id="{77E47DDD-7757-4EEC-B0AE-A5B9E86242DA}"/>
              </a:ext>
            </a:extLst>
          </p:cNvPr>
          <p:cNvPicPr>
            <a:picLocks noGrp="1" noChangeAspect="1"/>
          </p:cNvPicPr>
          <p:nvPr>
            <p:ph idx="1"/>
          </p:nvPr>
        </p:nvPicPr>
        <p:blipFill>
          <a:blip r:embed="rId3"/>
          <a:stretch>
            <a:fillRect/>
          </a:stretch>
        </p:blipFill>
        <p:spPr>
          <a:xfrm>
            <a:off x="94931" y="1205948"/>
            <a:ext cx="9049069" cy="5492564"/>
          </a:xfrm>
          <a:prstGeom prst="rect">
            <a:avLst/>
          </a:prstGeom>
        </p:spPr>
      </p:pic>
      <p:sp>
        <p:nvSpPr>
          <p:cNvPr id="2" name="テキスト ボックス 1">
            <a:extLst>
              <a:ext uri="{FF2B5EF4-FFF2-40B4-BE49-F238E27FC236}">
                <a16:creationId xmlns:a16="http://schemas.microsoft.com/office/drawing/2014/main" id="{0A1A18AE-0C6F-4136-98D6-D9B9F74A908B}"/>
              </a:ext>
            </a:extLst>
          </p:cNvPr>
          <p:cNvSpPr txBox="1"/>
          <p:nvPr/>
        </p:nvSpPr>
        <p:spPr>
          <a:xfrm>
            <a:off x="290079" y="3028890"/>
            <a:ext cx="4281921" cy="400110"/>
          </a:xfrm>
          <a:prstGeom prst="rect">
            <a:avLst/>
          </a:prstGeom>
          <a:solidFill>
            <a:srgbClr val="92D050"/>
          </a:solidFill>
        </p:spPr>
        <p:txBody>
          <a:bodyPr wrap="square" rtlCol="0">
            <a:spAutoFit/>
          </a:bodyPr>
          <a:lstStyle/>
          <a:p>
            <a:r>
              <a:rPr kumimoji="1" lang="ja-JP" altLang="en-US" sz="2000" b="1" dirty="0">
                <a:latin typeface="BIZ UDPゴシック" panose="020B0400000000000000" pitchFamily="50" charset="-128"/>
                <a:ea typeface="BIZ UDPゴシック" panose="020B0400000000000000" pitchFamily="50" charset="-128"/>
              </a:rPr>
              <a:t>指揮命令者（リーダー）が役割を指示</a:t>
            </a:r>
          </a:p>
        </p:txBody>
      </p:sp>
      <p:sp>
        <p:nvSpPr>
          <p:cNvPr id="6" name="スライド番号プレースホルダー 1"/>
          <p:cNvSpPr>
            <a:spLocks noGrp="1"/>
          </p:cNvSpPr>
          <p:nvPr>
            <p:ph type="sldNum" sz="quarter" idx="12"/>
          </p:nvPr>
        </p:nvSpPr>
        <p:spPr>
          <a:xfrm>
            <a:off x="6881875" y="6400800"/>
            <a:ext cx="1905000" cy="457200"/>
          </a:xfrm>
        </p:spPr>
        <p:txBody>
          <a:bodyPr/>
          <a:lstStyle/>
          <a:p>
            <a:fld id="{75446204-5050-4B83-8C84-1F5B942AB3C3}" type="slidenum">
              <a:rPr lang="en-US" altLang="ja-JP" smtClean="0"/>
              <a:pPr/>
              <a:t>11</a:t>
            </a:fld>
            <a:endParaRPr lang="en-US" altLang="ja-JP" dirty="0"/>
          </a:p>
        </p:txBody>
      </p:sp>
    </p:spTree>
    <p:extLst>
      <p:ext uri="{BB962C8B-B14F-4D97-AF65-F5344CB8AC3E}">
        <p14:creationId xmlns:p14="http://schemas.microsoft.com/office/powerpoint/2010/main" val="2348476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F44FA9D4-CA6D-477D-A982-46C05EAB7FE1}"/>
              </a:ext>
            </a:extLst>
          </p:cNvPr>
          <p:cNvSpPr>
            <a:spLocks noGrp="1"/>
          </p:cNvSpPr>
          <p:nvPr>
            <p:ph type="title"/>
          </p:nvPr>
        </p:nvSpPr>
        <p:spPr>
          <a:xfrm>
            <a:off x="2225425" y="223182"/>
            <a:ext cx="4564257" cy="722750"/>
          </a:xfrm>
        </p:spPr>
        <p:style>
          <a:lnRef idx="2">
            <a:schemeClr val="accent6"/>
          </a:lnRef>
          <a:fillRef idx="1">
            <a:schemeClr val="lt1"/>
          </a:fillRef>
          <a:effectRef idx="0">
            <a:schemeClr val="accent6"/>
          </a:effectRef>
          <a:fontRef idx="minor">
            <a:schemeClr val="dk1"/>
          </a:fontRef>
        </p:style>
        <p:txBody>
          <a:bodyPr>
            <a:normAutofit/>
          </a:bodyPr>
          <a:lstStyle/>
          <a:p>
            <a:r>
              <a:rPr kumimoji="1" lang="ja-JP" altLang="en-US" sz="3600" dirty="0">
                <a:solidFill>
                  <a:schemeClr val="tx1"/>
                </a:solidFill>
                <a:latin typeface="BIZ UDPゴシック" panose="020B0400000000000000" pitchFamily="50" charset="-128"/>
                <a:ea typeface="BIZ UDPゴシック" panose="020B0400000000000000" pitchFamily="50" charset="-128"/>
              </a:rPr>
              <a:t>シミュレーション訓練</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5" name="コンテンツ プレースホルダー 2">
            <a:extLst>
              <a:ext uri="{FF2B5EF4-FFF2-40B4-BE49-F238E27FC236}">
                <a16:creationId xmlns:a16="http://schemas.microsoft.com/office/drawing/2014/main" id="{3DF6D276-8D8B-4AEB-B119-3BA81BFDDB94}"/>
              </a:ext>
            </a:extLst>
          </p:cNvPr>
          <p:cNvSpPr>
            <a:spLocks noGrp="1"/>
          </p:cNvSpPr>
          <p:nvPr>
            <p:ph idx="1"/>
          </p:nvPr>
        </p:nvSpPr>
        <p:spPr>
          <a:xfrm>
            <a:off x="193283" y="1220624"/>
            <a:ext cx="8415579" cy="5203987"/>
          </a:xfrm>
        </p:spPr>
        <p:txBody>
          <a:bodyPr>
            <a:normAutofit lnSpcReduction="10000"/>
          </a:bodyPr>
          <a:lstStyle/>
          <a:p>
            <a:pPr marL="0" indent="0">
              <a:buNone/>
            </a:pPr>
            <a:r>
              <a:rPr kumimoji="1" lang="ja-JP" altLang="en-US" b="1" dirty="0">
                <a:latin typeface="ＭＳ ゴシック" panose="020B0609070205080204" pitchFamily="49" charset="-128"/>
                <a:ea typeface="ＭＳ ゴシック" panose="020B0609070205080204" pitchFamily="49" charset="-128"/>
              </a:rPr>
              <a:t>①職員役と生徒役に分かれる。</a:t>
            </a:r>
            <a:endParaRPr kumimoji="1" lang="en-US" altLang="ja-JP" b="1"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　・第一発見者：１名　　　　　　　・消防署役：１名</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　・指揮命令者（ﾘｰﾀﾞｰ）：１名　 　・保護者役：１名</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　・応援者：○名　　　　　　　    ・動画撮影：○名</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b="1" dirty="0">
                <a:latin typeface="ＭＳ ゴシック" panose="020B0609070205080204" pitchFamily="49" charset="-128"/>
                <a:ea typeface="ＭＳ ゴシック" panose="020B0609070205080204" pitchFamily="49" charset="-128"/>
              </a:rPr>
              <a:t>②第一発見者が職員室に応援要請し、救急車が</a:t>
            </a:r>
            <a:endParaRPr lang="en-US" altLang="ja-JP" b="1" dirty="0">
              <a:latin typeface="ＭＳ ゴシック" panose="020B0609070205080204" pitchFamily="49" charset="-128"/>
              <a:ea typeface="ＭＳ ゴシック" panose="020B0609070205080204" pitchFamily="49" charset="-128"/>
            </a:endParaRPr>
          </a:p>
          <a:p>
            <a:pPr marL="0" indent="0">
              <a:buNone/>
            </a:pPr>
            <a:r>
              <a:rPr lang="ja-JP" altLang="en-US" b="1" dirty="0">
                <a:latin typeface="ＭＳ ゴシック" panose="020B0609070205080204" pitchFamily="49" charset="-128"/>
                <a:ea typeface="ＭＳ ゴシック" panose="020B0609070205080204" pitchFamily="49" charset="-128"/>
              </a:rPr>
              <a:t>　到着するまでの一連の流れを実施する。</a:t>
            </a:r>
            <a:endParaRPr lang="en-US" altLang="ja-JP" b="1" dirty="0">
              <a:latin typeface="ＭＳ ゴシック" panose="020B0609070205080204" pitchFamily="49" charset="-128"/>
              <a:ea typeface="ＭＳ ゴシック" panose="020B0609070205080204" pitchFamily="49" charset="-128"/>
            </a:endParaRPr>
          </a:p>
          <a:p>
            <a:pPr marL="0" indent="0">
              <a:buNone/>
            </a:pPr>
            <a:r>
              <a:rPr lang="ja-JP" altLang="en-US" b="1" dirty="0">
                <a:latin typeface="ＭＳ ゴシック" panose="020B0609070205080204" pitchFamily="49" charset="-128"/>
                <a:ea typeface="ＭＳ ゴシック" panose="020B0609070205080204" pitchFamily="49" charset="-128"/>
              </a:rPr>
              <a:t>　</a:t>
            </a:r>
            <a:r>
              <a:rPr lang="en-US" altLang="ja-JP" sz="1800" b="1" dirty="0">
                <a:latin typeface="ＭＳ ゴシック" panose="020B0609070205080204" pitchFamily="49" charset="-128"/>
                <a:ea typeface="ＭＳ ゴシック" panose="020B0609070205080204" pitchFamily="49" charset="-128"/>
              </a:rPr>
              <a:t>【</a:t>
            </a:r>
            <a:r>
              <a:rPr lang="ja-JP" altLang="en-US" sz="1800" b="1" dirty="0">
                <a:latin typeface="ＭＳ ゴシック" panose="020B0609070205080204" pitchFamily="49" charset="-128"/>
                <a:ea typeface="ＭＳ ゴシック" panose="020B0609070205080204" pitchFamily="49" charset="-128"/>
              </a:rPr>
              <a:t>想定</a:t>
            </a:r>
            <a:r>
              <a:rPr lang="en-US" altLang="ja-JP" sz="1800" b="1" dirty="0">
                <a:latin typeface="ＭＳ ゴシック" panose="020B0609070205080204" pitchFamily="49" charset="-128"/>
                <a:ea typeface="ＭＳ ゴシック" panose="020B0609070205080204" pitchFamily="49" charset="-128"/>
              </a:rPr>
              <a:t>】</a:t>
            </a:r>
          </a:p>
          <a:p>
            <a:pPr marL="0" indent="0">
              <a:buNone/>
            </a:pPr>
            <a:endParaRPr lang="en-US" altLang="ja-JP" b="1" dirty="0">
              <a:latin typeface="ＭＳ ゴシック" panose="020B0609070205080204" pitchFamily="49" charset="-128"/>
              <a:ea typeface="ＭＳ ゴシック" panose="020B0609070205080204" pitchFamily="49" charset="-128"/>
            </a:endParaRPr>
          </a:p>
          <a:p>
            <a:pPr marL="0" indent="0">
              <a:buNone/>
            </a:pPr>
            <a:endParaRPr lang="en-US" altLang="ja-JP" b="1" dirty="0">
              <a:latin typeface="ＭＳ ゴシック" panose="020B0609070205080204" pitchFamily="49" charset="-128"/>
              <a:ea typeface="ＭＳ ゴシック" panose="020B0609070205080204" pitchFamily="49" charset="-128"/>
            </a:endParaRPr>
          </a:p>
          <a:p>
            <a:pPr marL="0" indent="0">
              <a:buNone/>
            </a:pPr>
            <a:r>
              <a:rPr lang="ja-JP" altLang="en-US" b="1" dirty="0">
                <a:latin typeface="ＭＳ ゴシック" panose="020B0609070205080204" pitchFamily="49" charset="-128"/>
                <a:ea typeface="ＭＳ ゴシック" panose="020B0609070205080204" pitchFamily="49" charset="-128"/>
              </a:rPr>
              <a:t>③撮影した動画を見ながら振り返る。</a:t>
            </a:r>
            <a:endParaRPr lang="en-US" altLang="ja-JP" b="1" dirty="0">
              <a:latin typeface="ＭＳ ゴシック" panose="020B0609070205080204" pitchFamily="49" charset="-128"/>
              <a:ea typeface="ＭＳ ゴシック" panose="020B0609070205080204" pitchFamily="49" charset="-128"/>
            </a:endParaRPr>
          </a:p>
        </p:txBody>
      </p:sp>
      <p:sp>
        <p:nvSpPr>
          <p:cNvPr id="6" name="四角形: 角を丸くする 5">
            <a:extLst>
              <a:ext uri="{FF2B5EF4-FFF2-40B4-BE49-F238E27FC236}">
                <a16:creationId xmlns:a16="http://schemas.microsoft.com/office/drawing/2014/main" id="{C7ACC1E9-1A4B-456E-A8EB-1AD5E5B9A461}"/>
              </a:ext>
            </a:extLst>
          </p:cNvPr>
          <p:cNvSpPr/>
          <p:nvPr/>
        </p:nvSpPr>
        <p:spPr>
          <a:xfrm>
            <a:off x="544517" y="1639613"/>
            <a:ext cx="4325815" cy="1406769"/>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7B198EE9-7985-4B48-92A1-90B421C1484A}"/>
              </a:ext>
            </a:extLst>
          </p:cNvPr>
          <p:cNvSpPr/>
          <p:nvPr/>
        </p:nvSpPr>
        <p:spPr>
          <a:xfrm>
            <a:off x="5413811" y="1618591"/>
            <a:ext cx="2751742" cy="1406769"/>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3">
            <a:extLst>
              <a:ext uri="{FF2B5EF4-FFF2-40B4-BE49-F238E27FC236}">
                <a16:creationId xmlns:a16="http://schemas.microsoft.com/office/drawing/2014/main" id="{A36EFA93-84A0-45A2-8B60-BEA043DECE35}"/>
              </a:ext>
            </a:extLst>
          </p:cNvPr>
          <p:cNvSpPr/>
          <p:nvPr/>
        </p:nvSpPr>
        <p:spPr>
          <a:xfrm>
            <a:off x="544517" y="4365712"/>
            <a:ext cx="7826644" cy="1193369"/>
          </a:xfrm>
          <a:prstGeom prst="roundRect">
            <a:avLst/>
          </a:prstGeom>
          <a:noFill/>
          <a:ln w="381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591351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6">
            <a:extLst>
              <a:ext uri="{FF2B5EF4-FFF2-40B4-BE49-F238E27FC236}">
                <a16:creationId xmlns:a16="http://schemas.microsoft.com/office/drawing/2014/main" id="{0629583D-1A31-4E34-90CD-375C27A9522F}"/>
              </a:ext>
            </a:extLst>
          </p:cNvPr>
          <p:cNvSpPr/>
          <p:nvPr/>
        </p:nvSpPr>
        <p:spPr>
          <a:xfrm>
            <a:off x="335756" y="1768506"/>
            <a:ext cx="8283301" cy="3395532"/>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7" name="正方形/長方形 6">
            <a:extLst>
              <a:ext uri="{FF2B5EF4-FFF2-40B4-BE49-F238E27FC236}">
                <a16:creationId xmlns:a16="http://schemas.microsoft.com/office/drawing/2014/main" id="{A17E50BE-8C15-4FF3-B3E8-D9C5543E3524}"/>
              </a:ext>
            </a:extLst>
          </p:cNvPr>
          <p:cNvSpPr/>
          <p:nvPr/>
        </p:nvSpPr>
        <p:spPr>
          <a:xfrm>
            <a:off x="430349" y="2035111"/>
            <a:ext cx="8412858" cy="2862322"/>
          </a:xfrm>
          <a:prstGeom prst="rect">
            <a:avLst/>
          </a:prstGeom>
          <a:noFill/>
          <a:ln>
            <a:noFill/>
          </a:ln>
        </p:spPr>
        <p:txBody>
          <a:bodyPr wrap="square">
            <a:spAutoFit/>
          </a:bodyPr>
          <a:lstStyle/>
          <a:p>
            <a:r>
              <a:rPr lang="ja-JP" altLang="en-US" sz="3600" dirty="0">
                <a:latin typeface="ＭＳ ゴシック" panose="020B0609070205080204" pitchFamily="49" charset="-128"/>
                <a:ea typeface="ＭＳ ゴシック" panose="020B0609070205080204" pitchFamily="49" charset="-128"/>
              </a:rPr>
              <a:t>○互いに声を掛け合う。</a:t>
            </a:r>
            <a:endParaRPr lang="en-US" altLang="ja-JP" sz="3600" dirty="0">
              <a:latin typeface="ＭＳ ゴシック" panose="020B0609070205080204" pitchFamily="49" charset="-128"/>
              <a:ea typeface="ＭＳ ゴシック" panose="020B0609070205080204" pitchFamily="49" charset="-128"/>
            </a:endParaRPr>
          </a:p>
          <a:p>
            <a:endParaRPr lang="en-US" altLang="ja-JP" sz="3600" dirty="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○全体がどうなっているかを意識する。</a:t>
            </a:r>
            <a:r>
              <a:rPr lang="en-US" altLang="ja-JP" sz="3600" dirty="0">
                <a:latin typeface="ＭＳ ゴシック" panose="020B0609070205080204" pitchFamily="49" charset="-128"/>
                <a:ea typeface="ＭＳ ゴシック" panose="020B0609070205080204" pitchFamily="49" charset="-128"/>
              </a:rPr>
              <a:t/>
            </a:r>
            <a:br>
              <a:rPr lang="en-US" altLang="ja-JP" sz="3600" dirty="0">
                <a:latin typeface="ＭＳ ゴシック" panose="020B0609070205080204" pitchFamily="49" charset="-128"/>
                <a:ea typeface="ＭＳ ゴシック" panose="020B0609070205080204" pitchFamily="49" charset="-128"/>
              </a:rPr>
            </a:br>
            <a:endParaRPr lang="en-US" altLang="ja-JP" sz="3600" dirty="0">
              <a:latin typeface="ＭＳ ゴシック" panose="020B0609070205080204" pitchFamily="49" charset="-128"/>
              <a:ea typeface="ＭＳ ゴシック" panose="020B0609070205080204" pitchFamily="49" charset="-128"/>
            </a:endParaRPr>
          </a:p>
          <a:p>
            <a:r>
              <a:rPr lang="ja-JP" altLang="en-US" sz="3600" dirty="0">
                <a:latin typeface="ＭＳ ゴシック" panose="020B0609070205080204" pitchFamily="49" charset="-128"/>
                <a:ea typeface="ＭＳ ゴシック" panose="020B0609070205080204" pitchFamily="49" charset="-128"/>
              </a:rPr>
              <a:t>○自ら行動する。</a:t>
            </a:r>
          </a:p>
        </p:txBody>
      </p:sp>
      <p:sp>
        <p:nvSpPr>
          <p:cNvPr id="9" name="正方形/長方形 8">
            <a:extLst>
              <a:ext uri="{FF2B5EF4-FFF2-40B4-BE49-F238E27FC236}">
                <a16:creationId xmlns:a16="http://schemas.microsoft.com/office/drawing/2014/main" id="{A17E50BE-8C15-4FF3-B3E8-D9C5543E3524}"/>
              </a:ext>
            </a:extLst>
          </p:cNvPr>
          <p:cNvSpPr/>
          <p:nvPr/>
        </p:nvSpPr>
        <p:spPr>
          <a:xfrm>
            <a:off x="335756" y="336331"/>
            <a:ext cx="8412858" cy="646331"/>
          </a:xfrm>
          <a:prstGeom prst="rect">
            <a:avLst/>
          </a:prstGeom>
          <a:noFill/>
          <a:ln>
            <a:noFill/>
          </a:ln>
        </p:spPr>
        <p:txBody>
          <a:bodyPr wrap="square">
            <a:spAutoFit/>
          </a:bodyPr>
          <a:lstStyle/>
          <a:p>
            <a:r>
              <a:rPr lang="ja-JP" altLang="en-US" sz="3600" dirty="0">
                <a:latin typeface="ＭＳ ゴシック" panose="020B0609070205080204" pitchFamily="49" charset="-128"/>
                <a:ea typeface="ＭＳ ゴシック" panose="020B0609070205080204" pitchFamily="49" charset="-128"/>
              </a:rPr>
              <a:t>＜まとめ＞</a:t>
            </a:r>
            <a:endParaRPr lang="en-US" altLang="ja-JP" sz="36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42306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05327" y="201585"/>
            <a:ext cx="7544164" cy="58477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ja-JP" altLang="en-US" sz="3200" b="1" dirty="0">
                <a:solidFill>
                  <a:srgbClr val="000000"/>
                </a:solidFill>
                <a:latin typeface="Times New Roman" panose="02020603050405020304" pitchFamily="18" charset="0"/>
                <a:ea typeface="UD デジタル 教科書体 N-B" panose="02020700000000000000" pitchFamily="17" charset="-128"/>
              </a:rPr>
              <a:t>消防署役セリフ</a:t>
            </a:r>
            <a:r>
              <a:rPr lang="ja-JP" altLang="en-US" dirty="0">
                <a:solidFill>
                  <a:srgbClr val="000000"/>
                </a:solidFill>
                <a:latin typeface="Times New Roman" panose="02020603050405020304" pitchFamily="18" charset="0"/>
                <a:ea typeface="ＭＳ 明朝" panose="02020609040205080304" pitchFamily="17" charset="-128"/>
              </a:rPr>
              <a:t>        </a:t>
            </a:r>
            <a:r>
              <a:rPr lang="en-US" altLang="ja-JP" dirty="0">
                <a:solidFill>
                  <a:srgbClr val="FF0000"/>
                </a:solidFill>
                <a:latin typeface="Times New Roman" panose="02020603050405020304" pitchFamily="18" charset="0"/>
                <a:ea typeface="UD デジタル 教科書体 NK-R" panose="02020400000000000000" pitchFamily="18" charset="-128"/>
              </a:rPr>
              <a:t>※</a:t>
            </a:r>
            <a:r>
              <a:rPr lang="ja-JP" altLang="en-US" dirty="0">
                <a:solidFill>
                  <a:srgbClr val="FF0000"/>
                </a:solidFill>
                <a:latin typeface="Times New Roman" panose="02020603050405020304" pitchFamily="18" charset="0"/>
                <a:ea typeface="UD デジタル 教科書体 NK-R" panose="02020400000000000000" pitchFamily="18" charset="-128"/>
              </a:rPr>
              <a:t>　赤の部分をセリフとして話してください。</a:t>
            </a:r>
            <a:endParaRPr lang="ja-JP" altLang="en-US" dirty="0">
              <a:solidFill>
                <a:srgbClr val="FF0000"/>
              </a:solidFill>
              <a:latin typeface="Times New Roman" panose="02020603050405020304" pitchFamily="18" charset="0"/>
              <a:ea typeface="ＭＳ 明朝" panose="02020609040205080304" pitchFamily="17" charset="-128"/>
            </a:endParaRPr>
          </a:p>
        </p:txBody>
      </p:sp>
      <p:sp>
        <p:nvSpPr>
          <p:cNvPr id="3" name="正方形/長方形 2"/>
          <p:cNvSpPr/>
          <p:nvPr/>
        </p:nvSpPr>
        <p:spPr>
          <a:xfrm>
            <a:off x="505327" y="1076432"/>
            <a:ext cx="7772400" cy="2308324"/>
          </a:xfrm>
          <a:prstGeom prst="rect">
            <a:avLst/>
          </a:prstGeom>
        </p:spPr>
        <p:txBody>
          <a:bodyPr wrap="square">
            <a:spAutoFit/>
          </a:bodyPr>
          <a:lstStyle/>
          <a:p>
            <a:pPr algn="just"/>
            <a:r>
              <a:rPr lang="ja-JP" altLang="en-US" b="1" dirty="0">
                <a:solidFill>
                  <a:srgbClr val="000000"/>
                </a:solidFill>
                <a:latin typeface="Times New Roman" panose="02020603050405020304" pitchFamily="18" charset="0"/>
                <a:ea typeface="UD デジタル 教科書体 N-B" panose="02020700000000000000" pitchFamily="17" charset="-128"/>
              </a:rPr>
              <a:t>＜</a:t>
            </a:r>
            <a:r>
              <a:rPr lang="zh-TW" altLang="en-US" b="1" dirty="0">
                <a:solidFill>
                  <a:srgbClr val="000000"/>
                </a:solidFill>
                <a:latin typeface="Times New Roman" panose="02020603050405020304" pitchFamily="18" charset="0"/>
                <a:ea typeface="UD デジタル 教科書体 N-B" panose="02020700000000000000" pitchFamily="17" charset="-128"/>
              </a:rPr>
              <a:t>１１９番通報時</a:t>
            </a:r>
            <a:r>
              <a:rPr lang="ja-JP" altLang="en-US" b="1" dirty="0">
                <a:solidFill>
                  <a:srgbClr val="000000"/>
                </a:solidFill>
                <a:latin typeface="Times New Roman" panose="02020603050405020304" pitchFamily="18" charset="0"/>
                <a:ea typeface="UD デジタル 教科書体 N-B" panose="02020700000000000000" pitchFamily="17" charset="-128"/>
              </a:rPr>
              <a:t>＞</a:t>
            </a:r>
            <a:endParaRPr lang="zh-TW" altLang="en-US" sz="1050" b="1" dirty="0">
              <a:solidFill>
                <a:srgbClr val="000000"/>
              </a:solidFill>
              <a:latin typeface="Times New Roman" panose="02020603050405020304" pitchFamily="18" charset="0"/>
              <a:ea typeface="ＭＳ 明朝" panose="02020609040205080304" pitchFamily="17" charset="-128"/>
            </a:endParaRPr>
          </a:p>
          <a:p>
            <a:pPr algn="just"/>
            <a:r>
              <a:rPr lang="ja-JP" altLang="en-US" b="1" dirty="0">
                <a:solidFill>
                  <a:srgbClr val="FF0000"/>
                </a:solidFill>
                <a:latin typeface="Times New Roman" panose="02020603050405020304" pitchFamily="18" charset="0"/>
                <a:ea typeface="UD デジタル 教科書体 N-B" panose="02020700000000000000" pitchFamily="17" charset="-128"/>
              </a:rPr>
              <a:t>　　　①火事ですか？　救急ですか？</a:t>
            </a:r>
            <a:endParaRPr lang="ja-JP" altLang="en-US" sz="1050" b="1" dirty="0">
              <a:solidFill>
                <a:srgbClr val="000000"/>
              </a:solidFill>
              <a:latin typeface="Times New Roman" panose="02020603050405020304" pitchFamily="18" charset="0"/>
              <a:ea typeface="ＭＳ 明朝" panose="02020609040205080304" pitchFamily="17" charset="-128"/>
            </a:endParaRPr>
          </a:p>
          <a:p>
            <a:pPr algn="just"/>
            <a:r>
              <a:rPr lang="ja-JP" altLang="en-US" b="1" dirty="0">
                <a:solidFill>
                  <a:srgbClr val="FF0000"/>
                </a:solidFill>
                <a:latin typeface="Times New Roman" panose="02020603050405020304" pitchFamily="18" charset="0"/>
                <a:ea typeface="UD デジタル 教科書体 N-B" panose="02020700000000000000" pitchFamily="17" charset="-128"/>
              </a:rPr>
              <a:t>　　　②場所はどこですか？</a:t>
            </a:r>
            <a:endParaRPr lang="ja-JP" altLang="en-US" sz="1050" b="1" dirty="0">
              <a:solidFill>
                <a:srgbClr val="000000"/>
              </a:solidFill>
              <a:latin typeface="Times New Roman" panose="02020603050405020304" pitchFamily="18" charset="0"/>
              <a:ea typeface="ＭＳ 明朝" panose="02020609040205080304" pitchFamily="17" charset="-128"/>
            </a:endParaRPr>
          </a:p>
          <a:p>
            <a:pPr algn="just"/>
            <a:r>
              <a:rPr lang="ja-JP" altLang="en-US" b="1" dirty="0">
                <a:solidFill>
                  <a:srgbClr val="FF0000"/>
                </a:solidFill>
                <a:latin typeface="Times New Roman" panose="02020603050405020304" pitchFamily="18" charset="0"/>
                <a:ea typeface="UD デジタル 教科書体 N-B" panose="02020700000000000000" pitchFamily="17" charset="-128"/>
              </a:rPr>
              <a:t>　　　③救急車の必要な人の名前と年齢を教えてください。</a:t>
            </a:r>
            <a:endParaRPr lang="ja-JP" altLang="en-US" sz="1050" b="1" dirty="0">
              <a:solidFill>
                <a:srgbClr val="000000"/>
              </a:solidFill>
              <a:latin typeface="Times New Roman" panose="02020603050405020304" pitchFamily="18" charset="0"/>
              <a:ea typeface="ＭＳ 明朝" panose="02020609040205080304" pitchFamily="17" charset="-128"/>
            </a:endParaRPr>
          </a:p>
          <a:p>
            <a:r>
              <a:rPr lang="ja-JP" altLang="en-US" b="1" dirty="0">
                <a:solidFill>
                  <a:srgbClr val="FF0000"/>
                </a:solidFill>
                <a:latin typeface="Times New Roman" panose="02020603050405020304" pitchFamily="18" charset="0"/>
                <a:ea typeface="UD デジタル 教科書体 N-B" panose="02020700000000000000" pitchFamily="17" charset="-128"/>
              </a:rPr>
              <a:t>　　　④どうしましたか？</a:t>
            </a:r>
            <a:endParaRPr lang="ja-JP" altLang="en-US" sz="1050" b="1" dirty="0">
              <a:solidFill>
                <a:srgbClr val="000000"/>
              </a:solidFill>
              <a:latin typeface="Times New Roman" panose="02020603050405020304" pitchFamily="18" charset="0"/>
              <a:ea typeface="ＭＳ 明朝" panose="02020609040205080304" pitchFamily="17" charset="-128"/>
            </a:endParaRPr>
          </a:p>
          <a:p>
            <a:pPr algn="just"/>
            <a:r>
              <a:rPr lang="ja-JP" altLang="en-US" b="1" dirty="0">
                <a:solidFill>
                  <a:srgbClr val="FF0000"/>
                </a:solidFill>
                <a:latin typeface="Times New Roman" panose="02020603050405020304" pitchFamily="18" charset="0"/>
                <a:ea typeface="UD デジタル 教科書体 N-B" panose="02020700000000000000" pitchFamily="17" charset="-128"/>
              </a:rPr>
              <a:t>　　　⑤どんな様子ですか？</a:t>
            </a:r>
            <a:endParaRPr lang="ja-JP" altLang="en-US" sz="1050" b="1" dirty="0">
              <a:solidFill>
                <a:srgbClr val="000000"/>
              </a:solidFill>
              <a:latin typeface="Times New Roman" panose="02020603050405020304" pitchFamily="18" charset="0"/>
              <a:ea typeface="ＭＳ 明朝" panose="02020609040205080304" pitchFamily="17" charset="-128"/>
            </a:endParaRPr>
          </a:p>
          <a:p>
            <a:pPr algn="just"/>
            <a:r>
              <a:rPr lang="ja-JP" altLang="en-US" b="1" dirty="0">
                <a:solidFill>
                  <a:srgbClr val="FF0000"/>
                </a:solidFill>
                <a:latin typeface="Times New Roman" panose="02020603050405020304" pitchFamily="18" charset="0"/>
                <a:ea typeface="UD デジタル 教科書体 N-B" panose="02020700000000000000" pitchFamily="17" charset="-128"/>
              </a:rPr>
              <a:t>　　　⑥最後にあなたの名前と電話番号を教えてください。</a:t>
            </a:r>
            <a:endParaRPr lang="ja-JP" altLang="en-US" sz="1050" b="1" dirty="0">
              <a:solidFill>
                <a:srgbClr val="000000"/>
              </a:solidFill>
              <a:latin typeface="Times New Roman" panose="02020603050405020304" pitchFamily="18" charset="0"/>
              <a:ea typeface="ＭＳ 明朝" panose="02020609040205080304" pitchFamily="17" charset="-128"/>
            </a:endParaRPr>
          </a:p>
          <a:p>
            <a:pPr algn="just"/>
            <a:r>
              <a:rPr lang="ja-JP" altLang="en-US" b="1" dirty="0">
                <a:solidFill>
                  <a:srgbClr val="FF0000"/>
                </a:solidFill>
                <a:latin typeface="Times New Roman" panose="02020603050405020304" pitchFamily="18" charset="0"/>
                <a:ea typeface="UD デジタル 教科書体 N-B" panose="02020700000000000000" pitchFamily="17" charset="-128"/>
              </a:rPr>
              <a:t>　　　⑦救急車が近づいたら誘導をお願いします。</a:t>
            </a:r>
            <a:endParaRPr lang="ja-JP" altLang="en-US" sz="1050" b="1" dirty="0">
              <a:solidFill>
                <a:srgbClr val="000000"/>
              </a:solidFill>
              <a:latin typeface="Times New Roman" panose="02020603050405020304" pitchFamily="18" charset="0"/>
              <a:ea typeface="ＭＳ 明朝" panose="02020609040205080304" pitchFamily="17" charset="-128"/>
            </a:endParaRPr>
          </a:p>
        </p:txBody>
      </p:sp>
      <p:sp>
        <p:nvSpPr>
          <p:cNvPr id="4" name="正方形/長方形 3"/>
          <p:cNvSpPr/>
          <p:nvPr/>
        </p:nvSpPr>
        <p:spPr>
          <a:xfrm>
            <a:off x="505327" y="3678201"/>
            <a:ext cx="7772400" cy="2523768"/>
          </a:xfrm>
          <a:prstGeom prst="rect">
            <a:avLst/>
          </a:prstGeom>
        </p:spPr>
        <p:txBody>
          <a:bodyPr wrap="square">
            <a:spAutoFit/>
          </a:bodyPr>
          <a:lstStyle/>
          <a:p>
            <a:pPr algn="just"/>
            <a:r>
              <a:rPr lang="ja-JP" altLang="en-US" b="1" dirty="0">
                <a:solidFill>
                  <a:srgbClr val="000000"/>
                </a:solidFill>
                <a:latin typeface="Times New Roman" panose="02020603050405020304" pitchFamily="18" charset="0"/>
                <a:ea typeface="UD デジタル 教科書体 N-B" panose="02020700000000000000" pitchFamily="17" charset="-128"/>
              </a:rPr>
              <a:t>＜救急隊到着＞</a:t>
            </a:r>
            <a:endParaRPr lang="ja-JP" altLang="en-US" b="1" dirty="0">
              <a:solidFill>
                <a:srgbClr val="000000"/>
              </a:solidFill>
              <a:latin typeface="Times New Roman" panose="02020603050405020304" pitchFamily="18" charset="0"/>
              <a:ea typeface="ＭＳ 明朝" panose="02020609040205080304" pitchFamily="17" charset="-128"/>
            </a:endParaRPr>
          </a:p>
          <a:p>
            <a:r>
              <a:rPr lang="ja-JP" altLang="en-US" sz="1400" dirty="0">
                <a:solidFill>
                  <a:srgbClr val="000000"/>
                </a:solidFill>
                <a:latin typeface="Times New Roman" panose="02020603050405020304" pitchFamily="18" charset="0"/>
                <a:ea typeface="ＭＳ 明朝" panose="02020609040205080304" pitchFamily="17" charset="-128"/>
              </a:rPr>
              <a:t>　　</a:t>
            </a:r>
            <a:r>
              <a:rPr lang="ja-JP" altLang="en-US" sz="1400" b="1" dirty="0">
                <a:solidFill>
                  <a:srgbClr val="000000"/>
                </a:solidFill>
                <a:latin typeface="Times New Roman" panose="02020603050405020304" pitchFamily="18" charset="0"/>
                <a:ea typeface="UD デジタル 教科書体 N-B" panose="02020700000000000000" pitchFamily="17" charset="-128"/>
              </a:rPr>
              <a:t>記録者からの聞き取り</a:t>
            </a:r>
            <a:endParaRPr lang="ja-JP" altLang="en-US" sz="1400" b="1" dirty="0">
              <a:solidFill>
                <a:srgbClr val="000000"/>
              </a:solidFill>
              <a:latin typeface="Times New Roman" panose="02020603050405020304" pitchFamily="18" charset="0"/>
              <a:ea typeface="ＭＳ 明朝" panose="02020609040205080304" pitchFamily="17" charset="-128"/>
            </a:endParaRPr>
          </a:p>
          <a:p>
            <a:r>
              <a:rPr lang="ja-JP" altLang="en-US" sz="1400" b="1" dirty="0">
                <a:solidFill>
                  <a:srgbClr val="FF0000"/>
                </a:solidFill>
                <a:latin typeface="UD デジタル 教科書体 N-B" panose="02020700000000000000" pitchFamily="17" charset="-128"/>
                <a:ea typeface="ＭＳ 明朝" panose="02020609040205080304" pitchFamily="17" charset="-128"/>
              </a:rPr>
              <a:t>            </a:t>
            </a:r>
            <a:r>
              <a:rPr lang="ja-JP" altLang="en-US" sz="1400" b="1" dirty="0">
                <a:solidFill>
                  <a:srgbClr val="FF0000"/>
                </a:solidFill>
                <a:latin typeface="Times New Roman" panose="02020603050405020304" pitchFamily="18" charset="0"/>
                <a:ea typeface="UD デジタル 教科書体 N-B" panose="02020700000000000000" pitchFamily="17" charset="-128"/>
              </a:rPr>
              <a:t>・具合が悪くなった・怪我をした状況</a:t>
            </a:r>
            <a:endParaRPr lang="ja-JP" altLang="en-US" sz="1400" b="1" dirty="0">
              <a:solidFill>
                <a:srgbClr val="000000"/>
              </a:solidFill>
              <a:latin typeface="Times New Roman" panose="02020603050405020304" pitchFamily="18" charset="0"/>
              <a:ea typeface="ＭＳ 明朝" panose="02020609040205080304" pitchFamily="17" charset="-128"/>
            </a:endParaRPr>
          </a:p>
          <a:p>
            <a:pPr algn="just"/>
            <a:r>
              <a:rPr lang="ja-JP" altLang="en-US" sz="1400" b="1" dirty="0">
                <a:solidFill>
                  <a:srgbClr val="FF0000"/>
                </a:solidFill>
                <a:latin typeface="UD デジタル 教科書体 N-B" panose="02020700000000000000" pitchFamily="17" charset="-128"/>
                <a:ea typeface="ＭＳ 明朝" panose="02020609040205080304" pitchFamily="17" charset="-128"/>
              </a:rPr>
              <a:t>            </a:t>
            </a:r>
            <a:r>
              <a:rPr lang="ja-JP" altLang="en-US" sz="1400" b="1" dirty="0">
                <a:solidFill>
                  <a:srgbClr val="FF0000"/>
                </a:solidFill>
                <a:latin typeface="Times New Roman" panose="02020603050405020304" pitchFamily="18" charset="0"/>
                <a:ea typeface="UD デジタル 教科書体 N-B" panose="02020700000000000000" pitchFamily="17" charset="-128"/>
              </a:rPr>
              <a:t>・救急隊が到着するまでの変化</a:t>
            </a:r>
            <a:endParaRPr lang="ja-JP" altLang="en-US" sz="1400" b="1" dirty="0">
              <a:solidFill>
                <a:srgbClr val="000000"/>
              </a:solidFill>
              <a:latin typeface="Times New Roman" panose="02020603050405020304" pitchFamily="18" charset="0"/>
              <a:ea typeface="ＭＳ 明朝" panose="02020609040205080304" pitchFamily="17" charset="-128"/>
            </a:endParaRPr>
          </a:p>
          <a:p>
            <a:pPr algn="just"/>
            <a:r>
              <a:rPr lang="ja-JP" altLang="en-US" sz="1400" b="1" dirty="0">
                <a:solidFill>
                  <a:srgbClr val="FF0000"/>
                </a:solidFill>
                <a:latin typeface="UD デジタル 教科書体 N-B" panose="02020700000000000000" pitchFamily="17" charset="-128"/>
                <a:ea typeface="ＭＳ 明朝" panose="02020609040205080304" pitchFamily="17" charset="-128"/>
              </a:rPr>
              <a:t>            </a:t>
            </a:r>
            <a:r>
              <a:rPr lang="ja-JP" altLang="en-US" sz="1400" b="1" dirty="0">
                <a:solidFill>
                  <a:srgbClr val="FF0000"/>
                </a:solidFill>
                <a:latin typeface="Times New Roman" panose="02020603050405020304" pitchFamily="18" charset="0"/>
                <a:ea typeface="UD デジタル 教科書体 N-B" panose="02020700000000000000" pitchFamily="17" charset="-128"/>
              </a:rPr>
              <a:t>・行った応急手当の内容</a:t>
            </a:r>
            <a:endParaRPr lang="ja-JP" altLang="en-US" sz="1400" b="1" dirty="0">
              <a:solidFill>
                <a:srgbClr val="000000"/>
              </a:solidFill>
              <a:latin typeface="Times New Roman" panose="02020603050405020304" pitchFamily="18" charset="0"/>
              <a:ea typeface="ＭＳ 明朝" panose="02020609040205080304" pitchFamily="17" charset="-128"/>
            </a:endParaRPr>
          </a:p>
          <a:p>
            <a:r>
              <a:rPr lang="ja-JP" altLang="en-US" sz="1400" b="1" dirty="0">
                <a:solidFill>
                  <a:srgbClr val="FF0000"/>
                </a:solidFill>
                <a:latin typeface="Times New Roman" panose="02020603050405020304" pitchFamily="18" charset="0"/>
                <a:ea typeface="UD デジタル 教科書体 N-B" panose="02020700000000000000" pitchFamily="17" charset="-128"/>
              </a:rPr>
              <a:t>　　　　　　・倒れた生徒の既往症など</a:t>
            </a:r>
            <a:r>
              <a:rPr lang="ja-JP" altLang="en-US" sz="1400" dirty="0">
                <a:solidFill>
                  <a:srgbClr val="FF0000"/>
                </a:solidFill>
                <a:latin typeface="Times New Roman" panose="02020603050405020304" pitchFamily="18" charset="0"/>
                <a:ea typeface="ＭＳ 明朝" panose="02020609040205080304" pitchFamily="17" charset="-128"/>
              </a:rPr>
              <a:t>               </a:t>
            </a:r>
            <a:endParaRPr lang="ja-JP" altLang="en-US" sz="1400" dirty="0">
              <a:solidFill>
                <a:srgbClr val="000000"/>
              </a:solidFill>
              <a:latin typeface="Times New Roman" panose="02020603050405020304" pitchFamily="18" charset="0"/>
              <a:ea typeface="ＭＳ 明朝" panose="02020609040205080304" pitchFamily="17" charset="-128"/>
            </a:endParaRPr>
          </a:p>
          <a:p>
            <a:r>
              <a:rPr lang="ja-JP" altLang="en-US" sz="1400" dirty="0">
                <a:solidFill>
                  <a:srgbClr val="000000"/>
                </a:solidFill>
                <a:latin typeface="Times New Roman" panose="02020603050405020304" pitchFamily="18" charset="0"/>
                <a:ea typeface="ＭＳ 明朝" panose="02020609040205080304" pitchFamily="17" charset="-128"/>
              </a:rPr>
              <a:t>　　 </a:t>
            </a:r>
            <a:r>
              <a:rPr lang="ja-JP" altLang="en-US" sz="1400" b="1" dirty="0">
                <a:solidFill>
                  <a:srgbClr val="000000"/>
                </a:solidFill>
                <a:latin typeface="Times New Roman" panose="02020603050405020304" pitchFamily="18" charset="0"/>
                <a:ea typeface="UD デジタル 教科書体 N-B" panose="02020700000000000000" pitchFamily="17" charset="-128"/>
              </a:rPr>
              <a:t>傷病者の観察と救護</a:t>
            </a:r>
            <a:r>
              <a:rPr lang="ja-JP" altLang="en-US" sz="1400" dirty="0">
                <a:solidFill>
                  <a:srgbClr val="000000"/>
                </a:solidFill>
                <a:latin typeface="Times New Roman" panose="02020603050405020304" pitchFamily="18" charset="0"/>
                <a:ea typeface="ＭＳ 明朝" panose="02020609040205080304" pitchFamily="17" charset="-128"/>
              </a:rPr>
              <a:t>      （</a:t>
            </a:r>
            <a:r>
              <a:rPr lang="ja-JP" altLang="en-US" sz="1400" dirty="0">
                <a:solidFill>
                  <a:srgbClr val="000000"/>
                </a:solidFill>
                <a:latin typeface="Times New Roman" panose="02020603050405020304" pitchFamily="18" charset="0"/>
                <a:ea typeface="UD デジタル 教科書体 NK-R" panose="02020400000000000000" pitchFamily="18" charset="-128"/>
              </a:rPr>
              <a:t>救急隊の救護活動はしない）</a:t>
            </a:r>
            <a:endParaRPr lang="ja-JP" altLang="en-US" sz="1400" dirty="0">
              <a:solidFill>
                <a:srgbClr val="000000"/>
              </a:solidFill>
              <a:latin typeface="Times New Roman" panose="02020603050405020304" pitchFamily="18" charset="0"/>
              <a:ea typeface="ＭＳ 明朝" panose="02020609040205080304" pitchFamily="17" charset="-128"/>
            </a:endParaRPr>
          </a:p>
          <a:p>
            <a:pPr algn="just"/>
            <a:r>
              <a:rPr lang="ja-JP" altLang="en-US" sz="1400" dirty="0">
                <a:solidFill>
                  <a:srgbClr val="000000"/>
                </a:solidFill>
                <a:latin typeface="Times New Roman" panose="02020603050405020304" pitchFamily="18" charset="0"/>
                <a:ea typeface="ＭＳ 明朝" panose="02020609040205080304" pitchFamily="17" charset="-128"/>
              </a:rPr>
              <a:t>         </a:t>
            </a:r>
            <a:r>
              <a:rPr lang="ja-JP" altLang="en-US" sz="1400" b="1" dirty="0">
                <a:solidFill>
                  <a:srgbClr val="000000"/>
                </a:solidFill>
                <a:latin typeface="Times New Roman" panose="02020603050405020304" pitchFamily="18" charset="0"/>
                <a:ea typeface="UD デジタル 教科書体 N-B" panose="02020700000000000000" pitchFamily="17" charset="-128"/>
              </a:rPr>
              <a:t>病院の</a:t>
            </a:r>
            <a:r>
              <a:rPr lang="ja-JP" altLang="en-US" sz="1400" b="1">
                <a:solidFill>
                  <a:srgbClr val="000000"/>
                </a:solidFill>
                <a:latin typeface="Times New Roman" panose="02020603050405020304" pitchFamily="18" charset="0"/>
                <a:ea typeface="UD デジタル 教科書体 N-B" panose="02020700000000000000" pitchFamily="17" charset="-128"/>
              </a:rPr>
              <a:t>選定（○○病院</a:t>
            </a:r>
            <a:r>
              <a:rPr lang="ja-JP" altLang="en-US" sz="1400" b="1" dirty="0">
                <a:solidFill>
                  <a:srgbClr val="000000"/>
                </a:solidFill>
                <a:latin typeface="Times New Roman" panose="02020603050405020304" pitchFamily="18" charset="0"/>
                <a:ea typeface="UD デジタル 教科書体 N-B" panose="02020700000000000000" pitchFamily="17" charset="-128"/>
              </a:rPr>
              <a:t>に搬送）</a:t>
            </a:r>
            <a:endParaRPr lang="ja-JP" altLang="en-US" sz="1400" b="1" dirty="0">
              <a:solidFill>
                <a:srgbClr val="000000"/>
              </a:solidFill>
              <a:latin typeface="Times New Roman" panose="02020603050405020304" pitchFamily="18" charset="0"/>
              <a:ea typeface="ＭＳ 明朝" panose="02020609040205080304" pitchFamily="17" charset="-128"/>
            </a:endParaRPr>
          </a:p>
          <a:p>
            <a:r>
              <a:rPr lang="ja-JP" altLang="en-US" sz="1400" dirty="0">
                <a:solidFill>
                  <a:srgbClr val="FF0000"/>
                </a:solidFill>
                <a:latin typeface="Times New Roman" panose="02020603050405020304" pitchFamily="18" charset="0"/>
                <a:ea typeface="ＭＳ 明朝" panose="02020609040205080304" pitchFamily="17" charset="-128"/>
              </a:rPr>
              <a:t>               　　</a:t>
            </a:r>
            <a:r>
              <a:rPr lang="ja-JP" altLang="en-US" sz="1400" b="1" dirty="0">
                <a:solidFill>
                  <a:srgbClr val="FF0000"/>
                </a:solidFill>
                <a:latin typeface="Times New Roman" panose="02020603050405020304" pitchFamily="18" charset="0"/>
                <a:ea typeface="UD デジタル 教科書体 N-B" panose="02020700000000000000" pitchFamily="17" charset="-128"/>
              </a:rPr>
              <a:t>・リーダーに搬送先を伝える</a:t>
            </a:r>
            <a:endParaRPr lang="ja-JP" altLang="en-US" sz="1400" b="1" dirty="0">
              <a:solidFill>
                <a:srgbClr val="000000"/>
              </a:solidFill>
              <a:latin typeface="Times New Roman" panose="02020603050405020304" pitchFamily="18" charset="0"/>
              <a:ea typeface="ＭＳ 明朝" panose="02020609040205080304" pitchFamily="17" charset="-128"/>
            </a:endParaRPr>
          </a:p>
          <a:p>
            <a:pPr algn="just"/>
            <a:r>
              <a:rPr lang="ja-JP" altLang="en-US" sz="1400" b="1" dirty="0">
                <a:solidFill>
                  <a:srgbClr val="000000"/>
                </a:solidFill>
                <a:latin typeface="Times New Roman" panose="02020603050405020304" pitchFamily="18" charset="0"/>
                <a:ea typeface="UD デジタル 教科書体 N-B" panose="02020700000000000000" pitchFamily="17" charset="-128"/>
              </a:rPr>
              <a:t>　　 同乗する職員</a:t>
            </a:r>
            <a:endParaRPr lang="ja-JP" altLang="en-US" sz="1400" b="1" dirty="0">
              <a:solidFill>
                <a:srgbClr val="000000"/>
              </a:solidFill>
              <a:latin typeface="Times New Roman" panose="02020603050405020304" pitchFamily="18" charset="0"/>
              <a:ea typeface="ＭＳ 明朝" panose="02020609040205080304" pitchFamily="17" charset="-128"/>
            </a:endParaRPr>
          </a:p>
          <a:p>
            <a:pPr algn="just"/>
            <a:r>
              <a:rPr lang="ja-JP" altLang="en-US" sz="1400" dirty="0">
                <a:solidFill>
                  <a:srgbClr val="FF0000"/>
                </a:solidFill>
                <a:latin typeface="Times New Roman" panose="02020603050405020304" pitchFamily="18" charset="0"/>
                <a:ea typeface="ＭＳ 明朝" panose="02020609040205080304" pitchFamily="17" charset="-128"/>
              </a:rPr>
              <a:t>                       </a:t>
            </a:r>
            <a:r>
              <a:rPr lang="ja-JP" altLang="en-US" sz="1400" b="1" dirty="0">
                <a:solidFill>
                  <a:srgbClr val="FF0000"/>
                </a:solidFill>
                <a:latin typeface="Times New Roman" panose="02020603050405020304" pitchFamily="18" charset="0"/>
                <a:ea typeface="UD デジタル 教科書体 N-B" panose="02020700000000000000" pitchFamily="17" charset="-128"/>
              </a:rPr>
              <a:t>・同乗する職員を訪ねる</a:t>
            </a:r>
            <a:endParaRPr lang="ja-JP" altLang="en-US" sz="1400" b="1" dirty="0">
              <a:solidFill>
                <a:srgbClr val="000000"/>
              </a:solidFill>
              <a:latin typeface="Times New Roman" panose="02020603050405020304" pitchFamily="18" charset="0"/>
              <a:ea typeface="ＭＳ 明朝" panose="02020609040205080304" pitchFamily="17" charset="-128"/>
            </a:endParaRPr>
          </a:p>
        </p:txBody>
      </p:sp>
    </p:spTree>
    <p:extLst>
      <p:ext uri="{BB962C8B-B14F-4D97-AF65-F5344CB8AC3E}">
        <p14:creationId xmlns:p14="http://schemas.microsoft.com/office/powerpoint/2010/main" val="278536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B2DA112-145B-50B7-99D0-D0A09FFBD826}"/>
              </a:ext>
            </a:extLst>
          </p:cNvPr>
          <p:cNvSpPr txBox="1"/>
          <p:nvPr/>
        </p:nvSpPr>
        <p:spPr>
          <a:xfrm>
            <a:off x="164403" y="219049"/>
            <a:ext cx="6400989" cy="584775"/>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＜本日の研修の流れ（４５分）＞</a:t>
            </a:r>
            <a:endParaRPr lang="en-US" altLang="ja-JP" sz="36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9F39311D-D97B-BEAF-43B3-DB39140544B9}"/>
              </a:ext>
            </a:extLst>
          </p:cNvPr>
          <p:cNvSpPr txBox="1"/>
          <p:nvPr/>
        </p:nvSpPr>
        <p:spPr>
          <a:xfrm>
            <a:off x="440227" y="2578383"/>
            <a:ext cx="7999686" cy="3693319"/>
          </a:xfrm>
          <a:prstGeom prst="rect">
            <a:avLst/>
          </a:prstGeom>
          <a:noFill/>
        </p:spPr>
        <p:txBody>
          <a:bodyPr wrap="square" rtlCol="0">
            <a:spAutoFit/>
          </a:bodyPr>
          <a:lstStyle/>
          <a:p>
            <a:r>
              <a:rPr lang="ja-JP" altLang="en-US" b="1" u="sng" dirty="0">
                <a:latin typeface="ＭＳ ゴシック" panose="020B0609070205080204" pitchFamily="49" charset="-128"/>
                <a:ea typeface="ＭＳ ゴシック" panose="020B0609070205080204" pitchFamily="49" charset="-128"/>
              </a:rPr>
              <a:t>１　導入（５分）</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一斉</a:t>
            </a:r>
            <a:r>
              <a:rPr lang="en-US" altLang="ja-JP" dirty="0">
                <a:latin typeface="ＭＳ ゴシック" panose="020B0609070205080204" pitchFamily="49" charset="-128"/>
                <a:ea typeface="ＭＳ ゴシック" panose="020B0609070205080204" pitchFamily="49" charset="-128"/>
              </a:rPr>
              <a:t>】</a:t>
            </a:r>
          </a:p>
          <a:p>
            <a:r>
              <a:rPr kumimoji="1" lang="ja-JP" altLang="en-US" dirty="0">
                <a:latin typeface="ＭＳ ゴシック" panose="020B0609070205080204" pitchFamily="49" charset="-128"/>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○学校管理下における心臓突然死の発生状況を知る。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○「学校事故対応に関する指針」について理解する。</a:t>
            </a:r>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２　展開（３５分）</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一斉</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グループ</a:t>
            </a:r>
            <a:r>
              <a:rPr lang="en-US" altLang="ja-JP" dirty="0">
                <a:latin typeface="ＭＳ ゴシック" panose="020B0609070205080204" pitchFamily="49" charset="-128"/>
                <a:ea typeface="ＭＳ ゴシック" panose="020B0609070205080204" pitchFamily="49" charset="-128"/>
              </a:rPr>
              <a:t>】</a:t>
            </a:r>
          </a:p>
          <a:p>
            <a:r>
              <a:rPr lang="ja-JP" altLang="en-US" dirty="0">
                <a:latin typeface="ＭＳ ゴシック" panose="020B0609070205080204" pitchFamily="49" charset="-128"/>
                <a:ea typeface="ＭＳ ゴシック" panose="020B0609070205080204" pitchFamily="49" charset="-128"/>
              </a:rPr>
              <a:t>　○初期対応で必要なことを確認する。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○事故事例を基にしたシミュレーション訓練を行う。</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○撮影した映像を確認し、教職員の動きや対応について振り返りを行う。</a:t>
            </a:r>
            <a:endParaRPr kumimoji="1" lang="en-US" altLang="ja-JP" dirty="0">
              <a:latin typeface="ＭＳ ゴシック" panose="020B0609070205080204" pitchFamily="49" charset="-128"/>
              <a:ea typeface="ＭＳ ゴシック" panose="020B0609070205080204" pitchFamily="49" charset="-128"/>
            </a:endParaRPr>
          </a:p>
          <a:p>
            <a:endParaRPr kumimoji="1" lang="en-US" altLang="ja-JP" dirty="0">
              <a:latin typeface="ＭＳ ゴシック" panose="020B0609070205080204" pitchFamily="49" charset="-128"/>
              <a:ea typeface="ＭＳ ゴシック" panose="020B0609070205080204" pitchFamily="49" charset="-128"/>
            </a:endParaRPr>
          </a:p>
          <a:p>
            <a:endParaRPr kumimoji="1"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３　まとめ（５分）</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個人</a:t>
            </a:r>
            <a:r>
              <a:rPr lang="en-US" altLang="ja-JP" dirty="0">
                <a:latin typeface="ＭＳ ゴシック" panose="020B0609070205080204" pitchFamily="49" charset="-128"/>
                <a:ea typeface="ＭＳ ゴシック" panose="020B0609070205080204" pitchFamily="49" charset="-128"/>
              </a:rPr>
              <a:t>】</a:t>
            </a:r>
          </a:p>
          <a:p>
            <a:r>
              <a:rPr kumimoji="1" lang="ja-JP" altLang="en-US" dirty="0">
                <a:latin typeface="ＭＳ ゴシック" panose="020B0609070205080204" pitchFamily="49" charset="-128"/>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○研修のまとめを行う。</a:t>
            </a:r>
            <a:endParaRPr kumimoji="1" lang="ja-JP" altLang="en-US" sz="2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BBD019CB-EAFE-E63F-FDED-DE19859927BF}"/>
              </a:ext>
            </a:extLst>
          </p:cNvPr>
          <p:cNvSpPr txBox="1"/>
          <p:nvPr/>
        </p:nvSpPr>
        <p:spPr>
          <a:xfrm>
            <a:off x="440227" y="1096822"/>
            <a:ext cx="7999686" cy="923330"/>
          </a:xfrm>
          <a:prstGeom prst="rect">
            <a:avLst/>
          </a:prstGeom>
          <a:noFill/>
          <a:ln>
            <a:solidFill>
              <a:schemeClr val="tx1"/>
            </a:solidFill>
          </a:ln>
        </p:spPr>
        <p:txBody>
          <a:bodyPr wrap="square" rtlCol="0">
            <a:spAutoFit/>
          </a:bodyPr>
          <a:lstStyle/>
          <a:p>
            <a:r>
              <a:rPr lang="ja-JP" altLang="en-US" dirty="0">
                <a:latin typeface="ＭＳ ゴシック" panose="020B0609070205080204" pitchFamily="49" charset="-128"/>
                <a:ea typeface="ＭＳ ゴシック" panose="020B0609070205080204" pitchFamily="49" charset="-128"/>
              </a:rPr>
              <a:t>＜目的＞</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ja-JP" dirty="0">
                <a:latin typeface="ＭＳ ゴシック" panose="020B0609070205080204" pitchFamily="49" charset="-128"/>
                <a:ea typeface="ＭＳ ゴシック" panose="020B0609070205080204" pitchFamily="49" charset="-128"/>
              </a:rPr>
              <a:t>生命に関わる事故発生時の初期対応に関する知識や技能を身に付けるとともに、教職員の危機管理意識や資質の向上を図る。</a:t>
            </a:r>
            <a:endParaRPr lang="ja-JP" altLang="en-US" dirty="0">
              <a:latin typeface="ＭＳ ゴシック" panose="020B0609070205080204" pitchFamily="49" charset="-128"/>
              <a:ea typeface="ＭＳ ゴシック" panose="020B0609070205080204" pitchFamily="49" charset="-128"/>
            </a:endParaRPr>
          </a:p>
        </p:txBody>
      </p:sp>
      <p:pic>
        <p:nvPicPr>
          <p:cNvPr id="1026" name="Picture 2" descr="https://www.jpnsport.go.jp/anzen/Portals/0/anzen/kenko/siryou/character2/k/K-15-3.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6708969" y="2579346"/>
            <a:ext cx="1730944" cy="1730944"/>
          </a:xfrm>
          <a:prstGeom prst="rect">
            <a:avLst/>
          </a:prstGeom>
          <a:noFill/>
          <a:extLst>
            <a:ext uri="{909E8E84-426E-40DD-AFC4-6F175D3DCCD1}">
              <a14:hiddenFill xmlns:a14="http://schemas.microsoft.com/office/drawing/2010/main">
                <a:solidFill>
                  <a:srgbClr val="FFFFFF"/>
                </a:solidFill>
              </a14:hiddenFill>
            </a:ext>
          </a:extLst>
        </p:spPr>
      </p:pic>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a:t>
            </a:fld>
            <a:endParaRPr lang="en-US" altLang="ja-JP" dirty="0"/>
          </a:p>
        </p:txBody>
      </p:sp>
    </p:spTree>
    <p:extLst>
      <p:ext uri="{BB962C8B-B14F-4D97-AF65-F5344CB8AC3E}">
        <p14:creationId xmlns:p14="http://schemas.microsoft.com/office/powerpoint/2010/main" val="1864400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7116975" y="6319349"/>
            <a:ext cx="1905000" cy="457200"/>
          </a:xfrm>
        </p:spPr>
        <p:txBody>
          <a:bodyPr/>
          <a:lstStyle/>
          <a:p>
            <a:fld id="{75446204-5050-4B83-8C84-1F5B942AB3C3}" type="slidenum">
              <a:rPr lang="en-US" altLang="ja-JP" smtClean="0"/>
              <a:pPr/>
              <a:t>3</a:t>
            </a:fld>
            <a:endParaRPr lang="en-US" altLang="ja-JP" dirty="0"/>
          </a:p>
        </p:txBody>
      </p:sp>
      <p:sp>
        <p:nvSpPr>
          <p:cNvPr id="6" name="タイトル 1">
            <a:extLst>
              <a:ext uri="{FF2B5EF4-FFF2-40B4-BE49-F238E27FC236}">
                <a16:creationId xmlns:a16="http://schemas.microsoft.com/office/drawing/2014/main" id="{17F563B7-7F9E-4088-A468-4F7401E321DA}"/>
              </a:ext>
            </a:extLst>
          </p:cNvPr>
          <p:cNvSpPr>
            <a:spLocks noGrp="1"/>
          </p:cNvSpPr>
          <p:nvPr>
            <p:ph type="title"/>
          </p:nvPr>
        </p:nvSpPr>
        <p:spPr>
          <a:xfrm>
            <a:off x="677289" y="219212"/>
            <a:ext cx="7886700" cy="1325563"/>
          </a:xfrm>
        </p:spPr>
        <p:txBody>
          <a:bodyPr>
            <a:normAutofit/>
          </a:bodyPr>
          <a:lstStyle/>
          <a:p>
            <a:r>
              <a:rPr kumimoji="1" lang="ja-JP" altLang="en-US" b="1" dirty="0">
                <a:latin typeface="BIZ UDPゴシック" panose="020B0400000000000000" pitchFamily="50" charset="-128"/>
                <a:ea typeface="BIZ UDPゴシック" panose="020B0400000000000000" pitchFamily="50" charset="-128"/>
              </a:rPr>
              <a:t>学校管理下での死亡件数</a:t>
            </a:r>
            <a:r>
              <a:rPr kumimoji="1" lang="en-US" altLang="ja-JP" b="1" dirty="0">
                <a:latin typeface="BIZ UDPゴシック" panose="020B0400000000000000" pitchFamily="50" charset="-128"/>
                <a:ea typeface="BIZ UDPゴシック" panose="020B0400000000000000" pitchFamily="50" charset="-128"/>
              </a:rPr>
              <a:t/>
            </a:r>
            <a:br>
              <a:rPr kumimoji="1" lang="en-US" altLang="ja-JP" b="1" dirty="0">
                <a:latin typeface="BIZ UDPゴシック" panose="020B0400000000000000" pitchFamily="50" charset="-128"/>
                <a:ea typeface="BIZ UDPゴシック" panose="020B0400000000000000" pitchFamily="50" charset="-128"/>
              </a:rPr>
            </a:br>
            <a:r>
              <a:rPr kumimoji="1" lang="ja-JP" altLang="en-US" b="1" dirty="0">
                <a:latin typeface="BIZ UDPゴシック" panose="020B0400000000000000" pitchFamily="50" charset="-128"/>
                <a:ea typeface="BIZ UDPゴシック" panose="020B0400000000000000" pitchFamily="50" charset="-128"/>
              </a:rPr>
              <a:t>　　</a:t>
            </a:r>
            <a:r>
              <a:rPr kumimoji="1" lang="ja-JP" altLang="en-US" sz="2800" b="1" dirty="0">
                <a:latin typeface="BIZ UDPゴシック" panose="020B0400000000000000" pitchFamily="50" charset="-128"/>
                <a:ea typeface="BIZ UDPゴシック" panose="020B0400000000000000" pitchFamily="50" charset="-128"/>
              </a:rPr>
              <a:t>平成</a:t>
            </a:r>
            <a:r>
              <a:rPr kumimoji="1" lang="en-US" altLang="ja-JP" sz="2800" b="1" dirty="0">
                <a:latin typeface="BIZ UDPゴシック" panose="020B0400000000000000" pitchFamily="50" charset="-128"/>
                <a:ea typeface="BIZ UDPゴシック" panose="020B0400000000000000" pitchFamily="50" charset="-128"/>
              </a:rPr>
              <a:t>29</a:t>
            </a:r>
            <a:r>
              <a:rPr kumimoji="1" lang="ja-JP" altLang="en-US" sz="2800" b="1" dirty="0">
                <a:latin typeface="BIZ UDPゴシック" panose="020B0400000000000000" pitchFamily="50" charset="-128"/>
                <a:ea typeface="BIZ UDPゴシック" panose="020B0400000000000000" pitchFamily="50" charset="-128"/>
              </a:rPr>
              <a:t>年度～令和</a:t>
            </a:r>
            <a:r>
              <a:rPr kumimoji="1" lang="en-US" altLang="ja-JP" sz="2800" b="1" dirty="0">
                <a:latin typeface="BIZ UDPゴシック" panose="020B0400000000000000" pitchFamily="50" charset="-128"/>
                <a:ea typeface="BIZ UDPゴシック" panose="020B0400000000000000" pitchFamily="50" charset="-128"/>
              </a:rPr>
              <a:t>3</a:t>
            </a:r>
            <a:r>
              <a:rPr kumimoji="1" lang="ja-JP" altLang="en-US" sz="2800" b="1" dirty="0">
                <a:latin typeface="BIZ UDPゴシック" panose="020B0400000000000000" pitchFamily="50" charset="-128"/>
                <a:ea typeface="BIZ UDPゴシック" panose="020B0400000000000000" pitchFamily="50" charset="-128"/>
              </a:rPr>
              <a:t>年度　・・・　</a:t>
            </a:r>
            <a:r>
              <a:rPr kumimoji="1" lang="en-US" altLang="ja-JP" sz="4000" b="1" dirty="0">
                <a:solidFill>
                  <a:srgbClr val="FF0000"/>
                </a:solidFill>
                <a:latin typeface="BIZ UDPゴシック" panose="020B0400000000000000" pitchFamily="50" charset="-128"/>
                <a:ea typeface="BIZ UDPゴシック" panose="020B0400000000000000" pitchFamily="50" charset="-128"/>
              </a:rPr>
              <a:t>273</a:t>
            </a:r>
            <a:r>
              <a:rPr kumimoji="1" lang="ja-JP" altLang="en-US" sz="4000" b="1" dirty="0">
                <a:solidFill>
                  <a:srgbClr val="FF0000"/>
                </a:solidFill>
                <a:latin typeface="BIZ UDPゴシック" panose="020B0400000000000000" pitchFamily="50" charset="-128"/>
                <a:ea typeface="BIZ UDPゴシック" panose="020B0400000000000000" pitchFamily="50" charset="-128"/>
              </a:rPr>
              <a:t>件</a:t>
            </a:r>
          </a:p>
        </p:txBody>
      </p:sp>
      <p:graphicFrame>
        <p:nvGraphicFramePr>
          <p:cNvPr id="8" name="コンテンツ プレースホルダー 3">
            <a:extLst>
              <a:ext uri="{FF2B5EF4-FFF2-40B4-BE49-F238E27FC236}">
                <a16:creationId xmlns:a16="http://schemas.microsoft.com/office/drawing/2014/main" id="{3E3DBC4E-8489-4972-937F-0242AF42DD1A}"/>
              </a:ext>
            </a:extLst>
          </p:cNvPr>
          <p:cNvGraphicFramePr>
            <a:graphicFrameLocks noGrp="1"/>
          </p:cNvGraphicFramePr>
          <p:nvPr>
            <p:ph idx="1"/>
            <p:extLst>
              <p:ext uri="{D42A27DB-BD31-4B8C-83A1-F6EECF244321}">
                <p14:modId xmlns:p14="http://schemas.microsoft.com/office/powerpoint/2010/main" val="851743258"/>
              </p:ext>
            </p:extLst>
          </p:nvPr>
        </p:nvGraphicFramePr>
        <p:xfrm>
          <a:off x="300037" y="1791906"/>
          <a:ext cx="5281817" cy="4426226"/>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a:extLst>
              <a:ext uri="{FF2B5EF4-FFF2-40B4-BE49-F238E27FC236}">
                <a16:creationId xmlns:a16="http://schemas.microsoft.com/office/drawing/2014/main" id="{727E4F28-50E8-4ECB-8FAD-313A706BD235}"/>
              </a:ext>
            </a:extLst>
          </p:cNvPr>
          <p:cNvSpPr txBox="1"/>
          <p:nvPr/>
        </p:nvSpPr>
        <p:spPr>
          <a:xfrm>
            <a:off x="5849178" y="3127856"/>
            <a:ext cx="3058497" cy="1754326"/>
          </a:xfrm>
          <a:prstGeom prst="rect">
            <a:avLst/>
          </a:prstGeom>
          <a:noFill/>
        </p:spPr>
        <p:txBody>
          <a:bodyPr wrap="square" rtlCol="0">
            <a:spAutoFit/>
          </a:bodyPr>
          <a:lstStyle/>
          <a:p>
            <a:r>
              <a:rPr kumimoji="1" lang="ja-JP" altLang="en-US" sz="3600" b="1" dirty="0">
                <a:ln w="10160">
                  <a:solidFill>
                    <a:schemeClr val="accent5"/>
                  </a:solidFill>
                  <a:prstDash val="solid"/>
                </a:ln>
                <a:effectLst>
                  <a:outerShdw blurRad="38100" dist="22860" dir="5400000" algn="tl" rotWithShape="0">
                    <a:srgbClr val="000000">
                      <a:alpha val="30000"/>
                    </a:srgbClr>
                  </a:outerShdw>
                </a:effectLst>
              </a:rPr>
              <a:t>学校での死亡原因の１位は</a:t>
            </a:r>
            <a:endParaRPr kumimoji="1" lang="en-US" altLang="ja-JP" sz="3600" b="1" dirty="0">
              <a:ln w="10160">
                <a:solidFill>
                  <a:schemeClr val="accent5"/>
                </a:solidFill>
                <a:prstDash val="solid"/>
              </a:ln>
              <a:effectLst>
                <a:outerShdw blurRad="38100" dist="22860" dir="5400000" algn="tl" rotWithShape="0">
                  <a:srgbClr val="000000">
                    <a:alpha val="30000"/>
                  </a:srgbClr>
                </a:outerShdw>
              </a:effectLst>
            </a:endParaRPr>
          </a:p>
          <a:p>
            <a:r>
              <a:rPr kumimoji="1" lang="ja-JP" altLang="en-US" sz="3600" b="1" dirty="0">
                <a:ln w="10160">
                  <a:solidFill>
                    <a:schemeClr val="accent5"/>
                  </a:solidFill>
                  <a:prstDash val="solid"/>
                </a:ln>
                <a:effectLst>
                  <a:outerShdw blurRad="38100" dist="22860" dir="5400000" algn="tl" rotWithShape="0">
                    <a:srgbClr val="000000">
                      <a:alpha val="30000"/>
                    </a:srgbClr>
                  </a:outerShdw>
                </a:effectLst>
              </a:rPr>
              <a:t>突然死</a:t>
            </a:r>
          </a:p>
        </p:txBody>
      </p:sp>
      <p:sp>
        <p:nvSpPr>
          <p:cNvPr id="10" name="テキスト ボックス 9">
            <a:extLst>
              <a:ext uri="{FF2B5EF4-FFF2-40B4-BE49-F238E27FC236}">
                <a16:creationId xmlns:a16="http://schemas.microsoft.com/office/drawing/2014/main" id="{66C904E3-A1E7-4E29-AC2C-95E30B116A04}"/>
              </a:ext>
            </a:extLst>
          </p:cNvPr>
          <p:cNvSpPr txBox="1"/>
          <p:nvPr/>
        </p:nvSpPr>
        <p:spPr>
          <a:xfrm>
            <a:off x="3540695" y="6394060"/>
            <a:ext cx="4616965" cy="307777"/>
          </a:xfrm>
          <a:prstGeom prst="rect">
            <a:avLst/>
          </a:prstGeom>
          <a:noFill/>
        </p:spPr>
        <p:txBody>
          <a:bodyPr wrap="square" rtlCol="0">
            <a:spAutoFit/>
          </a:bodyPr>
          <a:lstStyle/>
          <a:p>
            <a:r>
              <a:rPr kumimoji="1" lang="ja-JP" altLang="en-US" sz="1400" dirty="0"/>
              <a:t>独立行政法人日本スポーツ振興センターデータベース</a:t>
            </a:r>
          </a:p>
        </p:txBody>
      </p:sp>
    </p:spTree>
    <p:extLst>
      <p:ext uri="{BB962C8B-B14F-4D97-AF65-F5344CB8AC3E}">
        <p14:creationId xmlns:p14="http://schemas.microsoft.com/office/powerpoint/2010/main" val="320499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7116975" y="6319349"/>
            <a:ext cx="1905000" cy="457200"/>
          </a:xfrm>
        </p:spPr>
        <p:txBody>
          <a:bodyPr/>
          <a:lstStyle/>
          <a:p>
            <a:fld id="{75446204-5050-4B83-8C84-1F5B942AB3C3}" type="slidenum">
              <a:rPr lang="en-US" altLang="ja-JP" smtClean="0"/>
              <a:pPr/>
              <a:t>4</a:t>
            </a:fld>
            <a:endParaRPr lang="en-US" altLang="ja-JP" dirty="0"/>
          </a:p>
        </p:txBody>
      </p:sp>
      <p:sp>
        <p:nvSpPr>
          <p:cNvPr id="10" name="テキスト ボックス 9">
            <a:extLst>
              <a:ext uri="{FF2B5EF4-FFF2-40B4-BE49-F238E27FC236}">
                <a16:creationId xmlns:a16="http://schemas.microsoft.com/office/drawing/2014/main" id="{66C904E3-A1E7-4E29-AC2C-95E30B116A04}"/>
              </a:ext>
            </a:extLst>
          </p:cNvPr>
          <p:cNvSpPr txBox="1"/>
          <p:nvPr/>
        </p:nvSpPr>
        <p:spPr>
          <a:xfrm>
            <a:off x="2606010" y="6319349"/>
            <a:ext cx="5779231" cy="276999"/>
          </a:xfrm>
          <a:prstGeom prst="rect">
            <a:avLst/>
          </a:prstGeom>
          <a:noFill/>
        </p:spPr>
        <p:txBody>
          <a:bodyPr wrap="square" rtlCol="0">
            <a:spAutoFit/>
          </a:bodyPr>
          <a:lstStyle/>
          <a:p>
            <a:r>
              <a:rPr kumimoji="1" lang="ja-JP" altLang="en-US" sz="1200" dirty="0"/>
              <a:t>日本学校保健会　学校における心肺蘇生とＡＥＤに関する調査報告書（Ｈ２９）</a:t>
            </a:r>
            <a:endParaRPr kumimoji="1" lang="ja-JP" altLang="en-US" sz="1400" dirty="0"/>
          </a:p>
        </p:txBody>
      </p:sp>
      <p:sp>
        <p:nvSpPr>
          <p:cNvPr id="11" name="タイトル 1">
            <a:extLst>
              <a:ext uri="{FF2B5EF4-FFF2-40B4-BE49-F238E27FC236}">
                <a16:creationId xmlns:a16="http://schemas.microsoft.com/office/drawing/2014/main" id="{B9838B54-FD88-408E-A8FF-CA154A0CDCC1}"/>
              </a:ext>
            </a:extLst>
          </p:cNvPr>
          <p:cNvSpPr txBox="1">
            <a:spLocks/>
          </p:cNvSpPr>
          <p:nvPr/>
        </p:nvSpPr>
        <p:spPr>
          <a:xfrm>
            <a:off x="358222" y="153462"/>
            <a:ext cx="6085441" cy="90521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latin typeface="BIZ UDPゴシック" panose="020B0400000000000000" pitchFamily="50" charset="-128"/>
                <a:ea typeface="BIZ UDPゴシック" panose="020B0400000000000000" pitchFamily="50" charset="-128"/>
              </a:rPr>
              <a:t>学校での</a:t>
            </a:r>
            <a:r>
              <a:rPr lang="ja-JP" altLang="en-US" dirty="0">
                <a:solidFill>
                  <a:srgbClr val="FF0000"/>
                </a:solidFill>
                <a:latin typeface="BIZ UDPゴシック" panose="020B0400000000000000" pitchFamily="50" charset="-128"/>
                <a:ea typeface="BIZ UDPゴシック" panose="020B0400000000000000" pitchFamily="50" charset="-128"/>
              </a:rPr>
              <a:t>ＡＥＤ使用</a:t>
            </a:r>
            <a:r>
              <a:rPr lang="ja-JP" altLang="en-US" dirty="0">
                <a:latin typeface="BIZ UDPゴシック" panose="020B0400000000000000" pitchFamily="50" charset="-128"/>
                <a:ea typeface="BIZ UDPゴシック" panose="020B0400000000000000" pitchFamily="50" charset="-128"/>
              </a:rPr>
              <a:t>実態</a:t>
            </a:r>
          </a:p>
        </p:txBody>
      </p:sp>
      <p:pic>
        <p:nvPicPr>
          <p:cNvPr id="12" name="図 11">
            <a:extLst>
              <a:ext uri="{FF2B5EF4-FFF2-40B4-BE49-F238E27FC236}">
                <a16:creationId xmlns:a16="http://schemas.microsoft.com/office/drawing/2014/main" id="{17BD1974-E775-492B-8861-860D349DF7B8}"/>
              </a:ext>
            </a:extLst>
          </p:cNvPr>
          <p:cNvPicPr>
            <a:picLocks noChangeAspect="1"/>
          </p:cNvPicPr>
          <p:nvPr/>
        </p:nvPicPr>
        <p:blipFill>
          <a:blip r:embed="rId3"/>
          <a:stretch>
            <a:fillRect/>
          </a:stretch>
        </p:blipFill>
        <p:spPr>
          <a:xfrm>
            <a:off x="693739" y="1058675"/>
            <a:ext cx="8007030" cy="4311635"/>
          </a:xfrm>
          <a:prstGeom prst="rect">
            <a:avLst/>
          </a:prstGeom>
        </p:spPr>
      </p:pic>
      <p:sp>
        <p:nvSpPr>
          <p:cNvPr id="13" name="爆発: 14 pt 6">
            <a:extLst>
              <a:ext uri="{FF2B5EF4-FFF2-40B4-BE49-F238E27FC236}">
                <a16:creationId xmlns:a16="http://schemas.microsoft.com/office/drawing/2014/main" id="{09E915F5-3926-480D-98C5-BB2178165B07}"/>
              </a:ext>
            </a:extLst>
          </p:cNvPr>
          <p:cNvSpPr/>
          <p:nvPr/>
        </p:nvSpPr>
        <p:spPr>
          <a:xfrm>
            <a:off x="961644" y="4913110"/>
            <a:ext cx="5257799" cy="1406239"/>
          </a:xfrm>
          <a:prstGeom prst="irregularSeal2">
            <a:avLst/>
          </a:prstGeom>
          <a:solidFill>
            <a:srgbClr val="FFC000"/>
          </a:solidFill>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sz="2000" dirty="0">
                <a:solidFill>
                  <a:schemeClr val="tx1"/>
                </a:solidFill>
                <a:latin typeface="ＤＨＰ特太ゴシック体" panose="020B0500000000000000" pitchFamily="50" charset="-128"/>
                <a:ea typeface="ＤＨＰ特太ゴシック体" panose="020B0500000000000000" pitchFamily="50" charset="-128"/>
              </a:rPr>
              <a:t>１００件以上／年</a:t>
            </a:r>
          </a:p>
        </p:txBody>
      </p:sp>
    </p:spTree>
    <p:extLst>
      <p:ext uri="{BB962C8B-B14F-4D97-AF65-F5344CB8AC3E}">
        <p14:creationId xmlns:p14="http://schemas.microsoft.com/office/powerpoint/2010/main" val="579739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7116975" y="6319349"/>
            <a:ext cx="1905000" cy="457200"/>
          </a:xfrm>
        </p:spPr>
        <p:txBody>
          <a:bodyPr/>
          <a:lstStyle/>
          <a:p>
            <a:fld id="{75446204-5050-4B83-8C84-1F5B942AB3C3}" type="slidenum">
              <a:rPr lang="en-US" altLang="ja-JP" smtClean="0"/>
              <a:pPr/>
              <a:t>5</a:t>
            </a:fld>
            <a:endParaRPr lang="en-US" altLang="ja-JP" dirty="0"/>
          </a:p>
        </p:txBody>
      </p:sp>
      <p:sp>
        <p:nvSpPr>
          <p:cNvPr id="7" name="テキスト ボックス 6">
            <a:extLst>
              <a:ext uri="{FF2B5EF4-FFF2-40B4-BE49-F238E27FC236}">
                <a16:creationId xmlns:a16="http://schemas.microsoft.com/office/drawing/2014/main" id="{66C904E3-A1E7-4E29-AC2C-95E30B116A04}"/>
              </a:ext>
            </a:extLst>
          </p:cNvPr>
          <p:cNvSpPr txBox="1"/>
          <p:nvPr/>
        </p:nvSpPr>
        <p:spPr>
          <a:xfrm>
            <a:off x="1766495" y="5932395"/>
            <a:ext cx="4299626" cy="307777"/>
          </a:xfrm>
          <a:prstGeom prst="rect">
            <a:avLst/>
          </a:prstGeom>
          <a:noFill/>
        </p:spPr>
        <p:txBody>
          <a:bodyPr wrap="square" rtlCol="0">
            <a:spAutoFit/>
          </a:bodyPr>
          <a:lstStyle/>
          <a:p>
            <a:r>
              <a:rPr kumimoji="1" lang="ja-JP" altLang="en-US" sz="1400" dirty="0"/>
              <a:t>今月のニュース：令和２年１２月号（文部科学省）</a:t>
            </a:r>
            <a:endParaRPr kumimoji="1" lang="ja-JP" altLang="en-US" sz="1600" dirty="0"/>
          </a:p>
        </p:txBody>
      </p:sp>
      <p:sp>
        <p:nvSpPr>
          <p:cNvPr id="8" name="タイトル 1">
            <a:extLst>
              <a:ext uri="{FF2B5EF4-FFF2-40B4-BE49-F238E27FC236}">
                <a16:creationId xmlns:a16="http://schemas.microsoft.com/office/drawing/2014/main" id="{2A4223EC-5956-45D2-B78B-12CEC5966DB7}"/>
              </a:ext>
            </a:extLst>
          </p:cNvPr>
          <p:cNvSpPr txBox="1">
            <a:spLocks/>
          </p:cNvSpPr>
          <p:nvPr/>
        </p:nvSpPr>
        <p:spPr>
          <a:xfrm>
            <a:off x="416726" y="258607"/>
            <a:ext cx="5283682" cy="7754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b="1" dirty="0">
                <a:latin typeface="BIZ UDPゴシック" panose="020B0400000000000000" pitchFamily="50" charset="-128"/>
                <a:ea typeface="BIZ UDPゴシック" panose="020B0400000000000000" pitchFamily="50" charset="-128"/>
              </a:rPr>
              <a:t>教職員による救命の事例</a:t>
            </a:r>
            <a:endParaRPr lang="ja-JP" altLang="en-US" sz="4000" b="1" dirty="0">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B90E62E4-5113-457E-99C2-4A958B7D0981}"/>
              </a:ext>
            </a:extLst>
          </p:cNvPr>
          <p:cNvSpPr txBox="1"/>
          <p:nvPr/>
        </p:nvSpPr>
        <p:spPr>
          <a:xfrm>
            <a:off x="651898" y="1185644"/>
            <a:ext cx="7529065" cy="2031325"/>
          </a:xfrm>
          <a:prstGeom prst="rect">
            <a:avLst/>
          </a:prstGeom>
          <a:noFill/>
          <a:ln>
            <a:solidFill>
              <a:schemeClr val="tx1"/>
            </a:solidFill>
          </a:ln>
        </p:spPr>
        <p:txBody>
          <a:bodyPr wrap="square" rtlCol="0">
            <a:spAutoFit/>
          </a:bodyPr>
          <a:lstStyle/>
          <a:p>
            <a:r>
              <a:rPr lang="ja-JP" altLang="en-US" dirty="0">
                <a:latin typeface="ＭＳ ゴシック" panose="020B0609070205080204" pitchFamily="49" charset="-128"/>
                <a:ea typeface="ＭＳ ゴシック" panose="020B0609070205080204" pitchFamily="49" charset="-128"/>
              </a:rPr>
              <a:t>　体育の授業中に生徒の一人が突然倒れた。</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体育教諭は近くの生徒たちに、保健室と職員室へ連絡し、自動体外式除細動器（ＡＥＤ）をもってくるように指示。</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「体育活動時等における事故対応テキスト：ＡＳＵＫＡモデル」の講義を聞いていた養護教諭は直ちに心停止と判断し、胸骨圧迫を実施しながらＡＥＤを使用。</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生徒は後遺症なく学校に復帰することができた。</a:t>
            </a:r>
            <a:endParaRPr kumimoji="1" lang="ja-JP" altLang="en-US" sz="2000" b="1" dirty="0">
              <a:latin typeface="ＭＳ ゴシック" panose="020B0609070205080204" pitchFamily="49" charset="-128"/>
              <a:ea typeface="ＭＳ ゴシック" panose="020B0609070205080204" pitchFamily="49" charset="-128"/>
            </a:endParaRPr>
          </a:p>
        </p:txBody>
      </p:sp>
      <p:pic>
        <p:nvPicPr>
          <p:cNvPr id="1026" name="Picture 2" descr="https://www.jpnsport.go.jp/anzen/Portals/0/anzen/kenko/siryou/character2/k/K-14.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6420565" y="133661"/>
            <a:ext cx="1051983" cy="1051983"/>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a:extLst>
              <a:ext uri="{FF2B5EF4-FFF2-40B4-BE49-F238E27FC236}">
                <a16:creationId xmlns:a16="http://schemas.microsoft.com/office/drawing/2014/main" id="{B90E62E4-5113-457E-99C2-4A958B7D0981}"/>
              </a:ext>
            </a:extLst>
          </p:cNvPr>
          <p:cNvSpPr txBox="1"/>
          <p:nvPr/>
        </p:nvSpPr>
        <p:spPr>
          <a:xfrm>
            <a:off x="651898" y="3368579"/>
            <a:ext cx="7529065" cy="2123658"/>
          </a:xfrm>
          <a:prstGeom prst="rect">
            <a:avLst/>
          </a:prstGeom>
          <a:noFill/>
          <a:ln>
            <a:noFill/>
          </a:ln>
        </p:spPr>
        <p:txBody>
          <a:bodyPr wrap="square" rtlCol="0">
            <a:spAutoFit/>
          </a:bodyPr>
          <a:lstStyle/>
          <a:p>
            <a:pPr algn="ctr"/>
            <a:r>
              <a:rPr lang="ja-JP" altLang="en-US" sz="2400" dirty="0">
                <a:solidFill>
                  <a:srgbClr val="FF0000"/>
                </a:solidFill>
                <a:latin typeface="ＭＳ Ｐゴシック" panose="020B0600070205080204" pitchFamily="50" charset="-128"/>
                <a:ea typeface="ＭＳ Ｐゴシック" panose="020B0600070205080204" pitchFamily="50" charset="-128"/>
              </a:rPr>
              <a:t>＜この事例での救命のポイント＞</a:t>
            </a:r>
            <a:endParaRPr lang="en-US" altLang="ja-JP" sz="2400" dirty="0">
              <a:solidFill>
                <a:srgbClr val="FF0000"/>
              </a:solidFill>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r>
              <a:rPr kumimoji="1" lang="ja-JP" altLang="en-US" b="1"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体育教諭が素早く、近くにいた生徒に適切な指示（養護教諭、他の教員へ</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　の連絡、</a:t>
            </a:r>
            <a:r>
              <a:rPr lang="en-US" altLang="ja-JP" dirty="0">
                <a:latin typeface="ＭＳ Ｐゴシック" panose="020B0600070205080204" pitchFamily="50" charset="-128"/>
                <a:ea typeface="ＭＳ Ｐゴシック" panose="020B0600070205080204" pitchFamily="50" charset="-128"/>
              </a:rPr>
              <a:t>AED</a:t>
            </a:r>
            <a:r>
              <a:rPr lang="ja-JP" altLang="en-US" dirty="0">
                <a:latin typeface="ＭＳ Ｐゴシック" panose="020B0600070205080204" pitchFamily="50" charset="-128"/>
                <a:ea typeface="ＭＳ Ｐゴシック" panose="020B0600070205080204" pitchFamily="50" charset="-128"/>
              </a:rPr>
              <a:t>の確保）を出すことができた</a:t>
            </a:r>
          </a:p>
          <a:p>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○養護教諭は、倒れた生徒の容体を直ちに判断し、胸骨圧迫の実施とＡＥＤ</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　の使用を開始した</a:t>
            </a:r>
          </a:p>
        </p:txBody>
      </p:sp>
      <p:sp>
        <p:nvSpPr>
          <p:cNvPr id="3" name="正方形/長方形 2"/>
          <p:cNvSpPr/>
          <p:nvPr/>
        </p:nvSpPr>
        <p:spPr>
          <a:xfrm>
            <a:off x="1766495" y="6240172"/>
            <a:ext cx="5299869" cy="307777"/>
          </a:xfrm>
          <a:prstGeom prst="rect">
            <a:avLst/>
          </a:prstGeom>
        </p:spPr>
        <p:txBody>
          <a:bodyPr wrap="square">
            <a:spAutoFit/>
          </a:bodyPr>
          <a:lstStyle/>
          <a:p>
            <a:r>
              <a:rPr lang="en-US" altLang="ja-JP" sz="1400" dirty="0">
                <a:latin typeface="ＭＳ ゴシック" panose="020B0609070205080204" pitchFamily="49" charset="-128"/>
                <a:ea typeface="ＭＳ ゴシック" panose="020B0609070205080204" pitchFamily="49" charset="-128"/>
                <a:hlinkClick r:id="rId4"/>
              </a:rPr>
              <a:t>https://anzenkyouiku.mext.go.jp/news/2020-12/news_1.html</a:t>
            </a:r>
            <a:endParaRPr lang="en-US" altLang="ja-JP" sz="1400" dirty="0">
              <a:latin typeface="ＭＳ ゴシック" panose="020B0609070205080204" pitchFamily="49" charset="-128"/>
              <a:ea typeface="ＭＳ ゴシック" panose="020B0609070205080204" pitchFamily="49" charset="-128"/>
            </a:endParaRPr>
          </a:p>
        </p:txBody>
      </p:sp>
      <p:pic>
        <p:nvPicPr>
          <p:cNvPr id="1028" name="Picture 4" descr="https://qr.quel.jp/tmp/489a05fd914e327dca10b09bc8d4e86e5024d35e.pn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4955" y="5643847"/>
            <a:ext cx="976008" cy="97600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7254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9"/>
          <p:cNvSpPr txBox="1">
            <a:spLocks noGrp="1"/>
          </p:cNvSpPr>
          <p:nvPr>
            <p:ph idx="1"/>
          </p:nvPr>
        </p:nvSpPr>
        <p:spPr>
          <a:xfrm>
            <a:off x="537729" y="1446928"/>
            <a:ext cx="8128289" cy="356556"/>
          </a:xfrm>
          <a:prstGeom prst="rect">
            <a:avLst/>
          </a:prstGeom>
          <a:noFill/>
          <a:ln>
            <a:noFill/>
          </a:ln>
        </p:spPr>
        <p:txBody>
          <a:bodyPr spcFirstLastPara="1" vert="horz" wrap="square" lIns="68569" tIns="34275" rIns="68569" bIns="34275" rtlCol="0" anchor="t" anchorCtr="0">
            <a:noAutofit/>
          </a:bodyPr>
          <a:lstStyle/>
          <a:p>
            <a:pPr marL="0" indent="0">
              <a:spcBef>
                <a:spcPts val="0"/>
              </a:spcBef>
              <a:buClr>
                <a:schemeClr val="dk1"/>
              </a:buClr>
              <a:buSzPts val="2800"/>
              <a:buNone/>
            </a:pPr>
            <a:r>
              <a:rPr lang="en-US" altLang="ja-JP" sz="2400" b="1" dirty="0" smtClean="0">
                <a:ea typeface="BIZ UDPゴシック" panose="020B0400000000000000" pitchFamily="50" charset="-128"/>
              </a:rPr>
              <a:t>【</a:t>
            </a:r>
            <a:r>
              <a:rPr lang="ja-JP" altLang="en-US" sz="2400" b="1" dirty="0" smtClean="0">
                <a:ea typeface="BIZ UDPゴシック" panose="020B0400000000000000" pitchFamily="50" charset="-128"/>
              </a:rPr>
              <a:t>２　</a:t>
            </a:r>
            <a:r>
              <a:rPr lang="ja-JP" altLang="en-US" sz="2400" b="1" dirty="0" smtClean="0">
                <a:ea typeface="BIZ UDPゴシック" panose="020B0400000000000000" pitchFamily="50" charset="-128"/>
              </a:rPr>
              <a:t>事故</a:t>
            </a:r>
            <a:r>
              <a:rPr lang="ja-JP" altLang="en-US" sz="2400" b="1" dirty="0">
                <a:ea typeface="BIZ UDPゴシック" panose="020B0400000000000000" pitchFamily="50" charset="-128"/>
              </a:rPr>
              <a:t>発生の未然防止</a:t>
            </a:r>
            <a:r>
              <a:rPr lang="en-US" altLang="ja-JP" sz="2400" b="1" dirty="0" smtClean="0">
                <a:ea typeface="BIZ UDPゴシック" panose="020B0400000000000000" pitchFamily="50" charset="-128"/>
              </a:rPr>
              <a:t>】</a:t>
            </a:r>
            <a:endParaRPr lang="en-US" sz="2400" b="1" dirty="0">
              <a:ea typeface="BIZ UDPゴシック" panose="020B0400000000000000" pitchFamily="50" charset="-128"/>
            </a:endParaRPr>
          </a:p>
        </p:txBody>
      </p:sp>
      <p:sp>
        <p:nvSpPr>
          <p:cNvPr id="2" name="テキスト ボックス 1"/>
          <p:cNvSpPr txBox="1"/>
          <p:nvPr/>
        </p:nvSpPr>
        <p:spPr>
          <a:xfrm>
            <a:off x="2687444" y="6106243"/>
            <a:ext cx="5392177" cy="279307"/>
          </a:xfrm>
          <a:prstGeom prst="rect">
            <a:avLst/>
          </a:prstGeom>
          <a:noFill/>
        </p:spPr>
        <p:txBody>
          <a:bodyPr wrap="square" rtlCol="0">
            <a:spAutoFit/>
          </a:bodyPr>
          <a:lstStyle/>
          <a:p>
            <a:pPr algn="r">
              <a:lnSpc>
                <a:spcPct val="90000"/>
              </a:lnSpc>
              <a:spcBef>
                <a:spcPts val="563"/>
              </a:spcBef>
              <a:buClr>
                <a:schemeClr val="dk1"/>
              </a:buClr>
              <a:buSzPts val="2800"/>
            </a:pPr>
            <a:r>
              <a:rPr lang="ja-JP" altLang="en-US" sz="1350" dirty="0">
                <a:ea typeface="BIZ UDPゴシック" panose="020B0400000000000000" pitchFamily="50" charset="-128"/>
              </a:rPr>
              <a:t>「学校事故対応に関する</a:t>
            </a:r>
            <a:r>
              <a:rPr lang="ja-JP" altLang="en-US" sz="1350" dirty="0" smtClean="0">
                <a:ea typeface="BIZ UDPゴシック" panose="020B0400000000000000" pitchFamily="50" charset="-128"/>
              </a:rPr>
              <a:t>指針</a:t>
            </a:r>
            <a:r>
              <a:rPr lang="en-US" altLang="ja-JP" sz="1350" dirty="0" smtClean="0">
                <a:ea typeface="BIZ UDPゴシック" panose="020B0400000000000000" pitchFamily="50" charset="-128"/>
              </a:rPr>
              <a:t>【</a:t>
            </a:r>
            <a:r>
              <a:rPr lang="ja-JP" altLang="en-US" sz="1350" dirty="0" smtClean="0">
                <a:ea typeface="BIZ UDPゴシック" panose="020B0400000000000000" pitchFamily="50" charset="-128"/>
              </a:rPr>
              <a:t>改訂版</a:t>
            </a:r>
            <a:r>
              <a:rPr lang="en-US" altLang="ja-JP" sz="1350" dirty="0" smtClean="0">
                <a:ea typeface="BIZ UDPゴシック" panose="020B0400000000000000" pitchFamily="50" charset="-128"/>
              </a:rPr>
              <a:t>】</a:t>
            </a:r>
            <a:r>
              <a:rPr lang="ja-JP" altLang="en-US" sz="1350" dirty="0" smtClean="0">
                <a:ea typeface="BIZ UDPゴシック" panose="020B0400000000000000" pitchFamily="50" charset="-128"/>
              </a:rPr>
              <a:t>」</a:t>
            </a:r>
            <a:r>
              <a:rPr lang="ja-JP" altLang="en-US" sz="1350" dirty="0">
                <a:ea typeface="BIZ UDPゴシック" panose="020B0400000000000000" pitchFamily="50" charset="-128"/>
              </a:rPr>
              <a:t>（文部科学省</a:t>
            </a:r>
            <a:r>
              <a:rPr lang="ja-JP" altLang="en-US" sz="1350" dirty="0" smtClean="0">
                <a:ea typeface="BIZ UDPゴシック" panose="020B0400000000000000" pitchFamily="50" charset="-128"/>
              </a:rPr>
              <a:t>：令和６年</a:t>
            </a:r>
            <a:r>
              <a:rPr lang="ja-JP" altLang="en-US" sz="1350" dirty="0">
                <a:ea typeface="BIZ UDPゴシック" panose="020B0400000000000000" pitchFamily="50" charset="-128"/>
              </a:rPr>
              <a:t>３月）</a:t>
            </a:r>
            <a:endParaRPr lang="ja-JP" altLang="en-US" sz="1350" b="1" dirty="0">
              <a:ea typeface="BIZ UDPゴシック" panose="020B0400000000000000" pitchFamily="50" charset="-128"/>
            </a:endParaRPr>
          </a:p>
        </p:txBody>
      </p:sp>
      <p:sp>
        <p:nvSpPr>
          <p:cNvPr id="6" name="Google Shape;233;p9">
            <a:extLst>
              <a:ext uri="{FF2B5EF4-FFF2-40B4-BE49-F238E27FC236}">
                <a16:creationId xmlns:a16="http://schemas.microsoft.com/office/drawing/2014/main" id="{B0BEB535-483F-4212-A805-95A7648BA45A}"/>
              </a:ext>
            </a:extLst>
          </p:cNvPr>
          <p:cNvSpPr txBox="1">
            <a:spLocks/>
          </p:cNvSpPr>
          <p:nvPr/>
        </p:nvSpPr>
        <p:spPr>
          <a:xfrm>
            <a:off x="600075" y="1997635"/>
            <a:ext cx="8065943" cy="1372675"/>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BIZ UDPゴシック" panose="020B0400000000000000" pitchFamily="50" charset="-128"/>
                <a:ea typeface="BIZ UDPゴシック" panose="020B0400000000000000" pitchFamily="50" charset="-128"/>
              </a:rPr>
              <a:t>（３）</a:t>
            </a:r>
            <a:r>
              <a:rPr lang="ja-JP" altLang="en-US" sz="2100" b="1" dirty="0">
                <a:latin typeface="BIZ UDPゴシック" panose="020B0400000000000000" pitchFamily="50" charset="-128"/>
                <a:ea typeface="BIZ UDPゴシック" panose="020B0400000000000000" pitchFamily="50" charset="-128"/>
              </a:rPr>
              <a:t>教職員</a:t>
            </a:r>
            <a:r>
              <a:rPr lang="ja-JP" altLang="en-US" sz="2100" b="1" dirty="0" smtClean="0">
                <a:latin typeface="BIZ UDPゴシック" panose="020B0400000000000000" pitchFamily="50" charset="-128"/>
                <a:ea typeface="BIZ UDPゴシック" panose="020B0400000000000000" pitchFamily="50" charset="-128"/>
              </a:rPr>
              <a:t>の危機管理に関する資質</a:t>
            </a:r>
            <a:r>
              <a:rPr lang="ja-JP" altLang="en-US" sz="2100" b="1" dirty="0">
                <a:latin typeface="BIZ UDPゴシック" panose="020B0400000000000000" pitchFamily="50" charset="-128"/>
                <a:ea typeface="BIZ UDPゴシック" panose="020B0400000000000000" pitchFamily="50" charset="-128"/>
              </a:rPr>
              <a:t>の向上</a:t>
            </a: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a:t>
            </a:r>
            <a:r>
              <a:rPr lang="ja-JP" altLang="en-US" sz="2100" b="1" dirty="0" smtClean="0">
                <a:latin typeface="BIZ UDPゴシック" panose="020B0400000000000000" pitchFamily="50" charset="-128"/>
                <a:ea typeface="BIZ UDPゴシック" panose="020B0400000000000000" pitchFamily="50" charset="-128"/>
              </a:rPr>
              <a:t>教職員個々に</a:t>
            </a:r>
            <a:r>
              <a:rPr lang="ja-JP" altLang="en-US" sz="2100" b="1" dirty="0">
                <a:latin typeface="BIZ UDPゴシック" panose="020B0400000000000000" pitchFamily="50" charset="-128"/>
                <a:ea typeface="BIZ UDPゴシック" panose="020B0400000000000000" pitchFamily="50" charset="-128"/>
              </a:rPr>
              <a:t>、状況に応じた的確な判断力や機敏な</a:t>
            </a:r>
            <a:r>
              <a:rPr lang="ja-JP" altLang="en-US" sz="2100" b="1" dirty="0" smtClean="0">
                <a:latin typeface="BIZ UDPゴシック" panose="020B0400000000000000" pitchFamily="50" charset="-128"/>
                <a:ea typeface="BIZ UDPゴシック" panose="020B0400000000000000" pitchFamily="50" charset="-128"/>
              </a:rPr>
              <a:t>行動力等が　　</a:t>
            </a:r>
            <a:endParaRPr lang="en-US" altLang="ja-JP" sz="2100" b="1" dirty="0" smtClean="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a:t>
            </a:r>
            <a:r>
              <a:rPr lang="ja-JP" altLang="en-US" sz="2100" b="1" dirty="0" smtClean="0">
                <a:latin typeface="BIZ UDPゴシック" panose="020B0400000000000000" pitchFamily="50" charset="-128"/>
                <a:ea typeface="BIZ UDPゴシック" panose="020B0400000000000000" pitchFamily="50" charset="-128"/>
              </a:rPr>
              <a:t>　</a:t>
            </a:r>
            <a:r>
              <a:rPr lang="ja-JP" altLang="en-US" sz="2100" b="1" dirty="0" smtClean="0">
                <a:latin typeface="BIZ UDPゴシック" panose="020B0400000000000000" pitchFamily="50" charset="-128"/>
                <a:ea typeface="BIZ UDPゴシック" panose="020B0400000000000000" pitchFamily="50" charset="-128"/>
              </a:rPr>
              <a:t>求められて</a:t>
            </a:r>
            <a:r>
              <a:rPr lang="ja-JP" altLang="en-US" sz="2100" b="1" dirty="0">
                <a:latin typeface="BIZ UDPゴシック" panose="020B0400000000000000" pitchFamily="50" charset="-128"/>
                <a:ea typeface="BIZ UDPゴシック" panose="020B0400000000000000" pitchFamily="50" charset="-128"/>
              </a:rPr>
              <a:t>いる。</a:t>
            </a:r>
            <a:endParaRPr lang="en-US"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endParaRPr lang="en-US" sz="2400" b="1" dirty="0"/>
          </a:p>
        </p:txBody>
      </p:sp>
      <p:sp>
        <p:nvSpPr>
          <p:cNvPr id="7" name="Google Shape;233;p9">
            <a:extLst>
              <a:ext uri="{FF2B5EF4-FFF2-40B4-BE49-F238E27FC236}">
                <a16:creationId xmlns:a16="http://schemas.microsoft.com/office/drawing/2014/main" id="{6C320676-6479-4D1B-91DA-48D666C2FD7F}"/>
              </a:ext>
            </a:extLst>
          </p:cNvPr>
          <p:cNvSpPr txBox="1">
            <a:spLocks/>
          </p:cNvSpPr>
          <p:nvPr/>
        </p:nvSpPr>
        <p:spPr>
          <a:xfrm>
            <a:off x="600075" y="3975553"/>
            <a:ext cx="8160725" cy="1630589"/>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BIZ UDPゴシック" panose="020B0400000000000000" pitchFamily="50" charset="-128"/>
                <a:ea typeface="BIZ UDPゴシック" panose="020B0400000000000000" pitchFamily="50" charset="-128"/>
              </a:rPr>
              <a:t>（１）</a:t>
            </a:r>
            <a:r>
              <a:rPr lang="ja-JP" altLang="en-US" sz="2100" b="1" dirty="0">
                <a:latin typeface="BIZ UDPゴシック" panose="020B0400000000000000" pitchFamily="50" charset="-128"/>
                <a:ea typeface="BIZ UDPゴシック" panose="020B0400000000000000" pitchFamily="50" charset="-128"/>
              </a:rPr>
              <a:t>緊急時対応に</a:t>
            </a:r>
            <a:r>
              <a:rPr lang="ja-JP" altLang="en-US" sz="2100" b="1" dirty="0" smtClean="0">
                <a:latin typeface="BIZ UDPゴシック" panose="020B0400000000000000" pitchFamily="50" charset="-128"/>
                <a:ea typeface="BIZ UDPゴシック" panose="020B0400000000000000" pitchFamily="50" charset="-128"/>
              </a:rPr>
              <a:t>関する事前の体制</a:t>
            </a:r>
            <a:r>
              <a:rPr lang="ja-JP" altLang="en-US" sz="2100" b="1" dirty="0">
                <a:latin typeface="BIZ UDPゴシック" panose="020B0400000000000000" pitchFamily="50" charset="-128"/>
                <a:ea typeface="BIZ UDPゴシック" panose="020B0400000000000000" pitchFamily="50" charset="-128"/>
              </a:rPr>
              <a:t>整備</a:t>
            </a: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a:t>
            </a:r>
            <a:r>
              <a:rPr lang="ja-JP" altLang="en-US" sz="2100" b="1" dirty="0">
                <a:latin typeface="+mn-lt"/>
                <a:ea typeface="BIZ UDPゴシック" panose="020B0400000000000000" pitchFamily="50" charset="-128"/>
              </a:rPr>
              <a:t>管理</a:t>
            </a:r>
            <a:r>
              <a:rPr lang="ja-JP" altLang="en-US" sz="2100" b="1" dirty="0">
                <a:latin typeface="BIZ UDPゴシック" panose="020B0400000000000000" pitchFamily="50" charset="-128"/>
                <a:ea typeface="BIZ UDPゴシック" panose="020B0400000000000000" pitchFamily="50" charset="-128"/>
              </a:rPr>
              <a:t>職や担当</a:t>
            </a:r>
            <a:r>
              <a:rPr lang="ja-JP" altLang="en-US" sz="2100" b="1" dirty="0" smtClean="0">
                <a:latin typeface="BIZ UDPゴシック" panose="020B0400000000000000" pitchFamily="50" charset="-128"/>
                <a:ea typeface="BIZ UDPゴシック" panose="020B0400000000000000" pitchFamily="50" charset="-128"/>
              </a:rPr>
              <a:t>教職員が出張等で不在</a:t>
            </a:r>
            <a:r>
              <a:rPr lang="ja-JP" altLang="en-US" sz="2100" b="1" dirty="0">
                <a:latin typeface="BIZ UDPゴシック" panose="020B0400000000000000" pitchFamily="50" charset="-128"/>
                <a:ea typeface="BIZ UDPゴシック" panose="020B0400000000000000" pitchFamily="50" charset="-128"/>
              </a:rPr>
              <a:t>の場合でも組織的な対応</a:t>
            </a:r>
            <a:r>
              <a:rPr lang="ja-JP" altLang="en-US" sz="2100" b="1" dirty="0" smtClean="0">
                <a:latin typeface="BIZ UDPゴシック" panose="020B0400000000000000" pitchFamily="50" charset="-128"/>
                <a:ea typeface="BIZ UDPゴシック" panose="020B0400000000000000" pitchFamily="50" charset="-128"/>
              </a:rPr>
              <a:t>が　</a:t>
            </a:r>
            <a:endParaRPr lang="en-US" altLang="ja-JP" sz="2100" b="1" dirty="0" smtClean="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a:t>
            </a:r>
            <a:r>
              <a:rPr lang="ja-JP" altLang="en-US" sz="2100" b="1" dirty="0" smtClean="0">
                <a:latin typeface="BIZ UDPゴシック" panose="020B0400000000000000" pitchFamily="50" charset="-128"/>
                <a:ea typeface="BIZ UDPゴシック" panose="020B0400000000000000" pitchFamily="50" charset="-128"/>
              </a:rPr>
              <a:t>　</a:t>
            </a:r>
            <a:r>
              <a:rPr lang="ja-JP" altLang="en-US" sz="2100" b="1" dirty="0" smtClean="0">
                <a:latin typeface="BIZ UDPゴシック" panose="020B0400000000000000" pitchFamily="50" charset="-128"/>
                <a:ea typeface="BIZ UDPゴシック" panose="020B0400000000000000" pitchFamily="50" charset="-128"/>
              </a:rPr>
              <a:t>行えるよう</a:t>
            </a:r>
            <a:r>
              <a:rPr lang="ja-JP" altLang="en-US" sz="2100" b="1" dirty="0">
                <a:latin typeface="BIZ UDPゴシック" panose="020B0400000000000000" pitchFamily="50" charset="-128"/>
                <a:ea typeface="BIZ UDPゴシック" panose="020B0400000000000000" pitchFamily="50" charset="-128"/>
              </a:rPr>
              <a:t>、事故発生時の指揮命令者を明確にするとともに、</a:t>
            </a:r>
            <a:r>
              <a:rPr lang="ja-JP" altLang="en-US" sz="2100" b="1" dirty="0" smtClean="0">
                <a:latin typeface="BIZ UDPゴシック" panose="020B0400000000000000" pitchFamily="50" charset="-128"/>
                <a:ea typeface="BIZ UDPゴシック" panose="020B0400000000000000" pitchFamily="50" charset="-128"/>
              </a:rPr>
              <a:t>事</a:t>
            </a:r>
            <a:endParaRPr lang="en-US" altLang="ja-JP" sz="2100" b="1" dirty="0" smtClean="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a:t>
            </a:r>
            <a:r>
              <a:rPr lang="ja-JP" altLang="en-US" sz="2100" b="1" dirty="0" smtClean="0">
                <a:latin typeface="BIZ UDPゴシック" panose="020B0400000000000000" pitchFamily="50" charset="-128"/>
                <a:ea typeface="BIZ UDPゴシック" panose="020B0400000000000000" pitchFamily="50" charset="-128"/>
              </a:rPr>
              <a:t>　</a:t>
            </a:r>
            <a:r>
              <a:rPr lang="ja-JP" altLang="en-US" sz="2100" b="1" dirty="0" smtClean="0">
                <a:latin typeface="BIZ UDPゴシック" panose="020B0400000000000000" pitchFamily="50" charset="-128"/>
                <a:ea typeface="BIZ UDPゴシック" panose="020B0400000000000000" pitchFamily="50" charset="-128"/>
              </a:rPr>
              <a:t>故発生時の</a:t>
            </a:r>
            <a:r>
              <a:rPr lang="ja-JP" altLang="en-US" sz="2100" b="1" dirty="0">
                <a:latin typeface="BIZ UDPゴシック" panose="020B0400000000000000" pitchFamily="50" charset="-128"/>
                <a:ea typeface="BIZ UDPゴシック" panose="020B0400000000000000" pitchFamily="50" charset="-128"/>
              </a:rPr>
              <a:t>役割</a:t>
            </a:r>
            <a:r>
              <a:rPr lang="ja-JP" altLang="en-US" sz="2100" b="1" dirty="0" smtClean="0">
                <a:latin typeface="BIZ UDPゴシック" panose="020B0400000000000000" pitchFamily="50" charset="-128"/>
                <a:ea typeface="BIZ UDPゴシック" panose="020B0400000000000000" pitchFamily="50" charset="-128"/>
              </a:rPr>
              <a:t>と業務内容</a:t>
            </a:r>
            <a:r>
              <a:rPr lang="ja-JP" altLang="en-US" sz="2100" b="1" dirty="0">
                <a:latin typeface="BIZ UDPゴシック" panose="020B0400000000000000" pitchFamily="50" charset="-128"/>
                <a:ea typeface="BIZ UDPゴシック" panose="020B0400000000000000" pitchFamily="50" charset="-128"/>
              </a:rPr>
              <a:t>を全教職員が共通理解して</a:t>
            </a:r>
            <a:r>
              <a:rPr lang="ja-JP" altLang="en-US" sz="2100" b="1" dirty="0" smtClean="0">
                <a:latin typeface="BIZ UDPゴシック" panose="020B0400000000000000" pitchFamily="50" charset="-128"/>
                <a:ea typeface="BIZ UDPゴシック" panose="020B0400000000000000" pitchFamily="50" charset="-128"/>
              </a:rPr>
              <a:t>おく。</a:t>
            </a:r>
            <a:endParaRPr lang="en-US"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endParaRPr lang="en-US" sz="2400" b="1" dirty="0"/>
          </a:p>
        </p:txBody>
      </p:sp>
      <p:sp>
        <p:nvSpPr>
          <p:cNvPr id="10"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6</a:t>
            </a:fld>
            <a:endParaRPr lang="en-US" altLang="ja-JP" dirty="0"/>
          </a:p>
        </p:txBody>
      </p:sp>
      <p:sp>
        <p:nvSpPr>
          <p:cNvPr id="11" name="タイトル 1">
            <a:extLst>
              <a:ext uri="{FF2B5EF4-FFF2-40B4-BE49-F238E27FC236}">
                <a16:creationId xmlns:a16="http://schemas.microsoft.com/office/drawing/2014/main" id="{659E90EF-1E66-40EF-97BC-A8E4F20878E7}"/>
              </a:ext>
            </a:extLst>
          </p:cNvPr>
          <p:cNvSpPr>
            <a:spLocks noGrp="1"/>
          </p:cNvSpPr>
          <p:nvPr>
            <p:ph type="title"/>
          </p:nvPr>
        </p:nvSpPr>
        <p:spPr>
          <a:xfrm>
            <a:off x="509595" y="266394"/>
            <a:ext cx="8009645" cy="80040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ja-JP" altLang="en-US" sz="2400" dirty="0"/>
              <a:t>　</a:t>
            </a:r>
            <a:r>
              <a:rPr lang="ja-JP" altLang="en-US" sz="3600" dirty="0">
                <a:solidFill>
                  <a:schemeClr val="bg1"/>
                </a:solidFill>
              </a:rPr>
              <a:t>「学校事故対応に関する指針」より</a:t>
            </a:r>
          </a:p>
        </p:txBody>
      </p:sp>
      <p:sp>
        <p:nvSpPr>
          <p:cNvPr id="8" name="Google Shape;233;p9"/>
          <p:cNvSpPr txBox="1">
            <a:spLocks/>
          </p:cNvSpPr>
          <p:nvPr/>
        </p:nvSpPr>
        <p:spPr>
          <a:xfrm>
            <a:off x="537729" y="3495840"/>
            <a:ext cx="8128289" cy="356556"/>
          </a:xfrm>
          <a:prstGeom prst="rect">
            <a:avLst/>
          </a:prstGeom>
          <a:noFill/>
          <a:ln>
            <a:noFill/>
          </a:ln>
        </p:spPr>
        <p:txBody>
          <a:bodyPr spcFirstLastPara="1" vert="horz" wrap="square" lIns="68569" tIns="34275" rIns="68569" bIns="3427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Clr>
                <a:schemeClr val="dk1"/>
              </a:buClr>
              <a:buSzPts val="2800"/>
              <a:buNone/>
            </a:pPr>
            <a:r>
              <a:rPr lang="en-US" altLang="ja-JP" sz="2400" b="1" dirty="0" smtClean="0">
                <a:ea typeface="BIZ UDPゴシック" panose="020B0400000000000000" pitchFamily="50" charset="-128"/>
              </a:rPr>
              <a:t>【</a:t>
            </a:r>
            <a:r>
              <a:rPr lang="ja-JP" altLang="en-US" sz="2400" b="1" dirty="0" smtClean="0">
                <a:ea typeface="BIZ UDPゴシック" panose="020B0400000000000000" pitchFamily="50" charset="-128"/>
              </a:rPr>
              <a:t>３　事故</a:t>
            </a:r>
            <a:r>
              <a:rPr lang="ja-JP" altLang="en-US" sz="2400" b="1" dirty="0">
                <a:ea typeface="BIZ UDPゴシック" panose="020B0400000000000000" pitchFamily="50" charset="-128"/>
              </a:rPr>
              <a:t>発生に備えた事前の</a:t>
            </a:r>
            <a:r>
              <a:rPr lang="ja-JP" altLang="en-US" sz="2400" b="1" dirty="0" smtClean="0">
                <a:ea typeface="BIZ UDPゴシック" panose="020B0400000000000000" pitchFamily="50" charset="-128"/>
              </a:rPr>
              <a:t>取組等</a:t>
            </a:r>
            <a:r>
              <a:rPr lang="en-US" altLang="ja-JP" sz="2400" b="1" dirty="0" smtClean="0">
                <a:ea typeface="BIZ UDPゴシック" panose="020B0400000000000000" pitchFamily="50" charset="-128"/>
              </a:rPr>
              <a:t>】</a:t>
            </a:r>
            <a:endParaRPr lang="en-US" sz="2400" b="1" dirty="0">
              <a:ea typeface="BIZ UDPゴシック" panose="020B0400000000000000" pitchFamily="50" charset="-128"/>
            </a:endParaRPr>
          </a:p>
        </p:txBody>
      </p:sp>
    </p:spTree>
    <p:extLst>
      <p:ext uri="{BB962C8B-B14F-4D97-AF65-F5344CB8AC3E}">
        <p14:creationId xmlns:p14="http://schemas.microsoft.com/office/powerpoint/2010/main" val="2317920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9"/>
          <p:cNvSpPr txBox="1">
            <a:spLocks noGrp="1"/>
          </p:cNvSpPr>
          <p:nvPr>
            <p:ph idx="1"/>
          </p:nvPr>
        </p:nvSpPr>
        <p:spPr>
          <a:xfrm>
            <a:off x="494850" y="1265061"/>
            <a:ext cx="6397535" cy="465537"/>
          </a:xfrm>
          <a:prstGeom prst="rect">
            <a:avLst/>
          </a:prstGeom>
          <a:noFill/>
          <a:ln>
            <a:noFill/>
          </a:ln>
        </p:spPr>
        <p:txBody>
          <a:bodyPr spcFirstLastPara="1" vert="horz" wrap="square" lIns="68569" tIns="34275" rIns="68569" bIns="34275" rtlCol="0" anchor="t" anchorCtr="0">
            <a:noAutofit/>
          </a:bodyPr>
          <a:lstStyle/>
          <a:p>
            <a:pPr marL="0" indent="0">
              <a:spcBef>
                <a:spcPts val="0"/>
              </a:spcBef>
              <a:buSzPts val="2800"/>
              <a:buNone/>
            </a:pPr>
            <a:r>
              <a:rPr lang="en-US" altLang="ja-JP" sz="2400" b="1" dirty="0" smtClean="0">
                <a:ea typeface="BIZ UDPゴシック" panose="020B0400000000000000" pitchFamily="50" charset="-128"/>
              </a:rPr>
              <a:t>【</a:t>
            </a:r>
            <a:r>
              <a:rPr lang="ja-JP" altLang="en-US" sz="2400" b="1" dirty="0">
                <a:ea typeface="BIZ UDPゴシック" panose="020B0400000000000000" pitchFamily="50" charset="-128"/>
              </a:rPr>
              <a:t>４　</a:t>
            </a:r>
            <a:r>
              <a:rPr lang="ja-JP" altLang="en-US" sz="2400" b="1" dirty="0" smtClean="0">
                <a:ea typeface="BIZ UDPゴシック" panose="020B0400000000000000" pitchFamily="50" charset="-128"/>
              </a:rPr>
              <a:t>事故発生後の対応の流れ</a:t>
            </a:r>
            <a:r>
              <a:rPr lang="en-US" altLang="ja-JP" sz="2400" b="1" dirty="0" smtClean="0">
                <a:ea typeface="BIZ UDPゴシック" panose="020B0400000000000000" pitchFamily="50" charset="-128"/>
              </a:rPr>
              <a:t>】</a:t>
            </a:r>
            <a:endParaRPr lang="en-US" altLang="ja-JP" sz="2400" b="1" dirty="0">
              <a:ea typeface="BIZ UDPゴシック" panose="020B0400000000000000" pitchFamily="50" charset="-128"/>
            </a:endParaRPr>
          </a:p>
        </p:txBody>
      </p:sp>
      <p:sp>
        <p:nvSpPr>
          <p:cNvPr id="5" name="Google Shape;233;p9"/>
          <p:cNvSpPr txBox="1">
            <a:spLocks/>
          </p:cNvSpPr>
          <p:nvPr/>
        </p:nvSpPr>
        <p:spPr>
          <a:xfrm>
            <a:off x="509595" y="5750955"/>
            <a:ext cx="8315325" cy="796833"/>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mn-lt"/>
                <a:ea typeface="BIZ UDPゴシック" panose="020B0400000000000000" pitchFamily="50" charset="-128"/>
              </a:rPr>
              <a:t>　　○</a:t>
            </a:r>
            <a:r>
              <a:rPr lang="ja-JP" altLang="en-US" sz="2100" b="1" dirty="0">
                <a:latin typeface="+mn-lt"/>
                <a:ea typeface="BIZ UDPゴシック" panose="020B0400000000000000" pitchFamily="50" charset="-128"/>
              </a:rPr>
              <a:t>　被害児童生徒等の生命にかかる緊急事案については、管理職</a:t>
            </a:r>
            <a:r>
              <a:rPr lang="ja-JP" altLang="en-US" sz="2100" b="1" dirty="0" smtClean="0">
                <a:latin typeface="+mn-lt"/>
                <a:ea typeface="BIZ UDPゴシック" panose="020B0400000000000000" pitchFamily="50" charset="-128"/>
              </a:rPr>
              <a:t>へ</a:t>
            </a:r>
            <a:endParaRPr lang="en-US" altLang="ja-JP" sz="2100" b="1" dirty="0" smtClean="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a:t>
            </a:r>
            <a:r>
              <a:rPr lang="ja-JP" altLang="en-US" sz="2100" b="1" dirty="0" smtClean="0">
                <a:latin typeface="+mn-lt"/>
                <a:ea typeface="BIZ UDPゴシック" panose="020B0400000000000000" pitchFamily="50" charset="-128"/>
              </a:rPr>
              <a:t>　　</a:t>
            </a:r>
            <a:r>
              <a:rPr lang="ja-JP" altLang="en-US" sz="2100" b="1" dirty="0" smtClean="0">
                <a:latin typeface="+mn-lt"/>
                <a:ea typeface="BIZ UDPゴシック" panose="020B0400000000000000" pitchFamily="50" charset="-128"/>
              </a:rPr>
              <a:t>の報告</a:t>
            </a:r>
            <a:r>
              <a:rPr lang="ja-JP" altLang="en-US" sz="2100" b="1" dirty="0">
                <a:latin typeface="+mn-lt"/>
                <a:ea typeface="BIZ UDPゴシック" panose="020B0400000000000000" pitchFamily="50" charset="-128"/>
              </a:rPr>
              <a:t>よりも救命処置を優先させ迅速に対応する。</a:t>
            </a:r>
            <a:endParaRPr lang="ja-JP" altLang="en-US" sz="1800" b="1" dirty="0">
              <a:latin typeface="+mn-lt"/>
              <a:ea typeface="BIZ UDPゴシック" panose="020B0400000000000000" pitchFamily="50" charset="-128"/>
            </a:endParaRPr>
          </a:p>
        </p:txBody>
      </p:sp>
      <p:sp>
        <p:nvSpPr>
          <p:cNvPr id="6" name="Google Shape;233;p9"/>
          <p:cNvSpPr txBox="1">
            <a:spLocks/>
          </p:cNvSpPr>
          <p:nvPr/>
        </p:nvSpPr>
        <p:spPr>
          <a:xfrm>
            <a:off x="825063" y="4440459"/>
            <a:ext cx="8151668" cy="1198286"/>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mn-lt"/>
                <a:ea typeface="BIZ UDPゴシック" panose="020B0400000000000000" pitchFamily="50" charset="-128"/>
              </a:rPr>
              <a:t>○　</a:t>
            </a:r>
            <a:r>
              <a:rPr lang="ja-JP" altLang="en-US" sz="2100" b="1" dirty="0" smtClean="0">
                <a:latin typeface="+mn-lt"/>
                <a:ea typeface="BIZ UDPゴシック" panose="020B0400000000000000" pitchFamily="50" charset="-128"/>
              </a:rPr>
              <a:t>指揮</a:t>
            </a:r>
            <a:r>
              <a:rPr lang="ja-JP" altLang="en-US" sz="2100" b="1" dirty="0">
                <a:latin typeface="+mn-lt"/>
                <a:ea typeface="BIZ UDPゴシック" panose="020B0400000000000000" pitchFamily="50" charset="-128"/>
              </a:rPr>
              <a:t>命令者（近くにいる管理職又は教職員）は、応援に駆け付け</a:t>
            </a:r>
            <a:endParaRPr lang="en-US" altLang="ja-JP" sz="2100" b="1" dirty="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a:t>
            </a:r>
            <a:r>
              <a:rPr lang="ja-JP" altLang="en-US" sz="2100" b="1" dirty="0" err="1">
                <a:latin typeface="+mn-lt"/>
                <a:ea typeface="BIZ UDPゴシック" panose="020B0400000000000000" pitchFamily="50" charset="-128"/>
              </a:rPr>
              <a:t>た</a:t>
            </a:r>
            <a:r>
              <a:rPr lang="ja-JP" altLang="en-US" sz="2100" b="1" dirty="0">
                <a:latin typeface="+mn-lt"/>
                <a:ea typeface="BIZ UDPゴシック" panose="020B0400000000000000" pitchFamily="50" charset="-128"/>
              </a:rPr>
              <a:t>教職員に対して役割分担を指示し、速やかに救急車の要請やＡＥ</a:t>
            </a:r>
            <a:endParaRPr lang="en-US" altLang="ja-JP" sz="2100" b="1" dirty="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Ｄの手配、アナフィラキシー症状が見られる場合にはエピペン</a:t>
            </a:r>
            <a:r>
              <a:rPr lang="en-US" altLang="ja-JP" sz="2100" b="1" dirty="0">
                <a:latin typeface="+mn-lt"/>
                <a:ea typeface="BIZ UDPゴシック" panose="020B0400000000000000" pitchFamily="50" charset="-128"/>
              </a:rPr>
              <a:t>®</a:t>
            </a:r>
            <a:r>
              <a:rPr lang="ja-JP" altLang="en-US" sz="2100" b="1" dirty="0">
                <a:latin typeface="+mn-lt"/>
                <a:ea typeface="BIZ UDPゴシック" panose="020B0400000000000000" pitchFamily="50" charset="-128"/>
              </a:rPr>
              <a:t>の手</a:t>
            </a:r>
            <a:endParaRPr lang="en-US" altLang="ja-JP" sz="2100" b="1" dirty="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配等、対応に当たる。</a:t>
            </a:r>
          </a:p>
        </p:txBody>
      </p:sp>
      <p:sp>
        <p:nvSpPr>
          <p:cNvPr id="7" name="Google Shape;233;p9"/>
          <p:cNvSpPr txBox="1">
            <a:spLocks/>
          </p:cNvSpPr>
          <p:nvPr/>
        </p:nvSpPr>
        <p:spPr>
          <a:xfrm>
            <a:off x="494850" y="2124310"/>
            <a:ext cx="8229600" cy="747428"/>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mn-lt"/>
                <a:ea typeface="BIZ UDPゴシック" panose="020B0400000000000000" pitchFamily="50" charset="-128"/>
              </a:rPr>
              <a:t>　　○　</a:t>
            </a:r>
            <a:r>
              <a:rPr lang="ja-JP" altLang="en-US" sz="2100" b="1" dirty="0" smtClean="0">
                <a:latin typeface="+mn-lt"/>
                <a:ea typeface="BIZ UDPゴシック" panose="020B0400000000000000" pitchFamily="50" charset="-128"/>
              </a:rPr>
              <a:t>事故</a:t>
            </a:r>
            <a:r>
              <a:rPr lang="ja-JP" altLang="en-US" sz="2100" b="1" dirty="0">
                <a:latin typeface="+mn-lt"/>
                <a:ea typeface="BIZ UDPゴシック" panose="020B0400000000000000" pitchFamily="50" charset="-128"/>
              </a:rPr>
              <a:t>発生時に優先すべきことは、事故にあった児童生徒等の</a:t>
            </a:r>
            <a:r>
              <a:rPr lang="ja-JP" altLang="en-US" sz="2100" b="1" dirty="0" smtClean="0">
                <a:latin typeface="+mn-lt"/>
                <a:ea typeface="BIZ UDPゴシック" panose="020B0400000000000000" pitchFamily="50" charset="-128"/>
              </a:rPr>
              <a:t>生</a:t>
            </a:r>
            <a:endParaRPr lang="en-US" altLang="ja-JP" sz="2100" b="1" dirty="0" smtClean="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a:t>
            </a:r>
            <a:r>
              <a:rPr lang="ja-JP" altLang="en-US" sz="2100" b="1" dirty="0" smtClean="0">
                <a:latin typeface="+mn-lt"/>
                <a:ea typeface="BIZ UDPゴシック" panose="020B0400000000000000" pitchFamily="50" charset="-128"/>
              </a:rPr>
              <a:t>　　</a:t>
            </a:r>
            <a:r>
              <a:rPr lang="ja-JP" altLang="en-US" sz="2100" b="1" dirty="0" smtClean="0">
                <a:latin typeface="+mn-lt"/>
                <a:ea typeface="BIZ UDPゴシック" panose="020B0400000000000000" pitchFamily="50" charset="-128"/>
              </a:rPr>
              <a:t>命と</a:t>
            </a:r>
            <a:r>
              <a:rPr lang="ja-JP" altLang="en-US" sz="2100" b="1" dirty="0">
                <a:latin typeface="+mn-lt"/>
                <a:ea typeface="BIZ UDPゴシック" panose="020B0400000000000000" pitchFamily="50" charset="-128"/>
              </a:rPr>
              <a:t>健康である。</a:t>
            </a:r>
          </a:p>
          <a:p>
            <a:pPr marL="0" indent="0">
              <a:lnSpc>
                <a:spcPct val="90000"/>
              </a:lnSpc>
              <a:spcBef>
                <a:spcPts val="563"/>
              </a:spcBef>
              <a:buClr>
                <a:schemeClr val="dk1"/>
              </a:buClr>
              <a:buSzPts val="2800"/>
              <a:buNone/>
            </a:pPr>
            <a:endParaRPr lang="ja-JP" altLang="en-US" sz="1800" b="1" dirty="0">
              <a:latin typeface="+mn-lt"/>
              <a:ea typeface="BIZ UDPゴシック" panose="020B0400000000000000" pitchFamily="50" charset="-128"/>
            </a:endParaRPr>
          </a:p>
        </p:txBody>
      </p:sp>
      <p:sp>
        <p:nvSpPr>
          <p:cNvPr id="10"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7</a:t>
            </a:fld>
            <a:endParaRPr lang="en-US" altLang="ja-JP" dirty="0"/>
          </a:p>
        </p:txBody>
      </p:sp>
      <p:sp>
        <p:nvSpPr>
          <p:cNvPr id="11" name="タイトル 1">
            <a:extLst>
              <a:ext uri="{FF2B5EF4-FFF2-40B4-BE49-F238E27FC236}">
                <a16:creationId xmlns:a16="http://schemas.microsoft.com/office/drawing/2014/main" id="{659E90EF-1E66-40EF-97BC-A8E4F20878E7}"/>
              </a:ext>
            </a:extLst>
          </p:cNvPr>
          <p:cNvSpPr>
            <a:spLocks noGrp="1"/>
          </p:cNvSpPr>
          <p:nvPr>
            <p:ph type="title"/>
          </p:nvPr>
        </p:nvSpPr>
        <p:spPr>
          <a:xfrm>
            <a:off x="509595" y="266394"/>
            <a:ext cx="8009645" cy="80040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ja-JP" altLang="en-US" sz="2400" dirty="0"/>
              <a:t>　</a:t>
            </a:r>
            <a:r>
              <a:rPr lang="ja-JP" altLang="en-US" sz="3600" dirty="0">
                <a:solidFill>
                  <a:schemeClr val="bg1"/>
                </a:solidFill>
              </a:rPr>
              <a:t>「学校事故対応に関する指針」より</a:t>
            </a:r>
          </a:p>
        </p:txBody>
      </p:sp>
      <p:sp>
        <p:nvSpPr>
          <p:cNvPr id="12" name="Google Shape;233;p9"/>
          <p:cNvSpPr txBox="1">
            <a:spLocks/>
          </p:cNvSpPr>
          <p:nvPr/>
        </p:nvSpPr>
        <p:spPr>
          <a:xfrm>
            <a:off x="747131" y="1741651"/>
            <a:ext cx="8229600" cy="747428"/>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mn-lt"/>
                <a:ea typeface="BIZ UDPゴシック" panose="020B0400000000000000" pitchFamily="50" charset="-128"/>
              </a:rPr>
              <a:t>（１）応急手当の実施</a:t>
            </a:r>
            <a:endParaRPr lang="en-US" altLang="ja-JP" sz="2100" b="1" dirty="0" smtClean="0">
              <a:latin typeface="+mn-lt"/>
              <a:ea typeface="BIZ UDPゴシック" panose="020B0400000000000000" pitchFamily="50" charset="-128"/>
            </a:endParaRPr>
          </a:p>
          <a:p>
            <a:pPr marL="0" indent="0">
              <a:lnSpc>
                <a:spcPct val="90000"/>
              </a:lnSpc>
              <a:spcBef>
                <a:spcPts val="0"/>
              </a:spcBef>
              <a:buClr>
                <a:schemeClr val="dk1"/>
              </a:buClr>
              <a:buSzPts val="2800"/>
              <a:buNone/>
            </a:pPr>
            <a:endParaRPr lang="ja-JP" altLang="en-US" sz="2100" b="1" dirty="0">
              <a:latin typeface="+mn-lt"/>
              <a:ea typeface="BIZ UDPゴシック" panose="020B0400000000000000" pitchFamily="50" charset="-128"/>
            </a:endParaRPr>
          </a:p>
          <a:p>
            <a:pPr marL="0" indent="0">
              <a:lnSpc>
                <a:spcPct val="90000"/>
              </a:lnSpc>
              <a:spcBef>
                <a:spcPts val="563"/>
              </a:spcBef>
              <a:buClr>
                <a:schemeClr val="dk1"/>
              </a:buClr>
              <a:buSzPts val="2800"/>
              <a:buNone/>
            </a:pPr>
            <a:endParaRPr lang="ja-JP" altLang="en-US" sz="1800" b="1" dirty="0">
              <a:latin typeface="+mn-lt"/>
              <a:ea typeface="BIZ UDPゴシック" panose="020B0400000000000000" pitchFamily="50" charset="-128"/>
            </a:endParaRPr>
          </a:p>
        </p:txBody>
      </p:sp>
      <p:sp>
        <p:nvSpPr>
          <p:cNvPr id="13" name="テキスト ボックス 12"/>
          <p:cNvSpPr txBox="1"/>
          <p:nvPr/>
        </p:nvSpPr>
        <p:spPr>
          <a:xfrm>
            <a:off x="3127063" y="6449589"/>
            <a:ext cx="5392177" cy="279307"/>
          </a:xfrm>
          <a:prstGeom prst="rect">
            <a:avLst/>
          </a:prstGeom>
          <a:noFill/>
        </p:spPr>
        <p:txBody>
          <a:bodyPr wrap="square" rtlCol="0">
            <a:spAutoFit/>
          </a:bodyPr>
          <a:lstStyle/>
          <a:p>
            <a:pPr algn="r">
              <a:lnSpc>
                <a:spcPct val="90000"/>
              </a:lnSpc>
              <a:spcBef>
                <a:spcPts val="563"/>
              </a:spcBef>
              <a:buClr>
                <a:schemeClr val="dk1"/>
              </a:buClr>
              <a:buSzPts val="2800"/>
            </a:pPr>
            <a:r>
              <a:rPr lang="ja-JP" altLang="en-US" sz="1350" dirty="0">
                <a:ea typeface="BIZ UDPゴシック" panose="020B0400000000000000" pitchFamily="50" charset="-128"/>
              </a:rPr>
              <a:t>「学校事故対応に関する</a:t>
            </a:r>
            <a:r>
              <a:rPr lang="ja-JP" altLang="en-US" sz="1350" dirty="0" smtClean="0">
                <a:ea typeface="BIZ UDPゴシック" panose="020B0400000000000000" pitchFamily="50" charset="-128"/>
              </a:rPr>
              <a:t>指針</a:t>
            </a:r>
            <a:r>
              <a:rPr lang="en-US" altLang="ja-JP" sz="1350" dirty="0" smtClean="0">
                <a:ea typeface="BIZ UDPゴシック" panose="020B0400000000000000" pitchFamily="50" charset="-128"/>
              </a:rPr>
              <a:t>【</a:t>
            </a:r>
            <a:r>
              <a:rPr lang="ja-JP" altLang="en-US" sz="1350" dirty="0" smtClean="0">
                <a:ea typeface="BIZ UDPゴシック" panose="020B0400000000000000" pitchFamily="50" charset="-128"/>
              </a:rPr>
              <a:t>改訂版</a:t>
            </a:r>
            <a:r>
              <a:rPr lang="en-US" altLang="ja-JP" sz="1350" dirty="0" smtClean="0">
                <a:ea typeface="BIZ UDPゴシック" panose="020B0400000000000000" pitchFamily="50" charset="-128"/>
              </a:rPr>
              <a:t>】</a:t>
            </a:r>
            <a:r>
              <a:rPr lang="ja-JP" altLang="en-US" sz="1350" dirty="0" smtClean="0">
                <a:ea typeface="BIZ UDPゴシック" panose="020B0400000000000000" pitchFamily="50" charset="-128"/>
              </a:rPr>
              <a:t>」</a:t>
            </a:r>
            <a:r>
              <a:rPr lang="ja-JP" altLang="en-US" sz="1350" dirty="0">
                <a:ea typeface="BIZ UDPゴシック" panose="020B0400000000000000" pitchFamily="50" charset="-128"/>
              </a:rPr>
              <a:t>（文部科学省</a:t>
            </a:r>
            <a:r>
              <a:rPr lang="ja-JP" altLang="en-US" sz="1350" dirty="0" smtClean="0">
                <a:ea typeface="BIZ UDPゴシック" panose="020B0400000000000000" pitchFamily="50" charset="-128"/>
              </a:rPr>
              <a:t>：令和６年</a:t>
            </a:r>
            <a:r>
              <a:rPr lang="ja-JP" altLang="en-US" sz="1350" dirty="0">
                <a:ea typeface="BIZ UDPゴシック" panose="020B0400000000000000" pitchFamily="50" charset="-128"/>
              </a:rPr>
              <a:t>３月）</a:t>
            </a:r>
            <a:endParaRPr lang="ja-JP" altLang="en-US" sz="1350" b="1" dirty="0">
              <a:ea typeface="BIZ UDPゴシック" panose="020B0400000000000000" pitchFamily="50" charset="-128"/>
            </a:endParaRPr>
          </a:p>
        </p:txBody>
      </p:sp>
      <p:sp>
        <p:nvSpPr>
          <p:cNvPr id="14" name="Google Shape;233;p9"/>
          <p:cNvSpPr txBox="1">
            <a:spLocks/>
          </p:cNvSpPr>
          <p:nvPr/>
        </p:nvSpPr>
        <p:spPr>
          <a:xfrm>
            <a:off x="825063" y="2859514"/>
            <a:ext cx="8151668" cy="1198286"/>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mn-lt"/>
                <a:ea typeface="BIZ UDPゴシック" panose="020B0400000000000000" pitchFamily="50" charset="-128"/>
              </a:rPr>
              <a:t>○　事故が発生した場合には、第一発見者は、被害児童生徒等の症状</a:t>
            </a:r>
            <a:endParaRPr lang="en-US" altLang="ja-JP" sz="2100" b="1" dirty="0" smtClean="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a:t>
            </a:r>
            <a:r>
              <a:rPr lang="ja-JP" altLang="en-US" sz="2100" b="1" dirty="0" smtClean="0">
                <a:latin typeface="+mn-lt"/>
                <a:ea typeface="BIZ UDPゴシック" panose="020B0400000000000000" pitchFamily="50" charset="-128"/>
              </a:rPr>
              <a:t>を確認し、近くにいる管理職や教職員、児童生徒等に応援の要請を　</a:t>
            </a:r>
            <a:endParaRPr lang="en-US" altLang="ja-JP" sz="2100" b="1" dirty="0" smtClean="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a:t>
            </a:r>
            <a:r>
              <a:rPr lang="ja-JP" altLang="en-US" sz="2100" b="1" dirty="0" smtClean="0">
                <a:latin typeface="+mn-lt"/>
                <a:ea typeface="BIZ UDPゴシック" panose="020B0400000000000000" pitchFamily="50" charset="-128"/>
              </a:rPr>
              <a:t>行うとともに、被害児童生徒等の症状に応じて、速やかに、心肺蘇</a:t>
            </a:r>
            <a:endParaRPr lang="en-US" altLang="ja-JP" sz="2100" b="1" dirty="0" smtClean="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a:t>
            </a:r>
            <a:r>
              <a:rPr lang="ja-JP" altLang="en-US" sz="2100" b="1" dirty="0" smtClean="0">
                <a:latin typeface="+mn-lt"/>
                <a:ea typeface="BIZ UDPゴシック" panose="020B0400000000000000" pitchFamily="50" charset="-128"/>
              </a:rPr>
              <a:t>生、</a:t>
            </a:r>
            <a:r>
              <a:rPr lang="ja-JP" altLang="en-US" sz="2100" b="1" dirty="0" smtClean="0">
                <a:ea typeface="BIZ UDPゴシック" panose="020B0400000000000000" pitchFamily="50" charset="-128"/>
              </a:rPr>
              <a:t>ＡＥＤの使用、気道異物除去、止血などの応急手当を行い、症状　</a:t>
            </a:r>
            <a:endParaRPr lang="en-US" altLang="ja-JP" sz="2100" b="1" dirty="0" smtClean="0">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ea typeface="BIZ UDPゴシック" panose="020B0400000000000000" pitchFamily="50" charset="-128"/>
              </a:rPr>
              <a:t>　</a:t>
            </a:r>
            <a:r>
              <a:rPr lang="ja-JP" altLang="en-US" sz="2100" b="1" dirty="0" smtClean="0">
                <a:ea typeface="BIZ UDPゴシック" panose="020B0400000000000000" pitchFamily="50" charset="-128"/>
              </a:rPr>
              <a:t>が重篤にならないようにする。</a:t>
            </a:r>
            <a:endParaRPr lang="ja-JP" altLang="en-US" sz="2100" b="1" dirty="0">
              <a:latin typeface="+mn-lt"/>
              <a:ea typeface="BIZ UDPゴシック" panose="020B0400000000000000" pitchFamily="50" charset="-128"/>
            </a:endParaRPr>
          </a:p>
        </p:txBody>
      </p:sp>
    </p:spTree>
    <p:extLst>
      <p:ext uri="{BB962C8B-B14F-4D97-AF65-F5344CB8AC3E}">
        <p14:creationId xmlns:p14="http://schemas.microsoft.com/office/powerpoint/2010/main" val="31775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2"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1652954"/>
            <a:ext cx="7886700" cy="4765431"/>
          </a:xfrm>
        </p:spPr>
        <p:txBody>
          <a:bodyPr/>
          <a:lstStyle/>
          <a:p>
            <a:pPr marL="0" indent="0">
              <a:buNone/>
            </a:pPr>
            <a:endParaRPr lang="en-US" altLang="ja-JP" dirty="0">
              <a:latin typeface="HGP創英角ｺﾞｼｯｸUB" panose="020B0900000000000000" pitchFamily="50" charset="-128"/>
              <a:ea typeface="HGP創英角ｺﾞｼｯｸUB" panose="020B0900000000000000" pitchFamily="50" charset="-128"/>
            </a:endParaRPr>
          </a:p>
          <a:p>
            <a:pPr marL="0" indent="0">
              <a:buNone/>
            </a:pPr>
            <a:endParaRPr kumimoji="1" lang="en-US" altLang="ja-JP" dirty="0">
              <a:latin typeface="HGP創英角ｺﾞｼｯｸUB" panose="020B0900000000000000" pitchFamily="50" charset="-128"/>
              <a:ea typeface="HGP創英角ｺﾞｼｯｸUB" panose="020B0900000000000000" pitchFamily="50" charset="-128"/>
            </a:endParaRPr>
          </a:p>
        </p:txBody>
      </p:sp>
      <p:sp>
        <p:nvSpPr>
          <p:cNvPr id="4" name="タイトル 1"/>
          <p:cNvSpPr txBox="1">
            <a:spLocks/>
          </p:cNvSpPr>
          <p:nvPr/>
        </p:nvSpPr>
        <p:spPr>
          <a:xfrm>
            <a:off x="0" y="-4819"/>
            <a:ext cx="9143999" cy="885983"/>
          </a:xfrm>
          <a:prstGeom prst="rect">
            <a:avLst/>
          </a:prstGeom>
          <a:solidFill>
            <a:srgbClr val="FF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5400" dirty="0">
                <a:solidFill>
                  <a:schemeClr val="bg1"/>
                </a:solidFill>
                <a:latin typeface="HGP創英角ｺﾞｼｯｸUB" panose="020B0900000000000000" pitchFamily="50" charset="-128"/>
                <a:ea typeface="HGP創英角ｺﾞｼｯｸUB" panose="020B0900000000000000" pitchFamily="50" charset="-128"/>
              </a:rPr>
              <a:t>第一発見者</a:t>
            </a: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8651" y="70999"/>
            <a:ext cx="1213730" cy="810165"/>
          </a:xfrm>
          <a:prstGeom prst="rect">
            <a:avLst/>
          </a:prstGeom>
        </p:spPr>
      </p:pic>
      <p:sp>
        <p:nvSpPr>
          <p:cNvPr id="9" name="テキスト ボックス 8">
            <a:extLst>
              <a:ext uri="{FF2B5EF4-FFF2-40B4-BE49-F238E27FC236}">
                <a16:creationId xmlns:a16="http://schemas.microsoft.com/office/drawing/2014/main" id="{AB0C08CE-B949-4C03-B09A-FDC013551D56}"/>
              </a:ext>
            </a:extLst>
          </p:cNvPr>
          <p:cNvSpPr txBox="1"/>
          <p:nvPr/>
        </p:nvSpPr>
        <p:spPr>
          <a:xfrm>
            <a:off x="450852" y="885109"/>
            <a:ext cx="8420091" cy="6494085"/>
          </a:xfrm>
          <a:prstGeom prst="rect">
            <a:avLst/>
          </a:prstGeom>
          <a:noFill/>
        </p:spPr>
        <p:txBody>
          <a:bodyPr wrap="square" rtlCol="0">
            <a:spAutoFit/>
          </a:bodyPr>
          <a:lstStyle/>
          <a:p>
            <a:r>
              <a:rPr kumimoji="1" lang="ja-JP" altLang="en-US" sz="3200" u="sng" dirty="0">
                <a:latin typeface="HGP創英角ｺﾞｼｯｸUB" panose="020B0900000000000000" pitchFamily="50" charset="-128"/>
                <a:ea typeface="HGP創英角ｺﾞｼｯｸUB" panose="020B0900000000000000" pitchFamily="50" charset="-128"/>
              </a:rPr>
              <a:t>１．状況を把握する</a:t>
            </a:r>
            <a:endParaRPr kumimoji="1" lang="en-US" altLang="ja-JP" sz="3200" u="sng" dirty="0">
              <a:latin typeface="HGP創英角ｺﾞｼｯｸUB" panose="020B0900000000000000" pitchFamily="50" charset="-128"/>
              <a:ea typeface="HGP創英角ｺﾞｼｯｸUB" panose="020B0900000000000000" pitchFamily="50" charset="-128"/>
            </a:endParaRPr>
          </a:p>
          <a:p>
            <a:pPr lvl="0"/>
            <a:r>
              <a:rPr kumimoji="1" lang="ja-JP" altLang="en-US" dirty="0">
                <a:solidFill>
                  <a:prstClr val="black"/>
                </a:solidFill>
                <a:latin typeface="HGｺﾞｼｯｸM" panose="020B0609000000000000" pitchFamily="49" charset="-128"/>
                <a:ea typeface="HGｺﾞｼｯｸM" panose="020B0609000000000000" pitchFamily="49" charset="-128"/>
              </a:rPr>
              <a:t>　　　□反応の有無を確認</a:t>
            </a:r>
            <a:r>
              <a:rPr kumimoji="1" lang="ja-JP" altLang="en-US" sz="1600" dirty="0">
                <a:latin typeface="HGP創英角ｺﾞｼｯｸUB" panose="020B0900000000000000" pitchFamily="50" charset="-128"/>
                <a:ea typeface="HGP創英角ｺﾞｼｯｸUB" panose="020B0900000000000000" pitchFamily="50" charset="-128"/>
              </a:rPr>
              <a:t>　</a:t>
            </a:r>
            <a:r>
              <a:rPr kumimoji="1" lang="ja-JP" altLang="en-US" dirty="0">
                <a:latin typeface="HGP創英角ｺﾞｼｯｸUB" panose="020B0900000000000000" pitchFamily="50" charset="-128"/>
                <a:ea typeface="HGP創英角ｺﾞｼｯｸUB" panose="020B0900000000000000" pitchFamily="50" charset="-128"/>
              </a:rPr>
              <a:t>　</a:t>
            </a:r>
            <a:endParaRPr kumimoji="1" lang="en-US" altLang="ja-JP" dirty="0">
              <a:latin typeface="HGP創英角ｺﾞｼｯｸUB" panose="020B0900000000000000" pitchFamily="50" charset="-128"/>
              <a:ea typeface="HGP創英角ｺﾞｼｯｸUB" panose="020B0900000000000000" pitchFamily="50" charset="-128"/>
            </a:endParaRPr>
          </a:p>
          <a:p>
            <a:r>
              <a:rPr kumimoji="1" lang="ja-JP" altLang="en-US" dirty="0">
                <a:latin typeface="HGｺﾞｼｯｸM" panose="020B0609000000000000" pitchFamily="49" charset="-128"/>
                <a:ea typeface="HGｺﾞｼｯｸM" panose="020B0609000000000000" pitchFamily="49" charset="-128"/>
              </a:rPr>
              <a:t>　　　□呼びかけに反応しない→意識なし</a:t>
            </a:r>
            <a:endParaRPr kumimoji="1" lang="en-US" altLang="ja-JP" dirty="0">
              <a:latin typeface="HGｺﾞｼｯｸM" panose="020B0609000000000000" pitchFamily="49" charset="-128"/>
              <a:ea typeface="HGｺﾞｼｯｸM" panose="020B0609000000000000" pitchFamily="49" charset="-128"/>
            </a:endParaRPr>
          </a:p>
          <a:p>
            <a:endParaRPr kumimoji="1" lang="en-US" altLang="ja-JP" sz="1100" dirty="0">
              <a:latin typeface="HGP創英角ｺﾞｼｯｸUB" panose="020B0900000000000000" pitchFamily="50" charset="-128"/>
              <a:ea typeface="HGP創英角ｺﾞｼｯｸUB" panose="020B0900000000000000" pitchFamily="50" charset="-128"/>
            </a:endParaRPr>
          </a:p>
          <a:p>
            <a:r>
              <a:rPr kumimoji="1" lang="ja-JP" altLang="en-US" sz="3200" u="sng" dirty="0">
                <a:latin typeface="HGP創英角ｺﾞｼｯｸUB" panose="020B0900000000000000" pitchFamily="50" charset="-128"/>
                <a:ea typeface="HGP創英角ｺﾞｼｯｸUB" panose="020B0900000000000000" pitchFamily="50" charset="-128"/>
              </a:rPr>
              <a:t>２．大声で人を集める</a:t>
            </a:r>
            <a:endParaRPr kumimoji="1" lang="en-US" altLang="ja-JP" sz="3200" u="sng" dirty="0">
              <a:latin typeface="HGP創英角ｺﾞｼｯｸUB" panose="020B0900000000000000" pitchFamily="50" charset="-128"/>
              <a:ea typeface="HGP創英角ｺﾞｼｯｸUB" panose="020B0900000000000000" pitchFamily="50" charset="-128"/>
            </a:endParaRPr>
          </a:p>
          <a:p>
            <a:r>
              <a:rPr kumimoji="1" lang="ja-JP" altLang="en-US" dirty="0">
                <a:latin typeface="HGｺﾞｼｯｸM" panose="020B0609000000000000" pitchFamily="49" charset="-128"/>
                <a:ea typeface="HGｺﾞｼｯｸM" panose="020B0609000000000000" pitchFamily="49" charset="-128"/>
              </a:rPr>
              <a:t>　　　□「緊急カード」を近くにいる人に渡し，職員室に届ける。</a:t>
            </a:r>
            <a:endParaRPr kumimoji="1" lang="en-US" altLang="ja-JP" dirty="0">
              <a:latin typeface="HGｺﾞｼｯｸM" panose="020B0609000000000000" pitchFamily="49" charset="-128"/>
              <a:ea typeface="HGｺﾞｼｯｸM" panose="020B0609000000000000" pitchFamily="49" charset="-128"/>
            </a:endParaRPr>
          </a:p>
          <a:p>
            <a:r>
              <a:rPr kumimoji="1" lang="ja-JP" altLang="en-US" dirty="0">
                <a:latin typeface="HGｺﾞｼｯｸM" panose="020B0609000000000000" pitchFamily="49" charset="-128"/>
                <a:ea typeface="HGｺﾞｼｯｸM" panose="020B0609000000000000" pitchFamily="49" charset="-128"/>
              </a:rPr>
              <a:t>　　　□周囲の児童生徒に静かに座っているように指示する。</a:t>
            </a:r>
            <a:endParaRPr kumimoji="1" lang="en-US" altLang="ja-JP" dirty="0">
              <a:latin typeface="HGｺﾞｼｯｸM" panose="020B0609000000000000" pitchFamily="49" charset="-128"/>
              <a:ea typeface="HGｺﾞｼｯｸM" panose="020B0609000000000000" pitchFamily="49" charset="-128"/>
            </a:endParaRPr>
          </a:p>
          <a:p>
            <a:endParaRPr kumimoji="1" lang="en-US" altLang="ja-JP" sz="1100" dirty="0">
              <a:latin typeface="HGP創英角ｺﾞｼｯｸUB" panose="020B0900000000000000" pitchFamily="50" charset="-128"/>
              <a:ea typeface="HGP創英角ｺﾞｼｯｸUB" panose="020B0900000000000000" pitchFamily="50" charset="-128"/>
            </a:endParaRPr>
          </a:p>
          <a:p>
            <a:r>
              <a:rPr kumimoji="1" lang="ja-JP" altLang="en-US" sz="3200" u="sng" dirty="0">
                <a:latin typeface="HGP創英角ｺﾞｼｯｸUB" panose="020B0900000000000000" pitchFamily="50" charset="-128"/>
                <a:ea typeface="HGP創英角ｺﾞｼｯｸUB" panose="020B0900000000000000" pitchFamily="50" charset="-128"/>
              </a:rPr>
              <a:t>３．呼吸を確認する</a:t>
            </a:r>
            <a:endParaRPr kumimoji="1" lang="en-US" altLang="ja-JP" sz="3200" u="sng" dirty="0">
              <a:latin typeface="HGP創英角ｺﾞｼｯｸUB" panose="020B0900000000000000" pitchFamily="50" charset="-128"/>
              <a:ea typeface="HGP創英角ｺﾞｼｯｸUB" panose="020B0900000000000000" pitchFamily="50" charset="-128"/>
            </a:endParaRPr>
          </a:p>
          <a:p>
            <a:r>
              <a:rPr kumimoji="1" lang="ja-JP" altLang="en-US" dirty="0">
                <a:latin typeface="HGｺﾞｼｯｸM" panose="020B0609000000000000" pitchFamily="49" charset="-128"/>
                <a:ea typeface="HGｺﾞｼｯｸM" panose="020B0609000000000000" pitchFamily="49" charset="-128"/>
              </a:rPr>
              <a:t>　　　□「胸や腹が動いている」→呼吸あり</a:t>
            </a:r>
            <a:endParaRPr kumimoji="1" lang="en-US" altLang="ja-JP" dirty="0">
              <a:latin typeface="HGｺﾞｼｯｸM" panose="020B0609000000000000" pitchFamily="49" charset="-128"/>
              <a:ea typeface="HGｺﾞｼｯｸM" panose="020B0609000000000000" pitchFamily="49" charset="-128"/>
            </a:endParaRPr>
          </a:p>
          <a:p>
            <a:r>
              <a:rPr kumimoji="1" lang="ja-JP" altLang="en-US" dirty="0">
                <a:latin typeface="HGｺﾞｼｯｸM" panose="020B0609000000000000" pitchFamily="49" charset="-128"/>
                <a:ea typeface="HGｺﾞｼｯｸM" panose="020B0609000000000000" pitchFamily="49" charset="-128"/>
              </a:rPr>
              <a:t>　　　□「胸や腹が動いていない」</a:t>
            </a:r>
            <a:endParaRPr kumimoji="1" lang="en-US" altLang="ja-JP" dirty="0">
              <a:latin typeface="HGｺﾞｼｯｸM" panose="020B0609000000000000" pitchFamily="49" charset="-128"/>
              <a:ea typeface="HGｺﾞｼｯｸM" panose="020B0609000000000000" pitchFamily="49" charset="-128"/>
            </a:endParaRPr>
          </a:p>
          <a:p>
            <a:r>
              <a:rPr kumimoji="1" lang="ja-JP" altLang="en-US" dirty="0">
                <a:latin typeface="HGｺﾞｼｯｸM" panose="020B0609000000000000" pitchFamily="49" charset="-128"/>
                <a:ea typeface="HGｺﾞｼｯｸM" panose="020B0609000000000000" pitchFamily="49" charset="-128"/>
              </a:rPr>
              <a:t>　　　　「しゃくりあげるような不規則な呼吸」</a:t>
            </a:r>
            <a:endParaRPr kumimoji="1" lang="en-US" altLang="ja-JP" dirty="0">
              <a:latin typeface="HGｺﾞｼｯｸM" panose="020B0609000000000000" pitchFamily="49" charset="-128"/>
              <a:ea typeface="HGｺﾞｼｯｸM" panose="020B0609000000000000" pitchFamily="49" charset="-128"/>
            </a:endParaRPr>
          </a:p>
          <a:p>
            <a:r>
              <a:rPr kumimoji="1" lang="ja-JP" altLang="en-US" dirty="0">
                <a:latin typeface="HGｺﾞｼｯｸM" panose="020B0609000000000000" pitchFamily="49" charset="-128"/>
                <a:ea typeface="HGｺﾞｼｯｸM" panose="020B0609000000000000" pitchFamily="49" charset="-128"/>
              </a:rPr>
              <a:t>　　　　「呼吸があるかどうか，分からない」　　　　</a:t>
            </a:r>
            <a:endParaRPr kumimoji="1" lang="en-US" altLang="ja-JP" dirty="0">
              <a:latin typeface="HGｺﾞｼｯｸM" panose="020B0609000000000000" pitchFamily="49" charset="-128"/>
              <a:ea typeface="HGｺﾞｼｯｸM" panose="020B0609000000000000" pitchFamily="49" charset="-128"/>
            </a:endParaRPr>
          </a:p>
          <a:p>
            <a:r>
              <a:rPr kumimoji="1" lang="ja-JP" altLang="en-US" sz="3200" dirty="0">
                <a:latin typeface="HGP創英角ｺﾞｼｯｸUB" panose="020B0900000000000000" pitchFamily="50" charset="-128"/>
                <a:ea typeface="HGP創英角ｺﾞｼｯｸUB" panose="020B0900000000000000" pitchFamily="50" charset="-128"/>
              </a:rPr>
              <a:t>　　</a:t>
            </a:r>
            <a:r>
              <a:rPr kumimoji="1" lang="ja-JP" altLang="en-US" sz="3200" u="sng" dirty="0">
                <a:solidFill>
                  <a:srgbClr val="FF0000"/>
                </a:solidFill>
                <a:latin typeface="HGP創英角ｺﾞｼｯｸUB" panose="020B0900000000000000" pitchFamily="50" charset="-128"/>
                <a:ea typeface="HGP創英角ｺﾞｼｯｸUB" panose="020B0900000000000000" pitchFamily="50" charset="-128"/>
              </a:rPr>
              <a:t>呼吸なし・分からない　</a:t>
            </a:r>
            <a:r>
              <a:rPr kumimoji="1" lang="ja-JP" altLang="en-US" sz="3200" u="sng" dirty="0">
                <a:latin typeface="HGP創英角ｺﾞｼｯｸUB" panose="020B0900000000000000" pitchFamily="50" charset="-128"/>
                <a:ea typeface="HGP創英角ｺﾞｼｯｸUB" panose="020B0900000000000000" pitchFamily="50" charset="-128"/>
              </a:rPr>
              <a:t>なら</a:t>
            </a:r>
            <a:endParaRPr kumimoji="1" lang="en-US" altLang="ja-JP" sz="3200" u="sng" dirty="0">
              <a:latin typeface="HGP創英角ｺﾞｼｯｸUB" panose="020B0900000000000000" pitchFamily="50" charset="-128"/>
              <a:ea typeface="HGP創英角ｺﾞｼｯｸUB" panose="020B0900000000000000" pitchFamily="50" charset="-128"/>
            </a:endParaRPr>
          </a:p>
          <a:p>
            <a:r>
              <a:rPr kumimoji="1" lang="ja-JP" altLang="en-US" sz="3200" dirty="0">
                <a:latin typeface="HGP創英角ｺﾞｼｯｸUB" panose="020B0900000000000000" pitchFamily="50" charset="-128"/>
                <a:ea typeface="HGP創英角ｺﾞｼｯｸUB" panose="020B0900000000000000" pitchFamily="50" charset="-128"/>
              </a:rPr>
              <a:t>　　　</a:t>
            </a:r>
            <a:r>
              <a:rPr kumimoji="1" lang="ja-JP" altLang="en-US" sz="3200" u="sng" dirty="0">
                <a:latin typeface="HGP創英角ｺﾞｼｯｸUB" panose="020B0900000000000000" pitchFamily="50" charset="-128"/>
                <a:ea typeface="HGP創英角ｺﾞｼｯｸUB" panose="020B0900000000000000" pitchFamily="50" charset="-128"/>
              </a:rPr>
              <a:t>ただちに心臓マッサージと人工呼吸を開始</a:t>
            </a:r>
            <a:endParaRPr kumimoji="1" lang="en-US" altLang="ja-JP" sz="3200" u="sng" dirty="0">
              <a:latin typeface="HGP創英角ｺﾞｼｯｸUB" panose="020B0900000000000000" pitchFamily="50" charset="-128"/>
              <a:ea typeface="HGP創英角ｺﾞｼｯｸUB" panose="020B0900000000000000" pitchFamily="50" charset="-128"/>
            </a:endParaRPr>
          </a:p>
          <a:p>
            <a:r>
              <a:rPr kumimoji="1" lang="ja-JP" altLang="en-US" dirty="0">
                <a:latin typeface="HGｺﾞｼｯｸM" panose="020B0609000000000000" pitchFamily="49" charset="-128"/>
                <a:ea typeface="HGｺﾞｼｯｸM" panose="020B0609000000000000" pitchFamily="49" charset="-128"/>
              </a:rPr>
              <a:t>　　「胸の真ん中」を「５㎝沈むくらい」の力で</a:t>
            </a:r>
            <a:endParaRPr kumimoji="1" lang="en-US" altLang="ja-JP" dirty="0">
              <a:latin typeface="HGｺﾞｼｯｸM" panose="020B0609000000000000" pitchFamily="49" charset="-128"/>
              <a:ea typeface="HGｺﾞｼｯｸM" panose="020B0609000000000000" pitchFamily="49" charset="-128"/>
            </a:endParaRPr>
          </a:p>
          <a:p>
            <a:r>
              <a:rPr kumimoji="1" lang="ja-JP" altLang="en-US" dirty="0">
                <a:latin typeface="HGｺﾞｼｯｸM" panose="020B0609000000000000" pitchFamily="49" charset="-128"/>
                <a:ea typeface="HGｺﾞｼｯｸM" panose="020B0609000000000000" pitchFamily="49" charset="-128"/>
              </a:rPr>
              <a:t>　　「</a:t>
            </a:r>
            <a:r>
              <a:rPr kumimoji="1" lang="en-US" altLang="ja-JP" dirty="0">
                <a:latin typeface="HGｺﾞｼｯｸM" panose="020B0609000000000000" pitchFamily="49" charset="-128"/>
                <a:ea typeface="HGｺﾞｼｯｸM" panose="020B0609000000000000" pitchFamily="49" charset="-128"/>
              </a:rPr>
              <a:t>100</a:t>
            </a:r>
            <a:r>
              <a:rPr kumimoji="1" lang="ja-JP" altLang="en-US" dirty="0">
                <a:latin typeface="HGｺﾞｼｯｸM" panose="020B0609000000000000" pitchFamily="49" charset="-128"/>
                <a:ea typeface="HGｺﾞｼｯｸM" panose="020B0609000000000000" pitchFamily="49" charset="-128"/>
              </a:rPr>
              <a:t>～</a:t>
            </a:r>
            <a:r>
              <a:rPr kumimoji="1" lang="en-US" altLang="ja-JP" dirty="0">
                <a:latin typeface="HGｺﾞｼｯｸM" panose="020B0609000000000000" pitchFamily="49" charset="-128"/>
                <a:ea typeface="HGｺﾞｼｯｸM" panose="020B0609000000000000" pitchFamily="49" charset="-128"/>
              </a:rPr>
              <a:t>120</a:t>
            </a:r>
            <a:r>
              <a:rPr kumimoji="1" lang="ja-JP" altLang="en-US" dirty="0">
                <a:latin typeface="HGｺﾞｼｯｸM" panose="020B0609000000000000" pitchFamily="49" charset="-128"/>
                <a:ea typeface="HGｺﾞｼｯｸM" panose="020B0609000000000000" pitchFamily="49" charset="-128"/>
              </a:rPr>
              <a:t>回</a:t>
            </a:r>
            <a:r>
              <a:rPr kumimoji="1" lang="en-US" altLang="ja-JP" dirty="0">
                <a:latin typeface="HGｺﾞｼｯｸM" panose="020B0609000000000000" pitchFamily="49" charset="-128"/>
                <a:ea typeface="HGｺﾞｼｯｸM" panose="020B0609000000000000" pitchFamily="49" charset="-128"/>
              </a:rPr>
              <a:t>/</a:t>
            </a:r>
            <a:r>
              <a:rPr kumimoji="1" lang="ja-JP" altLang="en-US" dirty="0">
                <a:latin typeface="HGｺﾞｼｯｸM" panose="020B0609000000000000" pitchFamily="49" charset="-128"/>
                <a:ea typeface="HGｺﾞｼｯｸM" panose="020B0609000000000000" pitchFamily="49" charset="-128"/>
              </a:rPr>
              <a:t>分」のテンポで，「絶え間なく」行う。</a:t>
            </a:r>
          </a:p>
          <a:p>
            <a:r>
              <a:rPr kumimoji="1" lang="ja-JP" altLang="en-US" dirty="0">
                <a:latin typeface="HGｺﾞｼｯｸM" panose="020B0609000000000000" pitchFamily="49" charset="-128"/>
                <a:ea typeface="HGｺﾞｼｯｸM" panose="020B0609000000000000" pitchFamily="49" charset="-128"/>
              </a:rPr>
              <a:t>　　　心臓マッサージ：人工呼吸　＝　３０</a:t>
            </a:r>
            <a:r>
              <a:rPr kumimoji="1" lang="en-US" altLang="ja-JP" dirty="0">
                <a:latin typeface="HGｺﾞｼｯｸM" panose="020B0609000000000000" pitchFamily="49" charset="-128"/>
                <a:ea typeface="HGｺﾞｼｯｸM" panose="020B0609000000000000" pitchFamily="49" charset="-128"/>
              </a:rPr>
              <a:t>:</a:t>
            </a:r>
            <a:r>
              <a:rPr kumimoji="1" lang="ja-JP" altLang="en-US" dirty="0">
                <a:latin typeface="HGｺﾞｼｯｸM" panose="020B0609000000000000" pitchFamily="49" charset="-128"/>
                <a:ea typeface="HGｺﾞｼｯｸM" panose="020B0609000000000000" pitchFamily="49" charset="-128"/>
              </a:rPr>
              <a:t>２</a:t>
            </a:r>
            <a:endParaRPr kumimoji="1" lang="en-US" altLang="ja-JP" dirty="0">
              <a:latin typeface="HGｺﾞｼｯｸM" panose="020B0609000000000000" pitchFamily="49" charset="-128"/>
              <a:ea typeface="HGｺﾞｼｯｸM" panose="020B0609000000000000" pitchFamily="49" charset="-128"/>
            </a:endParaRPr>
          </a:p>
          <a:p>
            <a:endParaRPr kumimoji="1" lang="ja-JP" altLang="en-US" sz="3600" dirty="0">
              <a:latin typeface="HGP創英角ｺﾞｼｯｸUB" panose="020B0900000000000000" pitchFamily="50" charset="-128"/>
              <a:ea typeface="HGP創英角ｺﾞｼｯｸUB" panose="020B0900000000000000" pitchFamily="50" charset="-128"/>
            </a:endParaRPr>
          </a:p>
        </p:txBody>
      </p:sp>
      <p:sp>
        <p:nvSpPr>
          <p:cNvPr id="2" name="テキスト ボックス 1"/>
          <p:cNvSpPr txBox="1"/>
          <p:nvPr/>
        </p:nvSpPr>
        <p:spPr>
          <a:xfrm>
            <a:off x="5799254" y="4359346"/>
            <a:ext cx="3071689" cy="369332"/>
          </a:xfrm>
          <a:prstGeom prst="rect">
            <a:avLst/>
          </a:prstGeom>
          <a:noFill/>
        </p:spPr>
        <p:txBody>
          <a:bodyPr wrap="square" rtlCol="0">
            <a:spAutoFit/>
          </a:bodyPr>
          <a:lstStyle/>
          <a:p>
            <a:r>
              <a:rPr kumimoji="1" lang="ja-JP" altLang="en-US" dirty="0">
                <a:latin typeface="HGｺﾞｼｯｸM" panose="020B0609000000000000" pitchFamily="49" charset="-128"/>
                <a:ea typeface="HGｺﾞｼｯｸM" panose="020B0609000000000000" pitchFamily="49" charset="-128"/>
              </a:rPr>
              <a:t>→　</a:t>
            </a:r>
            <a:r>
              <a:rPr kumimoji="1" lang="ja-JP" altLang="en-US" b="1" dirty="0">
                <a:solidFill>
                  <a:srgbClr val="FF0000"/>
                </a:solidFill>
                <a:latin typeface="HGｺﾞｼｯｸM" panose="020B0609000000000000" pitchFamily="49" charset="-128"/>
                <a:ea typeface="HGｺﾞｼｯｸM" panose="020B0609000000000000" pitchFamily="49" charset="-128"/>
              </a:rPr>
              <a:t>呼吸なし・分からない</a:t>
            </a:r>
            <a:endParaRPr kumimoji="1" lang="en-US" altLang="ja-JP" sz="1100" b="1"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7" name="右中かっこ 6"/>
          <p:cNvSpPr/>
          <p:nvPr/>
        </p:nvSpPr>
        <p:spPr>
          <a:xfrm>
            <a:off x="5527467" y="4182956"/>
            <a:ext cx="175256" cy="71143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8</a:t>
            </a:fld>
            <a:endParaRPr lang="en-US" altLang="ja-JP" dirty="0"/>
          </a:p>
        </p:txBody>
      </p:sp>
    </p:spTree>
    <p:extLst>
      <p:ext uri="{BB962C8B-B14F-4D97-AF65-F5344CB8AC3E}">
        <p14:creationId xmlns:p14="http://schemas.microsoft.com/office/powerpoint/2010/main" val="286646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9</a:t>
            </a:fld>
            <a:endParaRPr lang="en-US" altLang="ja-JP" dirty="0"/>
          </a:p>
        </p:txBody>
      </p:sp>
      <p:sp>
        <p:nvSpPr>
          <p:cNvPr id="5" name="タイトル 1">
            <a:extLst>
              <a:ext uri="{FF2B5EF4-FFF2-40B4-BE49-F238E27FC236}">
                <a16:creationId xmlns:a16="http://schemas.microsoft.com/office/drawing/2014/main" id="{2302D077-2850-4F64-A8FD-7D1EE30A1CC0}"/>
              </a:ext>
            </a:extLst>
          </p:cNvPr>
          <p:cNvSpPr>
            <a:spLocks noGrp="1"/>
          </p:cNvSpPr>
          <p:nvPr>
            <p:ph type="title"/>
          </p:nvPr>
        </p:nvSpPr>
        <p:spPr>
          <a:xfrm>
            <a:off x="534057" y="85771"/>
            <a:ext cx="7886700" cy="1325563"/>
          </a:xfrm>
        </p:spPr>
        <p:txBody>
          <a:bodyPr>
            <a:normAutofit/>
          </a:bodyPr>
          <a:lstStyle/>
          <a:p>
            <a:r>
              <a:rPr kumimoji="1" lang="ja-JP" altLang="en-US" sz="3600" b="1" dirty="0">
                <a:latin typeface="BIZ UDPゴシック" panose="020B0400000000000000" pitchFamily="50" charset="-128"/>
                <a:ea typeface="BIZ UDPゴシック" panose="020B0400000000000000" pitchFamily="50" charset="-128"/>
              </a:rPr>
              <a:t>呼吸の確認</a:t>
            </a:r>
            <a:r>
              <a:rPr kumimoji="1" lang="en-US" altLang="ja-JP" b="1" dirty="0"/>
              <a:t/>
            </a:r>
            <a:br>
              <a:rPr kumimoji="1" lang="en-US" altLang="ja-JP" b="1" dirty="0"/>
            </a:br>
            <a:r>
              <a:rPr kumimoji="1" lang="ja-JP" altLang="en-US" b="1" dirty="0"/>
              <a:t>　　</a:t>
            </a:r>
            <a:r>
              <a:rPr kumimoji="1" lang="ja-JP" altLang="en-US" b="1" dirty="0">
                <a:latin typeface="BIZ UDPゴシック" panose="020B0400000000000000" pitchFamily="50" charset="-128"/>
                <a:ea typeface="BIZ UDPゴシック" panose="020B0400000000000000" pitchFamily="50" charset="-128"/>
              </a:rPr>
              <a:t>「呼吸なし ・ </a:t>
            </a:r>
            <a:r>
              <a:rPr kumimoji="1" lang="ja-JP" altLang="en-US" b="1" dirty="0">
                <a:solidFill>
                  <a:srgbClr val="FF0000"/>
                </a:solidFill>
                <a:latin typeface="BIZ UDPゴシック" panose="020B0400000000000000" pitchFamily="50" charset="-128"/>
                <a:ea typeface="BIZ UDPゴシック" panose="020B0400000000000000" pitchFamily="50" charset="-128"/>
              </a:rPr>
              <a:t>分からない</a:t>
            </a:r>
            <a:r>
              <a:rPr kumimoji="1" lang="ja-JP" altLang="en-US" b="1" dirty="0">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a:t>
            </a:r>
          </a:p>
        </p:txBody>
      </p:sp>
      <p:sp>
        <p:nvSpPr>
          <p:cNvPr id="6" name="コンテンツ プレースホルダー 2">
            <a:extLst>
              <a:ext uri="{FF2B5EF4-FFF2-40B4-BE49-F238E27FC236}">
                <a16:creationId xmlns:a16="http://schemas.microsoft.com/office/drawing/2014/main" id="{79BF36C3-BF9B-45F7-9F46-4E9C66F6CF30}"/>
              </a:ext>
            </a:extLst>
          </p:cNvPr>
          <p:cNvSpPr txBox="1">
            <a:spLocks/>
          </p:cNvSpPr>
          <p:nvPr/>
        </p:nvSpPr>
        <p:spPr>
          <a:xfrm>
            <a:off x="315311" y="1566042"/>
            <a:ext cx="8622630" cy="4078013"/>
          </a:xfrm>
          <a:prstGeom prst="rect">
            <a:avLst/>
          </a:prstGeom>
          <a:ln w="57150">
            <a:solidFill>
              <a:srgbClr val="00B0F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sz="1200" dirty="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en-US" altLang="ja-JP" sz="3200" b="1" dirty="0">
                <a:latin typeface="ＭＳ ゴシック" panose="020B0609070205080204" pitchFamily="49" charset="-128"/>
                <a:ea typeface="ＭＳ ゴシック" panose="020B0609070205080204" pitchFamily="49" charset="-128"/>
              </a:rPr>
              <a:t>【</a:t>
            </a:r>
            <a:r>
              <a:rPr lang="ja-JP" altLang="en-US" sz="3200" b="1" dirty="0">
                <a:latin typeface="ＭＳ ゴシック" panose="020B0609070205080204" pitchFamily="49" charset="-128"/>
                <a:ea typeface="ＭＳ ゴシック" panose="020B0609070205080204" pitchFamily="49" charset="-128"/>
              </a:rPr>
              <a:t>ＡＳＵＫＡモデル</a:t>
            </a:r>
            <a:r>
              <a:rPr lang="en-US" altLang="ja-JP" sz="3200" b="1" dirty="0">
                <a:latin typeface="ＭＳ ゴシック" panose="020B0609070205080204" pitchFamily="49" charset="-128"/>
                <a:ea typeface="ＭＳ ゴシック" panose="020B0609070205080204" pitchFamily="49" charset="-128"/>
              </a:rPr>
              <a:t>】</a:t>
            </a:r>
          </a:p>
          <a:p>
            <a:pPr marL="0" indent="0">
              <a:buFont typeface="Arial" panose="020B0604020202020204" pitchFamily="34" charset="0"/>
              <a:buNone/>
            </a:pPr>
            <a:r>
              <a:rPr lang="ja-JP" altLang="en-US" dirty="0">
                <a:latin typeface="ＭＳ ゴシック" panose="020B0609070205080204" pitchFamily="49" charset="-128"/>
                <a:ea typeface="ＭＳ ゴシック" panose="020B0609070205080204" pitchFamily="49" charset="-128"/>
              </a:rPr>
              <a:t>　平成２３年９月２９日</a:t>
            </a:r>
            <a:endParaRPr lang="en-US" altLang="ja-JP" dirty="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ja-JP" altLang="en-US" dirty="0">
                <a:latin typeface="ＭＳ ゴシック" panose="020B0609070205080204" pitchFamily="49" charset="-128"/>
                <a:ea typeface="ＭＳ ゴシック" panose="020B0609070205080204" pitchFamily="49" charset="-128"/>
              </a:rPr>
              <a:t>　さいたま市　小学校６年生　桐田明日香さん</a:t>
            </a:r>
            <a:endParaRPr lang="en-US" altLang="ja-JP" dirty="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ja-JP" altLang="en-US" dirty="0">
                <a:latin typeface="ＭＳ ゴシック" panose="020B0609070205080204" pitchFamily="49" charset="-128"/>
                <a:ea typeface="ＭＳ ゴシック" panose="020B0609070205080204" pitchFamily="49" charset="-128"/>
              </a:rPr>
              <a:t>駅伝の課外練習中に突然倒れ、救急搬送されたが</a:t>
            </a:r>
            <a:endParaRPr lang="en-US" altLang="ja-JP" dirty="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ja-JP" altLang="en-US" dirty="0">
                <a:latin typeface="ＭＳ ゴシック" panose="020B0609070205080204" pitchFamily="49" charset="-128"/>
                <a:ea typeface="ＭＳ ゴシック" panose="020B0609070205080204" pitchFamily="49" charset="-128"/>
              </a:rPr>
              <a:t>翌日死亡した。</a:t>
            </a:r>
            <a:endParaRPr lang="en-US" altLang="ja-JP" dirty="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ja-JP" altLang="en-US" b="1" u="sng" dirty="0">
                <a:solidFill>
                  <a:srgbClr val="FF0000"/>
                </a:solidFill>
              </a:rPr>
              <a:t>・ けいれんやしゃくりあげるような呼吸があった。</a:t>
            </a:r>
            <a:r>
              <a:rPr lang="ja-JP" altLang="en-US" dirty="0">
                <a:solidFill>
                  <a:srgbClr val="FF0000"/>
                </a:solidFill>
              </a:rPr>
              <a:t>　　</a:t>
            </a:r>
            <a:endParaRPr lang="en-US" altLang="ja-JP" dirty="0">
              <a:solidFill>
                <a:srgbClr val="FF0000"/>
              </a:solidFill>
            </a:endParaRPr>
          </a:p>
          <a:p>
            <a:pPr marL="0" indent="0">
              <a:buFont typeface="Arial" panose="020B0604020202020204" pitchFamily="34" charset="0"/>
              <a:buNone/>
            </a:pPr>
            <a:r>
              <a:rPr lang="ja-JP" altLang="en-US" b="1" u="sng" dirty="0">
                <a:solidFill>
                  <a:srgbClr val="FF0000"/>
                </a:solidFill>
              </a:rPr>
              <a:t>・ ＡＥＤが使用されなかった。</a:t>
            </a:r>
          </a:p>
        </p:txBody>
      </p:sp>
      <p:sp>
        <p:nvSpPr>
          <p:cNvPr id="7" name="テキスト ボックス 6">
            <a:extLst>
              <a:ext uri="{FF2B5EF4-FFF2-40B4-BE49-F238E27FC236}">
                <a16:creationId xmlns:a16="http://schemas.microsoft.com/office/drawing/2014/main" id="{CFE96963-DB97-4AE0-A554-6939D56EEA80}"/>
              </a:ext>
            </a:extLst>
          </p:cNvPr>
          <p:cNvSpPr txBox="1"/>
          <p:nvPr/>
        </p:nvSpPr>
        <p:spPr>
          <a:xfrm>
            <a:off x="2680139" y="5741451"/>
            <a:ext cx="5374934" cy="830997"/>
          </a:xfrm>
          <a:prstGeom prst="rect">
            <a:avLst/>
          </a:prstGeom>
          <a:solidFill>
            <a:schemeClr val="accent2">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2400" dirty="0"/>
              <a:t>　判断できなかったり、迷ったら、</a:t>
            </a:r>
            <a:endParaRPr lang="en-US" altLang="ja-JP" sz="2400" dirty="0"/>
          </a:p>
          <a:p>
            <a:r>
              <a:rPr lang="ja-JP" altLang="en-US" sz="2400" dirty="0"/>
              <a:t>　胸骨圧迫とＡＥＤの使用に進む</a:t>
            </a:r>
            <a:endParaRPr kumimoji="1" lang="ja-JP" altLang="en-US" sz="2400" dirty="0"/>
          </a:p>
        </p:txBody>
      </p:sp>
    </p:spTree>
    <p:extLst>
      <p:ext uri="{BB962C8B-B14F-4D97-AF65-F5344CB8AC3E}">
        <p14:creationId xmlns:p14="http://schemas.microsoft.com/office/powerpoint/2010/main" val="35388948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483</TotalTime>
  <Words>2675</Words>
  <Application>Microsoft Office PowerPoint</Application>
  <PresentationFormat>画面に合わせる (4:3)</PresentationFormat>
  <Paragraphs>251</Paragraphs>
  <Slides>14</Slides>
  <Notes>14</Notes>
  <HiddenSlides>0</HiddenSlides>
  <MMClips>0</MMClips>
  <ScaleCrop>false</ScaleCrop>
  <HeadingPairs>
    <vt:vector size="6" baseType="variant">
      <vt:variant>
        <vt:lpstr>使用されているフォント</vt:lpstr>
      </vt:variant>
      <vt:variant>
        <vt:i4>19</vt:i4>
      </vt:variant>
      <vt:variant>
        <vt:lpstr>テーマ</vt:lpstr>
      </vt:variant>
      <vt:variant>
        <vt:i4>1</vt:i4>
      </vt:variant>
      <vt:variant>
        <vt:lpstr>スライド タイトル</vt:lpstr>
      </vt:variant>
      <vt:variant>
        <vt:i4>14</vt:i4>
      </vt:variant>
    </vt:vector>
  </HeadingPairs>
  <TitlesOfParts>
    <vt:vector size="34" baseType="lpstr">
      <vt:lpstr>BIZ UDPゴシック</vt:lpstr>
      <vt:lpstr>ＤＦ特太ゴシック体</vt:lpstr>
      <vt:lpstr>ＤＨＰ特太ゴシック体</vt:lpstr>
      <vt:lpstr>HGP創英角ｺﾞｼｯｸUB</vt:lpstr>
      <vt:lpstr>HGP創英角ﾎﾟｯﾌﾟ体</vt:lpstr>
      <vt:lpstr>HGｺﾞｼｯｸE</vt:lpstr>
      <vt:lpstr>HGｺﾞｼｯｸM</vt:lpstr>
      <vt:lpstr>ＭＳ Ｐゴシック</vt:lpstr>
      <vt:lpstr>ＭＳ ゴシック</vt:lpstr>
      <vt:lpstr>ＭＳ 明朝</vt:lpstr>
      <vt:lpstr>UD デジタル 教科書体 N-B</vt:lpstr>
      <vt:lpstr>UD デジタル 教科書体 NK-R</vt:lpstr>
      <vt:lpstr>游ゴシック</vt:lpstr>
      <vt:lpstr>游ゴシック Light</vt:lpstr>
      <vt:lpstr>Arial</vt:lpstr>
      <vt:lpstr>Calibri</vt:lpstr>
      <vt:lpstr>Calibri Light</vt:lpstr>
      <vt:lpstr>Times New Roman</vt:lpstr>
      <vt:lpstr>Wingdings 3</vt:lpstr>
      <vt:lpstr>Office テーマ</vt:lpstr>
      <vt:lpstr>PowerPoint プレゼンテーション</vt:lpstr>
      <vt:lpstr>PowerPoint プレゼンテーション</vt:lpstr>
      <vt:lpstr>学校管理下での死亡件数 　　平成29年度～令和3年度　・・・　273件</vt:lpstr>
      <vt:lpstr>PowerPoint プレゼンテーション</vt:lpstr>
      <vt:lpstr>PowerPoint プレゼンテーション</vt:lpstr>
      <vt:lpstr>　「学校事故対応に関する指針」より</vt:lpstr>
      <vt:lpstr>　「学校事故対応に関する指針」より</vt:lpstr>
      <vt:lpstr>PowerPoint プレゼンテーション</vt:lpstr>
      <vt:lpstr>呼吸の確認 　　「呼吸なし ・ 分からない」」</vt:lpstr>
      <vt:lpstr>現場に向かう職員　</vt:lpstr>
      <vt:lpstr>事故発生現場での役割　</vt:lpstr>
      <vt:lpstr>シミュレーション訓練</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緊急時対応訓練研修</dc:title>
  <dc:creator>鳴瀬未来中学校 教員05</dc:creator>
  <cp:lastModifiedBy>千葉　貴浩</cp:lastModifiedBy>
  <cp:revision>66</cp:revision>
  <dcterms:created xsi:type="dcterms:W3CDTF">2023-09-25T23:59:13Z</dcterms:created>
  <dcterms:modified xsi:type="dcterms:W3CDTF">2024-04-01T10:59:20Z</dcterms:modified>
</cp:coreProperties>
</file>