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65" r:id="rId5"/>
    <p:sldId id="262" r:id="rId6"/>
    <p:sldId id="264" r:id="rId7"/>
    <p:sldId id="260" r:id="rId8"/>
    <p:sldId id="263" r:id="rId9"/>
    <p:sldId id="272"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01" autoAdjust="0"/>
  </p:normalViewPr>
  <p:slideViewPr>
    <p:cSldViewPr snapToGrid="0">
      <p:cViewPr varScale="1">
        <p:scale>
          <a:sx n="60" d="100"/>
          <a:sy n="60" d="100"/>
        </p:scale>
        <p:origin x="1710" y="78"/>
      </p:cViewPr>
      <p:guideLst/>
    </p:cSldViewPr>
  </p:slid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門脇 泰史" userId="1e309f2d4aeb5e85" providerId="LiveId" clId="{4EBFA411-B511-484F-AF68-BB4D88C7E5F9}"/>
    <pc:docChg chg="undo redo custSel addSld delSld modSld">
      <pc:chgData name="門脇 泰史" userId="1e309f2d4aeb5e85" providerId="LiveId" clId="{4EBFA411-B511-484F-AF68-BB4D88C7E5F9}" dt="2023-12-04T19:44:47.209" v="215" actId="1076"/>
      <pc:docMkLst>
        <pc:docMk/>
      </pc:docMkLst>
      <pc:sldChg chg="addSp modSp mod">
        <pc:chgData name="門脇 泰史" userId="1e309f2d4aeb5e85" providerId="LiveId" clId="{4EBFA411-B511-484F-AF68-BB4D88C7E5F9}" dt="2023-12-04T19:41:45.339" v="48" actId="1076"/>
        <pc:sldMkLst>
          <pc:docMk/>
          <pc:sldMk cId="2786290124" sldId="257"/>
        </pc:sldMkLst>
        <pc:spChg chg="mod">
          <ac:chgData name="門脇 泰史" userId="1e309f2d4aeb5e85" providerId="LiveId" clId="{4EBFA411-B511-484F-AF68-BB4D88C7E5F9}" dt="2023-12-04T19:41:01.199" v="38" actId="1076"/>
          <ac:spMkLst>
            <pc:docMk/>
            <pc:sldMk cId="2786290124" sldId="257"/>
            <ac:spMk id="2" creationId="{4B2DA112-145B-50B7-99D0-D0A09FFBD826}"/>
          </ac:spMkLst>
        </pc:spChg>
        <pc:spChg chg="mod">
          <ac:chgData name="門脇 泰史" userId="1e309f2d4aeb5e85" providerId="LiveId" clId="{4EBFA411-B511-484F-AF68-BB4D88C7E5F9}" dt="2023-12-04T19:41:40.385" v="45" actId="1076"/>
          <ac:spMkLst>
            <pc:docMk/>
            <pc:sldMk cId="2786290124" sldId="257"/>
            <ac:spMk id="3" creationId="{9F39311D-D97B-BEAF-43B3-DB39140544B9}"/>
          </ac:spMkLst>
        </pc:spChg>
        <pc:spChg chg="add mod">
          <ac:chgData name="門脇 泰史" userId="1e309f2d4aeb5e85" providerId="LiveId" clId="{4EBFA411-B511-484F-AF68-BB4D88C7E5F9}" dt="2023-12-04T19:41:45.339" v="48" actId="1076"/>
          <ac:spMkLst>
            <pc:docMk/>
            <pc:sldMk cId="2786290124" sldId="257"/>
            <ac:spMk id="9" creationId="{BBD019CB-EAFE-E63F-FDED-DE19859927BF}"/>
          </ac:spMkLst>
        </pc:spChg>
        <pc:picChg chg="mod">
          <ac:chgData name="門脇 泰史" userId="1e309f2d4aeb5e85" providerId="LiveId" clId="{4EBFA411-B511-484F-AF68-BB4D88C7E5F9}" dt="2023-12-04T19:41:42.847" v="47" actId="1076"/>
          <ac:picMkLst>
            <pc:docMk/>
            <pc:sldMk cId="2786290124" sldId="257"/>
            <ac:picMk id="8" creationId="{EFB7CDD2-82B6-417F-9BCF-0F8E1B00CBEB}"/>
          </ac:picMkLst>
        </pc:picChg>
      </pc:sldChg>
      <pc:sldChg chg="modSp mod">
        <pc:chgData name="門脇 泰史" userId="1e309f2d4aeb5e85" providerId="LiveId" clId="{4EBFA411-B511-484F-AF68-BB4D88C7E5F9}" dt="2023-12-04T19:42:11.706" v="78"/>
        <pc:sldMkLst>
          <pc:docMk/>
          <pc:sldMk cId="3104126383" sldId="258"/>
        </pc:sldMkLst>
        <pc:spChg chg="mod">
          <ac:chgData name="門脇 泰史" userId="1e309f2d4aeb5e85" providerId="LiveId" clId="{4EBFA411-B511-484F-AF68-BB4D88C7E5F9}" dt="2023-12-04T19:42:11.706" v="78"/>
          <ac:spMkLst>
            <pc:docMk/>
            <pc:sldMk cId="3104126383" sldId="258"/>
            <ac:spMk id="5" creationId="{BAFFDAEE-37AB-6CF2-B85E-405D82CC7AD0}"/>
          </ac:spMkLst>
        </pc:spChg>
      </pc:sldChg>
      <pc:sldChg chg="modSp mod">
        <pc:chgData name="門脇 泰史" userId="1e309f2d4aeb5e85" providerId="LiveId" clId="{4EBFA411-B511-484F-AF68-BB4D88C7E5F9}" dt="2023-12-04T19:42:24.046" v="93"/>
        <pc:sldMkLst>
          <pc:docMk/>
          <pc:sldMk cId="2255537310" sldId="259"/>
        </pc:sldMkLst>
        <pc:spChg chg="mod">
          <ac:chgData name="門脇 泰史" userId="1e309f2d4aeb5e85" providerId="LiveId" clId="{4EBFA411-B511-484F-AF68-BB4D88C7E5F9}" dt="2023-12-04T19:42:24.046" v="93"/>
          <ac:spMkLst>
            <pc:docMk/>
            <pc:sldMk cId="2255537310" sldId="259"/>
            <ac:spMk id="5" creationId="{BAFFDAEE-37AB-6CF2-B85E-405D82CC7AD0}"/>
          </ac:spMkLst>
        </pc:spChg>
      </pc:sldChg>
      <pc:sldChg chg="modSp mod">
        <pc:chgData name="門脇 泰史" userId="1e309f2d4aeb5e85" providerId="LiveId" clId="{4EBFA411-B511-484F-AF68-BB4D88C7E5F9}" dt="2023-12-04T19:42:39.858" v="121"/>
        <pc:sldMkLst>
          <pc:docMk/>
          <pc:sldMk cId="3772918958" sldId="260"/>
        </pc:sldMkLst>
        <pc:spChg chg="mod">
          <ac:chgData name="門脇 泰史" userId="1e309f2d4aeb5e85" providerId="LiveId" clId="{4EBFA411-B511-484F-AF68-BB4D88C7E5F9}" dt="2023-12-04T19:42:39.858" v="121"/>
          <ac:spMkLst>
            <pc:docMk/>
            <pc:sldMk cId="3772918958" sldId="260"/>
            <ac:spMk id="5" creationId="{BAFFDAEE-37AB-6CF2-B85E-405D82CC7AD0}"/>
          </ac:spMkLst>
        </pc:spChg>
      </pc:sldChg>
      <pc:sldChg chg="addSp delSp modSp del mod">
        <pc:chgData name="門脇 泰史" userId="1e309f2d4aeb5e85" providerId="LiveId" clId="{4EBFA411-B511-484F-AF68-BB4D88C7E5F9}" dt="2023-12-04T19:41:49.659" v="49" actId="47"/>
        <pc:sldMkLst>
          <pc:docMk/>
          <pc:sldMk cId="460611208" sldId="261"/>
        </pc:sldMkLst>
        <pc:spChg chg="del mod">
          <ac:chgData name="門脇 泰史" userId="1e309f2d4aeb5e85" providerId="LiveId" clId="{4EBFA411-B511-484F-AF68-BB4D88C7E5F9}" dt="2023-12-04T19:40:52.431" v="35" actId="21"/>
          <ac:spMkLst>
            <pc:docMk/>
            <pc:sldMk cId="460611208" sldId="261"/>
            <ac:spMk id="2" creationId="{4B2DA112-145B-50B7-99D0-D0A09FFBD826}"/>
          </ac:spMkLst>
        </pc:spChg>
        <pc:spChg chg="add del">
          <ac:chgData name="門脇 泰史" userId="1e309f2d4aeb5e85" providerId="LiveId" clId="{4EBFA411-B511-484F-AF68-BB4D88C7E5F9}" dt="2023-12-04T19:40:02.793" v="29" actId="478"/>
          <ac:spMkLst>
            <pc:docMk/>
            <pc:sldMk cId="460611208" sldId="261"/>
            <ac:spMk id="3" creationId="{9F39311D-D97B-BEAF-43B3-DB39140544B9}"/>
          </ac:spMkLst>
        </pc:spChg>
        <pc:picChg chg="add del">
          <ac:chgData name="門脇 泰史" userId="1e309f2d4aeb5e85" providerId="LiveId" clId="{4EBFA411-B511-484F-AF68-BB4D88C7E5F9}" dt="2023-12-04T19:40:02.445" v="28" actId="478"/>
          <ac:picMkLst>
            <pc:docMk/>
            <pc:sldMk cId="460611208" sldId="261"/>
            <ac:picMk id="8" creationId="{EFB7CDD2-82B6-417F-9BCF-0F8E1B00CBEB}"/>
          </ac:picMkLst>
        </pc:picChg>
      </pc:sldChg>
      <pc:sldChg chg="modSp add mod">
        <pc:chgData name="門脇 泰史" userId="1e309f2d4aeb5e85" providerId="LiveId" clId="{4EBFA411-B511-484F-AF68-BB4D88C7E5F9}" dt="2023-12-04T19:44:47.209" v="215" actId="1076"/>
        <pc:sldMkLst>
          <pc:docMk/>
          <pc:sldMk cId="508933081" sldId="261"/>
        </pc:sldMkLst>
        <pc:spChg chg="mod">
          <ac:chgData name="門脇 泰史" userId="1e309f2d4aeb5e85" providerId="LiveId" clId="{4EBFA411-B511-484F-AF68-BB4D88C7E5F9}" dt="2023-12-04T19:44:47.209" v="215" actId="1076"/>
          <ac:spMkLst>
            <pc:docMk/>
            <pc:sldMk cId="508933081" sldId="261"/>
            <ac:spMk id="5" creationId="{BAFFDAEE-37AB-6CF2-B85E-405D82CC7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6DEFCF-31F7-4450-A68A-94EFA285B7E3}" type="slidenum">
              <a:rPr kumimoji="1" lang="ja-JP" altLang="en-US" smtClean="0"/>
              <a:t>‹#›</a:t>
            </a:fld>
            <a:endParaRPr kumimoji="1" lang="ja-JP" altLang="en-US"/>
          </a:p>
        </p:txBody>
      </p:sp>
    </p:spTree>
    <p:extLst>
      <p:ext uri="{BB962C8B-B14F-4D97-AF65-F5344CB8AC3E}">
        <p14:creationId xmlns:p14="http://schemas.microsoft.com/office/powerpoint/2010/main" val="2003907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18BB4-41D5-44CC-9CED-79E69A5438A3}"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79E0C-2F2D-470D-8696-1056D2481CF4}" type="slidenum">
              <a:rPr kumimoji="1" lang="ja-JP" altLang="en-US" smtClean="0"/>
              <a:t>‹#›</a:t>
            </a:fld>
            <a:endParaRPr kumimoji="1" lang="ja-JP" altLang="en-US"/>
          </a:p>
        </p:txBody>
      </p:sp>
    </p:spTree>
    <p:extLst>
      <p:ext uri="{BB962C8B-B14F-4D97-AF65-F5344CB8AC3E}">
        <p14:creationId xmlns:p14="http://schemas.microsoft.com/office/powerpoint/2010/main" val="3673183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これから、休憩時間</a:t>
            </a:r>
            <a:r>
              <a:rPr kumimoji="1" lang="ja-JP" altLang="en-US" sz="1200" dirty="0">
                <a:latin typeface="+mn-ea"/>
                <a:ea typeface="+mn-ea"/>
              </a:rPr>
              <a:t>中の事故を未然に防止する研修を始めます。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1</a:t>
            </a:fld>
            <a:endParaRPr kumimoji="1" lang="ja-JP" altLang="en-US"/>
          </a:p>
        </p:txBody>
      </p:sp>
    </p:spTree>
    <p:extLst>
      <p:ext uri="{BB962C8B-B14F-4D97-AF65-F5344CB8AC3E}">
        <p14:creationId xmlns:p14="http://schemas.microsoft.com/office/powerpoint/2010/main" val="269062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10</a:t>
            </a:fld>
            <a:endParaRPr kumimoji="1" lang="ja-JP" altLang="en-US"/>
          </a:p>
        </p:txBody>
      </p:sp>
    </p:spTree>
    <p:extLst>
      <p:ext uri="{BB962C8B-B14F-4D97-AF65-F5344CB8AC3E}">
        <p14:creationId xmlns:p14="http://schemas.microsoft.com/office/powerpoint/2010/main" val="7714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smtClean="0"/>
              <a:t>（各校の実情に応じて、スライドを選択する。）</a:t>
            </a:r>
            <a:endParaRPr kumimoji="1" lang="en-US" altLang="ja-JP" dirty="0" smtClean="0"/>
          </a:p>
          <a:p>
            <a:endParaRPr kumimoji="1" lang="en-US" altLang="ja-JP" dirty="0" smtClean="0"/>
          </a:p>
          <a:p>
            <a:r>
              <a:rPr kumimoji="1" lang="ja-JP" altLang="en-US" dirty="0" smtClean="0"/>
              <a:t>このワークシートで、危険だと思うところを丸で囲んでください。</a:t>
            </a:r>
            <a:endParaRPr kumimoji="1" lang="en-US" altLang="ja-JP" dirty="0" smtClean="0"/>
          </a:p>
          <a:p>
            <a:r>
              <a:rPr kumimoji="1" lang="ja-JP" altLang="en-US" dirty="0" smtClean="0"/>
              <a:t>その理由も考えてください。時間は３分間です。</a:t>
            </a:r>
            <a:endParaRPr kumimoji="1" lang="en-US" altLang="ja-JP" dirty="0" smtClean="0"/>
          </a:p>
          <a:p>
            <a:endParaRPr kumimoji="1" lang="en-US" altLang="ja-JP" dirty="0" smtClean="0"/>
          </a:p>
          <a:p>
            <a:r>
              <a:rPr kumimoji="1" lang="ja-JP" altLang="en-US" dirty="0" smtClean="0"/>
              <a:t>（３分後）</a:t>
            </a:r>
            <a:endParaRPr kumimoji="1" lang="en-US" altLang="ja-JP" dirty="0" smtClean="0"/>
          </a:p>
          <a:p>
            <a:endParaRPr kumimoji="1" lang="en-US" altLang="ja-JP" dirty="0" smtClean="0"/>
          </a:p>
          <a:p>
            <a:r>
              <a:rPr kumimoji="1" lang="ja-JP" altLang="en-US" dirty="0" smtClean="0"/>
              <a:t>それでは、危険だと思う場面について、お互いに意見を共有してください。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11</a:t>
            </a:fld>
            <a:endParaRPr kumimoji="1" lang="ja-JP" altLang="en-US"/>
          </a:p>
        </p:txBody>
      </p:sp>
    </p:spTree>
    <p:extLst>
      <p:ext uri="{BB962C8B-B14F-4D97-AF65-F5344CB8AC3E}">
        <p14:creationId xmlns:p14="http://schemas.microsoft.com/office/powerpoint/2010/main" val="56344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（各校の実情に応じて、スライドを選択する。）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ワークシートの裏面を見ながら、危険な場面を確認してください。</a:t>
            </a:r>
            <a:r>
              <a:rPr kumimoji="1" lang="en-US" altLang="ja-JP" dirty="0" smtClean="0"/>
              <a:t>	</a:t>
            </a:r>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12</a:t>
            </a:fld>
            <a:endParaRPr kumimoji="1" lang="ja-JP" altLang="en-US"/>
          </a:p>
        </p:txBody>
      </p:sp>
    </p:spTree>
    <p:extLst>
      <p:ext uri="{BB962C8B-B14F-4D97-AF65-F5344CB8AC3E}">
        <p14:creationId xmlns:p14="http://schemas.microsoft.com/office/powerpoint/2010/main" val="365998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小学校では、休憩時間中に事故（けが）が多く発生しています。</a:t>
            </a:r>
            <a:endParaRPr kumimoji="1" lang="en-US" altLang="ja-JP" dirty="0"/>
          </a:p>
          <a:p>
            <a:endParaRPr kumimoji="1" lang="en-US" altLang="ja-JP" dirty="0"/>
          </a:p>
          <a:p>
            <a:r>
              <a:rPr kumimoji="1" lang="ja-JP" altLang="en-US" dirty="0"/>
              <a:t>そこで、本研修では、事故の未然防止に向けた校内での安全対策について検討することで、教職員の危機管理意識や資質の向上を図ります。</a:t>
            </a:r>
          </a:p>
          <a:p>
            <a:endParaRPr kumimoji="1" lang="en-US" altLang="ja-JP" dirty="0"/>
          </a:p>
          <a:p>
            <a:r>
              <a:rPr kumimoji="1" lang="ja-JP" altLang="en-US" dirty="0"/>
              <a:t>研修は、ワークシートを使って、危険な場面や休憩時間中の事故について個人やグループで確認していきます。</a:t>
            </a:r>
            <a:endParaRPr kumimoji="1" lang="en-US" altLang="ja-JP" dirty="0"/>
          </a:p>
          <a:p>
            <a:r>
              <a:rPr kumimoji="1" lang="ja-JP" altLang="en-US" dirty="0"/>
              <a:t>最後にグループで話し合われたことを共有します。</a:t>
            </a:r>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2</a:t>
            </a:fld>
            <a:endParaRPr kumimoji="1" lang="ja-JP" altLang="en-US"/>
          </a:p>
        </p:txBody>
      </p:sp>
    </p:spTree>
    <p:extLst>
      <p:ext uri="{BB962C8B-B14F-4D97-AF65-F5344CB8AC3E}">
        <p14:creationId xmlns:p14="http://schemas.microsoft.com/office/powerpoint/2010/main" val="366158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smtClean="0"/>
              <a:t>（各校の実情に応じて、スライドを選択する。）</a:t>
            </a:r>
            <a:endParaRPr kumimoji="1" lang="en-US" altLang="ja-JP" dirty="0" smtClean="0"/>
          </a:p>
          <a:p>
            <a:endParaRPr kumimoji="1" lang="en-US" altLang="ja-JP" dirty="0" smtClean="0"/>
          </a:p>
          <a:p>
            <a:r>
              <a:rPr kumimoji="1" lang="ja-JP" altLang="en-US" dirty="0" smtClean="0"/>
              <a:t>この</a:t>
            </a:r>
            <a:r>
              <a:rPr kumimoji="1" lang="ja-JP" altLang="en-US" dirty="0"/>
              <a:t>ワークシートで、危険だと思うところを丸で囲んでください。</a:t>
            </a:r>
            <a:endParaRPr kumimoji="1" lang="en-US" altLang="ja-JP" dirty="0"/>
          </a:p>
          <a:p>
            <a:r>
              <a:rPr kumimoji="1" lang="ja-JP" altLang="en-US" dirty="0"/>
              <a:t>その理由も考えてください。時間は</a:t>
            </a:r>
            <a:r>
              <a:rPr kumimoji="1" lang="ja-JP" altLang="en-US" dirty="0" smtClean="0"/>
              <a:t>３分間です。</a:t>
            </a:r>
            <a:endParaRPr kumimoji="1" lang="en-US" altLang="ja-JP" dirty="0"/>
          </a:p>
          <a:p>
            <a:endParaRPr kumimoji="1" lang="en-US" altLang="ja-JP" dirty="0"/>
          </a:p>
          <a:p>
            <a:r>
              <a:rPr kumimoji="1" lang="ja-JP" altLang="en-US" dirty="0"/>
              <a:t>（</a:t>
            </a:r>
            <a:r>
              <a:rPr kumimoji="1" lang="ja-JP" altLang="en-US" dirty="0" smtClean="0"/>
              <a:t>３分後）</a:t>
            </a:r>
            <a:endParaRPr kumimoji="1" lang="en-US" altLang="ja-JP" dirty="0"/>
          </a:p>
          <a:p>
            <a:endParaRPr kumimoji="1" lang="en-US" altLang="ja-JP" dirty="0"/>
          </a:p>
          <a:p>
            <a:r>
              <a:rPr kumimoji="1" lang="ja-JP" altLang="en-US" dirty="0"/>
              <a:t>それでは、</a:t>
            </a:r>
            <a:r>
              <a:rPr kumimoji="1" lang="ja-JP" altLang="en-US" dirty="0" smtClean="0"/>
              <a:t>危険だと思う場面に</a:t>
            </a:r>
            <a:r>
              <a:rPr kumimoji="1" lang="ja-JP" altLang="en-US" dirty="0"/>
              <a:t>ついて</a:t>
            </a:r>
            <a:r>
              <a:rPr kumimoji="1" lang="ja-JP" altLang="en-US" dirty="0" smtClean="0"/>
              <a:t>、お互いに意見を共有してください。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3</a:t>
            </a:fld>
            <a:endParaRPr kumimoji="1" lang="ja-JP" altLang="en-US"/>
          </a:p>
        </p:txBody>
      </p:sp>
    </p:spTree>
    <p:extLst>
      <p:ext uri="{BB962C8B-B14F-4D97-AF65-F5344CB8AC3E}">
        <p14:creationId xmlns:p14="http://schemas.microsoft.com/office/powerpoint/2010/main" val="150387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（各校の実情に応じて、スライドを選択する。）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ワークシート</a:t>
            </a:r>
            <a:r>
              <a:rPr kumimoji="1" lang="ja-JP" altLang="en-US" dirty="0"/>
              <a:t>の裏面を見ながら、危険な場面を確認してください。</a:t>
            </a:r>
            <a:r>
              <a:rPr kumimoji="1" lang="en-US" altLang="ja-JP" dirty="0"/>
              <a:t>	</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4</a:t>
            </a:fld>
            <a:endParaRPr kumimoji="1" lang="ja-JP" altLang="en-US"/>
          </a:p>
        </p:txBody>
      </p:sp>
    </p:spTree>
    <p:extLst>
      <p:ext uri="{BB962C8B-B14F-4D97-AF65-F5344CB8AC3E}">
        <p14:creationId xmlns:p14="http://schemas.microsoft.com/office/powerpoint/2010/main" val="181873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smtClean="0"/>
              <a:t>パンフレットの</a:t>
            </a:r>
            <a:r>
              <a:rPr kumimoji="1" lang="ja-JP" altLang="en-US" dirty="0"/>
              <a:t>２ページを見てください。</a:t>
            </a:r>
            <a:endParaRPr kumimoji="1" lang="en-US" altLang="ja-JP" dirty="0"/>
          </a:p>
          <a:p>
            <a:endParaRPr kumimoji="1" lang="en-US" altLang="ja-JP" dirty="0" smtClean="0"/>
          </a:p>
          <a:p>
            <a:r>
              <a:rPr kumimoji="1" lang="ja-JP" altLang="en-US" dirty="0" smtClean="0"/>
              <a:t>小学校でのけがは、休憩</a:t>
            </a:r>
            <a:r>
              <a:rPr kumimoji="1" lang="ja-JP" altLang="en-US" dirty="0"/>
              <a:t>時間に多く発生して</a:t>
            </a:r>
            <a:r>
              <a:rPr kumimoji="1" lang="ja-JP" altLang="en-US" dirty="0" smtClean="0"/>
              <a:t>いることが分かります。</a:t>
            </a:r>
            <a:endParaRPr kumimoji="1" lang="en-US" altLang="ja-JP" dirty="0"/>
          </a:p>
          <a:p>
            <a:endParaRPr kumimoji="1" lang="en-US" altLang="ja-JP" dirty="0"/>
          </a:p>
          <a:p>
            <a:r>
              <a:rPr kumimoji="1" lang="ja-JP" altLang="en-US" dirty="0"/>
              <a:t>休憩時間内のけがでは、</a:t>
            </a:r>
            <a:r>
              <a:rPr kumimoji="1" lang="ja-JP" altLang="en-US" dirty="0" smtClean="0"/>
              <a:t>手や手指、挫傷</a:t>
            </a:r>
            <a:r>
              <a:rPr kumimoji="1" lang="ja-JP" altLang="en-US" dirty="0"/>
              <a:t>・打撲が多く</a:t>
            </a:r>
            <a:r>
              <a:rPr kumimoji="1" lang="ja-JP" altLang="en-US" dirty="0" smtClean="0"/>
              <a:t>、主に</a:t>
            </a:r>
            <a:r>
              <a:rPr kumimoji="1" lang="ja-JP" altLang="en-US" dirty="0"/>
              <a:t>校庭でけがが発生しています。</a:t>
            </a:r>
            <a:endParaRPr kumimoji="1" lang="en-US" altLang="ja-JP" dirty="0"/>
          </a:p>
          <a:p>
            <a:endParaRPr kumimoji="1" lang="en-US" altLang="ja-JP" dirty="0"/>
          </a:p>
          <a:p>
            <a:r>
              <a:rPr kumimoji="1" lang="ja-JP" altLang="en-US" dirty="0"/>
              <a:t>その他にも、休憩時間中には</a:t>
            </a:r>
            <a:r>
              <a:rPr kumimoji="1" lang="ja-JP" altLang="en-US" dirty="0" smtClean="0"/>
              <a:t>３ページにある</a:t>
            </a:r>
            <a:r>
              <a:rPr kumimoji="1" lang="ja-JP" altLang="en-US" dirty="0"/>
              <a:t>ような事故が起きています。</a:t>
            </a:r>
            <a:endParaRPr kumimoji="1" lang="en-US" altLang="ja-JP" dirty="0"/>
          </a:p>
          <a:p>
            <a:endParaRPr kumimoji="1" lang="en-US" altLang="ja-JP" dirty="0"/>
          </a:p>
          <a:p>
            <a:r>
              <a:rPr kumimoji="1" lang="ja-JP" altLang="en-US" dirty="0"/>
              <a:t>これは全国的に言えることですが、本校の場合は</a:t>
            </a:r>
            <a:r>
              <a:rPr kumimoji="1" lang="ja-JP" altLang="en-US" dirty="0" smtClean="0"/>
              <a:t>、どう</a:t>
            </a:r>
            <a:r>
              <a:rPr kumimoji="1" lang="ja-JP" altLang="en-US" dirty="0"/>
              <a:t>なの</a:t>
            </a:r>
            <a:r>
              <a:rPr kumimoji="1" lang="ja-JP" altLang="en-US" dirty="0" smtClean="0"/>
              <a:t>かみなさんで確認</a:t>
            </a:r>
            <a:r>
              <a:rPr kumimoji="1" lang="ja-JP" altLang="en-US" dirty="0"/>
              <a:t>していきましょう。</a:t>
            </a:r>
            <a:r>
              <a:rPr kumimoji="1" lang="en-US" altLang="ja-JP" dirty="0"/>
              <a:t/>
            </a:r>
            <a:br>
              <a:rPr kumimoji="1" lang="en-US" altLang="ja-JP" dirty="0"/>
            </a:br>
            <a:endParaRPr kumimoji="1" lang="ja-JP" altLang="en-US"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5</a:t>
            </a:fld>
            <a:endParaRPr kumimoji="1" lang="ja-JP" altLang="en-US"/>
          </a:p>
        </p:txBody>
      </p:sp>
    </p:spTree>
    <p:extLst>
      <p:ext uri="{BB962C8B-B14F-4D97-AF65-F5344CB8AC3E}">
        <p14:creationId xmlns:p14="http://schemas.microsoft.com/office/powerpoint/2010/main" val="20295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（自校で発生した事故事例を紹介する）</a:t>
            </a:r>
            <a:endParaRPr kumimoji="1" lang="en-US" altLang="ja-JP" dirty="0"/>
          </a:p>
          <a:p>
            <a:r>
              <a:rPr kumimoji="1" lang="ja-JP" altLang="en-US" dirty="0"/>
              <a:t>本校では、休憩時間中に、このような事故が発生しています。</a:t>
            </a:r>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6</a:t>
            </a:fld>
            <a:endParaRPr kumimoji="1" lang="ja-JP" altLang="en-US"/>
          </a:p>
        </p:txBody>
      </p:sp>
    </p:spTree>
    <p:extLst>
      <p:ext uri="{BB962C8B-B14F-4D97-AF65-F5344CB8AC3E}">
        <p14:creationId xmlns:p14="http://schemas.microsoft.com/office/powerpoint/2010/main" val="154420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パンフレットの４ページを見てください。</a:t>
            </a:r>
            <a:endParaRPr kumimoji="1" lang="en-US" altLang="ja-JP" dirty="0"/>
          </a:p>
          <a:p>
            <a:endParaRPr kumimoji="1" lang="en-US" altLang="ja-JP" dirty="0"/>
          </a:p>
          <a:p>
            <a:r>
              <a:rPr kumimoji="1" lang="ja-JP" altLang="en-US" dirty="0"/>
              <a:t>教室、校庭、体育館、昇降口では、このような事故が起きています。</a:t>
            </a:r>
            <a:endParaRPr kumimoji="1" lang="en-US" altLang="ja-JP" dirty="0"/>
          </a:p>
          <a:p>
            <a:endParaRPr kumimoji="1" lang="en-US" altLang="ja-JP" dirty="0"/>
          </a:p>
          <a:p>
            <a:r>
              <a:rPr kumimoji="1" lang="ja-JP" altLang="en-US" dirty="0"/>
              <a:t>このような事故を防ぐために必要なことについて、グループで考えてもらいます。</a:t>
            </a:r>
            <a:endParaRPr kumimoji="1" lang="en-US" altLang="ja-JP" dirty="0"/>
          </a:p>
          <a:p>
            <a:endParaRPr kumimoji="1" lang="en-US" altLang="ja-JP" dirty="0"/>
          </a:p>
          <a:p>
            <a:r>
              <a:rPr kumimoji="1" lang="ja-JP" altLang="en-US" dirty="0"/>
              <a:t>「防げる事故はないか？」「そのための対策は？」の２点について、グループで話し合ってください。</a:t>
            </a:r>
            <a:endParaRPr kumimoji="1" lang="en-US" altLang="ja-JP" dirty="0"/>
          </a:p>
          <a:p>
            <a:endParaRPr kumimoji="1" lang="en-US" altLang="ja-JP" dirty="0"/>
          </a:p>
          <a:p>
            <a:r>
              <a:rPr kumimoji="1" lang="ja-JP" altLang="en-US" dirty="0"/>
              <a:t>時間は</a:t>
            </a:r>
            <a:r>
              <a:rPr kumimoji="1" lang="ja-JP" altLang="en-US" dirty="0" smtClean="0"/>
              <a:t>１５分です。</a:t>
            </a:r>
            <a:endParaRPr kumimoji="1" lang="ja-JP" altLang="en-US"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7</a:t>
            </a:fld>
            <a:endParaRPr kumimoji="1" lang="ja-JP" altLang="en-US"/>
          </a:p>
        </p:txBody>
      </p:sp>
    </p:spTree>
    <p:extLst>
      <p:ext uri="{BB962C8B-B14F-4D97-AF65-F5344CB8AC3E}">
        <p14:creationId xmlns:p14="http://schemas.microsoft.com/office/powerpoint/2010/main" val="339295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各グループで話し合ったことを全体で共有します。</a:t>
            </a:r>
            <a:endParaRPr kumimoji="1" lang="en-US" altLang="ja-JP" dirty="0"/>
          </a:p>
          <a:p>
            <a:r>
              <a:rPr kumimoji="1" lang="ja-JP" altLang="en-US" dirty="0" smtClean="0"/>
              <a:t>（各グループで話し合われたことを発表させる）</a:t>
            </a:r>
            <a:endParaRPr kumimoji="1" lang="en-US" altLang="ja-JP" dirty="0"/>
          </a:p>
        </p:txBody>
      </p:sp>
      <p:sp>
        <p:nvSpPr>
          <p:cNvPr id="4" name="スライド番号プレースホルダー 3"/>
          <p:cNvSpPr>
            <a:spLocks noGrp="1"/>
          </p:cNvSpPr>
          <p:nvPr>
            <p:ph type="sldNum" sz="quarter" idx="10"/>
          </p:nvPr>
        </p:nvSpPr>
        <p:spPr/>
        <p:txBody>
          <a:bodyPr/>
          <a:lstStyle/>
          <a:p>
            <a:fld id="{43979E0C-2F2D-470D-8696-1056D2481CF4}" type="slidenum">
              <a:rPr kumimoji="1" lang="ja-JP" altLang="en-US" smtClean="0"/>
              <a:t>8</a:t>
            </a:fld>
            <a:endParaRPr kumimoji="1" lang="ja-JP" altLang="en-US"/>
          </a:p>
        </p:txBody>
      </p:sp>
    </p:spTree>
    <p:extLst>
      <p:ext uri="{BB962C8B-B14F-4D97-AF65-F5344CB8AC3E}">
        <p14:creationId xmlns:p14="http://schemas.microsoft.com/office/powerpoint/2010/main" val="297522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（各学校の実情に応じて作成</a:t>
            </a:r>
            <a:r>
              <a:rPr kumimoji="1" lang="ja-JP" altLang="en-US" dirty="0" smtClean="0"/>
              <a:t>）</a:t>
            </a:r>
            <a:endParaRPr kumimoji="1" lang="en-US" altLang="ja-JP" dirty="0" smtClean="0"/>
          </a:p>
          <a:p>
            <a:endParaRPr kumimoji="1" lang="en-US" altLang="ja-JP" dirty="0"/>
          </a:p>
          <a:p>
            <a:r>
              <a:rPr kumimoji="1" lang="ja-JP" altLang="en-US" dirty="0" smtClean="0"/>
              <a:t>（本研修</a:t>
            </a:r>
            <a:r>
              <a:rPr kumimoji="1" lang="ja-JP" altLang="en-US" dirty="0"/>
              <a:t>のまとめを行い</a:t>
            </a:r>
            <a:r>
              <a:rPr kumimoji="1" lang="ja-JP" altLang="en-US" dirty="0" smtClean="0"/>
              <a:t>、休憩時間中の事故を未然に防止するために、学校として確認すべきこと</a:t>
            </a:r>
            <a:r>
              <a:rPr kumimoji="1" lang="ja-JP" altLang="en-US" smtClean="0"/>
              <a:t>について全体</a:t>
            </a:r>
            <a:r>
              <a:rPr kumimoji="1" lang="ja-JP" altLang="en-US" dirty="0"/>
              <a:t>で共通理解を</a:t>
            </a:r>
            <a:r>
              <a:rPr kumimoji="1" lang="ja-JP" altLang="en-US"/>
              <a:t>図る</a:t>
            </a:r>
            <a:r>
              <a:rPr kumimoji="1" lang="ja-JP" altLang="en-US" smtClean="0"/>
              <a:t>。）</a:t>
            </a:r>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9</a:t>
            </a:fld>
            <a:endParaRPr kumimoji="1" lang="ja-JP" altLang="en-US"/>
          </a:p>
        </p:txBody>
      </p:sp>
    </p:spTree>
    <p:extLst>
      <p:ext uri="{BB962C8B-B14F-4D97-AF65-F5344CB8AC3E}">
        <p14:creationId xmlns:p14="http://schemas.microsoft.com/office/powerpoint/2010/main" val="235250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59337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60488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1006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81487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83631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25661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11165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61882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37305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69221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93228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DA21-93DB-429F-9403-F78B3C2A0E42}" type="datetimeFigureOut">
              <a:rPr kumimoji="1" lang="ja-JP" altLang="en-US" smtClean="0"/>
              <a:t>2024/3/21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29313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399602" y="659750"/>
            <a:ext cx="4019997"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令和　年度　職員研修</a:t>
            </a:r>
            <a:endParaRPr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286227" y="1755402"/>
            <a:ext cx="8569559" cy="1569660"/>
          </a:xfrm>
          <a:prstGeom prst="rect">
            <a:avLst/>
          </a:prstGeom>
          <a:noFill/>
        </p:spPr>
        <p:txBody>
          <a:bodyPr wrap="square" rtlCol="0">
            <a:spAutoFit/>
          </a:bodyPr>
          <a:lstStyle/>
          <a:p>
            <a:pPr algn="ctr"/>
            <a:r>
              <a:rPr lang="ja-JP" altLang="en-US" sz="4800" dirty="0">
                <a:latin typeface="ＭＳ ゴシック" panose="020B0609070205080204" pitchFamily="49" charset="-128"/>
                <a:ea typeface="ＭＳ ゴシック" panose="020B0609070205080204" pitchFamily="49" charset="-128"/>
              </a:rPr>
              <a:t>休憩時間中の事故（けが）を</a:t>
            </a:r>
            <a:endParaRPr lang="en-US" altLang="ja-JP" sz="4800" dirty="0">
              <a:latin typeface="ＭＳ ゴシック" panose="020B0609070205080204" pitchFamily="49" charset="-128"/>
              <a:ea typeface="ＭＳ ゴシック" panose="020B0609070205080204" pitchFamily="49" charset="-128"/>
            </a:endParaRPr>
          </a:p>
          <a:p>
            <a:pPr algn="ctr"/>
            <a:r>
              <a:rPr lang="ja-JP" altLang="en-US" sz="4800" dirty="0">
                <a:latin typeface="ＭＳ ゴシック" panose="020B0609070205080204" pitchFamily="49" charset="-128"/>
                <a:ea typeface="ＭＳ ゴシック" panose="020B0609070205080204" pitchFamily="49" charset="-128"/>
              </a:rPr>
              <a:t>未然に防止する研修</a:t>
            </a: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810000" y="4976780"/>
            <a:ext cx="5045786" cy="1107996"/>
          </a:xfrm>
          <a:prstGeom prst="rect">
            <a:avLst/>
          </a:prstGeom>
          <a:noFill/>
        </p:spPr>
        <p:txBody>
          <a:bodyPr wrap="square" rtlCol="0">
            <a:spAutoFit/>
          </a:bodyPr>
          <a:lstStyle/>
          <a:p>
            <a:r>
              <a:rPr lang="ja-JP" altLang="en-US" sz="2200" dirty="0">
                <a:latin typeface="ＭＳ ゴシック" panose="020B0609070205080204" pitchFamily="49" charset="-128"/>
                <a:ea typeface="ＭＳ ゴシック" panose="020B0609070205080204" pitchFamily="49" charset="-128"/>
              </a:rPr>
              <a:t>日時：令和　年　　月　　日（　）</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□□時</a:t>
            </a:r>
            <a:r>
              <a:rPr lang="en-US" altLang="ja-JP" sz="2200" dirty="0">
                <a:latin typeface="ＭＳ ゴシック" panose="020B0609070205080204" pitchFamily="49" charset="-128"/>
                <a:ea typeface="ＭＳ ゴシック" panose="020B0609070205080204" pitchFamily="49" charset="-128"/>
              </a:rPr>
              <a:t>××</a:t>
            </a:r>
            <a:r>
              <a:rPr lang="ja-JP" altLang="en-US" sz="2200" dirty="0">
                <a:latin typeface="ＭＳ ゴシック" panose="020B0609070205080204" pitchFamily="49" charset="-128"/>
                <a:ea typeface="ＭＳ ゴシック" panose="020B0609070205080204" pitchFamily="49" charset="-128"/>
              </a:rPr>
              <a:t>分</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場所：○○立△△学校（会議室）</a:t>
            </a:r>
            <a:endParaRPr lang="en-US" altLang="ja-JP" sz="2200" dirty="0">
              <a:latin typeface="ＭＳ ゴシック" panose="020B0609070205080204" pitchFamily="49" charset="-128"/>
              <a:ea typeface="ＭＳ ゴシック" panose="020B0609070205080204" pitchFamily="49" charset="-128"/>
            </a:endParaRPr>
          </a:p>
        </p:txBody>
      </p:sp>
      <p:pic>
        <p:nvPicPr>
          <p:cNvPr id="2" name="Picture 2" descr="https://www.jpnsport.go.jp/anzen/Portals/0/anzen/kenko/siryou/character2/c/C-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25" y="3733800"/>
            <a:ext cx="2350976" cy="2350976"/>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1</a:t>
            </a:fld>
            <a:endParaRPr lang="en-US" altLang="ja-JP" dirty="0"/>
          </a:p>
        </p:txBody>
      </p:sp>
    </p:spTree>
    <p:extLst>
      <p:ext uri="{BB962C8B-B14F-4D97-AF65-F5344CB8AC3E}">
        <p14:creationId xmlns:p14="http://schemas.microsoft.com/office/powerpoint/2010/main" val="119891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46760" y="1141970"/>
            <a:ext cx="7650480" cy="4131070"/>
          </a:xfrm>
        </p:spPr>
        <p:txBody>
          <a:bodyPr>
            <a:normAutofit/>
          </a:bodyPr>
          <a:lstStyle/>
          <a:p>
            <a:pPr algn="ctr"/>
            <a:r>
              <a:rPr lang="ja-JP" altLang="en-US" sz="4000" dirty="0" smtClean="0">
                <a:latin typeface="ＭＳ ゴシック" panose="020B0609070205080204" pitchFamily="49" charset="-128"/>
                <a:ea typeface="ＭＳ ゴシック" panose="020B0609070205080204" pitchFamily="49" charset="-128"/>
              </a:rPr>
              <a:t>（参考スライド）</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en-US" altLang="ja-JP" sz="4000" dirty="0" smtClean="0">
                <a:latin typeface="ＭＳ ゴシック" panose="020B0609070205080204" pitchFamily="49" charset="-128"/>
                <a:ea typeface="ＭＳ ゴシック" panose="020B0609070205080204" pitchFamily="49" charset="-128"/>
              </a:rPr>
              <a:t>※</a:t>
            </a:r>
            <a:r>
              <a:rPr lang="ja-JP" altLang="en-US" sz="4000" dirty="0" smtClean="0">
                <a:latin typeface="ＭＳ ゴシック" panose="020B0609070205080204" pitchFamily="49" charset="-128"/>
                <a:ea typeface="ＭＳ ゴシック" panose="020B0609070205080204" pitchFamily="49" charset="-128"/>
              </a:rPr>
              <a:t>各学校の実情に応じて、</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以下のスライド</a:t>
            </a:r>
            <a:r>
              <a:rPr lang="ja-JP" altLang="en-US" sz="4000" dirty="0" smtClean="0">
                <a:latin typeface="ＭＳ ゴシック" panose="020B0609070205080204" pitchFamily="49" charset="-128"/>
                <a:ea typeface="ＭＳ ゴシック" panose="020B0609070205080204" pitchFamily="49" charset="-128"/>
              </a:rPr>
              <a:t>を差し替えて</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使用して</a:t>
            </a:r>
            <a:r>
              <a:rPr lang="ja-JP" altLang="en-US" sz="4000" dirty="0" smtClean="0">
                <a:latin typeface="ＭＳ ゴシック" panose="020B0609070205080204" pitchFamily="49" charset="-128"/>
                <a:ea typeface="ＭＳ ゴシック" panose="020B0609070205080204" pitchFamily="49" charset="-128"/>
              </a:rPr>
              <a:t>ください。</a:t>
            </a:r>
            <a:endParaRPr lang="ja-JP" altLang="en-US" sz="4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3250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176463" y="257177"/>
            <a:ext cx="8807116" cy="646331"/>
          </a:xfrm>
          <a:prstGeom prst="rect">
            <a:avLst/>
          </a:prstGeom>
          <a:noFill/>
        </p:spPr>
        <p:txBody>
          <a:bodyPr wrap="square" rtlCol="0">
            <a:spAutoFit/>
          </a:bodyPr>
          <a:lstStyle/>
          <a:p>
            <a:pPr algn="ctr"/>
            <a:r>
              <a:rPr lang="ja-JP" altLang="en-US" sz="3600" dirty="0">
                <a:latin typeface="ＭＳ ゴシック" panose="020B0609070205080204" pitchFamily="49" charset="-128"/>
                <a:ea typeface="ＭＳ ゴシック" panose="020B0609070205080204" pitchFamily="49" charset="-128"/>
              </a:rPr>
              <a:t>（導入）</a:t>
            </a:r>
            <a:r>
              <a:rPr lang="ja-JP" altLang="en-US" sz="2800" dirty="0">
                <a:latin typeface="ＭＳ ゴシック" panose="020B0609070205080204" pitchFamily="49" charset="-128"/>
                <a:ea typeface="ＭＳ ゴシック" panose="020B0609070205080204" pitchFamily="49" charset="-128"/>
              </a:rPr>
              <a:t>危険だと思う場面を○で囲んでください。</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3337257" y="6165063"/>
            <a:ext cx="2205925"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＜校舎内編＞</a:t>
            </a:r>
          </a:p>
        </p:txBody>
      </p:sp>
      <p:pic>
        <p:nvPicPr>
          <p:cNvPr id="4" name="図 3"/>
          <p:cNvPicPr>
            <a:picLocks noChangeAspect="1"/>
          </p:cNvPicPr>
          <p:nvPr/>
        </p:nvPicPr>
        <p:blipFill>
          <a:blip r:embed="rId3"/>
          <a:stretch>
            <a:fillRect/>
          </a:stretch>
        </p:blipFill>
        <p:spPr>
          <a:xfrm>
            <a:off x="911915" y="940939"/>
            <a:ext cx="7209530" cy="5224124"/>
          </a:xfrm>
          <a:prstGeom prst="rect">
            <a:avLst/>
          </a:prstGeom>
        </p:spPr>
      </p:pic>
      <p:sp>
        <p:nvSpPr>
          <p:cNvPr id="7"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11</a:t>
            </a:fld>
            <a:endParaRPr lang="en-US" altLang="ja-JP" dirty="0"/>
          </a:p>
        </p:txBody>
      </p:sp>
    </p:spTree>
    <p:extLst>
      <p:ext uri="{BB962C8B-B14F-4D97-AF65-F5344CB8AC3E}">
        <p14:creationId xmlns:p14="http://schemas.microsoft.com/office/powerpoint/2010/main" val="37445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430823" y="168687"/>
            <a:ext cx="8352692" cy="646331"/>
          </a:xfrm>
          <a:prstGeom prst="rect">
            <a:avLst/>
          </a:prstGeom>
          <a:noFill/>
        </p:spPr>
        <p:txBody>
          <a:bodyPr wrap="square" rtlCol="0">
            <a:spAutoFit/>
          </a:bodyPr>
          <a:lstStyle/>
          <a:p>
            <a:pPr algn="ctr"/>
            <a:r>
              <a:rPr lang="ja-JP" altLang="en-US" sz="3600" dirty="0">
                <a:latin typeface="ＭＳ ゴシック" panose="020B0609070205080204" pitchFamily="49" charset="-128"/>
                <a:ea typeface="ＭＳ ゴシック" panose="020B0609070205080204" pitchFamily="49" charset="-128"/>
              </a:rPr>
              <a:t>（導入）</a:t>
            </a:r>
            <a:r>
              <a:rPr lang="ja-JP" altLang="en-US" sz="2700" dirty="0">
                <a:latin typeface="ＭＳ ゴシック" panose="020B0609070205080204" pitchFamily="49" charset="-128"/>
                <a:ea typeface="ＭＳ ゴシック" panose="020B0609070205080204" pitchFamily="49" charset="-128"/>
              </a:rPr>
              <a:t>危険な場面を確認しましょう。</a:t>
            </a:r>
            <a:endParaRPr lang="en-US" altLang="ja-JP" sz="2700"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3369426" y="6311143"/>
            <a:ext cx="2205925"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＜校舎内編＞</a:t>
            </a:r>
          </a:p>
        </p:txBody>
      </p:sp>
      <p:pic>
        <p:nvPicPr>
          <p:cNvPr id="2" name="図 1"/>
          <p:cNvPicPr>
            <a:picLocks noChangeAspect="1"/>
          </p:cNvPicPr>
          <p:nvPr/>
        </p:nvPicPr>
        <p:blipFill>
          <a:blip r:embed="rId3"/>
          <a:stretch>
            <a:fillRect/>
          </a:stretch>
        </p:blipFill>
        <p:spPr>
          <a:xfrm>
            <a:off x="792253" y="893524"/>
            <a:ext cx="7591944" cy="5339113"/>
          </a:xfrm>
          <a:prstGeom prst="rect">
            <a:avLst/>
          </a:prstGeom>
        </p:spPr>
      </p:pic>
      <p:sp>
        <p:nvSpPr>
          <p:cNvPr id="7"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12</a:t>
            </a:fld>
            <a:endParaRPr lang="en-US" altLang="ja-JP" dirty="0"/>
          </a:p>
        </p:txBody>
      </p:sp>
    </p:spTree>
    <p:extLst>
      <p:ext uri="{BB962C8B-B14F-4D97-AF65-F5344CB8AC3E}">
        <p14:creationId xmlns:p14="http://schemas.microsoft.com/office/powerpoint/2010/main" val="73237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DA112-145B-50B7-99D0-D0A09FFBD826}"/>
              </a:ext>
            </a:extLst>
          </p:cNvPr>
          <p:cNvSpPr txBox="1"/>
          <p:nvPr/>
        </p:nvSpPr>
        <p:spPr>
          <a:xfrm>
            <a:off x="183160" y="343899"/>
            <a:ext cx="7084079"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＜本日の研修の流れ（４５分）＞</a:t>
            </a:r>
            <a:endParaRPr lang="en-US" altLang="ja-JP" sz="36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9F39311D-D97B-BEAF-43B3-DB39140544B9}"/>
              </a:ext>
            </a:extLst>
          </p:cNvPr>
          <p:cNvSpPr txBox="1"/>
          <p:nvPr/>
        </p:nvSpPr>
        <p:spPr>
          <a:xfrm>
            <a:off x="642071" y="2954124"/>
            <a:ext cx="7638272" cy="3693319"/>
          </a:xfrm>
          <a:prstGeom prst="rect">
            <a:avLst/>
          </a:prstGeom>
          <a:noFill/>
        </p:spPr>
        <p:txBody>
          <a:bodyPr wrap="square" rtlCol="0">
            <a:spAutoFit/>
          </a:bodyPr>
          <a:lstStyle/>
          <a:p>
            <a:r>
              <a:rPr lang="ja-JP" altLang="en-US" b="1" u="sng" dirty="0">
                <a:latin typeface="ＭＳ ゴシック" panose="020B0609070205080204" pitchFamily="49" charset="-128"/>
                <a:ea typeface="ＭＳ ゴシック" panose="020B0609070205080204" pitchFamily="49" charset="-128"/>
              </a:rPr>
              <a:t>１　導入（１０分）</a:t>
            </a:r>
            <a:endParaRPr lang="en-US" altLang="ja-JP" b="1" u="sng"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○ワークシート内の危険な場面について</a:t>
            </a:r>
            <a:r>
              <a:rPr lang="ja-JP" altLang="en-US" dirty="0" smtClean="0">
                <a:latin typeface="ＭＳ ゴシック" panose="020B0609070205080204" pitchFamily="49" charset="-128"/>
                <a:ea typeface="ＭＳ ゴシック" panose="020B0609070205080204" pitchFamily="49" charset="-128"/>
              </a:rPr>
              <a:t>考え、</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お互いに意見を共有する。</a:t>
            </a:r>
            <a:r>
              <a:rPr lang="en-US" altLang="ja-JP"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個人</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ペア</a:t>
            </a:r>
            <a:r>
              <a:rPr lang="en-US" altLang="ja-JP" dirty="0">
                <a:latin typeface="ＭＳ ゴシック" panose="020B0609070205080204" pitchFamily="49" charset="-128"/>
                <a:ea typeface="ＭＳ ゴシック" panose="020B0609070205080204" pitchFamily="49" charset="-128"/>
              </a:rPr>
              <a:t>】</a:t>
            </a: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２　展開（２５分）</a:t>
            </a:r>
            <a:endParaRPr lang="en-US" altLang="ja-JP" b="1" u="sng"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○休憩時間中に発生している事故の傾向について確認する。</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○事故を防ぐために必要なことについて話し合う。</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グループ</a:t>
            </a:r>
            <a:r>
              <a:rPr lang="en-US" altLang="ja-JP" dirty="0">
                <a:latin typeface="ＭＳ ゴシック" panose="020B0609070205080204" pitchFamily="49" charset="-128"/>
                <a:ea typeface="ＭＳ ゴシック" panose="020B0609070205080204" pitchFamily="49" charset="-128"/>
              </a:rPr>
              <a:t>】</a:t>
            </a:r>
          </a:p>
          <a:p>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３　まとめ（１０分）</a:t>
            </a:r>
            <a:endParaRPr lang="en-US" altLang="ja-JP" b="1" u="sng"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○各グループ</a:t>
            </a:r>
            <a:r>
              <a:rPr lang="ja-JP" altLang="en-US" dirty="0">
                <a:latin typeface="ＭＳ ゴシック" panose="020B0609070205080204" pitchFamily="49" charset="-128"/>
                <a:ea typeface="ＭＳ ゴシック" panose="020B0609070205080204" pitchFamily="49" charset="-128"/>
              </a:rPr>
              <a:t>で話し合われたことを発表し、全体で共有する</a:t>
            </a:r>
            <a:r>
              <a:rPr lang="ja-JP" altLang="en-US"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p:txBody>
      </p:sp>
      <p:sp>
        <p:nvSpPr>
          <p:cNvPr id="9" name="テキスト ボックス 8">
            <a:extLst>
              <a:ext uri="{FF2B5EF4-FFF2-40B4-BE49-F238E27FC236}">
                <a16:creationId xmlns:a16="http://schemas.microsoft.com/office/drawing/2014/main" id="{BBD019CB-EAFE-E63F-FDED-DE19859927BF}"/>
              </a:ext>
            </a:extLst>
          </p:cNvPr>
          <p:cNvSpPr txBox="1"/>
          <p:nvPr/>
        </p:nvSpPr>
        <p:spPr>
          <a:xfrm>
            <a:off x="642071" y="1223295"/>
            <a:ext cx="7765213" cy="1246495"/>
          </a:xfrm>
          <a:prstGeom prst="rect">
            <a:avLst/>
          </a:prstGeom>
          <a:noFill/>
          <a:ln>
            <a:solidFill>
              <a:schemeClr val="tx1"/>
            </a:solidFill>
          </a:ln>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＜目的＞</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小学校では、休憩時間中に事故（けが）が多く発生していることから、事故の未然防止に向けた校内での安全対策について検討することで、教職員の危機管理意識や資質の向上を図る</a:t>
            </a:r>
            <a:r>
              <a:rPr lang="ja-JP" altLang="en-US" sz="2100" dirty="0">
                <a:latin typeface="ＭＳ ゴシック" panose="020B0609070205080204" pitchFamily="49" charset="-128"/>
                <a:ea typeface="ＭＳ ゴシック" panose="020B0609070205080204" pitchFamily="49" charset="-128"/>
              </a:rPr>
              <a:t>。</a:t>
            </a:r>
          </a:p>
        </p:txBody>
      </p:sp>
      <p:pic>
        <p:nvPicPr>
          <p:cNvPr id="1026" name="Picture 2" descr="https://www.jpnsport.go.jp/anzen/Portals/0/anzen/kenko/siryou/character2/l/L-03-5.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48671" y="2782592"/>
            <a:ext cx="1437136" cy="1437136"/>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2</a:t>
            </a:fld>
            <a:endParaRPr lang="en-US" altLang="ja-JP" dirty="0"/>
          </a:p>
        </p:txBody>
      </p:sp>
    </p:spTree>
    <p:extLst>
      <p:ext uri="{BB962C8B-B14F-4D97-AF65-F5344CB8AC3E}">
        <p14:creationId xmlns:p14="http://schemas.microsoft.com/office/powerpoint/2010/main" val="278629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154983" y="133459"/>
            <a:ext cx="8834033" cy="646331"/>
          </a:xfrm>
          <a:prstGeom prst="rect">
            <a:avLst/>
          </a:prstGeom>
          <a:noFill/>
        </p:spPr>
        <p:txBody>
          <a:bodyPr wrap="square" rtlCol="0">
            <a:spAutoFit/>
          </a:bodyPr>
          <a:lstStyle/>
          <a:p>
            <a:pPr algn="ctr"/>
            <a:r>
              <a:rPr lang="ja-JP" altLang="en-US" sz="3600" dirty="0">
                <a:latin typeface="ＭＳ ゴシック" panose="020B0609070205080204" pitchFamily="49" charset="-128"/>
                <a:ea typeface="ＭＳ ゴシック" panose="020B0609070205080204" pitchFamily="49" charset="-128"/>
              </a:rPr>
              <a:t>（導入）</a:t>
            </a:r>
            <a:r>
              <a:rPr lang="ja-JP" altLang="en-US" sz="2800" dirty="0">
                <a:latin typeface="ＭＳ ゴシック" panose="020B0609070205080204" pitchFamily="49" charset="-128"/>
                <a:ea typeface="ＭＳ ゴシック" panose="020B0609070205080204" pitchFamily="49" charset="-128"/>
              </a:rPr>
              <a:t>危険だと思う場面を○で囲んでください。</a:t>
            </a:r>
            <a:endParaRPr lang="en-US" altLang="ja-JP" sz="2800"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3159892" y="6311143"/>
            <a:ext cx="2954215"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＜運動場・校庭編＞</a:t>
            </a:r>
          </a:p>
        </p:txBody>
      </p:sp>
      <p:pic>
        <p:nvPicPr>
          <p:cNvPr id="3" name="図 2"/>
          <p:cNvPicPr>
            <a:picLocks noChangeAspect="1"/>
          </p:cNvPicPr>
          <p:nvPr/>
        </p:nvPicPr>
        <p:blipFill>
          <a:blip r:embed="rId3"/>
          <a:stretch>
            <a:fillRect/>
          </a:stretch>
        </p:blipFill>
        <p:spPr>
          <a:xfrm>
            <a:off x="834882" y="916057"/>
            <a:ext cx="7450992" cy="5397319"/>
          </a:xfrm>
          <a:prstGeom prst="rect">
            <a:avLst/>
          </a:prstGeom>
        </p:spPr>
      </p:pic>
      <p:sp>
        <p:nvSpPr>
          <p:cNvPr id="7"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3</a:t>
            </a:fld>
            <a:endParaRPr lang="en-US" altLang="ja-JP" dirty="0"/>
          </a:p>
        </p:txBody>
      </p:sp>
    </p:spTree>
    <p:extLst>
      <p:ext uri="{BB962C8B-B14F-4D97-AF65-F5344CB8AC3E}">
        <p14:creationId xmlns:p14="http://schemas.microsoft.com/office/powerpoint/2010/main" val="310412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255683" y="167359"/>
            <a:ext cx="8352692" cy="646331"/>
          </a:xfrm>
          <a:prstGeom prst="rect">
            <a:avLst/>
          </a:prstGeom>
          <a:noFill/>
        </p:spPr>
        <p:txBody>
          <a:bodyPr wrap="square" rtlCol="0">
            <a:spAutoFit/>
          </a:bodyPr>
          <a:lstStyle/>
          <a:p>
            <a:pPr algn="ctr"/>
            <a:r>
              <a:rPr lang="ja-JP" altLang="en-US" sz="3600" dirty="0">
                <a:latin typeface="ＭＳ ゴシック" panose="020B0609070205080204" pitchFamily="49" charset="-128"/>
                <a:ea typeface="ＭＳ ゴシック" panose="020B0609070205080204" pitchFamily="49" charset="-128"/>
              </a:rPr>
              <a:t>（導入）</a:t>
            </a:r>
            <a:r>
              <a:rPr lang="ja-JP" altLang="en-US" sz="2700" dirty="0">
                <a:latin typeface="ＭＳ ゴシック" panose="020B0609070205080204" pitchFamily="49" charset="-128"/>
                <a:ea typeface="ＭＳ ゴシック" panose="020B0609070205080204" pitchFamily="49" charset="-128"/>
              </a:rPr>
              <a:t>危険な場面を確認しましょう。</a:t>
            </a:r>
            <a:endParaRPr lang="en-US" altLang="ja-JP" sz="2700"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2954922" y="6313376"/>
            <a:ext cx="2954215"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＜運動場・校庭編＞</a:t>
            </a:r>
          </a:p>
        </p:txBody>
      </p:sp>
      <p:pic>
        <p:nvPicPr>
          <p:cNvPr id="6" name="図 5"/>
          <p:cNvPicPr>
            <a:picLocks noChangeAspect="1"/>
          </p:cNvPicPr>
          <p:nvPr/>
        </p:nvPicPr>
        <p:blipFill>
          <a:blip r:embed="rId3"/>
          <a:stretch>
            <a:fillRect/>
          </a:stretch>
        </p:blipFill>
        <p:spPr>
          <a:xfrm>
            <a:off x="821276" y="927989"/>
            <a:ext cx="7562921" cy="5388235"/>
          </a:xfrm>
          <a:prstGeom prst="rect">
            <a:avLst/>
          </a:prstGeom>
        </p:spPr>
      </p:pic>
      <p:sp>
        <p:nvSpPr>
          <p:cNvPr id="7"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4</a:t>
            </a:fld>
            <a:endParaRPr lang="en-US" altLang="ja-JP" dirty="0"/>
          </a:p>
        </p:txBody>
      </p:sp>
    </p:spTree>
    <p:extLst>
      <p:ext uri="{BB962C8B-B14F-4D97-AF65-F5344CB8AC3E}">
        <p14:creationId xmlns:p14="http://schemas.microsoft.com/office/powerpoint/2010/main" val="129624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4783" y="145047"/>
            <a:ext cx="8335111" cy="1077218"/>
          </a:xfrm>
          <a:prstGeom prst="rect">
            <a:avLst/>
          </a:prstGeom>
          <a:noFill/>
        </p:spPr>
        <p:txBody>
          <a:bodyPr wrap="square" rtlCol="0">
            <a:spAutoFit/>
          </a:bodyPr>
          <a:lstStyle/>
          <a:p>
            <a:r>
              <a:rPr lang="ja-JP" altLang="en-US" sz="3600" dirty="0" smtClean="0">
                <a:latin typeface="ＭＳ ゴシック" panose="020B0609070205080204" pitchFamily="49" charset="-128"/>
                <a:ea typeface="ＭＳ ゴシック" panose="020B0609070205080204" pitchFamily="49" charset="-128"/>
              </a:rPr>
              <a:t>＜展開①＞</a:t>
            </a:r>
            <a:endParaRPr lang="en-US" altLang="ja-JP" sz="36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休憩時間中の「事故の傾向」と「事例」について</a:t>
            </a:r>
          </a:p>
        </p:txBody>
      </p:sp>
      <p:sp>
        <p:nvSpPr>
          <p:cNvPr id="2" name="テキスト ボックス 1"/>
          <p:cNvSpPr txBox="1"/>
          <p:nvPr/>
        </p:nvSpPr>
        <p:spPr>
          <a:xfrm>
            <a:off x="896817" y="1506391"/>
            <a:ext cx="7913077" cy="300082"/>
          </a:xfrm>
          <a:prstGeom prst="rect">
            <a:avLst/>
          </a:prstGeom>
          <a:noFill/>
        </p:spPr>
        <p:txBody>
          <a:bodyPr wrap="square" rtlCol="0">
            <a:spAutoFit/>
          </a:bodyPr>
          <a:lstStyle/>
          <a:p>
            <a:endParaRPr lang="ja-JP" altLang="en-US" sz="1350" dirty="0"/>
          </a:p>
        </p:txBody>
      </p:sp>
      <p:pic>
        <p:nvPicPr>
          <p:cNvPr id="4" name="図 3"/>
          <p:cNvPicPr>
            <a:picLocks noChangeAspect="1"/>
          </p:cNvPicPr>
          <p:nvPr/>
        </p:nvPicPr>
        <p:blipFill>
          <a:blip r:embed="rId3"/>
          <a:stretch>
            <a:fillRect/>
          </a:stretch>
        </p:blipFill>
        <p:spPr>
          <a:xfrm>
            <a:off x="474783" y="1222265"/>
            <a:ext cx="3956540" cy="5551776"/>
          </a:xfrm>
          <a:prstGeom prst="rect">
            <a:avLst/>
          </a:prstGeom>
        </p:spPr>
      </p:pic>
      <p:pic>
        <p:nvPicPr>
          <p:cNvPr id="5" name="図 4"/>
          <p:cNvPicPr>
            <a:picLocks noChangeAspect="1"/>
          </p:cNvPicPr>
          <p:nvPr/>
        </p:nvPicPr>
        <p:blipFill>
          <a:blip r:embed="rId4"/>
          <a:stretch>
            <a:fillRect/>
          </a:stretch>
        </p:blipFill>
        <p:spPr>
          <a:xfrm>
            <a:off x="4853357" y="1222265"/>
            <a:ext cx="3868614" cy="5604265"/>
          </a:xfrm>
          <a:prstGeom prst="rect">
            <a:avLst/>
          </a:prstGeom>
        </p:spPr>
      </p:pic>
      <p:sp>
        <p:nvSpPr>
          <p:cNvPr id="6" name="スライド番号プレースホルダー 1"/>
          <p:cNvSpPr>
            <a:spLocks noGrp="1"/>
          </p:cNvSpPr>
          <p:nvPr/>
        </p:nvSpPr>
        <p:spPr>
          <a:xfrm>
            <a:off x="6904894" y="6066488"/>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5</a:t>
            </a:fld>
            <a:endParaRPr lang="en-US" altLang="ja-JP" dirty="0"/>
          </a:p>
        </p:txBody>
      </p:sp>
    </p:spTree>
    <p:extLst>
      <p:ext uri="{BB962C8B-B14F-4D97-AF65-F5344CB8AC3E}">
        <p14:creationId xmlns:p14="http://schemas.microsoft.com/office/powerpoint/2010/main" val="307742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ＭＳ ゴシック" panose="020B0609070205080204" pitchFamily="49" charset="-128"/>
                <a:ea typeface="ＭＳ ゴシック" panose="020B0609070205080204" pitchFamily="49" charset="-128"/>
              </a:rPr>
              <a:t>自校で発生した事故事例</a:t>
            </a:r>
          </a:p>
        </p:txBody>
      </p:sp>
      <p:sp>
        <p:nvSpPr>
          <p:cNvPr id="3" name="コンテンツ プレースホルダー 2"/>
          <p:cNvSpPr>
            <a:spLocks noGrp="1"/>
          </p:cNvSpPr>
          <p:nvPr>
            <p:ph idx="1"/>
          </p:nvPr>
        </p:nvSpPr>
        <p:spPr>
          <a:xfrm>
            <a:off x="628650" y="1690689"/>
            <a:ext cx="7886700" cy="601052"/>
          </a:xfrm>
        </p:spPr>
        <p:txBody>
          <a:bodyPr>
            <a:normAutofit/>
          </a:bodyPr>
          <a:lstStyle/>
          <a:p>
            <a:pPr marL="0" indent="0">
              <a:buNone/>
            </a:pPr>
            <a:r>
              <a:rPr lang="en-US" altLang="ja-JP"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自校で発生した事例</a:t>
            </a:r>
            <a:r>
              <a:rPr lang="ja-JP" altLang="ja-JP" sz="2400" dirty="0" smtClean="0">
                <a:latin typeface="ＭＳ ゴシック" panose="020B0609070205080204" pitchFamily="49" charset="-128"/>
                <a:ea typeface="ＭＳ ゴシック" panose="020B0609070205080204" pitchFamily="49" charset="-128"/>
              </a:rPr>
              <a:t>を</a:t>
            </a:r>
            <a:r>
              <a:rPr lang="ja-JP" altLang="en-US" sz="2400" dirty="0" smtClean="0">
                <a:latin typeface="ＭＳ ゴシック" panose="020B0609070205080204" pitchFamily="49" charset="-128"/>
                <a:ea typeface="ＭＳ ゴシック" panose="020B0609070205080204" pitchFamily="49" charset="-128"/>
              </a:rPr>
              <a:t>提示</a:t>
            </a:r>
            <a:r>
              <a:rPr lang="ja-JP" altLang="ja-JP" sz="2400" dirty="0" smtClean="0">
                <a:latin typeface="ＭＳ ゴシック" panose="020B0609070205080204" pitchFamily="49" charset="-128"/>
                <a:ea typeface="ＭＳ ゴシック" panose="020B0609070205080204" pitchFamily="49" charset="-128"/>
              </a:rPr>
              <a:t>し</a:t>
            </a:r>
            <a:r>
              <a:rPr lang="ja-JP" altLang="ja-JP" sz="2400" dirty="0">
                <a:latin typeface="ＭＳ ゴシック" panose="020B0609070205080204" pitchFamily="49" charset="-128"/>
                <a:ea typeface="ＭＳ ゴシック" panose="020B0609070205080204" pitchFamily="49" charset="-128"/>
              </a:rPr>
              <a:t>、比較することも</a:t>
            </a:r>
            <a:r>
              <a:rPr lang="ja-JP" altLang="en-US" sz="2400" dirty="0">
                <a:latin typeface="ＭＳ ゴシック" panose="020B0609070205080204" pitchFamily="49" charset="-128"/>
                <a:ea typeface="ＭＳ ゴシック" panose="020B0609070205080204" pitchFamily="49" charset="-128"/>
              </a:rPr>
              <a:t>可能</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6</a:t>
            </a:fld>
            <a:endParaRPr lang="en-US" altLang="ja-JP" dirty="0"/>
          </a:p>
        </p:txBody>
      </p:sp>
    </p:spTree>
    <p:extLst>
      <p:ext uri="{BB962C8B-B14F-4D97-AF65-F5344CB8AC3E}">
        <p14:creationId xmlns:p14="http://schemas.microsoft.com/office/powerpoint/2010/main" val="138727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591742" y="2103956"/>
            <a:ext cx="4167556" cy="3108543"/>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①防げる事故はないか？</a:t>
            </a:r>
            <a:endParaRPr lang="en-US" altLang="ja-JP" sz="2800" dirty="0">
              <a:latin typeface="ＭＳ ゴシック" panose="020B0609070205080204" pitchFamily="49" charset="-128"/>
              <a:ea typeface="ＭＳ ゴシック" panose="020B0609070205080204" pitchFamily="49" charset="-128"/>
            </a:endParaRPr>
          </a:p>
          <a:p>
            <a:endParaRPr lang="en-US" altLang="ja-JP" sz="2100" dirty="0">
              <a:latin typeface="ＭＳ ゴシック" panose="020B0609070205080204" pitchFamily="49" charset="-128"/>
              <a:ea typeface="ＭＳ ゴシック" panose="020B0609070205080204" pitchFamily="49" charset="-128"/>
            </a:endParaRPr>
          </a:p>
          <a:p>
            <a:endParaRPr lang="en-US" altLang="ja-JP" sz="21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②防ぐための対策は？</a:t>
            </a:r>
            <a:endParaRPr lang="en-US" altLang="ja-JP" sz="2800" dirty="0">
              <a:latin typeface="ＭＳ ゴシック" panose="020B0609070205080204" pitchFamily="49" charset="-128"/>
              <a:ea typeface="ＭＳ ゴシック" panose="020B0609070205080204" pitchFamily="49" charset="-128"/>
            </a:endParaRPr>
          </a:p>
          <a:p>
            <a:endParaRPr lang="en-US" altLang="ja-JP" sz="2100" dirty="0">
              <a:latin typeface="ＭＳ ゴシック" panose="020B0609070205080204" pitchFamily="49" charset="-128"/>
              <a:ea typeface="ＭＳ ゴシック" panose="020B0609070205080204" pitchFamily="49" charset="-128"/>
            </a:endParaRPr>
          </a:p>
          <a:p>
            <a:endParaRPr lang="en-US" altLang="ja-JP" sz="2100" dirty="0">
              <a:latin typeface="ＭＳ ゴシック" panose="020B0609070205080204" pitchFamily="49" charset="-128"/>
              <a:ea typeface="ＭＳ ゴシック" panose="020B0609070205080204" pitchFamily="49" charset="-128"/>
            </a:endParaRPr>
          </a:p>
          <a:p>
            <a:r>
              <a:rPr lang="en-US" altLang="ja-JP" sz="2800" dirty="0" smtClean="0">
                <a:latin typeface="ＭＳ ゴシック" panose="020B0609070205080204" pitchFamily="49" charset="-128"/>
                <a:ea typeface="ＭＳ ゴシック" panose="020B0609070205080204" pitchFamily="49" charset="-128"/>
              </a:rPr>
              <a:t>※</a:t>
            </a:r>
            <a:r>
              <a:rPr lang="ja-JP" altLang="en-US" sz="2800" u="sng" dirty="0">
                <a:latin typeface="ＭＳ ゴシック" panose="020B0609070205080204" pitchFamily="49" charset="-128"/>
                <a:ea typeface="ＭＳ ゴシック" panose="020B0609070205080204" pitchFamily="49" charset="-128"/>
              </a:rPr>
              <a:t>グループ</a:t>
            </a:r>
            <a:r>
              <a:rPr lang="ja-JP" altLang="en-US" sz="2800" dirty="0" smtClean="0">
                <a:latin typeface="ＭＳ ゴシック" panose="020B0609070205080204" pitchFamily="49" charset="-128"/>
                <a:ea typeface="ＭＳ ゴシック" panose="020B0609070205080204" pitchFamily="49" charset="-128"/>
              </a:rPr>
              <a:t>で話し合って</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ください</a:t>
            </a:r>
            <a:r>
              <a:rPr lang="ja-JP" altLang="en-US" sz="2800" dirty="0">
                <a:latin typeface="ＭＳ ゴシック" panose="020B0609070205080204" pitchFamily="49" charset="-128"/>
                <a:ea typeface="ＭＳ ゴシック" panose="020B0609070205080204" pitchFamily="49" charset="-128"/>
              </a:rPr>
              <a:t>。</a:t>
            </a:r>
            <a:endParaRPr lang="en-US" altLang="ja-JP"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63766" y="154462"/>
            <a:ext cx="8335111" cy="1077218"/>
          </a:xfrm>
          <a:prstGeom prst="rect">
            <a:avLst/>
          </a:prstGeom>
          <a:noFill/>
        </p:spPr>
        <p:txBody>
          <a:bodyPr wrap="square" rtlCol="0">
            <a:spAutoFit/>
          </a:bodyPr>
          <a:lstStyle/>
          <a:p>
            <a:r>
              <a:rPr lang="ja-JP" altLang="en-US" sz="3600" dirty="0" smtClean="0">
                <a:latin typeface="ＭＳ ゴシック" panose="020B0609070205080204" pitchFamily="49" charset="-128"/>
                <a:ea typeface="ＭＳ ゴシック" panose="020B0609070205080204" pitchFamily="49" charset="-128"/>
              </a:rPr>
              <a:t>＜展開①②＞</a:t>
            </a:r>
            <a:endParaRPr lang="en-US" altLang="ja-JP" sz="36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事故が発生しやすい「場所」や「状況」について</a:t>
            </a:r>
          </a:p>
        </p:txBody>
      </p:sp>
      <p:pic>
        <p:nvPicPr>
          <p:cNvPr id="2" name="図 1"/>
          <p:cNvPicPr>
            <a:picLocks noChangeAspect="1"/>
          </p:cNvPicPr>
          <p:nvPr/>
        </p:nvPicPr>
        <p:blipFill>
          <a:blip r:embed="rId3"/>
          <a:stretch>
            <a:fillRect/>
          </a:stretch>
        </p:blipFill>
        <p:spPr>
          <a:xfrm>
            <a:off x="263766" y="1231680"/>
            <a:ext cx="4132384" cy="5503228"/>
          </a:xfrm>
          <a:prstGeom prst="rect">
            <a:avLst/>
          </a:prstGeom>
        </p:spPr>
      </p:pic>
      <p:sp>
        <p:nvSpPr>
          <p:cNvPr id="5"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7</a:t>
            </a:fld>
            <a:endParaRPr lang="en-US" altLang="ja-JP" dirty="0"/>
          </a:p>
        </p:txBody>
      </p:sp>
    </p:spTree>
    <p:extLst>
      <p:ext uri="{BB962C8B-B14F-4D97-AF65-F5344CB8AC3E}">
        <p14:creationId xmlns:p14="http://schemas.microsoft.com/office/powerpoint/2010/main" val="377291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58665" y="1613157"/>
            <a:ext cx="4299437" cy="3624069"/>
          </a:xfrm>
          <a:prstGeom prst="rect">
            <a:avLst/>
          </a:prstGeom>
          <a:noFill/>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rPr>
              <a:t>グループで</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話し合ったことを</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共有しましょう。</a:t>
            </a:r>
            <a:endParaRPr lang="en-US" altLang="ja-JP" sz="3600" dirty="0">
              <a:latin typeface="ＭＳ ゴシック" panose="020B0609070205080204" pitchFamily="49" charset="-128"/>
              <a:ea typeface="ＭＳ ゴシック" panose="020B0609070205080204" pitchFamily="49" charset="-128"/>
            </a:endParaRPr>
          </a:p>
          <a:p>
            <a:endParaRPr lang="en-US" altLang="ja-JP" sz="1350" dirty="0">
              <a:latin typeface="ＭＳ ゴシック" panose="020B0609070205080204" pitchFamily="49" charset="-128"/>
              <a:ea typeface="ＭＳ ゴシック" panose="020B0609070205080204" pitchFamily="49" charset="-128"/>
            </a:endParaRPr>
          </a:p>
          <a:p>
            <a:endParaRPr lang="en-US" altLang="ja-JP" sz="1350" dirty="0">
              <a:latin typeface="ＭＳ ゴシック" panose="020B0609070205080204" pitchFamily="49" charset="-128"/>
              <a:ea typeface="ＭＳ ゴシック" panose="020B0609070205080204" pitchFamily="49" charset="-128"/>
            </a:endParaRPr>
          </a:p>
          <a:p>
            <a:endParaRPr lang="en-US" altLang="ja-JP" sz="1350" dirty="0">
              <a:latin typeface="ＭＳ ゴシック" panose="020B0609070205080204" pitchFamily="49" charset="-128"/>
              <a:ea typeface="ＭＳ ゴシック" panose="020B0609070205080204" pitchFamily="49" charset="-128"/>
            </a:endParaRPr>
          </a:p>
          <a:p>
            <a:endParaRPr lang="en-US" altLang="ja-JP" sz="1350"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〇すぐ始められること</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〇児童・生徒と一緒に考えていく内容</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〇環境（設備・整理）を整えていくこと</a:t>
            </a:r>
            <a:endParaRPr lang="en-US" altLang="ja-JP" dirty="0">
              <a:latin typeface="ＭＳ ゴシック" panose="020B0609070205080204" pitchFamily="49" charset="-128"/>
              <a:ea typeface="ＭＳ ゴシック" panose="020B0609070205080204" pitchFamily="49" charset="-128"/>
            </a:endParaRPr>
          </a:p>
          <a:p>
            <a:endParaRPr lang="ja-JP" altLang="en-US" sz="1350" dirty="0"/>
          </a:p>
        </p:txBody>
      </p:sp>
      <p:pic>
        <p:nvPicPr>
          <p:cNvPr id="4" name="図 3"/>
          <p:cNvPicPr>
            <a:picLocks noChangeAspect="1"/>
          </p:cNvPicPr>
          <p:nvPr/>
        </p:nvPicPr>
        <p:blipFill>
          <a:blip r:embed="rId3"/>
          <a:stretch>
            <a:fillRect/>
          </a:stretch>
        </p:blipFill>
        <p:spPr>
          <a:xfrm>
            <a:off x="123093" y="203400"/>
            <a:ext cx="4535572" cy="6443585"/>
          </a:xfrm>
          <a:prstGeom prst="rect">
            <a:avLst/>
          </a:prstGeom>
        </p:spPr>
      </p:pic>
      <p:sp>
        <p:nvSpPr>
          <p:cNvPr id="5" name="スライド番号プレースホルダー 1"/>
          <p:cNvSpPr>
            <a:spLocks noGrp="1"/>
          </p:cNvSpPr>
          <p:nvPr/>
        </p:nvSpPr>
        <p:spPr>
          <a:xfrm>
            <a:off x="6479197" y="6084776"/>
            <a:ext cx="1905000" cy="457200"/>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446204-5050-4B83-8C84-1F5B942AB3C3}" type="slidenum">
              <a:rPr lang="en-US" altLang="ja-JP" smtClean="0"/>
              <a:pPr algn="r"/>
              <a:t>8</a:t>
            </a:fld>
            <a:endParaRPr lang="en-US" altLang="ja-JP" dirty="0"/>
          </a:p>
        </p:txBody>
      </p:sp>
    </p:spTree>
    <p:extLst>
      <p:ext uri="{BB962C8B-B14F-4D97-AF65-F5344CB8AC3E}">
        <p14:creationId xmlns:p14="http://schemas.microsoft.com/office/powerpoint/2010/main" val="160986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0878" y="471410"/>
            <a:ext cx="7187380" cy="2625751"/>
          </a:xfrm>
        </p:spPr>
        <p:txBody>
          <a:bodyPr>
            <a:normAutofit/>
          </a:bodyPr>
          <a:lstStyle/>
          <a:p>
            <a:pPr algn="ctr"/>
            <a:r>
              <a:rPr lang="ja-JP" altLang="en-US" sz="4000" dirty="0" smtClean="0">
                <a:latin typeface="ＭＳ ゴシック" panose="020B0609070205080204" pitchFamily="49" charset="-128"/>
                <a:ea typeface="ＭＳ ゴシック" panose="020B0609070205080204" pitchFamily="49" charset="-128"/>
              </a:rPr>
              <a:t>＜まとめ＞</a:t>
            </a:r>
            <a:endParaRPr lang="ja-JP" altLang="en-US" sz="4000" dirty="0">
              <a:latin typeface="ＭＳ ゴシック" panose="020B0609070205080204" pitchFamily="49" charset="-128"/>
              <a:ea typeface="ＭＳ ゴシック" panose="020B0609070205080204" pitchFamily="49" charset="-128"/>
            </a:endParaRPr>
          </a:p>
        </p:txBody>
      </p:sp>
      <p:sp>
        <p:nvSpPr>
          <p:cNvPr id="3"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9</a:t>
            </a:fld>
            <a:endParaRPr lang="en-US" altLang="ja-JP" dirty="0"/>
          </a:p>
        </p:txBody>
      </p:sp>
    </p:spTree>
    <p:extLst>
      <p:ext uri="{BB962C8B-B14F-4D97-AF65-F5344CB8AC3E}">
        <p14:creationId xmlns:p14="http://schemas.microsoft.com/office/powerpoint/2010/main" val="3537479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1009</TotalTime>
  <Words>1020</Words>
  <Application>Microsoft Office PowerPoint</Application>
  <PresentationFormat>画面に合わせる (4:3)</PresentationFormat>
  <Paragraphs>133</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自校で発生した事故事例</vt:lpstr>
      <vt:lpstr>PowerPoint プレゼンテーション</vt:lpstr>
      <vt:lpstr>PowerPoint プレゼンテーション</vt:lpstr>
      <vt:lpstr>＜まとめ＞</vt:lpstr>
      <vt:lpstr>（参考スライド）  ※各学校の実情に応じて、 以下のスライドを差し替えて 使用してください。</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門脇 泰史</dc:creator>
  <cp:lastModifiedBy>門脇　泰史</cp:lastModifiedBy>
  <cp:revision>43</cp:revision>
  <dcterms:created xsi:type="dcterms:W3CDTF">2023-12-04T19:12:20Z</dcterms:created>
  <dcterms:modified xsi:type="dcterms:W3CDTF">2024-03-21T10:50:50Z</dcterms:modified>
</cp:coreProperties>
</file>