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57" r:id="rId3"/>
    <p:sldId id="280" r:id="rId4"/>
    <p:sldId id="258" r:id="rId5"/>
    <p:sldId id="274" r:id="rId6"/>
    <p:sldId id="260" r:id="rId7"/>
    <p:sldId id="301" r:id="rId8"/>
    <p:sldId id="300" r:id="rId9"/>
    <p:sldId id="299" r:id="rId10"/>
    <p:sldId id="261" r:id="rId11"/>
    <p:sldId id="267" r:id="rId12"/>
    <p:sldId id="298" r:id="rId13"/>
    <p:sldId id="294" r:id="rId14"/>
    <p:sldId id="295" r:id="rId15"/>
    <p:sldId id="296" r:id="rId16"/>
    <p:sldId id="297"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Lst>
  <p:sldSz cx="9144000" cy="6858000" type="screen4x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532" autoAdjust="0"/>
  </p:normalViewPr>
  <p:slideViewPr>
    <p:cSldViewPr snapToGrid="0">
      <p:cViewPr varScale="1">
        <p:scale>
          <a:sx n="56" d="100"/>
          <a:sy n="56" d="100"/>
        </p:scale>
        <p:origin x="1830" y="78"/>
      </p:cViewPr>
      <p:guideLst/>
    </p:cSldViewPr>
  </p:slideViewPr>
  <p:notesTextViewPr>
    <p:cViewPr>
      <p:scale>
        <a:sx n="1" d="1"/>
        <a:sy n="1" d="1"/>
      </p:scale>
      <p:origin x="0" y="0"/>
    </p:cViewPr>
  </p:notesTextViewPr>
  <p:notesViewPr>
    <p:cSldViewPr snapToGrid="0">
      <p:cViewPr varScale="1">
        <p:scale>
          <a:sx n="116" d="100"/>
          <a:sy n="116" d="100"/>
        </p:scale>
        <p:origin x="238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門脇 泰史" userId="1e309f2d4aeb5e85" providerId="LiveId" clId="{4EBFA411-B511-484F-AF68-BB4D88C7E5F9}"/>
    <pc:docChg chg="undo redo custSel addSld delSld modSld">
      <pc:chgData name="門脇 泰史" userId="1e309f2d4aeb5e85" providerId="LiveId" clId="{4EBFA411-B511-484F-AF68-BB4D88C7E5F9}" dt="2023-12-04T19:44:47.209" v="215" actId="1076"/>
      <pc:docMkLst>
        <pc:docMk/>
      </pc:docMkLst>
      <pc:sldChg chg="addSp modSp mod">
        <pc:chgData name="門脇 泰史" userId="1e309f2d4aeb5e85" providerId="LiveId" clId="{4EBFA411-B511-484F-AF68-BB4D88C7E5F9}" dt="2023-12-04T19:41:45.339" v="48" actId="1076"/>
        <pc:sldMkLst>
          <pc:docMk/>
          <pc:sldMk cId="2786290124" sldId="257"/>
        </pc:sldMkLst>
        <pc:spChg chg="mod">
          <ac:chgData name="門脇 泰史" userId="1e309f2d4aeb5e85" providerId="LiveId" clId="{4EBFA411-B511-484F-AF68-BB4D88C7E5F9}" dt="2023-12-04T19:41:01.199" v="38" actId="1076"/>
          <ac:spMkLst>
            <pc:docMk/>
            <pc:sldMk cId="2786290124" sldId="257"/>
            <ac:spMk id="2" creationId="{4B2DA112-145B-50B7-99D0-D0A09FFBD826}"/>
          </ac:spMkLst>
        </pc:spChg>
        <pc:spChg chg="mod">
          <ac:chgData name="門脇 泰史" userId="1e309f2d4aeb5e85" providerId="LiveId" clId="{4EBFA411-B511-484F-AF68-BB4D88C7E5F9}" dt="2023-12-04T19:41:40.385" v="45" actId="1076"/>
          <ac:spMkLst>
            <pc:docMk/>
            <pc:sldMk cId="2786290124" sldId="257"/>
            <ac:spMk id="3" creationId="{9F39311D-D97B-BEAF-43B3-DB39140544B9}"/>
          </ac:spMkLst>
        </pc:spChg>
        <pc:spChg chg="add mod">
          <ac:chgData name="門脇 泰史" userId="1e309f2d4aeb5e85" providerId="LiveId" clId="{4EBFA411-B511-484F-AF68-BB4D88C7E5F9}" dt="2023-12-04T19:41:45.339" v="48" actId="1076"/>
          <ac:spMkLst>
            <pc:docMk/>
            <pc:sldMk cId="2786290124" sldId="257"/>
            <ac:spMk id="9" creationId="{BBD019CB-EAFE-E63F-FDED-DE19859927BF}"/>
          </ac:spMkLst>
        </pc:spChg>
        <pc:picChg chg="mod">
          <ac:chgData name="門脇 泰史" userId="1e309f2d4aeb5e85" providerId="LiveId" clId="{4EBFA411-B511-484F-AF68-BB4D88C7E5F9}" dt="2023-12-04T19:41:42.847" v="47" actId="1076"/>
          <ac:picMkLst>
            <pc:docMk/>
            <pc:sldMk cId="2786290124" sldId="257"/>
            <ac:picMk id="8" creationId="{EFB7CDD2-82B6-417F-9BCF-0F8E1B00CBEB}"/>
          </ac:picMkLst>
        </pc:picChg>
      </pc:sldChg>
      <pc:sldChg chg="modSp mod">
        <pc:chgData name="門脇 泰史" userId="1e309f2d4aeb5e85" providerId="LiveId" clId="{4EBFA411-B511-484F-AF68-BB4D88C7E5F9}" dt="2023-12-04T19:42:11.706" v="78"/>
        <pc:sldMkLst>
          <pc:docMk/>
          <pc:sldMk cId="3104126383" sldId="258"/>
        </pc:sldMkLst>
        <pc:spChg chg="mod">
          <ac:chgData name="門脇 泰史" userId="1e309f2d4aeb5e85" providerId="LiveId" clId="{4EBFA411-B511-484F-AF68-BB4D88C7E5F9}" dt="2023-12-04T19:42:11.706" v="78"/>
          <ac:spMkLst>
            <pc:docMk/>
            <pc:sldMk cId="3104126383" sldId="258"/>
            <ac:spMk id="5" creationId="{BAFFDAEE-37AB-6CF2-B85E-405D82CC7AD0}"/>
          </ac:spMkLst>
        </pc:spChg>
      </pc:sldChg>
      <pc:sldChg chg="modSp mod">
        <pc:chgData name="門脇 泰史" userId="1e309f2d4aeb5e85" providerId="LiveId" clId="{4EBFA411-B511-484F-AF68-BB4D88C7E5F9}" dt="2023-12-04T19:42:24.046" v="93"/>
        <pc:sldMkLst>
          <pc:docMk/>
          <pc:sldMk cId="2255537310" sldId="259"/>
        </pc:sldMkLst>
        <pc:spChg chg="mod">
          <ac:chgData name="門脇 泰史" userId="1e309f2d4aeb5e85" providerId="LiveId" clId="{4EBFA411-B511-484F-AF68-BB4D88C7E5F9}" dt="2023-12-04T19:42:24.046" v="93"/>
          <ac:spMkLst>
            <pc:docMk/>
            <pc:sldMk cId="2255537310" sldId="259"/>
            <ac:spMk id="5" creationId="{BAFFDAEE-37AB-6CF2-B85E-405D82CC7AD0}"/>
          </ac:spMkLst>
        </pc:spChg>
      </pc:sldChg>
      <pc:sldChg chg="modSp mod">
        <pc:chgData name="門脇 泰史" userId="1e309f2d4aeb5e85" providerId="LiveId" clId="{4EBFA411-B511-484F-AF68-BB4D88C7E5F9}" dt="2023-12-04T19:42:39.858" v="121"/>
        <pc:sldMkLst>
          <pc:docMk/>
          <pc:sldMk cId="3772918958" sldId="260"/>
        </pc:sldMkLst>
        <pc:spChg chg="mod">
          <ac:chgData name="門脇 泰史" userId="1e309f2d4aeb5e85" providerId="LiveId" clId="{4EBFA411-B511-484F-AF68-BB4D88C7E5F9}" dt="2023-12-04T19:42:39.858" v="121"/>
          <ac:spMkLst>
            <pc:docMk/>
            <pc:sldMk cId="3772918958" sldId="260"/>
            <ac:spMk id="5" creationId="{BAFFDAEE-37AB-6CF2-B85E-405D82CC7AD0}"/>
          </ac:spMkLst>
        </pc:spChg>
      </pc:sldChg>
      <pc:sldChg chg="addSp delSp modSp del mod">
        <pc:chgData name="門脇 泰史" userId="1e309f2d4aeb5e85" providerId="LiveId" clId="{4EBFA411-B511-484F-AF68-BB4D88C7E5F9}" dt="2023-12-04T19:41:49.659" v="49" actId="47"/>
        <pc:sldMkLst>
          <pc:docMk/>
          <pc:sldMk cId="460611208" sldId="261"/>
        </pc:sldMkLst>
        <pc:spChg chg="del mod">
          <ac:chgData name="門脇 泰史" userId="1e309f2d4aeb5e85" providerId="LiveId" clId="{4EBFA411-B511-484F-AF68-BB4D88C7E5F9}" dt="2023-12-04T19:40:52.431" v="35" actId="21"/>
          <ac:spMkLst>
            <pc:docMk/>
            <pc:sldMk cId="460611208" sldId="261"/>
            <ac:spMk id="2" creationId="{4B2DA112-145B-50B7-99D0-D0A09FFBD826}"/>
          </ac:spMkLst>
        </pc:spChg>
        <pc:spChg chg="add del">
          <ac:chgData name="門脇 泰史" userId="1e309f2d4aeb5e85" providerId="LiveId" clId="{4EBFA411-B511-484F-AF68-BB4D88C7E5F9}" dt="2023-12-04T19:40:02.793" v="29" actId="478"/>
          <ac:spMkLst>
            <pc:docMk/>
            <pc:sldMk cId="460611208" sldId="261"/>
            <ac:spMk id="3" creationId="{9F39311D-D97B-BEAF-43B3-DB39140544B9}"/>
          </ac:spMkLst>
        </pc:spChg>
        <pc:picChg chg="add del">
          <ac:chgData name="門脇 泰史" userId="1e309f2d4aeb5e85" providerId="LiveId" clId="{4EBFA411-B511-484F-AF68-BB4D88C7E5F9}" dt="2023-12-04T19:40:02.445" v="28" actId="478"/>
          <ac:picMkLst>
            <pc:docMk/>
            <pc:sldMk cId="460611208" sldId="261"/>
            <ac:picMk id="8" creationId="{EFB7CDD2-82B6-417F-9BCF-0F8E1B00CBEB}"/>
          </ac:picMkLst>
        </pc:picChg>
      </pc:sldChg>
      <pc:sldChg chg="modSp add mod">
        <pc:chgData name="門脇 泰史" userId="1e309f2d4aeb5e85" providerId="LiveId" clId="{4EBFA411-B511-484F-AF68-BB4D88C7E5F9}" dt="2023-12-04T19:44:47.209" v="215" actId="1076"/>
        <pc:sldMkLst>
          <pc:docMk/>
          <pc:sldMk cId="508933081" sldId="261"/>
        </pc:sldMkLst>
        <pc:spChg chg="mod">
          <ac:chgData name="門脇 泰史" userId="1e309f2d4aeb5e85" providerId="LiveId" clId="{4EBFA411-B511-484F-AF68-BB4D88C7E5F9}" dt="2023-12-04T19:44:47.209" v="215" actId="1076"/>
          <ac:spMkLst>
            <pc:docMk/>
            <pc:sldMk cId="508933081" sldId="261"/>
            <ac:spMk id="5" creationId="{BAFFDAEE-37AB-6CF2-B85E-405D82CC7AD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6465659"/>
            <a:ext cx="4307046"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992" y="6465659"/>
            <a:ext cx="4307046" cy="341541"/>
          </a:xfrm>
          <a:prstGeom prst="rect">
            <a:avLst/>
          </a:prstGeom>
        </p:spPr>
        <p:txBody>
          <a:bodyPr vert="horz" lIns="91440" tIns="45720" rIns="91440" bIns="45720" rtlCol="0" anchor="b"/>
          <a:lstStyle>
            <a:lvl1pPr algn="r">
              <a:defRPr sz="1200"/>
            </a:lvl1pPr>
          </a:lstStyle>
          <a:p>
            <a:fld id="{F2DD6B8A-38A7-4C92-9E12-B5D73B4B7812}" type="slidenum">
              <a:rPr kumimoji="1" lang="ja-JP" altLang="en-US" smtClean="0"/>
              <a:t>‹#›</a:t>
            </a:fld>
            <a:endParaRPr kumimoji="1" lang="ja-JP" altLang="en-US"/>
          </a:p>
        </p:txBody>
      </p:sp>
    </p:spTree>
    <p:extLst>
      <p:ext uri="{BB962C8B-B14F-4D97-AF65-F5344CB8AC3E}">
        <p14:creationId xmlns:p14="http://schemas.microsoft.com/office/powerpoint/2010/main" val="2635746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2" y="1"/>
            <a:ext cx="4307046" cy="341542"/>
          </a:xfrm>
          <a:prstGeom prst="rect">
            <a:avLst/>
          </a:prstGeom>
        </p:spPr>
        <p:txBody>
          <a:bodyPr vert="horz" lIns="91440" tIns="45720" rIns="91440" bIns="45720" rtlCol="0"/>
          <a:lstStyle>
            <a:lvl1pPr algn="r">
              <a:defRPr sz="1200"/>
            </a:lvl1pPr>
          </a:lstStyle>
          <a:p>
            <a:fld id="{0F49B43D-A181-4C1B-96EB-5A3E698792B5}"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659"/>
            <a:ext cx="4307046"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2" y="6465659"/>
            <a:ext cx="4307046" cy="341541"/>
          </a:xfrm>
          <a:prstGeom prst="rect">
            <a:avLst/>
          </a:prstGeom>
        </p:spPr>
        <p:txBody>
          <a:bodyPr vert="horz" lIns="91440" tIns="45720" rIns="91440" bIns="45720" rtlCol="0" anchor="b"/>
          <a:lstStyle>
            <a:lvl1pPr algn="r">
              <a:defRPr sz="1200"/>
            </a:lvl1pPr>
          </a:lstStyle>
          <a:p>
            <a:fld id="{25EC8E75-AA99-45CF-A293-3242CBE8362E}" type="slidenum">
              <a:rPr kumimoji="1" lang="ja-JP" altLang="en-US" smtClean="0"/>
              <a:t>‹#›</a:t>
            </a:fld>
            <a:endParaRPr kumimoji="1" lang="ja-JP" altLang="en-US"/>
          </a:p>
        </p:txBody>
      </p:sp>
    </p:spTree>
    <p:extLst>
      <p:ext uri="{BB962C8B-B14F-4D97-AF65-F5344CB8AC3E}">
        <p14:creationId xmlns:p14="http://schemas.microsoft.com/office/powerpoint/2010/main" val="37337429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a:t>
            </a:r>
            <a:r>
              <a:rPr kumimoji="1" lang="ja-JP" altLang="en-US" dirty="0" smtClean="0"/>
              <a:t>、校種別の事故発生状況を踏まえた事故</a:t>
            </a:r>
            <a:r>
              <a:rPr kumimoji="1" lang="ja-JP" altLang="en-US" dirty="0" smtClean="0"/>
              <a:t>防止に関する研修を行います。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a:t>
            </a:fld>
            <a:endParaRPr kumimoji="1" lang="ja-JP" altLang="en-US"/>
          </a:p>
        </p:txBody>
      </p:sp>
    </p:spTree>
    <p:extLst>
      <p:ext uri="{BB962C8B-B14F-4D97-AF65-F5344CB8AC3E}">
        <p14:creationId xmlns:p14="http://schemas.microsoft.com/office/powerpoint/2010/main" val="2613347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（各学校の実情に応じて、アンケート項目を作成する）</a:t>
            </a:r>
            <a:r>
              <a:rPr kumimoji="1" lang="en-US" altLang="ja-JP" dirty="0" smtClean="0"/>
              <a:t>※Google</a:t>
            </a:r>
            <a:r>
              <a:rPr kumimoji="1" lang="ja-JP" altLang="en-US" dirty="0" smtClean="0"/>
              <a:t>フォームを活用して、アンケートを実施する。</a:t>
            </a:r>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11</a:t>
            </a:fld>
            <a:endParaRPr kumimoji="1" lang="ja-JP" altLang="en-US"/>
          </a:p>
        </p:txBody>
      </p:sp>
    </p:spTree>
    <p:extLst>
      <p:ext uri="{BB962C8B-B14F-4D97-AF65-F5344CB8AC3E}">
        <p14:creationId xmlns:p14="http://schemas.microsoft.com/office/powerpoint/2010/main" val="833277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86343F-110F-45A2-8EE6-6D5149F188A9}" type="slidenum">
              <a:rPr kumimoji="1" lang="ja-JP" altLang="en-US" smtClean="0"/>
              <a:t>12</a:t>
            </a:fld>
            <a:endParaRPr kumimoji="1" lang="ja-JP" altLang="en-US"/>
          </a:p>
        </p:txBody>
      </p:sp>
    </p:spTree>
    <p:extLst>
      <p:ext uri="{BB962C8B-B14F-4D97-AF65-F5344CB8AC3E}">
        <p14:creationId xmlns:p14="http://schemas.microsoft.com/office/powerpoint/2010/main" val="807232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（学校の実情に応じて、スライドを選択する。）</a:t>
            </a:r>
            <a:endParaRPr kumimoji="1" lang="en-US" altLang="ja-JP" dirty="0" smtClean="0"/>
          </a:p>
          <a:p>
            <a:endParaRPr kumimoji="1" lang="en-US" altLang="ja-JP" dirty="0" smtClean="0"/>
          </a:p>
          <a:p>
            <a:r>
              <a:rPr kumimoji="1" lang="ja-JP" altLang="en-US" dirty="0" smtClean="0"/>
              <a:t>（校種ごとの災害発生傾向と事故防止の留意点について説明する）</a:t>
            </a:r>
            <a:r>
              <a:rPr kumimoji="1" lang="en-US" altLang="ja-JP" dirty="0" smtClean="0"/>
              <a:t>※</a:t>
            </a:r>
            <a:r>
              <a:rPr kumimoji="1" lang="ja-JP" altLang="en-US" dirty="0" smtClean="0"/>
              <a:t>「学校等の管理下の災害［令和５年版］第四編」参照</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13</a:t>
            </a:fld>
            <a:endParaRPr kumimoji="1" lang="ja-JP" altLang="en-US"/>
          </a:p>
        </p:txBody>
      </p:sp>
    </p:spTree>
    <p:extLst>
      <p:ext uri="{BB962C8B-B14F-4D97-AF65-F5344CB8AC3E}">
        <p14:creationId xmlns:p14="http://schemas.microsoft.com/office/powerpoint/2010/main" val="415759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（学校の実情に応じて、スライドを選択する。）</a:t>
            </a:r>
            <a:endParaRPr kumimoji="1" lang="en-US" altLang="ja-JP" dirty="0" smtClean="0"/>
          </a:p>
          <a:p>
            <a:endParaRPr kumimoji="1" lang="en-US" altLang="ja-JP" dirty="0" smtClean="0"/>
          </a:p>
          <a:p>
            <a:r>
              <a:rPr kumimoji="1" lang="ja-JP" altLang="en-US" dirty="0" smtClean="0"/>
              <a:t>（校種ごとの災害発生傾向と事故防止の留意点について説明する）</a:t>
            </a:r>
            <a:r>
              <a:rPr kumimoji="1" lang="en-US" altLang="ja-JP" dirty="0" smtClean="0"/>
              <a:t>※</a:t>
            </a:r>
            <a:r>
              <a:rPr kumimoji="1" lang="ja-JP" altLang="en-US" dirty="0" smtClean="0"/>
              <a:t>「学校等の管理下の災害［令和５年版］第四編」参照</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14</a:t>
            </a:fld>
            <a:endParaRPr kumimoji="1" lang="ja-JP" altLang="en-US"/>
          </a:p>
        </p:txBody>
      </p:sp>
    </p:spTree>
    <p:extLst>
      <p:ext uri="{BB962C8B-B14F-4D97-AF65-F5344CB8AC3E}">
        <p14:creationId xmlns:p14="http://schemas.microsoft.com/office/powerpoint/2010/main" val="3073081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（学校の実情に応じて、スライドを選択する。）</a:t>
            </a:r>
            <a:endParaRPr kumimoji="1" lang="en-US" altLang="ja-JP" dirty="0" smtClean="0"/>
          </a:p>
          <a:p>
            <a:endParaRPr kumimoji="1" lang="en-US" altLang="ja-JP" dirty="0" smtClean="0"/>
          </a:p>
          <a:p>
            <a:r>
              <a:rPr kumimoji="1" lang="ja-JP" altLang="en-US" dirty="0" smtClean="0"/>
              <a:t>（校種ごとの災害発生傾向と事故防止の留意点について説明する）</a:t>
            </a:r>
            <a:r>
              <a:rPr kumimoji="1" lang="en-US" altLang="ja-JP" dirty="0" smtClean="0"/>
              <a:t>※</a:t>
            </a:r>
            <a:r>
              <a:rPr kumimoji="1" lang="ja-JP" altLang="en-US" dirty="0" smtClean="0"/>
              <a:t>「学校等の管理下の災害［令和５年版］第四編」参照</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15</a:t>
            </a:fld>
            <a:endParaRPr kumimoji="1" lang="ja-JP" altLang="en-US"/>
          </a:p>
        </p:txBody>
      </p:sp>
    </p:spTree>
    <p:extLst>
      <p:ext uri="{BB962C8B-B14F-4D97-AF65-F5344CB8AC3E}">
        <p14:creationId xmlns:p14="http://schemas.microsoft.com/office/powerpoint/2010/main" val="4111362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（学校の実情に応じて、スライドを選択する。）</a:t>
            </a:r>
            <a:endParaRPr kumimoji="1" lang="en-US" altLang="ja-JP" dirty="0" smtClean="0"/>
          </a:p>
          <a:p>
            <a:endParaRPr kumimoji="1" lang="en-US" altLang="ja-JP" dirty="0" smtClean="0"/>
          </a:p>
          <a:p>
            <a:r>
              <a:rPr kumimoji="1" lang="ja-JP" altLang="en-US" dirty="0" smtClean="0"/>
              <a:t>（校種ごとの災害発生傾向と事故防止の留意点について説明する）</a:t>
            </a:r>
            <a:r>
              <a:rPr kumimoji="1" lang="en-US" altLang="ja-JP" dirty="0" smtClean="0"/>
              <a:t>※</a:t>
            </a:r>
            <a:r>
              <a:rPr kumimoji="1" lang="ja-JP" altLang="en-US" dirty="0" smtClean="0"/>
              <a:t>「学校等の管理下の災害［令和５年版］第四編」参照</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16</a:t>
            </a:fld>
            <a:endParaRPr kumimoji="1" lang="ja-JP" altLang="en-US"/>
          </a:p>
        </p:txBody>
      </p:sp>
    </p:spTree>
    <p:extLst>
      <p:ext uri="{BB962C8B-B14F-4D97-AF65-F5344CB8AC3E}">
        <p14:creationId xmlns:p14="http://schemas.microsoft.com/office/powerpoint/2010/main" val="3570403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（各学校の実情に応じて、事故事例を選択し、スライドを差し替える。）</a:t>
            </a:r>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17</a:t>
            </a:fld>
            <a:endParaRPr kumimoji="1" lang="ja-JP" altLang="en-US"/>
          </a:p>
        </p:txBody>
      </p:sp>
    </p:spTree>
    <p:extLst>
      <p:ext uri="{BB962C8B-B14F-4D97-AF65-F5344CB8AC3E}">
        <p14:creationId xmlns:p14="http://schemas.microsoft.com/office/powerpoint/2010/main" val="20491416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18</a:t>
            </a:fld>
            <a:endParaRPr kumimoji="1" lang="ja-JP" altLang="en-US"/>
          </a:p>
        </p:txBody>
      </p:sp>
    </p:spTree>
    <p:extLst>
      <p:ext uri="{BB962C8B-B14F-4D97-AF65-F5344CB8AC3E}">
        <p14:creationId xmlns:p14="http://schemas.microsoft.com/office/powerpoint/2010/main" val="2316958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19</a:t>
            </a:fld>
            <a:endParaRPr kumimoji="1" lang="ja-JP" altLang="en-US"/>
          </a:p>
        </p:txBody>
      </p:sp>
    </p:spTree>
    <p:extLst>
      <p:ext uri="{BB962C8B-B14F-4D97-AF65-F5344CB8AC3E}">
        <p14:creationId xmlns:p14="http://schemas.microsoft.com/office/powerpoint/2010/main" val="707811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20</a:t>
            </a:fld>
            <a:endParaRPr kumimoji="1" lang="ja-JP" altLang="en-US"/>
          </a:p>
        </p:txBody>
      </p:sp>
    </p:spTree>
    <p:extLst>
      <p:ext uri="{BB962C8B-B14F-4D97-AF65-F5344CB8AC3E}">
        <p14:creationId xmlns:p14="http://schemas.microsoft.com/office/powerpoint/2010/main" val="3796471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本日の研修内容はご覧のとおりです。</a:t>
            </a:r>
            <a:endParaRPr kumimoji="1" lang="en-US" altLang="ja-JP" dirty="0" smtClean="0"/>
          </a:p>
          <a:p>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研修では、</a:t>
            </a:r>
            <a:r>
              <a:rPr kumimoji="1" lang="ja-JP" altLang="ja-JP" sz="1200" kern="1200" dirty="0" smtClean="0">
                <a:solidFill>
                  <a:schemeClr val="tx1"/>
                </a:solidFill>
                <a:effectLst/>
                <a:latin typeface="+mn-lt"/>
                <a:ea typeface="+mn-ea"/>
                <a:cs typeface="+mn-cs"/>
              </a:rPr>
              <a:t>実際</a:t>
            </a:r>
            <a:r>
              <a:rPr kumimoji="1" lang="ja-JP" altLang="en-US" sz="1200" kern="1200" dirty="0" smtClean="0">
                <a:solidFill>
                  <a:schemeClr val="tx1"/>
                </a:solidFill>
                <a:effectLst/>
                <a:latin typeface="+mn-lt"/>
                <a:ea typeface="+mn-ea"/>
                <a:cs typeface="+mn-cs"/>
              </a:rPr>
              <a:t>に発生した</a:t>
            </a:r>
            <a:r>
              <a:rPr kumimoji="1" lang="ja-JP" altLang="ja-JP" sz="1200" kern="1200" dirty="0" smtClean="0">
                <a:solidFill>
                  <a:schemeClr val="tx1"/>
                </a:solidFill>
                <a:effectLst/>
                <a:latin typeface="+mn-lt"/>
                <a:ea typeface="+mn-ea"/>
                <a:cs typeface="+mn-cs"/>
              </a:rPr>
              <a:t>事故事例を基に、事故発生場面を想像するワークショップを実施</a:t>
            </a:r>
            <a:r>
              <a:rPr kumimoji="1" lang="ja-JP" altLang="en-US" sz="1200" kern="1200" dirty="0" smtClean="0">
                <a:solidFill>
                  <a:schemeClr val="tx1"/>
                </a:solidFill>
                <a:effectLst/>
                <a:latin typeface="+mn-lt"/>
                <a:ea typeface="+mn-ea"/>
                <a:cs typeface="+mn-cs"/>
              </a:rPr>
              <a:t>し、その事例から、事故防止のための手立てについてグループごとに話し合いを行います。</a:t>
            </a:r>
            <a:endParaRPr kumimoji="1" lang="en-US" altLang="ja-JP" sz="1200" kern="1200" dirty="0" smtClean="0">
              <a:solidFill>
                <a:schemeClr val="tx1"/>
              </a:solidFill>
              <a:effectLst/>
              <a:latin typeface="+mn-lt"/>
              <a:ea typeface="+mn-ea"/>
              <a:cs typeface="+mn-cs"/>
            </a:endParaRPr>
          </a:p>
          <a:p>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本日の研修で学んだことは、今後の校内での安全管理体制に生かしていきたいと思います。</a:t>
            </a:r>
            <a:endParaRPr kumimoji="1" lang="en-US" altLang="ja-JP" sz="1200" kern="1200" dirty="0" smtClean="0">
              <a:solidFill>
                <a:schemeClr val="tx1"/>
              </a:solidFill>
              <a:effectLst/>
              <a:latin typeface="+mn-lt"/>
              <a:ea typeface="+mn-ea"/>
              <a:cs typeface="+mn-cs"/>
            </a:endParaRPr>
          </a:p>
          <a:p>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よろしくお願いします。</a:t>
            </a:r>
            <a:endParaRPr kumimoji="1" lang="en-US" altLang="ja-JP"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a:t>
            </a:fld>
            <a:endParaRPr kumimoji="1" lang="ja-JP" altLang="en-US"/>
          </a:p>
        </p:txBody>
      </p:sp>
    </p:spTree>
    <p:extLst>
      <p:ext uri="{BB962C8B-B14F-4D97-AF65-F5344CB8AC3E}">
        <p14:creationId xmlns:p14="http://schemas.microsoft.com/office/powerpoint/2010/main" val="30985559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21</a:t>
            </a:fld>
            <a:endParaRPr kumimoji="1" lang="ja-JP" altLang="en-US"/>
          </a:p>
        </p:txBody>
      </p:sp>
    </p:spTree>
    <p:extLst>
      <p:ext uri="{BB962C8B-B14F-4D97-AF65-F5344CB8AC3E}">
        <p14:creationId xmlns:p14="http://schemas.microsoft.com/office/powerpoint/2010/main" val="1505535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22</a:t>
            </a:fld>
            <a:endParaRPr kumimoji="1" lang="ja-JP" altLang="en-US"/>
          </a:p>
        </p:txBody>
      </p:sp>
    </p:spTree>
    <p:extLst>
      <p:ext uri="{BB962C8B-B14F-4D97-AF65-F5344CB8AC3E}">
        <p14:creationId xmlns:p14="http://schemas.microsoft.com/office/powerpoint/2010/main" val="26511786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23</a:t>
            </a:fld>
            <a:endParaRPr kumimoji="1" lang="ja-JP" altLang="en-US"/>
          </a:p>
        </p:txBody>
      </p:sp>
    </p:spTree>
    <p:extLst>
      <p:ext uri="{BB962C8B-B14F-4D97-AF65-F5344CB8AC3E}">
        <p14:creationId xmlns:p14="http://schemas.microsoft.com/office/powerpoint/2010/main" val="25275564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24</a:t>
            </a:fld>
            <a:endParaRPr kumimoji="1" lang="ja-JP" altLang="en-US"/>
          </a:p>
        </p:txBody>
      </p:sp>
    </p:spTree>
    <p:extLst>
      <p:ext uri="{BB962C8B-B14F-4D97-AF65-F5344CB8AC3E}">
        <p14:creationId xmlns:p14="http://schemas.microsoft.com/office/powerpoint/2010/main" val="26950971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25</a:t>
            </a:fld>
            <a:endParaRPr kumimoji="1" lang="ja-JP" altLang="en-US"/>
          </a:p>
        </p:txBody>
      </p:sp>
    </p:spTree>
    <p:extLst>
      <p:ext uri="{BB962C8B-B14F-4D97-AF65-F5344CB8AC3E}">
        <p14:creationId xmlns:p14="http://schemas.microsoft.com/office/powerpoint/2010/main" val="16618879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26</a:t>
            </a:fld>
            <a:endParaRPr kumimoji="1" lang="ja-JP" altLang="en-US"/>
          </a:p>
        </p:txBody>
      </p:sp>
    </p:spTree>
    <p:extLst>
      <p:ext uri="{BB962C8B-B14F-4D97-AF65-F5344CB8AC3E}">
        <p14:creationId xmlns:p14="http://schemas.microsoft.com/office/powerpoint/2010/main" val="42637489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27</a:t>
            </a:fld>
            <a:endParaRPr kumimoji="1" lang="ja-JP" altLang="en-US"/>
          </a:p>
        </p:txBody>
      </p:sp>
    </p:spTree>
    <p:extLst>
      <p:ext uri="{BB962C8B-B14F-4D97-AF65-F5344CB8AC3E}">
        <p14:creationId xmlns:p14="http://schemas.microsoft.com/office/powerpoint/2010/main" val="1868117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28</a:t>
            </a:fld>
            <a:endParaRPr kumimoji="1" lang="ja-JP" altLang="en-US"/>
          </a:p>
        </p:txBody>
      </p:sp>
    </p:spTree>
    <p:extLst>
      <p:ext uri="{BB962C8B-B14F-4D97-AF65-F5344CB8AC3E}">
        <p14:creationId xmlns:p14="http://schemas.microsoft.com/office/powerpoint/2010/main" val="9594296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（各学校の実情に応じて、事故事例を選択し、スライドを差し替える。）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29</a:t>
            </a:fld>
            <a:endParaRPr kumimoji="1" lang="ja-JP" altLang="en-US"/>
          </a:p>
        </p:txBody>
      </p:sp>
    </p:spTree>
    <p:extLst>
      <p:ext uri="{BB962C8B-B14F-4D97-AF65-F5344CB8AC3E}">
        <p14:creationId xmlns:p14="http://schemas.microsoft.com/office/powerpoint/2010/main" val="428343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事故事例</a:t>
            </a:r>
            <a:r>
              <a:rPr kumimoji="1" lang="ja-JP" altLang="ja-JP" sz="1200" kern="1200" dirty="0" smtClean="0">
                <a:solidFill>
                  <a:schemeClr val="tx1"/>
                </a:solidFill>
                <a:effectLst/>
                <a:latin typeface="+mn-lt"/>
                <a:ea typeface="+mn-ea"/>
                <a:cs typeface="+mn-cs"/>
              </a:rPr>
              <a:t>は</a:t>
            </a:r>
            <a:r>
              <a:rPr kumimoji="1" lang="ja-JP" altLang="en-US"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「状況・過程・結果」の３つが</a:t>
            </a:r>
            <a:r>
              <a:rPr kumimoji="1" lang="ja-JP" altLang="en-US" sz="1200" kern="1200" dirty="0" smtClean="0">
                <a:solidFill>
                  <a:schemeClr val="tx1"/>
                </a:solidFill>
                <a:effectLst/>
                <a:latin typeface="+mn-lt"/>
                <a:ea typeface="+mn-ea"/>
                <a:cs typeface="+mn-cs"/>
              </a:rPr>
              <a:t>あります。</a:t>
            </a:r>
            <a:endParaRPr kumimoji="1" lang="en-US" altLang="ja-JP"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tx1"/>
              </a:solidFill>
              <a:effectLst/>
              <a:latin typeface="+mn-lt"/>
              <a:ea typeface="+mn-ea"/>
              <a:cs typeface="+mn-cs"/>
            </a:endParaRPr>
          </a:p>
          <a:p>
            <a:r>
              <a:rPr kumimoji="1" lang="ja-JP" altLang="en-US" dirty="0" smtClean="0"/>
              <a:t>この後、みなさんには実際に発生した事例を提示します。</a:t>
            </a:r>
            <a:endParaRPr kumimoji="1" lang="en-US" altLang="ja-JP" dirty="0" smtClean="0"/>
          </a:p>
          <a:p>
            <a:endParaRPr kumimoji="1" lang="en-US" altLang="ja-JP" dirty="0" smtClean="0"/>
          </a:p>
          <a:p>
            <a:r>
              <a:rPr kumimoji="1" lang="ja-JP" altLang="en-US" dirty="0" smtClean="0"/>
              <a:t>事例は、「状況と結果」のみを提示しますので、事故の「過程」で何が発生したのかについて、個人及びグループで話し合いを行ってください。</a:t>
            </a:r>
            <a:endParaRPr kumimoji="1" lang="en-US" altLang="ja-JP"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3</a:t>
            </a:fld>
            <a:endParaRPr kumimoji="1" lang="ja-JP" altLang="en-US"/>
          </a:p>
        </p:txBody>
      </p:sp>
    </p:spTree>
    <p:extLst>
      <p:ext uri="{BB962C8B-B14F-4D97-AF65-F5344CB8AC3E}">
        <p14:creationId xmlns:p14="http://schemas.microsoft.com/office/powerpoint/2010/main" val="3490570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（学校の実情に応じて、スライドを選択する。）</a:t>
            </a:r>
            <a:endParaRPr kumimoji="1" lang="en-US" altLang="ja-JP" dirty="0" smtClean="0"/>
          </a:p>
          <a:p>
            <a:endParaRPr kumimoji="1" lang="en-US" altLang="ja-JP" dirty="0" smtClean="0"/>
          </a:p>
          <a:p>
            <a:r>
              <a:rPr kumimoji="1" lang="ja-JP" altLang="en-US" dirty="0" smtClean="0"/>
              <a:t>（校種ごとの災害発生傾向と事故防止の留意点について説明する）</a:t>
            </a:r>
            <a:r>
              <a:rPr kumimoji="1" lang="en-US" altLang="ja-JP" dirty="0" smtClean="0"/>
              <a:t>※</a:t>
            </a:r>
            <a:r>
              <a:rPr kumimoji="1" lang="ja-JP" altLang="en-US" dirty="0" smtClean="0"/>
              <a:t>「学校等の管理下の災害［令和５年版］第四編」参照</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4</a:t>
            </a:fld>
            <a:endParaRPr kumimoji="1" lang="ja-JP" altLang="en-US"/>
          </a:p>
        </p:txBody>
      </p:sp>
    </p:spTree>
    <p:extLst>
      <p:ext uri="{BB962C8B-B14F-4D97-AF65-F5344CB8AC3E}">
        <p14:creationId xmlns:p14="http://schemas.microsoft.com/office/powerpoint/2010/main" val="295881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（校種ごとに事例を選んで説明を行う）</a:t>
            </a:r>
            <a:endParaRPr kumimoji="1" lang="en-US" altLang="ja-JP" dirty="0" smtClean="0"/>
          </a:p>
          <a:p>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（事例を読み上げる）</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p>
            <a:r>
              <a:rPr kumimoji="1" lang="ja-JP" altLang="en-US" dirty="0" smtClean="0"/>
              <a:t>それでは、この事例を基に、事故が発生した「過程」について話し合いを行います。</a:t>
            </a:r>
            <a:endParaRPr kumimoji="1" lang="en-US" altLang="ja-JP" dirty="0" smtClean="0"/>
          </a:p>
          <a:p>
            <a:endParaRPr kumimoji="1" lang="en-US" altLang="ja-JP" dirty="0" smtClean="0"/>
          </a:p>
          <a:p>
            <a:r>
              <a:rPr kumimoji="1" lang="ja-JP" altLang="en-US" dirty="0" smtClean="0"/>
              <a:t>空欄の部分で何が発生してこの結果に至ったのか、事故の過程をイメージし、今後の事故防止につなげる研修です。</a:t>
            </a:r>
            <a:endParaRPr kumimoji="1" lang="en-US" altLang="ja-JP" dirty="0" smtClean="0"/>
          </a:p>
          <a:p>
            <a:endParaRPr kumimoji="1" lang="en-US" altLang="ja-JP" dirty="0" smtClean="0"/>
          </a:p>
          <a:p>
            <a:r>
              <a:rPr kumimoji="1" lang="ja-JP" altLang="en-US" dirty="0" smtClean="0"/>
              <a:t>（話し合いの進め方を説明し、個人・グループでの活動を始める）</a:t>
            </a:r>
            <a:endParaRPr kumimoji="1" lang="en-US" altLang="ja-JP" dirty="0" smtClean="0"/>
          </a:p>
          <a:p>
            <a:endParaRPr kumimoji="1" lang="en-US" altLang="ja-JP" dirty="0" smtClean="0"/>
          </a:p>
          <a:p>
            <a:r>
              <a:rPr kumimoji="1" lang="ja-JP" altLang="en-US" dirty="0" smtClean="0"/>
              <a:t>（目安の時間：個人で記入→５分、グループ内での共有・手立ての検討→１０分、全体での発表→５分）</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5</a:t>
            </a:fld>
            <a:endParaRPr kumimoji="1" lang="ja-JP" altLang="en-US"/>
          </a:p>
        </p:txBody>
      </p:sp>
    </p:spTree>
    <p:extLst>
      <p:ext uri="{BB962C8B-B14F-4D97-AF65-F5344CB8AC3E}">
        <p14:creationId xmlns:p14="http://schemas.microsoft.com/office/powerpoint/2010/main" val="1286558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（検討する事例は、事前に印刷し、各グループに配布する）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7</a:t>
            </a:fld>
            <a:endParaRPr kumimoji="1" lang="ja-JP" altLang="en-US"/>
          </a:p>
        </p:txBody>
      </p:sp>
    </p:spTree>
    <p:extLst>
      <p:ext uri="{BB962C8B-B14F-4D97-AF65-F5344CB8AC3E}">
        <p14:creationId xmlns:p14="http://schemas.microsoft.com/office/powerpoint/2010/main" val="1939990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（模造紙等に事前に印刷し、各グループに配布する）</a:t>
            </a:r>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8</a:t>
            </a:fld>
            <a:endParaRPr kumimoji="1" lang="ja-JP" altLang="en-US"/>
          </a:p>
        </p:txBody>
      </p:sp>
    </p:spTree>
    <p:extLst>
      <p:ext uri="{BB962C8B-B14F-4D97-AF65-F5344CB8AC3E}">
        <p14:creationId xmlns:p14="http://schemas.microsoft.com/office/powerpoint/2010/main" val="3328887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（実際に発生した事故の概要を提示する。）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9</a:t>
            </a:fld>
            <a:endParaRPr kumimoji="1" lang="ja-JP" altLang="en-US"/>
          </a:p>
        </p:txBody>
      </p:sp>
    </p:spTree>
    <p:extLst>
      <p:ext uri="{BB962C8B-B14F-4D97-AF65-F5344CB8AC3E}">
        <p14:creationId xmlns:p14="http://schemas.microsoft.com/office/powerpoint/2010/main" val="3323765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（各学校の実情に応じて、まとめのスライドを作成する）</a:t>
            </a:r>
            <a:endParaRPr kumimoji="1" lang="ja-JP" altLang="en-US" dirty="0"/>
          </a:p>
        </p:txBody>
      </p:sp>
      <p:sp>
        <p:nvSpPr>
          <p:cNvPr id="4" name="スライド番号プレースホルダー 3"/>
          <p:cNvSpPr>
            <a:spLocks noGrp="1"/>
          </p:cNvSpPr>
          <p:nvPr>
            <p:ph type="sldNum" sz="quarter" idx="10"/>
          </p:nvPr>
        </p:nvSpPr>
        <p:spPr/>
        <p:txBody>
          <a:bodyPr/>
          <a:lstStyle/>
          <a:p>
            <a:fld id="{25EC8E75-AA99-45CF-A293-3242CBE8362E}" type="slidenum">
              <a:rPr kumimoji="1" lang="ja-JP" altLang="en-US" smtClean="0"/>
              <a:t>10</a:t>
            </a:fld>
            <a:endParaRPr kumimoji="1" lang="ja-JP" altLang="en-US"/>
          </a:p>
        </p:txBody>
      </p:sp>
    </p:spTree>
    <p:extLst>
      <p:ext uri="{BB962C8B-B14F-4D97-AF65-F5344CB8AC3E}">
        <p14:creationId xmlns:p14="http://schemas.microsoft.com/office/powerpoint/2010/main" val="3752489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126655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121196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548524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680777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014893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357320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602016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42418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261266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74912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143642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8055401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DC0C6DE-4E79-65B8-70BD-E3BC4FBA57F5}"/>
              </a:ext>
            </a:extLst>
          </p:cNvPr>
          <p:cNvSpPr txBox="1"/>
          <p:nvPr/>
        </p:nvSpPr>
        <p:spPr>
          <a:xfrm>
            <a:off x="390560" y="520114"/>
            <a:ext cx="3972434" cy="523220"/>
          </a:xfrm>
          <a:prstGeom prst="rect">
            <a:avLst/>
          </a:prstGeom>
          <a:noFill/>
        </p:spPr>
        <p:txBody>
          <a:bodyPr wrap="square" rtlCol="0">
            <a:spAutoFit/>
          </a:bodyPr>
          <a:lstStyle/>
          <a:p>
            <a:r>
              <a:rPr lang="ja-JP" altLang="en-US" sz="2800" dirty="0">
                <a:latin typeface="ＭＳ ゴシック" panose="020B0609070205080204" pitchFamily="49" charset="-128"/>
                <a:ea typeface="ＭＳ ゴシック" panose="020B0609070205080204" pitchFamily="49" charset="-128"/>
              </a:rPr>
              <a:t>令和○年度　職員研修</a:t>
            </a:r>
            <a:endParaRPr lang="ja-JP" altLang="en-US" sz="140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BAFFDAEE-37AB-6CF2-B85E-405D82CC7AD0}"/>
              </a:ext>
            </a:extLst>
          </p:cNvPr>
          <p:cNvSpPr txBox="1"/>
          <p:nvPr/>
        </p:nvSpPr>
        <p:spPr>
          <a:xfrm>
            <a:off x="552098" y="1919278"/>
            <a:ext cx="8155641" cy="1446550"/>
          </a:xfrm>
          <a:prstGeom prst="rect">
            <a:avLst/>
          </a:prstGeom>
          <a:noFill/>
        </p:spPr>
        <p:txBody>
          <a:bodyPr wrap="square" rtlCol="0">
            <a:spAutoFit/>
          </a:bodyPr>
          <a:lstStyle/>
          <a:p>
            <a:pPr algn="ctr"/>
            <a:r>
              <a:rPr lang="ja-JP" altLang="en-US" sz="4400" dirty="0">
                <a:latin typeface="ＭＳ ゴシック" panose="020B0609070205080204" pitchFamily="49" charset="-128"/>
                <a:ea typeface="ＭＳ ゴシック" panose="020B0609070205080204" pitchFamily="49" charset="-128"/>
              </a:rPr>
              <a:t>校種別</a:t>
            </a:r>
            <a:r>
              <a:rPr lang="ja-JP" altLang="en-US" sz="4400" dirty="0" smtClean="0">
                <a:latin typeface="ＭＳ ゴシック" panose="020B0609070205080204" pitchFamily="49" charset="-128"/>
                <a:ea typeface="ＭＳ ゴシック" panose="020B0609070205080204" pitchFamily="49" charset="-128"/>
              </a:rPr>
              <a:t>の事故発生状況を</a:t>
            </a:r>
            <a:endParaRPr lang="en-US" altLang="ja-JP" sz="4400" dirty="0" smtClean="0">
              <a:latin typeface="ＭＳ ゴシック" panose="020B0609070205080204" pitchFamily="49" charset="-128"/>
              <a:ea typeface="ＭＳ ゴシック" panose="020B0609070205080204" pitchFamily="49" charset="-128"/>
            </a:endParaRPr>
          </a:p>
          <a:p>
            <a:pPr algn="ctr"/>
            <a:r>
              <a:rPr lang="ja-JP" altLang="en-US" sz="4400" dirty="0" smtClean="0">
                <a:latin typeface="ＭＳ ゴシック" panose="020B0609070205080204" pitchFamily="49" charset="-128"/>
                <a:ea typeface="ＭＳ ゴシック" panose="020B0609070205080204" pitchFamily="49" charset="-128"/>
              </a:rPr>
              <a:t>踏まえた</a:t>
            </a:r>
            <a:r>
              <a:rPr lang="ja-JP" altLang="en-US" sz="4400" dirty="0" smtClean="0">
                <a:latin typeface="ＭＳ ゴシック" panose="020B0609070205080204" pitchFamily="49" charset="-128"/>
                <a:ea typeface="ＭＳ ゴシック" panose="020B0609070205080204" pitchFamily="49" charset="-128"/>
              </a:rPr>
              <a:t>事故</a:t>
            </a:r>
            <a:r>
              <a:rPr lang="ja-JP" altLang="en-US" sz="4400" dirty="0">
                <a:latin typeface="ＭＳ ゴシック" panose="020B0609070205080204" pitchFamily="49" charset="-128"/>
                <a:ea typeface="ＭＳ ゴシック" panose="020B0609070205080204" pitchFamily="49" charset="-128"/>
              </a:rPr>
              <a:t>防止に関する研修</a:t>
            </a:r>
          </a:p>
        </p:txBody>
      </p:sp>
      <p:sp>
        <p:nvSpPr>
          <p:cNvPr id="6" name="テキスト ボックス 5">
            <a:extLst>
              <a:ext uri="{FF2B5EF4-FFF2-40B4-BE49-F238E27FC236}">
                <a16:creationId xmlns:a16="http://schemas.microsoft.com/office/drawing/2014/main" id="{D1A8E867-BBC0-FDD9-567D-D87ED92BDF0E}"/>
              </a:ext>
            </a:extLst>
          </p:cNvPr>
          <p:cNvSpPr txBox="1"/>
          <p:nvPr/>
        </p:nvSpPr>
        <p:spPr>
          <a:xfrm>
            <a:off x="4223144" y="4848914"/>
            <a:ext cx="4484595" cy="1107996"/>
          </a:xfrm>
          <a:prstGeom prst="rect">
            <a:avLst/>
          </a:prstGeom>
          <a:noFill/>
        </p:spPr>
        <p:txBody>
          <a:bodyPr wrap="square" rtlCol="0">
            <a:spAutoFit/>
          </a:bodyPr>
          <a:lstStyle/>
          <a:p>
            <a:r>
              <a:rPr lang="ja-JP" altLang="en-US" sz="2200" dirty="0">
                <a:latin typeface="ＭＳ ゴシック" panose="020B0609070205080204" pitchFamily="49" charset="-128"/>
                <a:ea typeface="ＭＳ ゴシック" panose="020B0609070205080204" pitchFamily="49" charset="-128"/>
              </a:rPr>
              <a:t>日時：令和○年○月○日</a:t>
            </a:r>
            <a:r>
              <a:rPr lang="ja-JP" altLang="en-US" sz="2200" dirty="0" smtClean="0">
                <a:latin typeface="ＭＳ ゴシック" panose="020B0609070205080204" pitchFamily="49" charset="-128"/>
                <a:ea typeface="ＭＳ ゴシック" panose="020B0609070205080204" pitchFamily="49" charset="-128"/>
              </a:rPr>
              <a:t>（　）</a:t>
            </a:r>
            <a:endParaRPr lang="en-US" altLang="ja-JP" sz="2200" dirty="0">
              <a:latin typeface="ＭＳ ゴシック" panose="020B0609070205080204" pitchFamily="49" charset="-128"/>
              <a:ea typeface="ＭＳ ゴシック" panose="020B0609070205080204" pitchFamily="49" charset="-128"/>
            </a:endParaRPr>
          </a:p>
          <a:p>
            <a:r>
              <a:rPr lang="ja-JP" altLang="en-US" sz="2200" dirty="0">
                <a:latin typeface="ＭＳ ゴシック" panose="020B0609070205080204" pitchFamily="49" charset="-128"/>
                <a:ea typeface="ＭＳ ゴシック" panose="020B0609070205080204" pitchFamily="49" charset="-128"/>
              </a:rPr>
              <a:t>　　　□□時</a:t>
            </a:r>
            <a:r>
              <a:rPr lang="en-US" altLang="ja-JP" sz="2200" dirty="0">
                <a:latin typeface="ＭＳ ゴシック" panose="020B0609070205080204" pitchFamily="49" charset="-128"/>
                <a:ea typeface="ＭＳ ゴシック" panose="020B0609070205080204" pitchFamily="49" charset="-128"/>
              </a:rPr>
              <a:t>××</a:t>
            </a:r>
            <a:r>
              <a:rPr lang="ja-JP" altLang="en-US" sz="2200" dirty="0">
                <a:latin typeface="ＭＳ ゴシック" panose="020B0609070205080204" pitchFamily="49" charset="-128"/>
                <a:ea typeface="ＭＳ ゴシック" panose="020B0609070205080204" pitchFamily="49" charset="-128"/>
              </a:rPr>
              <a:t>分</a:t>
            </a:r>
            <a:endParaRPr lang="en-US" altLang="ja-JP" sz="2200" dirty="0">
              <a:latin typeface="ＭＳ ゴシック" panose="020B0609070205080204" pitchFamily="49" charset="-128"/>
              <a:ea typeface="ＭＳ ゴシック" panose="020B0609070205080204" pitchFamily="49" charset="-128"/>
            </a:endParaRPr>
          </a:p>
          <a:p>
            <a:r>
              <a:rPr lang="ja-JP" altLang="en-US" sz="2200" dirty="0">
                <a:latin typeface="ＭＳ ゴシック" panose="020B0609070205080204" pitchFamily="49" charset="-128"/>
                <a:ea typeface="ＭＳ ゴシック" panose="020B0609070205080204" pitchFamily="49" charset="-128"/>
              </a:rPr>
              <a:t>場所：○○立△△学校（会議室）</a:t>
            </a:r>
            <a:endParaRPr lang="en-US" altLang="ja-JP" sz="2200" dirty="0">
              <a:latin typeface="ＭＳ ゴシック" panose="020B0609070205080204" pitchFamily="49" charset="-128"/>
              <a:ea typeface="ＭＳ ゴシック" panose="020B0609070205080204" pitchFamily="49" charset="-128"/>
            </a:endParaRPr>
          </a:p>
        </p:txBody>
      </p:sp>
      <p:pic>
        <p:nvPicPr>
          <p:cNvPr id="2" name="Picture 2" descr="https://www.jpnsport.go.jp/anzen/Portals/0/anzen/kenko/siryou/character2/c/C-1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2560" y="3818739"/>
            <a:ext cx="2451200" cy="2451200"/>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a:t>
            </a:fld>
            <a:endParaRPr lang="en-US" altLang="ja-JP" dirty="0"/>
          </a:p>
        </p:txBody>
      </p:sp>
    </p:spTree>
    <p:extLst>
      <p:ext uri="{BB962C8B-B14F-4D97-AF65-F5344CB8AC3E}">
        <p14:creationId xmlns:p14="http://schemas.microsoft.com/office/powerpoint/2010/main" val="1198912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486677" y="282434"/>
            <a:ext cx="8303362" cy="5909310"/>
          </a:xfrm>
          <a:prstGeom prst="rect">
            <a:avLst/>
          </a:prstGeom>
          <a:noFill/>
        </p:spPr>
        <p:txBody>
          <a:bodyPr wrap="square" rtlCol="0">
            <a:spAutoFit/>
          </a:bodyPr>
          <a:lstStyle/>
          <a:p>
            <a:pPr algn="ctr"/>
            <a:r>
              <a:rPr lang="ja-JP" altLang="en-US" sz="4500" dirty="0" smtClean="0">
                <a:latin typeface="ＭＳ ゴシック" panose="020B0609070205080204" pitchFamily="49" charset="-128"/>
                <a:ea typeface="ＭＳ ゴシック" panose="020B0609070205080204" pitchFamily="49" charset="-128"/>
              </a:rPr>
              <a:t>まとめ</a:t>
            </a:r>
            <a:endParaRPr lang="en-US" altLang="ja-JP" sz="4500" dirty="0" smtClean="0">
              <a:latin typeface="ＭＳ ゴシック" panose="020B0609070205080204" pitchFamily="49" charset="-128"/>
              <a:ea typeface="ＭＳ ゴシック" panose="020B0609070205080204" pitchFamily="49" charset="-128"/>
            </a:endParaRPr>
          </a:p>
          <a:p>
            <a:pPr algn="ctr"/>
            <a:endParaRPr lang="en-US" altLang="ja-JP" sz="4500" dirty="0">
              <a:latin typeface="ＭＳ ゴシック" panose="020B0609070205080204" pitchFamily="49" charset="-128"/>
              <a:ea typeface="ＭＳ ゴシック" panose="020B0609070205080204" pitchFamily="49" charset="-128"/>
            </a:endParaRPr>
          </a:p>
          <a:p>
            <a:r>
              <a:rPr lang="ja-JP" altLang="en-US" sz="3600" dirty="0" smtClean="0">
                <a:latin typeface="ＭＳ ゴシック" panose="020B0609070205080204" pitchFamily="49" charset="-128"/>
                <a:ea typeface="ＭＳ ゴシック" panose="020B0609070205080204" pitchFamily="49" charset="-128"/>
              </a:rPr>
              <a:t>○事故事例から、学校や教室</a:t>
            </a:r>
            <a:r>
              <a:rPr lang="ja-JP" altLang="en-US" sz="3600" dirty="0">
                <a:latin typeface="ＭＳ ゴシック" panose="020B0609070205080204" pitchFamily="49" charset="-128"/>
                <a:ea typeface="ＭＳ ゴシック" panose="020B0609070205080204" pitchFamily="49" charset="-128"/>
              </a:rPr>
              <a:t>にも</a:t>
            </a:r>
            <a:r>
              <a:rPr lang="ja-JP" altLang="en-US" sz="3600" dirty="0" smtClean="0">
                <a:latin typeface="ＭＳ ゴシック" panose="020B0609070205080204" pitchFamily="49" charset="-128"/>
                <a:ea typeface="ＭＳ ゴシック" panose="020B0609070205080204" pitchFamily="49" charset="-128"/>
              </a:rPr>
              <a:t>存在</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するリスクについて想像することが</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できました</a:t>
            </a:r>
            <a:r>
              <a:rPr lang="ja-JP" altLang="en-US" sz="3600" dirty="0">
                <a:latin typeface="ＭＳ ゴシック" panose="020B0609070205080204" pitchFamily="49" charset="-128"/>
                <a:ea typeface="ＭＳ ゴシック" panose="020B0609070205080204" pitchFamily="49" charset="-128"/>
              </a:rPr>
              <a:t>か？</a:t>
            </a:r>
            <a:endParaRPr lang="en-US" altLang="ja-JP" sz="3600" dirty="0">
              <a:latin typeface="ＭＳ ゴシック" panose="020B0609070205080204" pitchFamily="49" charset="-128"/>
              <a:ea typeface="ＭＳ ゴシック" panose="020B0609070205080204" pitchFamily="49" charset="-128"/>
            </a:endParaRPr>
          </a:p>
          <a:p>
            <a:endParaRPr lang="en-US" altLang="ja-JP" sz="3600" dirty="0">
              <a:latin typeface="ＭＳ ゴシック" panose="020B0609070205080204" pitchFamily="49" charset="-128"/>
              <a:ea typeface="ＭＳ ゴシック" panose="020B0609070205080204" pitchFamily="49" charset="-128"/>
            </a:endParaRPr>
          </a:p>
          <a:p>
            <a:r>
              <a:rPr lang="ja-JP" altLang="en-US" sz="3600" dirty="0" smtClean="0">
                <a:latin typeface="ＭＳ ゴシック" panose="020B0609070205080204" pitchFamily="49" charset="-128"/>
                <a:ea typeface="ＭＳ ゴシック" panose="020B0609070205080204" pitchFamily="49" charset="-128"/>
              </a:rPr>
              <a:t>○想像したリスクについては、今後の</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学校生活の中でお互いが意識し合い　</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子供たちとしっかりと向き合って</a:t>
            </a:r>
            <a:r>
              <a:rPr lang="ja-JP" altLang="en-US" sz="3600" dirty="0" err="1" smtClean="0">
                <a:latin typeface="ＭＳ ゴシック" panose="020B0609070205080204" pitchFamily="49" charset="-128"/>
                <a:ea typeface="ＭＳ ゴシック" panose="020B0609070205080204" pitchFamily="49" charset="-128"/>
              </a:rPr>
              <a:t>い</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きましょう</a:t>
            </a:r>
            <a:r>
              <a:rPr lang="ja-JP" altLang="en-US" sz="3600" dirty="0">
                <a:latin typeface="ＭＳ ゴシック" panose="020B0609070205080204" pitchFamily="49" charset="-128"/>
                <a:ea typeface="ＭＳ ゴシック" panose="020B0609070205080204" pitchFamily="49" charset="-128"/>
              </a:rPr>
              <a:t>。</a:t>
            </a:r>
            <a:endParaRPr lang="en-US" altLang="ja-JP" sz="3600" dirty="0">
              <a:latin typeface="ＭＳ ゴシック" panose="020B0609070205080204" pitchFamily="49" charset="-128"/>
              <a:ea typeface="ＭＳ ゴシック" panose="020B0609070205080204" pitchFamily="49" charset="-128"/>
            </a:endParaRPr>
          </a:p>
        </p:txBody>
      </p:sp>
      <p:sp>
        <p:nvSpPr>
          <p:cNvPr id="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10</a:t>
            </a:fld>
            <a:endParaRPr lang="en-US" altLang="ja-JP" dirty="0"/>
          </a:p>
        </p:txBody>
      </p:sp>
    </p:spTree>
    <p:extLst>
      <p:ext uri="{BB962C8B-B14F-4D97-AF65-F5344CB8AC3E}">
        <p14:creationId xmlns:p14="http://schemas.microsoft.com/office/powerpoint/2010/main" val="508933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663341" y="430339"/>
            <a:ext cx="7775342" cy="5632311"/>
          </a:xfrm>
          <a:prstGeom prst="rect">
            <a:avLst/>
          </a:prstGeom>
          <a:noFill/>
        </p:spPr>
        <p:txBody>
          <a:bodyPr wrap="square" rtlCol="0">
            <a:spAutoFit/>
          </a:bodyPr>
          <a:lstStyle/>
          <a:p>
            <a:pPr algn="ctr"/>
            <a:r>
              <a:rPr lang="ja-JP" altLang="en-US" sz="3600" dirty="0" smtClean="0">
                <a:latin typeface="ＭＳ ゴシック" panose="020B0609070205080204" pitchFamily="49" charset="-128"/>
                <a:ea typeface="ＭＳ ゴシック" panose="020B0609070205080204" pitchFamily="49" charset="-128"/>
              </a:rPr>
              <a:t>＜研修後のアンケート内容（例）＞</a:t>
            </a:r>
            <a:endParaRPr lang="en-US" altLang="ja-JP" sz="3600" dirty="0">
              <a:latin typeface="ＭＳ ゴシック" panose="020B0609070205080204" pitchFamily="49" charset="-128"/>
              <a:ea typeface="ＭＳ ゴシック" panose="020B0609070205080204" pitchFamily="49" charset="-128"/>
            </a:endParaRPr>
          </a:p>
          <a:p>
            <a:pPr algn="ctr"/>
            <a:endParaRPr lang="en-US" altLang="ja-JP" sz="3600" dirty="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①今日の研修で学んだ</a:t>
            </a:r>
            <a:r>
              <a:rPr lang="ja-JP" altLang="en-US" sz="3600" dirty="0" smtClean="0">
                <a:latin typeface="ＭＳ ゴシック" panose="020B0609070205080204" pitchFamily="49" charset="-128"/>
                <a:ea typeface="ＭＳ ゴシック" panose="020B0609070205080204" pitchFamily="49" charset="-128"/>
              </a:rPr>
              <a:t>ことや印象に</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残った</a:t>
            </a:r>
            <a:r>
              <a:rPr lang="ja-JP" altLang="en-US" sz="3600" dirty="0">
                <a:latin typeface="ＭＳ ゴシック" panose="020B0609070205080204" pitchFamily="49" charset="-128"/>
                <a:ea typeface="ＭＳ ゴシック" panose="020B0609070205080204" pitchFamily="49" charset="-128"/>
              </a:rPr>
              <a:t>ことは何ですか。</a:t>
            </a:r>
          </a:p>
          <a:p>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smtClean="0">
                <a:latin typeface="ＭＳ ゴシック" panose="020B0609070205080204" pitchFamily="49" charset="-128"/>
                <a:ea typeface="ＭＳ ゴシック" panose="020B0609070205080204" pitchFamily="49" charset="-128"/>
              </a:rPr>
              <a:t>②</a:t>
            </a:r>
            <a:r>
              <a:rPr lang="ja-JP" altLang="en-US" sz="3600" dirty="0">
                <a:latin typeface="ＭＳ ゴシック" panose="020B0609070205080204" pitchFamily="49" charset="-128"/>
                <a:ea typeface="ＭＳ ゴシック" panose="020B0609070205080204" pitchFamily="49" charset="-128"/>
              </a:rPr>
              <a:t>今日の研修で学んだ</a:t>
            </a:r>
            <a:r>
              <a:rPr lang="ja-JP" altLang="en-US" sz="3600" dirty="0" smtClean="0">
                <a:latin typeface="ＭＳ ゴシック" panose="020B0609070205080204" pitchFamily="49" charset="-128"/>
                <a:ea typeface="ＭＳ ゴシック" panose="020B0609070205080204" pitchFamily="49" charset="-128"/>
              </a:rPr>
              <a:t>ことは、今後</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の</a:t>
            </a:r>
            <a:r>
              <a:rPr lang="ja-JP" altLang="en-US" sz="3600" dirty="0">
                <a:latin typeface="ＭＳ ゴシック" panose="020B0609070205080204" pitchFamily="49" charset="-128"/>
                <a:ea typeface="ＭＳ ゴシック" panose="020B0609070205080204" pitchFamily="49" charset="-128"/>
              </a:rPr>
              <a:t>指導場面で</a:t>
            </a:r>
            <a:r>
              <a:rPr lang="ja-JP" altLang="en-US" sz="3600" dirty="0" smtClean="0">
                <a:latin typeface="ＭＳ ゴシック" panose="020B0609070205080204" pitchFamily="49" charset="-128"/>
                <a:ea typeface="ＭＳ ゴシック" panose="020B0609070205080204" pitchFamily="49" charset="-128"/>
              </a:rPr>
              <a:t>どう生かしますか。</a:t>
            </a:r>
            <a:endParaRPr lang="en-US" altLang="ja-JP" sz="3600" dirty="0" smtClean="0">
              <a:latin typeface="ＭＳ ゴシック" panose="020B0609070205080204" pitchFamily="49" charset="-128"/>
              <a:ea typeface="ＭＳ ゴシック" panose="020B0609070205080204" pitchFamily="49" charset="-128"/>
            </a:endParaRPr>
          </a:p>
          <a:p>
            <a:endParaRPr lang="ja-JP" altLang="en-US" sz="3600" dirty="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③今日の研修を受けての感想を</a:t>
            </a:r>
            <a:r>
              <a:rPr lang="ja-JP" altLang="en-US" sz="3600" dirty="0" smtClean="0">
                <a:latin typeface="ＭＳ ゴシック" panose="020B0609070205080204" pitchFamily="49" charset="-128"/>
                <a:ea typeface="ＭＳ ゴシック" panose="020B0609070205080204" pitchFamily="49" charset="-128"/>
              </a:rPr>
              <a:t>記入</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して</a:t>
            </a:r>
            <a:r>
              <a:rPr lang="ja-JP" altLang="en-US" sz="3600" dirty="0">
                <a:latin typeface="ＭＳ ゴシック" panose="020B0609070205080204" pitchFamily="49" charset="-128"/>
                <a:ea typeface="ＭＳ ゴシック" panose="020B0609070205080204" pitchFamily="49" charset="-128"/>
              </a:rPr>
              <a:t>ください。</a:t>
            </a:r>
          </a:p>
        </p:txBody>
      </p:sp>
      <p:sp>
        <p:nvSpPr>
          <p:cNvPr id="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11</a:t>
            </a:fld>
            <a:endParaRPr lang="en-US" altLang="ja-JP" dirty="0"/>
          </a:p>
        </p:txBody>
      </p:sp>
    </p:spTree>
    <p:extLst>
      <p:ext uri="{BB962C8B-B14F-4D97-AF65-F5344CB8AC3E}">
        <p14:creationId xmlns:p14="http://schemas.microsoft.com/office/powerpoint/2010/main" val="2723320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746760" y="1141970"/>
            <a:ext cx="7650480" cy="4131070"/>
          </a:xfrm>
        </p:spPr>
        <p:txBody>
          <a:bodyPr>
            <a:normAutofit/>
          </a:bodyPr>
          <a:lstStyle/>
          <a:p>
            <a:pPr algn="ctr"/>
            <a:r>
              <a:rPr lang="ja-JP" altLang="en-US" sz="4000" dirty="0" smtClean="0">
                <a:latin typeface="ＭＳ ゴシック" panose="020B0609070205080204" pitchFamily="49" charset="-128"/>
                <a:ea typeface="ＭＳ ゴシック" panose="020B0609070205080204" pitchFamily="49" charset="-128"/>
              </a:rPr>
              <a:t>（参考スライド）</a:t>
            </a:r>
            <a:r>
              <a:rPr lang="en-US" altLang="ja-JP" sz="4000" dirty="0" smtClean="0">
                <a:latin typeface="ＭＳ ゴシック" panose="020B0609070205080204" pitchFamily="49" charset="-128"/>
                <a:ea typeface="ＭＳ ゴシック" panose="020B0609070205080204" pitchFamily="49" charset="-128"/>
              </a:rPr>
              <a:t/>
            </a:r>
            <a:br>
              <a:rPr lang="en-US" altLang="ja-JP" sz="4000" dirty="0" smtClean="0">
                <a:latin typeface="ＭＳ ゴシック" panose="020B0609070205080204" pitchFamily="49" charset="-128"/>
                <a:ea typeface="ＭＳ ゴシック" panose="020B0609070205080204" pitchFamily="49" charset="-128"/>
              </a:rPr>
            </a:br>
            <a:r>
              <a:rPr lang="en-US" altLang="ja-JP" sz="4000" dirty="0" smtClean="0">
                <a:latin typeface="ＭＳ ゴシック" panose="020B0609070205080204" pitchFamily="49" charset="-128"/>
                <a:ea typeface="ＭＳ ゴシック" panose="020B0609070205080204" pitchFamily="49" charset="-128"/>
              </a:rPr>
              <a:t/>
            </a:r>
            <a:br>
              <a:rPr lang="en-US" altLang="ja-JP" sz="4000" dirty="0" smtClean="0">
                <a:latin typeface="ＭＳ ゴシック" panose="020B0609070205080204" pitchFamily="49" charset="-128"/>
                <a:ea typeface="ＭＳ ゴシック" panose="020B0609070205080204" pitchFamily="49" charset="-128"/>
              </a:rPr>
            </a:br>
            <a:r>
              <a:rPr lang="en-US" altLang="ja-JP" sz="4000" dirty="0" smtClean="0">
                <a:latin typeface="ＭＳ ゴシック" panose="020B0609070205080204" pitchFamily="49" charset="-128"/>
                <a:ea typeface="ＭＳ ゴシック" panose="020B0609070205080204" pitchFamily="49" charset="-128"/>
              </a:rPr>
              <a:t>※</a:t>
            </a:r>
            <a:r>
              <a:rPr lang="ja-JP" altLang="en-US" sz="4000" dirty="0" smtClean="0">
                <a:latin typeface="ＭＳ ゴシック" panose="020B0609070205080204" pitchFamily="49" charset="-128"/>
                <a:ea typeface="ＭＳ ゴシック" panose="020B0609070205080204" pitchFamily="49" charset="-128"/>
              </a:rPr>
              <a:t>各学校の実情に応じて、</a:t>
            </a:r>
            <a:r>
              <a:rPr lang="en-US" altLang="ja-JP" sz="4000" dirty="0" smtClean="0">
                <a:latin typeface="ＭＳ ゴシック" panose="020B0609070205080204" pitchFamily="49" charset="-128"/>
                <a:ea typeface="ＭＳ ゴシック" panose="020B0609070205080204" pitchFamily="49" charset="-128"/>
              </a:rPr>
              <a:t/>
            </a:r>
            <a:br>
              <a:rPr lang="en-US" altLang="ja-JP" sz="4000" dirty="0" smtClean="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以下のスライド</a:t>
            </a:r>
            <a:r>
              <a:rPr lang="ja-JP" altLang="en-US" sz="4000" dirty="0" smtClean="0">
                <a:latin typeface="ＭＳ ゴシック" panose="020B0609070205080204" pitchFamily="49" charset="-128"/>
                <a:ea typeface="ＭＳ ゴシック" panose="020B0609070205080204" pitchFamily="49" charset="-128"/>
              </a:rPr>
              <a:t>を差し替えて</a:t>
            </a:r>
            <a:r>
              <a:rPr lang="en-US" altLang="ja-JP" sz="4000" dirty="0" smtClean="0">
                <a:latin typeface="ＭＳ ゴシック" panose="020B0609070205080204" pitchFamily="49" charset="-128"/>
                <a:ea typeface="ＭＳ ゴシック" panose="020B0609070205080204" pitchFamily="49" charset="-128"/>
              </a:rPr>
              <a:t/>
            </a:r>
            <a:br>
              <a:rPr lang="en-US" altLang="ja-JP" sz="4000" dirty="0" smtClean="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使用して</a:t>
            </a:r>
            <a:r>
              <a:rPr lang="ja-JP" altLang="en-US" sz="4000" dirty="0" smtClean="0">
                <a:latin typeface="ＭＳ ゴシック" panose="020B0609070205080204" pitchFamily="49" charset="-128"/>
                <a:ea typeface="ＭＳ ゴシック" panose="020B0609070205080204" pitchFamily="49" charset="-128"/>
              </a:rPr>
              <a:t>ください。</a:t>
            </a:r>
            <a:endParaRPr lang="ja-JP" altLang="en-US" sz="4000" dirty="0">
              <a:latin typeface="ＭＳ ゴシック" panose="020B0609070205080204" pitchFamily="49" charset="-128"/>
              <a:ea typeface="ＭＳ ゴシック" panose="020B0609070205080204" pitchFamily="49" charset="-128"/>
            </a:endParaRPr>
          </a:p>
        </p:txBody>
      </p:sp>
      <p:sp>
        <p:nvSpPr>
          <p:cNvPr id="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12</a:t>
            </a:fld>
            <a:endParaRPr lang="en-US" altLang="ja-JP" dirty="0"/>
          </a:p>
        </p:txBody>
      </p:sp>
    </p:spTree>
    <p:extLst>
      <p:ext uri="{BB962C8B-B14F-4D97-AF65-F5344CB8AC3E}">
        <p14:creationId xmlns:p14="http://schemas.microsoft.com/office/powerpoint/2010/main" val="3529016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29417" y="293850"/>
            <a:ext cx="7044778" cy="830997"/>
          </a:xfrm>
          <a:prstGeom prst="rect">
            <a:avLst/>
          </a:prstGeom>
          <a:noFill/>
        </p:spPr>
        <p:txBody>
          <a:bodyPr wrap="square" rtlCol="0">
            <a:spAutoFit/>
          </a:bodyPr>
          <a:lstStyle/>
          <a:p>
            <a:pPr algn="ctr"/>
            <a:r>
              <a:rPr lang="ja-JP" altLang="en-US" sz="4800" dirty="0">
                <a:latin typeface="ＭＳ ゴシック" panose="020B0609070205080204" pitchFamily="49" charset="-128"/>
                <a:ea typeface="ＭＳ ゴシック" panose="020B0609070205080204" pitchFamily="49" charset="-128"/>
              </a:rPr>
              <a:t>災害発生割合</a:t>
            </a:r>
            <a:r>
              <a:rPr lang="ja-JP" altLang="en-US" sz="4800" dirty="0" smtClean="0">
                <a:latin typeface="ＭＳ ゴシック" panose="020B0609070205080204" pitchFamily="49" charset="-128"/>
                <a:ea typeface="ＭＳ ゴシック" panose="020B0609070205080204" pitchFamily="49" charset="-128"/>
              </a:rPr>
              <a:t>（中学校</a:t>
            </a:r>
            <a:r>
              <a:rPr lang="ja-JP" altLang="en-US" sz="4800" dirty="0">
                <a:latin typeface="ＭＳ ゴシック" panose="020B0609070205080204" pitchFamily="49" charset="-128"/>
                <a:ea typeface="ＭＳ ゴシック" panose="020B0609070205080204" pitchFamily="49" charset="-128"/>
              </a:rPr>
              <a:t>）</a:t>
            </a:r>
            <a:endParaRPr lang="ja-JP" altLang="en-US" sz="54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731460" y="6335846"/>
            <a:ext cx="6474542"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学校等の管理下の災害［令和５年版］（独立行政法人スポーツ振興センター）</a:t>
            </a:r>
            <a:endParaRPr kumimoji="1" lang="ja-JP" altLang="en-US" dirty="0">
              <a:latin typeface="ＭＳ ゴシック" panose="020B0609070205080204" pitchFamily="49" charset="-128"/>
              <a:ea typeface="ＭＳ ゴシック" panose="020B0609070205080204" pitchFamily="49" charset="-128"/>
            </a:endParaRPr>
          </a:p>
        </p:txBody>
      </p:sp>
      <p:pic>
        <p:nvPicPr>
          <p:cNvPr id="3" name="図 2"/>
          <p:cNvPicPr>
            <a:picLocks noChangeAspect="1"/>
          </p:cNvPicPr>
          <p:nvPr/>
        </p:nvPicPr>
        <p:blipFill>
          <a:blip r:embed="rId3"/>
          <a:stretch>
            <a:fillRect/>
          </a:stretch>
        </p:blipFill>
        <p:spPr>
          <a:xfrm>
            <a:off x="329417" y="1238905"/>
            <a:ext cx="8268893" cy="4982883"/>
          </a:xfrm>
          <a:prstGeom prst="rect">
            <a:avLst/>
          </a:prstGeom>
        </p:spPr>
      </p:pic>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13</a:t>
            </a:fld>
            <a:endParaRPr lang="en-US" altLang="ja-JP" dirty="0"/>
          </a:p>
        </p:txBody>
      </p:sp>
    </p:spTree>
    <p:extLst>
      <p:ext uri="{BB962C8B-B14F-4D97-AF65-F5344CB8AC3E}">
        <p14:creationId xmlns:p14="http://schemas.microsoft.com/office/powerpoint/2010/main" val="57529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29417" y="293850"/>
            <a:ext cx="8150906" cy="830997"/>
          </a:xfrm>
          <a:prstGeom prst="rect">
            <a:avLst/>
          </a:prstGeom>
          <a:noFill/>
        </p:spPr>
        <p:txBody>
          <a:bodyPr wrap="square" rtlCol="0">
            <a:spAutoFit/>
          </a:bodyPr>
          <a:lstStyle/>
          <a:p>
            <a:pPr algn="ctr"/>
            <a:r>
              <a:rPr lang="ja-JP" altLang="en-US" sz="4800" dirty="0">
                <a:latin typeface="ＭＳ ゴシック" panose="020B0609070205080204" pitchFamily="49" charset="-128"/>
                <a:ea typeface="ＭＳ ゴシック" panose="020B0609070205080204" pitchFamily="49" charset="-128"/>
              </a:rPr>
              <a:t>災害発生割合</a:t>
            </a:r>
            <a:r>
              <a:rPr lang="ja-JP" altLang="en-US" sz="4800" dirty="0" smtClean="0">
                <a:latin typeface="ＭＳ ゴシック" panose="020B0609070205080204" pitchFamily="49" charset="-128"/>
                <a:ea typeface="ＭＳ ゴシック" panose="020B0609070205080204" pitchFamily="49" charset="-128"/>
              </a:rPr>
              <a:t>（高等学校）</a:t>
            </a:r>
            <a:endParaRPr lang="ja-JP" altLang="en-US" sz="54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591610" y="6335845"/>
            <a:ext cx="6474542"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学校等の管理下の災害［令和５年版］（独立行政法人スポーツ振興センター）</a:t>
            </a:r>
            <a:endParaRPr kumimoji="1" lang="ja-JP" altLang="en-US" dirty="0">
              <a:latin typeface="ＭＳ ゴシック" panose="020B0609070205080204" pitchFamily="49" charset="-128"/>
              <a:ea typeface="ＭＳ ゴシック" panose="020B0609070205080204" pitchFamily="49" charset="-128"/>
            </a:endParaRPr>
          </a:p>
        </p:txBody>
      </p:sp>
      <p:pic>
        <p:nvPicPr>
          <p:cNvPr id="2" name="図 1"/>
          <p:cNvPicPr>
            <a:picLocks noChangeAspect="1"/>
          </p:cNvPicPr>
          <p:nvPr/>
        </p:nvPicPr>
        <p:blipFill>
          <a:blip r:embed="rId3"/>
          <a:stretch>
            <a:fillRect/>
          </a:stretch>
        </p:blipFill>
        <p:spPr>
          <a:xfrm>
            <a:off x="464572" y="1244250"/>
            <a:ext cx="8251723" cy="4972192"/>
          </a:xfrm>
          <a:prstGeom prst="rect">
            <a:avLst/>
          </a:prstGeom>
        </p:spPr>
      </p:pic>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14</a:t>
            </a:fld>
            <a:endParaRPr lang="en-US" altLang="ja-JP" dirty="0"/>
          </a:p>
        </p:txBody>
      </p:sp>
    </p:spTree>
    <p:extLst>
      <p:ext uri="{BB962C8B-B14F-4D97-AF65-F5344CB8AC3E}">
        <p14:creationId xmlns:p14="http://schemas.microsoft.com/office/powerpoint/2010/main" val="1320316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176982" y="293850"/>
            <a:ext cx="8760540" cy="830997"/>
          </a:xfrm>
          <a:prstGeom prst="rect">
            <a:avLst/>
          </a:prstGeom>
          <a:noFill/>
        </p:spPr>
        <p:txBody>
          <a:bodyPr wrap="square" rtlCol="0">
            <a:spAutoFit/>
          </a:bodyPr>
          <a:lstStyle/>
          <a:p>
            <a:pPr algn="ctr"/>
            <a:r>
              <a:rPr lang="ja-JP" altLang="en-US" sz="4800" dirty="0">
                <a:latin typeface="ＭＳ ゴシック" panose="020B0609070205080204" pitchFamily="49" charset="-128"/>
                <a:ea typeface="ＭＳ ゴシック" panose="020B0609070205080204" pitchFamily="49" charset="-128"/>
              </a:rPr>
              <a:t>災害発生割合</a:t>
            </a:r>
            <a:r>
              <a:rPr lang="ja-JP" altLang="en-US" sz="4800" dirty="0" smtClean="0">
                <a:latin typeface="ＭＳ ゴシック" panose="020B0609070205080204" pitchFamily="49" charset="-128"/>
                <a:ea typeface="ＭＳ ゴシック" panose="020B0609070205080204" pitchFamily="49" charset="-128"/>
              </a:rPr>
              <a:t>（特別支援学校）</a:t>
            </a:r>
            <a:endParaRPr lang="ja-JP" altLang="en-US" sz="54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419488" y="6335845"/>
            <a:ext cx="6474542"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学校等の管理下の災害［令和５年版］（独立行政法人スポーツ振興センター）</a:t>
            </a:r>
            <a:endParaRPr kumimoji="1" lang="ja-JP" altLang="en-US" dirty="0">
              <a:latin typeface="ＭＳ ゴシック" panose="020B0609070205080204" pitchFamily="49" charset="-128"/>
              <a:ea typeface="ＭＳ ゴシック" panose="020B0609070205080204" pitchFamily="49" charset="-128"/>
            </a:endParaRPr>
          </a:p>
        </p:txBody>
      </p:sp>
      <p:pic>
        <p:nvPicPr>
          <p:cNvPr id="3" name="図 2"/>
          <p:cNvPicPr>
            <a:picLocks noChangeAspect="1"/>
          </p:cNvPicPr>
          <p:nvPr/>
        </p:nvPicPr>
        <p:blipFill>
          <a:blip r:embed="rId3"/>
          <a:stretch>
            <a:fillRect/>
          </a:stretch>
        </p:blipFill>
        <p:spPr>
          <a:xfrm>
            <a:off x="644320" y="1204843"/>
            <a:ext cx="7825863" cy="5051006"/>
          </a:xfrm>
          <a:prstGeom prst="rect">
            <a:avLst/>
          </a:prstGeom>
        </p:spPr>
      </p:pic>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15</a:t>
            </a:fld>
            <a:endParaRPr lang="en-US" altLang="ja-JP" dirty="0"/>
          </a:p>
        </p:txBody>
      </p:sp>
    </p:spTree>
    <p:extLst>
      <p:ext uri="{BB962C8B-B14F-4D97-AF65-F5344CB8AC3E}">
        <p14:creationId xmlns:p14="http://schemas.microsoft.com/office/powerpoint/2010/main" val="1246810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176982" y="175863"/>
            <a:ext cx="8760540" cy="830997"/>
          </a:xfrm>
          <a:prstGeom prst="rect">
            <a:avLst/>
          </a:prstGeom>
          <a:noFill/>
        </p:spPr>
        <p:txBody>
          <a:bodyPr wrap="square" rtlCol="0">
            <a:spAutoFit/>
          </a:bodyPr>
          <a:lstStyle/>
          <a:p>
            <a:pPr algn="ctr"/>
            <a:r>
              <a:rPr lang="ja-JP" altLang="en-US" sz="4800" dirty="0">
                <a:latin typeface="ＭＳ ゴシック" panose="020B0609070205080204" pitchFamily="49" charset="-128"/>
                <a:ea typeface="ＭＳ ゴシック" panose="020B0609070205080204" pitchFamily="49" charset="-128"/>
              </a:rPr>
              <a:t>災害発生割合</a:t>
            </a:r>
            <a:r>
              <a:rPr lang="ja-JP" altLang="en-US" sz="4800" dirty="0" smtClean="0">
                <a:latin typeface="ＭＳ ゴシック" panose="020B0609070205080204" pitchFamily="49" charset="-128"/>
                <a:ea typeface="ＭＳ ゴシック" panose="020B0609070205080204" pitchFamily="49" charset="-128"/>
              </a:rPr>
              <a:t>（幼稚園等）</a:t>
            </a:r>
            <a:endParaRPr lang="ja-JP" altLang="en-US" sz="54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319981" y="6303573"/>
            <a:ext cx="6474542"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学校等の管理下の災害［令和５年版］（独立行政法人スポーツ振興センター）</a:t>
            </a:r>
            <a:endParaRPr kumimoji="1" lang="ja-JP" altLang="en-US" dirty="0">
              <a:latin typeface="ＭＳ ゴシック" panose="020B0609070205080204" pitchFamily="49" charset="-128"/>
              <a:ea typeface="ＭＳ ゴシック" panose="020B0609070205080204" pitchFamily="49" charset="-128"/>
            </a:endParaRPr>
          </a:p>
        </p:txBody>
      </p:sp>
      <p:pic>
        <p:nvPicPr>
          <p:cNvPr id="2" name="図 1"/>
          <p:cNvPicPr>
            <a:picLocks noChangeAspect="1"/>
          </p:cNvPicPr>
          <p:nvPr/>
        </p:nvPicPr>
        <p:blipFill>
          <a:blip r:embed="rId3"/>
          <a:stretch>
            <a:fillRect/>
          </a:stretch>
        </p:blipFill>
        <p:spPr>
          <a:xfrm>
            <a:off x="650771" y="1124847"/>
            <a:ext cx="7696816" cy="4555258"/>
          </a:xfrm>
          <a:prstGeom prst="rect">
            <a:avLst/>
          </a:prstGeom>
        </p:spPr>
      </p:pic>
      <p:sp>
        <p:nvSpPr>
          <p:cNvPr id="6" name="テキスト ボックス 5"/>
          <p:cNvSpPr txBox="1"/>
          <p:nvPr/>
        </p:nvSpPr>
        <p:spPr>
          <a:xfrm>
            <a:off x="1135626" y="5644203"/>
            <a:ext cx="7315200"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図１</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令和４年度</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幼稚園・幼保連携型認定こども園・保育所等における災害発生割合</a:t>
            </a:r>
            <a:endParaRPr kumimoji="1" lang="ja-JP" altLang="en-US" dirty="0">
              <a:latin typeface="ＭＳ ゴシック" panose="020B0609070205080204" pitchFamily="49" charset="-128"/>
              <a:ea typeface="ＭＳ ゴシック" panose="020B0609070205080204" pitchFamily="49" charset="-128"/>
            </a:endParaRPr>
          </a:p>
        </p:txBody>
      </p:sp>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16</a:t>
            </a:fld>
            <a:endParaRPr lang="en-US" altLang="ja-JP" dirty="0"/>
          </a:p>
        </p:txBody>
      </p:sp>
    </p:spTree>
    <p:extLst>
      <p:ext uri="{BB962C8B-B14F-4D97-AF65-F5344CB8AC3E}">
        <p14:creationId xmlns:p14="http://schemas.microsoft.com/office/powerpoint/2010/main" val="2718373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21498" y="1290568"/>
            <a:ext cx="8485766" cy="3908762"/>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＜小学校＞（事例</a:t>
            </a:r>
            <a:r>
              <a:rPr lang="ja-JP" altLang="en-US" sz="2800" dirty="0">
                <a:latin typeface="ＭＳ ゴシック" panose="020B0609070205080204" pitchFamily="49" charset="-128"/>
                <a:ea typeface="ＭＳ ゴシック" panose="020B0609070205080204" pitchFamily="49" charset="-128"/>
              </a:rPr>
              <a:t>１</a:t>
            </a:r>
            <a:r>
              <a:rPr lang="ja-JP" altLang="en-US" sz="2800" dirty="0" smtClean="0">
                <a:latin typeface="ＭＳ ゴシック" panose="020B0609070205080204" pitchFamily="49" charset="-128"/>
                <a:ea typeface="ＭＳ ゴシック" panose="020B0609070205080204" pitchFamily="49" charset="-128"/>
              </a:rPr>
              <a:t>）</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家庭科の授業中、</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熱傷を負い、背中に瘢痕（はんこん）が残った。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713660" y="2958523"/>
            <a:ext cx="7701441" cy="830997"/>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実験実習室で調理実習をしていた際、後ろにあったガスコンロの火が本児童の服に引火した。</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17</a:t>
            </a:fld>
            <a:endParaRPr lang="en-US" altLang="ja-JP" dirty="0"/>
          </a:p>
        </p:txBody>
      </p:sp>
    </p:spTree>
    <p:extLst>
      <p:ext uri="{BB962C8B-B14F-4D97-AF65-F5344CB8AC3E}">
        <p14:creationId xmlns:p14="http://schemas.microsoft.com/office/powerpoint/2010/main" val="3632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510034" y="1017191"/>
            <a:ext cx="8219187" cy="5016758"/>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＜小学校＞（事例２）</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a:t>
            </a:r>
            <a:r>
              <a:rPr lang="ja-JP" altLang="ja-JP" sz="2400" dirty="0">
                <a:latin typeface="ＭＳ ゴシック" panose="020B0609070205080204" pitchFamily="49" charset="-128"/>
                <a:ea typeface="ＭＳ ゴシック" panose="020B0609070205080204" pitchFamily="49" charset="-128"/>
              </a:rPr>
              <a:t>日常の清掃時間中、掃除を始めようと講堂に行ったが、入口近くにモップを置いたまま他の児童３人と舞台まで走って競争をした。</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ガラスが割れて負傷し、鼻から口にかけて瘢痕（はんこん）が残った。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694807" y="3448718"/>
            <a:ext cx="7701441" cy="830997"/>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折り返して講堂の入口まで走り、入口のガラス扉に顔からぶつかった。</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18</a:t>
            </a:fld>
            <a:endParaRPr lang="en-US" altLang="ja-JP" dirty="0"/>
          </a:p>
        </p:txBody>
      </p:sp>
    </p:spTree>
    <p:extLst>
      <p:ext uri="{BB962C8B-B14F-4D97-AF65-F5344CB8AC3E}">
        <p14:creationId xmlns:p14="http://schemas.microsoft.com/office/powerpoint/2010/main" val="3420838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510034" y="1017191"/>
            <a:ext cx="8219187" cy="4278094"/>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＜小学校＞（事例３）</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昼食時休憩時間中、トイレに入ろうと廊下の角を曲がった際、</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その際、他の児童の歯が左頬に当たり、左頬に瘢痕（はんこん）が残った。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768906" y="3110071"/>
            <a:ext cx="7701441" cy="461665"/>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a:t>
            </a:r>
            <a:r>
              <a:rPr kumimoji="1" lang="ja-JP" altLang="en-US" sz="2400" dirty="0">
                <a:solidFill>
                  <a:srgbClr val="FF0000"/>
                </a:solidFill>
                <a:latin typeface="ＭＳ ゴシック" panose="020B0609070205080204" pitchFamily="49" charset="-128"/>
                <a:ea typeface="ＭＳ ゴシック" panose="020B0609070205080204" pitchFamily="49" charset="-128"/>
              </a:rPr>
              <a:t>トイレ</a:t>
            </a:r>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から走って出てきた他の児童とぶつかった。</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19</a:t>
            </a:fld>
            <a:endParaRPr lang="en-US" altLang="ja-JP" dirty="0"/>
          </a:p>
        </p:txBody>
      </p:sp>
    </p:spTree>
    <p:extLst>
      <p:ext uri="{BB962C8B-B14F-4D97-AF65-F5344CB8AC3E}">
        <p14:creationId xmlns:p14="http://schemas.microsoft.com/office/powerpoint/2010/main" val="277216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B2DA112-145B-50B7-99D0-D0A09FFBD826}"/>
              </a:ext>
            </a:extLst>
          </p:cNvPr>
          <p:cNvSpPr txBox="1"/>
          <p:nvPr/>
        </p:nvSpPr>
        <p:spPr>
          <a:xfrm>
            <a:off x="221953" y="235834"/>
            <a:ext cx="7084079" cy="584775"/>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＜本日の研修の流れ</a:t>
            </a:r>
            <a:r>
              <a:rPr lang="ja-JP" altLang="en-US" sz="3200" dirty="0" smtClean="0">
                <a:latin typeface="ＭＳ ゴシック" panose="020B0609070205080204" pitchFamily="49" charset="-128"/>
                <a:ea typeface="ＭＳ ゴシック" panose="020B0609070205080204" pitchFamily="49" charset="-128"/>
              </a:rPr>
              <a:t>（３０分</a:t>
            </a:r>
            <a:r>
              <a:rPr lang="ja-JP" altLang="en-US" sz="3200" dirty="0">
                <a:latin typeface="ＭＳ ゴシック" panose="020B0609070205080204" pitchFamily="49" charset="-128"/>
                <a:ea typeface="ＭＳ ゴシック" panose="020B0609070205080204" pitchFamily="49" charset="-128"/>
              </a:rPr>
              <a:t>）＞</a:t>
            </a:r>
            <a:endParaRPr lang="en-US" altLang="ja-JP" sz="36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9F39311D-D97B-BEAF-43B3-DB39140544B9}"/>
              </a:ext>
            </a:extLst>
          </p:cNvPr>
          <p:cNvSpPr txBox="1"/>
          <p:nvPr/>
        </p:nvSpPr>
        <p:spPr>
          <a:xfrm>
            <a:off x="621316" y="2484284"/>
            <a:ext cx="7459484" cy="3970318"/>
          </a:xfrm>
          <a:prstGeom prst="rect">
            <a:avLst/>
          </a:prstGeom>
          <a:noFill/>
        </p:spPr>
        <p:txBody>
          <a:bodyPr wrap="square" rtlCol="0">
            <a:spAutoFit/>
          </a:bodyPr>
          <a:lstStyle/>
          <a:p>
            <a:r>
              <a:rPr lang="ja-JP" altLang="en-US" b="1" u="sng" dirty="0">
                <a:latin typeface="ＭＳ ゴシック" panose="020B0609070205080204" pitchFamily="49" charset="-128"/>
                <a:ea typeface="ＭＳ ゴシック" panose="020B0609070205080204" pitchFamily="49" charset="-128"/>
              </a:rPr>
              <a:t>１　導入（５分</a:t>
            </a:r>
            <a:r>
              <a:rPr lang="ja-JP" altLang="en-US" b="1" u="sng"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　</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一斉</a:t>
            </a:r>
            <a:r>
              <a:rPr lang="en-US" altLang="ja-JP" dirty="0" smtClean="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　○本研修</a:t>
            </a:r>
            <a:r>
              <a:rPr lang="ja-JP" altLang="en-US" dirty="0">
                <a:latin typeface="ＭＳ ゴシック" panose="020B0609070205080204" pitchFamily="49" charset="-128"/>
                <a:ea typeface="ＭＳ ゴシック" panose="020B0609070205080204" pitchFamily="49" charset="-128"/>
              </a:rPr>
              <a:t>の目的と流れについて理解する。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○災害発生の傾向と事故防止の留意点について理解</a:t>
            </a:r>
            <a:r>
              <a:rPr lang="ja-JP" altLang="en-US" dirty="0">
                <a:latin typeface="ＭＳ ゴシック" panose="020B0609070205080204" pitchFamily="49" charset="-128"/>
                <a:ea typeface="ＭＳ ゴシック" panose="020B0609070205080204" pitchFamily="49" charset="-128"/>
              </a:rPr>
              <a:t>する。</a:t>
            </a:r>
            <a:endParaRPr lang="en-US" altLang="ja-JP" dirty="0">
              <a:latin typeface="ＭＳ ゴシック" panose="020B0609070205080204" pitchFamily="49" charset="-128"/>
              <a:ea typeface="ＭＳ ゴシック" panose="020B0609070205080204" pitchFamily="49" charset="-128"/>
            </a:endParaRPr>
          </a:p>
          <a:p>
            <a:endParaRPr lang="en-US" altLang="ja-JP" dirty="0" smtClean="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２　展開</a:t>
            </a:r>
            <a:r>
              <a:rPr lang="ja-JP" altLang="en-US" b="1" u="sng" dirty="0" smtClean="0">
                <a:latin typeface="ＭＳ ゴシック" panose="020B0609070205080204" pitchFamily="49" charset="-128"/>
                <a:ea typeface="ＭＳ ゴシック" panose="020B0609070205080204" pitchFamily="49" charset="-128"/>
              </a:rPr>
              <a:t>（２０分）</a:t>
            </a:r>
            <a:r>
              <a:rPr lang="ja-JP" altLang="en-US" dirty="0" smtClean="0">
                <a:latin typeface="ＭＳ ゴシック" panose="020B0609070205080204" pitchFamily="49" charset="-128"/>
                <a:ea typeface="ＭＳ ゴシック" panose="020B0609070205080204" pitchFamily="49" charset="-128"/>
              </a:rPr>
              <a:t>　</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個人</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グループ</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一斉</a:t>
            </a:r>
            <a:r>
              <a:rPr lang="en-US" altLang="ja-JP" dirty="0" smtClean="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　○提示</a:t>
            </a:r>
            <a:r>
              <a:rPr lang="ja-JP" altLang="en-US" dirty="0">
                <a:latin typeface="ＭＳ ゴシック" panose="020B0609070205080204" pitchFamily="49" charset="-128"/>
                <a:ea typeface="ＭＳ ゴシック" panose="020B0609070205080204" pitchFamily="49" charset="-128"/>
              </a:rPr>
              <a:t>された事故事例を読み、事故が発生</a:t>
            </a:r>
            <a:r>
              <a:rPr lang="ja-JP" altLang="en-US" dirty="0" smtClean="0">
                <a:latin typeface="ＭＳ ゴシック" panose="020B0609070205080204" pitchFamily="49" charset="-128"/>
                <a:ea typeface="ＭＳ ゴシック" panose="020B0609070205080204" pitchFamily="49" charset="-128"/>
              </a:rPr>
              <a:t>した「過程</a:t>
            </a:r>
            <a:r>
              <a:rPr lang="ja-JP" altLang="en-US" dirty="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について</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　話し合う</a:t>
            </a:r>
            <a:r>
              <a:rPr lang="ja-JP" altLang="en-US" dirty="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○グループでまとめた意見を共有する。</a:t>
            </a:r>
            <a:endParaRPr lang="en-US" altLang="ja-JP" dirty="0">
              <a:latin typeface="ＭＳ ゴシック" panose="020B0609070205080204" pitchFamily="49" charset="-128"/>
              <a:ea typeface="ＭＳ ゴシック" panose="020B0609070205080204" pitchFamily="49" charset="-128"/>
            </a:endParaRPr>
          </a:p>
          <a:p>
            <a:endParaRPr lang="en-US" altLang="ja-JP" dirty="0" smtClean="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３　まとめ（５分</a:t>
            </a:r>
            <a:r>
              <a:rPr lang="ja-JP" altLang="en-US" b="1" u="sng"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　</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一斉</a:t>
            </a:r>
            <a:r>
              <a:rPr lang="en-US" altLang="ja-JP" dirty="0" smtClean="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　○事故</a:t>
            </a:r>
            <a:r>
              <a:rPr lang="ja-JP" altLang="en-US" dirty="0">
                <a:latin typeface="ＭＳ ゴシック" panose="020B0609070205080204" pitchFamily="49" charset="-128"/>
                <a:ea typeface="ＭＳ ゴシック" panose="020B0609070205080204" pitchFamily="49" charset="-128"/>
              </a:rPr>
              <a:t>の概要を知り</a:t>
            </a:r>
            <a:r>
              <a:rPr lang="ja-JP" altLang="en-US" dirty="0" smtClean="0">
                <a:latin typeface="ＭＳ ゴシック" panose="020B0609070205080204" pitchFamily="49" charset="-128"/>
                <a:ea typeface="ＭＳ ゴシック" panose="020B0609070205080204" pitchFamily="49" charset="-128"/>
              </a:rPr>
              <a:t>、今後の校内</a:t>
            </a:r>
            <a:r>
              <a:rPr lang="ja-JP" altLang="en-US" dirty="0">
                <a:latin typeface="ＭＳ ゴシック" panose="020B0609070205080204" pitchFamily="49" charset="-128"/>
                <a:ea typeface="ＭＳ ゴシック" panose="020B0609070205080204" pitchFamily="49" charset="-128"/>
              </a:rPr>
              <a:t>での安全体制に</a:t>
            </a:r>
            <a:r>
              <a:rPr lang="ja-JP" altLang="en-US" dirty="0" smtClean="0">
                <a:latin typeface="ＭＳ ゴシック" panose="020B0609070205080204" pitchFamily="49" charset="-128"/>
                <a:ea typeface="ＭＳ ゴシック" panose="020B0609070205080204" pitchFamily="49" charset="-128"/>
              </a:rPr>
              <a:t>ついて</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　共通</a:t>
            </a:r>
            <a:r>
              <a:rPr lang="ja-JP" altLang="en-US" dirty="0">
                <a:latin typeface="ＭＳ ゴシック" panose="020B0609070205080204" pitchFamily="49" charset="-128"/>
                <a:ea typeface="ＭＳ ゴシック" panose="020B0609070205080204" pitchFamily="49" charset="-128"/>
              </a:rPr>
              <a:t>理解を図る。</a:t>
            </a:r>
          </a:p>
        </p:txBody>
      </p:sp>
      <p:sp>
        <p:nvSpPr>
          <p:cNvPr id="9" name="テキスト ボックス 8">
            <a:extLst>
              <a:ext uri="{FF2B5EF4-FFF2-40B4-BE49-F238E27FC236}">
                <a16:creationId xmlns:a16="http://schemas.microsoft.com/office/drawing/2014/main" id="{BBD019CB-EAFE-E63F-FDED-DE19859927BF}"/>
              </a:ext>
            </a:extLst>
          </p:cNvPr>
          <p:cNvSpPr txBox="1"/>
          <p:nvPr/>
        </p:nvSpPr>
        <p:spPr>
          <a:xfrm>
            <a:off x="621316" y="966883"/>
            <a:ext cx="7928796" cy="1200329"/>
          </a:xfrm>
          <a:prstGeom prst="rect">
            <a:avLst/>
          </a:prstGeom>
          <a:noFill/>
          <a:ln>
            <a:solidFill>
              <a:schemeClr val="tx1"/>
            </a:solidFill>
          </a:ln>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＜目的＞</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学校（園）生活で発生</a:t>
            </a:r>
            <a:r>
              <a:rPr lang="ja-JP" altLang="en-US" dirty="0">
                <a:latin typeface="ＭＳ ゴシック" panose="020B0609070205080204" pitchFamily="49" charset="-128"/>
                <a:ea typeface="ＭＳ ゴシック" panose="020B0609070205080204" pitchFamily="49" charset="-128"/>
              </a:rPr>
              <a:t>した事例を基に、事故の未然防止に関する視点や事故発生時における対応能力を育成するとともに、教職員の危機管理意識を高める。</a:t>
            </a:r>
          </a:p>
        </p:txBody>
      </p:sp>
      <p:pic>
        <p:nvPicPr>
          <p:cNvPr id="1026" name="Picture 2" descr="https://www.jpnsport.go.jp/anzen/Portals/0/anzen/kenko/siryou/character2/c/C-02-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3621" y="4645887"/>
            <a:ext cx="1663428" cy="1663428"/>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a:t>
            </a:fld>
            <a:endParaRPr lang="en-US" altLang="ja-JP" dirty="0"/>
          </a:p>
        </p:txBody>
      </p:sp>
    </p:spTree>
    <p:extLst>
      <p:ext uri="{BB962C8B-B14F-4D97-AF65-F5344CB8AC3E}">
        <p14:creationId xmlns:p14="http://schemas.microsoft.com/office/powerpoint/2010/main" val="27862901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594876" y="1111459"/>
            <a:ext cx="7955235" cy="4278094"/>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＜中学校＞（事例１）</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　</a:t>
            </a:r>
            <a:r>
              <a:rPr lang="ja-JP" altLang="ja-JP" sz="2400" dirty="0" smtClean="0">
                <a:latin typeface="ＭＳ ゴシック" panose="020B0609070205080204" pitchFamily="49" charset="-128"/>
                <a:ea typeface="ＭＳ ゴシック" panose="020B0609070205080204" pitchFamily="49" charset="-128"/>
              </a:rPr>
              <a:t>バレーボール部</a:t>
            </a:r>
            <a:r>
              <a:rPr lang="ja-JP" altLang="ja-JP" sz="2400" dirty="0">
                <a:latin typeface="ＭＳ ゴシック" panose="020B0609070205080204" pitchFamily="49" charset="-128"/>
                <a:ea typeface="ＭＳ ゴシック" panose="020B0609070205080204" pitchFamily="49" charset="-128"/>
              </a:rPr>
              <a:t>の練習中、体育館でランニングを</a:t>
            </a:r>
            <a:r>
              <a:rPr lang="ja-JP" altLang="ja-JP" sz="2400" dirty="0" smtClean="0">
                <a:latin typeface="ＭＳ ゴシック" panose="020B0609070205080204" pitchFamily="49" charset="-128"/>
                <a:ea typeface="ＭＳ ゴシック" panose="020B0609070205080204" pitchFamily="49" charset="-128"/>
              </a:rPr>
              <a:t>し</a:t>
            </a:r>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ja-JP" sz="2400" dirty="0" err="1" smtClean="0">
                <a:latin typeface="ＭＳ ゴシック" panose="020B0609070205080204" pitchFamily="49" charset="-128"/>
                <a:ea typeface="ＭＳ ゴシック" panose="020B0609070205080204" pitchFamily="49" charset="-128"/>
              </a:rPr>
              <a:t>て</a:t>
            </a:r>
            <a:r>
              <a:rPr lang="ja-JP" altLang="ja-JP" sz="2400" dirty="0">
                <a:latin typeface="ＭＳ ゴシック" panose="020B0609070205080204" pitchFamily="49" charset="-128"/>
                <a:ea typeface="ＭＳ ゴシック" panose="020B0609070205080204" pitchFamily="49" charset="-128"/>
              </a:rPr>
              <a:t>いた際</a:t>
            </a:r>
            <a:r>
              <a:rPr lang="ja-JP" altLang="ja-JP" sz="2400" dirty="0" smtClean="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救急車で搬送されたが、数日後に死亡した。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950554" y="2949097"/>
            <a:ext cx="7243877" cy="1200329"/>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a:t>
            </a:r>
            <a:r>
              <a:rPr lang="ja-JP" altLang="ja-JP" sz="2400" dirty="0">
                <a:solidFill>
                  <a:srgbClr val="FF0000"/>
                </a:solidFill>
                <a:latin typeface="ＭＳ ゴシック" panose="020B0609070205080204" pitchFamily="49" charset="-128"/>
                <a:ea typeface="ＭＳ ゴシック" panose="020B0609070205080204" pitchFamily="49" charset="-128"/>
              </a:rPr>
              <a:t>突然前方に倒れ意識がなくなった</a:t>
            </a:r>
            <a:r>
              <a:rPr lang="ja-JP" altLang="ja-JP" sz="2400" dirty="0" smtClean="0">
                <a:solidFill>
                  <a:srgbClr val="FF0000"/>
                </a:solidFill>
                <a:latin typeface="ＭＳ ゴシック" panose="020B0609070205080204" pitchFamily="49" charset="-128"/>
                <a:ea typeface="ＭＳ ゴシック" panose="020B0609070205080204" pitchFamily="49" charset="-128"/>
              </a:rPr>
              <a:t>。</a:t>
            </a:r>
            <a:r>
              <a:rPr lang="ja-JP" altLang="en-US" sz="2400" dirty="0" smtClean="0">
                <a:solidFill>
                  <a:srgbClr val="FF0000"/>
                </a:solidFill>
                <a:latin typeface="ＭＳ ゴシック" panose="020B0609070205080204" pitchFamily="49" charset="-128"/>
                <a:ea typeface="ＭＳ ゴシック" panose="020B0609070205080204" pitchFamily="49" charset="-128"/>
              </a:rPr>
              <a:t>ＡＥＤ</a:t>
            </a:r>
            <a:r>
              <a:rPr lang="ja-JP" altLang="ja-JP" sz="2400" dirty="0" smtClean="0">
                <a:solidFill>
                  <a:srgbClr val="FF0000"/>
                </a:solidFill>
                <a:latin typeface="ＭＳ ゴシック" panose="020B0609070205080204" pitchFamily="49" charset="-128"/>
                <a:ea typeface="ＭＳ ゴシック" panose="020B0609070205080204" pitchFamily="49" charset="-128"/>
              </a:rPr>
              <a:t>を</a:t>
            </a:r>
            <a:r>
              <a:rPr lang="ja-JP" altLang="ja-JP" sz="2400" dirty="0">
                <a:solidFill>
                  <a:srgbClr val="FF0000"/>
                </a:solidFill>
                <a:latin typeface="ＭＳ ゴシック" panose="020B0609070205080204" pitchFamily="49" charset="-128"/>
                <a:ea typeface="ＭＳ ゴシック" panose="020B0609070205080204" pitchFamily="49" charset="-128"/>
              </a:rPr>
              <a:t>用意するとともに胸骨圧迫を開始しようとしたところに救急隊員が到着したため引き継ぎ</a:t>
            </a:r>
            <a:r>
              <a:rPr lang="ja-JP" altLang="ja-JP" sz="2400"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20</a:t>
            </a:fld>
            <a:endParaRPr lang="en-US" altLang="ja-JP" dirty="0"/>
          </a:p>
        </p:txBody>
      </p:sp>
    </p:spTree>
    <p:extLst>
      <p:ext uri="{BB962C8B-B14F-4D97-AF65-F5344CB8AC3E}">
        <p14:creationId xmlns:p14="http://schemas.microsoft.com/office/powerpoint/2010/main" val="418603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821119" y="1120886"/>
            <a:ext cx="7599555" cy="3908762"/>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＜中学校＞（事例２）</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体育の授業中、学校外の運動場でソフトボールのノックを受けていた際、</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本生徒の左眼に当たり、複視が残った。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821119" y="3147060"/>
            <a:ext cx="7243877" cy="461665"/>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隣のグループが打ったボールがワンバウンドして、</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21</a:t>
            </a:fld>
            <a:endParaRPr lang="en-US" altLang="ja-JP" dirty="0"/>
          </a:p>
        </p:txBody>
      </p:sp>
    </p:spTree>
    <p:extLst>
      <p:ext uri="{BB962C8B-B14F-4D97-AF65-F5344CB8AC3E}">
        <p14:creationId xmlns:p14="http://schemas.microsoft.com/office/powerpoint/2010/main" val="368302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748243" y="1120886"/>
            <a:ext cx="7446188" cy="4278094"/>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＜中学校＞（事例３）</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バスケットボール部の練習試合前のウォーミングアップ中、</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右前頭部をバーで強打し、右目を失明した。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091051" y="2986804"/>
            <a:ext cx="6912306" cy="1200329"/>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a:t>
            </a:r>
            <a:r>
              <a:rPr lang="ja-JP" altLang="ja-JP" sz="2400" dirty="0">
                <a:solidFill>
                  <a:srgbClr val="FF0000"/>
                </a:solidFill>
                <a:latin typeface="ＭＳ ゴシック" panose="020B0609070205080204" pitchFamily="49" charset="-128"/>
                <a:ea typeface="ＭＳ ゴシック" panose="020B0609070205080204" pitchFamily="49" charset="-128"/>
              </a:rPr>
              <a:t>運動場でミニサッカーをしている際にハンドボール用ゴールのバーにぶら下がったところ、足がネットに引っかかり、ゴールごと転倒した</a:t>
            </a:r>
            <a:r>
              <a:rPr lang="ja-JP" altLang="ja-JP" sz="2400"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20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22</a:t>
            </a:fld>
            <a:endParaRPr lang="en-US" altLang="ja-JP" dirty="0"/>
          </a:p>
        </p:txBody>
      </p:sp>
    </p:spTree>
    <p:extLst>
      <p:ext uri="{BB962C8B-B14F-4D97-AF65-F5344CB8AC3E}">
        <p14:creationId xmlns:p14="http://schemas.microsoft.com/office/powerpoint/2010/main" val="293578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748243" y="1120886"/>
            <a:ext cx="7446188" cy="4278094"/>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＜高等学校＞（事例１）</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a:t>
            </a:r>
            <a:r>
              <a:rPr lang="ja-JP" altLang="ja-JP" sz="2400" dirty="0">
                <a:latin typeface="ＭＳ ゴシック" panose="020B0609070205080204" pitchFamily="49" charset="-128"/>
                <a:ea typeface="ＭＳ ゴシック" panose="020B0609070205080204" pitchFamily="49" charset="-128"/>
              </a:rPr>
              <a:t>野球部の活動中、ウエイトトレーニングをしていた際</a:t>
            </a:r>
            <a:r>
              <a:rPr lang="ja-JP" altLang="ja-JP" sz="2400" dirty="0" smtClean="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左第４指を挟み、機能を失った。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091051" y="2986804"/>
            <a:ext cx="6760572" cy="1200329"/>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１７０</a:t>
            </a:r>
            <a:r>
              <a:rPr lang="en-US" altLang="ja-JP" sz="2400" dirty="0" smtClean="0">
                <a:solidFill>
                  <a:srgbClr val="FF0000"/>
                </a:solidFill>
                <a:latin typeface="ＭＳ ゴシック" panose="020B0609070205080204" pitchFamily="49" charset="-128"/>
                <a:ea typeface="ＭＳ ゴシック" panose="020B0609070205080204" pitchFamily="49" charset="-128"/>
              </a:rPr>
              <a:t>kg</a:t>
            </a:r>
            <a:r>
              <a:rPr lang="ja-JP" altLang="ja-JP" sz="2400" dirty="0">
                <a:solidFill>
                  <a:srgbClr val="FF0000"/>
                </a:solidFill>
                <a:latin typeface="ＭＳ ゴシック" panose="020B0609070205080204" pitchFamily="49" charset="-128"/>
                <a:ea typeface="ＭＳ ゴシック" panose="020B0609070205080204" pitchFamily="49" charset="-128"/>
              </a:rPr>
              <a:t>のバーベルでスクワットをしようとしてバランスを崩し、後方にあったバーベルスタンドと持っていたバーベル</a:t>
            </a:r>
            <a:r>
              <a:rPr lang="ja-JP" altLang="ja-JP" sz="2400" dirty="0" smtClean="0">
                <a:solidFill>
                  <a:srgbClr val="FF0000"/>
                </a:solidFill>
                <a:latin typeface="ＭＳ ゴシック" panose="020B0609070205080204" pitchFamily="49" charset="-128"/>
                <a:ea typeface="ＭＳ ゴシック" panose="020B0609070205080204" pitchFamily="49" charset="-128"/>
              </a:rPr>
              <a:t>で</a:t>
            </a:r>
            <a:endParaRPr kumimoji="1" lang="ja-JP" altLang="en-US" sz="20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23</a:t>
            </a:fld>
            <a:endParaRPr lang="en-US" altLang="ja-JP" dirty="0"/>
          </a:p>
        </p:txBody>
      </p:sp>
    </p:spTree>
    <p:extLst>
      <p:ext uri="{BB962C8B-B14F-4D97-AF65-F5344CB8AC3E}">
        <p14:creationId xmlns:p14="http://schemas.microsoft.com/office/powerpoint/2010/main" val="401073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748243" y="1120886"/>
            <a:ext cx="7446188" cy="4278094"/>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＜高等学校＞（事例２）</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a:t>
            </a:r>
            <a:r>
              <a:rPr lang="ja-JP" altLang="ja-JP" sz="2400" dirty="0">
                <a:latin typeface="ＭＳ ゴシック" panose="020B0609070205080204" pitchFamily="49" charset="-128"/>
                <a:ea typeface="ＭＳ ゴシック" panose="020B0609070205080204" pitchFamily="49" charset="-128"/>
              </a:rPr>
              <a:t>体育の授業中、体育館でバドミントンのダブルスの試合をしていた際</a:t>
            </a:r>
            <a:r>
              <a:rPr lang="ja-JP" altLang="ja-JP" sz="2400" dirty="0" smtClean="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外傷性散瞳が残った。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091051" y="3147060"/>
            <a:ext cx="6760572" cy="830997"/>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a:t>
            </a:r>
            <a:r>
              <a:rPr lang="ja-JP" altLang="ja-JP" sz="2400" dirty="0">
                <a:solidFill>
                  <a:srgbClr val="FF0000"/>
                </a:solidFill>
                <a:latin typeface="ＭＳ ゴシック" panose="020B0609070205080204" pitchFamily="49" charset="-128"/>
                <a:ea typeface="ＭＳ ゴシック" panose="020B0609070205080204" pitchFamily="49" charset="-128"/>
              </a:rPr>
              <a:t>チームメイトである他の生徒が振り下ろしたラケットが左眼に直撃して負傷し</a:t>
            </a:r>
            <a:r>
              <a:rPr lang="ja-JP" altLang="ja-JP" sz="2400"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20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24</a:t>
            </a:fld>
            <a:endParaRPr lang="en-US" altLang="ja-JP" dirty="0"/>
          </a:p>
        </p:txBody>
      </p:sp>
    </p:spTree>
    <p:extLst>
      <p:ext uri="{BB962C8B-B14F-4D97-AF65-F5344CB8AC3E}">
        <p14:creationId xmlns:p14="http://schemas.microsoft.com/office/powerpoint/2010/main" val="257968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748243" y="1120886"/>
            <a:ext cx="7446188" cy="4278094"/>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＜高等学校＞（事例３）</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a:t>
            </a:r>
            <a:r>
              <a:rPr lang="ja-JP" altLang="ja-JP" sz="2400" dirty="0">
                <a:latin typeface="ＭＳ ゴシック" panose="020B0609070205080204" pitchFamily="49" charset="-128"/>
                <a:ea typeface="ＭＳ ゴシック" panose="020B0609070205080204" pitchFamily="49" charset="-128"/>
              </a:rPr>
              <a:t>休憩時間中、他の生徒が走って教室に入り、窓の近くにいた本生徒にふざけて抱きついた</a:t>
            </a:r>
            <a:r>
              <a:rPr lang="ja-JP" altLang="ja-JP" sz="2400" dirty="0" smtClean="0">
                <a:latin typeface="ＭＳ ゴシック" panose="020B0609070205080204" pitchFamily="49" charset="-128"/>
                <a:ea typeface="ＭＳ ゴシック" panose="020B0609070205080204" pitchFamily="49" charset="-128"/>
              </a:rPr>
              <a:t>。</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左頬に瘢痕（はんこん）が残った。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091051" y="3259933"/>
            <a:ext cx="6760572" cy="830997"/>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a:t>
            </a:r>
            <a:r>
              <a:rPr lang="ja-JP" altLang="ja-JP" sz="2400" dirty="0">
                <a:solidFill>
                  <a:srgbClr val="FF0000"/>
                </a:solidFill>
                <a:latin typeface="ＭＳ ゴシック" panose="020B0609070205080204" pitchFamily="49" charset="-128"/>
                <a:ea typeface="ＭＳ ゴシック" panose="020B0609070205080204" pitchFamily="49" charset="-128"/>
              </a:rPr>
              <a:t>勢いが強かったためそのまま窓ガラスに倒れこみ、割れたガラスで負傷し</a:t>
            </a:r>
            <a:r>
              <a:rPr lang="ja-JP" altLang="ja-JP" sz="2400"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20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25</a:t>
            </a:fld>
            <a:endParaRPr lang="en-US" altLang="ja-JP" dirty="0"/>
          </a:p>
        </p:txBody>
      </p:sp>
    </p:spTree>
    <p:extLst>
      <p:ext uri="{BB962C8B-B14F-4D97-AF65-F5344CB8AC3E}">
        <p14:creationId xmlns:p14="http://schemas.microsoft.com/office/powerpoint/2010/main" val="295527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748243" y="1120886"/>
            <a:ext cx="7446188" cy="4278094"/>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＜特別支援学校＞（事例１）</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登校後、教員一人で日常生活の指導として本生徒の身体を動かしている際、</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右股関節の機能が低下した。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005757" y="3043117"/>
            <a:ext cx="6931159" cy="1200329"/>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あおむけで腰を教員が保持し、体幹をひねる動きやあぐらで腰を前傾する動きをし、車いすに移乗する際、股関節に負荷がかかって負傷した。</a:t>
            </a:r>
            <a:endParaRPr kumimoji="1" lang="ja-JP" altLang="en-US" sz="20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26</a:t>
            </a:fld>
            <a:endParaRPr lang="en-US" altLang="ja-JP" dirty="0"/>
          </a:p>
        </p:txBody>
      </p:sp>
    </p:spTree>
    <p:extLst>
      <p:ext uri="{BB962C8B-B14F-4D97-AF65-F5344CB8AC3E}">
        <p14:creationId xmlns:p14="http://schemas.microsoft.com/office/powerpoint/2010/main" val="281056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748243" y="1120886"/>
            <a:ext cx="7446188" cy="4647426"/>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＜特別支援学校＞（事例２）</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始業前の特定時間中、教員が本生徒を車いすに乗せトイレに移動した。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前歯が抜け、再植を試みたが経過時間等によりできなかった。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005757" y="3099677"/>
            <a:ext cx="6931159" cy="1200329"/>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便座に座らせ、前から対面していた際、急に本生徒が上肢を前傾させて倒れこみ、口が車いすに接触した。</a:t>
            </a:r>
            <a:endParaRPr kumimoji="1" lang="ja-JP" altLang="en-US" sz="20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27</a:t>
            </a:fld>
            <a:endParaRPr lang="en-US" altLang="ja-JP" dirty="0"/>
          </a:p>
        </p:txBody>
      </p:sp>
    </p:spTree>
    <p:extLst>
      <p:ext uri="{BB962C8B-B14F-4D97-AF65-F5344CB8AC3E}">
        <p14:creationId xmlns:p14="http://schemas.microsoft.com/office/powerpoint/2010/main" val="206457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748243" y="1120886"/>
            <a:ext cx="7446188" cy="3908762"/>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＜幼稚園等＞（事例１）</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保育中、遊戯室で体操教室に参加していた際</a:t>
            </a:r>
            <a:r>
              <a:rPr lang="ja-JP" altLang="en-US" sz="2400" dirty="0" smtClean="0">
                <a:latin typeface="ＭＳ ゴシック" panose="020B0609070205080204" pitchFamily="49" charset="-128"/>
                <a:ea typeface="ＭＳ ゴシック" panose="020B0609070205080204" pitchFamily="49" charset="-128"/>
              </a:rPr>
              <a:t>、</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両下肢に</a:t>
            </a:r>
            <a:r>
              <a:rPr lang="ja-JP" altLang="en-US" sz="2400" dirty="0" smtClean="0">
                <a:latin typeface="ＭＳ ゴシック" panose="020B0609070205080204" pitchFamily="49" charset="-128"/>
                <a:ea typeface="ＭＳ ゴシック" panose="020B0609070205080204" pitchFamily="49" charset="-128"/>
              </a:rPr>
              <a:t>麻痺が</a:t>
            </a:r>
            <a:r>
              <a:rPr lang="ja-JP" altLang="en-US" sz="2400" dirty="0">
                <a:latin typeface="ＭＳ ゴシック" panose="020B0609070205080204" pitchFamily="49" charset="-128"/>
                <a:ea typeface="ＭＳ ゴシック" panose="020B0609070205080204" pitchFamily="49" charset="-128"/>
              </a:rPr>
              <a:t>残った</a:t>
            </a:r>
            <a:r>
              <a:rPr lang="ja-JP" altLang="en-US" sz="2400" dirty="0" smtClean="0">
                <a:latin typeface="ＭＳ ゴシック" panose="020B0609070205080204" pitchFamily="49" charset="-128"/>
                <a:ea typeface="ＭＳ ゴシック" panose="020B0609070205080204" pitchFamily="49" charset="-128"/>
              </a:rPr>
              <a:t>。</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005757" y="2779166"/>
            <a:ext cx="6931159" cy="1200329"/>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a:t>
            </a:r>
            <a:r>
              <a:rPr lang="ja-JP" altLang="en-US" sz="2400" dirty="0">
                <a:solidFill>
                  <a:srgbClr val="FF0000"/>
                </a:solidFill>
                <a:latin typeface="ＭＳ ゴシック" panose="020B0609070205080204" pitchFamily="49" charset="-128"/>
                <a:ea typeface="ＭＳ ゴシック" panose="020B0609070205080204" pitchFamily="49" charset="-128"/>
              </a:rPr>
              <a:t>鉄棒で手がすべり腰のあたりから落下した。 落下直後は異常は見られなかったが、徐々に両下肢の脱力症状がみられ、立てない状態と</a:t>
            </a:r>
            <a:r>
              <a:rPr lang="ja-JP" altLang="en-US" sz="2400" dirty="0" smtClean="0">
                <a:solidFill>
                  <a:srgbClr val="FF0000"/>
                </a:solidFill>
                <a:latin typeface="ＭＳ ゴシック" panose="020B0609070205080204" pitchFamily="49" charset="-128"/>
                <a:ea typeface="ＭＳ ゴシック" panose="020B0609070205080204" pitchFamily="49" charset="-128"/>
              </a:rPr>
              <a:t>なり、</a:t>
            </a:r>
            <a:endParaRPr kumimoji="1" lang="ja-JP" altLang="en-US" sz="20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28</a:t>
            </a:fld>
            <a:endParaRPr lang="en-US" altLang="ja-JP" dirty="0"/>
          </a:p>
        </p:txBody>
      </p:sp>
    </p:spTree>
    <p:extLst>
      <p:ext uri="{BB962C8B-B14F-4D97-AF65-F5344CB8AC3E}">
        <p14:creationId xmlns:p14="http://schemas.microsoft.com/office/powerpoint/2010/main" val="385953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748243" y="1120886"/>
            <a:ext cx="7446188" cy="4278094"/>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＜幼稚園等＞（事例２）</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保育中、遊戯室で食後の歯磨きをしている際</a:t>
            </a:r>
            <a:r>
              <a:rPr lang="ja-JP" altLang="en-US" sz="2400" dirty="0" smtClean="0">
                <a:latin typeface="ＭＳ ゴシック" panose="020B0609070205080204" pitchFamily="49" charset="-128"/>
                <a:ea typeface="ＭＳ ゴシック" panose="020B0609070205080204" pitchFamily="49" charset="-128"/>
              </a:rPr>
              <a:t>、</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受診し治療を受けたが、右頬、右口角部</a:t>
            </a:r>
            <a:r>
              <a:rPr lang="ja-JP" altLang="en-US" sz="2400" smtClean="0">
                <a:latin typeface="ＭＳ ゴシック" panose="020B0609070205080204" pitchFamily="49" charset="-128"/>
                <a:ea typeface="ＭＳ ゴシック" panose="020B0609070205080204" pitchFamily="49" charset="-128"/>
              </a:rPr>
              <a:t>に</a:t>
            </a:r>
            <a:r>
              <a:rPr lang="ja-JP" altLang="en-US" sz="2400" smtClean="0">
                <a:latin typeface="ＭＳ ゴシック" panose="020B0609070205080204" pitchFamily="49" charset="-128"/>
                <a:ea typeface="ＭＳ ゴシック" panose="020B0609070205080204" pitchFamily="49" charset="-128"/>
              </a:rPr>
              <a:t>瘢痕（はん</a:t>
            </a:r>
            <a:r>
              <a:rPr lang="ja-JP" altLang="en-US" sz="2400" dirty="0" smtClean="0">
                <a:latin typeface="ＭＳ ゴシック" panose="020B0609070205080204" pitchFamily="49" charset="-128"/>
                <a:ea typeface="ＭＳ ゴシック" panose="020B0609070205080204" pitchFamily="49" charset="-128"/>
              </a:rPr>
              <a:t>こん）が残った。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005757" y="2760313"/>
            <a:ext cx="6931159" cy="1200329"/>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a:t>
            </a:r>
            <a:r>
              <a:rPr lang="ja-JP" altLang="en-US" sz="2400" dirty="0">
                <a:solidFill>
                  <a:srgbClr val="FF0000"/>
                </a:solidFill>
                <a:latin typeface="ＭＳ ゴシック" panose="020B0609070205080204" pitchFamily="49" charset="-128"/>
                <a:ea typeface="ＭＳ ゴシック" panose="020B0609070205080204" pitchFamily="49" charset="-128"/>
              </a:rPr>
              <a:t>部屋の入口ドアに後ろ向きに</a:t>
            </a:r>
            <a:r>
              <a:rPr lang="ja-JP" altLang="en-US" sz="2400" dirty="0" smtClean="0">
                <a:solidFill>
                  <a:srgbClr val="FF0000"/>
                </a:solidFill>
                <a:latin typeface="ＭＳ ゴシック" panose="020B0609070205080204" pitchFamily="49" charset="-128"/>
                <a:ea typeface="ＭＳ ゴシック" panose="020B0609070205080204" pitchFamily="49" charset="-128"/>
              </a:rPr>
              <a:t>寄りかかったところ</a:t>
            </a:r>
            <a:r>
              <a:rPr lang="ja-JP" altLang="en-US" sz="2400" dirty="0">
                <a:solidFill>
                  <a:srgbClr val="FF0000"/>
                </a:solidFill>
                <a:latin typeface="ＭＳ ゴシック" panose="020B0609070205080204" pitchFamily="49" charset="-128"/>
                <a:ea typeface="ＭＳ ゴシック" panose="020B0609070205080204" pitchFamily="49" charset="-128"/>
              </a:rPr>
              <a:t>ドアが外れ、上部のガラスが割れ、頭と顔に直撃し負傷した</a:t>
            </a:r>
            <a:r>
              <a:rPr lang="ja-JP" altLang="en-US" sz="2400"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2000"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29</a:t>
            </a:fld>
            <a:endParaRPr lang="en-US" altLang="ja-JP" dirty="0"/>
          </a:p>
        </p:txBody>
      </p:sp>
    </p:spTree>
    <p:extLst>
      <p:ext uri="{BB962C8B-B14F-4D97-AF65-F5344CB8AC3E}">
        <p14:creationId xmlns:p14="http://schemas.microsoft.com/office/powerpoint/2010/main" val="1188839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510034" y="1017191"/>
            <a:ext cx="8219187" cy="4278094"/>
          </a:xfrm>
          <a:prstGeom prst="rect">
            <a:avLst/>
          </a:prstGeom>
          <a:noFill/>
          <a:ln w="34925" cmpd="dbl">
            <a:solidFill>
              <a:schemeClr val="tx1"/>
            </a:solidFill>
          </a:ln>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＜小学校事例＞</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昼食時休憩時間中、トイレに入ろうと廊下の角を曲がった際、</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　その際、他の児童の歯が左頬に当たり、左頬に瘢痕（はんこん）が残った。</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768906" y="3110071"/>
            <a:ext cx="7701441" cy="461665"/>
          </a:xfrm>
          <a:prstGeom prst="rect">
            <a:avLst/>
          </a:prstGeom>
          <a:noFill/>
        </p:spPr>
        <p:txBody>
          <a:bodyPr wrap="square" rtlCol="0">
            <a:spAutoFit/>
          </a:bodyP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a:t>
            </a:r>
            <a:r>
              <a:rPr kumimoji="1" lang="ja-JP" altLang="en-US" sz="2400" dirty="0">
                <a:latin typeface="ＭＳ ゴシック" panose="020B0609070205080204" pitchFamily="49" charset="-128"/>
                <a:ea typeface="ＭＳ ゴシック" panose="020B0609070205080204" pitchFamily="49" charset="-128"/>
              </a:rPr>
              <a:t>トイレ</a:t>
            </a:r>
            <a:r>
              <a:rPr kumimoji="1" lang="ja-JP" altLang="en-US" sz="2400" dirty="0" smtClean="0">
                <a:latin typeface="ＭＳ ゴシック" panose="020B0609070205080204" pitchFamily="49" charset="-128"/>
                <a:ea typeface="ＭＳ ゴシック" panose="020B0609070205080204" pitchFamily="49" charset="-128"/>
              </a:rPr>
              <a:t>から走って出てきた他の児童とぶつかった。</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960393" y="2904643"/>
            <a:ext cx="7318466" cy="8725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テキスト ボックス 5"/>
          <p:cNvSpPr txBox="1"/>
          <p:nvPr/>
        </p:nvSpPr>
        <p:spPr>
          <a:xfrm>
            <a:off x="1521450" y="1545419"/>
            <a:ext cx="754380" cy="415498"/>
          </a:xfrm>
          <a:prstGeom prst="rect">
            <a:avLst/>
          </a:prstGeom>
          <a:noFill/>
          <a:ln>
            <a:solidFill>
              <a:srgbClr val="FF0000"/>
            </a:solidFill>
          </a:ln>
        </p:spPr>
        <p:txBody>
          <a:bodyPr wrap="square" rtlCol="0">
            <a:spAutoFit/>
          </a:bodyPr>
          <a:lstStyle/>
          <a:p>
            <a:r>
              <a:rPr lang="ja-JP" altLang="en-US" sz="2100" b="1" dirty="0">
                <a:solidFill>
                  <a:srgbClr val="FF0000"/>
                </a:solidFill>
                <a:latin typeface="ＭＳ ゴシック" panose="020B0609070205080204" pitchFamily="49" charset="-128"/>
                <a:ea typeface="ＭＳ ゴシック" panose="020B0609070205080204" pitchFamily="49" charset="-128"/>
              </a:rPr>
              <a:t>状況</a:t>
            </a:r>
          </a:p>
        </p:txBody>
      </p:sp>
      <p:sp>
        <p:nvSpPr>
          <p:cNvPr id="7" name="テキスト ボックス 6"/>
          <p:cNvSpPr txBox="1"/>
          <p:nvPr/>
        </p:nvSpPr>
        <p:spPr>
          <a:xfrm>
            <a:off x="4242436" y="2694573"/>
            <a:ext cx="754380" cy="415498"/>
          </a:xfrm>
          <a:prstGeom prst="rect">
            <a:avLst/>
          </a:prstGeom>
          <a:noFill/>
          <a:ln>
            <a:solidFill>
              <a:srgbClr val="FF0000"/>
            </a:solidFill>
          </a:ln>
        </p:spPr>
        <p:txBody>
          <a:bodyPr wrap="square" rtlCol="0">
            <a:spAutoFit/>
          </a:bodyPr>
          <a:lstStyle/>
          <a:p>
            <a:r>
              <a:rPr lang="ja-JP" altLang="en-US" sz="2100" b="1" dirty="0">
                <a:solidFill>
                  <a:srgbClr val="FF0000"/>
                </a:solidFill>
                <a:latin typeface="ＭＳ ゴシック" panose="020B0609070205080204" pitchFamily="49" charset="-128"/>
                <a:ea typeface="ＭＳ ゴシック" panose="020B0609070205080204" pitchFamily="49" charset="-128"/>
              </a:rPr>
              <a:t>過程</a:t>
            </a:r>
          </a:p>
        </p:txBody>
      </p:sp>
      <p:sp>
        <p:nvSpPr>
          <p:cNvPr id="8" name="テキスト ボックス 7"/>
          <p:cNvSpPr txBox="1"/>
          <p:nvPr/>
        </p:nvSpPr>
        <p:spPr>
          <a:xfrm>
            <a:off x="7032631" y="4513140"/>
            <a:ext cx="754380" cy="415498"/>
          </a:xfrm>
          <a:prstGeom prst="rect">
            <a:avLst/>
          </a:prstGeom>
          <a:noFill/>
          <a:ln>
            <a:solidFill>
              <a:srgbClr val="FF0000"/>
            </a:solidFill>
          </a:ln>
        </p:spPr>
        <p:txBody>
          <a:bodyPr wrap="square" rtlCol="0">
            <a:spAutoFit/>
          </a:bodyPr>
          <a:lstStyle/>
          <a:p>
            <a:r>
              <a:rPr lang="ja-JP" altLang="en-US" sz="2100" b="1" dirty="0">
                <a:solidFill>
                  <a:srgbClr val="FF0000"/>
                </a:solidFill>
                <a:latin typeface="ＭＳ ゴシック" panose="020B0609070205080204" pitchFamily="49" charset="-128"/>
                <a:ea typeface="ＭＳ ゴシック" panose="020B0609070205080204" pitchFamily="49" charset="-128"/>
              </a:rPr>
              <a:t>結果</a:t>
            </a:r>
          </a:p>
        </p:txBody>
      </p:sp>
      <p:sp>
        <p:nvSpPr>
          <p:cNvPr id="9"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3</a:t>
            </a:fld>
            <a:endParaRPr lang="en-US" altLang="ja-JP" dirty="0"/>
          </a:p>
        </p:txBody>
      </p:sp>
    </p:spTree>
    <p:extLst>
      <p:ext uri="{BB962C8B-B14F-4D97-AF65-F5344CB8AC3E}">
        <p14:creationId xmlns:p14="http://schemas.microsoft.com/office/powerpoint/2010/main" val="812732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29417" y="293850"/>
            <a:ext cx="7044778" cy="830997"/>
          </a:xfrm>
          <a:prstGeom prst="rect">
            <a:avLst/>
          </a:prstGeom>
          <a:noFill/>
        </p:spPr>
        <p:txBody>
          <a:bodyPr wrap="square" rtlCol="0">
            <a:spAutoFit/>
          </a:bodyPr>
          <a:lstStyle/>
          <a:p>
            <a:pPr algn="ctr"/>
            <a:r>
              <a:rPr lang="ja-JP" altLang="en-US" sz="4800" dirty="0">
                <a:latin typeface="ＭＳ ゴシック" panose="020B0609070205080204" pitchFamily="49" charset="-128"/>
                <a:ea typeface="ＭＳ ゴシック" panose="020B0609070205080204" pitchFamily="49" charset="-128"/>
              </a:rPr>
              <a:t>災害発生割合（小学校）</a:t>
            </a:r>
            <a:endParaRPr lang="ja-JP" altLang="en-US" sz="5400" dirty="0">
              <a:latin typeface="ＭＳ ゴシック" panose="020B0609070205080204" pitchFamily="49" charset="-128"/>
              <a:ea typeface="ＭＳ ゴシック" panose="020B0609070205080204" pitchFamily="49" charset="-128"/>
            </a:endParaRPr>
          </a:p>
        </p:txBody>
      </p:sp>
      <p:pic>
        <p:nvPicPr>
          <p:cNvPr id="2" name="図 1"/>
          <p:cNvPicPr>
            <a:picLocks noChangeAspect="1"/>
          </p:cNvPicPr>
          <p:nvPr/>
        </p:nvPicPr>
        <p:blipFill>
          <a:blip r:embed="rId3"/>
          <a:stretch>
            <a:fillRect/>
          </a:stretch>
        </p:blipFill>
        <p:spPr>
          <a:xfrm>
            <a:off x="196681" y="1318751"/>
            <a:ext cx="8622854" cy="4823190"/>
          </a:xfrm>
          <a:prstGeom prst="rect">
            <a:avLst/>
          </a:prstGeom>
        </p:spPr>
      </p:pic>
      <p:sp>
        <p:nvSpPr>
          <p:cNvPr id="4" name="テキスト ボックス 3"/>
          <p:cNvSpPr txBox="1"/>
          <p:nvPr/>
        </p:nvSpPr>
        <p:spPr>
          <a:xfrm>
            <a:off x="1270837" y="6321382"/>
            <a:ext cx="6474542"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学校等の管理下の災害［令和５年版］（独立行政法人スポーツ振興センター）</a:t>
            </a:r>
            <a:endParaRPr kumimoji="1" lang="ja-JP" altLang="en-US" dirty="0">
              <a:latin typeface="ＭＳ ゴシック" panose="020B0609070205080204" pitchFamily="49" charset="-128"/>
              <a:ea typeface="ＭＳ ゴシック" panose="020B0609070205080204" pitchFamily="49" charset="-128"/>
            </a:endParaRPr>
          </a:p>
        </p:txBody>
      </p:sp>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4</a:t>
            </a:fld>
            <a:endParaRPr lang="en-US" altLang="ja-JP" dirty="0"/>
          </a:p>
        </p:txBody>
      </p:sp>
    </p:spTree>
    <p:extLst>
      <p:ext uri="{BB962C8B-B14F-4D97-AF65-F5344CB8AC3E}">
        <p14:creationId xmlns:p14="http://schemas.microsoft.com/office/powerpoint/2010/main" val="3104126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206477" y="1064324"/>
            <a:ext cx="8686799" cy="4647426"/>
          </a:xfrm>
          <a:prstGeom prst="rect">
            <a:avLst/>
          </a:prstGeom>
          <a:noFill/>
          <a:ln w="34925" cmpd="dbl">
            <a:solidFill>
              <a:schemeClr val="tx1"/>
            </a:solidFill>
          </a:ln>
        </p:spPr>
        <p:txBody>
          <a:bodyPr wrap="square" rtlCol="0">
            <a:spAutoFit/>
          </a:bodyPr>
          <a:lstStyle/>
          <a:p>
            <a:pPr algn="ctr"/>
            <a:r>
              <a:rPr lang="ja-JP" altLang="en-US" sz="2600" dirty="0">
                <a:latin typeface="ＭＳ ゴシック" panose="020B0609070205080204" pitchFamily="49" charset="-128"/>
                <a:ea typeface="ＭＳ ゴシック" panose="020B0609070205080204" pitchFamily="49" charset="-128"/>
              </a:rPr>
              <a:t>（小学校事例）</a:t>
            </a:r>
            <a:r>
              <a:rPr lang="en-US" altLang="ja-JP" sz="2600" dirty="0">
                <a:latin typeface="ＭＳ ゴシック" panose="020B0609070205080204" pitchFamily="49" charset="-128"/>
                <a:ea typeface="ＭＳ ゴシック" panose="020B0609070205080204" pitchFamily="49" charset="-128"/>
              </a:rPr>
              <a:t>※</a:t>
            </a:r>
            <a:r>
              <a:rPr lang="ja-JP" altLang="en-US" sz="2600" dirty="0">
                <a:latin typeface="ＭＳ ゴシック" panose="020B0609070205080204" pitchFamily="49" charset="-128"/>
                <a:ea typeface="ＭＳ ゴシック" panose="020B0609070205080204" pitchFamily="49" charset="-128"/>
              </a:rPr>
              <a:t>校</a:t>
            </a:r>
            <a:r>
              <a:rPr lang="ja-JP" altLang="en-US" sz="2600" dirty="0" smtClean="0">
                <a:latin typeface="ＭＳ ゴシック" panose="020B0609070205080204" pitchFamily="49" charset="-128"/>
                <a:ea typeface="ＭＳ ゴシック" panose="020B0609070205080204" pitchFamily="49" charset="-128"/>
              </a:rPr>
              <a:t>種ごとに</a:t>
            </a:r>
            <a:r>
              <a:rPr lang="ja-JP" altLang="en-US" sz="2600" dirty="0">
                <a:latin typeface="ＭＳ ゴシック" panose="020B0609070205080204" pitchFamily="49" charset="-128"/>
                <a:ea typeface="ＭＳ ゴシック" panose="020B0609070205080204" pitchFamily="49" charset="-128"/>
              </a:rPr>
              <a:t>事例を選んで提示する</a:t>
            </a:r>
            <a:r>
              <a:rPr lang="ja-JP" altLang="en-US" sz="2600" dirty="0" smtClean="0">
                <a:latin typeface="ＭＳ ゴシック" panose="020B0609070205080204" pitchFamily="49" charset="-128"/>
                <a:ea typeface="ＭＳ ゴシック" panose="020B0609070205080204" pitchFamily="49" charset="-128"/>
              </a:rPr>
              <a:t>。</a:t>
            </a:r>
            <a:endParaRPr lang="en-US" altLang="ja-JP" sz="26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休憩時間中、教室</a:t>
            </a:r>
            <a:r>
              <a:rPr lang="ja-JP" altLang="en-US" sz="2400" dirty="0" smtClean="0">
                <a:latin typeface="ＭＳ ゴシック" panose="020B0609070205080204" pitchFamily="49" charset="-128"/>
                <a:ea typeface="ＭＳ ゴシック" panose="020B0609070205080204" pitchFamily="49" charset="-128"/>
              </a:rPr>
              <a:t>で追いかけっこ</a:t>
            </a:r>
            <a:r>
              <a:rPr lang="ja-JP" altLang="en-US" sz="2400" dirty="0">
                <a:latin typeface="ＭＳ ゴシック" panose="020B0609070205080204" pitchFamily="49" charset="-128"/>
                <a:ea typeface="ＭＳ ゴシック" panose="020B0609070205080204" pitchFamily="49" charset="-128"/>
              </a:rPr>
              <a:t>をして遊んでいた際、</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　右</a:t>
            </a:r>
            <a:r>
              <a:rPr lang="ja-JP" altLang="en-US" sz="2400" dirty="0">
                <a:latin typeface="ＭＳ ゴシック" panose="020B0609070205080204" pitchFamily="49" charset="-128"/>
                <a:ea typeface="ＭＳ ゴシック" panose="020B0609070205080204" pitchFamily="49" charset="-128"/>
              </a:rPr>
              <a:t>第４指の一部を失った</a:t>
            </a:r>
            <a:r>
              <a:rPr lang="ja-JP" altLang="en-US" sz="2400" dirty="0" smtClean="0">
                <a:latin typeface="ＭＳ ゴシック" panose="020B0609070205080204" pitchFamily="49" charset="-128"/>
                <a:ea typeface="ＭＳ ゴシック" panose="020B0609070205080204" pitchFamily="49" charset="-128"/>
              </a:rPr>
              <a:t>。</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899339" y="3049031"/>
            <a:ext cx="7318466" cy="10657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四角形吹き出し 3"/>
          <p:cNvSpPr/>
          <p:nvPr/>
        </p:nvSpPr>
        <p:spPr>
          <a:xfrm>
            <a:off x="407896" y="3904645"/>
            <a:ext cx="4421392" cy="2711309"/>
          </a:xfrm>
          <a:prstGeom prst="wedgeRectCallout">
            <a:avLst>
              <a:gd name="adj1" fmla="val -32800"/>
              <a:gd name="adj2" fmla="val -49381"/>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＜話し合いの進め方＞</a:t>
            </a:r>
            <a:endParaRPr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rPr>
              <a:t>１　事故が発生した「過程」において、何が発生したのか</a:t>
            </a:r>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（何故</a:t>
            </a:r>
            <a:r>
              <a:rPr lang="ja-JP" altLang="en-US" sz="1200" dirty="0" err="1" smtClean="0">
                <a:solidFill>
                  <a:schemeClr val="tx1"/>
                </a:solidFill>
                <a:latin typeface="ＭＳ Ｐゴシック" panose="020B0600070205080204" pitchFamily="50" charset="-128"/>
                <a:ea typeface="ＭＳ Ｐゴシック" panose="020B0600070205080204" pitchFamily="50" charset="-128"/>
              </a:rPr>
              <a:t>こ</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のような事故がおきたのか）を各自で付箋（水色）に記入する。　　　　　　　　　　　　　</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　　　　　　　　　　　　　　　　　　　　　　　　　　　　　　　　　　　</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個人</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p>
          <a:p>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rPr>
              <a:t>２　付箋を基に、お互いの意見や考えを共有する。</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　　　　　　　　　　　　　　　　　　　　　　　　　　　　　　　　</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グループ</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p>
          <a:p>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rPr>
              <a:t>３　事故防止のための手立てについて付箋（黄色）に記入し、模造</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紙にまとめる。　　　　　　　　　　　　　　　　　　　　　　　</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グループ</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p>
          <a:p>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rPr>
              <a:t>４　グループで話し合われた内容を発表し、全体で共有する。　　　　　　　　　　　　　　　　　　　</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　　　　　　　　　　　　　　　　　　　　　　　　　　　　　　　　　　　</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一斉</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Google Shape;216;p15">
            <a:extLst>
              <a:ext uri="{FF2B5EF4-FFF2-40B4-BE49-F238E27FC236}">
                <a16:creationId xmlns:a16="http://schemas.microsoft.com/office/drawing/2014/main" id="{3E9480DF-B04D-6BEA-9884-A109FF53D226}"/>
              </a:ext>
            </a:extLst>
          </p:cNvPr>
          <p:cNvSpPr txBox="1"/>
          <p:nvPr/>
        </p:nvSpPr>
        <p:spPr>
          <a:xfrm>
            <a:off x="407896" y="147467"/>
            <a:ext cx="8478813" cy="646290"/>
          </a:xfrm>
          <a:prstGeom prst="rect">
            <a:avLst/>
          </a:prstGeom>
          <a:solidFill>
            <a:schemeClr val="accent4">
              <a:lumMod val="40000"/>
              <a:lumOff val="60000"/>
            </a:schemeClr>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ja-JP" dirty="0">
                <a:solidFill>
                  <a:schemeClr val="dk1"/>
                </a:solidFill>
                <a:latin typeface="ＭＳ Ｐゴシック" panose="020B0600070205080204" pitchFamily="50" charset="-128"/>
                <a:ea typeface="ＭＳ Ｐゴシック" panose="020B0600070205080204" pitchFamily="50" charset="-128"/>
                <a:cs typeface="Calibri"/>
                <a:sym typeface="Calibri"/>
              </a:rPr>
              <a:t>「事故</a:t>
            </a:r>
            <a:r>
              <a:rPr lang="ja-JP" altLang="en-US" dirty="0">
                <a:solidFill>
                  <a:schemeClr val="dk1"/>
                </a:solidFill>
                <a:latin typeface="ＭＳ Ｐゴシック" panose="020B0600070205080204" pitchFamily="50" charset="-128"/>
                <a:ea typeface="ＭＳ Ｐゴシック" panose="020B0600070205080204" pitchFamily="50" charset="-128"/>
                <a:cs typeface="Calibri"/>
                <a:sym typeface="Calibri"/>
              </a:rPr>
              <a:t>の</a:t>
            </a:r>
            <a:r>
              <a:rPr lang="ja-JP" dirty="0">
                <a:solidFill>
                  <a:schemeClr val="dk1"/>
                </a:solidFill>
                <a:latin typeface="ＭＳ Ｐゴシック" panose="020B0600070205080204" pitchFamily="50" charset="-128"/>
                <a:ea typeface="ＭＳ Ｐゴシック" panose="020B0600070205080204" pitchFamily="50" charset="-128"/>
                <a:cs typeface="Calibri"/>
                <a:sym typeface="Calibri"/>
              </a:rPr>
              <a:t>発生状況」と「結果」のみを</a:t>
            </a:r>
            <a:r>
              <a:rPr lang="ja-JP" altLang="en-US" dirty="0">
                <a:solidFill>
                  <a:schemeClr val="dk1"/>
                </a:solidFill>
                <a:latin typeface="ＭＳ Ｐゴシック" panose="020B0600070205080204" pitchFamily="50" charset="-128"/>
                <a:ea typeface="ＭＳ Ｐゴシック" panose="020B0600070205080204" pitchFamily="50" charset="-128"/>
                <a:cs typeface="Calibri"/>
                <a:sym typeface="Calibri"/>
              </a:rPr>
              <a:t>提示します。</a:t>
            </a:r>
            <a:r>
              <a:rPr lang="ja-JP" dirty="0">
                <a:solidFill>
                  <a:schemeClr val="dk1"/>
                </a:solidFill>
                <a:latin typeface="ＭＳ Ｐゴシック" panose="020B0600070205080204" pitchFamily="50" charset="-128"/>
                <a:ea typeface="ＭＳ Ｐゴシック" panose="020B0600070205080204" pitchFamily="50" charset="-128"/>
                <a:cs typeface="Calibri"/>
                <a:sym typeface="Calibri"/>
              </a:rPr>
              <a:t>空欄</a:t>
            </a:r>
            <a:r>
              <a:rPr lang="ja-JP" altLang="en-US" dirty="0">
                <a:solidFill>
                  <a:schemeClr val="dk1"/>
                </a:solidFill>
                <a:latin typeface="ＭＳ Ｐゴシック" panose="020B0600070205080204" pitchFamily="50" charset="-128"/>
                <a:ea typeface="ＭＳ Ｐゴシック" panose="020B0600070205080204" pitchFamily="50" charset="-128"/>
                <a:cs typeface="Calibri"/>
                <a:sym typeface="Calibri"/>
              </a:rPr>
              <a:t>の</a:t>
            </a:r>
            <a:r>
              <a:rPr lang="ja-JP" dirty="0">
                <a:solidFill>
                  <a:schemeClr val="dk1"/>
                </a:solidFill>
                <a:latin typeface="ＭＳ Ｐゴシック" panose="020B0600070205080204" pitchFamily="50" charset="-128"/>
                <a:ea typeface="ＭＳ Ｐゴシック" panose="020B0600070205080204" pitchFamily="50" charset="-128"/>
                <a:cs typeface="Calibri"/>
                <a:sym typeface="Calibri"/>
              </a:rPr>
              <a:t>部分で，何が起きてこの結果に至ったの</a:t>
            </a:r>
            <a:r>
              <a:rPr lang="ja-JP" dirty="0" smtClean="0">
                <a:solidFill>
                  <a:schemeClr val="dk1"/>
                </a:solidFill>
                <a:latin typeface="ＭＳ Ｐゴシック" panose="020B0600070205080204" pitchFamily="50" charset="-128"/>
                <a:ea typeface="ＭＳ Ｐゴシック" panose="020B0600070205080204" pitchFamily="50" charset="-128"/>
                <a:cs typeface="Calibri"/>
                <a:sym typeface="Calibri"/>
              </a:rPr>
              <a:t>か</a:t>
            </a:r>
            <a:r>
              <a:rPr lang="ja-JP" altLang="en-US" dirty="0" smtClean="0">
                <a:solidFill>
                  <a:schemeClr val="dk1"/>
                </a:solidFill>
                <a:latin typeface="ＭＳ Ｐゴシック" panose="020B0600070205080204" pitchFamily="50" charset="-128"/>
                <a:ea typeface="ＭＳ Ｐゴシック" panose="020B0600070205080204" pitchFamily="50" charset="-128"/>
                <a:cs typeface="Calibri"/>
                <a:sym typeface="Calibri"/>
              </a:rPr>
              <a:t>、</a:t>
            </a:r>
            <a:r>
              <a:rPr lang="ja-JP" dirty="0" smtClean="0">
                <a:solidFill>
                  <a:schemeClr val="dk1"/>
                </a:solidFill>
                <a:latin typeface="ＭＳ Ｐゴシック" panose="020B0600070205080204" pitchFamily="50" charset="-128"/>
                <a:ea typeface="ＭＳ Ｐゴシック" panose="020B0600070205080204" pitchFamily="50" charset="-128"/>
                <a:cs typeface="Calibri"/>
                <a:sym typeface="Calibri"/>
              </a:rPr>
              <a:t>事故</a:t>
            </a:r>
            <a:r>
              <a:rPr lang="ja-JP" dirty="0">
                <a:solidFill>
                  <a:schemeClr val="dk1"/>
                </a:solidFill>
                <a:latin typeface="ＭＳ Ｐゴシック" panose="020B0600070205080204" pitchFamily="50" charset="-128"/>
                <a:ea typeface="ＭＳ Ｐゴシック" panose="020B0600070205080204" pitchFamily="50" charset="-128"/>
                <a:cs typeface="Calibri"/>
                <a:sym typeface="Calibri"/>
              </a:rPr>
              <a:t>の</a:t>
            </a:r>
            <a:r>
              <a:rPr lang="ja-JP" altLang="en-US" dirty="0">
                <a:solidFill>
                  <a:schemeClr val="dk1"/>
                </a:solidFill>
                <a:latin typeface="ＭＳ Ｐゴシック" panose="020B0600070205080204" pitchFamily="50" charset="-128"/>
                <a:ea typeface="ＭＳ Ｐゴシック" panose="020B0600070205080204" pitchFamily="50" charset="-128"/>
                <a:cs typeface="Calibri"/>
                <a:sym typeface="Calibri"/>
              </a:rPr>
              <a:t>過程</a:t>
            </a:r>
            <a:r>
              <a:rPr lang="ja-JP" dirty="0">
                <a:solidFill>
                  <a:schemeClr val="dk1"/>
                </a:solidFill>
                <a:latin typeface="ＭＳ Ｐゴシック" panose="020B0600070205080204" pitchFamily="50" charset="-128"/>
                <a:ea typeface="ＭＳ Ｐゴシック" panose="020B0600070205080204" pitchFamily="50" charset="-128"/>
                <a:cs typeface="Calibri"/>
                <a:sym typeface="Calibri"/>
              </a:rPr>
              <a:t>をイメージ</a:t>
            </a:r>
            <a:r>
              <a:rPr lang="ja-JP" dirty="0" smtClean="0">
                <a:solidFill>
                  <a:schemeClr val="dk1"/>
                </a:solidFill>
                <a:latin typeface="ＭＳ Ｐゴシック" panose="020B0600070205080204" pitchFamily="50" charset="-128"/>
                <a:ea typeface="ＭＳ Ｐゴシック" panose="020B0600070205080204" pitchFamily="50" charset="-128"/>
                <a:cs typeface="Calibri"/>
                <a:sym typeface="Calibri"/>
              </a:rPr>
              <a:t>し</a:t>
            </a:r>
            <a:r>
              <a:rPr lang="ja-JP" altLang="en-US" dirty="0" smtClean="0">
                <a:solidFill>
                  <a:schemeClr val="dk1"/>
                </a:solidFill>
                <a:latin typeface="ＭＳ Ｐゴシック" panose="020B0600070205080204" pitchFamily="50" charset="-128"/>
                <a:ea typeface="ＭＳ Ｐゴシック" panose="020B0600070205080204" pitchFamily="50" charset="-128"/>
                <a:cs typeface="Calibri"/>
                <a:sym typeface="Calibri"/>
              </a:rPr>
              <a:t>、今後の</a:t>
            </a:r>
            <a:r>
              <a:rPr lang="ja-JP" dirty="0" smtClean="0">
                <a:solidFill>
                  <a:schemeClr val="dk1"/>
                </a:solidFill>
                <a:latin typeface="ＭＳ Ｐゴシック" panose="020B0600070205080204" pitchFamily="50" charset="-128"/>
                <a:ea typeface="ＭＳ Ｐゴシック" panose="020B0600070205080204" pitchFamily="50" charset="-128"/>
                <a:cs typeface="Calibri"/>
                <a:sym typeface="Calibri"/>
              </a:rPr>
              <a:t>事故</a:t>
            </a:r>
            <a:r>
              <a:rPr lang="ja-JP" dirty="0">
                <a:solidFill>
                  <a:schemeClr val="dk1"/>
                </a:solidFill>
                <a:latin typeface="ＭＳ Ｐゴシック" panose="020B0600070205080204" pitchFamily="50" charset="-128"/>
                <a:ea typeface="ＭＳ Ｐゴシック" panose="020B0600070205080204" pitchFamily="50" charset="-128"/>
                <a:cs typeface="Calibri"/>
                <a:sym typeface="Calibri"/>
              </a:rPr>
              <a:t>防止に</a:t>
            </a:r>
            <a:r>
              <a:rPr lang="ja-JP" altLang="en-US" dirty="0">
                <a:solidFill>
                  <a:schemeClr val="dk1"/>
                </a:solidFill>
                <a:latin typeface="ＭＳ Ｐゴシック" panose="020B0600070205080204" pitchFamily="50" charset="-128"/>
                <a:ea typeface="ＭＳ Ｐゴシック" panose="020B0600070205080204" pitchFamily="50" charset="-128"/>
                <a:cs typeface="Calibri"/>
                <a:sym typeface="Calibri"/>
              </a:rPr>
              <a:t>つな</a:t>
            </a:r>
            <a:r>
              <a:rPr lang="ja-JP" dirty="0">
                <a:solidFill>
                  <a:schemeClr val="dk1"/>
                </a:solidFill>
                <a:latin typeface="ＭＳ Ｐゴシック" panose="020B0600070205080204" pitchFamily="50" charset="-128"/>
                <a:ea typeface="ＭＳ Ｐゴシック" panose="020B0600070205080204" pitchFamily="50" charset="-128"/>
                <a:cs typeface="Calibri"/>
                <a:sym typeface="Calibri"/>
              </a:rPr>
              <a:t>げる研修です。</a:t>
            </a:r>
            <a:endParaRPr dirty="0">
              <a:latin typeface="ＭＳ Ｐゴシック" panose="020B0600070205080204" pitchFamily="50" charset="-128"/>
              <a:ea typeface="ＭＳ Ｐゴシック" panose="020B0600070205080204" pitchFamily="50" charset="-128"/>
            </a:endParaRPr>
          </a:p>
        </p:txBody>
      </p:sp>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5</a:t>
            </a:fld>
            <a:endParaRPr lang="en-US" altLang="ja-JP" dirty="0"/>
          </a:p>
        </p:txBody>
      </p:sp>
    </p:spTree>
    <p:extLst>
      <p:ext uri="{BB962C8B-B14F-4D97-AF65-F5344CB8AC3E}">
        <p14:creationId xmlns:p14="http://schemas.microsoft.com/office/powerpoint/2010/main" val="2356492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417341" y="545468"/>
            <a:ext cx="8012782" cy="461665"/>
          </a:xfrm>
          <a:prstGeom prst="rect">
            <a:avLst/>
          </a:prstGeom>
          <a:noFill/>
        </p:spPr>
        <p:txBody>
          <a:bodyPr wrap="square" rtlCol="0">
            <a:spAutoFit/>
          </a:bodyPr>
          <a:lstStyle/>
          <a:p>
            <a:pPr algn="ctr"/>
            <a:r>
              <a:rPr lang="ja-JP" altLang="en-US" sz="2400" dirty="0" smtClean="0">
                <a:latin typeface="ＭＳ ゴシック" panose="020B0609070205080204" pitchFamily="49" charset="-128"/>
                <a:ea typeface="ＭＳ ゴシック" panose="020B0609070205080204" pitchFamily="49" charset="-128"/>
              </a:rPr>
              <a:t>模造紙のまとめ方</a:t>
            </a:r>
            <a:r>
              <a:rPr lang="ja-JP" altLang="en-US" sz="2400" dirty="0">
                <a:latin typeface="ＭＳ ゴシック" panose="020B0609070205080204" pitchFamily="49" charset="-128"/>
                <a:ea typeface="ＭＳ ゴシック" panose="020B0609070205080204" pitchFamily="49" charset="-128"/>
              </a:rPr>
              <a:t>（例）イメージ</a:t>
            </a:r>
          </a:p>
        </p:txBody>
      </p:sp>
      <p:graphicFrame>
        <p:nvGraphicFramePr>
          <p:cNvPr id="2" name="表 1"/>
          <p:cNvGraphicFramePr>
            <a:graphicFrameLocks noGrp="1"/>
          </p:cNvGraphicFramePr>
          <p:nvPr>
            <p:extLst>
              <p:ext uri="{D42A27DB-BD31-4B8C-83A1-F6EECF244321}">
                <p14:modId xmlns:p14="http://schemas.microsoft.com/office/powerpoint/2010/main" val="4250516164"/>
              </p:ext>
            </p:extLst>
          </p:nvPr>
        </p:nvGraphicFramePr>
        <p:xfrm>
          <a:off x="417341" y="1312432"/>
          <a:ext cx="8372622" cy="4334866"/>
        </p:xfrm>
        <a:graphic>
          <a:graphicData uri="http://schemas.openxmlformats.org/drawingml/2006/table">
            <a:tbl>
              <a:tblPr firstRow="1" bandRow="1">
                <a:tableStyleId>{5940675A-B579-460E-94D1-54222C63F5DA}</a:tableStyleId>
              </a:tblPr>
              <a:tblGrid>
                <a:gridCol w="4186311">
                  <a:extLst>
                    <a:ext uri="{9D8B030D-6E8A-4147-A177-3AD203B41FA5}">
                      <a16:colId xmlns:a16="http://schemas.microsoft.com/office/drawing/2014/main" val="1062991002"/>
                    </a:ext>
                  </a:extLst>
                </a:gridCol>
                <a:gridCol w="4186311">
                  <a:extLst>
                    <a:ext uri="{9D8B030D-6E8A-4147-A177-3AD203B41FA5}">
                      <a16:colId xmlns:a16="http://schemas.microsoft.com/office/drawing/2014/main" val="3515755097"/>
                    </a:ext>
                  </a:extLst>
                </a:gridCol>
              </a:tblGrid>
              <a:tr h="4334866">
                <a:tc>
                  <a:txBody>
                    <a:bodyPr/>
                    <a:lstStyle/>
                    <a:p>
                      <a:pPr algn="ctr"/>
                      <a:r>
                        <a:rPr kumimoji="1" lang="ja-JP" altLang="en-US" sz="2400" b="1" dirty="0" smtClean="0"/>
                        <a:t>＜何故このような事故が</a:t>
                      </a:r>
                      <a:endParaRPr kumimoji="1" lang="en-US" altLang="ja-JP" sz="2400" b="1" dirty="0" smtClean="0"/>
                    </a:p>
                    <a:p>
                      <a:pPr algn="ctr"/>
                      <a:r>
                        <a:rPr kumimoji="1" lang="ja-JP" altLang="en-US" sz="2400" b="1" dirty="0" smtClean="0"/>
                        <a:t>起きたのか＞</a:t>
                      </a:r>
                      <a:endParaRPr kumimoji="1" lang="ja-JP" altLang="en-US" sz="2400" b="1" dirty="0"/>
                    </a:p>
                  </a:txBody>
                  <a:tcPr marL="68580" marR="68580" marT="34290" marB="34290"/>
                </a:tc>
                <a:tc>
                  <a:txBody>
                    <a:bodyPr/>
                    <a:lstStyle/>
                    <a:p>
                      <a:pPr algn="ctr"/>
                      <a:r>
                        <a:rPr kumimoji="1" lang="ja-JP" altLang="en-US" sz="2400" b="1" dirty="0" smtClean="0"/>
                        <a:t>＜事故防止の手立て＞</a:t>
                      </a:r>
                      <a:endParaRPr kumimoji="1" lang="ja-JP" altLang="en-US" sz="2400" b="1" dirty="0"/>
                    </a:p>
                  </a:txBody>
                  <a:tcPr marL="68580" marR="68580" marT="34290" marB="34290"/>
                </a:tc>
                <a:extLst>
                  <a:ext uri="{0D108BD9-81ED-4DB2-BD59-A6C34878D82A}">
                    <a16:rowId xmlns:a16="http://schemas.microsoft.com/office/drawing/2014/main" val="1063230121"/>
                  </a:ext>
                </a:extLst>
              </a:tr>
            </a:tbl>
          </a:graphicData>
        </a:graphic>
      </p:graphicFrame>
      <p:sp>
        <p:nvSpPr>
          <p:cNvPr id="6" name="正方形/長方形 5"/>
          <p:cNvSpPr/>
          <p:nvPr/>
        </p:nvSpPr>
        <p:spPr>
          <a:xfrm>
            <a:off x="669500" y="3919062"/>
            <a:ext cx="1139483" cy="1055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7" name="正方形/長方形 6"/>
          <p:cNvSpPr/>
          <p:nvPr/>
        </p:nvSpPr>
        <p:spPr>
          <a:xfrm>
            <a:off x="3377246" y="3523492"/>
            <a:ext cx="1139483" cy="1055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正方形/長方形 8"/>
          <p:cNvSpPr/>
          <p:nvPr/>
        </p:nvSpPr>
        <p:spPr>
          <a:xfrm>
            <a:off x="4803582" y="1758461"/>
            <a:ext cx="1139483" cy="105507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正方形/長方形 9"/>
          <p:cNvSpPr/>
          <p:nvPr/>
        </p:nvSpPr>
        <p:spPr>
          <a:xfrm>
            <a:off x="4844424" y="3130939"/>
            <a:ext cx="1139483" cy="105507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 name="正方形/長方形 10"/>
          <p:cNvSpPr/>
          <p:nvPr/>
        </p:nvSpPr>
        <p:spPr>
          <a:xfrm>
            <a:off x="7475246" y="1940877"/>
            <a:ext cx="1139483" cy="105507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 name="正方形/長方形 11"/>
          <p:cNvSpPr/>
          <p:nvPr/>
        </p:nvSpPr>
        <p:spPr>
          <a:xfrm>
            <a:off x="6117877" y="2057192"/>
            <a:ext cx="1139483" cy="105507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5" name="正方形/長方形 14"/>
          <p:cNvSpPr/>
          <p:nvPr/>
        </p:nvSpPr>
        <p:spPr>
          <a:xfrm>
            <a:off x="702824" y="2190825"/>
            <a:ext cx="1139483" cy="1055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正方形/長方形 15"/>
          <p:cNvSpPr/>
          <p:nvPr/>
        </p:nvSpPr>
        <p:spPr>
          <a:xfrm>
            <a:off x="3377246" y="2075862"/>
            <a:ext cx="1139483" cy="1055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正方形/長方形 16"/>
          <p:cNvSpPr/>
          <p:nvPr/>
        </p:nvSpPr>
        <p:spPr>
          <a:xfrm>
            <a:off x="2061141" y="2995954"/>
            <a:ext cx="1139483" cy="1055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8" name="正方形/長方形 17"/>
          <p:cNvSpPr/>
          <p:nvPr/>
        </p:nvSpPr>
        <p:spPr>
          <a:xfrm>
            <a:off x="2061140" y="4446600"/>
            <a:ext cx="1139483" cy="1055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正方形/長方形 18"/>
          <p:cNvSpPr/>
          <p:nvPr/>
        </p:nvSpPr>
        <p:spPr>
          <a:xfrm>
            <a:off x="6160529" y="3251343"/>
            <a:ext cx="1139483" cy="105507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0" name="正方形/長方形 19"/>
          <p:cNvSpPr/>
          <p:nvPr/>
        </p:nvSpPr>
        <p:spPr>
          <a:xfrm>
            <a:off x="5124086" y="4445494"/>
            <a:ext cx="1139483" cy="105507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1" name="正方形/長方形 20"/>
          <p:cNvSpPr/>
          <p:nvPr/>
        </p:nvSpPr>
        <p:spPr>
          <a:xfrm>
            <a:off x="7467858" y="3158609"/>
            <a:ext cx="1139483" cy="105507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正方形/長方形 21"/>
          <p:cNvSpPr/>
          <p:nvPr/>
        </p:nvSpPr>
        <p:spPr>
          <a:xfrm>
            <a:off x="7009934" y="4450533"/>
            <a:ext cx="1139483" cy="105507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6</a:t>
            </a:fld>
            <a:endParaRPr lang="en-US" altLang="ja-JP" dirty="0"/>
          </a:p>
        </p:txBody>
      </p:sp>
    </p:spTree>
    <p:extLst>
      <p:ext uri="{BB962C8B-B14F-4D97-AF65-F5344CB8AC3E}">
        <p14:creationId xmlns:p14="http://schemas.microsoft.com/office/powerpoint/2010/main" val="3772918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206477" y="1064324"/>
            <a:ext cx="8686799" cy="4647426"/>
          </a:xfrm>
          <a:prstGeom prst="rect">
            <a:avLst/>
          </a:prstGeom>
          <a:noFill/>
          <a:ln w="34925" cmpd="dbl">
            <a:solidFill>
              <a:schemeClr val="tx1"/>
            </a:solidFill>
          </a:ln>
        </p:spPr>
        <p:txBody>
          <a:bodyPr wrap="square" rtlCol="0">
            <a:spAutoFit/>
          </a:bodyPr>
          <a:lstStyle/>
          <a:p>
            <a:pPr algn="ctr"/>
            <a:r>
              <a:rPr lang="ja-JP" altLang="en-US" sz="2800" dirty="0">
                <a:latin typeface="ＭＳ ゴシック" panose="020B0609070205080204" pitchFamily="49" charset="-128"/>
                <a:ea typeface="ＭＳ ゴシック" panose="020B0609070205080204" pitchFamily="49" charset="-128"/>
              </a:rPr>
              <a:t>（小学校事例</a:t>
            </a:r>
            <a:r>
              <a:rPr lang="ja-JP" altLang="en-US" sz="2800" dirty="0" smtClean="0">
                <a:latin typeface="ＭＳ ゴシック" panose="020B0609070205080204" pitchFamily="49" charset="-128"/>
                <a:ea typeface="ＭＳ ゴシック" panose="020B0609070205080204" pitchFamily="49" charset="-128"/>
              </a:rPr>
              <a:t>）</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休憩時間中、教室</a:t>
            </a:r>
            <a:r>
              <a:rPr lang="ja-JP" altLang="en-US" sz="2400" dirty="0" smtClean="0">
                <a:latin typeface="ＭＳ ゴシック" panose="020B0609070205080204" pitchFamily="49" charset="-128"/>
                <a:ea typeface="ＭＳ ゴシック" panose="020B0609070205080204" pitchFamily="49" charset="-128"/>
              </a:rPr>
              <a:t>で追いかけっこ</a:t>
            </a:r>
            <a:r>
              <a:rPr lang="ja-JP" altLang="en-US" sz="2400" dirty="0">
                <a:latin typeface="ＭＳ ゴシック" panose="020B0609070205080204" pitchFamily="49" charset="-128"/>
                <a:ea typeface="ＭＳ ゴシック" panose="020B0609070205080204" pitchFamily="49" charset="-128"/>
              </a:rPr>
              <a:t>をして遊んでいた際、</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　右</a:t>
            </a:r>
            <a:r>
              <a:rPr lang="ja-JP" altLang="en-US" sz="2400" dirty="0">
                <a:latin typeface="ＭＳ ゴシック" panose="020B0609070205080204" pitchFamily="49" charset="-128"/>
                <a:ea typeface="ＭＳ ゴシック" panose="020B0609070205080204" pitchFamily="49" charset="-128"/>
              </a:rPr>
              <a:t>第４指の一部を失った</a:t>
            </a:r>
            <a:r>
              <a:rPr lang="ja-JP" altLang="en-US" sz="2400" dirty="0" smtClean="0">
                <a:latin typeface="ＭＳ ゴシック" panose="020B0609070205080204" pitchFamily="49" charset="-128"/>
                <a:ea typeface="ＭＳ ゴシック" panose="020B0609070205080204" pitchFamily="49" charset="-128"/>
              </a:rPr>
              <a:t>。</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899339" y="3049031"/>
            <a:ext cx="7318466" cy="10657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7</a:t>
            </a:fld>
            <a:endParaRPr lang="en-US" altLang="ja-JP" dirty="0"/>
          </a:p>
        </p:txBody>
      </p:sp>
    </p:spTree>
    <p:extLst>
      <p:ext uri="{BB962C8B-B14F-4D97-AF65-F5344CB8AC3E}">
        <p14:creationId xmlns:p14="http://schemas.microsoft.com/office/powerpoint/2010/main" val="584037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620028361"/>
              </p:ext>
            </p:extLst>
          </p:nvPr>
        </p:nvGraphicFramePr>
        <p:xfrm>
          <a:off x="215153" y="301214"/>
          <a:ext cx="8724452" cy="6411558"/>
        </p:xfrm>
        <a:graphic>
          <a:graphicData uri="http://schemas.openxmlformats.org/drawingml/2006/table">
            <a:tbl>
              <a:tblPr firstRow="1" bandRow="1">
                <a:tableStyleId>{5940675A-B579-460E-94D1-54222C63F5DA}</a:tableStyleId>
              </a:tblPr>
              <a:tblGrid>
                <a:gridCol w="4362226">
                  <a:extLst>
                    <a:ext uri="{9D8B030D-6E8A-4147-A177-3AD203B41FA5}">
                      <a16:colId xmlns:a16="http://schemas.microsoft.com/office/drawing/2014/main" val="1062991002"/>
                    </a:ext>
                  </a:extLst>
                </a:gridCol>
                <a:gridCol w="4362226">
                  <a:extLst>
                    <a:ext uri="{9D8B030D-6E8A-4147-A177-3AD203B41FA5}">
                      <a16:colId xmlns:a16="http://schemas.microsoft.com/office/drawing/2014/main" val="3515755097"/>
                    </a:ext>
                  </a:extLst>
                </a:gridCol>
              </a:tblGrid>
              <a:tr h="6411558">
                <a:tc>
                  <a:txBody>
                    <a:bodyPr/>
                    <a:lstStyle/>
                    <a:p>
                      <a:pPr algn="ctr"/>
                      <a:r>
                        <a:rPr kumimoji="1" lang="ja-JP" altLang="en-US" sz="2400" b="1" dirty="0" smtClean="0"/>
                        <a:t>＜何故このような事故が</a:t>
                      </a:r>
                      <a:endParaRPr kumimoji="1" lang="en-US" altLang="ja-JP" sz="2400" b="1" dirty="0" smtClean="0"/>
                    </a:p>
                    <a:p>
                      <a:pPr algn="ctr"/>
                      <a:r>
                        <a:rPr kumimoji="1" lang="ja-JP" altLang="en-US" sz="2400" b="1" dirty="0" smtClean="0"/>
                        <a:t>起きたのか＞</a:t>
                      </a:r>
                      <a:endParaRPr kumimoji="1" lang="ja-JP" altLang="en-US" sz="2400" b="1" dirty="0"/>
                    </a:p>
                  </a:txBody>
                  <a:tcPr marL="68580" marR="68580" marT="34290" marB="34290"/>
                </a:tc>
                <a:tc>
                  <a:txBody>
                    <a:bodyPr/>
                    <a:lstStyle/>
                    <a:p>
                      <a:pPr algn="ctr"/>
                      <a:r>
                        <a:rPr kumimoji="1" lang="ja-JP" altLang="en-US" sz="2400" b="1" dirty="0" smtClean="0"/>
                        <a:t>＜事故防止の手立て＞</a:t>
                      </a:r>
                      <a:endParaRPr kumimoji="1" lang="ja-JP" altLang="en-US" sz="2400" b="1" dirty="0"/>
                    </a:p>
                  </a:txBody>
                  <a:tcPr marL="68580" marR="68580" marT="34290" marB="34290"/>
                </a:tc>
                <a:extLst>
                  <a:ext uri="{0D108BD9-81ED-4DB2-BD59-A6C34878D82A}">
                    <a16:rowId xmlns:a16="http://schemas.microsoft.com/office/drawing/2014/main" val="1063230121"/>
                  </a:ext>
                </a:extLst>
              </a:tr>
            </a:tbl>
          </a:graphicData>
        </a:graphic>
      </p:graphicFrame>
      <p:sp>
        <p:nvSpPr>
          <p:cNvPr id="2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8</a:t>
            </a:fld>
            <a:endParaRPr lang="en-US" altLang="ja-JP" dirty="0"/>
          </a:p>
        </p:txBody>
      </p:sp>
    </p:spTree>
    <p:extLst>
      <p:ext uri="{BB962C8B-B14F-4D97-AF65-F5344CB8AC3E}">
        <p14:creationId xmlns:p14="http://schemas.microsoft.com/office/powerpoint/2010/main" val="1094746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206477" y="1064324"/>
            <a:ext cx="8686799" cy="4647426"/>
          </a:xfrm>
          <a:prstGeom prst="rect">
            <a:avLst/>
          </a:prstGeom>
          <a:noFill/>
          <a:ln w="34925" cmpd="dbl">
            <a:solidFill>
              <a:schemeClr val="tx1"/>
            </a:solidFill>
          </a:ln>
        </p:spPr>
        <p:txBody>
          <a:bodyPr wrap="square" rtlCol="0">
            <a:spAutoFit/>
          </a:bodyPr>
          <a:lstStyle/>
          <a:p>
            <a:pPr algn="ctr"/>
            <a:r>
              <a:rPr lang="ja-JP" altLang="en-US" sz="2800" dirty="0">
                <a:latin typeface="ＭＳ ゴシック" panose="020B0609070205080204" pitchFamily="49" charset="-128"/>
                <a:ea typeface="ＭＳ ゴシック" panose="020B0609070205080204" pitchFamily="49" charset="-128"/>
              </a:rPr>
              <a:t>（小学校事例</a:t>
            </a:r>
            <a:r>
              <a:rPr lang="ja-JP" altLang="en-US" sz="2800" dirty="0" smtClean="0">
                <a:latin typeface="ＭＳ ゴシック" panose="020B0609070205080204" pitchFamily="49" charset="-128"/>
                <a:ea typeface="ＭＳ ゴシック" panose="020B0609070205080204" pitchFamily="49" charset="-128"/>
              </a:rPr>
              <a:t>）</a:t>
            </a:r>
            <a:endParaRPr lang="en-US" altLang="ja-JP" sz="2800" dirty="0" smtClean="0">
              <a:latin typeface="ＭＳ ゴシック" panose="020B0609070205080204" pitchFamily="49" charset="-128"/>
              <a:ea typeface="ＭＳ ゴシック" panose="020B0609070205080204" pitchFamily="49" charset="-128"/>
            </a:endParaRPr>
          </a:p>
          <a:p>
            <a:pPr algn="ctr"/>
            <a:endParaRPr lang="en-US" altLang="ja-JP" sz="28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休憩時間中、教室</a:t>
            </a:r>
            <a:r>
              <a:rPr lang="ja-JP" altLang="en-US" sz="2400" dirty="0" smtClean="0">
                <a:latin typeface="ＭＳ ゴシック" panose="020B0609070205080204" pitchFamily="49" charset="-128"/>
                <a:ea typeface="ＭＳ ゴシック" panose="020B0609070205080204" pitchFamily="49" charset="-128"/>
              </a:rPr>
              <a:t>で追いかけっこ</a:t>
            </a:r>
            <a:r>
              <a:rPr lang="ja-JP" altLang="en-US" sz="2400" dirty="0">
                <a:latin typeface="ＭＳ ゴシック" panose="020B0609070205080204" pitchFamily="49" charset="-128"/>
                <a:ea typeface="ＭＳ ゴシック" panose="020B0609070205080204" pitchFamily="49" charset="-128"/>
              </a:rPr>
              <a:t>をして遊んでいた際、</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　右</a:t>
            </a:r>
            <a:r>
              <a:rPr lang="ja-JP" altLang="en-US" sz="2400" dirty="0">
                <a:latin typeface="ＭＳ ゴシック" panose="020B0609070205080204" pitchFamily="49" charset="-128"/>
                <a:ea typeface="ＭＳ ゴシック" panose="020B0609070205080204" pitchFamily="49" charset="-128"/>
              </a:rPr>
              <a:t>第４指の一部を失った</a:t>
            </a:r>
            <a:r>
              <a:rPr lang="ja-JP" altLang="en-US" sz="2400" dirty="0" smtClean="0">
                <a:latin typeface="ＭＳ ゴシック" panose="020B0609070205080204" pitchFamily="49" charset="-128"/>
                <a:ea typeface="ＭＳ ゴシック" panose="020B0609070205080204" pitchFamily="49" charset="-128"/>
              </a:rPr>
              <a:t>。</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756684" y="2990627"/>
            <a:ext cx="7586383" cy="12801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　本児童</a:t>
            </a:r>
            <a:r>
              <a:rPr kumimoji="1" lang="ja-JP" altLang="en-US" sz="2400" dirty="0">
                <a:solidFill>
                  <a:srgbClr val="FF0000"/>
                </a:solidFill>
                <a:latin typeface="ＭＳ ゴシック" panose="020B0609070205080204" pitchFamily="49" charset="-128"/>
                <a:ea typeface="ＭＳ ゴシック" panose="020B0609070205080204" pitchFamily="49" charset="-128"/>
              </a:rPr>
              <a:t>が机の上に座っていたところ他の児童が背後から脇腹をくすぐったため、机とともに床に崩れ落ちた。その際、倒れてきた机と床の間に指が挟まり</a:t>
            </a:r>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9</a:t>
            </a:fld>
            <a:endParaRPr lang="en-US" altLang="ja-JP" dirty="0"/>
          </a:p>
        </p:txBody>
      </p:sp>
    </p:spTree>
    <p:extLst>
      <p:ext uri="{BB962C8B-B14F-4D97-AF65-F5344CB8AC3E}">
        <p14:creationId xmlns:p14="http://schemas.microsoft.com/office/powerpoint/2010/main" val="139757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722</TotalTime>
  <Words>2811</Words>
  <Application>Microsoft Office PowerPoint</Application>
  <PresentationFormat>画面に合わせる (4:3)</PresentationFormat>
  <Paragraphs>363</Paragraphs>
  <Slides>29</Slides>
  <Notes>28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29</vt:i4>
      </vt:variant>
    </vt:vector>
  </HeadingPairs>
  <TitlesOfParts>
    <vt:vector size="37" baseType="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（参考スライド）  ※各学校の実情に応じて、 以下のスライドを差し替えて 使用してください。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門脇 泰史</dc:creator>
  <cp:lastModifiedBy>門脇　泰史</cp:lastModifiedBy>
  <cp:revision>58</cp:revision>
  <cp:lastPrinted>2024-03-06T00:59:42Z</cp:lastPrinted>
  <dcterms:created xsi:type="dcterms:W3CDTF">2023-12-04T19:12:20Z</dcterms:created>
  <dcterms:modified xsi:type="dcterms:W3CDTF">2024-03-21T11:05:12Z</dcterms:modified>
</cp:coreProperties>
</file>