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57" r:id="rId3"/>
  </p:sldIdLst>
  <p:sldSz cx="6858000" cy="9144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3333FF"/>
    <a:srgbClr val="006600"/>
    <a:srgbClr val="CC3300"/>
    <a:srgbClr val="CC0000"/>
    <a:srgbClr val="FFFFCC"/>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79" autoAdjust="0"/>
  </p:normalViewPr>
  <p:slideViewPr>
    <p:cSldViewPr snapToGrid="0">
      <p:cViewPr varScale="1">
        <p:scale>
          <a:sx n="88" d="100"/>
          <a:sy n="88" d="100"/>
        </p:scale>
        <p:origin x="22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6EF1FD-1FE1-4838-8F21-EEAEFBC951F8}" type="datetimeFigureOut">
              <a:rPr kumimoji="1" lang="ja-JP" altLang="en-US" smtClean="0"/>
              <a:t>2023/8/18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3EF463-2CD2-42BC-9ED1-8CAE133D376D}" type="slidenum">
              <a:rPr kumimoji="1" lang="ja-JP" altLang="en-US" smtClean="0"/>
              <a:t>‹#›</a:t>
            </a:fld>
            <a:endParaRPr kumimoji="1" lang="ja-JP" altLang="en-US"/>
          </a:p>
        </p:txBody>
      </p:sp>
    </p:spTree>
    <p:extLst>
      <p:ext uri="{BB962C8B-B14F-4D97-AF65-F5344CB8AC3E}">
        <p14:creationId xmlns:p14="http://schemas.microsoft.com/office/powerpoint/2010/main" val="1725686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6EF1FD-1FE1-4838-8F21-EEAEFBC951F8}" type="datetimeFigureOut">
              <a:rPr kumimoji="1" lang="ja-JP" altLang="en-US" smtClean="0"/>
              <a:t>2023/8/18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3EF463-2CD2-42BC-9ED1-8CAE133D376D}" type="slidenum">
              <a:rPr kumimoji="1" lang="ja-JP" altLang="en-US" smtClean="0"/>
              <a:t>‹#›</a:t>
            </a:fld>
            <a:endParaRPr kumimoji="1" lang="ja-JP" altLang="en-US"/>
          </a:p>
        </p:txBody>
      </p:sp>
    </p:spTree>
    <p:extLst>
      <p:ext uri="{BB962C8B-B14F-4D97-AF65-F5344CB8AC3E}">
        <p14:creationId xmlns:p14="http://schemas.microsoft.com/office/powerpoint/2010/main" val="75709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6EF1FD-1FE1-4838-8F21-EEAEFBC951F8}" type="datetimeFigureOut">
              <a:rPr kumimoji="1" lang="ja-JP" altLang="en-US" smtClean="0"/>
              <a:t>2023/8/18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3EF463-2CD2-42BC-9ED1-8CAE133D376D}" type="slidenum">
              <a:rPr kumimoji="1" lang="ja-JP" altLang="en-US" smtClean="0"/>
              <a:t>‹#›</a:t>
            </a:fld>
            <a:endParaRPr kumimoji="1" lang="ja-JP" altLang="en-US"/>
          </a:p>
        </p:txBody>
      </p:sp>
    </p:spTree>
    <p:extLst>
      <p:ext uri="{BB962C8B-B14F-4D97-AF65-F5344CB8AC3E}">
        <p14:creationId xmlns:p14="http://schemas.microsoft.com/office/powerpoint/2010/main" val="179206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6EF1FD-1FE1-4838-8F21-EEAEFBC951F8}" type="datetimeFigureOut">
              <a:rPr kumimoji="1" lang="ja-JP" altLang="en-US" smtClean="0"/>
              <a:t>2023/8/18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3EF463-2CD2-42BC-9ED1-8CAE133D376D}" type="slidenum">
              <a:rPr kumimoji="1" lang="ja-JP" altLang="en-US" smtClean="0"/>
              <a:t>‹#›</a:t>
            </a:fld>
            <a:endParaRPr kumimoji="1" lang="ja-JP" altLang="en-US"/>
          </a:p>
        </p:txBody>
      </p:sp>
    </p:spTree>
    <p:extLst>
      <p:ext uri="{BB962C8B-B14F-4D97-AF65-F5344CB8AC3E}">
        <p14:creationId xmlns:p14="http://schemas.microsoft.com/office/powerpoint/2010/main" val="361024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B6EF1FD-1FE1-4838-8F21-EEAEFBC951F8}" type="datetimeFigureOut">
              <a:rPr kumimoji="1" lang="ja-JP" altLang="en-US" smtClean="0"/>
              <a:t>2023/8/18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3EF463-2CD2-42BC-9ED1-8CAE133D376D}" type="slidenum">
              <a:rPr kumimoji="1" lang="ja-JP" altLang="en-US" smtClean="0"/>
              <a:t>‹#›</a:t>
            </a:fld>
            <a:endParaRPr kumimoji="1" lang="ja-JP" altLang="en-US"/>
          </a:p>
        </p:txBody>
      </p:sp>
    </p:spTree>
    <p:extLst>
      <p:ext uri="{BB962C8B-B14F-4D97-AF65-F5344CB8AC3E}">
        <p14:creationId xmlns:p14="http://schemas.microsoft.com/office/powerpoint/2010/main" val="65302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6EF1FD-1FE1-4838-8F21-EEAEFBC951F8}" type="datetimeFigureOut">
              <a:rPr kumimoji="1" lang="ja-JP" altLang="en-US" smtClean="0"/>
              <a:t>2023/8/18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3EF463-2CD2-42BC-9ED1-8CAE133D376D}" type="slidenum">
              <a:rPr kumimoji="1" lang="ja-JP" altLang="en-US" smtClean="0"/>
              <a:t>‹#›</a:t>
            </a:fld>
            <a:endParaRPr kumimoji="1" lang="ja-JP" altLang="en-US"/>
          </a:p>
        </p:txBody>
      </p:sp>
    </p:spTree>
    <p:extLst>
      <p:ext uri="{BB962C8B-B14F-4D97-AF65-F5344CB8AC3E}">
        <p14:creationId xmlns:p14="http://schemas.microsoft.com/office/powerpoint/2010/main" val="792467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6EF1FD-1FE1-4838-8F21-EEAEFBC951F8}" type="datetimeFigureOut">
              <a:rPr kumimoji="1" lang="ja-JP" altLang="en-US" smtClean="0"/>
              <a:t>2023/8/18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3EF463-2CD2-42BC-9ED1-8CAE133D376D}" type="slidenum">
              <a:rPr kumimoji="1" lang="ja-JP" altLang="en-US" smtClean="0"/>
              <a:t>‹#›</a:t>
            </a:fld>
            <a:endParaRPr kumimoji="1" lang="ja-JP" altLang="en-US"/>
          </a:p>
        </p:txBody>
      </p:sp>
    </p:spTree>
    <p:extLst>
      <p:ext uri="{BB962C8B-B14F-4D97-AF65-F5344CB8AC3E}">
        <p14:creationId xmlns:p14="http://schemas.microsoft.com/office/powerpoint/2010/main" val="409307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B6EF1FD-1FE1-4838-8F21-EEAEFBC951F8}" type="datetimeFigureOut">
              <a:rPr kumimoji="1" lang="ja-JP" altLang="en-US" smtClean="0"/>
              <a:t>2023/8/18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3EF463-2CD2-42BC-9ED1-8CAE133D376D}" type="slidenum">
              <a:rPr kumimoji="1" lang="ja-JP" altLang="en-US" smtClean="0"/>
              <a:t>‹#›</a:t>
            </a:fld>
            <a:endParaRPr kumimoji="1" lang="ja-JP" altLang="en-US"/>
          </a:p>
        </p:txBody>
      </p:sp>
    </p:spTree>
    <p:extLst>
      <p:ext uri="{BB962C8B-B14F-4D97-AF65-F5344CB8AC3E}">
        <p14:creationId xmlns:p14="http://schemas.microsoft.com/office/powerpoint/2010/main" val="31823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EF1FD-1FE1-4838-8F21-EEAEFBC951F8}" type="datetimeFigureOut">
              <a:rPr kumimoji="1" lang="ja-JP" altLang="en-US" smtClean="0"/>
              <a:t>2023/8/18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3EF463-2CD2-42BC-9ED1-8CAE133D376D}" type="slidenum">
              <a:rPr kumimoji="1" lang="ja-JP" altLang="en-US" smtClean="0"/>
              <a:t>‹#›</a:t>
            </a:fld>
            <a:endParaRPr kumimoji="1" lang="ja-JP" altLang="en-US"/>
          </a:p>
        </p:txBody>
      </p:sp>
    </p:spTree>
    <p:extLst>
      <p:ext uri="{BB962C8B-B14F-4D97-AF65-F5344CB8AC3E}">
        <p14:creationId xmlns:p14="http://schemas.microsoft.com/office/powerpoint/2010/main" val="2474296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6EF1FD-1FE1-4838-8F21-EEAEFBC951F8}" type="datetimeFigureOut">
              <a:rPr kumimoji="1" lang="ja-JP" altLang="en-US" smtClean="0"/>
              <a:t>2023/8/18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3EF463-2CD2-42BC-9ED1-8CAE133D376D}" type="slidenum">
              <a:rPr kumimoji="1" lang="ja-JP" altLang="en-US" smtClean="0"/>
              <a:t>‹#›</a:t>
            </a:fld>
            <a:endParaRPr kumimoji="1" lang="ja-JP" altLang="en-US"/>
          </a:p>
        </p:txBody>
      </p:sp>
    </p:spTree>
    <p:extLst>
      <p:ext uri="{BB962C8B-B14F-4D97-AF65-F5344CB8AC3E}">
        <p14:creationId xmlns:p14="http://schemas.microsoft.com/office/powerpoint/2010/main" val="274549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6EF1FD-1FE1-4838-8F21-EEAEFBC951F8}" type="datetimeFigureOut">
              <a:rPr kumimoji="1" lang="ja-JP" altLang="en-US" smtClean="0"/>
              <a:t>2023/8/18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3EF463-2CD2-42BC-9ED1-8CAE133D376D}" type="slidenum">
              <a:rPr kumimoji="1" lang="ja-JP" altLang="en-US" smtClean="0"/>
              <a:t>‹#›</a:t>
            </a:fld>
            <a:endParaRPr kumimoji="1" lang="ja-JP" altLang="en-US"/>
          </a:p>
        </p:txBody>
      </p:sp>
    </p:spTree>
    <p:extLst>
      <p:ext uri="{BB962C8B-B14F-4D97-AF65-F5344CB8AC3E}">
        <p14:creationId xmlns:p14="http://schemas.microsoft.com/office/powerpoint/2010/main" val="2055961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B6EF1FD-1FE1-4838-8F21-EEAEFBC951F8}" type="datetimeFigureOut">
              <a:rPr kumimoji="1" lang="ja-JP" altLang="en-US" smtClean="0"/>
              <a:t>2023/8/18</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83EF463-2CD2-42BC-9ED1-8CAE133D376D}" type="slidenum">
              <a:rPr kumimoji="1" lang="ja-JP" altLang="en-US" smtClean="0"/>
              <a:t>‹#›</a:t>
            </a:fld>
            <a:endParaRPr kumimoji="1" lang="ja-JP" altLang="en-US"/>
          </a:p>
        </p:txBody>
      </p:sp>
    </p:spTree>
    <p:extLst>
      <p:ext uri="{BB962C8B-B14F-4D97-AF65-F5344CB8AC3E}">
        <p14:creationId xmlns:p14="http://schemas.microsoft.com/office/powerpoint/2010/main" val="2763905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79855588-2273-EABD-6223-FD47EE6B3B35}"/>
              </a:ext>
            </a:extLst>
          </p:cNvPr>
          <p:cNvSpPr/>
          <p:nvPr/>
        </p:nvSpPr>
        <p:spPr>
          <a:xfrm>
            <a:off x="2028482" y="6424593"/>
            <a:ext cx="1198812" cy="14004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D62E8A83-EBE8-3487-E616-8E89A2DD088A}"/>
              </a:ext>
            </a:extLst>
          </p:cNvPr>
          <p:cNvSpPr txBox="1"/>
          <p:nvPr/>
        </p:nvSpPr>
        <p:spPr>
          <a:xfrm>
            <a:off x="590487" y="124823"/>
            <a:ext cx="4391785" cy="338554"/>
          </a:xfrm>
          <a:prstGeom prst="rect">
            <a:avLst/>
          </a:prstGeom>
          <a:noFill/>
        </p:spPr>
        <p:txBody>
          <a:bodyPr wrap="square">
            <a:spAutoFit/>
          </a:bodyPr>
          <a:lstStyle/>
          <a:p>
            <a:pPr algn="ctr"/>
            <a:r>
              <a:rPr lang="ja-JP" altLang="ja-JP" sz="1200" kern="100" dirty="0">
                <a:latin typeface="HG丸ｺﾞｼｯｸM-PRO" panose="020F0600000000000000" pitchFamily="50" charset="-128"/>
                <a:ea typeface="HGP創英角ｺﾞｼｯｸUB" panose="020B0900000000000000" pitchFamily="50" charset="-128"/>
                <a:cs typeface="Times New Roman" panose="02020603050405020304" pitchFamily="18" charset="0"/>
              </a:rPr>
              <a:t>気管カニューレ</a:t>
            </a:r>
            <a:r>
              <a:rPr lang="ja-JP"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抜去時の</a:t>
            </a:r>
            <a:r>
              <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ja-JP" sz="16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緊急時マニュアル</a:t>
            </a:r>
            <a:r>
              <a:rPr lang="en-US" altLang="ja-JP"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en-US" sz="12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（医療者の動き）</a:t>
            </a:r>
            <a:endParaRPr lang="ja-JP" altLang="ja-JP" sz="900" kern="100" dirty="0">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9B7B9D99-C9BB-F2DC-66C4-485BD214DE68}"/>
              </a:ext>
            </a:extLst>
          </p:cNvPr>
          <p:cNvSpPr txBox="1"/>
          <p:nvPr/>
        </p:nvSpPr>
        <p:spPr>
          <a:xfrm>
            <a:off x="519922" y="496531"/>
            <a:ext cx="5872610" cy="296813"/>
          </a:xfrm>
          <a:prstGeom prst="rect">
            <a:avLst/>
          </a:prstGeom>
          <a:noFill/>
          <a:ln w="3175">
            <a:solidFill>
              <a:schemeClr val="tx1"/>
            </a:solidFill>
          </a:ln>
        </p:spPr>
        <p:txBody>
          <a:bodyPr wrap="square">
            <a:spAutoFit/>
          </a:bodyPr>
          <a:lstStyle/>
          <a:p>
            <a:pPr>
              <a:lnSpc>
                <a:spcPct val="150000"/>
              </a:lnSpc>
            </a:pP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宮城県立</a:t>
            </a:r>
            <a:r>
              <a:rPr lang="ja-JP" altLang="ja-JP" sz="1050" u="sng"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支援学校</a:t>
            </a:r>
            <a:r>
              <a:rPr lang="ja-JP" altLang="ja-JP" sz="1050" u="sng"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部</a:t>
            </a:r>
            <a:r>
              <a:rPr lang="ja-JP" altLang="ja-JP" sz="1050" u="sng"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u="sng"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u="sng"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年　　児童生徒氏名</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u="sng"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kern="100" dirty="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050" u="sng" kern="100" dirty="0">
                <a:solidFill>
                  <a:srgbClr val="80808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u="sng"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9" name="テキスト ボックス 8">
            <a:extLst>
              <a:ext uri="{FF2B5EF4-FFF2-40B4-BE49-F238E27FC236}">
                <a16:creationId xmlns:a16="http://schemas.microsoft.com/office/drawing/2014/main" id="{DC8E74CE-147F-55AB-26A6-A2B9B63B3EB3}"/>
              </a:ext>
            </a:extLst>
          </p:cNvPr>
          <p:cNvSpPr txBox="1"/>
          <p:nvPr/>
        </p:nvSpPr>
        <p:spPr>
          <a:xfrm>
            <a:off x="294692" y="1046546"/>
            <a:ext cx="6305613" cy="715837"/>
          </a:xfrm>
          <a:prstGeom prst="rect">
            <a:avLst/>
          </a:prstGeom>
          <a:noFill/>
        </p:spPr>
        <p:txBody>
          <a:bodyPr wrap="square">
            <a:spAutoFit/>
          </a:bodyPr>
          <a:lstStyle/>
          <a:p>
            <a:r>
              <a:rPr lang="ja-JP" altLang="ja-JP" sz="1050" kern="100" dirty="0">
                <a:latin typeface="HG丸ｺﾞｼｯｸM-PRO" panose="020F0600000000000000" pitchFamily="50" charset="-128"/>
                <a:ea typeface="HGP創英角ｺﾞｼｯｸUB" panose="020B0900000000000000" pitchFamily="50" charset="-128"/>
                <a:cs typeface="ＭＳ 明朝" panose="02020609040205080304" pitchFamily="17" charset="-128"/>
              </a:rPr>
              <a:t>＜気管カニューレの情報＞</a:t>
            </a:r>
            <a:r>
              <a:rPr lang="ja-JP" altLang="ja-JP" sz="105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9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en-US" altLang="ja-JP" sz="750" kern="100" dirty="0">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nSpc>
                <a:spcPts val="600"/>
              </a:lnSpc>
              <a:spcBef>
                <a:spcPts val="600"/>
              </a:spcBef>
            </a:pPr>
            <a:r>
              <a:rPr lang="ja-JP" altLang="ja-JP" sz="9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　１）</a:t>
            </a:r>
            <a:r>
              <a:rPr lang="ja-JP" altLang="en-US" sz="9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カニューレ名</a:t>
            </a:r>
            <a:r>
              <a:rPr lang="ja-JP" altLang="ja-JP" sz="900"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900" u="sng"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900" u="sng"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900" u="sng"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900"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900"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２</a:t>
            </a:r>
            <a:r>
              <a:rPr lang="ja-JP" altLang="ja-JP" sz="900"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）内径　</a:t>
            </a:r>
            <a:r>
              <a:rPr lang="ja-JP" altLang="ja-JP" sz="900" u="sng"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900" u="sng"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900" u="sng"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900"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mm</a:t>
            </a:r>
            <a:r>
              <a:rPr lang="ja-JP" altLang="en-US" sz="900"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３</a:t>
            </a:r>
            <a:r>
              <a:rPr lang="ja-JP" altLang="ja-JP" sz="900"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a:t>
            </a:r>
            <a:r>
              <a:rPr lang="ja-JP" altLang="en-US" sz="900"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カフ</a:t>
            </a:r>
            <a:r>
              <a:rPr lang="ja-JP" altLang="ja-JP" sz="900"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900" u="sng"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en-US" sz="900" u="sng"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900" u="sng"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en-US" altLang="ja-JP" sz="900"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ml</a:t>
            </a:r>
            <a:r>
              <a:rPr lang="ja-JP" altLang="en-US" sz="900"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rPr>
              <a:t>　</a:t>
            </a:r>
            <a:endParaRPr lang="en-US" altLang="ja-JP" sz="900" kern="100" dirty="0">
              <a:uFill>
                <a:solidFill>
                  <a:srgbClr val="808080"/>
                </a:solidFill>
              </a:uFill>
              <a:latin typeface="HG丸ｺﾞｼｯｸM-PRO" panose="020F0600000000000000" pitchFamily="50" charset="-128"/>
              <a:ea typeface="HG丸ｺﾞｼｯｸM-PRO" panose="020F0600000000000000" pitchFamily="50" charset="-128"/>
              <a:cs typeface="ＭＳ 明朝" panose="02020609040205080304" pitchFamily="17" charset="-128"/>
            </a:endParaRPr>
          </a:p>
          <a:p>
            <a:pPr>
              <a:lnSpc>
                <a:spcPts val="600"/>
              </a:lnSpc>
              <a:spcBef>
                <a:spcPts val="600"/>
              </a:spcBef>
            </a:pP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　カニューレのスペアあり　　　□　ワンサイズ小さいカニューレあり　　□　バッグバルブあり</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600"/>
              </a:lnSpc>
              <a:spcBef>
                <a:spcPts val="600"/>
              </a:spcBef>
            </a:pP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　調節型カニューレの固定長や角度などの指示や、特殊な指示を含む場合は資料添付、または記載欄へ</a:t>
            </a:r>
            <a:endParaRPr lang="ja-JP"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aphicFrame>
        <p:nvGraphicFramePr>
          <p:cNvPr id="10" name="表 9">
            <a:extLst>
              <a:ext uri="{FF2B5EF4-FFF2-40B4-BE49-F238E27FC236}">
                <a16:creationId xmlns:a16="http://schemas.microsoft.com/office/drawing/2014/main" id="{AF2C3D46-18F5-C0FD-08E3-8355F5E5D674}"/>
              </a:ext>
            </a:extLst>
          </p:cNvPr>
          <p:cNvGraphicFramePr>
            <a:graphicFrameLocks noGrp="1"/>
          </p:cNvGraphicFramePr>
          <p:nvPr>
            <p:extLst>
              <p:ext uri="{D42A27DB-BD31-4B8C-83A1-F6EECF244321}">
                <p14:modId xmlns:p14="http://schemas.microsoft.com/office/powerpoint/2010/main" val="2201054511"/>
              </p:ext>
            </p:extLst>
          </p:nvPr>
        </p:nvGraphicFramePr>
        <p:xfrm>
          <a:off x="550208" y="1995115"/>
          <a:ext cx="5818157" cy="1596423"/>
        </p:xfrm>
        <a:graphic>
          <a:graphicData uri="http://schemas.openxmlformats.org/drawingml/2006/table">
            <a:tbl>
              <a:tblPr firstRow="1" firstCol="1" bandRow="1">
                <a:tableStyleId>{5940675A-B579-460E-94D1-54222C63F5DA}</a:tableStyleId>
              </a:tblPr>
              <a:tblGrid>
                <a:gridCol w="1801106">
                  <a:extLst>
                    <a:ext uri="{9D8B030D-6E8A-4147-A177-3AD203B41FA5}">
                      <a16:colId xmlns:a16="http://schemas.microsoft.com/office/drawing/2014/main" val="3557002925"/>
                    </a:ext>
                  </a:extLst>
                </a:gridCol>
                <a:gridCol w="1380931">
                  <a:extLst>
                    <a:ext uri="{9D8B030D-6E8A-4147-A177-3AD203B41FA5}">
                      <a16:colId xmlns:a16="http://schemas.microsoft.com/office/drawing/2014/main" val="228575420"/>
                    </a:ext>
                  </a:extLst>
                </a:gridCol>
                <a:gridCol w="1181877">
                  <a:extLst>
                    <a:ext uri="{9D8B030D-6E8A-4147-A177-3AD203B41FA5}">
                      <a16:colId xmlns:a16="http://schemas.microsoft.com/office/drawing/2014/main" val="544326959"/>
                    </a:ext>
                  </a:extLst>
                </a:gridCol>
                <a:gridCol w="1454243">
                  <a:extLst>
                    <a:ext uri="{9D8B030D-6E8A-4147-A177-3AD203B41FA5}">
                      <a16:colId xmlns:a16="http://schemas.microsoft.com/office/drawing/2014/main" val="1431656782"/>
                    </a:ext>
                  </a:extLst>
                </a:gridCol>
              </a:tblGrid>
              <a:tr h="243675">
                <a:tc>
                  <a:txBody>
                    <a:bodyPr/>
                    <a:lstStyle/>
                    <a:p>
                      <a:pPr algn="ctr"/>
                      <a:r>
                        <a:rPr lang="ja-JP" sz="900" kern="100" dirty="0">
                          <a:effectLst/>
                          <a:latin typeface="HG丸ｺﾞｼｯｸM-PRO" panose="020F0600000000000000" pitchFamily="50" charset="-128"/>
                          <a:ea typeface="HG丸ｺﾞｼｯｸM-PRO" panose="020F0600000000000000" pitchFamily="50" charset="-128"/>
                        </a:rPr>
                        <a:t>状　　況</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ja-JP" sz="900" kern="100" dirty="0">
                          <a:effectLst/>
                          <a:latin typeface="HG丸ｺﾞｼｯｸM-PRO" panose="020F0600000000000000" pitchFamily="50" charset="-128"/>
                          <a:ea typeface="HG丸ｺﾞｼｯｸM-PRO" panose="020F0600000000000000" pitchFamily="50" charset="-128"/>
                        </a:rPr>
                        <a:t>スコアー　（点数）</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41375755"/>
                  </a:ext>
                </a:extLst>
              </a:tr>
              <a:tr h="289785">
                <a:tc>
                  <a:txBody>
                    <a:bodyPr/>
                    <a:lstStyle/>
                    <a:p>
                      <a:pPr algn="just"/>
                      <a:r>
                        <a:rPr lang="ja-JP" altLang="en-US" sz="900" kern="100" dirty="0">
                          <a:effectLst/>
                          <a:latin typeface="HG丸ｺﾞｼｯｸM-PRO" panose="020F0600000000000000" pitchFamily="50" charset="-128"/>
                          <a:ea typeface="HG丸ｺﾞｼｯｸM-PRO" panose="020F0600000000000000" pitchFamily="50" charset="-128"/>
                        </a:rPr>
                        <a:t>外科的気道確保の</a:t>
                      </a:r>
                      <a:r>
                        <a:rPr lang="ja-JP" sz="900" kern="100" dirty="0">
                          <a:effectLst/>
                          <a:latin typeface="HG丸ｺﾞｼｯｸM-PRO" panose="020F0600000000000000" pitchFamily="50" charset="-128"/>
                          <a:ea typeface="HG丸ｺﾞｼｯｸM-PRO" panose="020F0600000000000000" pitchFamily="50" charset="-128"/>
                        </a:rPr>
                        <a:t>術式</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sz="900" kern="100" dirty="0">
                          <a:effectLst/>
                          <a:latin typeface="HG丸ｺﾞｼｯｸM-PRO" panose="020F0600000000000000" pitchFamily="50" charset="-128"/>
                          <a:ea typeface="HG丸ｺﾞｼｯｸM-PRO" panose="020F0600000000000000" pitchFamily="50" charset="-128"/>
                        </a:rPr>
                        <a:t>□</a:t>
                      </a:r>
                      <a:r>
                        <a:rPr lang="en-US" sz="900" kern="100" dirty="0">
                          <a:effectLst/>
                          <a:latin typeface="HG丸ｺﾞｼｯｸM-PRO" panose="020F0600000000000000" pitchFamily="50" charset="-128"/>
                          <a:ea typeface="HG丸ｺﾞｼｯｸM-PRO" panose="020F0600000000000000" pitchFamily="50" charset="-128"/>
                        </a:rPr>
                        <a:t>(2)</a:t>
                      </a:r>
                      <a:r>
                        <a:rPr lang="ja-JP" sz="900" kern="100" dirty="0">
                          <a:effectLst/>
                          <a:latin typeface="HG丸ｺﾞｼｯｸM-PRO" panose="020F0600000000000000" pitchFamily="50" charset="-128"/>
                          <a:ea typeface="HG丸ｺﾞｼｯｸM-PRO" panose="020F0600000000000000" pitchFamily="50" charset="-128"/>
                        </a:rPr>
                        <a:t>単純気管切開</a:t>
                      </a:r>
                      <a:endParaRPr lang="en-US" altLang="ja-JP" sz="900" kern="100" dirty="0">
                        <a:effectLst/>
                        <a:latin typeface="HG丸ｺﾞｼｯｸM-PRO" panose="020F0600000000000000" pitchFamily="50" charset="-128"/>
                        <a:ea typeface="HG丸ｺﾞｼｯｸM-PRO" panose="020F0600000000000000" pitchFamily="50" charset="-128"/>
                      </a:endParaRPr>
                    </a:p>
                    <a:p>
                      <a:pPr algn="just"/>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術式不明・逆</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U</a:t>
                      </a:r>
                      <a:r>
                        <a:rPr lang="ja-JP" altLang="en-US"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字切開以外</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txBody>
                  <a:tcPr marL="51435" marR="514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ja-JP" altLang="ja-JP" sz="900" kern="100" dirty="0">
                          <a:effectLst/>
                          <a:latin typeface="HG丸ｺﾞｼｯｸM-PRO" panose="020F0600000000000000" pitchFamily="50" charset="-128"/>
                          <a:ea typeface="HG丸ｺﾞｼｯｸM-PRO" panose="020F0600000000000000" pitchFamily="50" charset="-128"/>
                        </a:rPr>
                        <a:t>□</a:t>
                      </a:r>
                      <a:r>
                        <a:rPr lang="en-US" altLang="ja-JP" sz="900" kern="100" dirty="0">
                          <a:effectLst/>
                          <a:latin typeface="HG丸ｺﾞｼｯｸM-PRO" panose="020F0600000000000000" pitchFamily="50" charset="-128"/>
                          <a:ea typeface="HG丸ｺﾞｼｯｸM-PRO" panose="020F0600000000000000" pitchFamily="50" charset="-128"/>
                        </a:rPr>
                        <a:t>(1)</a:t>
                      </a:r>
                      <a:r>
                        <a:rPr lang="ja-JP" altLang="ja-JP" sz="900" kern="100" dirty="0">
                          <a:effectLst/>
                          <a:latin typeface="HG丸ｺﾞｼｯｸM-PRO" panose="020F0600000000000000" pitchFamily="50" charset="-128"/>
                          <a:ea typeface="HG丸ｺﾞｼｯｸM-PRO" panose="020F0600000000000000" pitchFamily="50" charset="-128"/>
                        </a:rPr>
                        <a:t>単純気管切開</a:t>
                      </a:r>
                      <a:endParaRPr lang="en-US" altLang="ja-JP" sz="900" kern="100" dirty="0">
                        <a:effectLst/>
                        <a:latin typeface="HG丸ｺﾞｼｯｸM-PRO" panose="020F0600000000000000" pitchFamily="50" charset="-128"/>
                        <a:ea typeface="HG丸ｺﾞｼｯｸM-PRO" panose="020F0600000000000000" pitchFamily="50" charset="-128"/>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逆</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U</a:t>
                      </a:r>
                      <a:r>
                        <a:rPr lang="ja-JP" altLang="en-US"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字切開</a:t>
                      </a:r>
                      <a:r>
                        <a:rPr lang="en-US" alt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sz="900" kern="100" dirty="0">
                          <a:effectLst/>
                          <a:latin typeface="HG丸ｺﾞｼｯｸM-PRO" panose="020F0600000000000000" pitchFamily="50" charset="-128"/>
                          <a:ea typeface="HG丸ｺﾞｼｯｸM-PRO" panose="020F0600000000000000" pitchFamily="50" charset="-128"/>
                        </a:rPr>
                        <a:t>□</a:t>
                      </a:r>
                      <a:r>
                        <a:rPr lang="en-US" sz="900" kern="100" dirty="0">
                          <a:effectLst/>
                          <a:latin typeface="HG丸ｺﾞｼｯｸM-PRO" panose="020F0600000000000000" pitchFamily="50" charset="-128"/>
                          <a:ea typeface="HG丸ｺﾞｼｯｸM-PRO" panose="020F0600000000000000" pitchFamily="50" charset="-128"/>
                        </a:rPr>
                        <a:t>(0)</a:t>
                      </a:r>
                      <a:r>
                        <a:rPr lang="ja-JP" sz="900" kern="100" dirty="0">
                          <a:effectLst/>
                          <a:latin typeface="HG丸ｺﾞｼｯｸM-PRO" panose="020F0600000000000000" pitchFamily="50" charset="-128"/>
                          <a:ea typeface="HG丸ｺﾞｼｯｸM-PRO" panose="020F0600000000000000" pitchFamily="50" charset="-128"/>
                        </a:rPr>
                        <a:t>喉頭気管分離術</a:t>
                      </a:r>
                      <a:endParaRPr lang="en-US" altLang="ja-JP" sz="900" kern="100" dirty="0">
                        <a:effectLst/>
                        <a:latin typeface="HG丸ｺﾞｼｯｸM-PRO" panose="020F0600000000000000" pitchFamily="50" charset="-128"/>
                        <a:ea typeface="HG丸ｺﾞｼｯｸM-PRO" panose="020F0600000000000000" pitchFamily="50" charset="-128"/>
                      </a:endParaRPr>
                    </a:p>
                    <a:p>
                      <a:pPr algn="just"/>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声門閉鎖付加気管切開</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5688413"/>
                  </a:ext>
                </a:extLst>
              </a:tr>
              <a:tr h="158142">
                <a:tc>
                  <a:txBody>
                    <a:bodyPr/>
                    <a:lstStyle/>
                    <a:p>
                      <a:pPr algn="just"/>
                      <a:r>
                        <a:rPr lang="ja-JP" sz="900" kern="100" dirty="0">
                          <a:effectLst/>
                          <a:latin typeface="HG丸ｺﾞｼｯｸM-PRO" panose="020F0600000000000000" pitchFamily="50" charset="-128"/>
                          <a:ea typeface="HG丸ｺﾞｼｯｸM-PRO" panose="020F0600000000000000" pitchFamily="50" charset="-128"/>
                        </a:rPr>
                        <a:t>自発呼吸の有無</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just"/>
                      <a:r>
                        <a:rPr lang="ja-JP" sz="900" kern="100" dirty="0">
                          <a:effectLst/>
                          <a:latin typeface="HG丸ｺﾞｼｯｸM-PRO" panose="020F0600000000000000" pitchFamily="50" charset="-128"/>
                          <a:ea typeface="HG丸ｺﾞｼｯｸM-PRO" panose="020F0600000000000000" pitchFamily="50" charset="-128"/>
                        </a:rPr>
                        <a:t>□</a:t>
                      </a:r>
                      <a:r>
                        <a:rPr lang="en-US" sz="900" kern="100" dirty="0">
                          <a:effectLst/>
                          <a:latin typeface="HG丸ｺﾞｼｯｸM-PRO" panose="020F0600000000000000" pitchFamily="50" charset="-128"/>
                          <a:ea typeface="HG丸ｺﾞｼｯｸM-PRO" panose="020F0600000000000000" pitchFamily="50" charset="-128"/>
                        </a:rPr>
                        <a:t>(</a:t>
                      </a:r>
                      <a:r>
                        <a:rPr lang="en-US" altLang="ja-JP" sz="900" kern="100" dirty="0">
                          <a:effectLst/>
                          <a:latin typeface="HG丸ｺﾞｼｯｸM-PRO" panose="020F0600000000000000" pitchFamily="50" charset="-128"/>
                          <a:ea typeface="HG丸ｺﾞｼｯｸM-PRO" panose="020F0600000000000000" pitchFamily="50" charset="-128"/>
                        </a:rPr>
                        <a:t>2</a:t>
                      </a:r>
                      <a:r>
                        <a:rPr lang="en-US" sz="900" kern="100" dirty="0">
                          <a:effectLst/>
                          <a:latin typeface="HG丸ｺﾞｼｯｸM-PRO" panose="020F0600000000000000" pitchFamily="50" charset="-128"/>
                          <a:ea typeface="HG丸ｺﾞｼｯｸM-PRO" panose="020F0600000000000000" pitchFamily="50" charset="-128"/>
                        </a:rPr>
                        <a:t>)</a:t>
                      </a:r>
                      <a:r>
                        <a:rPr lang="ja-JP" sz="900" kern="100" dirty="0">
                          <a:effectLst/>
                          <a:latin typeface="HG丸ｺﾞｼｯｸM-PRO" panose="020F0600000000000000" pitchFamily="50" charset="-128"/>
                          <a:ea typeface="HG丸ｺﾞｼｯｸM-PRO" panose="020F0600000000000000" pitchFamily="50" charset="-128"/>
                        </a:rPr>
                        <a:t>なし</a:t>
                      </a:r>
                      <a:r>
                        <a:rPr lang="ja-JP" altLang="en-US" sz="900" kern="100" dirty="0">
                          <a:effectLst/>
                          <a:latin typeface="HG丸ｺﾞｼｯｸM-PRO" panose="020F0600000000000000" pitchFamily="50" charset="-128"/>
                          <a:ea typeface="HG丸ｺﾞｼｯｸM-PRO" panose="020F0600000000000000" pitchFamily="50" charset="-128"/>
                        </a:rPr>
                        <a:t>・</a:t>
                      </a:r>
                      <a:r>
                        <a:rPr lang="ja-JP" altLang="ja-JP" sz="900" kern="100" dirty="0">
                          <a:effectLst/>
                          <a:latin typeface="HG丸ｺﾞｼｯｸM-PRO" panose="020F0600000000000000" pitchFamily="50" charset="-128"/>
                          <a:ea typeface="HG丸ｺﾞｼｯｸM-PRO" panose="020F0600000000000000" pitchFamily="50" charset="-128"/>
                        </a:rPr>
                        <a:t>あるが補助が必要</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just"/>
                      <a:r>
                        <a:rPr lang="ja-JP" sz="900" kern="100" dirty="0">
                          <a:effectLst/>
                          <a:latin typeface="HG丸ｺﾞｼｯｸM-PRO" panose="020F0600000000000000" pitchFamily="50" charset="-128"/>
                          <a:ea typeface="HG丸ｺﾞｼｯｸM-PRO" panose="020F0600000000000000" pitchFamily="50" charset="-128"/>
                        </a:rPr>
                        <a:t>□</a:t>
                      </a:r>
                      <a:r>
                        <a:rPr lang="en-US" sz="900" kern="100" dirty="0">
                          <a:effectLst/>
                          <a:latin typeface="HG丸ｺﾞｼｯｸM-PRO" panose="020F0600000000000000" pitchFamily="50" charset="-128"/>
                          <a:ea typeface="HG丸ｺﾞｼｯｸM-PRO" panose="020F0600000000000000" pitchFamily="50" charset="-128"/>
                        </a:rPr>
                        <a:t>(0)</a:t>
                      </a:r>
                      <a:r>
                        <a:rPr lang="ja-JP" sz="900" kern="100" dirty="0">
                          <a:effectLst/>
                          <a:latin typeface="HG丸ｺﾞｼｯｸM-PRO" panose="020F0600000000000000" pitchFamily="50" charset="-128"/>
                          <a:ea typeface="HG丸ｺﾞｼｯｸM-PRO" panose="020F0600000000000000" pitchFamily="50" charset="-128"/>
                        </a:rPr>
                        <a:t>あり</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0266919"/>
                  </a:ext>
                </a:extLst>
              </a:tr>
              <a:tr h="158142">
                <a:tc>
                  <a:txBody>
                    <a:bodyPr/>
                    <a:lstStyle/>
                    <a:p>
                      <a:pPr algn="just"/>
                      <a:r>
                        <a:rPr lang="ja-JP" sz="900" kern="100" dirty="0">
                          <a:effectLst/>
                          <a:latin typeface="HG丸ｺﾞｼｯｸM-PRO" panose="020F0600000000000000" pitchFamily="50" charset="-128"/>
                          <a:ea typeface="HG丸ｺﾞｼｯｸM-PRO" panose="020F0600000000000000" pitchFamily="50" charset="-128"/>
                        </a:rPr>
                        <a:t>気道狭窄の有無</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just"/>
                      <a:r>
                        <a:rPr lang="ja-JP" sz="900" kern="100" dirty="0">
                          <a:effectLst/>
                          <a:latin typeface="HG丸ｺﾞｼｯｸM-PRO" panose="020F0600000000000000" pitchFamily="50" charset="-128"/>
                          <a:ea typeface="HG丸ｺﾞｼｯｸM-PRO" panose="020F0600000000000000" pitchFamily="50" charset="-128"/>
                        </a:rPr>
                        <a:t>□</a:t>
                      </a:r>
                      <a:r>
                        <a:rPr lang="en-US" sz="900" kern="100" dirty="0">
                          <a:effectLst/>
                          <a:latin typeface="HG丸ｺﾞｼｯｸM-PRO" panose="020F0600000000000000" pitchFamily="50" charset="-128"/>
                          <a:ea typeface="HG丸ｺﾞｼｯｸM-PRO" panose="020F0600000000000000" pitchFamily="50" charset="-128"/>
                        </a:rPr>
                        <a:t>(</a:t>
                      </a:r>
                      <a:r>
                        <a:rPr lang="en-US" altLang="ja-JP" sz="900" kern="100" dirty="0">
                          <a:effectLst/>
                          <a:latin typeface="HG丸ｺﾞｼｯｸM-PRO" panose="020F0600000000000000" pitchFamily="50" charset="-128"/>
                          <a:ea typeface="HG丸ｺﾞｼｯｸM-PRO" panose="020F0600000000000000" pitchFamily="50" charset="-128"/>
                        </a:rPr>
                        <a:t>2</a:t>
                      </a:r>
                      <a:r>
                        <a:rPr lang="en-US" sz="900" kern="100" dirty="0">
                          <a:effectLst/>
                          <a:latin typeface="HG丸ｺﾞｼｯｸM-PRO" panose="020F0600000000000000" pitchFamily="50" charset="-128"/>
                          <a:ea typeface="HG丸ｺﾞｼｯｸM-PRO" panose="020F0600000000000000" pitchFamily="50" charset="-128"/>
                        </a:rPr>
                        <a:t>)</a:t>
                      </a:r>
                      <a:r>
                        <a:rPr lang="ja-JP" altLang="en-US" sz="900" kern="100" dirty="0">
                          <a:effectLst/>
                          <a:latin typeface="HG丸ｺﾞｼｯｸM-PRO" panose="020F0600000000000000" pitchFamily="50" charset="-128"/>
                          <a:ea typeface="HG丸ｺﾞｼｯｸM-PRO" panose="020F0600000000000000" pitchFamily="50" charset="-128"/>
                        </a:rPr>
                        <a:t>上・下気道狭窄・軟化症、肉芽、小顎症等</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just"/>
                      <a:r>
                        <a:rPr lang="ja-JP" sz="900" kern="100" dirty="0">
                          <a:effectLst/>
                          <a:latin typeface="HG丸ｺﾞｼｯｸM-PRO" panose="020F0600000000000000" pitchFamily="50" charset="-128"/>
                          <a:ea typeface="HG丸ｺﾞｼｯｸM-PRO" panose="020F0600000000000000" pitchFamily="50" charset="-128"/>
                        </a:rPr>
                        <a:t>□</a:t>
                      </a:r>
                      <a:r>
                        <a:rPr lang="en-US" sz="900" kern="100" dirty="0">
                          <a:effectLst/>
                          <a:latin typeface="HG丸ｺﾞｼｯｸM-PRO" panose="020F0600000000000000" pitchFamily="50" charset="-128"/>
                          <a:ea typeface="HG丸ｺﾞｼｯｸM-PRO" panose="020F0600000000000000" pitchFamily="50" charset="-128"/>
                        </a:rPr>
                        <a:t>(0)</a:t>
                      </a:r>
                      <a:r>
                        <a:rPr lang="ja-JP" sz="900" kern="100" dirty="0">
                          <a:effectLst/>
                          <a:latin typeface="HG丸ｺﾞｼｯｸM-PRO" panose="020F0600000000000000" pitchFamily="50" charset="-128"/>
                          <a:ea typeface="HG丸ｺﾞｼｯｸM-PRO" panose="020F0600000000000000" pitchFamily="50" charset="-128"/>
                        </a:rPr>
                        <a:t>なし</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9786790"/>
                  </a:ext>
                </a:extLst>
              </a:tr>
              <a:tr h="158142">
                <a:tc>
                  <a:txBody>
                    <a:bodyPr/>
                    <a:lstStyle/>
                    <a:p>
                      <a:pPr algn="just"/>
                      <a:r>
                        <a:rPr lang="en-US" altLang="ja-JP" sz="900" kern="100" dirty="0">
                          <a:effectLst/>
                          <a:latin typeface="HG丸ｺﾞｼｯｸM-PRO" panose="020F0600000000000000" pitchFamily="50" charset="-128"/>
                          <a:ea typeface="HG丸ｺﾞｼｯｸM-PRO" panose="020F0600000000000000" pitchFamily="50" charset="-128"/>
                        </a:rPr>
                        <a:t>1</a:t>
                      </a:r>
                      <a:r>
                        <a:rPr lang="ja-JP" altLang="en-US" sz="900" kern="100" dirty="0">
                          <a:effectLst/>
                          <a:latin typeface="HG丸ｺﾞｼｯｸM-PRO" panose="020F0600000000000000" pitchFamily="50" charset="-128"/>
                          <a:ea typeface="HG丸ｺﾞｼｯｸM-PRO" panose="020F0600000000000000" pitchFamily="50" charset="-128"/>
                        </a:rPr>
                        <a:t>分以上の抜去時に</a:t>
                      </a:r>
                      <a:r>
                        <a:rPr lang="ja-JP" sz="900" kern="100" dirty="0">
                          <a:effectLst/>
                          <a:latin typeface="HG丸ｺﾞｼｯｸM-PRO" panose="020F0600000000000000" pitchFamily="50" charset="-128"/>
                          <a:ea typeface="HG丸ｺﾞｼｯｸM-PRO" panose="020F0600000000000000" pitchFamily="50" charset="-128"/>
                        </a:rPr>
                        <a:t>気管切開孔は</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just"/>
                      <a:r>
                        <a:rPr lang="ja-JP" sz="900" kern="100" dirty="0">
                          <a:effectLst/>
                          <a:latin typeface="HG丸ｺﾞｼｯｸM-PRO" panose="020F0600000000000000" pitchFamily="50" charset="-128"/>
                          <a:ea typeface="HG丸ｺﾞｼｯｸM-PRO" panose="020F0600000000000000" pitchFamily="50" charset="-128"/>
                        </a:rPr>
                        <a:t>□</a:t>
                      </a:r>
                      <a:r>
                        <a:rPr lang="en-US" sz="900" kern="100" dirty="0">
                          <a:effectLst/>
                          <a:latin typeface="HG丸ｺﾞｼｯｸM-PRO" panose="020F0600000000000000" pitchFamily="50" charset="-128"/>
                          <a:ea typeface="HG丸ｺﾞｼｯｸM-PRO" panose="020F0600000000000000" pitchFamily="50" charset="-128"/>
                        </a:rPr>
                        <a:t>(</a:t>
                      </a:r>
                      <a:r>
                        <a:rPr lang="en-US" altLang="ja-JP" sz="900" kern="100" dirty="0">
                          <a:effectLst/>
                          <a:latin typeface="HG丸ｺﾞｼｯｸM-PRO" panose="020F0600000000000000" pitchFamily="50" charset="-128"/>
                          <a:ea typeface="HG丸ｺﾞｼｯｸM-PRO" panose="020F0600000000000000" pitchFamily="50" charset="-128"/>
                        </a:rPr>
                        <a:t>2</a:t>
                      </a:r>
                      <a:r>
                        <a:rPr lang="en-US" sz="900" kern="100" dirty="0">
                          <a:effectLst/>
                          <a:latin typeface="HG丸ｺﾞｼｯｸM-PRO" panose="020F0600000000000000" pitchFamily="50" charset="-128"/>
                          <a:ea typeface="HG丸ｺﾞｼｯｸM-PRO" panose="020F0600000000000000" pitchFamily="50" charset="-128"/>
                        </a:rPr>
                        <a:t>)</a:t>
                      </a:r>
                      <a:r>
                        <a:rPr lang="ja-JP" sz="900" kern="100" dirty="0">
                          <a:effectLst/>
                          <a:latin typeface="HG丸ｺﾞｼｯｸM-PRO" panose="020F0600000000000000" pitchFamily="50" charset="-128"/>
                          <a:ea typeface="HG丸ｺﾞｼｯｸM-PRO" panose="020F0600000000000000" pitchFamily="50" charset="-128"/>
                        </a:rPr>
                        <a:t>狭くな</a:t>
                      </a:r>
                      <a:r>
                        <a:rPr lang="ja-JP" altLang="en-US" sz="900" kern="100" dirty="0">
                          <a:effectLst/>
                          <a:latin typeface="HG丸ｺﾞｼｯｸM-PRO" panose="020F0600000000000000" pitchFamily="50" charset="-128"/>
                          <a:ea typeface="HG丸ｺﾞｼｯｸM-PRO" panose="020F0600000000000000" pitchFamily="50" charset="-128"/>
                        </a:rPr>
                        <a:t>る可能性がある</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just"/>
                      <a:r>
                        <a:rPr lang="ja-JP" sz="900" kern="100" dirty="0">
                          <a:effectLst/>
                          <a:latin typeface="HG丸ｺﾞｼｯｸM-PRO" panose="020F0600000000000000" pitchFamily="50" charset="-128"/>
                          <a:ea typeface="HG丸ｺﾞｼｯｸM-PRO" panose="020F0600000000000000" pitchFamily="50" charset="-128"/>
                        </a:rPr>
                        <a:t>□</a:t>
                      </a:r>
                      <a:r>
                        <a:rPr lang="en-US" sz="900" kern="100" dirty="0">
                          <a:effectLst/>
                          <a:latin typeface="HG丸ｺﾞｼｯｸM-PRO" panose="020F0600000000000000" pitchFamily="50" charset="-128"/>
                          <a:ea typeface="HG丸ｺﾞｼｯｸM-PRO" panose="020F0600000000000000" pitchFamily="50" charset="-128"/>
                        </a:rPr>
                        <a:t>(0)</a:t>
                      </a:r>
                      <a:r>
                        <a:rPr lang="ja-JP" altLang="en-US" sz="900" kern="100" dirty="0">
                          <a:effectLst/>
                          <a:latin typeface="HG丸ｺﾞｼｯｸM-PRO" panose="020F0600000000000000" pitchFamily="50" charset="-128"/>
                          <a:ea typeface="HG丸ｺﾞｼｯｸM-PRO" panose="020F0600000000000000" pitchFamily="50" charset="-128"/>
                        </a:rPr>
                        <a:t>孔の形態が保たれる</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2851367"/>
                  </a:ext>
                </a:extLst>
              </a:tr>
              <a:tr h="158142">
                <a:tc>
                  <a:txBody>
                    <a:bodyPr/>
                    <a:lstStyle/>
                    <a:p>
                      <a:pPr algn="just"/>
                      <a:r>
                        <a:rPr lang="en-US" altLang="ja-JP" sz="900" kern="100" dirty="0">
                          <a:effectLst/>
                          <a:latin typeface="HG丸ｺﾞｼｯｸM-PRO" panose="020F0600000000000000" pitchFamily="50" charset="-128"/>
                          <a:ea typeface="HG丸ｺﾞｼｯｸM-PRO" panose="020F0600000000000000" pitchFamily="50" charset="-128"/>
                        </a:rPr>
                        <a:t>1</a:t>
                      </a:r>
                      <a:r>
                        <a:rPr lang="ja-JP" altLang="en-US" sz="900" kern="100" dirty="0">
                          <a:effectLst/>
                          <a:latin typeface="HG丸ｺﾞｼｯｸM-PRO" panose="020F0600000000000000" pitchFamily="50" charset="-128"/>
                          <a:ea typeface="HG丸ｺﾞｼｯｸM-PRO" panose="020F0600000000000000" pitchFamily="50" charset="-128"/>
                        </a:rPr>
                        <a:t>分以上の抜去時に</a:t>
                      </a:r>
                      <a:r>
                        <a:rPr lang="ja-JP" sz="900" kern="100" dirty="0">
                          <a:effectLst/>
                          <a:latin typeface="HG丸ｺﾞｼｯｸM-PRO" panose="020F0600000000000000" pitchFamily="50" charset="-128"/>
                          <a:ea typeface="HG丸ｺﾞｼｯｸM-PRO" panose="020F0600000000000000" pitchFamily="50" charset="-128"/>
                        </a:rPr>
                        <a:t>呼吸状態は</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just"/>
                      <a:r>
                        <a:rPr lang="ja-JP" sz="900" kern="100" dirty="0">
                          <a:effectLst/>
                          <a:latin typeface="HG丸ｺﾞｼｯｸM-PRO" panose="020F0600000000000000" pitchFamily="50" charset="-128"/>
                          <a:ea typeface="HG丸ｺﾞｼｯｸM-PRO" panose="020F0600000000000000" pitchFamily="50" charset="-128"/>
                        </a:rPr>
                        <a:t>□</a:t>
                      </a:r>
                      <a:r>
                        <a:rPr lang="en-US" sz="900" kern="100" dirty="0">
                          <a:effectLst/>
                          <a:latin typeface="HG丸ｺﾞｼｯｸM-PRO" panose="020F0600000000000000" pitchFamily="50" charset="-128"/>
                          <a:ea typeface="HG丸ｺﾞｼｯｸM-PRO" panose="020F0600000000000000" pitchFamily="50" charset="-128"/>
                        </a:rPr>
                        <a:t>(2)</a:t>
                      </a:r>
                      <a:r>
                        <a:rPr lang="en-US" altLang="ja-JP" sz="900" kern="100" dirty="0">
                          <a:effectLst/>
                          <a:latin typeface="HG丸ｺﾞｼｯｸM-PRO" panose="020F0600000000000000" pitchFamily="50" charset="-128"/>
                          <a:ea typeface="HG丸ｺﾞｼｯｸM-PRO" panose="020F0600000000000000" pitchFamily="50" charset="-128"/>
                        </a:rPr>
                        <a:t>SpO2</a:t>
                      </a:r>
                      <a:r>
                        <a:rPr lang="ja-JP" altLang="en-US" sz="900" kern="100" dirty="0">
                          <a:effectLst/>
                          <a:latin typeface="HG丸ｺﾞｼｯｸM-PRO" panose="020F0600000000000000" pitchFamily="50" charset="-128"/>
                          <a:ea typeface="HG丸ｺﾞｼｯｸM-PRO" panose="020F0600000000000000" pitchFamily="50" charset="-128"/>
                        </a:rPr>
                        <a:t>低下など</a:t>
                      </a:r>
                      <a:r>
                        <a:rPr lang="ja-JP" sz="900" kern="100" dirty="0">
                          <a:effectLst/>
                          <a:latin typeface="HG丸ｺﾞｼｯｸM-PRO" panose="020F0600000000000000" pitchFamily="50" charset="-128"/>
                          <a:ea typeface="HG丸ｺﾞｼｯｸM-PRO" panose="020F0600000000000000" pitchFamily="50" charset="-128"/>
                        </a:rPr>
                        <a:t>苦しく</a:t>
                      </a:r>
                      <a:r>
                        <a:rPr lang="ja-JP" altLang="en-US" sz="900" kern="100" dirty="0">
                          <a:effectLst/>
                          <a:latin typeface="HG丸ｺﾞｼｯｸM-PRO" panose="020F0600000000000000" pitchFamily="50" charset="-128"/>
                          <a:ea typeface="HG丸ｺﾞｼｯｸM-PRO" panose="020F0600000000000000" pitchFamily="50" charset="-128"/>
                        </a:rPr>
                        <a:t>なる可能性がある</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just"/>
                      <a:r>
                        <a:rPr lang="ja-JP" sz="900" kern="100" dirty="0">
                          <a:effectLst/>
                          <a:latin typeface="HG丸ｺﾞｼｯｸM-PRO" panose="020F0600000000000000" pitchFamily="50" charset="-128"/>
                          <a:ea typeface="HG丸ｺﾞｼｯｸM-PRO" panose="020F0600000000000000" pitchFamily="50" charset="-128"/>
                        </a:rPr>
                        <a:t>□</a:t>
                      </a:r>
                      <a:r>
                        <a:rPr lang="en-US" sz="900" kern="100" dirty="0">
                          <a:effectLst/>
                          <a:latin typeface="HG丸ｺﾞｼｯｸM-PRO" panose="020F0600000000000000" pitchFamily="50" charset="-128"/>
                          <a:ea typeface="HG丸ｺﾞｼｯｸM-PRO" panose="020F0600000000000000" pitchFamily="50" charset="-128"/>
                        </a:rPr>
                        <a:t>(0)</a:t>
                      </a:r>
                      <a:r>
                        <a:rPr lang="en-US" altLang="ja-JP" sz="900" kern="100" dirty="0">
                          <a:effectLst/>
                          <a:latin typeface="HG丸ｺﾞｼｯｸM-PRO" panose="020F0600000000000000" pitchFamily="50" charset="-128"/>
                          <a:ea typeface="HG丸ｺﾞｼｯｸM-PRO" panose="020F0600000000000000" pitchFamily="50" charset="-128"/>
                        </a:rPr>
                        <a:t>SpO2</a:t>
                      </a:r>
                      <a:r>
                        <a:rPr lang="ja-JP" altLang="en-US" sz="900" kern="100" dirty="0">
                          <a:effectLst/>
                          <a:latin typeface="HG丸ｺﾞｼｯｸM-PRO" panose="020F0600000000000000" pitchFamily="50" charset="-128"/>
                          <a:ea typeface="HG丸ｺﾞｼｯｸM-PRO" panose="020F0600000000000000" pitchFamily="50" charset="-128"/>
                        </a:rPr>
                        <a:t>の低下なし</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5056954"/>
                  </a:ext>
                </a:extLst>
              </a:tr>
              <a:tr h="149880">
                <a:tc>
                  <a:txBody>
                    <a:bodyPr/>
                    <a:lstStyle/>
                    <a:p>
                      <a:pPr algn="just"/>
                      <a:r>
                        <a:rPr lang="en-US" altLang="ja-JP" sz="900" kern="100" dirty="0">
                          <a:effectLst/>
                          <a:latin typeface="HG丸ｺﾞｼｯｸM-PRO" panose="020F0600000000000000" pitchFamily="50" charset="-128"/>
                          <a:ea typeface="HG丸ｺﾞｼｯｸM-PRO" panose="020F0600000000000000" pitchFamily="50" charset="-128"/>
                        </a:rPr>
                        <a:t>10</a:t>
                      </a:r>
                      <a:r>
                        <a:rPr lang="ja-JP" altLang="en-US" sz="900" kern="100" dirty="0">
                          <a:effectLst/>
                          <a:latin typeface="HG丸ｺﾞｼｯｸM-PRO" panose="020F0600000000000000" pitchFamily="50" charset="-128"/>
                          <a:ea typeface="HG丸ｺﾞｼｯｸM-PRO" panose="020F0600000000000000" pitchFamily="50" charset="-128"/>
                        </a:rPr>
                        <a:t>分以上の抜去で</a:t>
                      </a:r>
                      <a:r>
                        <a:rPr lang="ja-JP" sz="900" kern="100" dirty="0">
                          <a:effectLst/>
                          <a:latin typeface="HG丸ｺﾞｼｯｸM-PRO" panose="020F0600000000000000" pitchFamily="50" charset="-128"/>
                          <a:ea typeface="HG丸ｺﾞｼｯｸM-PRO" panose="020F0600000000000000" pitchFamily="50" charset="-128"/>
                        </a:rPr>
                        <a:t>気道乾燥</a:t>
                      </a:r>
                      <a:r>
                        <a:rPr lang="ja-JP" altLang="en-US" sz="900" kern="100" dirty="0">
                          <a:effectLst/>
                          <a:latin typeface="HG丸ｺﾞｼｯｸM-PRO" panose="020F0600000000000000" pitchFamily="50" charset="-128"/>
                          <a:ea typeface="HG丸ｺﾞｼｯｸM-PRO" panose="020F0600000000000000" pitchFamily="50" charset="-128"/>
                        </a:rPr>
                        <a:t>は</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just"/>
                      <a:r>
                        <a:rPr lang="ja-JP" sz="900" kern="100" dirty="0">
                          <a:effectLst/>
                          <a:latin typeface="HG丸ｺﾞｼｯｸM-PRO" panose="020F0600000000000000" pitchFamily="50" charset="-128"/>
                          <a:ea typeface="HG丸ｺﾞｼｯｸM-PRO" panose="020F0600000000000000" pitchFamily="50" charset="-128"/>
                        </a:rPr>
                        <a:t>□</a:t>
                      </a:r>
                      <a:r>
                        <a:rPr lang="en-US" sz="900" kern="100" dirty="0">
                          <a:effectLst/>
                          <a:latin typeface="HG丸ｺﾞｼｯｸM-PRO" panose="020F0600000000000000" pitchFamily="50" charset="-128"/>
                          <a:ea typeface="HG丸ｺﾞｼｯｸM-PRO" panose="020F0600000000000000" pitchFamily="50" charset="-128"/>
                        </a:rPr>
                        <a:t>(</a:t>
                      </a:r>
                      <a:r>
                        <a:rPr lang="en-US" altLang="ja-JP" sz="900" kern="100" dirty="0">
                          <a:effectLst/>
                          <a:latin typeface="HG丸ｺﾞｼｯｸM-PRO" panose="020F0600000000000000" pitchFamily="50" charset="-128"/>
                          <a:ea typeface="HG丸ｺﾞｼｯｸM-PRO" panose="020F0600000000000000" pitchFamily="50" charset="-128"/>
                        </a:rPr>
                        <a:t>2</a:t>
                      </a:r>
                      <a:r>
                        <a:rPr lang="en-US" sz="900" kern="100" dirty="0">
                          <a:effectLst/>
                          <a:latin typeface="HG丸ｺﾞｼｯｸM-PRO" panose="020F0600000000000000" pitchFamily="50" charset="-128"/>
                          <a:ea typeface="HG丸ｺﾞｼｯｸM-PRO" panose="020F0600000000000000" pitchFamily="50" charset="-128"/>
                        </a:rPr>
                        <a:t>)</a:t>
                      </a:r>
                      <a:r>
                        <a:rPr lang="ja-JP" altLang="en-US" sz="900" kern="100" dirty="0">
                          <a:effectLst/>
                          <a:latin typeface="HG丸ｺﾞｼｯｸM-PRO" panose="020F0600000000000000" pitchFamily="50" charset="-128"/>
                          <a:ea typeface="HG丸ｺﾞｼｯｸM-PRO" panose="020F0600000000000000" pitchFamily="50" charset="-128"/>
                        </a:rPr>
                        <a:t>粘膜の乾燥が進み痰の粘</a:t>
                      </a:r>
                      <a:r>
                        <a:rPr kumimoji="1" lang="ja-JP" altLang="ja-JP" sz="900" kern="1200" dirty="0">
                          <a:solidFill>
                            <a:schemeClr val="tx1"/>
                          </a:solidFill>
                          <a:effectLst/>
                          <a:latin typeface="HG丸ｺﾞｼｯｸM-PRO" panose="020F0600000000000000" pitchFamily="50" charset="-128"/>
                          <a:ea typeface="HG丸ｺﾞｼｯｸM-PRO" panose="020F0600000000000000" pitchFamily="50" charset="-128"/>
                          <a:cs typeface="+mn-cs"/>
                        </a:rPr>
                        <a:t>稠</a:t>
                      </a:r>
                      <a:r>
                        <a:rPr kumimoji="1" lang="ja-JP" altLang="en-US" sz="900" kern="1200" dirty="0">
                          <a:solidFill>
                            <a:schemeClr val="tx1"/>
                          </a:solidFill>
                          <a:effectLst/>
                          <a:latin typeface="HG丸ｺﾞｼｯｸM-PRO" panose="020F0600000000000000" pitchFamily="50" charset="-128"/>
                          <a:ea typeface="HG丸ｺﾞｼｯｸM-PRO" panose="020F0600000000000000" pitchFamily="50" charset="-128"/>
                          <a:cs typeface="+mn-cs"/>
                        </a:rPr>
                        <a:t>度が変化する</a:t>
                      </a:r>
                      <a:endParaRPr lang="ja-JP" sz="1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r>
                        <a:rPr kumimoji="1" lang="ja-JP" altLang="en-US" sz="900" dirty="0">
                          <a:latin typeface="HG丸ｺﾞｼｯｸM-PRO" panose="020F0600000000000000" pitchFamily="50" charset="-128"/>
                          <a:ea typeface="HG丸ｺﾞｼｯｸM-PRO" panose="020F0600000000000000" pitchFamily="50" charset="-128"/>
                        </a:rPr>
                        <a:t>□</a:t>
                      </a:r>
                      <a:r>
                        <a:rPr lang="en-US" altLang="ja-JP" sz="900" kern="100" dirty="0">
                          <a:effectLst/>
                          <a:latin typeface="HG丸ｺﾞｼｯｸM-PRO" panose="020F0600000000000000" pitchFamily="50" charset="-128"/>
                          <a:ea typeface="HG丸ｺﾞｼｯｸM-PRO" panose="020F0600000000000000" pitchFamily="50" charset="-128"/>
                        </a:rPr>
                        <a:t>(0)</a:t>
                      </a:r>
                      <a:r>
                        <a:rPr lang="ja-JP" altLang="en-US" sz="900" kern="100" dirty="0">
                          <a:effectLst/>
                          <a:latin typeface="HG丸ｺﾞｼｯｸM-PRO" panose="020F0600000000000000" pitchFamily="50" charset="-128"/>
                          <a:ea typeface="HG丸ｺﾞｼｯｸM-PRO" panose="020F0600000000000000" pitchFamily="50" charset="-128"/>
                        </a:rPr>
                        <a:t>変化しない</a:t>
                      </a:r>
                      <a:endParaRPr kumimoji="1" lang="ja-JP" altLang="en-US" sz="900" dirty="0">
                        <a:latin typeface="HG丸ｺﾞｼｯｸM-PRO" panose="020F0600000000000000" pitchFamily="50" charset="-128"/>
                        <a:ea typeface="HG丸ｺﾞｼｯｸM-PRO" panose="020F0600000000000000" pitchFamily="50" charset="-128"/>
                      </a:endParaRPr>
                    </a:p>
                  </a:txBody>
                  <a:tcPr marL="51435" marR="51435" marT="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7891482"/>
                  </a:ext>
                </a:extLst>
              </a:tr>
              <a:tr h="280515">
                <a:tc>
                  <a:txBody>
                    <a:bodyPr/>
                    <a:lstStyle/>
                    <a:p>
                      <a:pPr algn="ctr"/>
                      <a:r>
                        <a:rPr lang="ja-JP" sz="900" kern="100" dirty="0">
                          <a:effectLst/>
                          <a:latin typeface="HG丸ｺﾞｼｯｸM-PRO" panose="020F0600000000000000" pitchFamily="50" charset="-128"/>
                          <a:ea typeface="HG丸ｺﾞｼｯｸM-PRO" panose="020F0600000000000000" pitchFamily="50" charset="-128"/>
                        </a:rPr>
                        <a:t>緊急度評価</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ja-JP" sz="800" kern="100" dirty="0">
                          <a:effectLst/>
                          <a:latin typeface="HG丸ｺﾞｼｯｸM-PRO" panose="020F0600000000000000" pitchFamily="50" charset="-128"/>
                          <a:ea typeface="HG丸ｺﾞｼｯｸM-PRO" panose="020F0600000000000000" pitchFamily="50" charset="-128"/>
                        </a:rPr>
                        <a:t>合計　</a:t>
                      </a:r>
                      <a:r>
                        <a:rPr lang="ja-JP" sz="800" u="sng" kern="100" baseline="0" dirty="0">
                          <a:effectLst/>
                          <a:uFill>
                            <a:solidFill>
                              <a:srgbClr val="808080"/>
                            </a:solidFill>
                          </a:uFill>
                          <a:latin typeface="HG丸ｺﾞｼｯｸM-PRO" panose="020F0600000000000000" pitchFamily="50" charset="-128"/>
                          <a:ea typeface="HG丸ｺﾞｼｯｸM-PRO" panose="020F0600000000000000" pitchFamily="50" charset="-128"/>
                        </a:rPr>
                        <a:t>　　　　　</a:t>
                      </a:r>
                      <a:r>
                        <a:rPr lang="ja-JP" sz="800" kern="100" dirty="0">
                          <a:effectLst/>
                          <a:latin typeface="HG丸ｺﾞｼｯｸM-PRO" panose="020F0600000000000000" pitchFamily="50" charset="-128"/>
                          <a:ea typeface="HG丸ｺﾞｼｯｸM-PRO" panose="020F0600000000000000" pitchFamily="50" charset="-128"/>
                        </a:rPr>
                        <a:t>　点</a:t>
                      </a:r>
                      <a:r>
                        <a:rPr lang="ja-JP" altLang="en-US" sz="800" kern="100" dirty="0">
                          <a:effectLst/>
                          <a:latin typeface="HG丸ｺﾞｼｯｸM-PRO" panose="020F0600000000000000" pitchFamily="50" charset="-128"/>
                          <a:ea typeface="HG丸ｺﾞｼｯｸM-PRO" panose="020F0600000000000000" pitchFamily="50" charset="-128"/>
                        </a:rPr>
                        <a:t>　</a:t>
                      </a:r>
                      <a:r>
                        <a:rPr lang="ja-JP" altLang="en-US" sz="700" kern="100" dirty="0">
                          <a:effectLst/>
                          <a:latin typeface="HG丸ｺﾞｼｯｸM-PRO" panose="020F0600000000000000" pitchFamily="50" charset="-128"/>
                          <a:ea typeface="HG丸ｺﾞｼｯｸM-PRO" panose="020F0600000000000000" pitchFamily="50" charset="-128"/>
                        </a:rPr>
                        <a:t>（</a:t>
                      </a:r>
                      <a:r>
                        <a:rPr lang="en-US" altLang="ja-JP" sz="700" kern="100" dirty="0">
                          <a:effectLst/>
                          <a:latin typeface="HG丸ｺﾞｼｯｸM-PRO" panose="020F0600000000000000" pitchFamily="50" charset="-128"/>
                          <a:ea typeface="HG丸ｺﾞｼｯｸM-PRO" panose="020F0600000000000000" pitchFamily="50" charset="-128"/>
                        </a:rPr>
                        <a:t>2</a:t>
                      </a:r>
                      <a:r>
                        <a:rPr lang="ja-JP" altLang="en-US" sz="700" kern="100" dirty="0">
                          <a:effectLst/>
                          <a:latin typeface="HG丸ｺﾞｼｯｸM-PRO" panose="020F0600000000000000" pitchFamily="50" charset="-128"/>
                          <a:ea typeface="HG丸ｺﾞｼｯｸM-PRO" panose="020F0600000000000000" pitchFamily="50" charset="-128"/>
                        </a:rPr>
                        <a:t>点以上で生命が危険な状態に陥ると考えられる）</a:t>
                      </a:r>
                      <a:endParaRPr lang="ja-JP" sz="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84774761"/>
                  </a:ext>
                </a:extLst>
              </a:tr>
            </a:tbl>
          </a:graphicData>
        </a:graphic>
      </p:graphicFrame>
      <p:sp>
        <p:nvSpPr>
          <p:cNvPr id="11" name="Rectangle 1">
            <a:extLst>
              <a:ext uri="{FF2B5EF4-FFF2-40B4-BE49-F238E27FC236}">
                <a16:creationId xmlns:a16="http://schemas.microsoft.com/office/drawing/2014/main" id="{6C61CB81-FAB3-5418-8302-9D8987332127}"/>
              </a:ext>
            </a:extLst>
          </p:cNvPr>
          <p:cNvSpPr>
            <a:spLocks noChangeArrowheads="1"/>
          </p:cNvSpPr>
          <p:nvPr/>
        </p:nvSpPr>
        <p:spPr bwMode="auto">
          <a:xfrm>
            <a:off x="293213" y="1752145"/>
            <a:ext cx="304145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ja-JP" altLang="ja-JP" sz="105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en-US" sz="105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気管カニューレ</a:t>
            </a:r>
            <a:r>
              <a:rPr lang="ja-JP" altLang="ja-JP" sz="1050" dirty="0">
                <a:latin typeface="HGP創英角ｺﾞｼｯｸUB" panose="020B0900000000000000" pitchFamily="50" charset="-128"/>
                <a:ea typeface="HGP創英角ｺﾞｼｯｸUB" panose="020B0900000000000000" pitchFamily="50" charset="-128"/>
                <a:cs typeface="Times New Roman" panose="02020603050405020304" pitchFamily="18" charset="0"/>
              </a:rPr>
              <a:t>抜去時に予想される緊急度評価＞　</a:t>
            </a:r>
            <a:endParaRPr lang="ja-JP" altLang="ja-JP" sz="1050" dirty="0"/>
          </a:p>
        </p:txBody>
      </p:sp>
      <p:sp>
        <p:nvSpPr>
          <p:cNvPr id="26" name="テキスト ボックス 25">
            <a:extLst>
              <a:ext uri="{FF2B5EF4-FFF2-40B4-BE49-F238E27FC236}">
                <a16:creationId xmlns:a16="http://schemas.microsoft.com/office/drawing/2014/main" id="{48A4977D-81C9-47EA-5A3D-F1C02115F048}"/>
              </a:ext>
            </a:extLst>
          </p:cNvPr>
          <p:cNvSpPr txBox="1"/>
          <p:nvPr/>
        </p:nvSpPr>
        <p:spPr>
          <a:xfrm>
            <a:off x="316557" y="3610037"/>
            <a:ext cx="1841425" cy="261610"/>
          </a:xfrm>
          <a:prstGeom prst="rect">
            <a:avLst/>
          </a:prstGeom>
          <a:noFill/>
        </p:spPr>
        <p:txBody>
          <a:bodyPr wrap="square">
            <a:spAutoFit/>
          </a:bodyPr>
          <a:lstStyle/>
          <a:p>
            <a:r>
              <a:rPr lang="ja-JP" altLang="ja-JP" sz="1050" dirty="0">
                <a:effectLst/>
                <a:ea typeface="HGP創英角ｺﾞｼｯｸUB" panose="020B0900000000000000" pitchFamily="50" charset="-128"/>
                <a:cs typeface="Times New Roman" panose="02020603050405020304" pitchFamily="18" charset="0"/>
              </a:rPr>
              <a:t>＜</a:t>
            </a:r>
            <a:r>
              <a:rPr lang="ja-JP" altLang="en-US" sz="1050" dirty="0">
                <a:effectLst/>
                <a:ea typeface="HGP創英角ｺﾞｼｯｸUB" panose="020B0900000000000000" pitchFamily="50" charset="-128"/>
                <a:cs typeface="Times New Roman" panose="02020603050405020304" pitchFamily="18" charset="0"/>
              </a:rPr>
              <a:t>主治医の総合的判断</a:t>
            </a:r>
            <a:r>
              <a:rPr lang="ja-JP" altLang="ja-JP" sz="1050" dirty="0">
                <a:effectLst/>
                <a:ea typeface="HGP創英角ｺﾞｼｯｸUB" panose="020B0900000000000000" pitchFamily="50" charset="-128"/>
                <a:cs typeface="Times New Roman" panose="02020603050405020304" pitchFamily="18" charset="0"/>
              </a:rPr>
              <a:t>＞</a:t>
            </a:r>
            <a:endParaRPr lang="ja-JP" altLang="en-US" sz="1050" dirty="0"/>
          </a:p>
        </p:txBody>
      </p:sp>
      <p:sp>
        <p:nvSpPr>
          <p:cNvPr id="1032" name="テキスト ボックス 2">
            <a:extLst>
              <a:ext uri="{FF2B5EF4-FFF2-40B4-BE49-F238E27FC236}">
                <a16:creationId xmlns:a16="http://schemas.microsoft.com/office/drawing/2014/main" id="{AE3A220C-5CF0-357B-1BBA-E322C426CBD1}"/>
              </a:ext>
            </a:extLst>
          </p:cNvPr>
          <p:cNvSpPr txBox="1">
            <a:spLocks noChangeArrowheads="1"/>
          </p:cNvSpPr>
          <p:nvPr/>
        </p:nvSpPr>
        <p:spPr bwMode="auto">
          <a:xfrm>
            <a:off x="519922" y="5269919"/>
            <a:ext cx="6127494" cy="1325031"/>
          </a:xfrm>
          <a:prstGeom prst="rect">
            <a:avLst/>
          </a:prstGeom>
          <a:noFill/>
          <a:ln w="3175">
            <a:noFill/>
            <a:miter lim="800000"/>
            <a:headEnd/>
            <a:tailEnd/>
          </a:ln>
        </p:spPr>
        <p:txBody>
          <a:bodyPr rot="0" vert="horz" wrap="square" lIns="91440" tIns="45720" rIns="91440" bIns="45720" anchor="t" anchorCtr="0">
            <a:noAutofit/>
          </a:bodyPr>
          <a:lstStyle/>
          <a:p>
            <a:pPr algn="just"/>
            <a:r>
              <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１）</a:t>
            </a:r>
            <a:r>
              <a:rPr lang="ja-JP" altLang="ja-JP" sz="9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抜けたカニューレ</a:t>
            </a:r>
            <a:r>
              <a:rPr lang="ja-JP" altLang="en-US" sz="900" dirty="0">
                <a:latin typeface="HG丸ｺﾞｼｯｸM-PRO" panose="020F0600000000000000" pitchFamily="50" charset="-128"/>
                <a:ea typeface="HG丸ｺﾞｼｯｸM-PRO" panose="020F0600000000000000" pitchFamily="50" charset="-128"/>
                <a:cs typeface="Times New Roman" panose="02020603050405020304" pitchFamily="18" charset="0"/>
              </a:rPr>
              <a:t>を</a:t>
            </a:r>
            <a:r>
              <a:rPr lang="en-US" altLang="ja-JP" sz="9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9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水道水で洗い流</a:t>
            </a:r>
            <a:r>
              <a:rPr lang="ja-JP" altLang="en-US" sz="9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し</a:t>
            </a:r>
            <a:r>
              <a:rPr lang="en-US" altLang="ja-JP" sz="9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9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アルコール綿で拭</a:t>
            </a:r>
            <a:r>
              <a:rPr lang="ja-JP" altLang="en-US" sz="900" dirty="0">
                <a:latin typeface="HG丸ｺﾞｼｯｸM-PRO" panose="020F0600000000000000" pitchFamily="50" charset="-128"/>
                <a:ea typeface="HG丸ｺﾞｼｯｸM-PRO" panose="020F0600000000000000" pitchFamily="50" charset="-128"/>
                <a:cs typeface="Times New Roman" panose="02020603050405020304" pitchFamily="18" charset="0"/>
              </a:rPr>
              <a:t>く、</a:t>
            </a:r>
            <a:r>
              <a:rPr lang="ja-JP" altLang="ja-JP" sz="9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または新しいカニューレ</a:t>
            </a:r>
            <a:r>
              <a:rPr lang="ja-JP" altLang="en-US" sz="9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を準備</a:t>
            </a:r>
            <a:endParaRPr lang="en-US" altLang="ja-JP" sz="9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dirty="0">
                <a:latin typeface="HG丸ｺﾞｼｯｸM-PRO" panose="020F0600000000000000" pitchFamily="50" charset="-128"/>
                <a:ea typeface="HG丸ｺﾞｼｯｸM-PRO" panose="020F0600000000000000" pitchFamily="50" charset="-128"/>
                <a:cs typeface="Times New Roman" panose="02020603050405020304" pitchFamily="18" charset="0"/>
              </a:rPr>
              <a:t>２）</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学校看護職員等は児童生徒の気管切開孔がよく見えるよう、できるだけ正面に近く位置取り❶する</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３）介助者は</a:t>
            </a:r>
            <a:r>
              <a:rPr lang="ja-JP" altLang="en-US" sz="900" dirty="0">
                <a:latin typeface="HG丸ｺﾞｼｯｸM-PRO" panose="020F0600000000000000" pitchFamily="50" charset="-128"/>
                <a:ea typeface="HG丸ｺﾞｼｯｸM-PRO" panose="020F0600000000000000" pitchFamily="50" charset="-128"/>
                <a:cs typeface="Times New Roman" panose="02020603050405020304" pitchFamily="18" charset="0"/>
              </a:rPr>
              <a:t>児童生徒の</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頭や体が動かないように手やタオルなどで固定、肩枕を入れ首が伸びるような姿勢❷をとる</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４）</a:t>
            </a:r>
            <a:r>
              <a:rPr lang="ja-JP" altLang="en-US" sz="900" dirty="0">
                <a:latin typeface="HG丸ｺﾞｼｯｸM-PRO" panose="020F0600000000000000" pitchFamily="50" charset="-128"/>
                <a:ea typeface="HG丸ｺﾞｼｯｸM-PRO" panose="020F0600000000000000" pitchFamily="50" charset="-128"/>
                <a:cs typeface="Times New Roman" panose="02020603050405020304" pitchFamily="18" charset="0"/>
              </a:rPr>
              <a:t>ゼリー塗布、ない場合はそのままゆっくり挿入</a:t>
            </a:r>
            <a:endParaRPr lang="en-US" altLang="ja-JP" sz="9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５）はじめはパイプ部を背部方向へ挿入</a:t>
            </a:r>
            <a:r>
              <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❸矢印</a:t>
            </a:r>
            <a:r>
              <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、パイプ部のカーブに沿って手掌を返すように挿入</a:t>
            </a:r>
            <a:r>
              <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❹～❻</a:t>
            </a:r>
            <a:r>
              <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p>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６）</a:t>
            </a:r>
            <a:r>
              <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挿入後はカニューレからの呼気を確認</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または人工呼吸器接続、</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顔色や</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モニターなどで呼吸状態を観察</a:t>
            </a:r>
            <a:endPar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７）</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呼吸状態が不安定または自発呼吸がない場合はバッグバルブで人工換気を開始→改善しない場合は救急搬送</a:t>
            </a:r>
            <a:endPar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８）再挿入後は学校から速やかに主治医へ報告する</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９）再挿入</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困難な</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場合　⇒　</a:t>
            </a:r>
            <a:r>
              <a:rPr lang="en-US" altLang="ja-JP" sz="9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E.</a:t>
            </a:r>
            <a:r>
              <a:rPr lang="ja-JP" altLang="en-US" sz="9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再挿入できない場合　</a:t>
            </a:r>
            <a:endParaRPr lang="ja-JP" sz="9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grpSp>
        <p:nvGrpSpPr>
          <p:cNvPr id="63" name="グループ化 62">
            <a:extLst>
              <a:ext uri="{FF2B5EF4-FFF2-40B4-BE49-F238E27FC236}">
                <a16:creationId xmlns:a16="http://schemas.microsoft.com/office/drawing/2014/main" id="{3E3007BD-759E-E6BE-41A3-A95D93189E25}"/>
              </a:ext>
            </a:extLst>
          </p:cNvPr>
          <p:cNvGrpSpPr/>
          <p:nvPr/>
        </p:nvGrpSpPr>
        <p:grpSpPr>
          <a:xfrm>
            <a:off x="3163058" y="6653395"/>
            <a:ext cx="1093458" cy="1095996"/>
            <a:chOff x="2933095" y="6033383"/>
            <a:chExt cx="1152860" cy="1155536"/>
          </a:xfrm>
        </p:grpSpPr>
        <p:pic>
          <p:nvPicPr>
            <p:cNvPr id="1029" name="Picture 5">
              <a:extLst>
                <a:ext uri="{FF2B5EF4-FFF2-40B4-BE49-F238E27FC236}">
                  <a16:creationId xmlns:a16="http://schemas.microsoft.com/office/drawing/2014/main" id="{19F75452-F5C1-6B93-8093-B18CFEE4ADCC}"/>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a:stretch/>
          </p:blipFill>
          <p:spPr bwMode="auto">
            <a:xfrm>
              <a:off x="2933095" y="6034770"/>
              <a:ext cx="1152860" cy="11541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C4AB8FD-026A-8736-153B-E652044E4F77}"/>
                </a:ext>
              </a:extLst>
            </p:cNvPr>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a:stretch/>
          </p:blipFill>
          <p:spPr bwMode="auto">
            <a:xfrm>
              <a:off x="3665417" y="6037804"/>
              <a:ext cx="419958" cy="488751"/>
            </a:xfrm>
            <a:prstGeom prst="rect">
              <a:avLst/>
            </a:prstGeom>
            <a:noFill/>
            <a:extLst>
              <a:ext uri="{909E8E84-426E-40DD-AFC4-6F175D3DCCD1}">
                <a14:hiddenFill xmlns:a14="http://schemas.microsoft.com/office/drawing/2010/main">
                  <a:solidFill>
                    <a:srgbClr val="FFFFFF"/>
                  </a:solidFill>
                </a14:hiddenFill>
              </a:ext>
            </a:extLst>
          </p:spPr>
        </p:pic>
        <p:cxnSp>
          <p:nvCxnSpPr>
            <p:cNvPr id="1034" name="直線コネクタ 1033">
              <a:extLst>
                <a:ext uri="{FF2B5EF4-FFF2-40B4-BE49-F238E27FC236}">
                  <a16:creationId xmlns:a16="http://schemas.microsoft.com/office/drawing/2014/main" id="{3C9A7F40-6441-483B-665C-06D4DF215294}"/>
                </a:ext>
              </a:extLst>
            </p:cNvPr>
            <p:cNvCxnSpPr>
              <a:cxnSpLocks/>
            </p:cNvCxnSpPr>
            <p:nvPr/>
          </p:nvCxnSpPr>
          <p:spPr>
            <a:xfrm flipH="1">
              <a:off x="3665417" y="6033383"/>
              <a:ext cx="4635" cy="4986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1" name="直線コネクタ 1040">
              <a:extLst>
                <a:ext uri="{FF2B5EF4-FFF2-40B4-BE49-F238E27FC236}">
                  <a16:creationId xmlns:a16="http://schemas.microsoft.com/office/drawing/2014/main" id="{C1D9FD86-9492-EEC1-E1BB-D1D078C6BAA9}"/>
                </a:ext>
              </a:extLst>
            </p:cNvPr>
            <p:cNvCxnSpPr>
              <a:cxnSpLocks/>
            </p:cNvCxnSpPr>
            <p:nvPr/>
          </p:nvCxnSpPr>
          <p:spPr>
            <a:xfrm flipV="1">
              <a:off x="3665573" y="6525997"/>
              <a:ext cx="419958" cy="49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グループ化 55">
            <a:extLst>
              <a:ext uri="{FF2B5EF4-FFF2-40B4-BE49-F238E27FC236}">
                <a16:creationId xmlns:a16="http://schemas.microsoft.com/office/drawing/2014/main" id="{80BA0EFD-66FD-6C8C-80ED-8BF1F8EB3043}"/>
              </a:ext>
            </a:extLst>
          </p:cNvPr>
          <p:cNvGrpSpPr/>
          <p:nvPr/>
        </p:nvGrpSpPr>
        <p:grpSpPr>
          <a:xfrm>
            <a:off x="4269290" y="6651812"/>
            <a:ext cx="1148358" cy="1097745"/>
            <a:chOff x="4107173" y="6025548"/>
            <a:chExt cx="1210743" cy="1157380"/>
          </a:xfrm>
        </p:grpSpPr>
        <p:pic>
          <p:nvPicPr>
            <p:cNvPr id="1027" name="Picture 3">
              <a:extLst>
                <a:ext uri="{FF2B5EF4-FFF2-40B4-BE49-F238E27FC236}">
                  <a16:creationId xmlns:a16="http://schemas.microsoft.com/office/drawing/2014/main" id="{5BECDF41-134C-34EC-2E8F-3964BC557995}"/>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4107173" y="6025548"/>
              <a:ext cx="1210743" cy="1157380"/>
            </a:xfrm>
            <a:prstGeom prst="rect">
              <a:avLst/>
            </a:prstGeom>
            <a:noFill/>
            <a:extLst>
              <a:ext uri="{909E8E84-426E-40DD-AFC4-6F175D3DCCD1}">
                <a14:hiddenFill xmlns:a14="http://schemas.microsoft.com/office/drawing/2010/main">
                  <a:solidFill>
                    <a:srgbClr val="FFFFFF"/>
                  </a:solidFill>
                </a14:hiddenFill>
              </a:ext>
            </a:extLst>
          </p:spPr>
        </p:pic>
        <p:pic>
          <p:nvPicPr>
            <p:cNvPr id="60" name="図 59">
              <a:extLst>
                <a:ext uri="{FF2B5EF4-FFF2-40B4-BE49-F238E27FC236}">
                  <a16:creationId xmlns:a16="http://schemas.microsoft.com/office/drawing/2014/main" id="{66F1BF16-A03C-561A-7865-455B70E71AB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bwMode="auto">
            <a:xfrm rot="5400000">
              <a:off x="4831753" y="6025331"/>
              <a:ext cx="483826" cy="487931"/>
            </a:xfrm>
            <a:prstGeom prst="rect">
              <a:avLst/>
            </a:prstGeom>
            <a:noFill/>
            <a:ln>
              <a:noFill/>
            </a:ln>
            <a:extLst>
              <a:ext uri="{53640926-AAD7-44D8-BBD7-CCE9431645EC}">
                <a14:shadowObscured xmlns:a14="http://schemas.microsoft.com/office/drawing/2010/main"/>
              </a:ext>
            </a:extLst>
          </p:spPr>
        </p:pic>
        <p:cxnSp>
          <p:nvCxnSpPr>
            <p:cNvPr id="1035" name="直線コネクタ 1034">
              <a:extLst>
                <a:ext uri="{FF2B5EF4-FFF2-40B4-BE49-F238E27FC236}">
                  <a16:creationId xmlns:a16="http://schemas.microsoft.com/office/drawing/2014/main" id="{A569230E-A6C9-3C2D-FF8A-B9BC77047765}"/>
                </a:ext>
              </a:extLst>
            </p:cNvPr>
            <p:cNvCxnSpPr>
              <a:cxnSpLocks/>
            </p:cNvCxnSpPr>
            <p:nvPr/>
          </p:nvCxnSpPr>
          <p:spPr>
            <a:xfrm>
              <a:off x="4826040" y="6026154"/>
              <a:ext cx="0" cy="48370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4" name="直線コネクタ 1043">
              <a:extLst>
                <a:ext uri="{FF2B5EF4-FFF2-40B4-BE49-F238E27FC236}">
                  <a16:creationId xmlns:a16="http://schemas.microsoft.com/office/drawing/2014/main" id="{3CB5B2E8-AD4D-2CE3-DBDB-B676E7994003}"/>
                </a:ext>
              </a:extLst>
            </p:cNvPr>
            <p:cNvCxnSpPr>
              <a:cxnSpLocks/>
            </p:cNvCxnSpPr>
            <p:nvPr/>
          </p:nvCxnSpPr>
          <p:spPr>
            <a:xfrm>
              <a:off x="4824161" y="6507398"/>
              <a:ext cx="49333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グループ化 54">
            <a:extLst>
              <a:ext uri="{FF2B5EF4-FFF2-40B4-BE49-F238E27FC236}">
                <a16:creationId xmlns:a16="http://schemas.microsoft.com/office/drawing/2014/main" id="{81326D87-2C0C-92EA-53DB-59BDDA6C9A1D}"/>
              </a:ext>
            </a:extLst>
          </p:cNvPr>
          <p:cNvGrpSpPr/>
          <p:nvPr/>
        </p:nvGrpSpPr>
        <p:grpSpPr>
          <a:xfrm>
            <a:off x="5428324" y="6648885"/>
            <a:ext cx="1051999" cy="1100539"/>
            <a:chOff x="5335832" y="6028627"/>
            <a:chExt cx="1109149" cy="1160326"/>
          </a:xfrm>
        </p:grpSpPr>
        <p:pic>
          <p:nvPicPr>
            <p:cNvPr id="1028" name="Picture 4">
              <a:extLst>
                <a:ext uri="{FF2B5EF4-FFF2-40B4-BE49-F238E27FC236}">
                  <a16:creationId xmlns:a16="http://schemas.microsoft.com/office/drawing/2014/main" id="{BC5D4547-A3B2-C676-8A31-7329DDBA65E6}"/>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a:stretch/>
          </p:blipFill>
          <p:spPr bwMode="auto">
            <a:xfrm>
              <a:off x="5335832" y="6030548"/>
              <a:ext cx="1109149" cy="115840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F44AB85A-F700-38FA-D846-CE82A81F0696}"/>
                </a:ext>
              </a:extLst>
            </p:cNvPr>
            <p:cNvPicPr>
              <a:picLocks noChangeAspect="1" noChangeArrowheads="1"/>
            </p:cNvPicPr>
            <p:nvPr/>
          </p:nvPicPr>
          <p:blipFill rotWithShape="1">
            <a:blip r:embed="rId7" cstate="hqprint">
              <a:extLst>
                <a:ext uri="{28A0092B-C50C-407E-A947-70E740481C1C}">
                  <a14:useLocalDpi xmlns:a14="http://schemas.microsoft.com/office/drawing/2010/main" val="0"/>
                </a:ext>
              </a:extLst>
            </a:blip>
            <a:srcRect/>
            <a:stretch/>
          </p:blipFill>
          <p:spPr bwMode="auto">
            <a:xfrm>
              <a:off x="6043032" y="6030826"/>
              <a:ext cx="401949" cy="473266"/>
            </a:xfrm>
            <a:prstGeom prst="rect">
              <a:avLst/>
            </a:prstGeom>
            <a:noFill/>
            <a:extLst>
              <a:ext uri="{909E8E84-426E-40DD-AFC4-6F175D3DCCD1}">
                <a14:hiddenFill xmlns:a14="http://schemas.microsoft.com/office/drawing/2010/main">
                  <a:solidFill>
                    <a:srgbClr val="FFFFFF"/>
                  </a:solidFill>
                </a14:hiddenFill>
              </a:ext>
            </a:extLst>
          </p:spPr>
        </p:pic>
        <p:cxnSp>
          <p:nvCxnSpPr>
            <p:cNvPr id="1038" name="直線コネクタ 1037">
              <a:extLst>
                <a:ext uri="{FF2B5EF4-FFF2-40B4-BE49-F238E27FC236}">
                  <a16:creationId xmlns:a16="http://schemas.microsoft.com/office/drawing/2014/main" id="{07B8D8EC-4059-C2A3-4E85-0B2B82B2CA8E}"/>
                </a:ext>
              </a:extLst>
            </p:cNvPr>
            <p:cNvCxnSpPr>
              <a:cxnSpLocks/>
            </p:cNvCxnSpPr>
            <p:nvPr/>
          </p:nvCxnSpPr>
          <p:spPr>
            <a:xfrm flipH="1">
              <a:off x="6046470" y="6028627"/>
              <a:ext cx="110" cy="47812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6" name="直線コネクタ 1045">
              <a:extLst>
                <a:ext uri="{FF2B5EF4-FFF2-40B4-BE49-F238E27FC236}">
                  <a16:creationId xmlns:a16="http://schemas.microsoft.com/office/drawing/2014/main" id="{95084F9A-9D64-E9B9-8CC1-13AF8E081ABA}"/>
                </a:ext>
              </a:extLst>
            </p:cNvPr>
            <p:cNvCxnSpPr>
              <a:cxnSpLocks/>
            </p:cNvCxnSpPr>
            <p:nvPr/>
          </p:nvCxnSpPr>
          <p:spPr>
            <a:xfrm>
              <a:off x="6046579" y="6504092"/>
              <a:ext cx="398402" cy="27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4" name="図 33" descr="床, 室内, 地面 が含まれている画像&#10;&#10;非常に高い精度で生成された説明">
            <a:extLst>
              <a:ext uri="{FF2B5EF4-FFF2-40B4-BE49-F238E27FC236}">
                <a16:creationId xmlns:a16="http://schemas.microsoft.com/office/drawing/2014/main" id="{69F71D1A-CDB3-CF0E-F727-618996B3063A}"/>
              </a:ext>
            </a:extLst>
          </p:cNvPr>
          <p:cNvPicPr>
            <a:picLocks noChangeAspect="1"/>
          </p:cNvPicPr>
          <p:nvPr/>
        </p:nvPicPr>
        <p:blipFill rotWithShape="1">
          <a:blip r:embed="rId8" cstate="hqprint">
            <a:extLst>
              <a:ext uri="{28A0092B-C50C-407E-A947-70E740481C1C}">
                <a14:useLocalDpi xmlns:a14="http://schemas.microsoft.com/office/drawing/2010/main" val="0"/>
              </a:ext>
            </a:extLst>
          </a:blip>
          <a:srcRect/>
          <a:stretch/>
        </p:blipFill>
        <p:spPr>
          <a:xfrm>
            <a:off x="2282502" y="7803954"/>
            <a:ext cx="1040282" cy="1126148"/>
          </a:xfrm>
          <a:prstGeom prst="rect">
            <a:avLst/>
          </a:prstGeom>
        </p:spPr>
      </p:pic>
      <p:pic>
        <p:nvPicPr>
          <p:cNvPr id="35" name="図 34" descr="床, 室内, 人, 地面 が含まれている画像&#10;&#10;非常に高い精度で生成された説明">
            <a:extLst>
              <a:ext uri="{FF2B5EF4-FFF2-40B4-BE49-F238E27FC236}">
                <a16:creationId xmlns:a16="http://schemas.microsoft.com/office/drawing/2014/main" id="{345E03CA-4914-6E9F-E289-FAE39BA0E5B3}"/>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a:stretch/>
        </p:blipFill>
        <p:spPr>
          <a:xfrm>
            <a:off x="3334671" y="7803953"/>
            <a:ext cx="1040282" cy="1127805"/>
          </a:xfrm>
          <a:prstGeom prst="rect">
            <a:avLst/>
          </a:prstGeom>
        </p:spPr>
      </p:pic>
      <p:pic>
        <p:nvPicPr>
          <p:cNvPr id="36" name="図 35" descr="床, 室内, 座っている が含まれている画像&#10;&#10;非常に高い精度で生成された説明">
            <a:extLst>
              <a:ext uri="{FF2B5EF4-FFF2-40B4-BE49-F238E27FC236}">
                <a16:creationId xmlns:a16="http://schemas.microsoft.com/office/drawing/2014/main" id="{D4E98BFB-E15D-2309-B779-2D8579CB7A71}"/>
              </a:ext>
            </a:extLst>
          </p:cNvPr>
          <p:cNvPicPr>
            <a:picLocks noChangeAspect="1"/>
          </p:cNvPicPr>
          <p:nvPr/>
        </p:nvPicPr>
        <p:blipFill rotWithShape="1">
          <a:blip r:embed="rId10" cstate="hqprint">
            <a:extLst>
              <a:ext uri="{28A0092B-C50C-407E-A947-70E740481C1C}">
                <a14:useLocalDpi xmlns:a14="http://schemas.microsoft.com/office/drawing/2010/main" val="0"/>
              </a:ext>
            </a:extLst>
          </a:blip>
          <a:srcRect/>
          <a:stretch/>
        </p:blipFill>
        <p:spPr>
          <a:xfrm>
            <a:off x="4386840" y="7803953"/>
            <a:ext cx="1040283" cy="1126149"/>
          </a:xfrm>
          <a:prstGeom prst="rect">
            <a:avLst/>
          </a:prstGeom>
        </p:spPr>
      </p:pic>
      <p:pic>
        <p:nvPicPr>
          <p:cNvPr id="37" name="図 36" descr="床, 室内, 人 が含まれている画像&#10;&#10;非常に高い精度で生成された説明">
            <a:extLst>
              <a:ext uri="{FF2B5EF4-FFF2-40B4-BE49-F238E27FC236}">
                <a16:creationId xmlns:a16="http://schemas.microsoft.com/office/drawing/2014/main" id="{83D0AA7A-A3E5-A8EC-A85F-9423C4DDE1A2}"/>
              </a:ext>
            </a:extLst>
          </p:cNvPr>
          <p:cNvPicPr>
            <a:picLocks noChangeAspect="1"/>
          </p:cNvPicPr>
          <p:nvPr/>
        </p:nvPicPr>
        <p:blipFill rotWithShape="1">
          <a:blip r:embed="rId11" cstate="hqprint">
            <a:extLst>
              <a:ext uri="{28A0092B-C50C-407E-A947-70E740481C1C}">
                <a14:useLocalDpi xmlns:a14="http://schemas.microsoft.com/office/drawing/2010/main" val="0"/>
              </a:ext>
            </a:extLst>
          </a:blip>
          <a:srcRect/>
          <a:stretch/>
        </p:blipFill>
        <p:spPr>
          <a:xfrm>
            <a:off x="5439010" y="7803953"/>
            <a:ext cx="1040282" cy="1126149"/>
          </a:xfrm>
          <a:prstGeom prst="rect">
            <a:avLst/>
          </a:prstGeom>
        </p:spPr>
      </p:pic>
      <p:grpSp>
        <p:nvGrpSpPr>
          <p:cNvPr id="43" name="グループ化 42">
            <a:extLst>
              <a:ext uri="{FF2B5EF4-FFF2-40B4-BE49-F238E27FC236}">
                <a16:creationId xmlns:a16="http://schemas.microsoft.com/office/drawing/2014/main" id="{9767E053-894F-7F33-1892-8C3CF43AF2A3}"/>
              </a:ext>
            </a:extLst>
          </p:cNvPr>
          <p:cNvGrpSpPr/>
          <p:nvPr/>
        </p:nvGrpSpPr>
        <p:grpSpPr>
          <a:xfrm>
            <a:off x="559148" y="7803953"/>
            <a:ext cx="1612836" cy="1191332"/>
            <a:chOff x="589775" y="7182928"/>
            <a:chExt cx="1612836" cy="1191332"/>
          </a:xfrm>
        </p:grpSpPr>
        <p:pic>
          <p:nvPicPr>
            <p:cNvPr id="27" name="図 26" descr="モニター画面に映る男性&#10;&#10;中程度の精度で自動的に生成された説明">
              <a:extLst>
                <a:ext uri="{FF2B5EF4-FFF2-40B4-BE49-F238E27FC236}">
                  <a16:creationId xmlns:a16="http://schemas.microsoft.com/office/drawing/2014/main" id="{47021AC5-E2EA-0198-7834-3B1DA7ED291B}"/>
                </a:ext>
              </a:extLst>
            </p:cNvPr>
            <p:cNvPicPr>
              <a:picLocks noChangeAspect="1"/>
            </p:cNvPicPr>
            <p:nvPr/>
          </p:nvPicPr>
          <p:blipFill rotWithShape="1">
            <a:blip r:embed="rId12"/>
            <a:srcRect l="44074" t="11745" r="47096" b="79792"/>
            <a:stretch/>
          </p:blipFill>
          <p:spPr>
            <a:xfrm>
              <a:off x="589775" y="7182928"/>
              <a:ext cx="1612836" cy="1191332"/>
            </a:xfrm>
            <a:prstGeom prst="rect">
              <a:avLst/>
            </a:prstGeom>
          </p:spPr>
        </p:pic>
        <p:sp>
          <p:nvSpPr>
            <p:cNvPr id="39" name="正方形/長方形 38">
              <a:extLst>
                <a:ext uri="{FF2B5EF4-FFF2-40B4-BE49-F238E27FC236}">
                  <a16:creationId xmlns:a16="http://schemas.microsoft.com/office/drawing/2014/main" id="{3F53BCF9-F8E6-C64F-3CB4-DCA8B6BD23E8}"/>
                </a:ext>
              </a:extLst>
            </p:cNvPr>
            <p:cNvSpPr/>
            <p:nvPr/>
          </p:nvSpPr>
          <p:spPr>
            <a:xfrm>
              <a:off x="1258207" y="7182928"/>
              <a:ext cx="899775" cy="3237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6" name="Picture 2">
            <a:extLst>
              <a:ext uri="{FF2B5EF4-FFF2-40B4-BE49-F238E27FC236}">
                <a16:creationId xmlns:a16="http://schemas.microsoft.com/office/drawing/2014/main" id="{ABEB0C51-DB5C-EB59-6CDE-B20C83150E1F}"/>
              </a:ext>
            </a:extLst>
          </p:cNvPr>
          <p:cNvPicPr>
            <a:picLocks noChangeAspect="1" noChangeArrowheads="1"/>
          </p:cNvPicPr>
          <p:nvPr/>
        </p:nvPicPr>
        <p:blipFill rotWithShape="1">
          <a:blip r:embed="rId13" cstate="hqprint">
            <a:extLst>
              <a:ext uri="{28A0092B-C50C-407E-A947-70E740481C1C}">
                <a14:useLocalDpi xmlns:a14="http://schemas.microsoft.com/office/drawing/2010/main" val="0"/>
              </a:ext>
            </a:extLst>
          </a:blip>
          <a:srcRect/>
          <a:stretch/>
        </p:blipFill>
        <p:spPr bwMode="auto">
          <a:xfrm>
            <a:off x="2282502" y="6649068"/>
            <a:ext cx="864519" cy="1097745"/>
          </a:xfrm>
          <a:prstGeom prst="rect">
            <a:avLst/>
          </a:prstGeom>
          <a:noFill/>
          <a:extLst>
            <a:ext uri="{909E8E84-426E-40DD-AFC4-6F175D3DCCD1}">
              <a14:hiddenFill xmlns:a14="http://schemas.microsoft.com/office/drawing/2010/main">
                <a:solidFill>
                  <a:srgbClr val="FFFFFF"/>
                </a:solidFill>
              </a14:hiddenFill>
            </a:ext>
          </a:extLst>
        </p:spPr>
      </p:pic>
      <p:sp>
        <p:nvSpPr>
          <p:cNvPr id="1037" name="矢印: 下 1036">
            <a:extLst>
              <a:ext uri="{FF2B5EF4-FFF2-40B4-BE49-F238E27FC236}">
                <a16:creationId xmlns:a16="http://schemas.microsoft.com/office/drawing/2014/main" id="{04B0E787-759E-69AE-5360-318EA4E41B64}"/>
              </a:ext>
            </a:extLst>
          </p:cNvPr>
          <p:cNvSpPr/>
          <p:nvPr/>
        </p:nvSpPr>
        <p:spPr>
          <a:xfrm>
            <a:off x="2895399" y="7296117"/>
            <a:ext cx="102364" cy="190809"/>
          </a:xfrm>
          <a:prstGeom prst="downArrow">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9" name="矢印: 下 1038">
            <a:extLst>
              <a:ext uri="{FF2B5EF4-FFF2-40B4-BE49-F238E27FC236}">
                <a16:creationId xmlns:a16="http://schemas.microsoft.com/office/drawing/2014/main" id="{0A725FC4-54AC-78E4-CAF0-C894A67D4F0D}"/>
              </a:ext>
            </a:extLst>
          </p:cNvPr>
          <p:cNvSpPr/>
          <p:nvPr/>
        </p:nvSpPr>
        <p:spPr>
          <a:xfrm rot="557290">
            <a:off x="2631914" y="8150291"/>
            <a:ext cx="102364" cy="190809"/>
          </a:xfrm>
          <a:prstGeom prst="downArrow">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図 1041">
            <a:extLst>
              <a:ext uri="{FF2B5EF4-FFF2-40B4-BE49-F238E27FC236}">
                <a16:creationId xmlns:a16="http://schemas.microsoft.com/office/drawing/2014/main" id="{9357BB3C-9809-5DA5-BFF8-E62BE0F092E8}"/>
              </a:ext>
            </a:extLst>
          </p:cNvPr>
          <p:cNvPicPr>
            <a:picLocks noChangeAspect="1"/>
          </p:cNvPicPr>
          <p:nvPr/>
        </p:nvPicPr>
        <p:blipFill rotWithShape="1">
          <a:blip r:embed="rId14"/>
          <a:srcRect l="20078" t="30794" r="71644" b="59433"/>
          <a:stretch/>
        </p:blipFill>
        <p:spPr>
          <a:xfrm>
            <a:off x="677079" y="6573848"/>
            <a:ext cx="1285480" cy="1169552"/>
          </a:xfrm>
          <a:prstGeom prst="rect">
            <a:avLst/>
          </a:prstGeom>
        </p:spPr>
      </p:pic>
      <p:sp>
        <p:nvSpPr>
          <p:cNvPr id="1043" name="テキスト ボックス 1042">
            <a:extLst>
              <a:ext uri="{FF2B5EF4-FFF2-40B4-BE49-F238E27FC236}">
                <a16:creationId xmlns:a16="http://schemas.microsoft.com/office/drawing/2014/main" id="{D0C95913-109F-7329-4052-2B773DF8968E}"/>
              </a:ext>
            </a:extLst>
          </p:cNvPr>
          <p:cNvSpPr txBox="1"/>
          <p:nvPr/>
        </p:nvSpPr>
        <p:spPr>
          <a:xfrm>
            <a:off x="395562" y="6600149"/>
            <a:ext cx="389850" cy="338554"/>
          </a:xfrm>
          <a:prstGeom prst="rect">
            <a:avLst/>
          </a:prstGeom>
          <a:noFill/>
        </p:spPr>
        <p:txBody>
          <a:bodyPr wrap="none" rtlCol="0">
            <a:spAutoFit/>
          </a:bodyPr>
          <a:lstStyle/>
          <a:p>
            <a:r>
              <a:rPr kumimoji="1" lang="ja-JP" altLang="en-US" sz="1600" dirty="0"/>
              <a:t>❶</a:t>
            </a:r>
          </a:p>
        </p:txBody>
      </p:sp>
      <p:sp>
        <p:nvSpPr>
          <p:cNvPr id="1045" name="テキスト ボックス 1044">
            <a:extLst>
              <a:ext uri="{FF2B5EF4-FFF2-40B4-BE49-F238E27FC236}">
                <a16:creationId xmlns:a16="http://schemas.microsoft.com/office/drawing/2014/main" id="{A2A27830-E222-027A-BC44-1241CD9A7EAC}"/>
              </a:ext>
            </a:extLst>
          </p:cNvPr>
          <p:cNvSpPr txBox="1"/>
          <p:nvPr/>
        </p:nvSpPr>
        <p:spPr>
          <a:xfrm>
            <a:off x="1701275" y="7783222"/>
            <a:ext cx="389850" cy="338554"/>
          </a:xfrm>
          <a:prstGeom prst="rect">
            <a:avLst/>
          </a:prstGeom>
          <a:noFill/>
        </p:spPr>
        <p:txBody>
          <a:bodyPr wrap="none" rtlCol="0">
            <a:spAutoFit/>
          </a:bodyPr>
          <a:lstStyle/>
          <a:p>
            <a:r>
              <a:rPr kumimoji="1" lang="ja-JP" altLang="en-US" sz="1600" dirty="0"/>
              <a:t>❷</a:t>
            </a:r>
          </a:p>
        </p:txBody>
      </p:sp>
      <p:sp>
        <p:nvSpPr>
          <p:cNvPr id="1047" name="テキスト ボックス 1046">
            <a:extLst>
              <a:ext uri="{FF2B5EF4-FFF2-40B4-BE49-F238E27FC236}">
                <a16:creationId xmlns:a16="http://schemas.microsoft.com/office/drawing/2014/main" id="{759DE532-F00C-3EAC-09B5-F9C09D8F4830}"/>
              </a:ext>
            </a:extLst>
          </p:cNvPr>
          <p:cNvSpPr txBox="1"/>
          <p:nvPr/>
        </p:nvSpPr>
        <p:spPr>
          <a:xfrm>
            <a:off x="2278632" y="7432246"/>
            <a:ext cx="389850" cy="338554"/>
          </a:xfrm>
          <a:prstGeom prst="rect">
            <a:avLst/>
          </a:prstGeom>
          <a:noFill/>
        </p:spPr>
        <p:txBody>
          <a:bodyPr wrap="none" rtlCol="0">
            <a:spAutoFit/>
          </a:bodyPr>
          <a:lstStyle/>
          <a:p>
            <a:r>
              <a:rPr kumimoji="1" lang="ja-JP" altLang="en-US" sz="1600" dirty="0"/>
              <a:t>❸</a:t>
            </a:r>
          </a:p>
        </p:txBody>
      </p:sp>
      <p:sp>
        <p:nvSpPr>
          <p:cNvPr id="1048" name="テキスト ボックス 1047">
            <a:extLst>
              <a:ext uri="{FF2B5EF4-FFF2-40B4-BE49-F238E27FC236}">
                <a16:creationId xmlns:a16="http://schemas.microsoft.com/office/drawing/2014/main" id="{5FCEF70D-BD89-F553-D9BB-5E829D032B00}"/>
              </a:ext>
            </a:extLst>
          </p:cNvPr>
          <p:cNvSpPr txBox="1"/>
          <p:nvPr/>
        </p:nvSpPr>
        <p:spPr>
          <a:xfrm>
            <a:off x="3164024" y="7432246"/>
            <a:ext cx="389850" cy="338554"/>
          </a:xfrm>
          <a:prstGeom prst="rect">
            <a:avLst/>
          </a:prstGeom>
          <a:noFill/>
        </p:spPr>
        <p:txBody>
          <a:bodyPr wrap="none" rtlCol="0">
            <a:spAutoFit/>
          </a:bodyPr>
          <a:lstStyle/>
          <a:p>
            <a:r>
              <a:rPr kumimoji="1" lang="ja-JP" altLang="en-US" sz="1600" dirty="0"/>
              <a:t>❹</a:t>
            </a:r>
          </a:p>
        </p:txBody>
      </p:sp>
      <p:sp>
        <p:nvSpPr>
          <p:cNvPr id="1049" name="テキスト ボックス 1048">
            <a:extLst>
              <a:ext uri="{FF2B5EF4-FFF2-40B4-BE49-F238E27FC236}">
                <a16:creationId xmlns:a16="http://schemas.microsoft.com/office/drawing/2014/main" id="{8B3FCF15-4802-B76C-969E-6F6EADBC8113}"/>
              </a:ext>
            </a:extLst>
          </p:cNvPr>
          <p:cNvSpPr txBox="1"/>
          <p:nvPr/>
        </p:nvSpPr>
        <p:spPr>
          <a:xfrm>
            <a:off x="4272332" y="7432246"/>
            <a:ext cx="389850" cy="338554"/>
          </a:xfrm>
          <a:prstGeom prst="rect">
            <a:avLst/>
          </a:prstGeom>
          <a:noFill/>
        </p:spPr>
        <p:txBody>
          <a:bodyPr wrap="none" rtlCol="0">
            <a:spAutoFit/>
          </a:bodyPr>
          <a:lstStyle/>
          <a:p>
            <a:r>
              <a:rPr kumimoji="1" lang="ja-JP" altLang="en-US" sz="1600" dirty="0"/>
              <a:t>❺</a:t>
            </a:r>
          </a:p>
        </p:txBody>
      </p:sp>
      <p:sp>
        <p:nvSpPr>
          <p:cNvPr id="1050" name="テキスト ボックス 1049">
            <a:extLst>
              <a:ext uri="{FF2B5EF4-FFF2-40B4-BE49-F238E27FC236}">
                <a16:creationId xmlns:a16="http://schemas.microsoft.com/office/drawing/2014/main" id="{0B045544-47FB-76B6-4B91-7FC173E92B6A}"/>
              </a:ext>
            </a:extLst>
          </p:cNvPr>
          <p:cNvSpPr txBox="1"/>
          <p:nvPr/>
        </p:nvSpPr>
        <p:spPr>
          <a:xfrm>
            <a:off x="5427046" y="7432246"/>
            <a:ext cx="389850" cy="338554"/>
          </a:xfrm>
          <a:prstGeom prst="rect">
            <a:avLst/>
          </a:prstGeom>
          <a:noFill/>
        </p:spPr>
        <p:txBody>
          <a:bodyPr wrap="none" rtlCol="0">
            <a:spAutoFit/>
          </a:bodyPr>
          <a:lstStyle/>
          <a:p>
            <a:r>
              <a:rPr kumimoji="1" lang="ja-JP" altLang="en-US" sz="1600" dirty="0"/>
              <a:t>❻</a:t>
            </a:r>
          </a:p>
        </p:txBody>
      </p:sp>
      <p:sp>
        <p:nvSpPr>
          <p:cNvPr id="1051" name="テキスト ボックス 1050">
            <a:extLst>
              <a:ext uri="{FF2B5EF4-FFF2-40B4-BE49-F238E27FC236}">
                <a16:creationId xmlns:a16="http://schemas.microsoft.com/office/drawing/2014/main" id="{ED4C8DB7-A110-32E9-1EB6-49976038D794}"/>
              </a:ext>
            </a:extLst>
          </p:cNvPr>
          <p:cNvSpPr txBox="1"/>
          <p:nvPr/>
        </p:nvSpPr>
        <p:spPr>
          <a:xfrm>
            <a:off x="2261954" y="8612267"/>
            <a:ext cx="389850" cy="338554"/>
          </a:xfrm>
          <a:prstGeom prst="rect">
            <a:avLst/>
          </a:prstGeom>
          <a:noFill/>
        </p:spPr>
        <p:txBody>
          <a:bodyPr wrap="none" rtlCol="0">
            <a:spAutoFit/>
          </a:bodyPr>
          <a:lstStyle/>
          <a:p>
            <a:r>
              <a:rPr kumimoji="1" lang="ja-JP" altLang="en-US" sz="1600" dirty="0"/>
              <a:t>❸</a:t>
            </a:r>
          </a:p>
        </p:txBody>
      </p:sp>
      <p:sp>
        <p:nvSpPr>
          <p:cNvPr id="1052" name="テキスト ボックス 1051">
            <a:extLst>
              <a:ext uri="{FF2B5EF4-FFF2-40B4-BE49-F238E27FC236}">
                <a16:creationId xmlns:a16="http://schemas.microsoft.com/office/drawing/2014/main" id="{04297471-9018-528B-C6B8-806DD6DF2871}"/>
              </a:ext>
            </a:extLst>
          </p:cNvPr>
          <p:cNvSpPr txBox="1"/>
          <p:nvPr/>
        </p:nvSpPr>
        <p:spPr>
          <a:xfrm>
            <a:off x="3301610" y="8612267"/>
            <a:ext cx="389850" cy="338554"/>
          </a:xfrm>
          <a:prstGeom prst="rect">
            <a:avLst/>
          </a:prstGeom>
          <a:noFill/>
        </p:spPr>
        <p:txBody>
          <a:bodyPr wrap="none" rtlCol="0">
            <a:spAutoFit/>
          </a:bodyPr>
          <a:lstStyle/>
          <a:p>
            <a:r>
              <a:rPr kumimoji="1" lang="ja-JP" altLang="en-US" sz="1600" dirty="0"/>
              <a:t>❹</a:t>
            </a:r>
          </a:p>
        </p:txBody>
      </p:sp>
      <p:sp>
        <p:nvSpPr>
          <p:cNvPr id="1053" name="テキスト ボックス 1052">
            <a:extLst>
              <a:ext uri="{FF2B5EF4-FFF2-40B4-BE49-F238E27FC236}">
                <a16:creationId xmlns:a16="http://schemas.microsoft.com/office/drawing/2014/main" id="{77431611-8819-1752-E5E7-4B9B6E300D6B}"/>
              </a:ext>
            </a:extLst>
          </p:cNvPr>
          <p:cNvSpPr txBox="1"/>
          <p:nvPr/>
        </p:nvSpPr>
        <p:spPr>
          <a:xfrm>
            <a:off x="4358199" y="8612267"/>
            <a:ext cx="389850" cy="338554"/>
          </a:xfrm>
          <a:prstGeom prst="rect">
            <a:avLst/>
          </a:prstGeom>
          <a:noFill/>
        </p:spPr>
        <p:txBody>
          <a:bodyPr wrap="none" rtlCol="0">
            <a:spAutoFit/>
          </a:bodyPr>
          <a:lstStyle/>
          <a:p>
            <a:r>
              <a:rPr kumimoji="1" lang="ja-JP" altLang="en-US" sz="1600" dirty="0"/>
              <a:t>❺</a:t>
            </a:r>
          </a:p>
        </p:txBody>
      </p:sp>
      <p:sp>
        <p:nvSpPr>
          <p:cNvPr id="1054" name="テキスト ボックス 1053">
            <a:extLst>
              <a:ext uri="{FF2B5EF4-FFF2-40B4-BE49-F238E27FC236}">
                <a16:creationId xmlns:a16="http://schemas.microsoft.com/office/drawing/2014/main" id="{107FBF33-E738-3E7A-9C62-057FD1926437}"/>
              </a:ext>
            </a:extLst>
          </p:cNvPr>
          <p:cNvSpPr txBox="1"/>
          <p:nvPr/>
        </p:nvSpPr>
        <p:spPr>
          <a:xfrm>
            <a:off x="5410368" y="8612267"/>
            <a:ext cx="389850" cy="338554"/>
          </a:xfrm>
          <a:prstGeom prst="rect">
            <a:avLst/>
          </a:prstGeom>
          <a:noFill/>
        </p:spPr>
        <p:txBody>
          <a:bodyPr wrap="none" rtlCol="0">
            <a:spAutoFit/>
          </a:bodyPr>
          <a:lstStyle/>
          <a:p>
            <a:r>
              <a:rPr kumimoji="1" lang="ja-JP" altLang="en-US" sz="1600" dirty="0"/>
              <a:t>❻</a:t>
            </a:r>
          </a:p>
        </p:txBody>
      </p:sp>
      <p:graphicFrame>
        <p:nvGraphicFramePr>
          <p:cNvPr id="4" name="表 3">
            <a:extLst>
              <a:ext uri="{FF2B5EF4-FFF2-40B4-BE49-F238E27FC236}">
                <a16:creationId xmlns:a16="http://schemas.microsoft.com/office/drawing/2014/main" id="{A196F6D0-7F85-5DF5-9815-CAD3D9FFBB97}"/>
              </a:ext>
            </a:extLst>
          </p:cNvPr>
          <p:cNvGraphicFramePr>
            <a:graphicFrameLocks noGrp="1"/>
          </p:cNvGraphicFramePr>
          <p:nvPr>
            <p:extLst>
              <p:ext uri="{D42A27DB-BD31-4B8C-83A1-F6EECF244321}">
                <p14:modId xmlns:p14="http://schemas.microsoft.com/office/powerpoint/2010/main" val="1207492534"/>
              </p:ext>
            </p:extLst>
          </p:nvPr>
        </p:nvGraphicFramePr>
        <p:xfrm>
          <a:off x="547148" y="3853026"/>
          <a:ext cx="5818157" cy="896446"/>
        </p:xfrm>
        <a:graphic>
          <a:graphicData uri="http://schemas.openxmlformats.org/drawingml/2006/table">
            <a:tbl>
              <a:tblPr firstRow="1" firstCol="1" bandRow="1">
                <a:tableStyleId>{5940675A-B579-460E-94D1-54222C63F5DA}</a:tableStyleId>
              </a:tblPr>
              <a:tblGrid>
                <a:gridCol w="1654876">
                  <a:extLst>
                    <a:ext uri="{9D8B030D-6E8A-4147-A177-3AD203B41FA5}">
                      <a16:colId xmlns:a16="http://schemas.microsoft.com/office/drawing/2014/main" val="3557002925"/>
                    </a:ext>
                  </a:extLst>
                </a:gridCol>
                <a:gridCol w="4163281">
                  <a:extLst>
                    <a:ext uri="{9D8B030D-6E8A-4147-A177-3AD203B41FA5}">
                      <a16:colId xmlns:a16="http://schemas.microsoft.com/office/drawing/2014/main" val="228575420"/>
                    </a:ext>
                  </a:extLst>
                </a:gridCol>
              </a:tblGrid>
              <a:tr h="209251">
                <a:tc rowSpan="4">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900" kern="100" dirty="0">
                          <a:effectLst/>
                          <a:latin typeface="HG丸ｺﾞｼｯｸM-PRO" panose="020F0600000000000000" pitchFamily="50" charset="-128"/>
                          <a:ea typeface="HG丸ｺﾞｼｯｸM-PRO" panose="020F0600000000000000" pitchFamily="50" charset="-128"/>
                        </a:rPr>
                        <a:t>緊急度評価を踏まえて</a:t>
                      </a:r>
                      <a:endParaRPr lang="en-US" altLang="ja-JP" sz="900" kern="100" dirty="0">
                        <a:effectLst/>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900" kern="100" dirty="0">
                          <a:effectLst/>
                          <a:latin typeface="HG丸ｺﾞｼｯｸM-PRO" panose="020F0600000000000000" pitchFamily="50" charset="-128"/>
                          <a:ea typeface="HG丸ｺﾞｼｯｸM-PRO" panose="020F0600000000000000" pitchFamily="50" charset="-128"/>
                        </a:rPr>
                        <a:t>主治医の総合的判断を</a:t>
                      </a:r>
                      <a:endParaRPr lang="en-US" altLang="ja-JP" sz="900" kern="100" dirty="0">
                        <a:effectLst/>
                        <a:latin typeface="HG丸ｺﾞｼｯｸM-PRO" panose="020F0600000000000000" pitchFamily="50" charset="-128"/>
                        <a:ea typeface="HG丸ｺﾞｼｯｸM-PRO" panose="020F0600000000000000" pitchFamily="50" charset="-128"/>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900" kern="100" dirty="0">
                          <a:effectLst/>
                          <a:latin typeface="HG丸ｺﾞｼｯｸM-PRO" panose="020F0600000000000000" pitchFamily="50" charset="-128"/>
                          <a:ea typeface="HG丸ｺﾞｼｯｸM-PRO" panose="020F0600000000000000" pitchFamily="50" charset="-128"/>
                        </a:rPr>
                        <a:t>いずれかひとつに☑</a:t>
                      </a:r>
                      <a:endPar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生命が危険な状態であるため、学校内</a:t>
                      </a:r>
                      <a:r>
                        <a:rPr lang="ja-JP" altLang="en-US" sz="900" kern="100" baseline="300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で再挿入がただちに必要である</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41375755"/>
                  </a:ext>
                </a:extLst>
              </a:tr>
              <a:tr h="184772">
                <a:tc vMerge="1">
                  <a:txBody>
                    <a:bodyPr/>
                    <a:lstStyle/>
                    <a:p>
                      <a:pPr algn="just"/>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B.</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緊急性がなく再挿入を行わず経過を観察することが可能である</a:t>
                      </a:r>
                      <a:endPar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5688413"/>
                  </a:ext>
                </a:extLst>
              </a:tr>
              <a:tr h="306438">
                <a:tc vMerge="1">
                  <a:txBody>
                    <a:bodyPr/>
                    <a:lstStyle/>
                    <a:p>
                      <a:pPr algn="just"/>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C.</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再挿入に危険を伴うため、そのまま救急搬送が必要である</a:t>
                      </a:r>
                      <a:endPar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（理由：　　　　　　　　　　　　　　　　　　　　　　　　　　　　）</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0734498"/>
                  </a:ext>
                </a:extLst>
              </a:tr>
              <a:tr h="195985">
                <a:tc vMerge="1">
                  <a:txBody>
                    <a:bodyPr/>
                    <a:lstStyle/>
                    <a:p>
                      <a:pPr algn="ctr"/>
                      <a:r>
                        <a:rPr lang="ja-JP" sz="900" kern="100" dirty="0">
                          <a:effectLst/>
                          <a:latin typeface="HG丸ｺﾞｼｯｸM-PRO" panose="020F0600000000000000" pitchFamily="50" charset="-128"/>
                          <a:ea typeface="HG丸ｺﾞｼｯｸM-PRO" panose="020F0600000000000000" pitchFamily="50" charset="-128"/>
                        </a:rPr>
                        <a:t>緊急度評価</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D.</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その他（詳細は記載欄へ）</a:t>
                      </a:r>
                      <a:endParaRPr 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1435" marR="51435" marT="0"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4774761"/>
                  </a:ext>
                </a:extLst>
              </a:tr>
            </a:tbl>
          </a:graphicData>
        </a:graphic>
      </p:graphicFrame>
      <p:sp>
        <p:nvSpPr>
          <p:cNvPr id="6" name="テキスト ボックス 5">
            <a:extLst>
              <a:ext uri="{FF2B5EF4-FFF2-40B4-BE49-F238E27FC236}">
                <a16:creationId xmlns:a16="http://schemas.microsoft.com/office/drawing/2014/main" id="{140B31A2-0B1F-4608-6DEB-B97A45E0856F}"/>
              </a:ext>
            </a:extLst>
          </p:cNvPr>
          <p:cNvSpPr txBox="1"/>
          <p:nvPr/>
        </p:nvSpPr>
        <p:spPr>
          <a:xfrm>
            <a:off x="316557" y="4749186"/>
            <a:ext cx="1841425" cy="261610"/>
          </a:xfrm>
          <a:prstGeom prst="rect">
            <a:avLst/>
          </a:prstGeom>
          <a:noFill/>
        </p:spPr>
        <p:txBody>
          <a:bodyPr wrap="square">
            <a:spAutoFit/>
          </a:bodyPr>
          <a:lstStyle/>
          <a:p>
            <a:r>
              <a:rPr lang="ja-JP" altLang="ja-JP" sz="1050" dirty="0">
                <a:effectLst/>
                <a:ea typeface="HGP創英角ｺﾞｼｯｸUB" panose="020B0900000000000000" pitchFamily="50" charset="-128"/>
                <a:cs typeface="Times New Roman" panose="02020603050405020304" pitchFamily="18" charset="0"/>
              </a:rPr>
              <a:t>＜計画外抜去時の対応＞</a:t>
            </a:r>
            <a:endParaRPr lang="ja-JP" altLang="en-US" sz="1050" dirty="0"/>
          </a:p>
        </p:txBody>
      </p:sp>
      <p:sp>
        <p:nvSpPr>
          <p:cNvPr id="16" name="四角形: 角を丸くする 15">
            <a:extLst>
              <a:ext uri="{FF2B5EF4-FFF2-40B4-BE49-F238E27FC236}">
                <a16:creationId xmlns:a16="http://schemas.microsoft.com/office/drawing/2014/main" id="{EDF5E015-E5EC-2C9F-3F36-1B325BA99889}"/>
              </a:ext>
            </a:extLst>
          </p:cNvPr>
          <p:cNvSpPr/>
          <p:nvPr/>
        </p:nvSpPr>
        <p:spPr>
          <a:xfrm>
            <a:off x="538514" y="5005763"/>
            <a:ext cx="4410820" cy="260631"/>
          </a:xfrm>
          <a:prstGeom prst="roundRect">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kern="100"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A. </a:t>
            </a:r>
            <a:r>
              <a:rPr lang="ja-JP" altLang="en-US" sz="1100" kern="100"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生命が危険な状態であるため、学校内で</a:t>
            </a:r>
            <a:r>
              <a:rPr lang="ja-JP" altLang="ja-JP" sz="11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再挿入がただちに必要である</a:t>
            </a:r>
          </a:p>
        </p:txBody>
      </p:sp>
      <p:sp>
        <p:nvSpPr>
          <p:cNvPr id="18" name="テキスト ボックス 17">
            <a:extLst>
              <a:ext uri="{FF2B5EF4-FFF2-40B4-BE49-F238E27FC236}">
                <a16:creationId xmlns:a16="http://schemas.microsoft.com/office/drawing/2014/main" id="{F97219C9-DC24-521D-4C7B-8A495FCF6417}"/>
              </a:ext>
            </a:extLst>
          </p:cNvPr>
          <p:cNvSpPr txBox="1"/>
          <p:nvPr/>
        </p:nvSpPr>
        <p:spPr>
          <a:xfrm>
            <a:off x="294692" y="817656"/>
            <a:ext cx="6305613" cy="253916"/>
          </a:xfrm>
          <a:prstGeom prst="rect">
            <a:avLst/>
          </a:prstGeom>
          <a:noFill/>
        </p:spPr>
        <p:txBody>
          <a:bodyPr wrap="square">
            <a:spAutoFit/>
          </a:bodyPr>
          <a:lstStyle/>
          <a:p>
            <a:r>
              <a:rPr lang="ja-JP" altLang="ja-JP" sz="1050" kern="100" dirty="0">
                <a:latin typeface="HG丸ｺﾞｼｯｸM-PRO" panose="020F0600000000000000" pitchFamily="50" charset="-128"/>
                <a:ea typeface="HGP創英角ｺﾞｼｯｸUB" panose="020B0900000000000000" pitchFamily="50" charset="-128"/>
                <a:cs typeface="ＭＳ 明朝" panose="02020609040205080304" pitchFamily="17" charset="-128"/>
              </a:rPr>
              <a:t>＜気管カニューレ</a:t>
            </a:r>
            <a:r>
              <a:rPr lang="ja-JP" altLang="en-US" sz="1050" kern="100" dirty="0">
                <a:latin typeface="HG丸ｺﾞｼｯｸM-PRO" panose="020F0600000000000000" pitchFamily="50" charset="-128"/>
                <a:ea typeface="HGP創英角ｺﾞｼｯｸUB" panose="020B0900000000000000" pitchFamily="50" charset="-128"/>
                <a:cs typeface="ＭＳ 明朝" panose="02020609040205080304" pitchFamily="17" charset="-128"/>
              </a:rPr>
              <a:t>抜去時の観察項目</a:t>
            </a:r>
            <a:r>
              <a:rPr lang="ja-JP" altLang="ja-JP" sz="1050" kern="100" dirty="0">
                <a:latin typeface="HG丸ｺﾞｼｯｸM-PRO" panose="020F0600000000000000" pitchFamily="50" charset="-128"/>
                <a:ea typeface="HGP創英角ｺﾞｼｯｸUB" panose="020B0900000000000000" pitchFamily="50" charset="-128"/>
                <a:cs typeface="ＭＳ 明朝" panose="02020609040205080304" pitchFamily="17" charset="-128"/>
              </a:rPr>
              <a:t>＞</a:t>
            </a:r>
            <a:r>
              <a:rPr lang="ja-JP" altLang="ja-JP" sz="105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　</a:t>
            </a:r>
            <a:r>
              <a:rPr lang="ja-JP" altLang="ja-JP" sz="9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１）</a:t>
            </a:r>
            <a:r>
              <a:rPr lang="ja-JP" altLang="en-US" sz="900" kern="100" dirty="0">
                <a:latin typeface="HG丸ｺﾞｼｯｸM-PRO" panose="020F0600000000000000" pitchFamily="50" charset="-128"/>
                <a:ea typeface="HG丸ｺﾞｼｯｸM-PRO" panose="020F0600000000000000" pitchFamily="50" charset="-128"/>
                <a:cs typeface="ＭＳ 明朝" panose="02020609040205080304" pitchFamily="17" charset="-128"/>
              </a:rPr>
              <a:t>モニター装着　２）呼吸状態　３）孔の状態　４）出血の有無など</a:t>
            </a:r>
            <a:endParaRPr lang="ja-JP"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7BCD06EC-78C3-B6C6-0F25-242D3DCB23DC}"/>
              </a:ext>
            </a:extLst>
          </p:cNvPr>
          <p:cNvSpPr txBox="1"/>
          <p:nvPr/>
        </p:nvSpPr>
        <p:spPr>
          <a:xfrm>
            <a:off x="4671347" y="218477"/>
            <a:ext cx="1818320" cy="215444"/>
          </a:xfrm>
          <a:prstGeom prst="rect">
            <a:avLst/>
          </a:prstGeom>
          <a:noFill/>
        </p:spPr>
        <p:txBody>
          <a:bodyPr wrap="square">
            <a:spAutoFit/>
          </a:bodyPr>
          <a:lstStyle/>
          <a:p>
            <a:pPr algn="ctr"/>
            <a:r>
              <a:rPr lang="ja-JP" altLang="en-US" sz="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［宮城県教育委員会指定書式］</a:t>
            </a:r>
            <a:endParaRPr lang="ja-JP" altLang="ja-JP" sz="3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5FCD4B7B-45C4-3EE9-D80D-DB27B3F8714A}"/>
              </a:ext>
            </a:extLst>
          </p:cNvPr>
          <p:cNvSpPr txBox="1"/>
          <p:nvPr/>
        </p:nvSpPr>
        <p:spPr>
          <a:xfrm>
            <a:off x="4528438" y="4753242"/>
            <a:ext cx="1980029" cy="200055"/>
          </a:xfrm>
          <a:prstGeom prst="rect">
            <a:avLst/>
          </a:prstGeom>
          <a:noFill/>
        </p:spPr>
        <p:txBody>
          <a:bodyPr wrap="none" rtlCol="0">
            <a:spAutoFit/>
          </a:bodyPr>
          <a:lstStyle/>
          <a:p>
            <a:r>
              <a:rPr kumimoji="1" lang="ja-JP" altLang="en-US" sz="700" dirty="0">
                <a:latin typeface="HG丸ｺﾞｼｯｸM-PRO" panose="020F0600000000000000" pitchFamily="50" charset="-128"/>
                <a:ea typeface="HG丸ｺﾞｼｯｸM-PRO" panose="020F0600000000000000" pitchFamily="50" charset="-128"/>
              </a:rPr>
              <a:t>＊校外学習中は個別に検討（記載欄に追記）</a:t>
            </a:r>
          </a:p>
        </p:txBody>
      </p:sp>
      <p:sp>
        <p:nvSpPr>
          <p:cNvPr id="19" name="テキスト ボックス 18">
            <a:extLst>
              <a:ext uri="{FF2B5EF4-FFF2-40B4-BE49-F238E27FC236}">
                <a16:creationId xmlns:a16="http://schemas.microsoft.com/office/drawing/2014/main" id="{12DA6A9C-C70B-D5B8-7B98-C9D9FECC67DF}"/>
              </a:ext>
            </a:extLst>
          </p:cNvPr>
          <p:cNvSpPr txBox="1"/>
          <p:nvPr/>
        </p:nvSpPr>
        <p:spPr>
          <a:xfrm>
            <a:off x="364095" y="8913312"/>
            <a:ext cx="1954381" cy="184666"/>
          </a:xfrm>
          <a:prstGeom prst="rect">
            <a:avLst/>
          </a:prstGeom>
          <a:noFill/>
        </p:spPr>
        <p:txBody>
          <a:bodyPr wrap="none" rtlCol="0">
            <a:spAutoFit/>
          </a:bodyPr>
          <a:lstStyle/>
          <a:p>
            <a:r>
              <a:rPr kumimoji="1" lang="ja-JP" altLang="en-US" sz="600" dirty="0">
                <a:solidFill>
                  <a:schemeClr val="tx1">
                    <a:lumMod val="75000"/>
                    <a:lumOff val="25000"/>
                  </a:schemeClr>
                </a:solidFill>
                <a:latin typeface="HG丸ｺﾞｼｯｸM-PRO" panose="020F0600000000000000" pitchFamily="50" charset="-128"/>
                <a:ea typeface="HG丸ｺﾞｼｯｸM-PRO" panose="020F0600000000000000" pitchFamily="50" charset="-128"/>
              </a:rPr>
              <a:t>在宅医療が必要な子どものためのケアテキストより</a:t>
            </a:r>
          </a:p>
        </p:txBody>
      </p:sp>
    </p:spTree>
    <p:extLst>
      <p:ext uri="{BB962C8B-B14F-4D97-AF65-F5344CB8AC3E}">
        <p14:creationId xmlns:p14="http://schemas.microsoft.com/office/powerpoint/2010/main" val="412019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70B02307-61EA-62C9-8C6E-C3DDE5999A44}"/>
              </a:ext>
            </a:extLst>
          </p:cNvPr>
          <p:cNvSpPr/>
          <p:nvPr/>
        </p:nvSpPr>
        <p:spPr>
          <a:xfrm>
            <a:off x="3019318" y="1499663"/>
            <a:ext cx="2063670" cy="146869"/>
          </a:xfrm>
          <a:prstGeom prst="roundRect">
            <a:avLst/>
          </a:prstGeom>
          <a:solidFill>
            <a:srgbClr val="00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0BA2DB4-0453-68D5-2931-3B7497FFA66F}"/>
              </a:ext>
            </a:extLst>
          </p:cNvPr>
          <p:cNvSpPr txBox="1"/>
          <p:nvPr/>
        </p:nvSpPr>
        <p:spPr>
          <a:xfrm>
            <a:off x="392528" y="5701698"/>
            <a:ext cx="5275803" cy="253916"/>
          </a:xfrm>
          <a:prstGeom prst="rect">
            <a:avLst/>
          </a:prstGeom>
          <a:noFill/>
        </p:spPr>
        <p:txBody>
          <a:bodyPr wrap="square">
            <a:spAutoFit/>
          </a:bodyPr>
          <a:lstStyle/>
          <a:p>
            <a:pPr algn="l"/>
            <a:r>
              <a:rPr lang="ja-JP" altLang="ja-JP" sz="1050" kern="100" dirty="0">
                <a:effectLst/>
                <a:latin typeface="HG丸ｺﾞｼｯｸM-PRO" panose="020F0600000000000000" pitchFamily="50" charset="-128"/>
                <a:ea typeface="HGP創英角ｺﾞｼｯｸUB" panose="020B0900000000000000" pitchFamily="50" charset="-128"/>
                <a:cs typeface="Times New Roman" panose="02020603050405020304" pitchFamily="18" charset="0"/>
              </a:rPr>
              <a:t>＜</a:t>
            </a:r>
            <a:r>
              <a:rPr lang="ja-JP" altLang="en-US" sz="1050" kern="100" dirty="0">
                <a:effectLst/>
                <a:latin typeface="HG丸ｺﾞｼｯｸM-PRO" panose="020F0600000000000000" pitchFamily="50" charset="-128"/>
                <a:ea typeface="HGP創英角ｺﾞｼｯｸUB" panose="020B0900000000000000" pitchFamily="50" charset="-128"/>
                <a:cs typeface="Times New Roman" panose="02020603050405020304" pitchFamily="18" charset="0"/>
              </a:rPr>
              <a:t>気管</a:t>
            </a:r>
            <a:r>
              <a:rPr lang="ja-JP" altLang="ja-JP" sz="1050" kern="100" dirty="0">
                <a:effectLst/>
                <a:latin typeface="HG丸ｺﾞｼｯｸM-PRO" panose="020F0600000000000000" pitchFamily="50" charset="-128"/>
                <a:ea typeface="HGP創英角ｺﾞｼｯｸUB" panose="020B0900000000000000" pitchFamily="50" charset="-128"/>
                <a:cs typeface="Times New Roman" panose="02020603050405020304" pitchFamily="18" charset="0"/>
              </a:rPr>
              <a:t>カニューレ再挿入以外</a:t>
            </a:r>
            <a:r>
              <a:rPr lang="ja-JP" altLang="en-US" sz="1050" kern="100" dirty="0">
                <a:latin typeface="HG丸ｺﾞｼｯｸM-PRO" panose="020F0600000000000000" pitchFamily="50" charset="-128"/>
                <a:ea typeface="HGP創英角ｺﾞｼｯｸUB" panose="020B0900000000000000" pitchFamily="50" charset="-128"/>
                <a:cs typeface="Times New Roman" panose="02020603050405020304" pitchFamily="18" charset="0"/>
              </a:rPr>
              <a:t>の</a:t>
            </a:r>
            <a:r>
              <a:rPr lang="ja-JP" altLang="ja-JP" sz="1050" kern="100" dirty="0">
                <a:effectLst/>
                <a:latin typeface="HG丸ｺﾞｼｯｸM-PRO" panose="020F0600000000000000" pitchFamily="50" charset="-128"/>
                <a:ea typeface="HGP創英角ｺﾞｼｯｸUB" panose="020B0900000000000000" pitchFamily="50" charset="-128"/>
                <a:cs typeface="Times New Roman" panose="02020603050405020304" pitchFamily="18" charset="0"/>
              </a:rPr>
              <a:t>処置＞</a:t>
            </a:r>
            <a:r>
              <a:rPr lang="ja-JP" altLang="en-US" sz="1050" kern="100" dirty="0">
                <a:effectLst/>
                <a:latin typeface="HG丸ｺﾞｼｯｸM-PRO" panose="020F0600000000000000" pitchFamily="50" charset="-128"/>
                <a:ea typeface="HGP創英角ｺﾞｼｯｸUB" panose="020B0900000000000000" pitchFamily="50" charset="-128"/>
                <a:cs typeface="Times New Roman" panose="02020603050405020304" pitchFamily="18" charset="0"/>
              </a:rPr>
              <a:t>　</a:t>
            </a:r>
            <a:r>
              <a:rPr lang="en-US" altLang="ja-JP" sz="9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B</a:t>
            </a:r>
            <a:r>
              <a:rPr lang="ja-JP" altLang="en-US" sz="9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en-US" altLang="ja-JP" sz="9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E</a:t>
            </a:r>
            <a:r>
              <a:rPr lang="ja-JP" altLang="en-US" sz="900" kern="100" dirty="0">
                <a:latin typeface="HG丸ｺﾞｼｯｸM-PRO" panose="020F0600000000000000" pitchFamily="50" charset="-128"/>
                <a:ea typeface="HGP創英角ｺﾞｼｯｸUB" panose="020B0900000000000000" pitchFamily="50" charset="-128"/>
                <a:cs typeface="Times New Roman" panose="02020603050405020304" pitchFamily="18" charset="0"/>
              </a:rPr>
              <a:t>の際に行うべき有効な処置があれば☑を入れてください</a:t>
            </a:r>
            <a:endParaRPr lang="ja-JP" altLang="ja-JP" sz="105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87C72919-21CF-F09D-4EEE-28EE6AA8C8CA}"/>
              </a:ext>
            </a:extLst>
          </p:cNvPr>
          <p:cNvSpPr txBox="1"/>
          <p:nvPr/>
        </p:nvSpPr>
        <p:spPr>
          <a:xfrm>
            <a:off x="2480952" y="5888128"/>
            <a:ext cx="1692214" cy="507831"/>
          </a:xfrm>
          <a:prstGeom prst="rect">
            <a:avLst/>
          </a:prstGeom>
          <a:noFill/>
        </p:spPr>
        <p:txBody>
          <a:bodyPr wrap="square">
            <a:spAutoFit/>
          </a:bodyPr>
          <a:lstStyle/>
          <a:p>
            <a:pPr marL="179388" indent="-179388" algn="l"/>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❽</a:t>
            </a:r>
            <a:r>
              <a:rPr lang="ja-JP"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気管切開孔へマスクをあててバギングする</a:t>
            </a:r>
            <a:endPar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179388" indent="-179388" algn="l"/>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新生児用</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マスクなど</a:t>
            </a:r>
            <a:r>
              <a:rPr lang="ja-JP"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使用</a:t>
            </a:r>
            <a:r>
              <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E1D9E4DF-CAF6-6B3F-8460-FF3DEA4C31DD}"/>
              </a:ext>
            </a:extLst>
          </p:cNvPr>
          <p:cNvSpPr txBox="1"/>
          <p:nvPr/>
        </p:nvSpPr>
        <p:spPr>
          <a:xfrm>
            <a:off x="4259746" y="5888128"/>
            <a:ext cx="2086355" cy="507831"/>
          </a:xfrm>
          <a:prstGeom prst="rect">
            <a:avLst/>
          </a:prstGeom>
          <a:noFill/>
        </p:spPr>
        <p:txBody>
          <a:bodyPr wrap="square">
            <a:spAutoFit/>
          </a:bodyPr>
          <a:lstStyle/>
          <a:p>
            <a:pPr marL="179388" indent="-179388" algn="l"/>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❾</a:t>
            </a:r>
            <a:r>
              <a:rPr lang="ja-JP"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口鼻へマスクをあててバギングする（単純気管切開</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例</a:t>
            </a:r>
            <a:r>
              <a:rPr lang="ja-JP"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のみ</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有効、</a:t>
            </a:r>
            <a:r>
              <a:rPr lang="ja-JP"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気管切開孔はガーゼでふさぐ）</a:t>
            </a:r>
          </a:p>
        </p:txBody>
      </p:sp>
      <p:sp>
        <p:nvSpPr>
          <p:cNvPr id="18" name="テキスト ボックス 17">
            <a:extLst>
              <a:ext uri="{FF2B5EF4-FFF2-40B4-BE49-F238E27FC236}">
                <a16:creationId xmlns:a16="http://schemas.microsoft.com/office/drawing/2014/main" id="{DA74FE3F-98A3-AC42-DF65-8CC9A8A76DD7}"/>
              </a:ext>
            </a:extLst>
          </p:cNvPr>
          <p:cNvSpPr txBox="1"/>
          <p:nvPr/>
        </p:nvSpPr>
        <p:spPr>
          <a:xfrm>
            <a:off x="510930" y="5888128"/>
            <a:ext cx="1896131" cy="507831"/>
          </a:xfrm>
          <a:prstGeom prst="rect">
            <a:avLst/>
          </a:prstGeom>
          <a:noFill/>
        </p:spPr>
        <p:txBody>
          <a:bodyPr wrap="square">
            <a:spAutoFit/>
          </a:bodyPr>
          <a:lstStyle/>
          <a:p>
            <a:pPr marL="179388" indent="-179388" algn="l">
              <a:tabLst>
                <a:tab pos="179388" algn="l"/>
              </a:tabLst>
            </a:pP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❼</a:t>
            </a:r>
            <a:r>
              <a:rPr lang="ja-JP"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気管切開孔の周囲の皮膚を</a:t>
            </a:r>
            <a:r>
              <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lang="ja-JP"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時</a:t>
            </a:r>
            <a:r>
              <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9</a:t>
            </a:r>
            <a:r>
              <a:rPr lang="ja-JP"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時、または</a:t>
            </a:r>
            <a:r>
              <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4</a:t>
            </a:r>
            <a:r>
              <a:rPr lang="ja-JP"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時</a:t>
            </a:r>
            <a:r>
              <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8</a:t>
            </a:r>
            <a:r>
              <a:rPr lang="ja-JP"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時方向へ広げる</a:t>
            </a:r>
          </a:p>
        </p:txBody>
      </p:sp>
      <p:sp>
        <p:nvSpPr>
          <p:cNvPr id="26" name="テキスト ボックス 25">
            <a:extLst>
              <a:ext uri="{FF2B5EF4-FFF2-40B4-BE49-F238E27FC236}">
                <a16:creationId xmlns:a16="http://schemas.microsoft.com/office/drawing/2014/main" id="{48A4977D-81C9-47EA-5A3D-F1C02115F048}"/>
              </a:ext>
            </a:extLst>
          </p:cNvPr>
          <p:cNvSpPr txBox="1"/>
          <p:nvPr/>
        </p:nvSpPr>
        <p:spPr>
          <a:xfrm>
            <a:off x="527326" y="7529444"/>
            <a:ext cx="5834203" cy="253916"/>
          </a:xfrm>
          <a:prstGeom prst="rect">
            <a:avLst/>
          </a:prstGeom>
          <a:noFill/>
        </p:spPr>
        <p:txBody>
          <a:bodyPr wrap="square">
            <a:spAutoFit/>
          </a:bodyPr>
          <a:lstStyle/>
          <a:p>
            <a:r>
              <a:rPr lang="ja-JP" altLang="en-US" sz="1050" dirty="0">
                <a:latin typeface="HG丸ｺﾞｼｯｸM-PRO" panose="020F0600000000000000" pitchFamily="50" charset="-128"/>
                <a:ea typeface="HG丸ｺﾞｼｯｸM-PRO" panose="020F0600000000000000" pitchFamily="50" charset="-128"/>
                <a:cs typeface="Times New Roman" panose="02020603050405020304" pitchFamily="18" charset="0"/>
              </a:rPr>
              <a:t>〇　緊急時は、主治医の総合的判断に基づき、上記内容にて対応することを確認しました</a:t>
            </a:r>
            <a:endParaRPr lang="ja-JP" altLang="en-US" sz="105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F4D4AC92-CC61-FC5D-62A6-AB734F2C59F3}"/>
              </a:ext>
            </a:extLst>
          </p:cNvPr>
          <p:cNvSpPr txBox="1">
            <a:spLocks noChangeArrowheads="1"/>
          </p:cNvSpPr>
          <p:nvPr/>
        </p:nvSpPr>
        <p:spPr bwMode="auto">
          <a:xfrm>
            <a:off x="519920" y="626528"/>
            <a:ext cx="6338079" cy="1019834"/>
          </a:xfrm>
          <a:prstGeom prst="rect">
            <a:avLst/>
          </a:prstGeom>
          <a:noFill/>
          <a:ln w="3175">
            <a:noFill/>
            <a:miter lim="800000"/>
            <a:headEnd/>
            <a:tailEnd/>
          </a:ln>
        </p:spPr>
        <p:txBody>
          <a:bodyPr rot="0" vert="horz" wrap="square" lIns="91440" tIns="45720" rIns="91440" bIns="45720" anchor="t" anchorCtr="0">
            <a:noAutofit/>
          </a:bodyPr>
          <a:lstStyle/>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＜抜去後の対応に☑する＞</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　ご家族に連絡</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　医療機関を受診する</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下記の＜気管カニューレ再挿入以外の処置</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❼～❾の中で行うべき有効な処置があれば☑する</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＜経過観察中の対応＞</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顔色やモニターで観察を行い、呼吸状態悪化（酸素飽和度が普段より</a:t>
            </a:r>
            <a:r>
              <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％以上低下、または顔色が悪くなる、</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呼吸が苦しそうなど）が</a:t>
            </a:r>
            <a:r>
              <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10</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秒以上続く時は　</a:t>
            </a:r>
            <a:r>
              <a:rPr lang="en-US" altLang="ja-JP" sz="900" kern="100"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A.</a:t>
            </a:r>
            <a:r>
              <a:rPr lang="ja-JP" altLang="en-US" sz="900" kern="100"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 学校内で</a:t>
            </a:r>
            <a:r>
              <a:rPr lang="ja-JP" altLang="ja-JP" sz="9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再挿入がただちに必要である</a:t>
            </a:r>
            <a:r>
              <a:rPr lang="ja-JP" altLang="en-US" sz="9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の手順に従う＞</a:t>
            </a:r>
            <a:endParaRPr lang="ja-JP"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001013C4-4CCD-463A-E497-C9B477037688}"/>
              </a:ext>
            </a:extLst>
          </p:cNvPr>
          <p:cNvSpPr txBox="1">
            <a:spLocks noChangeArrowheads="1"/>
          </p:cNvSpPr>
          <p:nvPr/>
        </p:nvSpPr>
        <p:spPr bwMode="auto">
          <a:xfrm>
            <a:off x="519922" y="1950539"/>
            <a:ext cx="5319944" cy="490003"/>
          </a:xfrm>
          <a:prstGeom prst="rect">
            <a:avLst/>
          </a:prstGeom>
          <a:noFill/>
          <a:ln w="3175">
            <a:noFill/>
            <a:miter lim="800000"/>
            <a:headEnd/>
            <a:tailEnd/>
          </a:ln>
        </p:spPr>
        <p:txBody>
          <a:bodyPr rot="0" vert="horz" wrap="square" lIns="91440" tIns="45720" rIns="91440" bIns="45720" anchor="t" anchorCtr="0">
            <a:noAutofit/>
          </a:bodyPr>
          <a:lstStyle/>
          <a:p>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＜搬送までの待ち時間や搬送中、救命に必要な処置を示す＞</a:t>
            </a:r>
            <a:endPar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下記の＜気管カニューレ再挿入以外</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の処置</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❼～❾の中で行うべき有効な処置があれば☑する</a:t>
            </a:r>
            <a:endPar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　その他</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（対応や観察方法を記載欄へ）</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A18C258D-0AB5-2EEA-945B-64DFB7030630}"/>
              </a:ext>
            </a:extLst>
          </p:cNvPr>
          <p:cNvSpPr txBox="1"/>
          <p:nvPr/>
        </p:nvSpPr>
        <p:spPr>
          <a:xfrm>
            <a:off x="527326" y="7793461"/>
            <a:ext cx="5834203" cy="1266309"/>
          </a:xfrm>
          <a:prstGeom prst="rect">
            <a:avLst/>
          </a:prstGeom>
          <a:noFill/>
        </p:spPr>
        <p:txBody>
          <a:bodyPr wrap="square">
            <a:spAutoFit/>
          </a:bodyPr>
          <a:lstStyle/>
          <a:p>
            <a:pPr algn="just">
              <a:lnSpc>
                <a:spcPct val="150000"/>
              </a:lnSpc>
              <a:tabLst>
                <a:tab pos="2335213" algn="l"/>
              </a:tabLst>
            </a:pPr>
            <a:r>
              <a:rPr lang="ja-JP"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令和　</a:t>
            </a:r>
            <a:r>
              <a:rPr lang="ja-JP"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年　</a:t>
            </a:r>
            <a:r>
              <a:rPr lang="en-US"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月　</a:t>
            </a:r>
            <a:r>
              <a:rPr lang="ja-JP"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日</a:t>
            </a:r>
            <a:r>
              <a:rPr lang="ja-JP" altLang="en-US"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主</a:t>
            </a:r>
            <a:r>
              <a:rPr lang="en-US"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治</a:t>
            </a:r>
            <a:r>
              <a:rPr lang="en-US"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医</a:t>
            </a:r>
            <a:r>
              <a:rPr lang="ja-JP" altLang="en-US" sz="1050"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u="sng"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u="sng" kern="100" dirty="0">
                <a:solidFill>
                  <a:schemeClr val="bg1"/>
                </a:solidFill>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marL="2335213" algn="just">
              <a:lnSpc>
                <a:spcPct val="150000"/>
              </a:lnSpc>
              <a:tabLst>
                <a:tab pos="2335213" algn="l"/>
              </a:tabLst>
            </a:pPr>
            <a:r>
              <a:rPr lang="ja-JP" altLang="en-US"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所     属</a:t>
            </a:r>
            <a:r>
              <a:rPr lang="ja-JP" altLang="en-US" sz="1050"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u="sng"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u="sng" kern="100" dirty="0">
                <a:solidFill>
                  <a:schemeClr val="bg1"/>
                </a:solidFill>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pPr marL="2335213">
              <a:lnSpc>
                <a:spcPct val="150000"/>
              </a:lnSpc>
              <a:tabLst>
                <a:tab pos="2335213" algn="l"/>
              </a:tabLst>
            </a:pPr>
            <a:r>
              <a:rPr lang="ja-JP" altLang="en-US" sz="1050"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緊急連絡先電話番号　</a:t>
            </a:r>
            <a:r>
              <a:rPr lang="ja-JP" altLang="en-US" sz="1050" u="sng"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u="sng" kern="100" dirty="0">
                <a:solidFill>
                  <a:schemeClr val="bg1"/>
                </a:solidFill>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ct val="150000"/>
              </a:lnSpc>
              <a:tabLst>
                <a:tab pos="2335213" algn="l"/>
              </a:tabLst>
            </a:pPr>
            <a:r>
              <a:rPr lang="ja-JP"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令和　</a:t>
            </a:r>
            <a:r>
              <a:rPr lang="ja-JP"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年　</a:t>
            </a:r>
            <a:r>
              <a:rPr lang="en-US"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月　</a:t>
            </a:r>
            <a:r>
              <a:rPr lang="ja-JP"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日</a:t>
            </a:r>
            <a:r>
              <a:rPr lang="ja-JP" altLang="en-US"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ja-JP"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保 護 者</a:t>
            </a:r>
            <a:r>
              <a:rPr lang="ja-JP" altLang="en-US" sz="1050"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u="sng"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u="sng" kern="100" dirty="0">
                <a:solidFill>
                  <a:schemeClr val="bg1"/>
                </a:solidFill>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1050" u="sng" kern="100" dirty="0">
              <a:solidFill>
                <a:schemeClr val="bg1"/>
              </a:solidFill>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lnSpc>
                <a:spcPct val="150000"/>
              </a:lnSpc>
              <a:tabLst>
                <a:tab pos="2335213" algn="l"/>
              </a:tabLst>
            </a:pPr>
            <a:r>
              <a:rPr lang="en-US" altLang="ja-JP" sz="1050"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緊急連絡先電話番号　</a:t>
            </a:r>
            <a:r>
              <a:rPr lang="ja-JP" altLang="en-US" sz="1050" u="sng" kern="100" dirty="0">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1050" u="sng" kern="100" dirty="0">
                <a:solidFill>
                  <a:schemeClr val="bg1"/>
                </a:solidFill>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050" u="sng" kern="100" dirty="0">
                <a:effectLst/>
                <a:uFill>
                  <a:solidFill>
                    <a:srgbClr val="80808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　　　</a:t>
            </a:r>
          </a:p>
        </p:txBody>
      </p:sp>
      <p:sp>
        <p:nvSpPr>
          <p:cNvPr id="14" name="テキスト ボックス 13">
            <a:extLst>
              <a:ext uri="{FF2B5EF4-FFF2-40B4-BE49-F238E27FC236}">
                <a16:creationId xmlns:a16="http://schemas.microsoft.com/office/drawing/2014/main" id="{66F57C65-B0E7-F7E2-B137-2BAB92DA8A63}"/>
              </a:ext>
            </a:extLst>
          </p:cNvPr>
          <p:cNvSpPr txBox="1">
            <a:spLocks noChangeArrowheads="1"/>
          </p:cNvSpPr>
          <p:nvPr/>
        </p:nvSpPr>
        <p:spPr bwMode="auto">
          <a:xfrm>
            <a:off x="527326" y="3101042"/>
            <a:ext cx="5613399" cy="508805"/>
          </a:xfrm>
          <a:prstGeom prst="rect">
            <a:avLst/>
          </a:prstGeom>
          <a:noFill/>
          <a:ln w="3175">
            <a:noFill/>
            <a:miter lim="800000"/>
            <a:headEnd/>
            <a:tailEnd/>
          </a:ln>
        </p:spPr>
        <p:txBody>
          <a:bodyPr rot="0" vert="horz" wrap="square" lIns="91440" tIns="45720" rIns="91440" bIns="45720" anchor="t" anchorCtr="0">
            <a:noAutofit/>
          </a:bodyPr>
          <a:lstStyle/>
          <a:p>
            <a:pPr algn="just"/>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学校から医療機関へ連絡をして救急搬送する</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ご家族に連絡する</a:t>
            </a:r>
            <a:endParaRPr lang="en-US" altLang="ja-JP"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下記の＜気管カニューレ再挿入以外</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の処置</a:t>
            </a:r>
            <a:r>
              <a:rPr lang="ja-JP" altLang="en-US" sz="9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❼～❾の中で行うべき有効な処置があれば☑する</a:t>
            </a:r>
            <a:endParaRPr lang="en-US" altLang="ja-JP" sz="9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grpSp>
        <p:nvGrpSpPr>
          <p:cNvPr id="34" name="グループ化 33">
            <a:extLst>
              <a:ext uri="{FF2B5EF4-FFF2-40B4-BE49-F238E27FC236}">
                <a16:creationId xmlns:a16="http://schemas.microsoft.com/office/drawing/2014/main" id="{CE7965A0-79EB-A0BD-E2C1-0331A0C9FB6B}"/>
              </a:ext>
            </a:extLst>
          </p:cNvPr>
          <p:cNvGrpSpPr/>
          <p:nvPr/>
        </p:nvGrpSpPr>
        <p:grpSpPr>
          <a:xfrm>
            <a:off x="672973" y="6391879"/>
            <a:ext cx="1490582" cy="1117469"/>
            <a:chOff x="672973" y="6286808"/>
            <a:chExt cx="1490582" cy="1117469"/>
          </a:xfrm>
        </p:grpSpPr>
        <p:grpSp>
          <p:nvGrpSpPr>
            <p:cNvPr id="24" name="グループ化 23">
              <a:extLst>
                <a:ext uri="{FF2B5EF4-FFF2-40B4-BE49-F238E27FC236}">
                  <a16:creationId xmlns:a16="http://schemas.microsoft.com/office/drawing/2014/main" id="{B35EE7CC-0EA5-A4CA-DDCE-D40B103A7CE9}"/>
                </a:ext>
              </a:extLst>
            </p:cNvPr>
            <p:cNvGrpSpPr/>
            <p:nvPr/>
          </p:nvGrpSpPr>
          <p:grpSpPr>
            <a:xfrm>
              <a:off x="672973" y="6286808"/>
              <a:ext cx="1483977" cy="1117469"/>
              <a:chOff x="1025525" y="4053840"/>
              <a:chExt cx="1365250" cy="1028065"/>
            </a:xfrm>
          </p:grpSpPr>
          <p:pic>
            <p:nvPicPr>
              <p:cNvPr id="19" name="図 18" descr="帽子をかぶっている人の手&#10;&#10;中程度の精度で自動的に生成された説明">
                <a:extLst>
                  <a:ext uri="{FF2B5EF4-FFF2-40B4-BE49-F238E27FC236}">
                    <a16:creationId xmlns:a16="http://schemas.microsoft.com/office/drawing/2014/main" id="{2F9EC1A0-19F2-D941-1A23-204423793CA3}"/>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25525" y="4053840"/>
                <a:ext cx="1365250" cy="1028065"/>
              </a:xfrm>
              <a:prstGeom prst="rect">
                <a:avLst/>
              </a:prstGeom>
              <a:noFill/>
            </p:spPr>
          </p:pic>
          <p:sp>
            <p:nvSpPr>
              <p:cNvPr id="22" name="下矢印 9">
                <a:extLst>
                  <a:ext uri="{FF2B5EF4-FFF2-40B4-BE49-F238E27FC236}">
                    <a16:creationId xmlns:a16="http://schemas.microsoft.com/office/drawing/2014/main" id="{92235D0F-A0A6-8551-DB08-58731A4CC1DE}"/>
                  </a:ext>
                </a:extLst>
              </p:cNvPr>
              <p:cNvSpPr/>
              <p:nvPr/>
            </p:nvSpPr>
            <p:spPr>
              <a:xfrm rot="3780000">
                <a:off x="1253206" y="4642996"/>
                <a:ext cx="170815" cy="313055"/>
              </a:xfrm>
              <a:prstGeom prst="down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3" name="下矢印 10">
                <a:extLst>
                  <a:ext uri="{FF2B5EF4-FFF2-40B4-BE49-F238E27FC236}">
                    <a16:creationId xmlns:a16="http://schemas.microsoft.com/office/drawing/2014/main" id="{4C2576EF-FC8B-1705-DE4C-0F528EFB7DCA}"/>
                  </a:ext>
                </a:extLst>
              </p:cNvPr>
              <p:cNvSpPr/>
              <p:nvPr/>
            </p:nvSpPr>
            <p:spPr>
              <a:xfrm rot="17820000" flipH="1">
                <a:off x="2012167" y="4608711"/>
                <a:ext cx="170815" cy="313055"/>
              </a:xfrm>
              <a:prstGeom prst="down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grpSp>
        <p:sp>
          <p:nvSpPr>
            <p:cNvPr id="25" name="テキスト ボックス 24">
              <a:extLst>
                <a:ext uri="{FF2B5EF4-FFF2-40B4-BE49-F238E27FC236}">
                  <a16:creationId xmlns:a16="http://schemas.microsoft.com/office/drawing/2014/main" id="{4756CFF4-9484-2C27-663B-1D2AF010F9F8}"/>
                </a:ext>
              </a:extLst>
            </p:cNvPr>
            <p:cNvSpPr txBox="1"/>
            <p:nvPr/>
          </p:nvSpPr>
          <p:spPr>
            <a:xfrm>
              <a:off x="1773705" y="6291920"/>
              <a:ext cx="389850" cy="338554"/>
            </a:xfrm>
            <a:prstGeom prst="rect">
              <a:avLst/>
            </a:prstGeom>
            <a:noFill/>
          </p:spPr>
          <p:txBody>
            <a:bodyPr wrap="none" rtlCol="0">
              <a:spAutoFit/>
            </a:bodyPr>
            <a:lstStyle/>
            <a:p>
              <a:r>
                <a:rPr kumimoji="1" lang="ja-JP" altLang="en-US" sz="1600" dirty="0"/>
                <a:t>❼</a:t>
              </a:r>
            </a:p>
          </p:txBody>
        </p:sp>
      </p:grpSp>
      <p:grpSp>
        <p:nvGrpSpPr>
          <p:cNvPr id="32" name="グループ化 31">
            <a:extLst>
              <a:ext uri="{FF2B5EF4-FFF2-40B4-BE49-F238E27FC236}">
                <a16:creationId xmlns:a16="http://schemas.microsoft.com/office/drawing/2014/main" id="{1C5DDA17-3AEB-DFB5-772C-A2DC0AB56CBC}"/>
              </a:ext>
            </a:extLst>
          </p:cNvPr>
          <p:cNvGrpSpPr/>
          <p:nvPr/>
        </p:nvGrpSpPr>
        <p:grpSpPr>
          <a:xfrm>
            <a:off x="2539121" y="6391879"/>
            <a:ext cx="1514114" cy="1117469"/>
            <a:chOff x="2510265" y="6280636"/>
            <a:chExt cx="1514114" cy="1117469"/>
          </a:xfrm>
        </p:grpSpPr>
        <p:pic>
          <p:nvPicPr>
            <p:cNvPr id="21" name="図 20" descr="屋内, テーブル, 座る, 持つ が含まれている画像&#10;&#10;自動的に生成された説明">
              <a:extLst>
                <a:ext uri="{FF2B5EF4-FFF2-40B4-BE49-F238E27FC236}">
                  <a16:creationId xmlns:a16="http://schemas.microsoft.com/office/drawing/2014/main" id="{CE1870A8-FAD2-DC21-D382-DACC909EF55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0265" y="6280636"/>
              <a:ext cx="1484930" cy="1117469"/>
            </a:xfrm>
            <a:prstGeom prst="rect">
              <a:avLst/>
            </a:prstGeom>
            <a:noFill/>
          </p:spPr>
        </p:pic>
        <p:sp>
          <p:nvSpPr>
            <p:cNvPr id="27" name="テキスト ボックス 26">
              <a:extLst>
                <a:ext uri="{FF2B5EF4-FFF2-40B4-BE49-F238E27FC236}">
                  <a16:creationId xmlns:a16="http://schemas.microsoft.com/office/drawing/2014/main" id="{498D2C08-D5E5-6684-0CEE-C42F4299FA00}"/>
                </a:ext>
              </a:extLst>
            </p:cNvPr>
            <p:cNvSpPr txBox="1"/>
            <p:nvPr/>
          </p:nvSpPr>
          <p:spPr>
            <a:xfrm>
              <a:off x="3634529" y="6291920"/>
              <a:ext cx="389850" cy="338554"/>
            </a:xfrm>
            <a:prstGeom prst="rect">
              <a:avLst/>
            </a:prstGeom>
            <a:noFill/>
          </p:spPr>
          <p:txBody>
            <a:bodyPr wrap="square" rtlCol="0">
              <a:spAutoFit/>
            </a:bodyPr>
            <a:lstStyle/>
            <a:p>
              <a:r>
                <a:rPr kumimoji="1" lang="ja-JP" altLang="en-US" sz="1600" dirty="0"/>
                <a:t>❽</a:t>
              </a:r>
            </a:p>
          </p:txBody>
        </p:sp>
      </p:grpSp>
      <p:grpSp>
        <p:nvGrpSpPr>
          <p:cNvPr id="30" name="グループ化 29">
            <a:extLst>
              <a:ext uri="{FF2B5EF4-FFF2-40B4-BE49-F238E27FC236}">
                <a16:creationId xmlns:a16="http://schemas.microsoft.com/office/drawing/2014/main" id="{2407F21F-6A5B-4297-D639-F44280F47474}"/>
              </a:ext>
            </a:extLst>
          </p:cNvPr>
          <p:cNvGrpSpPr/>
          <p:nvPr/>
        </p:nvGrpSpPr>
        <p:grpSpPr>
          <a:xfrm>
            <a:off x="4428800" y="6391879"/>
            <a:ext cx="1514114" cy="1117469"/>
            <a:chOff x="4428800" y="6280635"/>
            <a:chExt cx="1514114" cy="1117469"/>
          </a:xfrm>
        </p:grpSpPr>
        <p:pic>
          <p:nvPicPr>
            <p:cNvPr id="20" name="図 19" descr="プラスチックのボトル&#10;&#10;低い精度で自動的に生成された説明">
              <a:extLst>
                <a:ext uri="{FF2B5EF4-FFF2-40B4-BE49-F238E27FC236}">
                  <a16:creationId xmlns:a16="http://schemas.microsoft.com/office/drawing/2014/main" id="{1C8428AA-D7BB-DF5E-E919-290AF8A9CD2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8800" y="6280635"/>
              <a:ext cx="1484930" cy="1117469"/>
            </a:xfrm>
            <a:prstGeom prst="rect">
              <a:avLst/>
            </a:prstGeom>
            <a:noFill/>
          </p:spPr>
        </p:pic>
        <p:sp>
          <p:nvSpPr>
            <p:cNvPr id="28" name="テキスト ボックス 27">
              <a:extLst>
                <a:ext uri="{FF2B5EF4-FFF2-40B4-BE49-F238E27FC236}">
                  <a16:creationId xmlns:a16="http://schemas.microsoft.com/office/drawing/2014/main" id="{59F39ACF-DBC6-7370-F96D-F58CAEF5C8BC}"/>
                </a:ext>
              </a:extLst>
            </p:cNvPr>
            <p:cNvSpPr txBox="1"/>
            <p:nvPr/>
          </p:nvSpPr>
          <p:spPr>
            <a:xfrm>
              <a:off x="5553064" y="6292575"/>
              <a:ext cx="389850" cy="338554"/>
            </a:xfrm>
            <a:prstGeom prst="rect">
              <a:avLst/>
            </a:prstGeom>
            <a:noFill/>
          </p:spPr>
          <p:txBody>
            <a:bodyPr wrap="none" rtlCol="0">
              <a:spAutoFit/>
            </a:bodyPr>
            <a:lstStyle/>
            <a:p>
              <a:r>
                <a:rPr kumimoji="1" lang="ja-JP" altLang="en-US" sz="1600" dirty="0"/>
                <a:t>❾</a:t>
              </a:r>
            </a:p>
          </p:txBody>
        </p:sp>
      </p:grpSp>
      <p:sp>
        <p:nvSpPr>
          <p:cNvPr id="36" name="四角形: 角を丸くする 35">
            <a:extLst>
              <a:ext uri="{FF2B5EF4-FFF2-40B4-BE49-F238E27FC236}">
                <a16:creationId xmlns:a16="http://schemas.microsoft.com/office/drawing/2014/main" id="{FEA150E3-61DC-C015-412C-D24FEDD72489}"/>
              </a:ext>
            </a:extLst>
          </p:cNvPr>
          <p:cNvSpPr/>
          <p:nvPr/>
        </p:nvSpPr>
        <p:spPr>
          <a:xfrm>
            <a:off x="527676" y="372540"/>
            <a:ext cx="3995915" cy="260631"/>
          </a:xfrm>
          <a:prstGeom prst="roundRect">
            <a:avLst/>
          </a:prstGeom>
          <a:solidFill>
            <a:srgbClr val="3333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kern="100"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B. </a:t>
            </a:r>
            <a:r>
              <a:rPr lang="ja-JP" altLang="en-US" sz="110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緊急性がなく再挿入を行わず経過を観察することが可能である</a:t>
            </a:r>
            <a:endParaRPr lang="ja-JP" altLang="ja-JP" sz="10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38" name="四角形: 角を丸くする 37">
            <a:extLst>
              <a:ext uri="{FF2B5EF4-FFF2-40B4-BE49-F238E27FC236}">
                <a16:creationId xmlns:a16="http://schemas.microsoft.com/office/drawing/2014/main" id="{AB9E3B3A-3700-328C-79EC-FD36A4C3127B}"/>
              </a:ext>
            </a:extLst>
          </p:cNvPr>
          <p:cNvSpPr/>
          <p:nvPr/>
        </p:nvSpPr>
        <p:spPr>
          <a:xfrm>
            <a:off x="527326" y="2829127"/>
            <a:ext cx="1638861" cy="260631"/>
          </a:xfrm>
          <a:prstGeom prst="roundRect">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kern="100"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E. </a:t>
            </a:r>
            <a:r>
              <a:rPr lang="ja-JP" altLang="en-US" sz="1100" kern="100"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再挿入ができないとき</a:t>
            </a:r>
            <a:endParaRPr lang="ja-JP" altLang="ja-JP" sz="10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39" name="四角形: 角を丸くする 38">
            <a:extLst>
              <a:ext uri="{FF2B5EF4-FFF2-40B4-BE49-F238E27FC236}">
                <a16:creationId xmlns:a16="http://schemas.microsoft.com/office/drawing/2014/main" id="{9AE101C1-6B15-8FE6-0CE2-47EE32E305E5}"/>
              </a:ext>
            </a:extLst>
          </p:cNvPr>
          <p:cNvSpPr/>
          <p:nvPr/>
        </p:nvSpPr>
        <p:spPr>
          <a:xfrm>
            <a:off x="527326" y="2458574"/>
            <a:ext cx="2618442" cy="260631"/>
          </a:xfrm>
          <a:prstGeom prst="roundRect">
            <a:avLst/>
          </a:prstGeom>
          <a:solidFill>
            <a:srgbClr val="FF99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kern="100"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D. </a:t>
            </a:r>
            <a:r>
              <a:rPr lang="ja-JP" altLang="en-US" sz="11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その他 （対応や観察方法を記載</a:t>
            </a:r>
            <a:r>
              <a:rPr lang="ja-JP" altLang="en-US" sz="1100" kern="100"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欄へ</a:t>
            </a:r>
            <a:r>
              <a:rPr lang="ja-JP" altLang="en-US" sz="11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endParaRPr lang="ja-JP" altLang="ja-JP" sz="10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41" name="四角形: 角を丸くする 40">
            <a:extLst>
              <a:ext uri="{FF2B5EF4-FFF2-40B4-BE49-F238E27FC236}">
                <a16:creationId xmlns:a16="http://schemas.microsoft.com/office/drawing/2014/main" id="{99DDA106-D709-539A-445B-8D4BA700B0BD}"/>
              </a:ext>
            </a:extLst>
          </p:cNvPr>
          <p:cNvSpPr/>
          <p:nvPr/>
        </p:nvSpPr>
        <p:spPr>
          <a:xfrm>
            <a:off x="527676" y="1694309"/>
            <a:ext cx="3253637" cy="260631"/>
          </a:xfrm>
          <a:prstGeom prst="round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00" kern="100" dirty="0">
                <a:solidFill>
                  <a:schemeClr val="bg1"/>
                </a:solidFill>
                <a:latin typeface="HGP創英角ｺﾞｼｯｸUB" panose="020B0900000000000000" pitchFamily="50" charset="-128"/>
                <a:ea typeface="HGP創英角ｺﾞｼｯｸUB" panose="020B0900000000000000" pitchFamily="50" charset="-128"/>
                <a:cs typeface="Times New Roman" panose="02020603050405020304" pitchFamily="18" charset="0"/>
              </a:rPr>
              <a:t>C. </a:t>
            </a:r>
            <a:r>
              <a:rPr lang="ja-JP" altLang="ja-JP" sz="11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再挿入</a:t>
            </a:r>
            <a:r>
              <a:rPr lang="ja-JP" altLang="en-US" sz="11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に危険を伴うため、救急搬送が必要である</a:t>
            </a:r>
            <a:endParaRPr lang="ja-JP" altLang="ja-JP" sz="1000" kern="100" dirty="0">
              <a:solidFill>
                <a:schemeClr val="bg1"/>
              </a:solidFill>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p:txBody>
      </p:sp>
      <p:sp>
        <p:nvSpPr>
          <p:cNvPr id="43" name="正方形/長方形 42">
            <a:extLst>
              <a:ext uri="{FF2B5EF4-FFF2-40B4-BE49-F238E27FC236}">
                <a16:creationId xmlns:a16="http://schemas.microsoft.com/office/drawing/2014/main" id="{635D8066-3499-10DE-BDD6-1D5B4525B88A}"/>
              </a:ext>
            </a:extLst>
          </p:cNvPr>
          <p:cNvSpPr/>
          <p:nvPr/>
        </p:nvSpPr>
        <p:spPr>
          <a:xfrm>
            <a:off x="610668" y="3629943"/>
            <a:ext cx="5613399" cy="205395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1DEC9413-81EC-6A77-6E23-46B47E2C1D28}"/>
              </a:ext>
            </a:extLst>
          </p:cNvPr>
          <p:cNvSpPr txBox="1"/>
          <p:nvPr/>
        </p:nvSpPr>
        <p:spPr>
          <a:xfrm>
            <a:off x="588866" y="3638781"/>
            <a:ext cx="5275803"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記載欄</a:t>
            </a:r>
            <a:r>
              <a:rPr kumimoji="1" lang="ja-JP" altLang="en-US" sz="900" dirty="0">
                <a:latin typeface="HG丸ｺﾞｼｯｸM-PRO" panose="020F0600000000000000" pitchFamily="50" charset="-128"/>
                <a:ea typeface="HG丸ｺﾞｼｯｸM-PRO" panose="020F0600000000000000" pitchFamily="50" charset="-128"/>
              </a:rPr>
              <a:t>（搬送中の酸素投与や姿勢管理などについても記載下さい）</a:t>
            </a:r>
            <a:r>
              <a:rPr kumimoji="1" lang="ja-JP" altLang="en-US" sz="1100" dirty="0">
                <a:latin typeface="HG丸ｺﾞｼｯｸM-PRO" panose="020F0600000000000000" pitchFamily="50" charset="-128"/>
                <a:ea typeface="HG丸ｺﾞｼｯｸM-PRO" panose="020F0600000000000000" pitchFamily="50" charset="-128"/>
              </a:rPr>
              <a:t>または別紙添付ください</a:t>
            </a:r>
          </a:p>
        </p:txBody>
      </p:sp>
      <p:sp>
        <p:nvSpPr>
          <p:cNvPr id="2" name="テキスト ボックス 1">
            <a:extLst>
              <a:ext uri="{FF2B5EF4-FFF2-40B4-BE49-F238E27FC236}">
                <a16:creationId xmlns:a16="http://schemas.microsoft.com/office/drawing/2014/main" id="{E016B10E-B547-7876-586A-DF366D93C7FB}"/>
              </a:ext>
            </a:extLst>
          </p:cNvPr>
          <p:cNvSpPr txBox="1"/>
          <p:nvPr/>
        </p:nvSpPr>
        <p:spPr>
          <a:xfrm>
            <a:off x="672973" y="3905736"/>
            <a:ext cx="5467752" cy="1785104"/>
          </a:xfrm>
          <a:prstGeom prst="rect">
            <a:avLst/>
          </a:prstGeom>
          <a:noFill/>
        </p:spPr>
        <p:txBody>
          <a:bodyPr wrap="square" rtlCol="0">
            <a:spAutoFit/>
          </a:bodyPr>
          <a:lstStyle/>
          <a:p>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1806324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1400</Words>
  <Application>Microsoft Office PowerPoint</Application>
  <PresentationFormat>画面に合わせる (4:3)</PresentationFormat>
  <Paragraphs>109</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HGP創英角ｺﾞｼｯｸUB</vt:lpstr>
      <vt:lpstr>HG丸ｺﾞｼｯｸM-PRO</vt:lpstr>
      <vt:lpstr>ＭＳ 明朝</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2023-08-18T06:05:49Z</dcterms:created>
  <dcterms:modified xsi:type="dcterms:W3CDTF">2023-08-18T06:13:31Z</dcterms:modified>
</cp:coreProperties>
</file>