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"/>
  </p:notesMasterIdLst>
  <p:sldIdLst>
    <p:sldId id="256" r:id="rId2"/>
    <p:sldId id="257" r:id="rId3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5" autoAdjust="0"/>
    <p:restoredTop sz="93691" autoAdjust="0"/>
  </p:normalViewPr>
  <p:slideViewPr>
    <p:cSldViewPr>
      <p:cViewPr varScale="1">
        <p:scale>
          <a:sx n="81" d="100"/>
          <a:sy n="81" d="100"/>
        </p:scale>
        <p:origin x="2496" y="6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1BC879-2D18-4B12-9414-D7CA9037C324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19313" y="1233488"/>
            <a:ext cx="24971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F2CB5-BC99-4098-97E4-9DAEB94F4CD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2529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F2CB5-BC99-4098-97E4-9DAEB94F4CDA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4958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1F2CB5-BC99-4098-97E4-9DAEB94F4CDA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29763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9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96A9-4437-460F-9652-B92C9E926AC6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D862-1886-4EBF-899B-3B22B2B63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19816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96A9-4437-460F-9652-B92C9E926AC6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D862-1886-4EBF-899B-3B22B2B63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4795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488951"/>
            <a:ext cx="3357563" cy="10401300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96A9-4437-460F-9652-B92C9E926AC6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D862-1886-4EBF-899B-3B22B2B63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6883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96A9-4437-460F-9652-B92C9E926AC6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D862-1886-4EBF-899B-3B22B2B63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833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20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96A9-4437-460F-9652-B92C9E926AC6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D862-1886-4EBF-899B-3B22B2B63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296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1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96A9-4437-460F-9652-B92C9E926AC6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D862-1886-4EBF-899B-3B22B2B63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212251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1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1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96A9-4437-460F-9652-B92C9E926AC6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D862-1886-4EBF-899B-3B22B2B63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5946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96A9-4437-460F-9652-B92C9E926AC6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D862-1886-4EBF-899B-3B22B2B63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3053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96A9-4437-460F-9652-B92C9E926AC6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D862-1886-4EBF-899B-3B22B2B63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9118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64069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1913469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96A9-4437-460F-9652-B92C9E926AC6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D862-1886-4EBF-899B-3B22B2B63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9124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5096A9-4437-460F-9652-B92C9E926AC6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6D862-1886-4EBF-899B-3B22B2B63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2180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2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5096A9-4437-460F-9652-B92C9E926AC6}" type="datetimeFigureOut">
              <a:rPr kumimoji="1" lang="ja-JP" altLang="en-US" smtClean="0"/>
              <a:t>2024/4/9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6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6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66D862-1886-4EBF-899B-3B22B2B63EC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0975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389440" y="6979369"/>
            <a:ext cx="6250118" cy="2818110"/>
          </a:xfrm>
        </p:spPr>
        <p:txBody>
          <a:bodyPr>
            <a:normAutofit/>
          </a:bodyPr>
          <a:lstStyle/>
          <a:p>
            <a:pPr algn="l"/>
            <a:endParaRPr lang="ja-JP" altLang="en-US" sz="20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297117" y="251520"/>
            <a:ext cx="6250119" cy="1041278"/>
          </a:xfrm>
          <a:prstGeom prst="roundRect">
            <a:avLst/>
          </a:prstGeom>
          <a:solidFill>
            <a:srgbClr val="92D050"/>
          </a:solidFill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9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令和</a:t>
            </a:r>
            <a:r>
              <a:rPr lang="en-US" altLang="ja-JP" sz="9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6</a:t>
            </a:r>
            <a:r>
              <a:rPr lang="ja-JP" altLang="en-US" sz="9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年</a:t>
            </a:r>
            <a:r>
              <a:rPr lang="en-US" altLang="ja-JP" sz="9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4</a:t>
            </a:r>
            <a:r>
              <a:rPr lang="ja-JP" altLang="en-US" sz="9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月版</a:t>
            </a:r>
            <a:endParaRPr lang="en-US" altLang="ja-JP" sz="9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土づくりや肥料費低減のために</a:t>
            </a:r>
            <a:endParaRPr lang="en-US" altLang="ja-JP" sz="28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28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　　　　　　もっと堆肥を活用しましょう</a:t>
            </a:r>
            <a:r>
              <a:rPr lang="en-US" altLang="ja-JP" sz="2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!</a:t>
            </a:r>
            <a:r>
              <a:rPr lang="ja-JP" altLang="en-US" sz="24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r>
              <a:rPr lang="ja-JP" altLang="en-US" sz="28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　</a:t>
            </a:r>
            <a:endParaRPr lang="en-US" altLang="ja-JP" sz="24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5" name="タイトル 4"/>
          <p:cNvSpPr txBox="1">
            <a:spLocks/>
          </p:cNvSpPr>
          <p:nvPr/>
        </p:nvSpPr>
        <p:spPr>
          <a:xfrm>
            <a:off x="327930" y="8347520"/>
            <a:ext cx="6252299" cy="51385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ts val="2000"/>
              </a:lnSpc>
            </a:pPr>
            <a:r>
              <a:rPr lang="ja-JP" altLang="en-US" sz="1800" dirty="0" smtClean="0">
                <a:latin typeface="+mn-ea"/>
                <a:ea typeface="+mn-ea"/>
              </a:rPr>
              <a:t>　　　</a:t>
            </a:r>
            <a:endParaRPr lang="en-US" altLang="ja-JP" sz="16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l">
              <a:lnSpc>
                <a:spcPts val="2000"/>
              </a:lnSpc>
            </a:pPr>
            <a:endParaRPr lang="en-US" altLang="ja-JP" sz="1600" dirty="0" smtClean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  <a:p>
            <a:pPr algn="l">
              <a:lnSpc>
                <a:spcPts val="3000"/>
              </a:lnSpc>
            </a:pPr>
            <a:endParaRPr lang="ja-JP" altLang="en-US" sz="1800" dirty="0">
              <a:latin typeface="HGP創英ﾌﾟﾚｾﾞﾝｽEB" panose="02020800000000000000" pitchFamily="18" charset="-128"/>
              <a:ea typeface="HGP創英ﾌﾟﾚｾﾞﾝｽEB" panose="02020800000000000000" pitchFamily="18" charset="-128"/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291645" y="1406733"/>
            <a:ext cx="6324868" cy="187896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　　　　　　　　　　</a:t>
            </a:r>
            <a:endParaRPr lang="en-US" altLang="ja-JP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ja-JP" altLang="en-US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☆堆肥の利用は年々減少傾向にあり、地力低下が心配</a:t>
            </a:r>
            <a:r>
              <a:rPr lang="ja-JP" altLang="en-US" sz="16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されます</a:t>
            </a:r>
            <a:r>
              <a:rPr lang="ja-JP" altLang="en-US" sz="16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。</a:t>
            </a:r>
            <a:endParaRPr lang="en-US" altLang="ja-JP" sz="16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地力</a:t>
            </a:r>
            <a:r>
              <a:rPr lang="ja-JP" altLang="en-US" sz="16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の低下は、農産物の品質低下につながります。</a:t>
            </a:r>
            <a:r>
              <a:rPr lang="en-US" altLang="ja-JP" sz="16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endParaRPr lang="ja-JP" altLang="en-US" sz="16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☆土中の腐植は、</a:t>
            </a:r>
            <a:r>
              <a:rPr lang="en-US" altLang="ja-JP" sz="16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10a</a:t>
            </a:r>
            <a:r>
              <a:rPr lang="ja-JP" altLang="en-US" sz="16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あたり年間</a:t>
            </a:r>
            <a:r>
              <a:rPr lang="en-US" altLang="ja-JP" sz="16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100kg</a:t>
            </a:r>
            <a:r>
              <a:rPr lang="ja-JP" altLang="en-US" sz="16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程度分解され消失していると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6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いうデータもあり、これは</a:t>
            </a:r>
            <a:r>
              <a:rPr lang="ja-JP" altLang="en-US" sz="1600" u="sng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牛堆肥約</a:t>
            </a:r>
            <a:r>
              <a:rPr lang="en-US" altLang="ja-JP" sz="1600" u="sng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1t</a:t>
            </a:r>
            <a:r>
              <a:rPr lang="ja-JP" altLang="en-US" sz="16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に相当します。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★</a:t>
            </a:r>
            <a:r>
              <a:rPr lang="ja-JP" altLang="en-US" sz="16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有機センターの堆肥は、発酵・分解が進み、肥料成分が高いという</a:t>
            </a:r>
          </a:p>
          <a:p>
            <a:r>
              <a:rPr lang="ja-JP" altLang="en-US" sz="16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 </a:t>
            </a:r>
            <a:r>
              <a:rPr lang="ja-JP" altLang="en-US" sz="16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性質があります。そのため、土づくりだけでなく、肥料としての効果も</a:t>
            </a:r>
          </a:p>
          <a:p>
            <a:r>
              <a:rPr lang="ja-JP" altLang="en-US" sz="1600" dirty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</a:t>
            </a:r>
            <a:r>
              <a:rPr lang="ja-JP" altLang="en-US" sz="16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期待でき、肥料節減にもつながります。</a:t>
            </a:r>
            <a:r>
              <a:rPr lang="en-US" altLang="ja-JP" sz="1600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  </a:t>
            </a:r>
            <a:endParaRPr lang="ja-JP" altLang="en-US" sz="16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endParaRPr lang="ja-JP" altLang="en-US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endParaRPr lang="ja-JP" altLang="en-US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7" name="正方形/長方形 16"/>
          <p:cNvSpPr/>
          <p:nvPr/>
        </p:nvSpPr>
        <p:spPr>
          <a:xfrm>
            <a:off x="465683" y="2865170"/>
            <a:ext cx="6063814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05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  <a:endParaRPr lang="ja-JP" altLang="en-US" sz="105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63919" y="3614373"/>
            <a:ext cx="2022436" cy="126720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物理性の改善 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</a:t>
            </a:r>
            <a:r>
              <a:rPr lang="ja-JP" altLang="en-US" sz="16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団粒構造の発達 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○通気性、透水性</a:t>
            </a:r>
            <a:r>
              <a:rPr kumimoji="1" lang="en-US" altLang="ja-JP" sz="16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､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保水性の改善</a:t>
            </a:r>
            <a:endParaRPr kumimoji="1" lang="ja-JP" altLang="en-US" sz="1600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21" name="角丸四角形 20"/>
          <p:cNvSpPr/>
          <p:nvPr/>
        </p:nvSpPr>
        <p:spPr>
          <a:xfrm>
            <a:off x="2488454" y="3647352"/>
            <a:ext cx="1982669" cy="1225953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生物性の改善</a:t>
            </a:r>
            <a:endParaRPr kumimoji="1" lang="en-US" altLang="ja-JP" sz="2000" b="1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○微生物の活性化</a:t>
            </a:r>
            <a:endParaRPr lang="en-US" altLang="ja-JP" sz="16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○土壌生物多様化</a:t>
            </a:r>
          </a:p>
          <a:p>
            <a:pPr algn="ctr"/>
            <a:r>
              <a:rPr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○養分供給力向上</a:t>
            </a:r>
            <a:endParaRPr kumimoji="1" lang="ja-JP" altLang="en-US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26" name="角丸四角形 25"/>
          <p:cNvSpPr/>
          <p:nvPr/>
        </p:nvSpPr>
        <p:spPr>
          <a:xfrm>
            <a:off x="4573222" y="3620913"/>
            <a:ext cx="1956274" cy="1225953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 smtClean="0">
                <a:solidFill>
                  <a:srgbClr val="FF0000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化学性の改善</a:t>
            </a:r>
            <a:endParaRPr kumimoji="1" lang="en-US" altLang="ja-JP" sz="2000" b="1" dirty="0" smtClean="0">
              <a:solidFill>
                <a:srgbClr val="FF0000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r>
              <a:rPr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○保肥力向上</a:t>
            </a:r>
          </a:p>
          <a:p>
            <a:r>
              <a:rPr lang="ja-JP" altLang="en-US" sz="1600" dirty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○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稲が吸収できる</a:t>
            </a:r>
            <a:endParaRPr kumimoji="1" lang="en-US" altLang="ja-JP" sz="1600" dirty="0" smtClean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algn="ctr"/>
            <a:r>
              <a:rPr kumimoji="1" lang="ja-JP" altLang="en-US" sz="1600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リン酸の増加</a:t>
            </a:r>
            <a:endParaRPr kumimoji="1" lang="ja-JP" altLang="en-US" sz="1600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8" name="横巻き 7"/>
          <p:cNvSpPr/>
          <p:nvPr/>
        </p:nvSpPr>
        <p:spPr>
          <a:xfrm>
            <a:off x="327930" y="3229578"/>
            <a:ext cx="1509543" cy="569598"/>
          </a:xfrm>
          <a:prstGeom prst="horizontalScrol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堆肥の効果</a:t>
            </a:r>
            <a:endParaRPr kumimoji="1" lang="ja-JP" altLang="en-US" b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4913416" y="3299216"/>
            <a:ext cx="1660337" cy="284388"/>
          </a:xfrm>
          <a:prstGeom prst="wedgeRoundRectCallout">
            <a:avLst>
              <a:gd name="adj1" fmla="val -35976"/>
              <a:gd name="adj2" fmla="val 107777"/>
              <a:gd name="adj3" fmla="val 16667"/>
            </a:avLst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土づくり効果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!</a:t>
            </a:r>
            <a:endParaRPr kumimoji="1" lang="ja-JP" altLang="en-US" sz="1400" b="1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5" name="ホームベース 14"/>
          <p:cNvSpPr/>
          <p:nvPr/>
        </p:nvSpPr>
        <p:spPr>
          <a:xfrm>
            <a:off x="610729" y="4987800"/>
            <a:ext cx="943675" cy="643222"/>
          </a:xfrm>
          <a:prstGeom prst="homePlat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肥料効果</a:t>
            </a:r>
            <a:endParaRPr kumimoji="1" lang="ja-JP" altLang="en-US" dirty="0">
              <a:solidFill>
                <a:schemeClr val="tx1"/>
              </a:solidFill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2158921" y="5025083"/>
            <a:ext cx="3092953" cy="61030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●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窒素、リン酸、カリの補給</a:t>
            </a:r>
            <a:endParaRPr kumimoji="1" lang="en-US" altLang="ja-JP" sz="1600" dirty="0" smtClean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  <a:p>
            <a:r>
              <a:rPr kumimoji="1" lang="ja-JP" altLang="en-US" sz="16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●微量</a:t>
            </a:r>
            <a:r>
              <a:rPr lang="ja-JP" altLang="en-US" sz="1600" dirty="0" smtClean="0">
                <a:solidFill>
                  <a:schemeClr val="tx1"/>
                </a:solidFill>
                <a:latin typeface="HGS創英角ｺﾞｼｯｸUB" panose="020B0900000000000000" pitchFamily="50" charset="-128"/>
                <a:ea typeface="HGS創英角ｺﾞｼｯｸUB" panose="020B0900000000000000" pitchFamily="50" charset="-128"/>
              </a:rPr>
              <a:t>要素の補給　　</a:t>
            </a:r>
            <a:endParaRPr kumimoji="1" lang="ja-JP" altLang="en-US" sz="1600" dirty="0">
              <a:solidFill>
                <a:schemeClr val="tx1"/>
              </a:solidFill>
              <a:latin typeface="HGS創英角ｺﾞｼｯｸUB" panose="020B0900000000000000" pitchFamily="50" charset="-128"/>
              <a:ea typeface="HGS創英角ｺﾞｼｯｸUB" panose="020B0900000000000000" pitchFamily="50" charset="-128"/>
            </a:endParaRPr>
          </a:p>
        </p:txBody>
      </p:sp>
      <p:sp>
        <p:nvSpPr>
          <p:cNvPr id="18" name="ストライプ矢印 17"/>
          <p:cNvSpPr/>
          <p:nvPr/>
        </p:nvSpPr>
        <p:spPr>
          <a:xfrm>
            <a:off x="1676928" y="5124794"/>
            <a:ext cx="433268" cy="422349"/>
          </a:xfrm>
          <a:prstGeom prst="stripedRightArrow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5960" y="4922755"/>
            <a:ext cx="1060816" cy="937196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4799" y="5770997"/>
            <a:ext cx="5991225" cy="29764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44810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7389440" y="6979369"/>
            <a:ext cx="6250118" cy="2818110"/>
          </a:xfrm>
        </p:spPr>
        <p:txBody>
          <a:bodyPr>
            <a:normAutofit/>
          </a:bodyPr>
          <a:lstStyle/>
          <a:p>
            <a:pPr algn="l"/>
            <a:endParaRPr lang="ja-JP" altLang="en-US" sz="2000" dirty="0" smtClean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304315" y="3471428"/>
            <a:ext cx="6252300" cy="131659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●堆肥製品価格　</a:t>
            </a: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3,300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円</a:t>
            </a:r>
            <a:r>
              <a:rPr kumimoji="1" lang="en-US" altLang="ja-JP" sz="1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/1,000kg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4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（令和</a:t>
            </a:r>
            <a:r>
              <a:rPr lang="en-US" altLang="ja-JP" sz="14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6</a:t>
            </a:r>
            <a:r>
              <a:rPr lang="ja-JP" altLang="en-US" sz="14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年</a:t>
            </a:r>
            <a:r>
              <a:rPr lang="en-US" altLang="ja-JP" sz="14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14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月</a:t>
            </a:r>
            <a:r>
              <a:rPr lang="en-US" altLang="ja-JP" sz="14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31</a:t>
            </a:r>
            <a:r>
              <a:rPr lang="ja-JP" altLang="en-US" sz="1400" b="1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</a:t>
            </a:r>
            <a:r>
              <a:rPr lang="ja-JP" altLang="en-US" sz="1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現在税込価格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、管内有機センター共通）</a:t>
            </a:r>
          </a:p>
          <a:p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●肥料費削減効果　　　</a:t>
            </a:r>
          </a:p>
          <a:p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水稲で堆肥を秋に施用し、基肥を</a:t>
            </a:r>
            <a:r>
              <a:rPr lang="en-US" altLang="ja-JP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5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割削減・追肥なしの場合、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肥料費は約</a:t>
            </a:r>
            <a:r>
              <a:rPr lang="en-US" altLang="ja-JP" sz="1400" b="1" u="sng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3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割</a:t>
            </a:r>
            <a:endParaRPr lang="en-US" altLang="ja-JP" sz="1400" b="1" u="sng" dirty="0" smtClean="0">
              <a:solidFill>
                <a:srgbClr val="FF0000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400" b="1" u="sng" dirty="0" smtClean="0">
                <a:solidFill>
                  <a:srgbClr val="FF0000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節減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できます。</a:t>
            </a:r>
            <a:r>
              <a:rPr lang="ja-JP" altLang="en-US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（ひとめぼれ専用</a:t>
            </a:r>
            <a:r>
              <a:rPr lang="en-US" altLang="ja-JP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2</a:t>
            </a:r>
            <a:r>
              <a:rPr lang="ja-JP" altLang="en-US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号の場合）</a:t>
            </a:r>
            <a:endParaRPr kumimoji="1" lang="en-US" altLang="ja-JP" sz="11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/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12" name="角丸四角形 11"/>
          <p:cNvSpPr/>
          <p:nvPr/>
        </p:nvSpPr>
        <p:spPr>
          <a:xfrm>
            <a:off x="304315" y="4911589"/>
            <a:ext cx="6252300" cy="1532620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 smtClean="0">
              <a:solidFill>
                <a:schemeClr val="tx1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r>
              <a:rPr kumimoji="1" lang="ja-JP" altLang="en-US" dirty="0" smtClean="0">
                <a:solidFill>
                  <a:srgbClr val="FF000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～　堆肥使用に当たっての注意点　～</a:t>
            </a:r>
            <a:endParaRPr kumimoji="1" lang="en-US" altLang="ja-JP" dirty="0" smtClean="0">
              <a:solidFill>
                <a:srgbClr val="FF0000"/>
              </a:solidFill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①実際の成分供給量は、土壌タイプや気象により異なります。</a:t>
            </a:r>
            <a:endParaRPr lang="en-US" altLang="ja-JP" sz="14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②長年連作した</a:t>
            </a:r>
            <a:r>
              <a:rPr kumimoji="1" lang="ja-JP" altLang="en-US" sz="1400" dirty="0" err="1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ほ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場や施設栽培では、施用量によっては養分バランスが崩れ、</a:t>
            </a:r>
            <a:endParaRPr kumimoji="1" lang="en-US" altLang="ja-JP" sz="14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作物への影響や環境負荷が心配されますので、土壌分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析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等で確認の上、堆</a:t>
            </a:r>
            <a:endParaRPr kumimoji="1" lang="en-US" altLang="ja-JP" sz="1400" dirty="0" smtClean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r>
              <a:rPr lang="ja-JP" altLang="en-US" sz="1400" dirty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肥や肥料の量を決定して下さい。</a:t>
            </a:r>
          </a:p>
          <a:p>
            <a:r>
              <a:rPr lang="ja-JP" altLang="en-US" sz="140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③その他、使用に当たっての不明点は普及</a:t>
            </a:r>
            <a:r>
              <a:rPr lang="ja-JP" altLang="en-US" sz="14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センターにお問い合わせください。</a:t>
            </a: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  <a:endParaRPr kumimoji="1" lang="ja-JP" altLang="en-US" dirty="0">
              <a:solidFill>
                <a:schemeClr val="tx1"/>
              </a:solidFill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</p:txBody>
      </p:sp>
      <p:sp>
        <p:nvSpPr>
          <p:cNvPr id="19" name="角丸四角形 18"/>
          <p:cNvSpPr/>
          <p:nvPr/>
        </p:nvSpPr>
        <p:spPr>
          <a:xfrm>
            <a:off x="327929" y="6567774"/>
            <a:ext cx="6228686" cy="151216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29" name="角丸四角形 28"/>
          <p:cNvSpPr/>
          <p:nvPr/>
        </p:nvSpPr>
        <p:spPr>
          <a:xfrm>
            <a:off x="333659" y="8113428"/>
            <a:ext cx="4463493" cy="860263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宮城県登米農業改良普及センター</a:t>
            </a:r>
          </a:p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（東部地方振興事務所登米地域事務所農業振興部）</a:t>
            </a:r>
          </a:p>
          <a:p>
            <a:pPr algn="ctr"/>
            <a:r>
              <a:rPr kumimoji="1" lang="ja-JP" altLang="en-US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〒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987-0511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登米市迫町佐沼字西佐沼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150-5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　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TEL</a:t>
            </a:r>
            <a:r>
              <a:rPr lang="ja-JP" altLang="en-US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en-US" altLang="ja-JP" sz="11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0220-22-6127</a:t>
            </a:r>
            <a:r>
              <a:rPr lang="ja-JP" altLang="en-US" sz="1200" dirty="0" smtClean="0">
                <a:solidFill>
                  <a:schemeClr val="tx1"/>
                </a:solidFill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　</a:t>
            </a:r>
            <a:r>
              <a:rPr lang="ja-JP" altLang="en-US" sz="1200" dirty="0" smtClean="0"/>
              <a:t>　</a:t>
            </a:r>
            <a:endParaRPr kumimoji="1" lang="ja-JP" altLang="en-US" sz="1200" dirty="0"/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4092" y="285300"/>
            <a:ext cx="1207951" cy="1342827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pic>
        <p:nvPicPr>
          <p:cNvPr id="31" name="図 3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4092" y="1628127"/>
            <a:ext cx="1197176" cy="1143673"/>
          </a:xfrm>
          <a:prstGeom prst="rect">
            <a:avLst/>
          </a:prstGeom>
        </p:spPr>
      </p:pic>
      <p:sp>
        <p:nvSpPr>
          <p:cNvPr id="32" name="正方形/長方形 31"/>
          <p:cNvSpPr/>
          <p:nvPr/>
        </p:nvSpPr>
        <p:spPr>
          <a:xfrm>
            <a:off x="6185944" y="1619672"/>
            <a:ext cx="395223" cy="3600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3" name="正方形/長方形 32"/>
          <p:cNvSpPr/>
          <p:nvPr/>
        </p:nvSpPr>
        <p:spPr>
          <a:xfrm>
            <a:off x="6185944" y="3131840"/>
            <a:ext cx="395223" cy="15537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7850" y="8203507"/>
            <a:ext cx="1316785" cy="797162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3518" y="6601260"/>
            <a:ext cx="5917507" cy="1353024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8641" y="103287"/>
            <a:ext cx="5184576" cy="3139083"/>
          </a:xfrm>
          <a:prstGeom prst="rect">
            <a:avLst/>
          </a:prstGeom>
        </p:spPr>
      </p:pic>
      <p:sp>
        <p:nvSpPr>
          <p:cNvPr id="9" name="正方形/長方形 8"/>
          <p:cNvSpPr/>
          <p:nvPr/>
        </p:nvSpPr>
        <p:spPr>
          <a:xfrm>
            <a:off x="6314635" y="1507462"/>
            <a:ext cx="426733" cy="112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6343248" y="2669816"/>
            <a:ext cx="426733" cy="1122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9380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2019</TotalTime>
  <Words>440</Words>
  <Application>Microsoft Office PowerPoint</Application>
  <PresentationFormat>画面に合わせる (4:3)</PresentationFormat>
  <Paragraphs>48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HGPｺﾞｼｯｸE</vt:lpstr>
      <vt:lpstr>HGP創英ﾌﾟﾚｾﾞﾝｽEB</vt:lpstr>
      <vt:lpstr>HGP創英角ｺﾞｼｯｸUB</vt:lpstr>
      <vt:lpstr>HGS創英角ｺﾞｼｯｸUB</vt:lpstr>
      <vt:lpstr>HGS創英角ﾎﾟｯﾌﾟ体</vt:lpstr>
      <vt:lpstr>ＭＳ Ｐゴシック</vt:lpstr>
      <vt:lpstr>游ゴシック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山家　いずみ</dc:creator>
  <cp:lastModifiedBy>阿部　香</cp:lastModifiedBy>
  <cp:revision>142</cp:revision>
  <cp:lastPrinted>2023-10-05T08:43:50Z</cp:lastPrinted>
  <dcterms:created xsi:type="dcterms:W3CDTF">2019-06-12T01:22:59Z</dcterms:created>
  <dcterms:modified xsi:type="dcterms:W3CDTF">2024-04-09T08:37:42Z</dcterms:modified>
</cp:coreProperties>
</file>