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3691" autoAdjust="0"/>
  </p:normalViewPr>
  <p:slideViewPr>
    <p:cSldViewPr>
      <p:cViewPr varScale="1">
        <p:scale>
          <a:sx n="81" d="100"/>
          <a:sy n="81" d="100"/>
        </p:scale>
        <p:origin x="2496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BC879-2D18-4B12-9414-D7CA9037C324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F2CB5-BC99-4098-97E4-9DAEB94F4C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52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F2CB5-BC99-4098-97E4-9DAEB94F4CD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49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F2CB5-BC99-4098-97E4-9DAEB94F4C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97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98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47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88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83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96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22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59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05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11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12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8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96A9-4437-460F-9652-B92C9E926AC6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6D862-1886-4EBF-899B-3B22B2B63E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97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389440" y="6979369"/>
            <a:ext cx="6250118" cy="2818110"/>
          </a:xfrm>
        </p:spPr>
        <p:txBody>
          <a:bodyPr>
            <a:normAutofit/>
          </a:bodyPr>
          <a:lstStyle/>
          <a:p>
            <a:pPr algn="l"/>
            <a:endParaRPr lang="ja-JP" altLang="en-US" sz="20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97117" y="251520"/>
            <a:ext cx="6250119" cy="1041278"/>
          </a:xfrm>
          <a:prstGeom prst="roundRect">
            <a:avLst/>
          </a:prstGeom>
          <a:solidFill>
            <a:srgbClr val="92D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</a:t>
            </a:r>
            <a:r>
              <a:rPr lang="en-US" altLang="ja-JP" sz="9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</a:t>
            </a:r>
            <a:r>
              <a:rPr lang="ja-JP" altLang="en-US" sz="9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en-US" altLang="ja-JP" sz="9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4</a:t>
            </a:r>
            <a:r>
              <a:rPr lang="ja-JP" altLang="en-US" sz="9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月版</a:t>
            </a:r>
            <a:endParaRPr lang="en-US" altLang="ja-JP" sz="9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土づくりや肥料費低減のために</a:t>
            </a:r>
            <a:endParaRPr lang="en-US" altLang="ja-JP" sz="2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もっと堆肥を活用しましょう</a:t>
            </a:r>
            <a:r>
              <a:rPr lang="en-US" altLang="ja-JP" sz="2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</a:t>
            </a:r>
            <a:r>
              <a:rPr lang="ja-JP" altLang="en-US" sz="2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24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タイトル 4"/>
          <p:cNvSpPr txBox="1">
            <a:spLocks/>
          </p:cNvSpPr>
          <p:nvPr/>
        </p:nvSpPr>
        <p:spPr>
          <a:xfrm>
            <a:off x="327930" y="8347520"/>
            <a:ext cx="6252299" cy="513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r>
              <a:rPr lang="ja-JP" altLang="en-US" sz="1800" dirty="0" smtClean="0">
                <a:latin typeface="+mn-ea"/>
                <a:ea typeface="+mn-ea"/>
              </a:rPr>
              <a:t>　　　</a:t>
            </a:r>
            <a:endParaRPr lang="en-US" altLang="ja-JP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l">
              <a:lnSpc>
                <a:spcPts val="2000"/>
              </a:lnSpc>
            </a:pPr>
            <a:endParaRPr lang="en-US" altLang="ja-JP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l">
              <a:lnSpc>
                <a:spcPts val="3000"/>
              </a:lnSpc>
            </a:pPr>
            <a:endParaRPr lang="ja-JP" altLang="en-US" sz="1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91645" y="1406733"/>
            <a:ext cx="6324868" cy="18789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</a:t>
            </a:r>
            <a:endParaRPr lang="en-US" altLang="ja-JP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ja-JP" altLang="en-US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☆堆肥の利用は年々減少傾向にあり、地力低下が心配</a:t>
            </a:r>
            <a:r>
              <a:rPr lang="ja-JP" altLang="en-US" sz="1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されます</a:t>
            </a:r>
            <a:r>
              <a:rPr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地力</a:t>
            </a:r>
            <a:r>
              <a:rPr lang="ja-JP" altLang="en-US" sz="1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の低下は、農産物の品質低下につながります。</a:t>
            </a:r>
            <a:r>
              <a:rPr lang="en-US" altLang="ja-JP" sz="1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endParaRPr lang="ja-JP" altLang="en-US" sz="16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☆土中の腐植は、</a:t>
            </a:r>
            <a:r>
              <a:rPr lang="en-US" altLang="ja-JP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10a</a:t>
            </a:r>
            <a:r>
              <a:rPr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あたり年間</a:t>
            </a:r>
            <a:r>
              <a:rPr lang="en-US" altLang="ja-JP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100kg</a:t>
            </a:r>
            <a:r>
              <a:rPr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程度分解され消失していると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いうデータもあり、これは</a:t>
            </a:r>
            <a:r>
              <a:rPr lang="ja-JP" altLang="en-US" sz="16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牛堆肥約</a:t>
            </a:r>
            <a:r>
              <a:rPr lang="en-US" altLang="ja-JP" sz="1600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1t</a:t>
            </a:r>
            <a:r>
              <a:rPr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に相当します。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</a:t>
            </a:r>
            <a:r>
              <a:rPr lang="ja-JP" altLang="en-US" sz="1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有機センターの堆肥は、発酵・分解が進み、肥料成分が高いという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lang="ja-JP" altLang="en-US" sz="1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性質があります。そのため、土づくりだけでなく、肥料としての効果も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</a:t>
            </a:r>
            <a:r>
              <a:rPr lang="ja-JP" altLang="en-US" sz="1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期待でき、肥料節減にもつながります。</a:t>
            </a:r>
            <a:r>
              <a:rPr lang="en-US" altLang="ja-JP" sz="1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 </a:t>
            </a:r>
            <a:endParaRPr lang="ja-JP" altLang="en-US" sz="16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ja-JP" altLang="en-US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ja-JP" altLang="en-US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65683" y="2865170"/>
            <a:ext cx="606381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endParaRPr lang="ja-JP" altLang="en-US" sz="10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63919" y="3614373"/>
            <a:ext cx="2022436" cy="12672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物理性の改善 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</a:t>
            </a:r>
            <a:r>
              <a:rPr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団粒構造の発達 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○通気性、透水性</a:t>
            </a:r>
            <a:r>
              <a:rPr kumimoji="1" lang="en-US" altLang="ja-JP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､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保水性の改善</a:t>
            </a:r>
            <a:endParaRPr kumimoji="1" lang="ja-JP" altLang="en-US" sz="16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488454" y="3647352"/>
            <a:ext cx="1982669" cy="122595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生物性の改善</a:t>
            </a:r>
            <a:endParaRPr kumimoji="1" lang="en-US" altLang="ja-JP" sz="2000" b="1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○微生物の活性化</a:t>
            </a:r>
            <a:endParaRPr lang="en-US" altLang="ja-JP" sz="16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○土壌生物多様化</a:t>
            </a: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○養分供給力向上</a:t>
            </a:r>
            <a:endParaRPr kumimoji="1" lang="ja-JP" altLang="en-US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573222" y="3620913"/>
            <a:ext cx="1956274" cy="12259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化学性の改善</a:t>
            </a:r>
            <a:endParaRPr kumimoji="1" lang="en-US" altLang="ja-JP" sz="2000" b="1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○保肥力向上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稲が吸収できる</a:t>
            </a:r>
            <a:endParaRPr kumimoji="1" lang="en-US" altLang="ja-JP" sz="16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リン酸の増加</a:t>
            </a:r>
            <a:endParaRPr kumimoji="1" lang="ja-JP" altLang="en-US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横巻き 7"/>
          <p:cNvSpPr/>
          <p:nvPr/>
        </p:nvSpPr>
        <p:spPr>
          <a:xfrm>
            <a:off x="327930" y="3229578"/>
            <a:ext cx="1509543" cy="569598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堆肥の効果</a:t>
            </a:r>
            <a:endParaRPr kumimoji="1" lang="ja-JP" altLang="en-US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4913416" y="3299216"/>
            <a:ext cx="1660337" cy="284388"/>
          </a:xfrm>
          <a:prstGeom prst="wedgeRoundRectCallout">
            <a:avLst>
              <a:gd name="adj1" fmla="val -35976"/>
              <a:gd name="adj2" fmla="val 107777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土づくり効果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  <a:endParaRPr kumimoji="1" lang="ja-JP" altLang="en-US" sz="1400" b="1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5" name="ホームベース 14"/>
          <p:cNvSpPr/>
          <p:nvPr/>
        </p:nvSpPr>
        <p:spPr>
          <a:xfrm>
            <a:off x="610729" y="4987800"/>
            <a:ext cx="943675" cy="643222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肥料効果</a:t>
            </a:r>
            <a:endParaRPr kumimoji="1"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158921" y="5025083"/>
            <a:ext cx="3092953" cy="6103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窒素、リン酸、カリの補給</a:t>
            </a:r>
            <a:endParaRPr kumimoji="1" lang="en-US" altLang="ja-JP" sz="1600" dirty="0" smtClean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●微量</a:t>
            </a:r>
            <a:r>
              <a:rPr lang="ja-JP" altLang="en-US" sz="16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要素の補給　　</a:t>
            </a:r>
            <a:endParaRPr kumimoji="1" lang="ja-JP" altLang="en-US" sz="16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8" name="ストライプ矢印 17"/>
          <p:cNvSpPr/>
          <p:nvPr/>
        </p:nvSpPr>
        <p:spPr>
          <a:xfrm>
            <a:off x="1676928" y="5124794"/>
            <a:ext cx="433268" cy="422349"/>
          </a:xfrm>
          <a:prstGeom prst="striped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60" y="4922755"/>
            <a:ext cx="1060816" cy="93719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799" y="5770997"/>
            <a:ext cx="5991225" cy="297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389440" y="6979369"/>
            <a:ext cx="6250118" cy="2818110"/>
          </a:xfrm>
        </p:spPr>
        <p:txBody>
          <a:bodyPr>
            <a:normAutofit/>
          </a:bodyPr>
          <a:lstStyle/>
          <a:p>
            <a:pPr algn="l"/>
            <a:endParaRPr lang="ja-JP" altLang="en-US" sz="20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04315" y="3471428"/>
            <a:ext cx="6252300" cy="13165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●堆肥製品価格　</a:t>
            </a: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3,300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円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/1,000kg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（令和</a:t>
            </a:r>
            <a:r>
              <a:rPr lang="en-US" altLang="ja-JP" sz="14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lang="ja-JP" altLang="en-US" sz="14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14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4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4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31</a:t>
            </a:r>
            <a:r>
              <a:rPr lang="ja-JP" altLang="en-US" sz="1400" b="1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lang="ja-JP" altLang="en-US" sz="14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現在税込価格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、管内有機センター共通）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●肥料費削減効果　　　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水稲で堆肥を秋に施用し、基肥を</a:t>
            </a:r>
            <a:r>
              <a:rPr lang="en-US" altLang="ja-JP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割削減・追肥なしの場合、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肥料費は約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割</a:t>
            </a:r>
            <a:endParaRPr lang="en-US" altLang="ja-JP" sz="1400" b="1" u="sng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節減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できます。</a:t>
            </a: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（ひとめぼれ専用</a:t>
            </a:r>
            <a:r>
              <a:rPr lang="en-US" altLang="ja-JP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号の場合）</a:t>
            </a:r>
            <a:endParaRPr kumimoji="1" lang="en-US" altLang="ja-JP" sz="11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04315" y="4911589"/>
            <a:ext cx="6252300" cy="15326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　堆肥使用に当たっての注意点　～</a:t>
            </a:r>
            <a:endParaRPr kumimoji="1" lang="en-US" altLang="ja-JP" dirty="0" smtClean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①実際の成分供給量は、土壌タイプや気象により異なります。</a:t>
            </a:r>
            <a:endParaRPr lang="en-US" altLang="ja-JP" sz="14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②長年連作した</a:t>
            </a:r>
            <a:r>
              <a:rPr kumimoji="1" lang="ja-JP" altLang="en-US" sz="1400" dirty="0" err="1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場や施設栽培では、施用量によっては養分バランスが崩れ、</a:t>
            </a:r>
            <a:endParaRPr kumimoji="1" lang="en-US" altLang="ja-JP" sz="14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作物への影響や環境負荷が心配されますので、土壌分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析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等で確認の上、堆</a:t>
            </a:r>
            <a:endParaRPr kumimoji="1" lang="en-US" altLang="ja-JP" sz="1400" dirty="0" smtClean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肥や肥料の量を決定して下さい。</a:t>
            </a:r>
          </a:p>
          <a:p>
            <a:r>
              <a:rPr lang="ja-JP" altLang="en-US" sz="140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③その他、使用に当たっての不明点は普及</a:t>
            </a:r>
            <a:r>
              <a:rPr lang="ja-JP" altLang="en-US" sz="14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センターにお問い合わせください。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endParaRPr kumimoji="1" lang="ja-JP" altLang="en-US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27929" y="6567774"/>
            <a:ext cx="6228686" cy="15121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角丸四角形 28"/>
          <p:cNvSpPr/>
          <p:nvPr/>
        </p:nvSpPr>
        <p:spPr>
          <a:xfrm>
            <a:off x="333659" y="8113428"/>
            <a:ext cx="4463493" cy="860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宮城県登米農業改良普及センター</a:t>
            </a: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（東部地方振興事務所登米地域事務所農業振興部）</a:t>
            </a:r>
          </a:p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〒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987-0511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登米市迫町佐沼字西佐沼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150-5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r>
              <a:rPr lang="ja-JP" altLang="en-US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0220-22-6127</a:t>
            </a:r>
            <a:r>
              <a:rPr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/>
              <a:t>　</a:t>
            </a:r>
            <a:endParaRPr kumimoji="1" lang="ja-JP" altLang="en-US" sz="1200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092" y="285300"/>
            <a:ext cx="1207951" cy="13428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092" y="1628127"/>
            <a:ext cx="1197176" cy="1143673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6185944" y="1619672"/>
            <a:ext cx="395223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6185944" y="3131840"/>
            <a:ext cx="395223" cy="155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850" y="8203507"/>
            <a:ext cx="1316785" cy="79716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518" y="6601260"/>
            <a:ext cx="5917507" cy="135302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8641" y="103287"/>
            <a:ext cx="5184576" cy="3139083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6314635" y="1507462"/>
            <a:ext cx="426733" cy="112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343248" y="2669816"/>
            <a:ext cx="426733" cy="112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38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2019</TotalTime>
  <Words>440</Words>
  <Application>Microsoft Office PowerPoint</Application>
  <PresentationFormat>画面に合わせる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HGPｺﾞｼｯｸE</vt:lpstr>
      <vt:lpstr>HGP創英ﾌﾟﾚｾﾞﾝｽEB</vt:lpstr>
      <vt:lpstr>HGP創英角ｺﾞｼｯｸUB</vt:lpstr>
      <vt:lpstr>HGS創英角ｺﾞｼｯｸUB</vt:lpstr>
      <vt:lpstr>HGS創英角ﾎﾟｯﾌﾟ体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山家　いずみ</dc:creator>
  <cp:lastModifiedBy>阿部　香</cp:lastModifiedBy>
  <cp:revision>142</cp:revision>
  <cp:lastPrinted>2023-10-05T08:43:50Z</cp:lastPrinted>
  <dcterms:created xsi:type="dcterms:W3CDTF">2019-06-12T01:22:59Z</dcterms:created>
  <dcterms:modified xsi:type="dcterms:W3CDTF">2024-04-09T08:37:42Z</dcterms:modified>
</cp:coreProperties>
</file>