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6"/>
  </p:notesMasterIdLst>
  <p:sldIdLst>
    <p:sldId id="271" r:id="rId2"/>
    <p:sldId id="275" r:id="rId3"/>
    <p:sldId id="277" r:id="rId4"/>
    <p:sldId id="276"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BAD4"/>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2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3F115DC-85C5-4E9A-AB2D-42455DF5A398}" type="datetimeFigureOut">
              <a:rPr kumimoji="1" lang="ja-JP" altLang="en-US" smtClean="0"/>
              <a:t>2025/9/8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0951737-309C-4EF1-8917-4D38DB59BE8F}" type="slidenum">
              <a:rPr kumimoji="1" lang="ja-JP" altLang="en-US" smtClean="0"/>
              <a:t>‹#›</a:t>
            </a:fld>
            <a:endParaRPr kumimoji="1" lang="ja-JP" altLang="en-US"/>
          </a:p>
        </p:txBody>
      </p:sp>
    </p:spTree>
    <p:extLst>
      <p:ext uri="{BB962C8B-B14F-4D97-AF65-F5344CB8AC3E}">
        <p14:creationId xmlns:p14="http://schemas.microsoft.com/office/powerpoint/2010/main" val="3812675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1372838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98311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77361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106318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96950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763978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53717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889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56990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1380869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677783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31219-2693-420C-8DAD-6A8D6100C8C0}" type="datetimeFigureOut">
              <a:rPr kumimoji="1" lang="ja-JP" altLang="en-US" smtClean="0"/>
              <a:t>2025/9/8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4228505464"/>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取組名）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endParaRPr kumimoji="1" lang="ja-JP" altLang="en-US" dirty="0"/>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endParaRPr kumimoji="1" lang="ja-JP" altLang="en-US" dirty="0"/>
          </a:p>
        </p:txBody>
      </p:sp>
      <p:sp>
        <p:nvSpPr>
          <p:cNvPr id="9" name="正方形/長方形 8"/>
          <p:cNvSpPr/>
          <p:nvPr/>
        </p:nvSpPr>
        <p:spPr>
          <a:xfrm>
            <a:off x="6964327" y="958645"/>
            <a:ext cx="2723683" cy="54410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写真等貼り付けスペース</a:t>
            </a:r>
            <a:endParaRPr kumimoji="1" lang="ja-JP" altLang="en-US" dirty="0"/>
          </a:p>
        </p:txBody>
      </p:sp>
      <p:sp>
        <p:nvSpPr>
          <p:cNvPr id="30" name="テキスト ボックス 29"/>
          <p:cNvSpPr txBox="1"/>
          <p:nvPr/>
        </p:nvSpPr>
        <p:spPr>
          <a:xfrm>
            <a:off x="233611" y="7141393"/>
            <a:ext cx="8780315" cy="1200329"/>
          </a:xfrm>
          <a:prstGeom prst="rect">
            <a:avLst/>
          </a:prstGeom>
          <a:noFill/>
        </p:spPr>
        <p:txBody>
          <a:bodyPr wrap="square" rtlCol="0">
            <a:spAutoFit/>
          </a:bodyPr>
          <a:lstStyle/>
          <a:p>
            <a:r>
              <a:rPr kumimoji="1" lang="ja-JP" altLang="en-US" b="1" dirty="0" smtClean="0"/>
              <a:t>・スペースが足りない場合は適宜調整してください。</a:t>
            </a:r>
            <a:endParaRPr kumimoji="1" lang="en-US" altLang="ja-JP" b="1" dirty="0" smtClean="0"/>
          </a:p>
          <a:p>
            <a:r>
              <a:rPr kumimoji="1" lang="ja-JP" altLang="en-US" b="1" dirty="0" smtClean="0"/>
              <a:t>・フォントや配置など一部編集を加える場合がございますが御了承ください。</a:t>
            </a:r>
            <a:endParaRPr kumimoji="1" lang="en-US" altLang="ja-JP" b="1" dirty="0" smtClean="0"/>
          </a:p>
          <a:p>
            <a:r>
              <a:rPr kumimoji="1" lang="ja-JP" altLang="en-US" b="1" dirty="0" smtClean="0"/>
              <a:t>・「実施期間」「実施場所」「対象者」「取組の効果等」「取組に対するお問い合わせ先」は必ず御記載ください。</a:t>
            </a:r>
            <a:endParaRPr kumimoji="1" lang="ja-JP" altLang="en-US" b="1" dirty="0"/>
          </a:p>
        </p:txBody>
      </p:sp>
      <p:sp>
        <p:nvSpPr>
          <p:cNvPr id="32" name="テキスト ボックス 31"/>
          <p:cNvSpPr txBox="1"/>
          <p:nvPr/>
        </p:nvSpPr>
        <p:spPr>
          <a:xfrm>
            <a:off x="233611" y="738446"/>
            <a:ext cx="5254522" cy="461665"/>
          </a:xfrm>
          <a:prstGeom prst="rect">
            <a:avLst/>
          </a:prstGeom>
          <a:noFill/>
        </p:spPr>
        <p:txBody>
          <a:bodyPr wrap="square" rtlCol="0">
            <a:spAutoFit/>
          </a:bodyPr>
          <a:lstStyle/>
          <a:p>
            <a:r>
              <a:rPr lang="ja-JP" altLang="en-US" sz="2400" b="1" dirty="0" smtClean="0">
                <a:latin typeface="BIZ UDPゴシック" panose="020B0400000000000000" pitchFamily="50" charset="-128"/>
                <a:ea typeface="BIZ UDPゴシック" panose="020B0400000000000000" pitchFamily="50" charset="-128"/>
              </a:rPr>
              <a:t>（取組主体名）</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66164162"/>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00375">
                  <a:extLst>
                    <a:ext uri="{9D8B030D-6E8A-4147-A177-3AD203B41FA5}">
                      <a16:colId xmlns:a16="http://schemas.microsoft.com/office/drawing/2014/main" val="4150164139"/>
                    </a:ext>
                  </a:extLst>
                </a:gridCol>
                <a:gridCol w="5579625">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7</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年１１月〇日～〇日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○○会場、</a:t>
                      </a:r>
                      <a:r>
                        <a:rPr lang="en-US" altLang="ja-JP" sz="1600" b="1" dirty="0" smtClean="0">
                          <a:latin typeface="BIZ UDPゴシック" panose="020B0400000000000000" pitchFamily="50" charset="-128"/>
                          <a:ea typeface="BIZ UDPゴシック" panose="020B0400000000000000" pitchFamily="50" charset="-128"/>
                        </a:rPr>
                        <a:t>WEB</a:t>
                      </a:r>
                      <a:r>
                        <a:rPr lang="ja-JP" altLang="en-US" sz="1600" b="1" dirty="0" smtClean="0">
                          <a:latin typeface="BIZ UDPゴシック" panose="020B0400000000000000" pitchFamily="50" charset="-128"/>
                          <a:ea typeface="BIZ UDPゴシック" panose="020B0400000000000000" pitchFamily="50" charset="-128"/>
                        </a:rPr>
                        <a:t>開催　等</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○○市民、県民　等　（参加者数：○○名）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326370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err="1" smtClean="0">
                <a:ln>
                  <a:solidFill>
                    <a:sysClr val="windowText" lastClr="000000"/>
                  </a:solidFill>
                </a:ln>
                <a:latin typeface="BIZ UDPゴシック" panose="020B0400000000000000" pitchFamily="50" charset="-128"/>
                <a:ea typeface="BIZ UDPゴシック" panose="020B0400000000000000" pitchFamily="50" charset="-128"/>
              </a:rPr>
              <a:t>やさい</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もりもりチャレンジ</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a:latin typeface="BIZ UDPゴシック" panose="020B0400000000000000" pitchFamily="50" charset="-128"/>
                <a:ea typeface="BIZ UDPゴシック" panose="020B0400000000000000" pitchFamily="50" charset="-128"/>
              </a:rPr>
              <a:t>・社員からは、「はじめて食べたメニューだったが、また食べてみようと思う」「野菜を食べることを意識するようになった」等の声が聞かれた。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pPr lvl="0"/>
            <a:r>
              <a:rPr kumimoji="1" lang="ja-JP" altLang="en-US" sz="1400">
                <a:solidFill>
                  <a:srgbClr val="000000"/>
                </a:solidFill>
                <a:latin typeface="BIZ UDPゴシック" panose="020B0400000000000000" pitchFamily="50" charset="-128"/>
                <a:ea typeface="BIZ UDPゴシック" panose="020B0400000000000000" pitchFamily="50" charset="-128"/>
              </a:rPr>
              <a:t>○○株式会社　総務担当　</a:t>
            </a:r>
            <a:r>
              <a:rPr kumimoji="1" lang="en-US" altLang="ja-JP" sz="1400">
                <a:solidFill>
                  <a:srgbClr val="000000"/>
                </a:solidFill>
                <a:latin typeface="BIZ UDPゴシック" panose="020B0400000000000000" pitchFamily="50" charset="-128"/>
                <a:ea typeface="BIZ UDPゴシック" panose="020B0400000000000000" pitchFamily="50" charset="-128"/>
              </a:rPr>
              <a:t>0000-00-0000</a:t>
            </a:r>
          </a:p>
          <a:p>
            <a:pPr lvl="0"/>
            <a:r>
              <a:rPr kumimoji="1" lang="ja-JP" altLang="en-US" sz="1400">
                <a:solidFill>
                  <a:srgbClr val="000000"/>
                </a:solidFill>
                <a:latin typeface="BIZ UDPゴシック" panose="020B0400000000000000" pitchFamily="50" charset="-128"/>
                <a:ea typeface="BIZ UDPゴシック" panose="020B0400000000000000" pitchFamily="50" charset="-128"/>
              </a:rPr>
              <a:t>ホームページ：</a:t>
            </a:r>
            <a:r>
              <a:rPr kumimoji="1" lang="en-US" altLang="ja-JP" sz="1400">
                <a:solidFill>
                  <a:srgbClr val="000000"/>
                </a:solidFill>
                <a:latin typeface="BIZ UDPゴシック" panose="020B0400000000000000" pitchFamily="50" charset="-128"/>
                <a:ea typeface="BIZ UDPゴシック" panose="020B0400000000000000" pitchFamily="50" charset="-128"/>
              </a:rPr>
              <a:t>http://www...</a:t>
            </a:r>
            <a:endParaRPr kumimoji="1"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○○株式会社</a:t>
            </a:r>
          </a:p>
        </p:txBody>
      </p:sp>
      <p:graphicFrame>
        <p:nvGraphicFramePr>
          <p:cNvPr id="5" name="表 4"/>
          <p:cNvGraphicFramePr>
            <a:graphicFrameLocks noGrp="1"/>
          </p:cNvGraphicFramePr>
          <p:nvPr>
            <p:extLst>
              <p:ext uri="{D42A27DB-BD31-4B8C-83A1-F6EECF244321}">
                <p14:modId xmlns:p14="http://schemas.microsoft.com/office/powerpoint/2010/main" val="2008545147"/>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74117">
                  <a:extLst>
                    <a:ext uri="{9D8B030D-6E8A-4147-A177-3AD203B41FA5}">
                      <a16:colId xmlns:a16="http://schemas.microsoft.com/office/drawing/2014/main" val="4150164139"/>
                    </a:ext>
                  </a:extLst>
                </a:gridCol>
                <a:gridCol w="5505883">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7</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年１１月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7</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14</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社内食堂</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社員　（</a:t>
                      </a:r>
                      <a:r>
                        <a:rPr lang="en-US" altLang="ja-JP" sz="1600" b="1" dirty="0" smtClean="0">
                          <a:latin typeface="BIZ UDPゴシック" panose="020B0400000000000000" pitchFamily="50" charset="-128"/>
                          <a:ea typeface="BIZ UDPゴシック" panose="020B0400000000000000" pitchFamily="50" charset="-128"/>
                        </a:rPr>
                        <a:t>20</a:t>
                      </a:r>
                      <a:r>
                        <a:rPr lang="ja-JP" altLang="en-US" sz="1600" b="1" dirty="0" smtClean="0">
                          <a:latin typeface="BIZ UDPゴシック" panose="020B0400000000000000" pitchFamily="50" charset="-128"/>
                          <a:ea typeface="BIZ UDPゴシック" panose="020B0400000000000000" pitchFamily="50" charset="-128"/>
                        </a:rPr>
                        <a:t>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11/7</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14</a:t>
            </a:r>
            <a:r>
              <a:rPr kumimoji="1" lang="ja-JP" altLang="en-US">
                <a:latin typeface="BIZ UDPゴシック" panose="020B0400000000000000" pitchFamily="50" charset="-128"/>
                <a:ea typeface="BIZ UDPゴシック" panose="020B0400000000000000" pitchFamily="50" charset="-128"/>
              </a:rPr>
              <a:t>の期間について、昼食に野菜の小皿を一品追加するよう、</a:t>
            </a:r>
            <a:r>
              <a:rPr kumimoji="1" lang="en-US" altLang="ja-JP">
                <a:latin typeface="BIZ UDPゴシック" panose="020B0400000000000000" pitchFamily="50" charset="-128"/>
                <a:ea typeface="BIZ UDPゴシック" panose="020B0400000000000000" pitchFamily="50" charset="-128"/>
              </a:rPr>
              <a:t>POP</a:t>
            </a:r>
            <a:r>
              <a:rPr kumimoji="1" lang="ja-JP" altLang="en-US">
                <a:latin typeface="BIZ UDPゴシック" panose="020B0400000000000000" pitchFamily="50" charset="-128"/>
                <a:ea typeface="BIZ UDPゴシック" panose="020B0400000000000000" pitchFamily="50" charset="-128"/>
              </a:rPr>
              <a:t>を作成し社員に呼びかけを行った。</a:t>
            </a:r>
            <a:endParaRPr kumimoji="1" lang="en-US" altLang="ja-JP">
              <a:latin typeface="BIZ UDPゴシック" panose="020B0400000000000000" pitchFamily="50" charset="-128"/>
              <a:ea typeface="BIZ UDPゴシック" panose="020B0400000000000000" pitchFamily="50" charset="-128"/>
            </a:endParaRPr>
          </a:p>
          <a:p>
            <a:r>
              <a:rPr kumimoji="1" lang="ja-JP" altLang="en-US">
                <a:latin typeface="BIZ UDPゴシック" panose="020B0400000000000000" pitchFamily="50" charset="-128"/>
                <a:ea typeface="BIZ UDPゴシック" panose="020B0400000000000000" pitchFamily="50" charset="-128"/>
              </a:rPr>
              <a:t>・期間中、一部の献立に含まれる野菜の量を増量した。</a:t>
            </a:r>
            <a:endParaRPr kumimoji="1" lang="ja-JP" altLang="en-US" dirty="0">
              <a:latin typeface="BIZ UDPゴシック" panose="020B0400000000000000" pitchFamily="50" charset="-128"/>
              <a:ea typeface="BIZ UDPゴシック" panose="020B0400000000000000" pitchFamily="50" charset="-128"/>
            </a:endParaRPr>
          </a:p>
        </p:txBody>
      </p:sp>
      <p:pic>
        <p:nvPicPr>
          <p:cNvPr id="21" name="Picture 8" descr="食堂のイラス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9761" y="4337949"/>
            <a:ext cx="2133232" cy="203723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お皿に盛られたみずみずしいサラダ | フリー素材のぱくたそ」の写真"/>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372" t="442" r="10188" b="-442"/>
          <a:stretch/>
        </p:blipFill>
        <p:spPr bwMode="auto">
          <a:xfrm>
            <a:off x="7269761" y="2384848"/>
            <a:ext cx="2352635" cy="1663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803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歩数アップチャレンジ</a:t>
            </a:r>
            <a:r>
              <a:rPr lang="en-US" altLang="ja-JP" sz="2800" smtClean="0">
                <a:ln>
                  <a:solidFill>
                    <a:sysClr val="windowText" lastClr="000000"/>
                  </a:solidFill>
                </a:ln>
                <a:latin typeface="BIZ UDPゴシック" panose="020B0400000000000000" pitchFamily="50" charset="-128"/>
                <a:ea typeface="BIZ UDPゴシック" panose="020B0400000000000000" pitchFamily="50" charset="-128"/>
              </a:rPr>
              <a:t>2025</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参加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dirty="0">
                <a:latin typeface="BIZ UDPゴシック" panose="020B0400000000000000" pitchFamily="50" charset="-128"/>
                <a:ea typeface="BIZ UDPゴシック" panose="020B0400000000000000" pitchFamily="50" charset="-128"/>
              </a:rPr>
              <a:t>・社員からは、</a:t>
            </a:r>
            <a:r>
              <a:rPr kumimoji="1" lang="ja-JP" altLang="en-US" dirty="0" smtClean="0">
                <a:latin typeface="BIZ UDPゴシック" panose="020B0400000000000000" pitchFamily="50" charset="-128"/>
                <a:ea typeface="BIZ UDPゴシック" panose="020B0400000000000000" pitchFamily="50" charset="-128"/>
              </a:rPr>
              <a:t>「いつもより歩数を意識できた」「チーム員同士でコミュニケーションをとるきっかけになった」等の感想が聞かれた。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pPr lvl="0"/>
            <a:r>
              <a:rPr kumimoji="1" lang="ja-JP" altLang="en-US" sz="1400" dirty="0" smtClean="0">
                <a:solidFill>
                  <a:srgbClr val="000000"/>
                </a:solidFill>
                <a:latin typeface="BIZ UDPゴシック" panose="020B0400000000000000" pitchFamily="50" charset="-128"/>
                <a:ea typeface="BIZ UDPゴシック" panose="020B0400000000000000" pitchFamily="50" charset="-128"/>
              </a:rPr>
              <a:t>株式会社○○</a:t>
            </a:r>
            <a:r>
              <a:rPr kumimoji="1" lang="ja-JP" altLang="en-US" sz="1400" dirty="0">
                <a:solidFill>
                  <a:srgbClr val="000000"/>
                </a:solidFill>
                <a:latin typeface="BIZ UDPゴシック" panose="020B0400000000000000" pitchFamily="50" charset="-128"/>
                <a:ea typeface="BIZ UDPゴシック" panose="020B0400000000000000" pitchFamily="50" charset="-128"/>
              </a:rPr>
              <a:t>　</a:t>
            </a:r>
            <a:r>
              <a:rPr kumimoji="1" lang="ja-JP" altLang="en-US" sz="1400" dirty="0" smtClean="0">
                <a:solidFill>
                  <a:srgbClr val="000000"/>
                </a:solidFill>
                <a:latin typeface="BIZ UDPゴシック" panose="020B0400000000000000" pitchFamily="50" charset="-128"/>
                <a:ea typeface="BIZ UDPゴシック" panose="020B0400000000000000" pitchFamily="50" charset="-128"/>
              </a:rPr>
              <a:t>健康管理担当</a:t>
            </a:r>
            <a:r>
              <a:rPr kumimoji="1" lang="ja-JP" altLang="en-US" sz="1400" dirty="0">
                <a:solidFill>
                  <a:srgbClr val="000000"/>
                </a:solidFill>
                <a:latin typeface="BIZ UDPゴシック" panose="020B0400000000000000" pitchFamily="50" charset="-128"/>
                <a:ea typeface="BIZ UDPゴシック" panose="020B0400000000000000" pitchFamily="50" charset="-128"/>
              </a:rPr>
              <a:t>　</a:t>
            </a:r>
            <a:r>
              <a:rPr kumimoji="1" lang="en-US" altLang="ja-JP" sz="1400" dirty="0" smtClean="0">
                <a:solidFill>
                  <a:srgbClr val="000000"/>
                </a:solidFill>
                <a:latin typeface="BIZ UDPゴシック" panose="020B0400000000000000" pitchFamily="50" charset="-128"/>
                <a:ea typeface="BIZ UDPゴシック" panose="020B0400000000000000" pitchFamily="50" charset="-128"/>
              </a:rPr>
              <a:t>0000-00-0000</a:t>
            </a:r>
            <a:endParaRPr kumimoji="1" lang="en-US" altLang="ja-JP" sz="1400" dirty="0">
              <a:solidFill>
                <a:srgbClr val="000000"/>
              </a:solidFill>
              <a:latin typeface="BIZ UDPゴシック" panose="020B0400000000000000" pitchFamily="50" charset="-128"/>
              <a:ea typeface="BIZ UDPゴシック" panose="020B0400000000000000" pitchFamily="50" charset="-128"/>
            </a:endParaRPr>
          </a:p>
          <a:p>
            <a:pPr lvl="0"/>
            <a:r>
              <a:rPr kumimoji="1" lang="ja-JP" altLang="en-US" sz="1400" dirty="0">
                <a:solidFill>
                  <a:srgbClr val="000000"/>
                </a:solidFill>
                <a:latin typeface="BIZ UDPゴシック" panose="020B0400000000000000" pitchFamily="50" charset="-128"/>
                <a:ea typeface="BIZ UDPゴシック" panose="020B0400000000000000" pitchFamily="50" charset="-128"/>
              </a:rPr>
              <a:t>ホームページ：</a:t>
            </a:r>
            <a:r>
              <a:rPr kumimoji="1" lang="en-US" altLang="ja-JP" sz="1400" dirty="0">
                <a:solidFill>
                  <a:srgbClr val="000000"/>
                </a:solidFill>
                <a:latin typeface="BIZ UDPゴシック" panose="020B0400000000000000" pitchFamily="50" charset="-128"/>
                <a:ea typeface="BIZ UDPゴシック" panose="020B0400000000000000" pitchFamily="50" charset="-128"/>
              </a:rPr>
              <a:t>http://www...</a:t>
            </a:r>
            <a:endParaRPr kumimoji="1"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smtClean="0">
                <a:latin typeface="BIZ UDPゴシック" panose="020B0400000000000000" pitchFamily="50" charset="-128"/>
                <a:ea typeface="BIZ UDPゴシック" panose="020B0400000000000000" pitchFamily="50" charset="-128"/>
              </a:rPr>
              <a:t>株式会社○○</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72343651"/>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74117">
                  <a:extLst>
                    <a:ext uri="{9D8B030D-6E8A-4147-A177-3AD203B41FA5}">
                      <a16:colId xmlns:a16="http://schemas.microsoft.com/office/drawing/2014/main" val="4150164139"/>
                    </a:ext>
                  </a:extLst>
                </a:gridCol>
                <a:gridCol w="5505883">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7</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年１</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0</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30</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社内</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社員　（</a:t>
                      </a:r>
                      <a:r>
                        <a:rPr lang="en-US" altLang="ja-JP" sz="1600" b="1" dirty="0" smtClean="0">
                          <a:latin typeface="BIZ UDPゴシック" panose="020B0400000000000000" pitchFamily="50" charset="-128"/>
                          <a:ea typeface="BIZ UDPゴシック" panose="020B0400000000000000" pitchFamily="50" charset="-128"/>
                        </a:rPr>
                        <a:t>51</a:t>
                      </a:r>
                      <a:r>
                        <a:rPr lang="ja-JP" altLang="en-US" sz="1600" b="1" dirty="0" smtClean="0">
                          <a:latin typeface="BIZ UDPゴシック" panose="020B0400000000000000" pitchFamily="50" charset="-128"/>
                          <a:ea typeface="BIZ UDPゴシック" panose="020B0400000000000000" pitchFamily="50" charset="-128"/>
                        </a:rPr>
                        <a:t>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dirty="0" smtClean="0">
                <a:latin typeface="BIZ UDPゴシック" panose="020B0400000000000000" pitchFamily="50" charset="-128"/>
                <a:ea typeface="BIZ UDPゴシック" panose="020B0400000000000000" pitchFamily="50" charset="-128"/>
              </a:rPr>
              <a:t>・「歩数アップチャレンジ</a:t>
            </a:r>
            <a:r>
              <a:rPr kumimoji="1" lang="en-US" altLang="ja-JP" dirty="0" smtClean="0">
                <a:latin typeface="BIZ UDPゴシック" panose="020B0400000000000000" pitchFamily="50" charset="-128"/>
                <a:ea typeface="BIZ UDPゴシック" panose="020B0400000000000000" pitchFamily="50" charset="-128"/>
              </a:rPr>
              <a:t>2024</a:t>
            </a:r>
            <a:r>
              <a:rPr kumimoji="1" lang="ja-JP" altLang="en-US" dirty="0" smtClean="0">
                <a:latin typeface="BIZ UDPゴシック" panose="020B0400000000000000" pitchFamily="50" charset="-128"/>
                <a:ea typeface="BIZ UDPゴシック" panose="020B0400000000000000" pitchFamily="50" charset="-128"/>
              </a:rPr>
              <a:t>」に社員で参加した。</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・歩数を確認したりたくさん歩くよう声がけを行った。</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・社内ランキングを作成し、社内で発行する広報誌に掲載した。</a:t>
            </a:r>
            <a:endParaRPr kumimoji="1" lang="ja-JP" altLang="en-US" dirty="0">
              <a:latin typeface="BIZ UDPゴシック" panose="020B0400000000000000" pitchFamily="50" charset="-128"/>
              <a:ea typeface="BIZ UDPゴシック" panose="020B0400000000000000" pitchFamily="50" charset="-128"/>
            </a:endParaRPr>
          </a:p>
        </p:txBody>
      </p:sp>
      <p:pic>
        <p:nvPicPr>
          <p:cNvPr id="1028" name="Picture 4" descr="河川敷の散歩コース"/>
          <p:cNvPicPr>
            <a:picLocks noChangeAspect="1" noChangeArrowheads="1"/>
          </p:cNvPicPr>
          <p:nvPr/>
        </p:nvPicPr>
        <p:blipFill rotWithShape="1">
          <a:blip r:embed="rId2">
            <a:extLst>
              <a:ext uri="{28A0092B-C50C-407E-A947-70E740481C1C}">
                <a14:useLocalDpi xmlns:a14="http://schemas.microsoft.com/office/drawing/2010/main" val="0"/>
              </a:ext>
            </a:extLst>
          </a:blip>
          <a:srcRect t="8405" b="33836"/>
          <a:stretch/>
        </p:blipFill>
        <p:spPr bwMode="auto">
          <a:xfrm>
            <a:off x="7162516" y="4317482"/>
            <a:ext cx="2362150" cy="20465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表彰式のイラスト（大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1275" y="2301537"/>
            <a:ext cx="1844067" cy="1910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299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○○市</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内ウォーキングイベント　</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dirty="0" smtClean="0">
                <a:latin typeface="BIZ UDPゴシック" panose="020B0400000000000000" pitchFamily="50" charset="-128"/>
                <a:ea typeface="BIZ UDPゴシック" panose="020B0400000000000000" pitchFamily="50" charset="-128"/>
              </a:rPr>
              <a:t>・参加者</a:t>
            </a:r>
            <a:r>
              <a:rPr kumimoji="1" lang="ja-JP" altLang="en-US" dirty="0">
                <a:latin typeface="BIZ UDPゴシック" panose="020B0400000000000000" pitchFamily="50" charset="-128"/>
                <a:ea typeface="BIZ UDPゴシック" panose="020B0400000000000000" pitchFamily="50" charset="-128"/>
              </a:rPr>
              <a:t>からは、「楽しかった。また参加したい」などの声がよせられた。</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・景色がいいところを歩くとモチベーションが上がるようだった。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r>
              <a:rPr kumimoji="1" lang="ja-JP" altLang="en-US" sz="1400" dirty="0">
                <a:latin typeface="BIZ UDPゴシック" panose="020B0400000000000000" pitchFamily="50" charset="-128"/>
                <a:ea typeface="BIZ UDPゴシック" panose="020B0400000000000000" pitchFamily="50" charset="-128"/>
              </a:rPr>
              <a:t>○○団体　　</a:t>
            </a:r>
            <a:r>
              <a:rPr kumimoji="1" lang="en-US" altLang="ja-JP" sz="1400" dirty="0">
                <a:latin typeface="BIZ UDPゴシック" panose="020B0400000000000000" pitchFamily="50" charset="-128"/>
                <a:ea typeface="BIZ UDPゴシック" panose="020B0400000000000000" pitchFamily="50" charset="-128"/>
              </a:rPr>
              <a:t>0000-00-0000</a:t>
            </a:r>
          </a:p>
          <a:p>
            <a:r>
              <a:rPr kumimoji="1" lang="ja-JP" altLang="en-US" sz="1400" dirty="0">
                <a:latin typeface="BIZ UDPゴシック" panose="020B0400000000000000" pitchFamily="50" charset="-128"/>
                <a:ea typeface="BIZ UDPゴシック" panose="020B0400000000000000" pitchFamily="50" charset="-128"/>
              </a:rPr>
              <a:t>ホームページ：</a:t>
            </a:r>
            <a:r>
              <a:rPr kumimoji="1" lang="en-US" altLang="ja-JP" sz="1400" dirty="0">
                <a:latin typeface="BIZ UDPゴシック" panose="020B0400000000000000" pitchFamily="50" charset="-128"/>
                <a:ea typeface="BIZ UDPゴシック" panose="020B0400000000000000" pitchFamily="50" charset="-128"/>
              </a:rPr>
              <a:t>http://www...</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smtClean="0">
                <a:latin typeface="BIZ UDPゴシック" panose="020B0400000000000000" pitchFamily="50" charset="-128"/>
                <a:ea typeface="BIZ UDPゴシック" panose="020B0400000000000000" pitchFamily="50" charset="-128"/>
              </a:rPr>
              <a:t>○○団体</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90767748"/>
              </p:ext>
            </p:extLst>
          </p:nvPr>
        </p:nvGraphicFramePr>
        <p:xfrm>
          <a:off x="382735" y="1295697"/>
          <a:ext cx="6480000" cy="1048020"/>
        </p:xfrm>
        <a:graphic>
          <a:graphicData uri="http://schemas.openxmlformats.org/drawingml/2006/table">
            <a:tbl>
              <a:tblPr firstRow="1" bandRow="1">
                <a:tableStyleId>{7E9639D4-E3E2-4D34-9284-5A2195B3D0D7}</a:tableStyleId>
              </a:tblPr>
              <a:tblGrid>
                <a:gridCol w="1003613">
                  <a:extLst>
                    <a:ext uri="{9D8B030D-6E8A-4147-A177-3AD203B41FA5}">
                      <a16:colId xmlns:a16="http://schemas.microsoft.com/office/drawing/2014/main" val="4150164139"/>
                    </a:ext>
                  </a:extLst>
                </a:gridCol>
                <a:gridCol w="5476387">
                  <a:extLst>
                    <a:ext uri="{9D8B030D-6E8A-4147-A177-3AD203B41FA5}">
                      <a16:colId xmlns:a16="http://schemas.microsoft.com/office/drawing/2014/main" val="465377542"/>
                    </a:ext>
                  </a:extLst>
                </a:gridCol>
              </a:tblGrid>
              <a:tr h="377460">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smtClean="0">
                          <a:solidFill>
                            <a:schemeClr val="tx1"/>
                          </a:solidFill>
                          <a:latin typeface="BIZ UDPゴシック" panose="020B0400000000000000" pitchFamily="50" charset="-128"/>
                          <a:ea typeface="BIZ UDPゴシック" panose="020B0400000000000000" pitchFamily="50" charset="-128"/>
                        </a:rPr>
                        <a:t>7</a:t>
                      </a:r>
                      <a:r>
                        <a:rPr lang="ja-JP" altLang="en-US" sz="1600" b="1" smtClean="0">
                          <a:solidFill>
                            <a:schemeClr val="tx1"/>
                          </a:solidFill>
                          <a:latin typeface="BIZ UDPゴシック" panose="020B0400000000000000" pitchFamily="50" charset="-128"/>
                          <a:ea typeface="BIZ UDPゴシック" panose="020B0400000000000000" pitchFamily="50" charset="-128"/>
                        </a:rPr>
                        <a:t>年</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１１月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○○市ウォーキングコース</a:t>
                      </a:r>
                      <a:endParaRPr lang="en-US" altLang="ja-JP" sz="18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市民（</a:t>
                      </a:r>
                      <a:r>
                        <a:rPr lang="en-US" altLang="ja-JP" sz="1600" b="1" dirty="0" smtClean="0">
                          <a:latin typeface="BIZ UDPゴシック" panose="020B0400000000000000" pitchFamily="50" charset="-128"/>
                          <a:ea typeface="BIZ UDPゴシック" panose="020B0400000000000000" pitchFamily="50" charset="-128"/>
                        </a:rPr>
                        <a:t>30</a:t>
                      </a:r>
                      <a:r>
                        <a:rPr lang="ja-JP" altLang="en-US" sz="1600" b="1" dirty="0" smtClean="0">
                          <a:latin typeface="BIZ UDPゴシック" panose="020B0400000000000000" pitchFamily="50" charset="-128"/>
                          <a:ea typeface="BIZ UDPゴシック" panose="020B0400000000000000" pitchFamily="50" charset="-128"/>
                        </a:rPr>
                        <a:t>名参加）</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dirty="0">
                <a:latin typeface="BIZ UDPゴシック" panose="020B0400000000000000" pitchFamily="50" charset="-128"/>
                <a:ea typeface="BIZ UDPゴシック" panose="020B0400000000000000" pitchFamily="50" charset="-128"/>
              </a:rPr>
              <a:t>・○○市内を歩くイベントを企画し実施した。</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・ウォーキング初心者でも楽しみやすいよう、実施前に簡単な講習会を行った</a:t>
            </a:r>
          </a:p>
        </p:txBody>
      </p:sp>
      <p:pic>
        <p:nvPicPr>
          <p:cNvPr id="14" name="Picture 2" descr="グループウォーキングのイラストの（帽子付き）"/>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790" y="4617654"/>
            <a:ext cx="1709393" cy="178475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紅葉の千畳敷カールを下る人々 | フリー素材のぱくたそ」の写真"/>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846"/>
          <a:stretch/>
        </p:blipFill>
        <p:spPr bwMode="auto">
          <a:xfrm>
            <a:off x="6976923" y="2391012"/>
            <a:ext cx="2718901" cy="1988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284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1206</TotalTime>
  <Words>585</Words>
  <Application>Microsoft Office PowerPoint</Application>
  <PresentationFormat>A4 210 x 297 mm</PresentationFormat>
  <Paragraphs>65</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游ゴシック Light</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千葉  佳奈</dc:creator>
  <cp:lastModifiedBy>木島　薫</cp:lastModifiedBy>
  <cp:revision>86</cp:revision>
  <cp:lastPrinted>2023-04-27T10:34:56Z</cp:lastPrinted>
  <dcterms:created xsi:type="dcterms:W3CDTF">2022-10-20T02:26:51Z</dcterms:created>
  <dcterms:modified xsi:type="dcterms:W3CDTF">2025-09-08T11:13:44Z</dcterms:modified>
</cp:coreProperties>
</file>