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3" r:id="rId3"/>
  </p:sldIdLst>
  <p:sldSz cx="6858000" cy="9906000" type="A4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00CC00"/>
    <a:srgbClr val="99CCFF"/>
    <a:srgbClr val="FF6699"/>
    <a:srgbClr val="FFFF99"/>
    <a:srgbClr val="0066FF"/>
    <a:srgbClr val="FFFFCC"/>
    <a:srgbClr val="33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853" autoAdjust="0"/>
  </p:normalViewPr>
  <p:slideViewPr>
    <p:cSldViewPr>
      <p:cViewPr varScale="1">
        <p:scale>
          <a:sx n="75" d="100"/>
          <a:sy n="75" d="100"/>
        </p:scale>
        <p:origin x="786" y="8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01" cy="4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98" tIns="44349" rIns="88698" bIns="443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46" y="0"/>
            <a:ext cx="2945200" cy="4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98" tIns="44349" rIns="88698" bIns="443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1375" y="744538"/>
            <a:ext cx="25749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09" y="4715037"/>
            <a:ext cx="5439058" cy="44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98" tIns="44349" rIns="88698" bIns="44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29"/>
            <a:ext cx="2945201" cy="49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98" tIns="44349" rIns="88698" bIns="443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46" y="9428529"/>
            <a:ext cx="2945200" cy="49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98" tIns="44349" rIns="88698" bIns="443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83BB94-D200-470F-BDF0-B90AC8C36F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7605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A982-DD3C-4009-9A03-E7A6926A0D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513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0DC5F-F646-40BD-BB5D-1D70729AF1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962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2FFFA-1F04-4897-AC8B-2D157DF58C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763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AE71-F073-4A43-AE6E-2AF0EF5A7E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313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E9479-70C1-41A7-832E-05FE18965C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025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960DD-B50A-4C66-9FE3-B8304E90B1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819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CEAD6-1674-4230-BEFA-7CFE8A99CF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045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0ECA6-56B1-43F5-B8B8-303D856AFC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546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B84F-1E18-4E3A-AD67-AAB5C2F1C2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898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5EB03-F4CC-4E49-8C78-4DF7A8689F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413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BEC5-3BEE-4E5E-A6A4-0C7EC3009F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233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8F71C5-42B6-4D1A-837F-B107D7DBAA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as.city.sendai.jp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7672" y="1187713"/>
            <a:ext cx="5470623" cy="3527945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935180" y="6617577"/>
            <a:ext cx="2520280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500" b="1" dirty="0" smtClean="0">
              <a:solidFill>
                <a:srgbClr val="FF6699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/>
            <a:r>
              <a:rPr lang="ja-JP" altLang="en-US" sz="1000" b="1" dirty="0" smtClean="0">
                <a:solidFill>
                  <a:srgbClr val="FF6699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専門家による知って得するきのこのお話</a:t>
            </a:r>
            <a:endParaRPr lang="en-US" altLang="ja-JP" sz="1000" b="1" dirty="0" smtClean="0">
              <a:solidFill>
                <a:srgbClr val="FF6699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/>
            <a:r>
              <a:rPr lang="ja-JP" altLang="en-US" sz="1000" b="1" dirty="0" smtClean="0">
                <a:solidFill>
                  <a:srgbClr val="FF6699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＆</a:t>
            </a:r>
            <a:r>
              <a:rPr lang="en-US" altLang="ja-JP" sz="900" b="1" dirty="0" smtClean="0">
                <a:solidFill>
                  <a:srgbClr val="FF6699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/>
            </a:r>
            <a:br>
              <a:rPr lang="en-US" altLang="ja-JP" sz="900" b="1" dirty="0" smtClean="0">
                <a:solidFill>
                  <a:srgbClr val="FF6699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</a:br>
            <a:r>
              <a:rPr lang="ja-JP" altLang="en-US" sz="1000" b="1" dirty="0" smtClean="0">
                <a:solidFill>
                  <a:srgbClr val="FF6699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宮城県産きのこのお土産付き！</a:t>
            </a:r>
            <a:endParaRPr lang="en-US" altLang="ja-JP" sz="1000" b="1" dirty="0" smtClean="0">
              <a:solidFill>
                <a:srgbClr val="FF6699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/>
            <a:endParaRPr lang="en-US" altLang="ja-JP" sz="500" b="1" dirty="0" smtClean="0">
              <a:solidFill>
                <a:srgbClr val="FF6699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1057110" y="4808824"/>
            <a:ext cx="5756140" cy="2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ja-JP" altLang="en-US" sz="1200" b="1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２０２</a:t>
            </a:r>
            <a:r>
              <a:rPr lang="ja-JP" altLang="en-US" sz="12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３</a:t>
            </a:r>
            <a:r>
              <a:rPr lang="ja-JP" altLang="en-US" sz="1200" b="1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年 ２月１４日（</a:t>
            </a:r>
            <a:r>
              <a:rPr lang="ja-JP" altLang="en-US" sz="12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火</a:t>
            </a:r>
            <a:r>
              <a:rPr lang="ja-JP" altLang="en-US" sz="1200" b="1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） １１：０</a:t>
            </a:r>
            <a:r>
              <a:rPr lang="ja-JP" altLang="en-US" sz="12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０</a:t>
            </a:r>
            <a:r>
              <a:rPr lang="ja-JP" altLang="en-US" sz="1200" b="1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～１４：０</a:t>
            </a:r>
            <a:r>
              <a:rPr lang="ja-JP" altLang="en-US" sz="12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０</a:t>
            </a:r>
            <a:r>
              <a:rPr lang="ja-JP" altLang="en-US" sz="1200" b="1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endParaRPr lang="en-US" altLang="ja-JP" sz="1200" b="1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1138301" y="7145058"/>
            <a:ext cx="2705946" cy="26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成人</a:t>
            </a:r>
            <a:r>
              <a:rPr lang="ja-JP" altLang="en-US" sz="11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lang="ja-JP" altLang="en-US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１６人</a:t>
            </a:r>
            <a:endParaRPr lang="en-US" altLang="ja-JP" sz="11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157082" y="7490234"/>
            <a:ext cx="5667565" cy="26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９９</a:t>
            </a:r>
            <a:r>
              <a:rPr lang="ja-JP" altLang="en-US" sz="11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０</a:t>
            </a:r>
            <a:r>
              <a:rPr lang="ja-JP" altLang="en-US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円</a:t>
            </a:r>
            <a:r>
              <a:rPr lang="ja-JP" altLang="en-US" sz="11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／</a:t>
            </a:r>
            <a:r>
              <a:rPr lang="ja-JP" altLang="en-US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１人</a:t>
            </a:r>
            <a:endParaRPr lang="en-US" altLang="ja-JP" sz="11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1133593" y="6778781"/>
            <a:ext cx="3507932" cy="26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ja-JP" altLang="ja-JP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仙台市ガス局</a:t>
            </a:r>
            <a:r>
              <a:rPr lang="ja-JP" altLang="ja-JP" sz="11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管理栄養士　藤井沙矢香</a:t>
            </a:r>
            <a:endParaRPr lang="ja-JP" altLang="ja-JP" sz="11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71452" y="4774143"/>
            <a:ext cx="972000" cy="28800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日時</a:t>
            </a:r>
            <a:endParaRPr kumimoji="1" lang="ja-JP" altLang="en-US" sz="1200" b="1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60168" y="5149777"/>
            <a:ext cx="972000" cy="28800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会場</a:t>
            </a:r>
            <a:endParaRPr kumimoji="1" lang="ja-JP" altLang="en-US" sz="1200" b="1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62056" y="5676427"/>
            <a:ext cx="972000" cy="28800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メニュー</a:t>
            </a:r>
            <a:endParaRPr kumimoji="1" lang="ja-JP" altLang="en-US" sz="1200" b="1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62056" y="6767139"/>
            <a:ext cx="972000" cy="28800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講師</a:t>
            </a:r>
            <a:endParaRPr kumimoji="1" lang="ja-JP" altLang="en-US" sz="1200" b="1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55167" y="7130434"/>
            <a:ext cx="972000" cy="28800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定員</a:t>
            </a:r>
            <a:endParaRPr kumimoji="1" lang="ja-JP" altLang="en-US" sz="1200" b="1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59421" y="7484049"/>
            <a:ext cx="972000" cy="28800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受講料</a:t>
            </a:r>
            <a:endParaRPr kumimoji="1" lang="ja-JP" altLang="en-US" sz="1200" b="1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76128" y="8170514"/>
            <a:ext cx="972000" cy="28800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応募方法</a:t>
            </a:r>
            <a:endParaRPr kumimoji="1" lang="ja-JP" altLang="en-US" sz="1200" b="1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45" name="Rectangle 118"/>
          <p:cNvSpPr>
            <a:spLocks noChangeArrowheads="1"/>
          </p:cNvSpPr>
          <p:nvPr/>
        </p:nvSpPr>
        <p:spPr bwMode="auto">
          <a:xfrm>
            <a:off x="1113249" y="8162554"/>
            <a:ext cx="5736817" cy="2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E6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779" tIns="49890" rIns="99779" bIns="49890" anchor="ctr">
            <a:spAutoFit/>
          </a:bodyPr>
          <a:lstStyle>
            <a:lvl1pPr defTabSz="998538" eaLnBrk="0" hangingPunct="0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98475" indent="-312738" defTabSz="998538" eaLnBrk="0" hangingPunct="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998538" indent="-249238" defTabSz="998538" eaLnBrk="0" hangingPunct="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497013" indent="-249238" defTabSz="998538" eaLnBrk="0" hangingPunct="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995488" indent="-249238" defTabSz="998538" eaLnBrk="0" hangingPunct="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452688" indent="-249238" defTabSz="998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09888" indent="-249238" defTabSz="998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367088" indent="-249238" defTabSz="998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24288" indent="-249238" defTabSz="998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ホームページ</a:t>
            </a:r>
            <a:r>
              <a:rPr lang="en-US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【</a:t>
            </a:r>
            <a:r>
              <a:rPr lang="en-US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  <a:hlinkClick r:id="rId3"/>
              </a:rPr>
              <a:t>https://www.gas.city.sendai.jp</a:t>
            </a:r>
            <a:r>
              <a:rPr lang="en-US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】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またはハガキでご応募</a:t>
            </a:r>
            <a:r>
              <a:rPr lang="ja-JP" altLang="en-US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ください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endParaRPr lang="en-US" altLang="ja-JP" sz="10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0" y="1704"/>
            <a:ext cx="6858000" cy="262837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91" tIns="47796" rIns="95591" bIns="47796" anchor="ctr"/>
          <a:lstStyle/>
          <a:p>
            <a:pPr algn="ctr" eaLnBrk="1" hangingPunct="1">
              <a:defRPr/>
            </a:pPr>
            <a:r>
              <a:rPr lang="ja-JP" altLang="en-US" sz="1400" b="1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宮城県特用林産振興会・仙台市ガス局共催　料理</a:t>
            </a:r>
            <a:r>
              <a:rPr lang="ja-JP" altLang="en-US" sz="1400" b="1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教室</a:t>
            </a:r>
          </a:p>
        </p:txBody>
      </p:sp>
      <p:sp>
        <p:nvSpPr>
          <p:cNvPr id="59" name="角丸四角形 58"/>
          <p:cNvSpPr/>
          <p:nvPr/>
        </p:nvSpPr>
        <p:spPr>
          <a:xfrm>
            <a:off x="76799" y="7816897"/>
            <a:ext cx="972000" cy="28800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応募〆</a:t>
            </a:r>
            <a:r>
              <a:rPr lang="ja-JP" altLang="en-US" sz="1200" b="1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切</a:t>
            </a:r>
            <a:endParaRPr kumimoji="1" lang="ja-JP" altLang="en-US" sz="1200" b="1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1129798" y="7863494"/>
            <a:ext cx="2227194" cy="2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ja-JP" altLang="en-US" sz="1200" b="1" dirty="0" smtClean="0">
                <a:solidFill>
                  <a:srgbClr val="0066FF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２月２日（木）</a:t>
            </a:r>
            <a:r>
              <a:rPr lang="ja-JP" altLang="en-US" sz="12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必着</a:t>
            </a:r>
            <a:endParaRPr lang="en-US" altLang="ja-JP" sz="12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76" name="Text Box 29"/>
          <p:cNvSpPr txBox="1">
            <a:spLocks noChangeArrowheads="1"/>
          </p:cNvSpPr>
          <p:nvPr/>
        </p:nvSpPr>
        <p:spPr bwMode="auto">
          <a:xfrm>
            <a:off x="1005532" y="5700841"/>
            <a:ext cx="5868939" cy="102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ja-JP" altLang="en-US" sz="1100" dirty="0">
                <a:solidFill>
                  <a:srgbClr val="0000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1100" dirty="0" smtClean="0">
                <a:solidFill>
                  <a:srgbClr val="0000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●チーズ</a:t>
            </a:r>
            <a:r>
              <a:rPr lang="en-US" altLang="ja-JP" sz="1100" dirty="0" smtClean="0">
                <a:solidFill>
                  <a:srgbClr val="0000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in</a:t>
            </a:r>
            <a:r>
              <a:rPr lang="ja-JP" altLang="en-US" sz="1100" dirty="0" smtClean="0">
                <a:solidFill>
                  <a:srgbClr val="0000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ハンバーグ　　　　　　　　</a:t>
            </a:r>
            <a:endParaRPr lang="en-US" altLang="ja-JP" sz="1100" dirty="0" smtClean="0">
              <a:solidFill>
                <a:srgbClr val="000000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ja-JP" altLang="en-US" sz="1100" dirty="0">
                <a:solidFill>
                  <a:srgbClr val="0000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1100" dirty="0" smtClean="0">
                <a:solidFill>
                  <a:srgbClr val="0000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●きのこのガーリックスープ</a:t>
            </a:r>
            <a:endParaRPr lang="en-US" altLang="ja-JP" sz="1100" dirty="0" smtClean="0">
              <a:solidFill>
                <a:srgbClr val="000000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ja-JP" altLang="en-US" sz="1100" dirty="0" smtClean="0">
                <a:solidFill>
                  <a:srgbClr val="0000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●グリルきのこのサラダ～わさびドレッシング～</a:t>
            </a:r>
            <a:endParaRPr lang="en-US" altLang="ja-JP" sz="1100" dirty="0" smtClean="0">
              <a:solidFill>
                <a:srgbClr val="000000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ja-JP" altLang="en-US" sz="1100" dirty="0" smtClean="0">
                <a:solidFill>
                  <a:srgbClr val="0000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●わさびミルクシェイク</a:t>
            </a:r>
            <a:endParaRPr lang="en-US" altLang="ja-JP" sz="1100" dirty="0" smtClean="0">
              <a:solidFill>
                <a:srgbClr val="000000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ja-JP" altLang="en-US" sz="1100" dirty="0">
                <a:solidFill>
                  <a:srgbClr val="0000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1100" dirty="0" smtClean="0">
                <a:solidFill>
                  <a:srgbClr val="0000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●ガス炊きごはん</a:t>
            </a:r>
            <a:endParaRPr lang="en-US" altLang="ja-JP" sz="1100" dirty="0">
              <a:solidFill>
                <a:srgbClr val="000000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-12032" y="746100"/>
            <a:ext cx="6870032" cy="43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buNone/>
            </a:pPr>
            <a:r>
              <a:rPr lang="ja-JP" altLang="ja-JP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今回は、宮城県産のきのこをたっぷり使ったお手軽！洋風メニューをご紹介</a:t>
            </a:r>
            <a:r>
              <a:rPr lang="ja-JP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します。</a:t>
            </a:r>
            <a:endParaRPr lang="en-US" altLang="ja-JP" sz="10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>
              <a:buNone/>
            </a:pPr>
            <a:r>
              <a:rPr lang="ja-JP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きのこ</a:t>
            </a:r>
            <a:r>
              <a:rPr lang="ja-JP" altLang="ja-JP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で美味しくボリュームアップした満足ごはんを作りましょう</a:t>
            </a:r>
            <a:r>
              <a:rPr lang="ja-JP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endParaRPr lang="ja-JP" altLang="ja-JP" sz="1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0" y="312887"/>
            <a:ext cx="6858000" cy="41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91" tIns="47796" rIns="95591" bIns="47796" anchor="ctr"/>
          <a:lstStyle/>
          <a:p>
            <a:pPr algn="ctr" eaLnBrk="1" hangingPunct="1">
              <a:defRPr/>
            </a:pPr>
            <a:r>
              <a:rPr lang="ja-JP" altLang="en-US" sz="1600" b="1" dirty="0" smtClean="0">
                <a:solidFill>
                  <a:srgbClr val="00CC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～　</a:t>
            </a:r>
            <a:r>
              <a:rPr lang="ja-JP" altLang="en-US" sz="1600" b="1" dirty="0">
                <a:solidFill>
                  <a:srgbClr val="00CC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家族が</a:t>
            </a:r>
            <a:r>
              <a:rPr lang="ja-JP" altLang="en-US" sz="1600" b="1" dirty="0" smtClean="0">
                <a:solidFill>
                  <a:srgbClr val="00CC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喜ぶ！お手軽 きのこごはん　～</a:t>
            </a:r>
            <a:endParaRPr lang="en-US" altLang="ja-JP" sz="1600" b="1" dirty="0" smtClean="0">
              <a:solidFill>
                <a:srgbClr val="00CC00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157916" y="5139531"/>
            <a:ext cx="5640605" cy="49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ja-JP" altLang="en-US" sz="11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仙台市ガス局ショールーム「ガスサロン</a:t>
            </a:r>
            <a:r>
              <a:rPr lang="ja-JP" altLang="en-US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」</a:t>
            </a:r>
            <a:r>
              <a:rPr lang="ja-JP" altLang="en-US" sz="11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１</a:t>
            </a:r>
            <a:r>
              <a:rPr lang="en-US" altLang="ja-JP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F</a:t>
            </a:r>
            <a:r>
              <a:rPr lang="ja-JP" altLang="en-US" sz="11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キッチンパレット</a:t>
            </a:r>
            <a:endParaRPr lang="en-US" altLang="ja-JP" sz="11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（仙台市</a:t>
            </a:r>
            <a:r>
              <a:rPr lang="ja-JP" altLang="en-US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青葉区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中央</a:t>
            </a:r>
            <a:r>
              <a:rPr lang="en-US" altLang="ja-JP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丁目</a:t>
            </a:r>
            <a:r>
              <a:rPr lang="en-US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10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－</a:t>
            </a:r>
            <a:r>
              <a:rPr lang="en-US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24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）</a:t>
            </a:r>
            <a:endParaRPr lang="ja-JP" altLang="en-US" sz="1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1079557" y="9408567"/>
            <a:ext cx="5770509" cy="24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【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あて先</a:t>
            </a:r>
            <a:r>
              <a:rPr lang="en-US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】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en-US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〒980-0021</a:t>
            </a:r>
            <a:r>
              <a:rPr lang="ja-JP" altLang="en-US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仙台市青葉区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中央</a:t>
            </a:r>
            <a:r>
              <a:rPr lang="en-US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丁目</a:t>
            </a:r>
            <a:r>
              <a:rPr lang="en-US" altLang="ja-JP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10</a:t>
            </a:r>
            <a:r>
              <a:rPr lang="ja-JP" altLang="en-US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－</a:t>
            </a:r>
            <a:r>
              <a:rPr lang="en-US" altLang="ja-JP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24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仙台市</a:t>
            </a:r>
            <a:r>
              <a:rPr lang="ja-JP" altLang="en-US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ガス局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ショールーム　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きの</a:t>
            </a:r>
            <a:r>
              <a:rPr lang="ja-JP" altLang="en-US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こ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係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endParaRPr lang="ja-JP" altLang="en-US" sz="1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113249" y="8440363"/>
            <a:ext cx="5748582" cy="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希望日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、コース名、郵便番号、住所、</a:t>
            </a:r>
            <a:r>
              <a:rPr lang="ja-JP" altLang="en-US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氏名（ふりがな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）、年齢、電話番号を</a:t>
            </a:r>
            <a:r>
              <a:rPr lang="ja-JP" altLang="en-US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明記の上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、</a:t>
            </a:r>
            <a:endParaRPr lang="en-US" altLang="ja-JP" sz="10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ご応募くださ</a:t>
            </a:r>
            <a:r>
              <a:rPr lang="ja-JP" altLang="en-US" sz="1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い</a:t>
            </a:r>
            <a:r>
              <a:rPr lang="ja-JP" altLang="en-US" sz="10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endParaRPr lang="en-US" altLang="ja-JP" sz="10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●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１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回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の応募で２人まで応募できます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r>
              <a:rPr lang="ja-JP" altLang="en-US" sz="8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（２人分の郵便番号、住所、</a:t>
            </a:r>
            <a:r>
              <a:rPr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氏名</a:t>
            </a:r>
            <a:r>
              <a:rPr lang="ja-JP" altLang="en-US" sz="8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、年齢、電話番号を明記くださ</a:t>
            </a:r>
            <a:r>
              <a:rPr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い</a:t>
            </a:r>
            <a:r>
              <a:rPr lang="ja-JP" altLang="en-US" sz="8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r>
              <a:rPr lang="en-US" altLang="ja-JP" sz="8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ja-JP" sz="800" dirty="0">
                <a:solidFill>
                  <a:srgbClr val="FF6699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※</a:t>
            </a:r>
            <a:r>
              <a:rPr lang="ja-JP" altLang="en-US" sz="800" dirty="0">
                <a:solidFill>
                  <a:srgbClr val="FF6699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当教室では、感染症予防の取り組みとして、裏面記載の対策を講じたうえで料理教室を開催しております。</a:t>
            </a:r>
            <a:r>
              <a:rPr lang="en-US" altLang="ja-JP" sz="800" dirty="0">
                <a:solidFill>
                  <a:srgbClr val="FF6699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/>
            </a:r>
            <a:br>
              <a:rPr lang="en-US" altLang="ja-JP" sz="800" dirty="0">
                <a:solidFill>
                  <a:srgbClr val="FF6699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</a:br>
            <a:r>
              <a:rPr lang="ja-JP" altLang="en-US" sz="800" dirty="0">
                <a:solidFill>
                  <a:srgbClr val="FF6699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ご一読いただき、ご了承のうえご応募ください</a:t>
            </a:r>
            <a:r>
              <a:rPr lang="ja-JP" altLang="en-US" sz="800" dirty="0" smtClean="0">
                <a:solidFill>
                  <a:srgbClr val="FF6699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endParaRPr lang="en-US" altLang="ja-JP" sz="800" dirty="0">
              <a:solidFill>
                <a:srgbClr val="FF6699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50" name="Text Box 36"/>
          <p:cNvSpPr txBox="1">
            <a:spLocks noChangeArrowheads="1"/>
          </p:cNvSpPr>
          <p:nvPr/>
        </p:nvSpPr>
        <p:spPr bwMode="auto">
          <a:xfrm>
            <a:off x="-12032" y="9665876"/>
            <a:ext cx="6880810" cy="253900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 lIns="91423" tIns="45712" rIns="91423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お問い合わせは･･･仙台市ガス局ショールーム「ガスサロン」</a:t>
            </a:r>
            <a:r>
              <a:rPr lang="ja-JP" altLang="en-US" sz="1050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へ　　</a:t>
            </a:r>
            <a:r>
              <a:rPr lang="en-US" altLang="ja-JP" sz="1050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TEL</a:t>
            </a:r>
            <a:r>
              <a:rPr lang="ja-JP" altLang="en-US" sz="105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lang="en-US" altLang="ja-JP" sz="1050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264-0220</a:t>
            </a:r>
            <a:r>
              <a:rPr lang="ja-JP" altLang="en-US" sz="1050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（</a:t>
            </a:r>
            <a:r>
              <a:rPr lang="en-US" altLang="ja-JP" sz="1050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9</a:t>
            </a:r>
            <a:r>
              <a:rPr lang="ja-JP" altLang="en-US" sz="1050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：</a:t>
            </a:r>
            <a:r>
              <a:rPr lang="en-US" altLang="ja-JP" sz="1050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30</a:t>
            </a:r>
            <a:r>
              <a:rPr lang="ja-JP" altLang="en-US" sz="1050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～</a:t>
            </a:r>
            <a:r>
              <a:rPr lang="en-US" altLang="ja-JP" sz="1050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18</a:t>
            </a:r>
            <a:r>
              <a:rPr lang="ja-JP" altLang="en-US" sz="1050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：</a:t>
            </a:r>
            <a:r>
              <a:rPr lang="en-US" altLang="ja-JP" sz="1050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30</a:t>
            </a:r>
            <a:r>
              <a:rPr lang="ja-JP" altLang="en-US" sz="1050" dirty="0" smtClean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）</a:t>
            </a:r>
            <a:endParaRPr lang="ja-JP" altLang="en-US" sz="1050" baseline="30000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24" y="7313633"/>
            <a:ext cx="1460254" cy="987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テキスト ボックス 40"/>
          <p:cNvSpPr txBox="1"/>
          <p:nvPr/>
        </p:nvSpPr>
        <p:spPr>
          <a:xfrm>
            <a:off x="2559" y="8579246"/>
            <a:ext cx="1157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996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algn="ctr"/>
            <a:r>
              <a:rPr lang="ja-JP" altLang="en-US" sz="900" dirty="0" smtClean="0">
                <a:solidFill>
                  <a:srgbClr val="00B05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応募はこちらから</a:t>
            </a:r>
            <a:endParaRPr lang="ja-JP" altLang="en-US" sz="900" dirty="0">
              <a:solidFill>
                <a:srgbClr val="00B050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31" name="図 3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110"/>
          <a:stretch/>
        </p:blipFill>
        <p:spPr bwMode="auto">
          <a:xfrm>
            <a:off x="202630" y="8823088"/>
            <a:ext cx="663280" cy="6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35" b="96676" l="2756" r="984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4579" y="320916"/>
            <a:ext cx="773942" cy="8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4672" y="318205"/>
            <a:ext cx="6818936" cy="544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5" tIns="45638" rIns="91275" bIns="45638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感染症予防の取り組みとして、下記の対策を講じたうえで料理教室を開催しております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。ご了承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のうえご応募ください。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en-US" altLang="ja-JP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【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料理教室での取り組み</a:t>
            </a:r>
            <a:r>
              <a:rPr lang="en-US" altLang="ja-JP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】</a:t>
            </a: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スタッフのマスク着用及び当日の検温を実施します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　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教室中に室内換気を実施します。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・試食テーブルを増やし、お客さま同士の距離を確保します。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・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試食テーブルにパーテーションを設置します。</a:t>
            </a:r>
            <a:endParaRPr lang="en-US" altLang="ja-JP" sz="9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調理機器や会場の消毒を実施します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　　　　　　　　　　　・一部の教室では定員数を減らして実施します。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en-US" altLang="ja-JP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【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料理教室に参加されるお客さまへのお願い</a:t>
            </a:r>
            <a:r>
              <a:rPr lang="en-US" altLang="ja-JP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】</a:t>
            </a: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●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来場前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以下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の項目に該当する場合は、料理教室への参加をお断りさせていただきます。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お電話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にてキャンセルを承っておりますので、当日でも必ずご連絡ください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。なお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、いずれの場合もキャンセル料は不要です。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平熱を超える発熱（</a:t>
            </a:r>
            <a:r>
              <a:rPr lang="en-US" altLang="ja-JP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37.5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度以上）や咳などの風邪症状、息苦しさや倦怠感の症状がある方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新型コロナウイルス感染者との濃厚接触者、同居のご家族さまや身近な知人に濃厚接触の疑いがある方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教室開催日から直近</a:t>
            </a:r>
            <a:r>
              <a:rPr lang="en-US" altLang="ja-JP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週間で、海外または国内の感染流行地域（クラスター等）への旅行・出張された方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●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当日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・料理教室は参加者同士が協力して調理を行うグループ形式です。マスク、三角巾、エプロンは必ず着用してご参加ください。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入室時に手指のアルコール消毒をお願いします。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入室時に非接触型体温計を用いた検温を実施します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r>
              <a:rPr lang="en-US" altLang="ja-JP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37.5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度以上の発熱がある場合は、参加をお断りする場合がございます。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料理中はこまめに手洗いをお願いします。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新型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コロナウイルス感染者が確認された場合、保健所等の公的機関にお客さまの個人情報を提供する場合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がございます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また、個人情報は伏せたうえで、該当の方が参加していた教室の日時をガス局ホームページに公開する場合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がございます。</a:t>
            </a:r>
            <a:endParaRPr lang="en-US" altLang="ja-JP" sz="9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endParaRPr lang="en-US" altLang="ja-JP" sz="9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endParaRPr lang="en-US" altLang="ja-JP" sz="9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抽選の上、当選者にのみ、開催日の</a:t>
            </a:r>
            <a:r>
              <a:rPr lang="en-US" altLang="ja-JP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7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日前までにご連絡いたします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過去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に連絡をいただけずキャンセルされた方は、抽選の対象外となることがあります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落選のご連絡はいたしません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当選者以外の同伴、見学はお断りしております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アレルギー対応はしておりません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・この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料理教室では、託児は行いません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　</a:t>
            </a:r>
            <a:endParaRPr lang="en-US" altLang="ja-JP" sz="9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buNone/>
            </a:pP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ja-JP" altLang="en-US" sz="8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申し込み</a:t>
            </a:r>
            <a:r>
              <a:rPr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いただいた住所、氏名などの個人情報は、仙台市ガス局およびガスサロン業務委託会社の仙台ガスサービス（株）にて料理教室</a:t>
            </a:r>
            <a:r>
              <a:rPr lang="ja-JP" altLang="en-US" sz="8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及び</a:t>
            </a:r>
            <a:endParaRPr lang="en-US" altLang="ja-JP" sz="8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8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イベント</a:t>
            </a:r>
            <a:r>
              <a:rPr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の運営（応募履歴・参加履歴の管理を含む）にのみ使用し、それ以外の目的で利用されることは一切ありません</a:t>
            </a:r>
            <a:r>
              <a:rPr lang="ja-JP" altLang="en-US" sz="8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。</a:t>
            </a:r>
            <a:endParaRPr lang="en-US" altLang="ja-JP" sz="800" dirty="0" smtClean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ja-JP" altLang="en-US" sz="8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（</a:t>
            </a:r>
            <a:r>
              <a:rPr lang="en-US" altLang="ja-JP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※</a:t>
            </a:r>
            <a:r>
              <a:rPr lang="ja-JP" altLang="ja-JP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新型コロナウイルス感染者が確認された場合</a:t>
            </a:r>
            <a:r>
              <a:rPr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を除く。）</a:t>
            </a:r>
          </a:p>
          <a:p>
            <a:pPr>
              <a:buNone/>
            </a:pPr>
            <a:endParaRPr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-2083" y="9634972"/>
            <a:ext cx="6860082" cy="274715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7696" y="9658406"/>
            <a:ext cx="5888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他にも仙台市ガス局ホームページでは、お手軽に作れるレシピを多数掲載中！</a:t>
            </a:r>
            <a:r>
              <a:rPr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ja-JP" altLang="en-US" sz="9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ぜひご覧ください♪　　</a:t>
            </a:r>
            <a:endParaRPr kumimoji="1" lang="en-US" altLang="ja-JP" sz="900" b="1" dirty="0" smtClean="0">
              <a:solidFill>
                <a:srgbClr val="00B050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" y="-1583"/>
            <a:ext cx="6857963" cy="276999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仙台市ガス局料理教室の感染症対策について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3774323"/>
            <a:ext cx="6864485" cy="276999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応募に関する注意事項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018" y="5703073"/>
            <a:ext cx="6857914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B05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きのこを使ったオススメレシピ　</a:t>
            </a:r>
            <a:endParaRPr lang="ja-JP" altLang="en-US" sz="1200" dirty="0">
              <a:solidFill>
                <a:srgbClr val="00B050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27" name="Picture 3" descr="E:\仙台市ガス局様クッキングレシピ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23" y="9197213"/>
            <a:ext cx="700679" cy="7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テキスト ボックス 10"/>
          <p:cNvSpPr txBox="1"/>
          <p:nvPr/>
        </p:nvSpPr>
        <p:spPr>
          <a:xfrm rot="21176055">
            <a:off x="919138" y="5620702"/>
            <a:ext cx="1323330" cy="52600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Ｌ</a:t>
            </a:r>
            <a:r>
              <a:rPr kumimoji="1" lang="en-US" altLang="ja-JP" sz="10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et's</a:t>
            </a:r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enjoy</a:t>
            </a:r>
          </a:p>
          <a:p>
            <a:pPr>
              <a:lnSpc>
                <a:spcPts val="1500"/>
              </a:lnSpc>
            </a:pPr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cooking</a:t>
            </a:r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♪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37" y="5696972"/>
            <a:ext cx="1699500" cy="30900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074315" y="9431245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996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algn="r"/>
            <a:r>
              <a:rPr lang="ja-JP" altLang="en-US" sz="8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●無断</a:t>
            </a:r>
            <a:r>
              <a:rPr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転用</a:t>
            </a:r>
            <a:r>
              <a:rPr lang="ja-JP" altLang="en-US" sz="8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禁止：仙台市</a:t>
            </a:r>
            <a:r>
              <a:rPr lang="ja-JP" altLang="en-US" sz="8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ガス局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92563" y="8913338"/>
            <a:ext cx="1059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996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algn="ctr"/>
            <a:r>
              <a:rPr lang="ja-JP" altLang="en-US" sz="800" dirty="0" smtClean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クッキングレシピは</a:t>
            </a:r>
            <a:endParaRPr lang="en-US" altLang="ja-JP" sz="800" dirty="0" smtClean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 smtClean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こちらから</a:t>
            </a:r>
            <a:endParaRPr lang="ja-JP" altLang="en-US" sz="800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9539" y="6072071"/>
            <a:ext cx="3520723" cy="29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260" tIns="40630" rIns="81260" bIns="40630">
            <a:spAutoFit/>
          </a:bodyPr>
          <a:lstStyle>
            <a:lvl1pPr defTabSz="9128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2813" indent="-230188" defTabSz="912813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solidFill>
                  <a:srgbClr val="00B05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手作りなめたけ</a:t>
            </a:r>
            <a:endParaRPr lang="ja-JP" altLang="en-US" sz="1400" dirty="0">
              <a:solidFill>
                <a:srgbClr val="00B05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6839" y="7976768"/>
            <a:ext cx="6836769" cy="82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209" tIns="37104" rIns="74209" bIns="37104">
            <a:spAutoFit/>
          </a:bodyPr>
          <a:lstStyle>
            <a:lvl1pPr marL="417513" indent="-417513" defTabSz="8350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835025" indent="-417513" defTabSz="8350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252538" indent="-417513" defTabSz="83502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70050" indent="-417513" defTabSz="83502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87563" indent="-417513" defTabSz="83502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44763" indent="-417513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001963" indent="-417513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59163" indent="-417513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916363" indent="-417513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○作り方</a:t>
            </a: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</a:t>
            </a:r>
            <a:r>
              <a:rPr lang="en-US" altLang="ja-JP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.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えのきたけは石づきを切り落として約</a:t>
            </a:r>
            <a:r>
              <a:rPr lang="en-US" altLang="ja-JP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150</a:t>
            </a:r>
            <a:r>
              <a:rPr lang="ja-JP" altLang="en-US" sz="1000" dirty="0" err="1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ｇ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用意し</a:t>
            </a: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、</a:t>
            </a:r>
            <a:r>
              <a:rPr lang="en-US" altLang="ja-JP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</a:t>
            </a:r>
            <a:r>
              <a:rPr lang="en-US" altLang="ja-JP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ｃｍ長さに切る。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900" dirty="0">
                <a:solidFill>
                  <a:srgbClr val="0066FF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endParaRPr lang="en-US" altLang="ja-JP" sz="1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2.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フライパンまたは鍋に</a:t>
            </a:r>
            <a:r>
              <a:rPr lang="en-US" altLang="ja-JP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と、＜</a:t>
            </a:r>
            <a:r>
              <a:rPr lang="en-US" altLang="ja-JP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A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＞を入れて混ぜ、火にかける。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中火で加熱し、えのきたけがしんなりして汁気が少なくなったら、酢を入れ、ひと煮立ちさせる。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29854" y="6429991"/>
            <a:ext cx="2016478" cy="130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209" tIns="37104" rIns="74209" bIns="37104">
            <a:spAutoFit/>
          </a:bodyPr>
          <a:lstStyle>
            <a:lvl1pPr defTabSz="8350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17513" indent="-285750" defTabSz="8350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35025" indent="-228600" defTabSz="83502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52538" indent="-228600" defTabSz="83502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670050" indent="-228600" defTabSz="83502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12725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58445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04165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49885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○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材料：作りやすい分量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えのきたけ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米</a:t>
            </a: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酢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＜</a:t>
            </a:r>
            <a:r>
              <a:rPr lang="en-US" altLang="ja-JP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A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＞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砂糖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酒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しょうゆ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みりん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842143" y="6587885"/>
            <a:ext cx="1006441" cy="115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209" tIns="37104" rIns="74209" bIns="37104">
            <a:spAutoFit/>
          </a:bodyPr>
          <a:lstStyle>
            <a:lvl1pPr defTabSz="8350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17513" indent="-285750" defTabSz="8350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35025" indent="-228600" defTabSz="83502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52538" indent="-228600" defTabSz="83502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670050" indent="-228600" defTabSz="83502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12725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58445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04165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49885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正味</a:t>
            </a:r>
            <a:r>
              <a:rPr lang="en-US" altLang="ja-JP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150</a:t>
            </a:r>
            <a:r>
              <a:rPr lang="ja-JP" altLang="en-US" sz="1000" dirty="0" err="1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ｇ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小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さじ</a:t>
            </a:r>
            <a:r>
              <a:rPr lang="en-US" altLang="ja-JP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1/2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弱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小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さじ</a:t>
            </a:r>
            <a:r>
              <a:rPr lang="en-US" altLang="ja-JP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大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さじ</a:t>
            </a:r>
            <a:r>
              <a:rPr lang="en-US" altLang="ja-JP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大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さじ</a:t>
            </a:r>
            <a:r>
              <a:rPr lang="en-US" altLang="ja-JP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大</a:t>
            </a:r>
            <a:r>
              <a:rPr lang="ja-JP" altLang="en-US" sz="1000" dirty="0" smtClean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さじ</a:t>
            </a:r>
            <a:r>
              <a:rPr lang="en-US" altLang="ja-JP" sz="1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</a:t>
            </a:r>
            <a:endParaRPr lang="en-US" altLang="ja-JP" sz="1000" dirty="0" smtClean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86" y="6534132"/>
            <a:ext cx="1927677" cy="12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FFFF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1064</Words>
  <Application>Microsoft Office PowerPoint</Application>
  <PresentationFormat>A4 210 x 297 mm</PresentationFormat>
  <Paragraphs>103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BIZ UDP明朝 Medium</vt:lpstr>
      <vt:lpstr>BIZ UD明朝 Medium</vt:lpstr>
      <vt:lpstr>ＭＳ Ｐゴシック</vt:lpstr>
      <vt:lpstr>ＭＳ Ｐ明朝</vt:lpstr>
      <vt:lpstr>Arial</vt:lpstr>
      <vt:lpstr>標準デザイン</vt:lpstr>
      <vt:lpstr>PowerPoint プレゼンテーション</vt:lpstr>
      <vt:lpstr>PowerPoint プレゼンテーション</vt:lpstr>
    </vt:vector>
  </TitlesOfParts>
  <Company>システム管理課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プロに学ぶ</dc:title>
  <dc:creator>S1857102</dc:creator>
  <cp:lastModifiedBy>仙台市ガス局</cp:lastModifiedBy>
  <cp:revision>481</cp:revision>
  <cp:lastPrinted>2022-05-11T06:50:28Z</cp:lastPrinted>
  <dcterms:created xsi:type="dcterms:W3CDTF">2010-07-16T07:31:15Z</dcterms:created>
  <dcterms:modified xsi:type="dcterms:W3CDTF">2022-12-22T00:51:03Z</dcterms:modified>
</cp:coreProperties>
</file>