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5" autoAdjust="0"/>
    <p:restoredTop sz="94660"/>
  </p:normalViewPr>
  <p:slideViewPr>
    <p:cSldViewPr snapToGrid="0">
      <p:cViewPr>
        <p:scale>
          <a:sx n="100" d="100"/>
          <a:sy n="100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72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96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16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82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0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5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60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85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6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5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21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BBA5-B0B5-4168-A89B-2270B7F721D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08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oseise-k@pref.miyagi.lg.jp" TargetMode="Externa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50800" y="151591"/>
            <a:ext cx="6718546" cy="1247001"/>
            <a:chOff x="-19444" y="0"/>
            <a:chExt cx="6915544" cy="1362075"/>
          </a:xfrm>
        </p:grpSpPr>
        <p:sp>
          <p:nvSpPr>
            <p:cNvPr id="6" name="角丸四角形 5"/>
            <p:cNvSpPr/>
            <p:nvPr/>
          </p:nvSpPr>
          <p:spPr>
            <a:xfrm>
              <a:off x="0" y="0"/>
              <a:ext cx="6896100" cy="1362075"/>
            </a:xfrm>
            <a:prstGeom prst="roundRect">
              <a:avLst>
                <a:gd name="adj" fmla="val 10873"/>
              </a:avLst>
            </a:prstGeom>
            <a:solidFill>
              <a:schemeClr val="bg1"/>
            </a:solidFill>
            <a:ln w="635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77800" algn="just">
                <a:spcAft>
                  <a:spcPts val="0"/>
                </a:spcAft>
              </a:pPr>
              <a:r>
                <a:rPr lang="en-US" sz="1400" kern="10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endParaRPr lang="ja-JP" sz="1200" kern="10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kern="100"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endParaRPr lang="ja-JP" sz="1200" kern="10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11"/>
            <p:cNvSpPr txBox="1"/>
            <p:nvPr/>
          </p:nvSpPr>
          <p:spPr>
            <a:xfrm>
              <a:off x="-19444" y="146485"/>
              <a:ext cx="6896100" cy="11811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5000"/>
                </a:lnSpc>
                <a:spcAft>
                  <a:spcPts val="0"/>
                </a:spcAft>
              </a:pPr>
              <a:r>
                <a:rPr lang="ja-JP" sz="4800" b="1" kern="100" spc="-150" dirty="0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すくすく</a:t>
              </a:r>
              <a:r>
                <a:rPr lang="ja-JP" sz="4800" b="1" kern="100" spc="-150" dirty="0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みや</a:t>
              </a:r>
              <a:r>
                <a:rPr lang="ja-JP" sz="4800" b="1" kern="100" spc="-150" dirty="0" err="1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ぎっ</a:t>
              </a:r>
              <a:r>
                <a:rPr lang="ja-JP" sz="4800" b="1" kern="100" spc="-150" dirty="0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子通信</a:t>
              </a:r>
              <a:r>
                <a:rPr lang="ja-JP" sz="4800" kern="100" spc="-150" dirty="0">
                  <a:solidFill>
                    <a:srgbClr val="00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 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indent="279400" algn="just">
                <a:spcAft>
                  <a:spcPts val="0"/>
                </a:spcAft>
              </a:pPr>
              <a:r>
                <a:rPr lang="ja-JP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令和</a:t>
              </a:r>
              <a:r>
                <a:rPr lang="ja-JP" altLang="en-US" sz="2200" kern="100" dirty="0">
                  <a:solidFill>
                    <a:srgbClr val="FF000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６</a:t>
              </a:r>
              <a:r>
                <a:rPr lang="ja-JP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年</a:t>
              </a:r>
              <a:r>
                <a:rPr lang="ja-JP" altLang="en-US" sz="2200" kern="100" dirty="0">
                  <a:solidFill>
                    <a:srgbClr val="FF000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２</a:t>
              </a:r>
              <a:r>
                <a:rPr lang="ja-JP" altLang="en-US" sz="2200" kern="100" dirty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月</a:t>
              </a:r>
              <a:r>
                <a:rPr lang="ja-JP" sz="2200" kern="100" dirty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号</a:t>
              </a:r>
              <a:r>
                <a:rPr lang="ja-JP" sz="2200" kern="100" dirty="0">
                  <a:solidFill>
                    <a:srgbClr val="C0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15"/>
            <p:cNvSpPr txBox="1"/>
            <p:nvPr/>
          </p:nvSpPr>
          <p:spPr>
            <a:xfrm>
              <a:off x="3038475" y="923925"/>
              <a:ext cx="3514725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100" kern="100" dirty="0">
                  <a:solidFill>
                    <a:srgbClr val="000000"/>
                  </a:solidFill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季節ごとに宮城の旬の</a:t>
              </a:r>
              <a:r>
                <a:rPr lang="ja-JP" altLang="en-US" sz="1100" kern="100" dirty="0">
                  <a:solidFill>
                    <a:srgbClr val="000000"/>
                  </a:solidFill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農林水産物</a:t>
              </a:r>
              <a:r>
                <a:rPr lang="ja-JP" sz="1100" kern="100" dirty="0">
                  <a:solidFill>
                    <a:srgbClr val="000000"/>
                  </a:solidFill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をご紹介します！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角丸四角形 9"/>
          <p:cNvSpPr/>
          <p:nvPr/>
        </p:nvSpPr>
        <p:spPr>
          <a:xfrm>
            <a:off x="186847" y="1631055"/>
            <a:ext cx="6553200" cy="50863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豆苗</a:t>
            </a:r>
            <a:r>
              <a:rPr lang="ja-JP" sz="2400" kern="100" dirty="0">
                <a:solidFill>
                  <a:srgbClr val="00B05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 smtClean="0">
                <a:solidFill>
                  <a:srgbClr val="00B05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令和５</a:t>
            </a:r>
            <a:r>
              <a:rPr lang="ja-JP" altLang="en-US" kern="100" dirty="0" smtClean="0">
                <a:solidFill>
                  <a:srgbClr val="00B05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年</a:t>
            </a:r>
            <a:r>
              <a:rPr lang="ja-JP" altLang="en-US" kern="100" dirty="0">
                <a:solidFill>
                  <a:srgbClr val="00B05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６月、大郷町に大型植物工場が誕生</a:t>
            </a:r>
            <a:r>
              <a:rPr lang="ja-JP" kern="100" dirty="0">
                <a:solidFill>
                  <a:srgbClr val="00B05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！</a:t>
            </a:r>
            <a:endParaRPr lang="ja-JP" kern="10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0" y="5803291"/>
            <a:ext cx="2336800" cy="516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○県内の生産状況</a:t>
            </a:r>
            <a:endParaRPr lang="ja-JP" sz="105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0" y="2425226"/>
            <a:ext cx="2336800" cy="516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○「豆苗」とは</a:t>
            </a:r>
            <a:endParaRPr lang="ja-JP" sz="105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A54F9050-0C85-1303-C95A-66C849F14414}"/>
              </a:ext>
            </a:extLst>
          </p:cNvPr>
          <p:cNvSpPr/>
          <p:nvPr/>
        </p:nvSpPr>
        <p:spPr>
          <a:xfrm>
            <a:off x="145770" y="6207107"/>
            <a:ext cx="6566459" cy="1297771"/>
          </a:xfrm>
          <a:prstGeom prst="roundRect">
            <a:avLst>
              <a:gd name="adj" fmla="val 484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令和５年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６月、大郷町に国内最大規模となる発芽野菜生産施設（植物工場）が誕生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豆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苗をメインに、ブロッコリースプラウトなど８種類の発芽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野菜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が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生産されています。</a:t>
            </a:r>
            <a:endParaRPr lang="en-US" altLang="ja-JP" sz="1400" kern="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宮城県内でこれまで販売されていた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関東産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の豆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苗は、宮城県産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に切り替わり、より新鮮な豆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苗が入手できます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  <a:endParaRPr lang="ja-JP" altLang="en-US" sz="1400" kern="100" dirty="0">
              <a:solidFill>
                <a:prstClr val="white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7FEAAA7D-A173-8263-8A17-EE02860A4D6D}"/>
              </a:ext>
            </a:extLst>
          </p:cNvPr>
          <p:cNvSpPr/>
          <p:nvPr/>
        </p:nvSpPr>
        <p:spPr>
          <a:xfrm>
            <a:off x="70896" y="2847655"/>
            <a:ext cx="4470402" cy="1382416"/>
          </a:xfrm>
          <a:prstGeom prst="roundRect">
            <a:avLst>
              <a:gd name="adj" fmla="val 484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ja-JP" altLang="en-US" sz="1400" kern="100" dirty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豆</a:t>
            </a:r>
            <a:r>
              <a:rPr lang="ja-JP" altLang="en-US" sz="1400" kern="100" dirty="0" smtClean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苗は</a:t>
            </a:r>
            <a:r>
              <a:rPr lang="ja-JP" altLang="en-US" sz="1400" kern="100" dirty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、えんどう豆（グリーンピース）の若い葉と茎を食べる発芽</a:t>
            </a:r>
            <a:r>
              <a:rPr lang="ja-JP" altLang="en-US" sz="1400" kern="100" dirty="0" smtClean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野菜（スプラウト）で、ほのか</a:t>
            </a:r>
            <a:r>
              <a:rPr lang="ja-JP" altLang="en-US" sz="1400" kern="100" dirty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な豆の香りとシャキシャキした食感が特徴です</a:t>
            </a:r>
            <a:r>
              <a:rPr lang="ja-JP" altLang="en-US" sz="1400" kern="100" dirty="0" smtClean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。また豆苗は、豆類</a:t>
            </a:r>
            <a:r>
              <a:rPr lang="ja-JP" altLang="en-US" sz="1400" kern="100" dirty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に多く含まれるタンパク質やビタミン</a:t>
            </a:r>
            <a:r>
              <a:rPr lang="en-US" altLang="ja-JP" sz="1400" kern="100" dirty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B</a:t>
            </a:r>
            <a:r>
              <a:rPr lang="ja-JP" altLang="en-US" sz="1400" kern="100" dirty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群と、葉物野菜に多く含まれる</a:t>
            </a:r>
            <a:r>
              <a:rPr lang="en-US" altLang="ja-JP" sz="1400" kern="100" dirty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β-</a:t>
            </a:r>
            <a:r>
              <a:rPr lang="ja-JP" altLang="en-US" sz="1400" kern="100" dirty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カロテンやビタミン</a:t>
            </a:r>
            <a:r>
              <a:rPr lang="en-US" altLang="ja-JP" sz="1400" kern="100" dirty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C</a:t>
            </a:r>
            <a:r>
              <a:rPr lang="ja-JP" altLang="en-US" sz="1400" kern="100" dirty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などの栄養をあわせ持つ、栄養バランスの良い緑黄色野菜でもあります。</a:t>
            </a:r>
            <a:endParaRPr lang="en-US" altLang="ja-JP" sz="1400" kern="100" dirty="0">
              <a:solidFill>
                <a:schemeClr val="tx1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54F182D-F53E-8578-E66B-054BEEE9C7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9752" r="10728" b="10177"/>
          <a:stretch/>
        </p:blipFill>
        <p:spPr>
          <a:xfrm>
            <a:off x="4521202" y="2651474"/>
            <a:ext cx="1032590" cy="1545685"/>
          </a:xfrm>
          <a:prstGeom prst="rect">
            <a:avLst/>
          </a:prstGeom>
        </p:spPr>
      </p:pic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0F42D4E7-24F5-C45D-A156-5516F0E80CCD}"/>
              </a:ext>
            </a:extLst>
          </p:cNvPr>
          <p:cNvSpPr/>
          <p:nvPr/>
        </p:nvSpPr>
        <p:spPr>
          <a:xfrm>
            <a:off x="2935399" y="4520040"/>
            <a:ext cx="3716785" cy="1138434"/>
          </a:xfrm>
          <a:prstGeom prst="roundRect">
            <a:avLst>
              <a:gd name="adj" fmla="val 484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ja-JP" altLang="en-US" sz="1400" kern="100" dirty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豆苗を料理</a:t>
            </a:r>
            <a:r>
              <a:rPr lang="ja-JP" altLang="en-US" sz="1400" kern="100" dirty="0">
                <a:solidFill>
                  <a:schemeClr val="tx1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に使用した後、残った根を水に浸しておくと、１週間ほどで新しい芽が成長して再収穫することができます。再生栽培ができるお得な野菜「リボベジ（リボーンベジタブル）」としても人気です。</a:t>
            </a:r>
            <a:endParaRPr lang="en-US" altLang="ja-JP" sz="1400" kern="100" dirty="0">
              <a:solidFill>
                <a:schemeClr val="tx1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C050760-0C69-E147-A7D7-72B83B05D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91" y="2955259"/>
            <a:ext cx="1215555" cy="116387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7849879-F8DD-73E0-0756-7CFB93433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7" y="4602821"/>
            <a:ext cx="1132758" cy="113275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3432529-C8B1-E7E1-F4D8-E2B5590DEE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65" y="4445345"/>
            <a:ext cx="1297772" cy="1297772"/>
          </a:xfrm>
          <a:prstGeom prst="rect">
            <a:avLst/>
          </a:prstGeom>
        </p:spPr>
      </p:pic>
      <p:sp>
        <p:nvSpPr>
          <p:cNvPr id="40" name="右矢印 39">
            <a:extLst>
              <a:ext uri="{FF2B5EF4-FFF2-40B4-BE49-F238E27FC236}">
                <a16:creationId xmlns:a16="http://schemas.microsoft.com/office/drawing/2014/main" id="{ABF93E71-A9AC-9733-8A3B-DE0E276F99AA}"/>
              </a:ext>
            </a:extLst>
          </p:cNvPr>
          <p:cNvSpPr/>
          <p:nvPr/>
        </p:nvSpPr>
        <p:spPr>
          <a:xfrm>
            <a:off x="1347155" y="5179039"/>
            <a:ext cx="406490" cy="301452"/>
          </a:xfrm>
          <a:prstGeom prst="rightArrow">
            <a:avLst>
              <a:gd name="adj1" fmla="val 50000"/>
              <a:gd name="adj2" fmla="val 8133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FF14B734-2D1F-C06C-F936-E00A600DB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387724"/>
            <a:ext cx="3178044" cy="211869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9FCB25B-601E-9A54-2E04-BD4D30FA41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 b="3380"/>
          <a:stretch/>
        </p:blipFill>
        <p:spPr>
          <a:xfrm>
            <a:off x="164623" y="7387724"/>
            <a:ext cx="3178044" cy="2118696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C2226A7-5B37-354E-CEE7-8EBEE87DA943}"/>
              </a:ext>
            </a:extLst>
          </p:cNvPr>
          <p:cNvSpPr txBox="1"/>
          <p:nvPr/>
        </p:nvSpPr>
        <p:spPr>
          <a:xfrm>
            <a:off x="608084" y="9507598"/>
            <a:ext cx="2300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>
                <a:latin typeface="HGMaruGothicMPRO" panose="020F0600000000000000" pitchFamily="34" charset="-128"/>
                <a:ea typeface="HGMaruGothicMPRO" panose="020F0600000000000000" pitchFamily="34" charset="-128"/>
              </a:rPr>
              <a:t>村上農園　宮城大郷生産センター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0D39E55-D361-DE14-CEC7-90C112BAAA9B}"/>
              </a:ext>
            </a:extLst>
          </p:cNvPr>
          <p:cNvSpPr txBox="1"/>
          <p:nvPr/>
        </p:nvSpPr>
        <p:spPr>
          <a:xfrm>
            <a:off x="4431964" y="9506420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>
                <a:latin typeface="HGMaruGothicMPRO" panose="020F0600000000000000" pitchFamily="34" charset="-128"/>
                <a:ea typeface="HGMaruGothicMPRO" panose="020F0600000000000000" pitchFamily="34" charset="-128"/>
              </a:rPr>
              <a:t>豆苗生産の様子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8760" y="2343274"/>
            <a:ext cx="80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とうみょう</a:t>
            </a:r>
            <a:endParaRPr kumimoji="1" lang="ja-JP" altLang="en-US" sz="9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86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9940" y="3610567"/>
            <a:ext cx="5866392" cy="3382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○おすすめ</a:t>
            </a:r>
            <a:r>
              <a:rPr lang="ja-JP" altLang="en-US" kern="10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の料理</a:t>
            </a:r>
            <a:endParaRPr lang="en-US" altLang="ja-JP" kern="100" dirty="0">
              <a:solidFill>
                <a:srgbClr val="FF00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9940" y="350843"/>
            <a:ext cx="5232400" cy="3382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○食べ</a:t>
            </a:r>
            <a:r>
              <a:rPr lang="ja-JP" altLang="en-US" kern="10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頃カレンダー</a:t>
            </a:r>
            <a:endParaRPr lang="en-US" altLang="ja-JP" kern="100" dirty="0">
              <a:solidFill>
                <a:srgbClr val="FF00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73075"/>
              </p:ext>
            </p:extLst>
          </p:nvPr>
        </p:nvGraphicFramePr>
        <p:xfrm>
          <a:off x="60553" y="1859241"/>
          <a:ext cx="6732000" cy="139411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61000">
                  <a:extLst>
                    <a:ext uri="{9D8B030D-6E8A-4147-A177-3AD203B41FA5}">
                      <a16:colId xmlns:a16="http://schemas.microsoft.com/office/drawing/2014/main" val="114791637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2209442375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562977704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518711110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973313078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944099047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4258908844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1922787855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2832326124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1904785101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58931794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2422452671"/>
                    </a:ext>
                  </a:extLst>
                </a:gridCol>
              </a:tblGrid>
              <a:tr h="3856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１月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２月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３月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４月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５月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６月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７月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８月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９月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12504"/>
                  </a:ext>
                </a:extLst>
              </a:tr>
              <a:tr h="1008485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496123"/>
                  </a:ext>
                </a:extLst>
              </a:tr>
            </a:tbl>
          </a:graphicData>
        </a:graphic>
      </p:graphicFrame>
      <p:sp>
        <p:nvSpPr>
          <p:cNvPr id="28" name="角丸四角形 27"/>
          <p:cNvSpPr/>
          <p:nvPr/>
        </p:nvSpPr>
        <p:spPr>
          <a:xfrm>
            <a:off x="91864" y="2521519"/>
            <a:ext cx="6671828" cy="393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１年中安定生産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80520" y="9038983"/>
            <a:ext cx="5601280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発行：宮城県　農政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園芸推進課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農業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政策室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電話：０２２－２１１－２９６３　メール：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noseise-k@pref.miyagi.lg.jp</a:t>
            </a: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ホームページ：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https://www.pref.miyagi.jp/soshiki/noseise/index.html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5074920E-C071-7637-CD3D-28E0821363E2}"/>
              </a:ext>
            </a:extLst>
          </p:cNvPr>
          <p:cNvSpPr/>
          <p:nvPr/>
        </p:nvSpPr>
        <p:spPr>
          <a:xfrm>
            <a:off x="120596" y="728982"/>
            <a:ext cx="6611914" cy="728871"/>
          </a:xfrm>
          <a:prstGeom prst="roundRect">
            <a:avLst>
              <a:gd name="adj" fmla="val 484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豆苗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は、わずか</a:t>
            </a:r>
            <a:r>
              <a:rPr lang="en-US" altLang="ja-JP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週間程度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で収穫できる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発芽野菜です。植物工場の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中は、土を使わない水耕で栽培が行われ、コンピュータが環境を管理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しているので、天候に左右される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ことはありません。そのため、いつでも安定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した生産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ができ、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価格が大きく変動すること</a:t>
            </a:r>
            <a:r>
              <a:rPr lang="ja-JP" altLang="en-US" sz="1400" kern="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もなく、１年中高品質な豆苗を楽しむ</a:t>
            </a:r>
            <a:r>
              <a:rPr lang="ja-JP" altLang="en-US" sz="14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ことができます。</a:t>
            </a:r>
            <a:endParaRPr lang="en-US" altLang="ja-JP" sz="1400" kern="100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D8DF633-C9AB-5A32-5247-4C96970BB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4415157"/>
            <a:ext cx="3429000" cy="228457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A7AD73-9A58-294C-3266-B39F709643BE}"/>
              </a:ext>
            </a:extLst>
          </p:cNvPr>
          <p:cNvSpPr txBox="1"/>
          <p:nvPr/>
        </p:nvSpPr>
        <p:spPr>
          <a:xfrm>
            <a:off x="238540" y="4015891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豆苗ともやしの豚バラ巻き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1CC5141-635D-8FE3-BF4F-92398A08CAA1}"/>
              </a:ext>
            </a:extLst>
          </p:cNvPr>
          <p:cNvSpPr/>
          <p:nvPr/>
        </p:nvSpPr>
        <p:spPr>
          <a:xfrm>
            <a:off x="3782940" y="4649502"/>
            <a:ext cx="291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rgbClr val="003595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材料（２人分</a:t>
            </a:r>
            <a:r>
              <a:rPr lang="ja-JP" altLang="en-US" sz="1400" b="1" dirty="0">
                <a:solidFill>
                  <a:srgbClr val="003595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）</a:t>
            </a:r>
            <a:endParaRPr lang="en-US" altLang="ja-JP" sz="1400" b="1" dirty="0">
              <a:solidFill>
                <a:srgbClr val="003595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◇豆苗　・・・・・　１パック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◇もやし　・・・・　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100g</a:t>
            </a:r>
          </a:p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◇豚バラ肉　・・・　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150g</a:t>
            </a:r>
          </a:p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◇塩こしょう　・・　少々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◇ポン酢醤油　・・　大さじ２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◇ごま油　・・・・　小さじ１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◇白ごま　・・・・　適量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7130783-B1B7-41E9-2992-43F25D02C22B}"/>
              </a:ext>
            </a:extLst>
          </p:cNvPr>
          <p:cNvSpPr/>
          <p:nvPr/>
        </p:nvSpPr>
        <p:spPr>
          <a:xfrm>
            <a:off x="140213" y="6923488"/>
            <a:ext cx="65726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3595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作り方（調理時間：</a:t>
            </a:r>
            <a:r>
              <a:rPr lang="en-US" altLang="ja-JP" sz="1400" b="1" dirty="0">
                <a:solidFill>
                  <a:srgbClr val="003595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15</a:t>
            </a:r>
            <a:r>
              <a:rPr lang="ja-JP" altLang="en-US" sz="1400" b="1" dirty="0">
                <a:solidFill>
                  <a:srgbClr val="003595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分）</a:t>
            </a:r>
            <a:endParaRPr lang="en-US" altLang="ja-JP" sz="1400" b="1" dirty="0">
              <a:solidFill>
                <a:srgbClr val="003595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１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豆苗は洗って根元を落とす。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２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豚バラ肉を広げ、塩こしょうを振り、豆苗ともやしをのせて巻く。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３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耐熱皿にのせ、ラップをして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600W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の電子レンジで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5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分加熱する。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４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ポン酢醤油と</a:t>
            </a:r>
            <a:r>
              <a:rPr lang="ja-JP" altLang="en-US" sz="1400" dirty="0" err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ごま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油を混ぜ合わせ、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３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にかけ、白</a:t>
            </a:r>
            <a:r>
              <a:rPr lang="ja-JP" altLang="en-US" sz="1400" dirty="0" err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ごまを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振りかける。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727157-249E-1FA7-B234-74668A4F83E5}"/>
              </a:ext>
            </a:extLst>
          </p:cNvPr>
          <p:cNvSpPr/>
          <p:nvPr/>
        </p:nvSpPr>
        <p:spPr>
          <a:xfrm>
            <a:off x="140213" y="8231432"/>
            <a:ext cx="6572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rgbClr val="003595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アレンジ</a:t>
            </a:r>
            <a:endParaRPr lang="en-US" altLang="ja-JP" sz="1400" b="1" dirty="0">
              <a:solidFill>
                <a:srgbClr val="003595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お好みで、チーズ、キムチ、大葉などを一緒に巻くのもおすすめです。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34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30" y="6255179"/>
            <a:ext cx="1182370" cy="1787525"/>
          </a:xfrm>
          <a:prstGeom prst="rect">
            <a:avLst/>
          </a:prstGeom>
        </p:spPr>
      </p:pic>
      <p:sp>
        <p:nvSpPr>
          <p:cNvPr id="13" name="テキスト ボックス 17"/>
          <p:cNvSpPr txBox="1"/>
          <p:nvPr/>
        </p:nvSpPr>
        <p:spPr>
          <a:xfrm>
            <a:off x="5624830" y="4601774"/>
            <a:ext cx="1245870" cy="105992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主な栄養素（味噌）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ja-JP" sz="9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たんぱく質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ja-JP" sz="9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必須アミノ酸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ja-JP" sz="9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大豆イソフラボン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ja-JP" sz="9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ビタミン</a:t>
            </a:r>
            <a:r>
              <a:rPr lang="en-US" sz="9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sz="9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群　など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52400" y="219745"/>
            <a:ext cx="6553200" cy="50863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仙台</a:t>
            </a:r>
            <a:r>
              <a:rPr lang="ja-JP" altLang="en-US" sz="2400" b="1" kern="100" dirty="0" err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みそ</a:t>
            </a:r>
            <a:r>
              <a:rPr lang="ja-JP" sz="2400" kern="100" dirty="0">
                <a:solidFill>
                  <a:srgbClr val="00B05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00B05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歴史と伝統の調味料</a:t>
            </a:r>
            <a:endParaRPr lang="ja-JP" kern="10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図 6" descr="\\172.20.10.126\new食産業振興課NAS\s-brand\000 ブランド推進班\12 食材王国推進パートナーシップ会議関係\H22\11広報関係\観光課提供\仙台みそ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7522"/>
            <a:ext cx="4275455" cy="335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\\172.20.10.126\new食産業振興課NAS\s-brand\☆Ｒ５\9-9 その他ブランド推進班雑件\15_鉄腕DASH　うちの郷土料理写真提供\ばっけみそ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954306"/>
            <a:ext cx="2181225" cy="145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16"/>
          <p:cNvSpPr txBox="1"/>
          <p:nvPr/>
        </p:nvSpPr>
        <p:spPr>
          <a:xfrm>
            <a:off x="4624387" y="2422960"/>
            <a:ext cx="1981200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50" kern="100" dirty="0" err="1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ばっけ</a:t>
            </a:r>
            <a:r>
              <a:rPr lang="ja-JP" sz="105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味噌</a:t>
            </a:r>
            <a:endParaRPr 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" name="図 9" descr="\\172.20.10.126\new食産業振興課NAS\s-brand\0501 食育・地産地消\01 食育\R2\地域の食文化の保護継承事業について（うちの郷土料理）\みやぎ四季食彩①\ふきのとう（ばっけ）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4" y="2693269"/>
            <a:ext cx="2181225" cy="145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13"/>
          <p:cNvSpPr txBox="1"/>
          <p:nvPr/>
        </p:nvSpPr>
        <p:spPr>
          <a:xfrm>
            <a:off x="4624387" y="4160119"/>
            <a:ext cx="198120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5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ふきのとう（ばっけ）</a:t>
            </a:r>
            <a:endParaRPr 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38100" y="4649039"/>
            <a:ext cx="5586730" cy="3775605"/>
          </a:xfrm>
          <a:prstGeom prst="wedgeRoundRectCallout">
            <a:avLst>
              <a:gd name="adj1" fmla="val 53958"/>
              <a:gd name="adj2" fmla="val -574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144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123190" indent="152400" algn="just">
              <a:lnSpc>
                <a:spcPts val="1400"/>
              </a:lnSpc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400</a:t>
            </a:r>
            <a:r>
              <a:rPr lang="ja-JP" sz="14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年以上の歴史と伝統を持つ「仙台</a:t>
            </a:r>
            <a:r>
              <a:rPr lang="ja-JP" sz="1400" kern="100" dirty="0" err="1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みそ</a:t>
            </a:r>
            <a:r>
              <a:rPr lang="ja-JP" sz="14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」は、伊達政宗公を藩祖とする仙台藩が、仙台城下に御塩噌蔵（おえんそぐら）という味噌醸造所を設けたことが始まりだとも言われています。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R="123190" indent="152400" algn="just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味噌は、色によって「白味噌」と「赤味噌」があり、また、熟成の仕方、</a:t>
            </a:r>
            <a:r>
              <a:rPr lang="ja-JP" sz="1400" kern="100" dirty="0" smtClean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麹</a:t>
            </a:r>
            <a:r>
              <a:rPr lang="ja-JP" altLang="en-US" sz="1400" kern="100" dirty="0" smtClean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（こうじ）</a:t>
            </a:r>
            <a:r>
              <a:rPr lang="ja-JP" sz="1400" kern="100" dirty="0" smtClean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sz="14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種類によって「米味噌」「豆味噌」「麦味噌」に分けられます。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R="123190" indent="152400" algn="just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仙台みそは「赤味噌」の「米味噌」で、長期熟成によって生まれる濃い山吹色で光沢があり、大豆の旨みが活きた、辛口ながらもまろやかで深みのある味わいと香りが特長です。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R="123190" indent="152400" algn="just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各蔵元で伝統の味と技を受け継ぎ、個性豊かな味噌を造っています。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R="123190" indent="152400" algn="just">
              <a:lnSpc>
                <a:spcPts val="1400"/>
              </a:lnSpc>
              <a:spcAft>
                <a:spcPts val="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R="123190" algn="just">
              <a:lnSpc>
                <a:spcPts val="1400"/>
              </a:lnSpc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sz="1400" b="1" kern="100" dirty="0" err="1">
                <a:solidFill>
                  <a:srgbClr val="FF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ばっけ</a:t>
            </a:r>
            <a:r>
              <a:rPr lang="ja-JP" sz="1400" b="1" kern="100" dirty="0">
                <a:solidFill>
                  <a:srgbClr val="FF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味噌】</a:t>
            </a:r>
            <a:endParaRPr lang="ja-JP" sz="1400" kern="100" dirty="0">
              <a:solidFill>
                <a:srgbClr val="FF0000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R="123190" indent="152400" algn="just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「ばっけ」とは東北地方の方言で、「ふきのとう」のことです。春を告げる山菜ともいわれるふきのと</a:t>
            </a:r>
            <a:r>
              <a:rPr lang="ja-JP" sz="1400" kern="100" dirty="0" err="1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うを</a:t>
            </a:r>
            <a:r>
              <a:rPr lang="ja-JP" sz="1400" kern="100" dirty="0" smtClean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粗く</a:t>
            </a:r>
            <a:r>
              <a:rPr lang="ja-JP" altLang="en-US" sz="1400" kern="100" dirty="0" smtClean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刻んで</a:t>
            </a:r>
            <a:r>
              <a:rPr lang="ja-JP" sz="1400" kern="100" dirty="0" smtClean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味噌</a:t>
            </a:r>
            <a:r>
              <a:rPr lang="ja-JP" sz="14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と合わせて作る「ばっけ味噌」。味噌とふきのとうのほろ苦さがマッチし、温かいご飯によく合います。ほかにも豆腐に乗せたり、色々な食べ方を楽しむことができます</a:t>
            </a:r>
            <a:r>
              <a:rPr lang="ja-JP" sz="1400" kern="100" dirty="0" smtClean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。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0800" y="8396594"/>
            <a:ext cx="6554787" cy="647700"/>
          </a:xfrm>
          <a:prstGeom prst="wedgeRoundRectCallout">
            <a:avLst>
              <a:gd name="adj1" fmla="val 53647"/>
              <a:gd name="adj2" fmla="val 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7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「仙台</a:t>
            </a:r>
            <a:r>
              <a:rPr lang="ja-JP" sz="1000" kern="100" dirty="0" err="1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みそ</a:t>
            </a:r>
            <a:r>
              <a:rPr lang="ja-JP" sz="1000" kern="100" dirty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」は、地域団体商標登録保護制度に登録されています。</a:t>
            </a:r>
            <a:endParaRPr lang="ja-JP" sz="1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地域団体商標とは、地域の名称及び商品又はサービスの名称の組み合わせからなる商標（地名入り商標）を指し、この地域団体商標（地域ブランド）を保護する制度です。</a:t>
            </a:r>
            <a:endParaRPr lang="ja-JP" sz="1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58762" y="4451914"/>
            <a:ext cx="1404938" cy="4186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000" kern="100" dirty="0">
                <a:solidFill>
                  <a:srgbClr val="FF0000"/>
                </a:solidFill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仙台</a:t>
            </a:r>
            <a:r>
              <a:rPr lang="ja-JP" sz="2000" kern="100" dirty="0" err="1" smtClean="0">
                <a:solidFill>
                  <a:srgbClr val="FF0000"/>
                </a:solidFill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みそ</a:t>
            </a:r>
            <a:endParaRPr lang="ja-JP" sz="1200" kern="100" dirty="0">
              <a:solidFill>
                <a:srgbClr val="FF0000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69243" y="9112534"/>
            <a:ext cx="5445528" cy="684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chemeClr val="tx1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発行：宮城県　農政部　食産業振興課、農業政策室　</a:t>
            </a:r>
            <a:endParaRPr lang="en-US" altLang="ja-JP" sz="1400" kern="100" dirty="0" smtClean="0">
              <a:solidFill>
                <a:schemeClr val="tx1"/>
              </a:solidFill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 smtClean="0">
                <a:solidFill>
                  <a:schemeClr val="tx1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電話</a:t>
            </a:r>
            <a:r>
              <a:rPr lang="ja-JP" sz="1400" kern="100" dirty="0">
                <a:solidFill>
                  <a:schemeClr val="tx1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sz="1400" kern="100" dirty="0">
                <a:solidFill>
                  <a:schemeClr val="tx1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022-211-2963</a:t>
            </a:r>
            <a:r>
              <a:rPr lang="ja-JP" sz="1400" kern="100" dirty="0">
                <a:solidFill>
                  <a:schemeClr val="tx1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メール：</a:t>
            </a:r>
            <a:r>
              <a:rPr lang="en-US" sz="1400" u="sng" kern="100" dirty="0">
                <a:solidFill>
                  <a:schemeClr val="tx1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  <a:hlinkClick r:id="rId6"/>
              </a:rPr>
              <a:t>noseise-k@pref.miyagi.lg.jp</a:t>
            </a:r>
            <a:endParaRPr lang="ja-JP" sz="14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chemeClr val="tx1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ホームページ：</a:t>
            </a:r>
            <a:r>
              <a:rPr lang="en-US" sz="1400" kern="100" dirty="0">
                <a:solidFill>
                  <a:schemeClr val="tx1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https://www.pref.miyagi.jp/soshiki/noseise/index.html</a:t>
            </a:r>
            <a:endParaRPr lang="ja-JP" sz="14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2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940</Words>
  <Application>Microsoft Office PowerPoint</Application>
  <PresentationFormat>A4 210 x 297 mm</PresentationFormat>
  <Paragraphs>72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6" baseType="lpstr">
      <vt:lpstr>HGP創英角ﾎﾟｯﾌﾟ体</vt:lpstr>
      <vt:lpstr>HGMaruGothicMPRO</vt:lpstr>
      <vt:lpstr>HGMaruGothicMPRO</vt:lpstr>
      <vt:lpstr>HG創英角ﾎﾟｯﾌﾟ体</vt:lpstr>
      <vt:lpstr>ＭＳ ゴシック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青沼　達也</dc:creator>
  <cp:lastModifiedBy>松谷　達馬</cp:lastModifiedBy>
  <cp:revision>31</cp:revision>
  <cp:lastPrinted>2023-12-12T04:54:55Z</cp:lastPrinted>
  <dcterms:created xsi:type="dcterms:W3CDTF">2022-06-02T07:03:24Z</dcterms:created>
  <dcterms:modified xsi:type="dcterms:W3CDTF">2024-01-25T01:13:37Z</dcterms:modified>
</cp:coreProperties>
</file>