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60" r:id="rId3"/>
  </p:sldIdLst>
  <p:sldSz cx="9721850" cy="14401800"/>
  <p:notesSz cx="6797675" cy="9926638"/>
  <p:defaultTextStyle>
    <a:defPPr>
      <a:defRPr lang="ja-JP"/>
    </a:defPPr>
    <a:lvl1pPr marL="0" algn="l" defTabSz="1237187" rtl="0" eaLnBrk="1" latinLnBrk="0" hangingPunct="1">
      <a:defRPr kumimoji="1" sz="2400" kern="1200">
        <a:solidFill>
          <a:schemeClr val="tx1"/>
        </a:solidFill>
        <a:latin typeface="+mn-lt"/>
        <a:ea typeface="+mn-ea"/>
        <a:cs typeface="+mn-cs"/>
      </a:defRPr>
    </a:lvl1pPr>
    <a:lvl2pPr marL="618593" algn="l" defTabSz="1237187" rtl="0" eaLnBrk="1" latinLnBrk="0" hangingPunct="1">
      <a:defRPr kumimoji="1" sz="2400" kern="1200">
        <a:solidFill>
          <a:schemeClr val="tx1"/>
        </a:solidFill>
        <a:latin typeface="+mn-lt"/>
        <a:ea typeface="+mn-ea"/>
        <a:cs typeface="+mn-cs"/>
      </a:defRPr>
    </a:lvl2pPr>
    <a:lvl3pPr marL="1237187" algn="l" defTabSz="1237187" rtl="0" eaLnBrk="1" latinLnBrk="0" hangingPunct="1">
      <a:defRPr kumimoji="1" sz="2400" kern="1200">
        <a:solidFill>
          <a:schemeClr val="tx1"/>
        </a:solidFill>
        <a:latin typeface="+mn-lt"/>
        <a:ea typeface="+mn-ea"/>
        <a:cs typeface="+mn-cs"/>
      </a:defRPr>
    </a:lvl3pPr>
    <a:lvl4pPr marL="1855780" algn="l" defTabSz="1237187" rtl="0" eaLnBrk="1" latinLnBrk="0" hangingPunct="1">
      <a:defRPr kumimoji="1" sz="2400" kern="1200">
        <a:solidFill>
          <a:schemeClr val="tx1"/>
        </a:solidFill>
        <a:latin typeface="+mn-lt"/>
        <a:ea typeface="+mn-ea"/>
        <a:cs typeface="+mn-cs"/>
      </a:defRPr>
    </a:lvl4pPr>
    <a:lvl5pPr marL="2474373" algn="l" defTabSz="1237187" rtl="0" eaLnBrk="1" latinLnBrk="0" hangingPunct="1">
      <a:defRPr kumimoji="1" sz="2400" kern="1200">
        <a:solidFill>
          <a:schemeClr val="tx1"/>
        </a:solidFill>
        <a:latin typeface="+mn-lt"/>
        <a:ea typeface="+mn-ea"/>
        <a:cs typeface="+mn-cs"/>
      </a:defRPr>
    </a:lvl5pPr>
    <a:lvl6pPr marL="3092967" algn="l" defTabSz="1237187" rtl="0" eaLnBrk="1" latinLnBrk="0" hangingPunct="1">
      <a:defRPr kumimoji="1" sz="2400" kern="1200">
        <a:solidFill>
          <a:schemeClr val="tx1"/>
        </a:solidFill>
        <a:latin typeface="+mn-lt"/>
        <a:ea typeface="+mn-ea"/>
        <a:cs typeface="+mn-cs"/>
      </a:defRPr>
    </a:lvl6pPr>
    <a:lvl7pPr marL="3711560" algn="l" defTabSz="1237187" rtl="0" eaLnBrk="1" latinLnBrk="0" hangingPunct="1">
      <a:defRPr kumimoji="1" sz="2400" kern="1200">
        <a:solidFill>
          <a:schemeClr val="tx1"/>
        </a:solidFill>
        <a:latin typeface="+mn-lt"/>
        <a:ea typeface="+mn-ea"/>
        <a:cs typeface="+mn-cs"/>
      </a:defRPr>
    </a:lvl7pPr>
    <a:lvl8pPr marL="4330154" algn="l" defTabSz="1237187" rtl="0" eaLnBrk="1" latinLnBrk="0" hangingPunct="1">
      <a:defRPr kumimoji="1" sz="2400" kern="1200">
        <a:solidFill>
          <a:schemeClr val="tx1"/>
        </a:solidFill>
        <a:latin typeface="+mn-lt"/>
        <a:ea typeface="+mn-ea"/>
        <a:cs typeface="+mn-cs"/>
      </a:defRPr>
    </a:lvl8pPr>
    <a:lvl9pPr marL="4948747" algn="l" defTabSz="1237187"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7">
          <p15:clr>
            <a:srgbClr val="A4A3A4"/>
          </p15:clr>
        </p15:guide>
        <p15:guide id="2" pos="30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sa" initials="s" lastIdx="1" clrIdx="0">
    <p:extLst>
      <p:ext uri="{19B8F6BF-5375-455C-9EA6-DF929625EA0E}">
        <p15:presenceInfo xmlns:p15="http://schemas.microsoft.com/office/powerpoint/2012/main" userId="sa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000"/>
    <a:srgbClr val="6F826A"/>
    <a:srgbClr val="BF9264"/>
    <a:srgbClr val="BBD8A3"/>
    <a:srgbClr val="F0F1C5"/>
    <a:srgbClr val="E5E7CF"/>
    <a:srgbClr val="FF6600"/>
    <a:srgbClr val="00FFFF"/>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132" autoAdjust="0"/>
  </p:normalViewPr>
  <p:slideViewPr>
    <p:cSldViewPr>
      <p:cViewPr>
        <p:scale>
          <a:sx n="100" d="100"/>
          <a:sy n="100" d="100"/>
        </p:scale>
        <p:origin x="3402" y="-1074"/>
      </p:cViewPr>
      <p:guideLst>
        <p:guide orient="horz" pos="4537"/>
        <p:guide pos="30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7E6FF4-EBD0-444D-A37B-C5B2AE139571}" type="datetimeFigureOut">
              <a:rPr kumimoji="1" lang="ja-JP" altLang="en-US" smtClean="0"/>
              <a:t>2025/6/25</a:t>
            </a:fld>
            <a:endParaRPr kumimoji="1" lang="ja-JP" altLang="en-US"/>
          </a:p>
        </p:txBody>
      </p:sp>
      <p:sp>
        <p:nvSpPr>
          <p:cNvPr id="4" name="スライド イメージ プレースホルダー 3"/>
          <p:cNvSpPr>
            <a:spLocks noGrp="1" noRot="1" noChangeAspect="1"/>
          </p:cNvSpPr>
          <p:nvPr>
            <p:ph type="sldImg" idx="2"/>
          </p:nvPr>
        </p:nvSpPr>
        <p:spPr>
          <a:xfrm>
            <a:off x="2268538" y="1241425"/>
            <a:ext cx="22606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5D9BBE9-D719-46AA-8B3A-084C2777EAB8}" type="slidenum">
              <a:rPr kumimoji="1" lang="ja-JP" altLang="en-US" smtClean="0"/>
              <a:t>‹#›</a:t>
            </a:fld>
            <a:endParaRPr kumimoji="1" lang="ja-JP" altLang="en-US"/>
          </a:p>
        </p:txBody>
      </p:sp>
    </p:spTree>
    <p:extLst>
      <p:ext uri="{BB962C8B-B14F-4D97-AF65-F5344CB8AC3E}">
        <p14:creationId xmlns:p14="http://schemas.microsoft.com/office/powerpoint/2010/main" val="11590044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D9BBE9-D719-46AA-8B3A-084C2777EAB8}" type="slidenum">
              <a:rPr kumimoji="1" lang="ja-JP" altLang="en-US" smtClean="0"/>
              <a:t>1</a:t>
            </a:fld>
            <a:endParaRPr kumimoji="1" lang="ja-JP" altLang="en-US"/>
          </a:p>
        </p:txBody>
      </p:sp>
    </p:spTree>
    <p:extLst>
      <p:ext uri="{BB962C8B-B14F-4D97-AF65-F5344CB8AC3E}">
        <p14:creationId xmlns:p14="http://schemas.microsoft.com/office/powerpoint/2010/main" val="263476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9141" y="4473897"/>
            <a:ext cx="8263573" cy="3087052"/>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58280" y="8161021"/>
            <a:ext cx="6805295" cy="3680459"/>
          </a:xfrm>
        </p:spPr>
        <p:txBody>
          <a:bodyPr/>
          <a:lstStyle>
            <a:lvl1pPr marL="0" indent="0" algn="ctr">
              <a:buNone/>
              <a:defRPr>
                <a:solidFill>
                  <a:schemeClr val="tx1">
                    <a:tint val="75000"/>
                  </a:schemeClr>
                </a:solidFill>
              </a:defRPr>
            </a:lvl1pPr>
            <a:lvl2pPr marL="618593" indent="0" algn="ctr">
              <a:buNone/>
              <a:defRPr>
                <a:solidFill>
                  <a:schemeClr val="tx1">
                    <a:tint val="75000"/>
                  </a:schemeClr>
                </a:solidFill>
              </a:defRPr>
            </a:lvl2pPr>
            <a:lvl3pPr marL="1237187" indent="0" algn="ctr">
              <a:buNone/>
              <a:defRPr>
                <a:solidFill>
                  <a:schemeClr val="tx1">
                    <a:tint val="75000"/>
                  </a:schemeClr>
                </a:solidFill>
              </a:defRPr>
            </a:lvl3pPr>
            <a:lvl4pPr marL="1855780" indent="0" algn="ctr">
              <a:buNone/>
              <a:defRPr>
                <a:solidFill>
                  <a:schemeClr val="tx1">
                    <a:tint val="75000"/>
                  </a:schemeClr>
                </a:solidFill>
              </a:defRPr>
            </a:lvl4pPr>
            <a:lvl5pPr marL="2474373" indent="0" algn="ctr">
              <a:buNone/>
              <a:defRPr>
                <a:solidFill>
                  <a:schemeClr val="tx1">
                    <a:tint val="75000"/>
                  </a:schemeClr>
                </a:solidFill>
              </a:defRPr>
            </a:lvl5pPr>
            <a:lvl6pPr marL="3092967" indent="0" algn="ctr">
              <a:buNone/>
              <a:defRPr>
                <a:solidFill>
                  <a:schemeClr val="tx1">
                    <a:tint val="75000"/>
                  </a:schemeClr>
                </a:solidFill>
              </a:defRPr>
            </a:lvl6pPr>
            <a:lvl7pPr marL="3711560" indent="0" algn="ctr">
              <a:buNone/>
              <a:defRPr>
                <a:solidFill>
                  <a:schemeClr val="tx1">
                    <a:tint val="75000"/>
                  </a:schemeClr>
                </a:solidFill>
              </a:defRPr>
            </a:lvl7pPr>
            <a:lvl8pPr marL="4330154" indent="0" algn="ctr">
              <a:buNone/>
              <a:defRPr>
                <a:solidFill>
                  <a:schemeClr val="tx1">
                    <a:tint val="75000"/>
                  </a:schemeClr>
                </a:solidFill>
              </a:defRPr>
            </a:lvl8pPr>
            <a:lvl9pPr marL="494874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157408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223389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86258" y="770100"/>
            <a:ext cx="1640563" cy="163820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64572" y="770100"/>
            <a:ext cx="4759656" cy="163820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247926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36386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67961" y="9254490"/>
            <a:ext cx="8263573" cy="2860358"/>
          </a:xfrm>
        </p:spPr>
        <p:txBody>
          <a:bodyPr anchor="t"/>
          <a:lstStyle>
            <a:lvl1pPr algn="l">
              <a:defRPr sz="5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67961" y="6104100"/>
            <a:ext cx="8263573" cy="3150391"/>
          </a:xfrm>
        </p:spPr>
        <p:txBody>
          <a:bodyPr anchor="b"/>
          <a:lstStyle>
            <a:lvl1pPr marL="0" indent="0">
              <a:buNone/>
              <a:defRPr sz="2700">
                <a:solidFill>
                  <a:schemeClr val="tx1">
                    <a:tint val="75000"/>
                  </a:schemeClr>
                </a:solidFill>
              </a:defRPr>
            </a:lvl1pPr>
            <a:lvl2pPr marL="618593" indent="0">
              <a:buNone/>
              <a:defRPr sz="2400">
                <a:solidFill>
                  <a:schemeClr val="tx1">
                    <a:tint val="75000"/>
                  </a:schemeClr>
                </a:solidFill>
              </a:defRPr>
            </a:lvl2pPr>
            <a:lvl3pPr marL="1237187" indent="0">
              <a:buNone/>
              <a:defRPr sz="2100">
                <a:solidFill>
                  <a:schemeClr val="tx1">
                    <a:tint val="75000"/>
                  </a:schemeClr>
                </a:solidFill>
              </a:defRPr>
            </a:lvl3pPr>
            <a:lvl4pPr marL="1855780" indent="0">
              <a:buNone/>
              <a:defRPr sz="1900">
                <a:solidFill>
                  <a:schemeClr val="tx1">
                    <a:tint val="75000"/>
                  </a:schemeClr>
                </a:solidFill>
              </a:defRPr>
            </a:lvl4pPr>
            <a:lvl5pPr marL="2474373" indent="0">
              <a:buNone/>
              <a:defRPr sz="1900">
                <a:solidFill>
                  <a:schemeClr val="tx1">
                    <a:tint val="75000"/>
                  </a:schemeClr>
                </a:solidFill>
              </a:defRPr>
            </a:lvl5pPr>
            <a:lvl6pPr marL="3092967" indent="0">
              <a:buNone/>
              <a:defRPr sz="1900">
                <a:solidFill>
                  <a:schemeClr val="tx1">
                    <a:tint val="75000"/>
                  </a:schemeClr>
                </a:solidFill>
              </a:defRPr>
            </a:lvl6pPr>
            <a:lvl7pPr marL="3711560" indent="0">
              <a:buNone/>
              <a:defRPr sz="1900">
                <a:solidFill>
                  <a:schemeClr val="tx1">
                    <a:tint val="75000"/>
                  </a:schemeClr>
                </a:solidFill>
              </a:defRPr>
            </a:lvl7pPr>
            <a:lvl8pPr marL="4330154" indent="0">
              <a:buNone/>
              <a:defRPr sz="1900">
                <a:solidFill>
                  <a:schemeClr val="tx1">
                    <a:tint val="75000"/>
                  </a:schemeClr>
                </a:solidFill>
              </a:defRPr>
            </a:lvl8pPr>
            <a:lvl9pPr marL="4948747" indent="0">
              <a:buNone/>
              <a:defRPr sz="1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411012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64574" y="4480562"/>
            <a:ext cx="3200109" cy="1267158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726714" y="4480562"/>
            <a:ext cx="3200109" cy="1267158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76889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5" y="576739"/>
            <a:ext cx="8749665" cy="24003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6096" y="3223738"/>
            <a:ext cx="4295505" cy="1343500"/>
          </a:xfrm>
        </p:spPr>
        <p:txBody>
          <a:bodyPr anchor="b"/>
          <a:lstStyle>
            <a:lvl1pPr marL="0" indent="0">
              <a:buNone/>
              <a:defRPr sz="3200" b="1"/>
            </a:lvl1pPr>
            <a:lvl2pPr marL="618593" indent="0">
              <a:buNone/>
              <a:defRPr sz="2700" b="1"/>
            </a:lvl2pPr>
            <a:lvl3pPr marL="1237187" indent="0">
              <a:buNone/>
              <a:defRPr sz="2400" b="1"/>
            </a:lvl3pPr>
            <a:lvl4pPr marL="1855780" indent="0">
              <a:buNone/>
              <a:defRPr sz="2100" b="1"/>
            </a:lvl4pPr>
            <a:lvl5pPr marL="2474373" indent="0">
              <a:buNone/>
              <a:defRPr sz="2100" b="1"/>
            </a:lvl5pPr>
            <a:lvl6pPr marL="3092967" indent="0">
              <a:buNone/>
              <a:defRPr sz="2100" b="1"/>
            </a:lvl6pPr>
            <a:lvl7pPr marL="3711560" indent="0">
              <a:buNone/>
              <a:defRPr sz="2100" b="1"/>
            </a:lvl7pPr>
            <a:lvl8pPr marL="4330154" indent="0">
              <a:buNone/>
              <a:defRPr sz="2100" b="1"/>
            </a:lvl8pPr>
            <a:lvl9pPr marL="4948747" indent="0">
              <a:buNone/>
              <a:defRPr sz="21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6096" y="4567237"/>
            <a:ext cx="4295505" cy="8297705"/>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938568" y="3223738"/>
            <a:ext cx="4297192" cy="1343500"/>
          </a:xfrm>
        </p:spPr>
        <p:txBody>
          <a:bodyPr anchor="b"/>
          <a:lstStyle>
            <a:lvl1pPr marL="0" indent="0">
              <a:buNone/>
              <a:defRPr sz="3200" b="1"/>
            </a:lvl1pPr>
            <a:lvl2pPr marL="618593" indent="0">
              <a:buNone/>
              <a:defRPr sz="2700" b="1"/>
            </a:lvl2pPr>
            <a:lvl3pPr marL="1237187" indent="0">
              <a:buNone/>
              <a:defRPr sz="2400" b="1"/>
            </a:lvl3pPr>
            <a:lvl4pPr marL="1855780" indent="0">
              <a:buNone/>
              <a:defRPr sz="2100" b="1"/>
            </a:lvl4pPr>
            <a:lvl5pPr marL="2474373" indent="0">
              <a:buNone/>
              <a:defRPr sz="2100" b="1"/>
            </a:lvl5pPr>
            <a:lvl6pPr marL="3092967" indent="0">
              <a:buNone/>
              <a:defRPr sz="2100" b="1"/>
            </a:lvl6pPr>
            <a:lvl7pPr marL="3711560" indent="0">
              <a:buNone/>
              <a:defRPr sz="2100" b="1"/>
            </a:lvl7pPr>
            <a:lvl8pPr marL="4330154" indent="0">
              <a:buNone/>
              <a:defRPr sz="2100" b="1"/>
            </a:lvl8pPr>
            <a:lvl9pPr marL="4948747" indent="0">
              <a:buNone/>
              <a:defRPr sz="21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938568" y="4567237"/>
            <a:ext cx="4297192" cy="8297705"/>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57259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345996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36842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5" y="573407"/>
            <a:ext cx="3198422" cy="2440304"/>
          </a:xfrm>
        </p:spPr>
        <p:txBody>
          <a:bodyPr anchor="b"/>
          <a:lstStyle>
            <a:lvl1pPr algn="l">
              <a:defRPr sz="27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00977" y="573406"/>
            <a:ext cx="5434785" cy="12291538"/>
          </a:xfrm>
        </p:spPr>
        <p:txBody>
          <a:bodyPr/>
          <a:lstStyle>
            <a:lvl1pPr>
              <a:defRPr sz="44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6095" y="3013712"/>
            <a:ext cx="3198422" cy="9851233"/>
          </a:xfrm>
        </p:spPr>
        <p:txBody>
          <a:bodyPr/>
          <a:lstStyle>
            <a:lvl1pPr marL="0" indent="0">
              <a:buNone/>
              <a:defRPr sz="1900"/>
            </a:lvl1pPr>
            <a:lvl2pPr marL="618593" indent="0">
              <a:buNone/>
              <a:defRPr sz="1600"/>
            </a:lvl2pPr>
            <a:lvl3pPr marL="1237187" indent="0">
              <a:buNone/>
              <a:defRPr sz="1300"/>
            </a:lvl3pPr>
            <a:lvl4pPr marL="1855780" indent="0">
              <a:buNone/>
              <a:defRPr sz="1200"/>
            </a:lvl4pPr>
            <a:lvl5pPr marL="2474373" indent="0">
              <a:buNone/>
              <a:defRPr sz="1200"/>
            </a:lvl5pPr>
            <a:lvl6pPr marL="3092967" indent="0">
              <a:buNone/>
              <a:defRPr sz="1200"/>
            </a:lvl6pPr>
            <a:lvl7pPr marL="3711560" indent="0">
              <a:buNone/>
              <a:defRPr sz="1200"/>
            </a:lvl7pPr>
            <a:lvl8pPr marL="4330154" indent="0">
              <a:buNone/>
              <a:defRPr sz="1200"/>
            </a:lvl8pPr>
            <a:lvl9pPr marL="4948747"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13296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05550" y="10081262"/>
            <a:ext cx="5833110" cy="1190151"/>
          </a:xfrm>
        </p:spPr>
        <p:txBody>
          <a:bodyPr anchor="b"/>
          <a:lstStyle>
            <a:lvl1pPr algn="l">
              <a:defRPr sz="2700" b="1"/>
            </a:lvl1pPr>
          </a:lstStyle>
          <a:p>
            <a:r>
              <a:rPr kumimoji="1" lang="ja-JP" altLang="en-US"/>
              <a:t>マスター タイトルの書式設定</a:t>
            </a:r>
          </a:p>
        </p:txBody>
      </p:sp>
      <p:sp>
        <p:nvSpPr>
          <p:cNvPr id="3" name="図プレースホルダー 2"/>
          <p:cNvSpPr>
            <a:spLocks noGrp="1"/>
          </p:cNvSpPr>
          <p:nvPr>
            <p:ph type="pic" idx="1"/>
          </p:nvPr>
        </p:nvSpPr>
        <p:spPr>
          <a:xfrm>
            <a:off x="1905550" y="1286828"/>
            <a:ext cx="5833110" cy="8641080"/>
          </a:xfrm>
        </p:spPr>
        <p:txBody>
          <a:bodyPr/>
          <a:lstStyle>
            <a:lvl1pPr marL="0" indent="0">
              <a:buNone/>
              <a:defRPr sz="4400"/>
            </a:lvl1pPr>
            <a:lvl2pPr marL="618593" indent="0">
              <a:buNone/>
              <a:defRPr sz="3700"/>
            </a:lvl2pPr>
            <a:lvl3pPr marL="1237187" indent="0">
              <a:buNone/>
              <a:defRPr sz="3200"/>
            </a:lvl3pPr>
            <a:lvl4pPr marL="1855780" indent="0">
              <a:buNone/>
              <a:defRPr sz="2700"/>
            </a:lvl4pPr>
            <a:lvl5pPr marL="2474373" indent="0">
              <a:buNone/>
              <a:defRPr sz="2700"/>
            </a:lvl5pPr>
            <a:lvl6pPr marL="3092967" indent="0">
              <a:buNone/>
              <a:defRPr sz="2700"/>
            </a:lvl6pPr>
            <a:lvl7pPr marL="3711560" indent="0">
              <a:buNone/>
              <a:defRPr sz="2700"/>
            </a:lvl7pPr>
            <a:lvl8pPr marL="4330154" indent="0">
              <a:buNone/>
              <a:defRPr sz="2700"/>
            </a:lvl8pPr>
            <a:lvl9pPr marL="4948747" indent="0">
              <a:buNone/>
              <a:defRPr sz="2700"/>
            </a:lvl9pPr>
          </a:lstStyle>
          <a:p>
            <a:endParaRPr kumimoji="1" lang="ja-JP" altLang="en-US"/>
          </a:p>
        </p:txBody>
      </p:sp>
      <p:sp>
        <p:nvSpPr>
          <p:cNvPr id="4" name="テキスト プレースホルダー 3"/>
          <p:cNvSpPr>
            <a:spLocks noGrp="1"/>
          </p:cNvSpPr>
          <p:nvPr>
            <p:ph type="body" sz="half" idx="2"/>
          </p:nvPr>
        </p:nvSpPr>
        <p:spPr>
          <a:xfrm>
            <a:off x="1905550" y="11271414"/>
            <a:ext cx="5833110" cy="1690208"/>
          </a:xfrm>
        </p:spPr>
        <p:txBody>
          <a:bodyPr/>
          <a:lstStyle>
            <a:lvl1pPr marL="0" indent="0">
              <a:buNone/>
              <a:defRPr sz="1900"/>
            </a:lvl1pPr>
            <a:lvl2pPr marL="618593" indent="0">
              <a:buNone/>
              <a:defRPr sz="1600"/>
            </a:lvl2pPr>
            <a:lvl3pPr marL="1237187" indent="0">
              <a:buNone/>
              <a:defRPr sz="1300"/>
            </a:lvl3pPr>
            <a:lvl4pPr marL="1855780" indent="0">
              <a:buNone/>
              <a:defRPr sz="1200"/>
            </a:lvl4pPr>
            <a:lvl5pPr marL="2474373" indent="0">
              <a:buNone/>
              <a:defRPr sz="1200"/>
            </a:lvl5pPr>
            <a:lvl6pPr marL="3092967" indent="0">
              <a:buNone/>
              <a:defRPr sz="1200"/>
            </a:lvl6pPr>
            <a:lvl7pPr marL="3711560" indent="0">
              <a:buNone/>
              <a:defRPr sz="1200"/>
            </a:lvl7pPr>
            <a:lvl8pPr marL="4330154" indent="0">
              <a:buNone/>
              <a:defRPr sz="1200"/>
            </a:lvl8pPr>
            <a:lvl9pPr marL="4948747"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D0534A-8894-44C1-B750-5F93003954BC}" type="datetimeFigureOut">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237172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6095" y="576739"/>
            <a:ext cx="8749665" cy="2400300"/>
          </a:xfrm>
          <a:prstGeom prst="rect">
            <a:avLst/>
          </a:prstGeom>
        </p:spPr>
        <p:txBody>
          <a:bodyPr vert="horz" lIns="123718" tIns="61860" rIns="123718" bIns="6186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6095" y="3360424"/>
            <a:ext cx="8749665" cy="9504522"/>
          </a:xfrm>
          <a:prstGeom prst="rect">
            <a:avLst/>
          </a:prstGeom>
        </p:spPr>
        <p:txBody>
          <a:bodyPr vert="horz" lIns="123718" tIns="61860" rIns="123718" bIns="6186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6092" y="13348337"/>
            <a:ext cx="2268432" cy="766762"/>
          </a:xfrm>
          <a:prstGeom prst="rect">
            <a:avLst/>
          </a:prstGeom>
        </p:spPr>
        <p:txBody>
          <a:bodyPr vert="horz" lIns="123718" tIns="61860" rIns="123718" bIns="61860" rtlCol="0" anchor="ctr"/>
          <a:lstStyle>
            <a:lvl1pPr algn="l">
              <a:defRPr sz="1600">
                <a:solidFill>
                  <a:schemeClr val="tx1">
                    <a:tint val="75000"/>
                  </a:schemeClr>
                </a:solidFill>
              </a:defRPr>
            </a:lvl1pPr>
          </a:lstStyle>
          <a:p>
            <a:fld id="{39D0534A-8894-44C1-B750-5F93003954BC}" type="datetimeFigureOut">
              <a:rPr kumimoji="1" lang="ja-JP" altLang="en-US" smtClean="0"/>
              <a:t>2025/6/25</a:t>
            </a:fld>
            <a:endParaRPr kumimoji="1" lang="ja-JP" altLang="en-US"/>
          </a:p>
        </p:txBody>
      </p:sp>
      <p:sp>
        <p:nvSpPr>
          <p:cNvPr id="5" name="フッター プレースホルダー 4"/>
          <p:cNvSpPr>
            <a:spLocks noGrp="1"/>
          </p:cNvSpPr>
          <p:nvPr>
            <p:ph type="ftr" sz="quarter" idx="3"/>
          </p:nvPr>
        </p:nvSpPr>
        <p:spPr>
          <a:xfrm>
            <a:off x="3321632" y="13348337"/>
            <a:ext cx="3078586" cy="766762"/>
          </a:xfrm>
          <a:prstGeom prst="rect">
            <a:avLst/>
          </a:prstGeom>
        </p:spPr>
        <p:txBody>
          <a:bodyPr vert="horz" lIns="123718" tIns="61860" rIns="123718" bIns="61860" rtlCol="0" anchor="ctr"/>
          <a:lstStyle>
            <a:lvl1pPr algn="ctr">
              <a:defRPr sz="16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67326" y="13348337"/>
            <a:ext cx="2268432" cy="766762"/>
          </a:xfrm>
          <a:prstGeom prst="rect">
            <a:avLst/>
          </a:prstGeom>
        </p:spPr>
        <p:txBody>
          <a:bodyPr vert="horz" lIns="123718" tIns="61860" rIns="123718" bIns="61860" rtlCol="0" anchor="ctr"/>
          <a:lstStyle>
            <a:lvl1pPr algn="r">
              <a:defRPr sz="1600">
                <a:solidFill>
                  <a:schemeClr val="tx1">
                    <a:tint val="75000"/>
                  </a:schemeClr>
                </a:solidFill>
              </a:defRPr>
            </a:lvl1pPr>
          </a:lstStyle>
          <a:p>
            <a:fld id="{32CA7550-43A3-476A-9E06-1F2B2090EB4E}" type="slidenum">
              <a:rPr kumimoji="1" lang="ja-JP" altLang="en-US" smtClean="0"/>
              <a:t>‹#›</a:t>
            </a:fld>
            <a:endParaRPr kumimoji="1" lang="ja-JP" altLang="en-US"/>
          </a:p>
        </p:txBody>
      </p:sp>
    </p:spTree>
    <p:extLst>
      <p:ext uri="{BB962C8B-B14F-4D97-AF65-F5344CB8AC3E}">
        <p14:creationId xmlns:p14="http://schemas.microsoft.com/office/powerpoint/2010/main" val="3795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7187" rtl="0" eaLnBrk="1" latinLnBrk="0" hangingPunct="1">
        <a:spcBef>
          <a:spcPct val="0"/>
        </a:spcBef>
        <a:buNone/>
        <a:defRPr kumimoji="1" sz="6000" kern="1200">
          <a:solidFill>
            <a:schemeClr val="tx1"/>
          </a:solidFill>
          <a:latin typeface="+mj-lt"/>
          <a:ea typeface="+mj-ea"/>
          <a:cs typeface="+mj-cs"/>
        </a:defRPr>
      </a:lvl1pPr>
    </p:titleStyle>
    <p:bodyStyle>
      <a:lvl1pPr marL="463945" indent="-463945" algn="l" defTabSz="1237187"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1pPr>
      <a:lvl2pPr marL="1005214" indent="-386621" algn="l" defTabSz="1237187"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2pPr>
      <a:lvl3pPr marL="1546483" indent="-309296" algn="l" defTabSz="1237187"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65076" indent="-309296" algn="l" defTabSz="1237187"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4pPr>
      <a:lvl5pPr marL="2783670" indent="-309296" algn="l" defTabSz="1237187"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5pPr>
      <a:lvl6pPr marL="3402263" indent="-309296" algn="l" defTabSz="1237187"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6pPr>
      <a:lvl7pPr marL="4020856" indent="-309296" algn="l" defTabSz="1237187"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7pPr>
      <a:lvl8pPr marL="4639450" indent="-309296" algn="l" defTabSz="1237187"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8pPr>
      <a:lvl9pPr marL="5258043" indent="-309296" algn="l" defTabSz="1237187"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ja-JP"/>
      </a:defPPr>
      <a:lvl1pPr marL="0" algn="l" defTabSz="1237187" rtl="0" eaLnBrk="1" latinLnBrk="0" hangingPunct="1">
        <a:defRPr kumimoji="1" sz="2400" kern="1200">
          <a:solidFill>
            <a:schemeClr val="tx1"/>
          </a:solidFill>
          <a:latin typeface="+mn-lt"/>
          <a:ea typeface="+mn-ea"/>
          <a:cs typeface="+mn-cs"/>
        </a:defRPr>
      </a:lvl1pPr>
      <a:lvl2pPr marL="618593" algn="l" defTabSz="1237187" rtl="0" eaLnBrk="1" latinLnBrk="0" hangingPunct="1">
        <a:defRPr kumimoji="1" sz="2400" kern="1200">
          <a:solidFill>
            <a:schemeClr val="tx1"/>
          </a:solidFill>
          <a:latin typeface="+mn-lt"/>
          <a:ea typeface="+mn-ea"/>
          <a:cs typeface="+mn-cs"/>
        </a:defRPr>
      </a:lvl2pPr>
      <a:lvl3pPr marL="1237187" algn="l" defTabSz="1237187" rtl="0" eaLnBrk="1" latinLnBrk="0" hangingPunct="1">
        <a:defRPr kumimoji="1" sz="2400" kern="1200">
          <a:solidFill>
            <a:schemeClr val="tx1"/>
          </a:solidFill>
          <a:latin typeface="+mn-lt"/>
          <a:ea typeface="+mn-ea"/>
          <a:cs typeface="+mn-cs"/>
        </a:defRPr>
      </a:lvl3pPr>
      <a:lvl4pPr marL="1855780" algn="l" defTabSz="1237187" rtl="0" eaLnBrk="1" latinLnBrk="0" hangingPunct="1">
        <a:defRPr kumimoji="1" sz="2400" kern="1200">
          <a:solidFill>
            <a:schemeClr val="tx1"/>
          </a:solidFill>
          <a:latin typeface="+mn-lt"/>
          <a:ea typeface="+mn-ea"/>
          <a:cs typeface="+mn-cs"/>
        </a:defRPr>
      </a:lvl4pPr>
      <a:lvl5pPr marL="2474373" algn="l" defTabSz="1237187" rtl="0" eaLnBrk="1" latinLnBrk="0" hangingPunct="1">
        <a:defRPr kumimoji="1" sz="2400" kern="1200">
          <a:solidFill>
            <a:schemeClr val="tx1"/>
          </a:solidFill>
          <a:latin typeface="+mn-lt"/>
          <a:ea typeface="+mn-ea"/>
          <a:cs typeface="+mn-cs"/>
        </a:defRPr>
      </a:lvl5pPr>
      <a:lvl6pPr marL="3092967" algn="l" defTabSz="1237187" rtl="0" eaLnBrk="1" latinLnBrk="0" hangingPunct="1">
        <a:defRPr kumimoji="1" sz="2400" kern="1200">
          <a:solidFill>
            <a:schemeClr val="tx1"/>
          </a:solidFill>
          <a:latin typeface="+mn-lt"/>
          <a:ea typeface="+mn-ea"/>
          <a:cs typeface="+mn-cs"/>
        </a:defRPr>
      </a:lvl6pPr>
      <a:lvl7pPr marL="3711560" algn="l" defTabSz="1237187" rtl="0" eaLnBrk="1" latinLnBrk="0" hangingPunct="1">
        <a:defRPr kumimoji="1" sz="2400" kern="1200">
          <a:solidFill>
            <a:schemeClr val="tx1"/>
          </a:solidFill>
          <a:latin typeface="+mn-lt"/>
          <a:ea typeface="+mn-ea"/>
          <a:cs typeface="+mn-cs"/>
        </a:defRPr>
      </a:lvl7pPr>
      <a:lvl8pPr marL="4330154" algn="l" defTabSz="1237187" rtl="0" eaLnBrk="1" latinLnBrk="0" hangingPunct="1">
        <a:defRPr kumimoji="1" sz="2400" kern="1200">
          <a:solidFill>
            <a:schemeClr val="tx1"/>
          </a:solidFill>
          <a:latin typeface="+mn-lt"/>
          <a:ea typeface="+mn-ea"/>
          <a:cs typeface="+mn-cs"/>
        </a:defRPr>
      </a:lvl8pPr>
      <a:lvl9pPr marL="4948747" algn="l" defTabSz="1237187"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l="9736" t="2" b="-778"/>
          <a:stretch/>
        </p:blipFill>
        <p:spPr>
          <a:xfrm>
            <a:off x="5064499" y="-33808"/>
            <a:ext cx="4649990" cy="3563725"/>
          </a:xfrm>
          <a:prstGeom prst="rect">
            <a:avLst/>
          </a:prstGeom>
        </p:spPr>
      </p:pic>
      <p:sp>
        <p:nvSpPr>
          <p:cNvPr id="35" name="正方形/長方形 34">
            <a:extLst>
              <a:ext uri="{FF2B5EF4-FFF2-40B4-BE49-F238E27FC236}">
                <a16:creationId xmlns:a16="http://schemas.microsoft.com/office/drawing/2014/main" id="{2F276831-CA50-3EC1-26CC-C44FB41661E8}"/>
              </a:ext>
            </a:extLst>
          </p:cNvPr>
          <p:cNvSpPr/>
          <p:nvPr/>
        </p:nvSpPr>
        <p:spPr>
          <a:xfrm>
            <a:off x="9898162" y="5890084"/>
            <a:ext cx="1423749" cy="1227586"/>
          </a:xfrm>
          <a:prstGeom prst="rect">
            <a:avLst/>
          </a:prstGeom>
          <a:solidFill>
            <a:srgbClr val="E5E7C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805404" y="2942055"/>
            <a:ext cx="9721850" cy="87604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endParaRPr lang="en-US" altLang="ja-JP" sz="2000" b="1" dirty="0">
              <a:ln w="12700" cmpd="sng">
                <a:noFill/>
              </a:ln>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en-US" altLang="ja-JP" sz="1400" dirty="0">
                <a:solidFill>
                  <a:schemeClr val="tx1"/>
                </a:solidFill>
                <a:latin typeface="HG丸ｺﾞｼｯｸM-PRO" panose="020F0600000000000000" pitchFamily="50" charset="-128"/>
                <a:ea typeface="HG丸ｺﾞｼｯｸM-PRO" panose="020F0600000000000000" pitchFamily="50" charset="-128"/>
              </a:rPr>
              <a:t>1</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ja-JP" altLang="ja-JP" sz="1400" dirty="0">
                <a:solidFill>
                  <a:schemeClr val="tx1"/>
                </a:solidFill>
                <a:latin typeface="HG丸ｺﾞｼｯｸM-PRO" panose="020F0600000000000000" pitchFamily="50" charset="-128"/>
                <a:ea typeface="HG丸ｺﾞｼｯｸM-PRO" panose="020F0600000000000000" pitchFamily="50" charset="-128"/>
              </a:rPr>
              <a:t>事業</a:t>
            </a:r>
            <a:r>
              <a:rPr lang="ja-JP" altLang="en-US" sz="1400" dirty="0">
                <a:solidFill>
                  <a:schemeClr val="tx1"/>
                </a:solidFill>
                <a:latin typeface="HG丸ｺﾞｼｯｸM-PRO" panose="020F0600000000000000" pitchFamily="50" charset="-128"/>
                <a:ea typeface="HG丸ｺﾞｼｯｸM-PRO" panose="020F0600000000000000" pitchFamily="50" charset="-128"/>
              </a:rPr>
              <a:t>の目的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177800" marR="0" lvl="0" indent="-177800" algn="l" defTabSz="1237187"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CLT</a:t>
            </a:r>
            <a:r>
              <a:rPr lang="ja-JP" altLang="en-US" sz="1200" dirty="0">
                <a:solidFill>
                  <a:schemeClr val="tx1"/>
                </a:solidFill>
                <a:latin typeface="HG丸ｺﾞｼｯｸM-PRO" panose="020F0600000000000000" pitchFamily="50" charset="-128"/>
                <a:ea typeface="HG丸ｺﾞｼｯｸM-PRO" panose="020F0600000000000000" pitchFamily="50" charset="-128"/>
              </a:rPr>
              <a:t>や超厚合板などの新技術を適材適所に活用した建築物の実現に向けた事業者の取組を支援することにより、</a:t>
            </a:r>
            <a:r>
              <a:rPr kumimoji="1" lang="ja-JP" altLang="en-US" sz="1200" b="0" i="0"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県産</a:t>
            </a:r>
            <a:r>
              <a:rPr kumimoji="1" lang="en-US" altLang="ja-JP" sz="1200" b="0" i="0"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CLT</a:t>
            </a:r>
            <a:r>
              <a:rPr kumimoji="1" lang="ja-JP" altLang="en-US" sz="1200" b="0" i="0"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の需要開拓と流通拡大を図る。</a:t>
            </a:r>
            <a:endParaRPr kumimoji="1" lang="en-US" altLang="ja-JP" sz="1200" b="0" i="0"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p>
            <a:pPr marL="177800" marR="0" lvl="0" indent="-177800" algn="l" defTabSz="1237187" rtl="0" eaLnBrk="1" fontAlgn="auto" latinLnBrk="0" hangingPunct="1">
              <a:lnSpc>
                <a:spcPct val="100000"/>
              </a:lnSpc>
              <a:spcBef>
                <a:spcPts val="0"/>
              </a:spcBef>
              <a:spcAft>
                <a:spcPts val="0"/>
              </a:spcAft>
              <a:buClrTx/>
              <a:buSzTx/>
              <a:buFontTx/>
              <a:buNone/>
              <a:tabLst/>
              <a:defRPr/>
            </a:pPr>
            <a:r>
              <a:rPr kumimoji="1" lang="ja-JP" altLang="en-US" sz="1200" b="0" i="0"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また、ほとんどが非木造である非住宅建築物及び中高層建築物の実現に向けた事業者の取組を支援することにより、木造化・木質化を進め、新たな木材需要の創出を図るもの。</a:t>
            </a:r>
            <a:endParaRPr kumimoji="1" lang="en-US" altLang="ja-JP" sz="1200" b="0" i="0"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p>
            <a:pPr>
              <a:lnSpc>
                <a:spcPts val="10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en-US" altLang="ja-JP" sz="1400" dirty="0">
                <a:solidFill>
                  <a:schemeClr val="tx1"/>
                </a:solidFill>
                <a:latin typeface="HG丸ｺﾞｼｯｸM-PRO" panose="020F0600000000000000" pitchFamily="50" charset="-128"/>
                <a:ea typeface="HG丸ｺﾞｼｯｸM-PRO" panose="020F0600000000000000" pitchFamily="50" charset="-128"/>
              </a:rPr>
              <a:t>2</a:t>
            </a:r>
            <a:r>
              <a:rPr lang="ja-JP" altLang="en-US" sz="1400" dirty="0">
                <a:solidFill>
                  <a:schemeClr val="tx1"/>
                </a:solidFill>
                <a:latin typeface="HG丸ｺﾞｼｯｸM-PRO" panose="020F0600000000000000" pitchFamily="50" charset="-128"/>
                <a:ea typeface="HG丸ｺﾞｼｯｸM-PRO" panose="020F0600000000000000" pitchFamily="50" charset="-128"/>
              </a:rPr>
              <a:t>）事業</a:t>
            </a:r>
            <a:r>
              <a:rPr lang="ja-JP" altLang="ja-JP" sz="1400" dirty="0">
                <a:solidFill>
                  <a:schemeClr val="tx1"/>
                </a:solidFill>
                <a:latin typeface="HG丸ｺﾞｼｯｸM-PRO" panose="020F0600000000000000" pitchFamily="50" charset="-128"/>
                <a:ea typeface="HG丸ｺﾞｼｯｸM-PRO" panose="020F0600000000000000" pitchFamily="50" charset="-128"/>
              </a:rPr>
              <a:t>主体</a:t>
            </a:r>
            <a:r>
              <a:rPr lang="ja-JP" altLang="en-US" sz="1400" dirty="0">
                <a:solidFill>
                  <a:schemeClr val="tx1"/>
                </a:solidFill>
                <a:latin typeface="HG丸ｺﾞｼｯｸM-PRO" panose="020F0600000000000000" pitchFamily="50" charset="-128"/>
                <a:ea typeface="HG丸ｺﾞｼｯｸM-PRO" panose="020F0600000000000000" pitchFamily="50" charset="-128"/>
              </a:rPr>
              <a:t>及び補助対象（補助要件）</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rgbClr val="FF0000"/>
                </a:solidFill>
                <a:latin typeface="HG丸ｺﾞｼｯｸM-PRO" panose="020F0600000000000000" pitchFamily="50" charset="-128"/>
                <a:ea typeface="HG丸ｺﾞｼｯｸM-PRO" panose="020F0600000000000000" pitchFamily="50" charset="-128"/>
              </a:rPr>
              <a:t>市町村、</a:t>
            </a:r>
            <a:r>
              <a:rPr lang="ja-JP" altLang="ja-JP" sz="1200" dirty="0">
                <a:solidFill>
                  <a:srgbClr val="FF0000"/>
                </a:solidFill>
                <a:latin typeface="HG丸ｺﾞｼｯｸM-PRO" panose="020F0600000000000000" pitchFamily="50" charset="-128"/>
                <a:ea typeface="HG丸ｺﾞｼｯｸM-PRO" panose="020F0600000000000000" pitchFamily="50" charset="-128"/>
              </a:rPr>
              <a:t>民間事業者等</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en-US" altLang="ja-JP" sz="1200" dirty="0">
                <a:solidFill>
                  <a:srgbClr val="FF0000"/>
                </a:solidFill>
                <a:latin typeface="HG丸ｺﾞｼｯｸM-PRO" panose="020F0600000000000000" pitchFamily="50" charset="-128"/>
                <a:ea typeface="HG丸ｺﾞｼｯｸM-PRO" panose="020F0600000000000000" pitchFamily="50" charset="-128"/>
              </a:rPr>
              <a:t>【</a:t>
            </a:r>
            <a:r>
              <a:rPr lang="ja-JP" altLang="en-US" sz="1200" dirty="0">
                <a:solidFill>
                  <a:srgbClr val="FF0000"/>
                </a:solidFill>
                <a:latin typeface="HG丸ｺﾞｼｯｸM-PRO" panose="020F0600000000000000" pitchFamily="50" charset="-128"/>
                <a:ea typeface="HG丸ｺﾞｼｯｸM-PRO" panose="020F0600000000000000" pitchFamily="50" charset="-128"/>
              </a:rPr>
              <a:t>１．必須要件</a:t>
            </a:r>
            <a:r>
              <a:rPr lang="en-US" altLang="ja-JP" sz="1200" dirty="0">
                <a:solidFill>
                  <a:srgbClr val="FF0000"/>
                </a:solidFill>
                <a:latin typeface="HG丸ｺﾞｼｯｸM-PRO" panose="020F0600000000000000" pitchFamily="50" charset="-128"/>
                <a:ea typeface="HG丸ｺﾞｼｯｸM-PRO" panose="020F0600000000000000" pitchFamily="50" charset="-128"/>
              </a:rPr>
              <a:t>】</a:t>
            </a: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① 建設に使用する全木材使用量のうち２分の１以上に県産材を使用すること</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② 普及活動を行うこと。また、宮城県及び宮城県</a:t>
            </a:r>
            <a:r>
              <a:rPr lang="en-US" altLang="ja-JP" sz="1200" dirty="0">
                <a:solidFill>
                  <a:srgbClr val="FF0000"/>
                </a:solidFill>
                <a:latin typeface="HG丸ｺﾞｼｯｸM-PRO" panose="020F0600000000000000" pitchFamily="50" charset="-128"/>
                <a:ea typeface="HG丸ｺﾞｼｯｸM-PRO" panose="020F0600000000000000" pitchFamily="50" charset="-128"/>
              </a:rPr>
              <a:t>CLT</a:t>
            </a:r>
            <a:r>
              <a:rPr lang="ja-JP" altLang="en-US" sz="1200" dirty="0">
                <a:solidFill>
                  <a:srgbClr val="FF0000"/>
                </a:solidFill>
                <a:latin typeface="HG丸ｺﾞｼｯｸM-PRO" panose="020F0600000000000000" pitchFamily="50" charset="-128"/>
                <a:ea typeface="HG丸ｺﾞｼｯｸM-PRO" panose="020F0600000000000000" pitchFamily="50" charset="-128"/>
              </a:rPr>
              <a:t>等普及推進協議会の普及活動に協力すること</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・宮城県ＣＬＴ等普及推進協議会の主催する見学会・研修等の実施に協力すること</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・実証（施工）中、または完成後も一般県民向けてＣＬＴ等新たな県産木材製品の魅力・情報発信を行うこと</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・宮城県</a:t>
            </a:r>
            <a:r>
              <a:rPr lang="en-US" altLang="ja-JP" sz="1200" dirty="0">
                <a:solidFill>
                  <a:srgbClr val="FF0000"/>
                </a:solidFill>
                <a:latin typeface="HG丸ｺﾞｼｯｸM-PRO" panose="020F0600000000000000" pitchFamily="50" charset="-128"/>
                <a:ea typeface="HG丸ｺﾞｼｯｸM-PRO" panose="020F0600000000000000" pitchFamily="50" charset="-128"/>
              </a:rPr>
              <a:t>CLT</a:t>
            </a:r>
            <a:r>
              <a:rPr lang="ja-JP" altLang="en-US" sz="1200" dirty="0">
                <a:solidFill>
                  <a:srgbClr val="FF0000"/>
                </a:solidFill>
                <a:latin typeface="HG丸ｺﾞｼｯｸM-PRO" panose="020F0600000000000000" pitchFamily="50" charset="-128"/>
                <a:ea typeface="HG丸ｺﾞｼｯｸM-PRO" panose="020F0600000000000000" pitchFamily="50" charset="-128"/>
              </a:rPr>
              <a:t>等普及推進協議会の「（仮称）</a:t>
            </a:r>
            <a:r>
              <a:rPr lang="en-US" altLang="ja-JP" sz="1200" dirty="0">
                <a:solidFill>
                  <a:srgbClr val="FF0000"/>
                </a:solidFill>
                <a:latin typeface="HG丸ｺﾞｼｯｸM-PRO" panose="020F0600000000000000" pitchFamily="50" charset="-128"/>
                <a:ea typeface="HG丸ｺﾞｼｯｸM-PRO" panose="020F0600000000000000" pitchFamily="50" charset="-128"/>
              </a:rPr>
              <a:t>CLT</a:t>
            </a:r>
            <a:r>
              <a:rPr lang="ja-JP" altLang="en-US" sz="1200" dirty="0">
                <a:solidFill>
                  <a:srgbClr val="FF0000"/>
                </a:solidFill>
                <a:latin typeface="HG丸ｺﾞｼｯｸM-PRO" panose="020F0600000000000000" pitchFamily="50" charset="-128"/>
                <a:ea typeface="HG丸ｺﾞｼｯｸM-PRO" panose="020F0600000000000000" pitchFamily="50" charset="-128"/>
              </a:rPr>
              <a:t>建築事例集」等への掲載及び一般への公表について了承できること</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en-US" altLang="ja-JP" sz="1200" dirty="0">
                <a:solidFill>
                  <a:srgbClr val="FF0000"/>
                </a:solidFill>
                <a:latin typeface="HG丸ｺﾞｼｯｸM-PRO" panose="020F0600000000000000" pitchFamily="50" charset="-128"/>
                <a:ea typeface="HG丸ｺﾞｼｯｸM-PRO" panose="020F0600000000000000" pitchFamily="50" charset="-128"/>
              </a:rPr>
              <a:t>【</a:t>
            </a:r>
            <a:r>
              <a:rPr lang="ja-JP" altLang="en-US" sz="1200" dirty="0">
                <a:solidFill>
                  <a:srgbClr val="FF0000"/>
                </a:solidFill>
                <a:latin typeface="HG丸ｺﾞｼｯｸM-PRO" panose="020F0600000000000000" pitchFamily="50" charset="-128"/>
                <a:ea typeface="HG丸ｺﾞｼｯｸM-PRO" panose="020F0600000000000000" pitchFamily="50" charset="-128"/>
              </a:rPr>
              <a:t>２．必須要件を満たしたうえ、以下のうちいずれか１つ以上満たすこと</a:t>
            </a:r>
            <a:r>
              <a:rPr lang="en-US" altLang="ja-JP" sz="1200" dirty="0">
                <a:solidFill>
                  <a:srgbClr val="FF0000"/>
                </a:solidFill>
                <a:latin typeface="HG丸ｺﾞｼｯｸM-PRO" panose="020F0600000000000000" pitchFamily="50" charset="-128"/>
                <a:ea typeface="HG丸ｺﾞｼｯｸM-PRO" panose="020F0600000000000000" pitchFamily="50" charset="-128"/>
              </a:rPr>
              <a:t>】</a:t>
            </a: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① 新部材（県産</a:t>
            </a:r>
            <a:r>
              <a:rPr lang="en-US" altLang="ja-JP" sz="1200" dirty="0">
                <a:solidFill>
                  <a:srgbClr val="FF0000"/>
                </a:solidFill>
                <a:latin typeface="HG丸ｺﾞｼｯｸM-PRO" panose="020F0600000000000000" pitchFamily="50" charset="-128"/>
                <a:ea typeface="HG丸ｺﾞｼｯｸM-PRO" panose="020F0600000000000000" pitchFamily="50" charset="-128"/>
              </a:rPr>
              <a:t>CLT</a:t>
            </a:r>
            <a:r>
              <a:rPr lang="ja-JP" altLang="en-US" sz="1200" dirty="0" err="1">
                <a:solidFill>
                  <a:srgbClr val="FF0000"/>
                </a:solidFill>
                <a:latin typeface="HG丸ｺﾞｼｯｸM-PRO" panose="020F0600000000000000" pitchFamily="50" charset="-128"/>
                <a:ea typeface="HG丸ｺﾞｼｯｸM-PRO" panose="020F0600000000000000" pitchFamily="50" charset="-128"/>
              </a:rPr>
              <a:t>、</a:t>
            </a:r>
            <a:r>
              <a:rPr lang="ja-JP" altLang="en-US" sz="1200" dirty="0">
                <a:solidFill>
                  <a:srgbClr val="FF0000"/>
                </a:solidFill>
                <a:latin typeface="HG丸ｺﾞｼｯｸM-PRO" panose="020F0600000000000000" pitchFamily="50" charset="-128"/>
                <a:ea typeface="HG丸ｺﾞｼｯｸM-PRO" panose="020F0600000000000000" pitchFamily="50" charset="-128"/>
              </a:rPr>
              <a:t>超厚合板、</a:t>
            </a:r>
            <a:r>
              <a:rPr lang="en-US" altLang="ja-JP" sz="1200" dirty="0">
                <a:solidFill>
                  <a:srgbClr val="FF0000"/>
                </a:solidFill>
                <a:latin typeface="HG丸ｺﾞｼｯｸM-PRO" panose="020F0600000000000000" pitchFamily="50" charset="-128"/>
                <a:ea typeface="HG丸ｺﾞｼｯｸM-PRO" panose="020F0600000000000000" pitchFamily="50" charset="-128"/>
              </a:rPr>
              <a:t>DLT</a:t>
            </a:r>
            <a:r>
              <a:rPr lang="ja-JP" altLang="en-US" sz="1200" dirty="0">
                <a:solidFill>
                  <a:srgbClr val="FF0000"/>
                </a:solidFill>
                <a:latin typeface="HG丸ｺﾞｼｯｸM-PRO" panose="020F0600000000000000" pitchFamily="50" charset="-128"/>
                <a:ea typeface="HG丸ｺﾞｼｯｸM-PRO" panose="020F0600000000000000" pitchFamily="50" charset="-128"/>
              </a:rPr>
              <a:t>）を適材適所に使用した建築物（主要構造部分は木造・</a:t>
            </a:r>
            <a:r>
              <a:rPr lang="en-US" altLang="ja-JP" sz="1200" dirty="0">
                <a:solidFill>
                  <a:srgbClr val="FF0000"/>
                </a:solidFill>
                <a:latin typeface="HG丸ｺﾞｼｯｸM-PRO" panose="020F0600000000000000" pitchFamily="50" charset="-128"/>
                <a:ea typeface="HG丸ｺﾞｼｯｸM-PRO" panose="020F0600000000000000" pitchFamily="50" charset="-128"/>
              </a:rPr>
              <a:t>RC</a:t>
            </a:r>
            <a:r>
              <a:rPr lang="ja-JP" altLang="en-US" sz="1200" dirty="0">
                <a:solidFill>
                  <a:srgbClr val="FF0000"/>
                </a:solidFill>
                <a:latin typeface="HG丸ｺﾞｼｯｸM-PRO" panose="020F0600000000000000" pitchFamily="50" charset="-128"/>
                <a:ea typeface="HG丸ｺﾞｼｯｸM-PRO" panose="020F0600000000000000" pitchFamily="50" charset="-128"/>
              </a:rPr>
              <a:t>造・</a:t>
            </a:r>
            <a:r>
              <a:rPr lang="en-US" altLang="ja-JP" sz="1200" dirty="0">
                <a:solidFill>
                  <a:srgbClr val="FF0000"/>
                </a:solidFill>
                <a:latin typeface="HG丸ｺﾞｼｯｸM-PRO" panose="020F0600000000000000" pitchFamily="50" charset="-128"/>
                <a:ea typeface="HG丸ｺﾞｼｯｸM-PRO" panose="020F0600000000000000" pitchFamily="50" charset="-128"/>
              </a:rPr>
              <a:t>S</a:t>
            </a:r>
            <a:r>
              <a:rPr lang="ja-JP" altLang="en-US" sz="1200" dirty="0">
                <a:solidFill>
                  <a:srgbClr val="FF0000"/>
                </a:solidFill>
                <a:latin typeface="HG丸ｺﾞｼｯｸM-PRO" panose="020F0600000000000000" pitchFamily="50" charset="-128"/>
                <a:ea typeface="HG丸ｺﾞｼｯｸM-PRO" panose="020F0600000000000000" pitchFamily="50" charset="-128"/>
              </a:rPr>
              <a:t>造の如何を問わない）</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② 非住宅建築物、もしくは中高層建築物（主要構造部分は木造とする）</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③ 「</a:t>
            </a:r>
            <a:r>
              <a:rPr lang="zh-TW" altLang="en-US" sz="1200" dirty="0">
                <a:solidFill>
                  <a:srgbClr val="FF0000"/>
                </a:solidFill>
                <a:latin typeface="HG丸ｺﾞｼｯｸM-PRO" panose="020F0600000000000000" pitchFamily="50" charset="-128"/>
                <a:ea typeface="HG丸ｺﾞｼｯｸM-PRO" panose="020F0600000000000000" pitchFamily="50" charset="-128"/>
              </a:rPr>
              <a:t>Ｃ</a:t>
            </a:r>
            <a:r>
              <a:rPr lang="en-US" altLang="zh-TW" sz="1200" dirty="0">
                <a:solidFill>
                  <a:srgbClr val="FF0000"/>
                </a:solidFill>
                <a:latin typeface="HG丸ｺﾞｼｯｸM-PRO" panose="020F0600000000000000" pitchFamily="50" charset="-128"/>
                <a:ea typeface="HG丸ｺﾞｼｯｸM-PRO" panose="020F0600000000000000" pitchFamily="50" charset="-128"/>
              </a:rPr>
              <a:t>LT</a:t>
            </a:r>
            <a:r>
              <a:rPr lang="zh-TW" altLang="en-US" sz="1200" dirty="0">
                <a:solidFill>
                  <a:srgbClr val="FF0000"/>
                </a:solidFill>
                <a:latin typeface="HG丸ｺﾞｼｯｸM-PRO" panose="020F0600000000000000" pitchFamily="50" charset="-128"/>
                <a:ea typeface="HG丸ｺﾞｼｯｸM-PRO" panose="020F0600000000000000" pitchFamily="50" charset="-128"/>
              </a:rPr>
              <a:t>活用技術開発支援事業</a:t>
            </a:r>
            <a:r>
              <a:rPr lang="ja-JP" altLang="en-US" sz="1200" dirty="0">
                <a:solidFill>
                  <a:srgbClr val="FF0000"/>
                </a:solidFill>
                <a:latin typeface="HG丸ｺﾞｼｯｸM-PRO" panose="020F0600000000000000" pitchFamily="50" charset="-128"/>
                <a:ea typeface="HG丸ｺﾞｼｯｸM-PRO" panose="020F0600000000000000" pitchFamily="50" charset="-128"/>
              </a:rPr>
              <a:t>」で開発した部材を使用した建築物（主要構造部分は木造・</a:t>
            </a:r>
            <a:r>
              <a:rPr lang="en-US" altLang="ja-JP" sz="1200" dirty="0">
                <a:solidFill>
                  <a:srgbClr val="FF0000"/>
                </a:solidFill>
                <a:latin typeface="HG丸ｺﾞｼｯｸM-PRO" panose="020F0600000000000000" pitchFamily="50" charset="-128"/>
                <a:ea typeface="HG丸ｺﾞｼｯｸM-PRO" panose="020F0600000000000000" pitchFamily="50" charset="-128"/>
              </a:rPr>
              <a:t>RC</a:t>
            </a:r>
            <a:r>
              <a:rPr lang="ja-JP" altLang="en-US" sz="1200" dirty="0">
                <a:solidFill>
                  <a:srgbClr val="FF0000"/>
                </a:solidFill>
                <a:latin typeface="HG丸ｺﾞｼｯｸM-PRO" panose="020F0600000000000000" pitchFamily="50" charset="-128"/>
                <a:ea typeface="HG丸ｺﾞｼｯｸM-PRO" panose="020F0600000000000000" pitchFamily="50" charset="-128"/>
              </a:rPr>
              <a:t>造・</a:t>
            </a:r>
            <a:r>
              <a:rPr lang="en-US" altLang="ja-JP" sz="1200" dirty="0">
                <a:solidFill>
                  <a:srgbClr val="FF0000"/>
                </a:solidFill>
                <a:latin typeface="HG丸ｺﾞｼｯｸM-PRO" panose="020F0600000000000000" pitchFamily="50" charset="-128"/>
                <a:ea typeface="HG丸ｺﾞｼｯｸM-PRO" panose="020F0600000000000000" pitchFamily="50" charset="-128"/>
              </a:rPr>
              <a:t>S</a:t>
            </a:r>
            <a:r>
              <a:rPr lang="ja-JP" altLang="en-US" sz="1200" dirty="0">
                <a:solidFill>
                  <a:srgbClr val="FF0000"/>
                </a:solidFill>
                <a:latin typeface="HG丸ｺﾞｼｯｸM-PRO" panose="020F0600000000000000" pitchFamily="50" charset="-128"/>
                <a:ea typeface="HG丸ｺﾞｼｯｸM-PRO" panose="020F0600000000000000" pitchFamily="50" charset="-128"/>
              </a:rPr>
              <a:t>造の如何を問わない）</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en-US" altLang="ja-JP" sz="1200" dirty="0">
                <a:solidFill>
                  <a:srgbClr val="FF0000"/>
                </a:solidFill>
                <a:latin typeface="HG丸ｺﾞｼｯｸM-PRO" panose="020F0600000000000000" pitchFamily="50" charset="-128"/>
                <a:ea typeface="HG丸ｺﾞｼｯｸM-PRO" panose="020F0600000000000000" pitchFamily="50" charset="-128"/>
              </a:rPr>
              <a:t>※</a:t>
            </a:r>
            <a:r>
              <a:rPr lang="ja-JP" altLang="en-US" sz="1200" dirty="0">
                <a:solidFill>
                  <a:srgbClr val="FF0000"/>
                </a:solidFill>
                <a:latin typeface="HG丸ｺﾞｼｯｸM-PRO" panose="020F0600000000000000" pitchFamily="50" charset="-128"/>
                <a:ea typeface="HG丸ｺﾞｼｯｸM-PRO" panose="020F0600000000000000" pitchFamily="50" charset="-128"/>
              </a:rPr>
              <a:t>「県産材」とは、宮城県産の原木を宮城県内で加工した木材製品をいう。</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ただし、宮城県産の原木を宮城県内でラミナ加工後、ＪＡＳ認証工場で加工した集成材を含むものとする。</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en-US" altLang="ja-JP" sz="1200" dirty="0">
                <a:solidFill>
                  <a:srgbClr val="FF0000"/>
                </a:solidFill>
                <a:latin typeface="HG丸ｺﾞｼｯｸM-PRO" panose="020F0600000000000000" pitchFamily="50" charset="-128"/>
                <a:ea typeface="HG丸ｺﾞｼｯｸM-PRO" panose="020F0600000000000000" pitchFamily="50" charset="-128"/>
              </a:rPr>
              <a:t>※</a:t>
            </a:r>
            <a:r>
              <a:rPr lang="ja-JP" altLang="en-US" sz="1200" dirty="0">
                <a:solidFill>
                  <a:srgbClr val="FF0000"/>
                </a:solidFill>
                <a:latin typeface="HG丸ｺﾞｼｯｸM-PRO" panose="020F0600000000000000" pitchFamily="50" charset="-128"/>
                <a:ea typeface="HG丸ｺﾞｼｯｸM-PRO" panose="020F0600000000000000" pitchFamily="50" charset="-128"/>
              </a:rPr>
              <a:t>「非住宅建築物」とは、居住専用住宅、居住専用準住宅、居住産業併用建築物以外のものをいう。</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en-US" altLang="ja-JP" sz="1200" dirty="0">
                <a:solidFill>
                  <a:srgbClr val="FF0000"/>
                </a:solidFill>
                <a:latin typeface="HG丸ｺﾞｼｯｸM-PRO" panose="020F0600000000000000" pitchFamily="50" charset="-128"/>
                <a:ea typeface="HG丸ｺﾞｼｯｸM-PRO" panose="020F0600000000000000" pitchFamily="50" charset="-128"/>
              </a:rPr>
              <a:t>※</a:t>
            </a:r>
            <a:r>
              <a:rPr lang="ja-JP" altLang="en-US" sz="1200" dirty="0">
                <a:solidFill>
                  <a:srgbClr val="FF0000"/>
                </a:solidFill>
                <a:latin typeface="HG丸ｺﾞｼｯｸM-PRO" panose="020F0600000000000000" pitchFamily="50" charset="-128"/>
                <a:ea typeface="HG丸ｺﾞｼｯｸM-PRO" panose="020F0600000000000000" pitchFamily="50" charset="-128"/>
              </a:rPr>
              <a:t>「中高層建築物」とは、４階建て以上の建築物をいう。</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（３）</a:t>
            </a:r>
            <a:r>
              <a:rPr lang="ja-JP" altLang="ja-JP" sz="1400" dirty="0">
                <a:solidFill>
                  <a:schemeClr val="tx1"/>
                </a:solidFill>
                <a:latin typeface="HG丸ｺﾞｼｯｸM-PRO" panose="020F0600000000000000" pitchFamily="50" charset="-128"/>
                <a:ea typeface="HG丸ｺﾞｼｯｸM-PRO" panose="020F0600000000000000" pitchFamily="50" charset="-128"/>
              </a:rPr>
              <a:t>補助率</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rgbClr val="FF0000"/>
                </a:solidFill>
                <a:latin typeface="HG丸ｺﾞｼｯｸM-PRO" panose="020F0600000000000000" pitchFamily="50" charset="-128"/>
                <a:ea typeface="HG丸ｺﾞｼｯｸM-PRO" panose="020F0600000000000000" pitchFamily="50" charset="-128"/>
              </a:rPr>
              <a:t>県産材の</a:t>
            </a:r>
            <a:r>
              <a:rPr lang="ja-JP" altLang="en-US" sz="1200" dirty="0">
                <a:solidFill>
                  <a:schemeClr val="tx1"/>
                </a:solidFill>
                <a:latin typeface="HG丸ｺﾞｼｯｸM-PRO" panose="020F0600000000000000" pitchFamily="50" charset="-128"/>
                <a:ea typeface="HG丸ｺﾞｼｯｸM-PRO" panose="020F0600000000000000" pitchFamily="50" charset="-128"/>
              </a:rPr>
              <a:t>購入に係る経費及び関連する木工事費の１／２以内</a:t>
            </a:r>
            <a:r>
              <a:rPr lang="ja-JP" altLang="ja-JP" sz="1200" dirty="0">
                <a:solidFill>
                  <a:schemeClr val="tx1"/>
                </a:solidFill>
                <a:latin typeface="HG丸ｺﾞｼｯｸM-PRO" panose="020F0600000000000000" pitchFamily="50" charset="-128"/>
                <a:ea typeface="HG丸ｺﾞｼｯｸM-PRO" panose="020F0600000000000000" pitchFamily="50" charset="-128"/>
              </a:rPr>
              <a:t>（上限</a:t>
            </a:r>
            <a:r>
              <a:rPr lang="en-US" altLang="ja-JP" sz="1200" dirty="0">
                <a:solidFill>
                  <a:schemeClr val="tx1"/>
                </a:solidFill>
                <a:latin typeface="HG丸ｺﾞｼｯｸM-PRO" panose="020F0600000000000000" pitchFamily="50" charset="-128"/>
                <a:ea typeface="HG丸ｺﾞｼｯｸM-PRO" panose="020F0600000000000000" pitchFamily="50" charset="-128"/>
              </a:rPr>
              <a:t>20,000</a:t>
            </a:r>
            <a:r>
              <a:rPr lang="ja-JP" altLang="ja-JP" sz="1200" dirty="0">
                <a:solidFill>
                  <a:schemeClr val="tx1"/>
                </a:solidFill>
                <a:latin typeface="HG丸ｺﾞｼｯｸM-PRO" panose="020F0600000000000000" pitchFamily="50" charset="-128"/>
                <a:ea typeface="HG丸ｺﾞｼｯｸM-PRO" panose="020F0600000000000000" pitchFamily="50" charset="-128"/>
              </a:rPr>
              <a:t>千円）</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（４）</a:t>
            </a:r>
            <a:r>
              <a:rPr lang="ja-JP" altLang="ja-JP" sz="1400" u="sng" dirty="0">
                <a:solidFill>
                  <a:schemeClr val="tx1"/>
                </a:solidFill>
                <a:latin typeface="HG丸ｺﾞｼｯｸM-PRO" panose="020F0600000000000000" pitchFamily="50" charset="-128"/>
                <a:ea typeface="HG丸ｺﾞｼｯｸM-PRO" panose="020F0600000000000000" pitchFamily="50" charset="-128"/>
              </a:rPr>
              <a:t>事業量</a:t>
            </a: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２</a:t>
            </a:r>
            <a:r>
              <a:rPr lang="ja-JP" altLang="ja-JP" sz="1400" u="sng" dirty="0">
                <a:solidFill>
                  <a:schemeClr val="tx1"/>
                </a:solidFill>
                <a:latin typeface="HG丸ｺﾞｼｯｸM-PRO" panose="020F0600000000000000" pitchFamily="50" charset="-128"/>
                <a:ea typeface="HG丸ｺﾞｼｯｸM-PRO" panose="020F0600000000000000" pitchFamily="50" charset="-128"/>
              </a:rPr>
              <a:t>件／年</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（程度）</a:t>
            </a:r>
            <a:endParaRPr lang="en-US" altLang="ja-JP" sz="1400" u="sng" dirty="0">
              <a:solidFill>
                <a:schemeClr val="tx1"/>
              </a:solidFill>
              <a:latin typeface="HG丸ｺﾞｼｯｸM-PRO" panose="020F0600000000000000" pitchFamily="50" charset="-128"/>
              <a:ea typeface="HG丸ｺﾞｼｯｸM-PRO" panose="020F0600000000000000" pitchFamily="50" charset="-128"/>
            </a:endParaRPr>
          </a:p>
          <a:p>
            <a:pPr>
              <a:lnSpc>
                <a:spcPts val="1000"/>
              </a:lnSpc>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（５）</a:t>
            </a:r>
            <a:r>
              <a:rPr lang="ja-JP" altLang="ja-JP" sz="1400" dirty="0">
                <a:solidFill>
                  <a:schemeClr val="tx1"/>
                </a:solidFill>
                <a:latin typeface="HG丸ｺﾞｼｯｸM-PRO" panose="020F0600000000000000" pitchFamily="50" charset="-128"/>
                <a:ea typeface="HG丸ｺﾞｼｯｸM-PRO" panose="020F0600000000000000" pitchFamily="50" charset="-128"/>
              </a:rPr>
              <a:t>事業の流れ（ホームページで採択事業者を公募します。）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4927600" indent="-4927600"/>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募集期間</a:t>
            </a:r>
            <a:r>
              <a:rPr lang="ja-JP" altLang="en-US" sz="1200" dirty="0">
                <a:solidFill>
                  <a:schemeClr val="tx1"/>
                </a:solidFill>
                <a:latin typeface="HG丸ｺﾞｼｯｸM-PRO" panose="020F0600000000000000" pitchFamily="50" charset="-128"/>
                <a:ea typeface="HG丸ｺﾞｼｯｸM-PRO" panose="020F0600000000000000" pitchFamily="50" charset="-128"/>
              </a:rPr>
              <a:t>　　令和６年４</a:t>
            </a:r>
            <a:r>
              <a:rPr lang="ja-JP" altLang="ja-JP" sz="1200" dirty="0">
                <a:solidFill>
                  <a:schemeClr val="tx1"/>
                </a:solidFill>
                <a:latin typeface="HG丸ｺﾞｼｯｸM-PRO" panose="020F0600000000000000" pitchFamily="50" charset="-128"/>
                <a:ea typeface="HG丸ｺﾞｼｯｸM-PRO" panose="020F0600000000000000" pitchFamily="50" charset="-128"/>
              </a:rPr>
              <a:t>月</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日（</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５</a:t>
            </a:r>
            <a:r>
              <a:rPr lang="ja-JP" altLang="ja-JP" sz="1200" dirty="0">
                <a:solidFill>
                  <a:schemeClr val="tx1"/>
                </a:solidFill>
                <a:latin typeface="HG丸ｺﾞｼｯｸM-PRO" panose="020F0600000000000000" pitchFamily="50" charset="-128"/>
                <a:ea typeface="HG丸ｺﾞｼｯｸM-PRO" panose="020F0600000000000000" pitchFamily="50" charset="-128"/>
              </a:rPr>
              <a:t>月</a:t>
            </a:r>
            <a:r>
              <a:rPr lang="ja-JP" altLang="en-US" sz="1200" dirty="0">
                <a:solidFill>
                  <a:schemeClr val="tx1"/>
                </a:solidFill>
                <a:latin typeface="HG丸ｺﾞｼｯｸM-PRO" panose="020F0600000000000000" pitchFamily="50" charset="-128"/>
                <a:ea typeface="HG丸ｺﾞｼｯｸM-PRO" panose="020F0600000000000000" pitchFamily="50" charset="-128"/>
              </a:rPr>
              <a:t>３１</a:t>
            </a:r>
            <a:r>
              <a:rPr lang="ja-JP" altLang="ja-JP" sz="1200" dirty="0">
                <a:solidFill>
                  <a:schemeClr val="tx1"/>
                </a:solidFill>
                <a:latin typeface="HG丸ｺﾞｼｯｸM-PRO" panose="020F0600000000000000" pitchFamily="50" charset="-128"/>
                <a:ea typeface="HG丸ｺﾞｼｯｸM-PRO" panose="020F0600000000000000" pitchFamily="50" charset="-128"/>
              </a:rPr>
              <a:t>日（</a:t>
            </a:r>
            <a:r>
              <a:rPr lang="ja-JP" altLang="en-US" sz="1200" dirty="0">
                <a:solidFill>
                  <a:schemeClr val="tx1"/>
                </a:solidFill>
                <a:latin typeface="HG丸ｺﾞｼｯｸM-PRO" panose="020F0600000000000000" pitchFamily="50" charset="-128"/>
                <a:ea typeface="HG丸ｺﾞｼｯｸM-PRO" panose="020F0600000000000000" pitchFamily="50" charset="-128"/>
              </a:rPr>
              <a:t>金</a:t>
            </a:r>
            <a:r>
              <a:rPr lang="ja-JP" altLang="ja-JP"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（仮案）</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4927600" indent="-4927600"/>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採択</a:t>
            </a:r>
            <a:r>
              <a:rPr lang="ja-JP" altLang="en-US" sz="1200" dirty="0">
                <a:solidFill>
                  <a:schemeClr val="tx1"/>
                </a:solidFill>
                <a:latin typeface="HG丸ｺﾞｼｯｸM-PRO" panose="020F0600000000000000" pitchFamily="50" charset="-128"/>
                <a:ea typeface="HG丸ｺﾞｼｯｸM-PRO" panose="020F0600000000000000" pitchFamily="50" charset="-128"/>
              </a:rPr>
              <a:t>された応募者には内示</a:t>
            </a:r>
            <a:r>
              <a:rPr lang="ja-JP" altLang="ja-JP" sz="1200" dirty="0">
                <a:solidFill>
                  <a:schemeClr val="tx1"/>
                </a:solidFill>
                <a:latin typeface="HG丸ｺﾞｼｯｸM-PRO" panose="020F0600000000000000" pitchFamily="50" charset="-128"/>
                <a:ea typeface="HG丸ｺﾞｼｯｸM-PRO" panose="020F0600000000000000" pitchFamily="50" charset="-128"/>
              </a:rPr>
              <a:t>通知（事業内示）</a:t>
            </a:r>
            <a:r>
              <a:rPr lang="ja-JP" altLang="en-US" sz="1200" dirty="0">
                <a:solidFill>
                  <a:schemeClr val="tx1"/>
                </a:solidFill>
                <a:latin typeface="HG丸ｺﾞｼｯｸM-PRO" panose="020F0600000000000000" pitchFamily="50" charset="-128"/>
                <a:ea typeface="HG丸ｺﾞｼｯｸM-PRO" panose="020F0600000000000000" pitchFamily="50" charset="-128"/>
              </a:rPr>
              <a:t>を発送し</a:t>
            </a:r>
            <a:r>
              <a:rPr lang="ja-JP" altLang="ja-JP" sz="1200" dirty="0">
                <a:solidFill>
                  <a:schemeClr val="tx1"/>
                </a:solidFill>
                <a:latin typeface="HG丸ｺﾞｼｯｸM-PRO" panose="020F0600000000000000" pitchFamily="50" charset="-128"/>
                <a:ea typeface="HG丸ｺﾞｼｯｸM-PRO" panose="020F0600000000000000" pitchFamily="50" charset="-128"/>
              </a:rPr>
              <a:t>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4927600" indent="-4927600"/>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応募者多数の場合の採択は、審査により決定します。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4927600" indent="-4927600"/>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応募を検討している場合は事前に林業振興課までお問い合わせください。</a:t>
            </a:r>
            <a:endParaRPr lang="ja-JP" altLang="ja-JP" sz="1200" dirty="0">
              <a:solidFill>
                <a:schemeClr val="tx1"/>
              </a:solidFill>
              <a:latin typeface="HG丸ｺﾞｼｯｸM-PRO" panose="020F0600000000000000" pitchFamily="50" charset="-128"/>
              <a:ea typeface="HG丸ｺﾞｼｯｸM-PRO" panose="020F0600000000000000" pitchFamily="50" charset="-128"/>
            </a:endParaRPr>
          </a:p>
          <a:p>
            <a:pPr algn="just">
              <a:lnSpc>
                <a:spcPts val="1000"/>
              </a:lnSpc>
              <a:spcAft>
                <a:spcPts val="0"/>
              </a:spcAft>
            </a:pP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spcAft>
                <a:spcPts val="0"/>
              </a:spcAft>
            </a:pP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Times New Roman"/>
              </a:rPr>
              <a:t>7</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ja-JP" sz="1400" kern="100" dirty="0">
                <a:solidFill>
                  <a:schemeClr val="tx1"/>
                </a:solidFill>
                <a:latin typeface="HG丸ｺﾞｼｯｸM-PRO" panose="020F0600000000000000" pitchFamily="50" charset="-128"/>
                <a:ea typeface="HG丸ｺﾞｼｯｸM-PRO" panose="020F0600000000000000" pitchFamily="50" charset="-128"/>
                <a:cs typeface="Times New Roman"/>
              </a:rPr>
              <a:t>応募のための提出書類</a:t>
            </a:r>
          </a:p>
          <a:p>
            <a:pPr algn="just">
              <a:spcAft>
                <a:spcPts val="0"/>
              </a:spcAft>
            </a:pPr>
            <a:r>
              <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a:rPr>
              <a:t>　①提案</a:t>
            </a:r>
            <a:r>
              <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rPr>
              <a:t>書（事務取扱要領様式</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a:rPr>
              <a:t>１０～</a:t>
            </a:r>
            <a:r>
              <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rPr>
              <a:t>11</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a:rPr>
              <a:t>及び様式</a:t>
            </a:r>
            <a:r>
              <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rPr>
              <a:t>12</a:t>
            </a:r>
            <a:r>
              <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p>
          <a:p>
            <a:r>
              <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rPr>
              <a:t>　　</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a:rPr>
              <a:t>　②</a:t>
            </a:r>
            <a:r>
              <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rPr>
              <a:t>添付書類</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施設概要図（イメージパース等）</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設計図（</a:t>
            </a:r>
            <a:r>
              <a:rPr lang="ja-JP" altLang="en-US" sz="1200" dirty="0">
                <a:solidFill>
                  <a:schemeClr val="tx1"/>
                </a:solidFill>
                <a:latin typeface="HG丸ｺﾞｼｯｸM-PRO" panose="020F0600000000000000" pitchFamily="50" charset="-128"/>
                <a:ea typeface="HG丸ｺﾞｼｯｸM-PRO" panose="020F0600000000000000" pitchFamily="50" charset="-128"/>
              </a:rPr>
              <a:t>位置図・平面図・矩計図等</a:t>
            </a:r>
            <a:r>
              <a:rPr lang="ja-JP"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　事業費積算資料　など</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1000"/>
              </a:lnSpc>
            </a:pP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nSpc>
                <a:spcPts val="1000"/>
              </a:lnSpc>
            </a:pPr>
            <a:r>
              <a:rPr lang="ja-JP" altLang="en-US" sz="1400" kern="100" dirty="0">
                <a:solidFill>
                  <a:srgbClr val="FF0000"/>
                </a:solidFill>
                <a:latin typeface="HG丸ｺﾞｼｯｸM-PRO" panose="020F0600000000000000" pitchFamily="50" charset="-128"/>
                <a:ea typeface="HG丸ｺﾞｼｯｸM-PRO" panose="020F0600000000000000" pitchFamily="50" charset="-128"/>
                <a:cs typeface="Times New Roman"/>
              </a:rPr>
              <a:t>（８）注意事項</a:t>
            </a:r>
            <a:endParaRPr lang="en-US" altLang="ja-JP" sz="14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p>
            <a:pPr>
              <a:lnSpc>
                <a:spcPts val="1000"/>
              </a:lnSpc>
            </a:pPr>
            <a:r>
              <a:rPr lang="ja-JP" altLang="en-US" sz="1200" kern="100" dirty="0">
                <a:solidFill>
                  <a:srgbClr val="FF0000"/>
                </a:solidFill>
                <a:latin typeface="HG丸ｺﾞｼｯｸM-PRO" panose="020F0600000000000000" pitchFamily="50" charset="-128"/>
                <a:ea typeface="HG丸ｺﾞｼｯｸM-PRO" panose="020F0600000000000000" pitchFamily="50" charset="-128"/>
                <a:cs typeface="Times New Roman"/>
              </a:rPr>
              <a:t>　　　</a:t>
            </a:r>
            <a:endParaRPr lang="en-US" altLang="ja-JP" sz="12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p>
            <a:pPr>
              <a:lnSpc>
                <a:spcPts val="1000"/>
              </a:lnSpc>
            </a:pPr>
            <a:r>
              <a:rPr lang="ja-JP" altLang="en-US" sz="1200" kern="100" dirty="0">
                <a:solidFill>
                  <a:srgbClr val="FF0000"/>
                </a:solidFill>
                <a:latin typeface="HG丸ｺﾞｼｯｸM-PRO" panose="020F0600000000000000" pitchFamily="50" charset="-128"/>
                <a:ea typeface="HG丸ｺﾞｼｯｸM-PRO" panose="020F0600000000000000" pitchFamily="50" charset="-128"/>
                <a:cs typeface="Times New Roman"/>
              </a:rPr>
              <a:t>　　　①森林環境税事業と重複申請しないこと</a:t>
            </a:r>
            <a:endParaRPr lang="en-US" altLang="ja-JP" sz="1200" kern="100" dirty="0">
              <a:solidFill>
                <a:srgbClr val="FF0000"/>
              </a:solidFill>
              <a:latin typeface="HG丸ｺﾞｼｯｸM-PRO" panose="020F0600000000000000" pitchFamily="50" charset="-128"/>
              <a:ea typeface="HG丸ｺﾞｼｯｸM-PRO" panose="020F0600000000000000" pitchFamily="50" charset="-128"/>
              <a:cs typeface="Times New Roman"/>
            </a:endParaRPr>
          </a:p>
          <a:p>
            <a:pPr>
              <a:lnSpc>
                <a:spcPts val="1000"/>
              </a:lnSpc>
            </a:pP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lvl="0"/>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a:rPr>
              <a:t>（９）事業イメージ</a:t>
            </a:r>
            <a:endParaRPr lang="ja-JP" altLang="ja-JP" sz="14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endParaRPr lang="ja-JP" altLang="ja-JP" sz="1200" dirty="0">
              <a:solidFill>
                <a:schemeClr val="tx1"/>
              </a:solidFill>
              <a:latin typeface="HG丸ｺﾞｼｯｸM-PRO" panose="020F0600000000000000" pitchFamily="50" charset="-128"/>
              <a:ea typeface="HG丸ｺﾞｼｯｸM-PRO" panose="020F0600000000000000" pitchFamily="50" charset="-128"/>
            </a:endParaRPr>
          </a:p>
          <a:p>
            <a:pPr algn="just">
              <a:spcAft>
                <a:spcPts val="0"/>
              </a:spcAft>
            </a:pPr>
            <a:endPar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endParaRPr lang="ja-JP" altLang="ja-JP" sz="1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88776" y="12418885"/>
            <a:ext cx="2555692" cy="1916769"/>
          </a:xfrm>
          <a:prstGeom prst="rect">
            <a:avLst/>
          </a:prstGeom>
        </p:spPr>
      </p:pic>
      <p:sp>
        <p:nvSpPr>
          <p:cNvPr id="6" name="正方形/長方形 5"/>
          <p:cNvSpPr/>
          <p:nvPr/>
        </p:nvSpPr>
        <p:spPr>
          <a:xfrm>
            <a:off x="229216" y="13554752"/>
            <a:ext cx="3091836" cy="58387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100" dirty="0">
                <a:solidFill>
                  <a:schemeClr val="tx1"/>
                </a:solidFill>
                <a:latin typeface="HG明朝B" panose="02020809000000000000" pitchFamily="17" charset="-128"/>
                <a:ea typeface="HG明朝B" panose="02020809000000000000" pitchFamily="17" charset="-128"/>
              </a:rPr>
              <a:t>【</a:t>
            </a:r>
            <a:r>
              <a:rPr lang="ja-JP" altLang="en-US" sz="1100" dirty="0">
                <a:solidFill>
                  <a:schemeClr val="tx1"/>
                </a:solidFill>
                <a:latin typeface="HG明朝B" panose="02020809000000000000" pitchFamily="17" charset="-128"/>
                <a:ea typeface="HG明朝B" panose="02020809000000000000" pitchFamily="17" charset="-128"/>
              </a:rPr>
              <a:t>事例</a:t>
            </a:r>
            <a:r>
              <a:rPr lang="en-US" altLang="ja-JP" sz="1100" dirty="0">
                <a:solidFill>
                  <a:schemeClr val="tx1"/>
                </a:solidFill>
                <a:latin typeface="HG明朝B" panose="02020809000000000000" pitchFamily="17" charset="-128"/>
                <a:ea typeface="HG明朝B" panose="02020809000000000000" pitchFamily="17" charset="-128"/>
              </a:rPr>
              <a:t>1】</a:t>
            </a:r>
            <a:r>
              <a:rPr lang="ja-JP" altLang="en-US" sz="1100" dirty="0">
                <a:solidFill>
                  <a:schemeClr val="tx1"/>
                </a:solidFill>
                <a:latin typeface="HG明朝B" panose="02020809000000000000" pitchFamily="17" charset="-128"/>
                <a:ea typeface="HG明朝B" panose="02020809000000000000" pitchFamily="17" charset="-128"/>
              </a:rPr>
              <a:t>株式会社コスモスウェブ（事務所）</a:t>
            </a:r>
            <a:endParaRPr lang="en-US" altLang="ja-JP" sz="1100" dirty="0">
              <a:solidFill>
                <a:schemeClr val="tx1"/>
              </a:solidFill>
              <a:latin typeface="HG明朝B" panose="02020809000000000000" pitchFamily="17" charset="-128"/>
              <a:ea typeface="HG明朝B" panose="02020809000000000000" pitchFamily="17" charset="-128"/>
            </a:endParaRPr>
          </a:p>
          <a:p>
            <a:r>
              <a:rPr lang="ja-JP" altLang="en-US" sz="1100" dirty="0">
                <a:solidFill>
                  <a:schemeClr val="tx1"/>
                </a:solidFill>
                <a:latin typeface="HG明朝B" panose="02020809000000000000" pitchFamily="17" charset="-128"/>
                <a:ea typeface="HG明朝B" panose="02020809000000000000" pitchFamily="17" charset="-128"/>
              </a:rPr>
              <a:t>　　　　  ＣＬＴパネル工法（ルート２）</a:t>
            </a:r>
            <a:endParaRPr lang="ja-JP" altLang="ja-JP" sz="1100" dirty="0">
              <a:solidFill>
                <a:schemeClr val="tx1"/>
              </a:solidFill>
              <a:latin typeface="HG明朝B" panose="02020809000000000000" pitchFamily="17" charset="-128"/>
              <a:ea typeface="HG明朝B" panose="02020809000000000000" pitchFamily="17" charset="-128"/>
            </a:endParaRPr>
          </a:p>
          <a:p>
            <a:r>
              <a:rPr lang="ja-JP" altLang="en-US" sz="1100" dirty="0">
                <a:solidFill>
                  <a:schemeClr val="tx1"/>
                </a:solidFill>
                <a:latin typeface="HG明朝B" panose="02020809000000000000" pitchFamily="17" charset="-128"/>
                <a:ea typeface="HG明朝B" panose="02020809000000000000" pitchFamily="17" charset="-128"/>
              </a:rPr>
              <a:t>　　　　  県内初の</a:t>
            </a:r>
            <a:r>
              <a:rPr lang="en-US" altLang="ja-JP" sz="1100" dirty="0">
                <a:solidFill>
                  <a:schemeClr val="tx1"/>
                </a:solidFill>
                <a:latin typeface="HG明朝B" panose="02020809000000000000" pitchFamily="17" charset="-128"/>
                <a:ea typeface="HG明朝B" panose="02020809000000000000" pitchFamily="17" charset="-128"/>
              </a:rPr>
              <a:t>3</a:t>
            </a:r>
            <a:r>
              <a:rPr lang="ja-JP" altLang="en-US" sz="1100" dirty="0">
                <a:solidFill>
                  <a:schemeClr val="tx1"/>
                </a:solidFill>
                <a:latin typeface="HG明朝B" panose="02020809000000000000" pitchFamily="17" charset="-128"/>
                <a:ea typeface="HG明朝B" panose="02020809000000000000" pitchFamily="17" charset="-128"/>
              </a:rPr>
              <a:t>階建ＣＬＴ建築</a:t>
            </a:r>
            <a:endParaRPr lang="en-US" altLang="ja-JP" sz="1100" dirty="0">
              <a:solidFill>
                <a:schemeClr val="tx1"/>
              </a:solidFill>
              <a:latin typeface="HG明朝B" panose="02020809000000000000" pitchFamily="17" charset="-128"/>
              <a:ea typeface="HG明朝B" panose="02020809000000000000" pitchFamily="17" charset="-128"/>
            </a:endParaRPr>
          </a:p>
        </p:txBody>
      </p:sp>
      <p:sp>
        <p:nvSpPr>
          <p:cNvPr id="9" name="正方形/長方形 8"/>
          <p:cNvSpPr/>
          <p:nvPr/>
        </p:nvSpPr>
        <p:spPr>
          <a:xfrm>
            <a:off x="3159524" y="13554752"/>
            <a:ext cx="3195646" cy="630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100" dirty="0">
                <a:solidFill>
                  <a:schemeClr val="tx1"/>
                </a:solidFill>
                <a:latin typeface="HG明朝B" panose="02020809000000000000" pitchFamily="17" charset="-128"/>
                <a:ea typeface="HG明朝B" panose="02020809000000000000" pitchFamily="17" charset="-128"/>
              </a:rPr>
              <a:t>【</a:t>
            </a:r>
            <a:r>
              <a:rPr lang="ja-JP" altLang="en-US" sz="1100" dirty="0">
                <a:solidFill>
                  <a:schemeClr val="tx1"/>
                </a:solidFill>
                <a:latin typeface="HG明朝B" panose="02020809000000000000" pitchFamily="17" charset="-128"/>
                <a:ea typeface="HG明朝B" panose="02020809000000000000" pitchFamily="17" charset="-128"/>
              </a:rPr>
              <a:t>事例</a:t>
            </a:r>
            <a:r>
              <a:rPr lang="en-US" altLang="ja-JP" sz="1100" dirty="0">
                <a:solidFill>
                  <a:schemeClr val="tx1"/>
                </a:solidFill>
                <a:latin typeface="HG明朝B" panose="02020809000000000000" pitchFamily="17" charset="-128"/>
                <a:ea typeface="HG明朝B" panose="02020809000000000000" pitchFamily="17" charset="-128"/>
              </a:rPr>
              <a:t>2】</a:t>
            </a:r>
            <a:r>
              <a:rPr lang="ja-JP" altLang="en-US" sz="1100" dirty="0">
                <a:solidFill>
                  <a:schemeClr val="tx1"/>
                </a:solidFill>
                <a:latin typeface="HG明朝B" panose="02020809000000000000" pitchFamily="17" charset="-128"/>
                <a:ea typeface="HG明朝B" panose="02020809000000000000" pitchFamily="17" charset="-128"/>
              </a:rPr>
              <a:t>東北ボーリング株式会社（事務所）</a:t>
            </a:r>
            <a:endParaRPr lang="en-US" altLang="ja-JP" sz="1100" dirty="0">
              <a:solidFill>
                <a:schemeClr val="tx1"/>
              </a:solidFill>
              <a:latin typeface="HG明朝B" panose="02020809000000000000" pitchFamily="17" charset="-128"/>
              <a:ea typeface="HG明朝B" panose="02020809000000000000" pitchFamily="17" charset="-128"/>
            </a:endParaRPr>
          </a:p>
          <a:p>
            <a:r>
              <a:rPr lang="ja-JP" altLang="en-US" sz="1100" dirty="0">
                <a:solidFill>
                  <a:schemeClr val="tx1"/>
                </a:solidFill>
                <a:latin typeface="HG明朝B" panose="02020809000000000000" pitchFamily="17" charset="-128"/>
                <a:ea typeface="HG明朝B" panose="02020809000000000000" pitchFamily="17" charset="-128"/>
              </a:rPr>
              <a:t>  　　　　在来軸組工法＋ＣＬＴ</a:t>
            </a:r>
            <a:endParaRPr lang="en-US" altLang="ja-JP" sz="1100" dirty="0">
              <a:solidFill>
                <a:schemeClr val="tx1"/>
              </a:solidFill>
              <a:latin typeface="HG明朝B" panose="02020809000000000000" pitchFamily="17" charset="-128"/>
              <a:ea typeface="HG明朝B" panose="02020809000000000000" pitchFamily="17" charset="-128"/>
            </a:endParaRPr>
          </a:p>
          <a:p>
            <a:r>
              <a:rPr lang="ja-JP" altLang="en-US" sz="1100" dirty="0">
                <a:solidFill>
                  <a:schemeClr val="tx1"/>
                </a:solidFill>
                <a:latin typeface="HG明朝B" panose="02020809000000000000" pitchFamily="17" charset="-128"/>
                <a:ea typeface="HG明朝B" panose="02020809000000000000" pitchFamily="17" charset="-128"/>
              </a:rPr>
              <a:t>　　　　　ＣＬＴを２</a:t>
            </a:r>
            <a:r>
              <a:rPr lang="en-US" altLang="ja-JP" sz="1100" dirty="0">
                <a:solidFill>
                  <a:schemeClr val="tx1"/>
                </a:solidFill>
                <a:latin typeface="HG明朝B" panose="02020809000000000000" pitchFamily="17" charset="-128"/>
                <a:ea typeface="HG明朝B" panose="02020809000000000000" pitchFamily="17" charset="-128"/>
              </a:rPr>
              <a:t>F</a:t>
            </a:r>
            <a:r>
              <a:rPr lang="ja-JP" altLang="en-US" sz="1100" dirty="0">
                <a:solidFill>
                  <a:schemeClr val="tx1"/>
                </a:solidFill>
                <a:latin typeface="HG明朝B" panose="02020809000000000000" pitchFamily="17" charset="-128"/>
                <a:ea typeface="HG明朝B" panose="02020809000000000000" pitchFamily="17" charset="-128"/>
              </a:rPr>
              <a:t>床と屋根に活用</a:t>
            </a:r>
            <a:endParaRPr lang="en-US" altLang="ja-JP" sz="1100" dirty="0">
              <a:solidFill>
                <a:schemeClr val="tx1"/>
              </a:solidFill>
              <a:latin typeface="HG明朝B" panose="02020809000000000000" pitchFamily="17" charset="-128"/>
              <a:ea typeface="HG明朝B" panose="02020809000000000000" pitchFamily="17" charset="-128"/>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288" y="11702505"/>
            <a:ext cx="2555692" cy="1674765"/>
          </a:xfrm>
          <a:prstGeom prst="rect">
            <a:avLst/>
          </a:prstGeom>
        </p:spPr>
      </p:pic>
      <p:sp>
        <p:nvSpPr>
          <p:cNvPr id="12" name="正方形/長方形 11"/>
          <p:cNvSpPr/>
          <p:nvPr/>
        </p:nvSpPr>
        <p:spPr>
          <a:xfrm>
            <a:off x="-28617" y="3646903"/>
            <a:ext cx="3089342" cy="529661"/>
          </a:xfrm>
          <a:prstGeom prst="rect">
            <a:avLst/>
          </a:prstGeom>
          <a:solidFill>
            <a:srgbClr val="BF9264"/>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rtlCol="0" anchor="t" anchorCtr="0">
            <a:noAutofit/>
          </a:bodyPr>
          <a:lstStyle/>
          <a:p>
            <a:pPr algn="ctr">
              <a:lnSpc>
                <a:spcPct val="150000"/>
              </a:lnSpc>
            </a:pPr>
            <a:r>
              <a:rPr lang="ja-JP" altLang="en-US" sz="2000" b="1" dirty="0">
                <a:ln w="12700" cmpd="sng">
                  <a:noFill/>
                </a:ln>
                <a:solidFill>
                  <a:schemeClr val="bg1"/>
                </a:solidFill>
                <a:latin typeface="HG明朝B" panose="02020809000000000000" pitchFamily="17" charset="-128"/>
                <a:ea typeface="HG明朝B" panose="02020809000000000000" pitchFamily="17" charset="-128"/>
              </a:rPr>
              <a:t>ＣＬＴ等建築支援事業</a:t>
            </a:r>
            <a:endParaRPr lang="en-US" altLang="ja-JP" sz="20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16" name="正方形/長方形 15"/>
          <p:cNvSpPr/>
          <p:nvPr/>
        </p:nvSpPr>
        <p:spPr>
          <a:xfrm>
            <a:off x="11986989" y="12762773"/>
            <a:ext cx="2894683" cy="58387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事例３</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みやの森こども園（幼保施設）</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lvl="0">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在来軸組工法</a:t>
            </a:r>
            <a:r>
              <a:rPr lang="ja-JP" altLang="en-US" sz="1100" dirty="0">
                <a:solidFill>
                  <a:prstClr val="black"/>
                </a:solidFill>
                <a:latin typeface="HG丸ｺﾞｼｯｸM-PRO" panose="020F0600000000000000" pitchFamily="50" charset="-128"/>
                <a:ea typeface="HG丸ｺﾞｼｯｸM-PRO" panose="020F0600000000000000" pitchFamily="50" charset="-128"/>
              </a:rPr>
              <a:t>＋ＣＬＴ</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　　　　　ＣＬＴを屋根に活用　</a:t>
            </a:r>
            <a:endParaRPr lang="ja-JP" altLang="ja-JP" sz="11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l="11484" t="6160" r="12226" b="12228"/>
          <a:stretch/>
        </p:blipFill>
        <p:spPr>
          <a:xfrm>
            <a:off x="13583628" y="10297244"/>
            <a:ext cx="2687466" cy="1916770"/>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0080" y="11674146"/>
            <a:ext cx="2689317" cy="1792879"/>
          </a:xfrm>
          <a:prstGeom prst="rect">
            <a:avLst/>
          </a:prstGeom>
        </p:spPr>
      </p:pic>
      <p:pic>
        <p:nvPicPr>
          <p:cNvPr id="18" name="図 17"/>
          <p:cNvPicPr>
            <a:picLocks noChangeAspect="1"/>
          </p:cNvPicPr>
          <p:nvPr/>
        </p:nvPicPr>
        <p:blipFill rotWithShape="1">
          <a:blip r:embed="rId8" cstate="print">
            <a:extLst>
              <a:ext uri="{28A0092B-C50C-407E-A947-70E740481C1C}">
                <a14:useLocalDpi xmlns:a14="http://schemas.microsoft.com/office/drawing/2010/main" val="0"/>
              </a:ext>
            </a:extLst>
          </a:blip>
          <a:srcRect l="15641" r="13969"/>
          <a:stretch/>
        </p:blipFill>
        <p:spPr>
          <a:xfrm>
            <a:off x="6147992" y="11617977"/>
            <a:ext cx="2169317" cy="2054572"/>
          </a:xfrm>
          <a:prstGeom prst="rect">
            <a:avLst/>
          </a:prstGeom>
        </p:spPr>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3628" y="8135522"/>
            <a:ext cx="2555693" cy="1916770"/>
          </a:xfrm>
          <a:prstGeom prst="rect">
            <a:avLst/>
          </a:prstGeom>
        </p:spPr>
      </p:pic>
      <p:sp>
        <p:nvSpPr>
          <p:cNvPr id="21" name="正方形/長方形 20"/>
          <p:cNvSpPr/>
          <p:nvPr/>
        </p:nvSpPr>
        <p:spPr>
          <a:xfrm>
            <a:off x="11847742" y="7467708"/>
            <a:ext cx="1387944" cy="58387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写真</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（左）超厚合板</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（上）</a:t>
            </a:r>
            <a:r>
              <a:rPr lang="en-US" altLang="ja-JP" sz="1100" dirty="0">
                <a:solidFill>
                  <a:schemeClr val="tx1"/>
                </a:solidFill>
                <a:latin typeface="HG丸ｺﾞｼｯｸM-PRO" panose="020F0600000000000000" pitchFamily="50" charset="-128"/>
                <a:ea typeface="HG丸ｺﾞｼｯｸM-PRO" panose="020F0600000000000000" pitchFamily="50" charset="-128"/>
              </a:rPr>
              <a:t>DLT</a:t>
            </a:r>
          </a:p>
        </p:txBody>
      </p:sp>
      <p:sp>
        <p:nvSpPr>
          <p:cNvPr id="8" name="テキスト ボックス 7"/>
          <p:cNvSpPr txBox="1"/>
          <p:nvPr/>
        </p:nvSpPr>
        <p:spPr>
          <a:xfrm>
            <a:off x="5725021" y="14138629"/>
            <a:ext cx="3960440" cy="276999"/>
          </a:xfrm>
          <a:prstGeom prst="rect">
            <a:avLst/>
          </a:prstGeom>
          <a:noFill/>
        </p:spPr>
        <p:txBody>
          <a:bodyPr wrap="square" rtlCol="0">
            <a:spAutoFit/>
          </a:bodyPr>
          <a:lstStyle/>
          <a:p>
            <a:pPr algn="ctr"/>
            <a:r>
              <a:rPr kumimoji="1" lang="ja-JP" altLang="en-US" sz="1200" dirty="0">
                <a:latin typeface="HG明朝B" panose="02020809000000000000" pitchFamily="17" charset="-128"/>
                <a:ea typeface="HG明朝B" panose="02020809000000000000" pitchFamily="17" charset="-128"/>
              </a:rPr>
              <a:t>本事業は「みやぎ環境税」を活用した県単独事業です。</a:t>
            </a:r>
          </a:p>
        </p:txBody>
      </p:sp>
      <p:sp>
        <p:nvSpPr>
          <p:cNvPr id="11" name="正方形/長方形 10">
            <a:extLst>
              <a:ext uri="{FF2B5EF4-FFF2-40B4-BE49-F238E27FC236}">
                <a16:creationId xmlns:a16="http://schemas.microsoft.com/office/drawing/2014/main" id="{738970A3-01CB-584D-2A4D-D9310F5D46F5}"/>
              </a:ext>
            </a:extLst>
          </p:cNvPr>
          <p:cNvSpPr/>
          <p:nvPr/>
        </p:nvSpPr>
        <p:spPr>
          <a:xfrm>
            <a:off x="-19585" y="-29066"/>
            <a:ext cx="5096533" cy="3533419"/>
          </a:xfrm>
          <a:prstGeom prst="rect">
            <a:avLst/>
          </a:prstGeom>
          <a:solidFill>
            <a:srgbClr val="6F8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F9E20C6-C312-1FBD-634F-88EC863AF245}"/>
              </a:ext>
            </a:extLst>
          </p:cNvPr>
          <p:cNvSpPr/>
          <p:nvPr/>
        </p:nvSpPr>
        <p:spPr>
          <a:xfrm>
            <a:off x="9803369" y="-58251"/>
            <a:ext cx="1423749" cy="1227586"/>
          </a:xfrm>
          <a:prstGeom prst="rect">
            <a:avLst/>
          </a:prstGeom>
          <a:solidFill>
            <a:srgbClr val="BF9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B0B5BDC-D827-5A92-2D0F-391EC484F83D}"/>
              </a:ext>
            </a:extLst>
          </p:cNvPr>
          <p:cNvSpPr/>
          <p:nvPr/>
        </p:nvSpPr>
        <p:spPr>
          <a:xfrm>
            <a:off x="9831587" y="1273037"/>
            <a:ext cx="1423749" cy="1227586"/>
          </a:xfrm>
          <a:prstGeom prst="rect">
            <a:avLst/>
          </a:prstGeom>
          <a:solidFill>
            <a:srgbClr val="6F8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12CF7CF-B15E-CA81-DDD2-C8ABDD3D6988}"/>
              </a:ext>
            </a:extLst>
          </p:cNvPr>
          <p:cNvSpPr/>
          <p:nvPr/>
        </p:nvSpPr>
        <p:spPr>
          <a:xfrm>
            <a:off x="9859805" y="2628386"/>
            <a:ext cx="1423749" cy="1227586"/>
          </a:xfrm>
          <a:prstGeom prst="rect">
            <a:avLst/>
          </a:prstGeom>
          <a:solidFill>
            <a:srgbClr val="BBD8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D15E818-CAC8-7CE2-B965-7C4F1EE7E1F4}"/>
              </a:ext>
            </a:extLst>
          </p:cNvPr>
          <p:cNvSpPr txBox="1"/>
          <p:nvPr/>
        </p:nvSpPr>
        <p:spPr>
          <a:xfrm>
            <a:off x="52988" y="144116"/>
            <a:ext cx="4941896" cy="1323439"/>
          </a:xfrm>
          <a:prstGeom prst="rect">
            <a:avLst/>
          </a:prstGeom>
          <a:noFill/>
        </p:spPr>
        <p:txBody>
          <a:bodyPr wrap="square" rtlCol="0">
            <a:spAutoFit/>
          </a:bodyPr>
          <a:lstStyle/>
          <a:p>
            <a:r>
              <a:rPr lang="ja-JP" altLang="en-US" sz="4000" b="1" dirty="0">
                <a:solidFill>
                  <a:schemeClr val="bg1"/>
                </a:solidFill>
                <a:latin typeface="HG明朝B" panose="02020809000000000000" pitchFamily="17" charset="-128"/>
                <a:ea typeface="HG明朝B" panose="02020809000000000000" pitchFamily="17" charset="-128"/>
              </a:rPr>
              <a:t>みやぎＣＬＴ等</a:t>
            </a:r>
            <a:endParaRPr lang="en-US" altLang="ja-JP" sz="4000" b="1" dirty="0">
              <a:solidFill>
                <a:schemeClr val="bg1"/>
              </a:solidFill>
              <a:latin typeface="HG明朝B" panose="02020809000000000000" pitchFamily="17" charset="-128"/>
              <a:ea typeface="HG明朝B" panose="02020809000000000000" pitchFamily="17" charset="-128"/>
            </a:endParaRPr>
          </a:p>
          <a:p>
            <a:r>
              <a:rPr lang="ja-JP" altLang="en-US" sz="4000" b="1" dirty="0">
                <a:solidFill>
                  <a:schemeClr val="bg1"/>
                </a:solidFill>
                <a:latin typeface="HG明朝B" panose="02020809000000000000" pitchFamily="17" charset="-128"/>
                <a:ea typeface="HG明朝B" panose="02020809000000000000" pitchFamily="17" charset="-128"/>
              </a:rPr>
              <a:t>普及促進</a:t>
            </a:r>
            <a:r>
              <a:rPr lang="ja-JP" altLang="en-US" sz="4000" b="1" dirty="0" smtClean="0">
                <a:solidFill>
                  <a:schemeClr val="bg1"/>
                </a:solidFill>
                <a:latin typeface="HG明朝B" panose="02020809000000000000" pitchFamily="17" charset="-128"/>
                <a:ea typeface="HG明朝B" panose="02020809000000000000" pitchFamily="17" charset="-128"/>
              </a:rPr>
              <a:t>事業</a:t>
            </a:r>
            <a:endParaRPr lang="en-US" altLang="ja-JP" sz="4000" b="1" dirty="0" smtClean="0">
              <a:solidFill>
                <a:schemeClr val="bg1"/>
              </a:solidFill>
              <a:latin typeface="HG明朝B" panose="02020809000000000000" pitchFamily="17" charset="-128"/>
              <a:ea typeface="HG明朝B" panose="02020809000000000000" pitchFamily="17" charset="-128"/>
            </a:endParaRPr>
          </a:p>
        </p:txBody>
      </p:sp>
      <p:sp>
        <p:nvSpPr>
          <p:cNvPr id="3" name="正方形/長方形 2"/>
          <p:cNvSpPr/>
          <p:nvPr/>
        </p:nvSpPr>
        <p:spPr>
          <a:xfrm>
            <a:off x="63045" y="2304356"/>
            <a:ext cx="4941896" cy="104412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kumimoji="1" lang="ja-JP" altLang="en-US" sz="1200" dirty="0">
                <a:solidFill>
                  <a:schemeClr val="bg1"/>
                </a:solidFill>
                <a:latin typeface="HG明朝B" panose="02020809000000000000" pitchFamily="17" charset="-128"/>
                <a:ea typeface="HG明朝B" panose="02020809000000000000" pitchFamily="17" charset="-128"/>
              </a:rPr>
              <a:t>宮城県では</a:t>
            </a:r>
            <a:r>
              <a:rPr kumimoji="1" lang="en-US" altLang="ja-JP" sz="1200" dirty="0">
                <a:solidFill>
                  <a:schemeClr val="bg1"/>
                </a:solidFill>
                <a:latin typeface="HG明朝B" panose="02020809000000000000" pitchFamily="17" charset="-128"/>
                <a:ea typeface="HG明朝B" panose="02020809000000000000" pitchFamily="17" charset="-128"/>
              </a:rPr>
              <a:t>CLT</a:t>
            </a:r>
            <a:r>
              <a:rPr kumimoji="1" lang="ja-JP" altLang="en-US" sz="1200" dirty="0">
                <a:solidFill>
                  <a:schemeClr val="bg1"/>
                </a:solidFill>
                <a:latin typeface="HG明朝B" panose="02020809000000000000" pitchFamily="17" charset="-128"/>
                <a:ea typeface="HG明朝B" panose="02020809000000000000" pitchFamily="17" charset="-128"/>
              </a:rPr>
              <a:t>等の新たな県産材の利用を促進するため、</a:t>
            </a:r>
            <a:r>
              <a:rPr kumimoji="1" lang="en-US" altLang="ja-JP" sz="1200" dirty="0">
                <a:solidFill>
                  <a:schemeClr val="bg1"/>
                </a:solidFill>
                <a:latin typeface="HG明朝B" panose="02020809000000000000" pitchFamily="17" charset="-128"/>
                <a:ea typeface="HG明朝B" panose="02020809000000000000" pitchFamily="17" charset="-128"/>
              </a:rPr>
              <a:t>CLT</a:t>
            </a:r>
            <a:r>
              <a:rPr kumimoji="1" lang="ja-JP" altLang="en-US" sz="1200" dirty="0" err="1">
                <a:solidFill>
                  <a:schemeClr val="bg1"/>
                </a:solidFill>
                <a:latin typeface="HG明朝B" panose="02020809000000000000" pitchFamily="17" charset="-128"/>
                <a:ea typeface="HG明朝B" panose="02020809000000000000" pitchFamily="17" charset="-128"/>
              </a:rPr>
              <a:t>や超</a:t>
            </a:r>
            <a:r>
              <a:rPr kumimoji="1" lang="ja-JP" altLang="en-US" sz="1200" dirty="0">
                <a:solidFill>
                  <a:schemeClr val="bg1"/>
                </a:solidFill>
                <a:latin typeface="HG明朝B" panose="02020809000000000000" pitchFamily="17" charset="-128"/>
                <a:ea typeface="HG明朝B" panose="02020809000000000000" pitchFamily="17" charset="-128"/>
              </a:rPr>
              <a:t>厚合板などの新技術を活用した「</a:t>
            </a:r>
            <a:r>
              <a:rPr lang="en-US" altLang="ja-JP" sz="1200" dirty="0">
                <a:solidFill>
                  <a:schemeClr val="bg1"/>
                </a:solidFill>
                <a:latin typeface="HG明朝B" panose="02020809000000000000" pitchFamily="17" charset="-128"/>
                <a:ea typeface="HG明朝B" panose="02020809000000000000" pitchFamily="17" charset="-128"/>
              </a:rPr>
              <a:t>CLT</a:t>
            </a:r>
            <a:r>
              <a:rPr lang="ja-JP" altLang="en-US" sz="1200" dirty="0">
                <a:solidFill>
                  <a:schemeClr val="bg1"/>
                </a:solidFill>
                <a:latin typeface="HG明朝B" panose="02020809000000000000" pitchFamily="17" charset="-128"/>
                <a:ea typeface="HG明朝B" panose="02020809000000000000" pitchFamily="17" charset="-128"/>
              </a:rPr>
              <a:t>等建築物」の実現</a:t>
            </a:r>
            <a:r>
              <a:rPr kumimoji="1" lang="ja-JP" altLang="en-US" sz="1200" dirty="0">
                <a:solidFill>
                  <a:schemeClr val="bg1"/>
                </a:solidFill>
                <a:latin typeface="HG明朝B" panose="02020809000000000000" pitchFamily="17" charset="-128"/>
                <a:ea typeface="HG明朝B" panose="02020809000000000000" pitchFamily="17" charset="-128"/>
              </a:rPr>
              <a:t>や</a:t>
            </a:r>
            <a:r>
              <a:rPr lang="en-US" altLang="ja-JP" sz="1200" dirty="0">
                <a:solidFill>
                  <a:schemeClr val="bg1"/>
                </a:solidFill>
                <a:latin typeface="HG明朝B" panose="02020809000000000000" pitchFamily="17" charset="-128"/>
                <a:ea typeface="HG明朝B" panose="02020809000000000000" pitchFamily="17" charset="-128"/>
              </a:rPr>
              <a:t>CLT</a:t>
            </a:r>
            <a:r>
              <a:rPr lang="ja-JP" altLang="en-US" sz="1200" dirty="0">
                <a:solidFill>
                  <a:schemeClr val="bg1"/>
                </a:solidFill>
                <a:latin typeface="HG明朝B" panose="02020809000000000000" pitchFamily="17" charset="-128"/>
                <a:ea typeface="HG明朝B" panose="02020809000000000000" pitchFamily="17" charset="-128"/>
              </a:rPr>
              <a:t>の普及に向けた</a:t>
            </a:r>
            <a:r>
              <a:rPr kumimoji="1" lang="ja-JP" altLang="en-US" sz="1200" dirty="0">
                <a:solidFill>
                  <a:schemeClr val="bg1"/>
                </a:solidFill>
                <a:latin typeface="HG明朝B" panose="02020809000000000000" pitchFamily="17" charset="-128"/>
                <a:ea typeface="HG明朝B" panose="02020809000000000000" pitchFamily="17" charset="-128"/>
              </a:rPr>
              <a:t>「規格化・ユニット化</a:t>
            </a:r>
            <a:r>
              <a:rPr lang="ja-JP" altLang="en-US" sz="1200" dirty="0">
                <a:solidFill>
                  <a:schemeClr val="bg1"/>
                </a:solidFill>
                <a:latin typeface="HG明朝B" panose="02020809000000000000" pitchFamily="17" charset="-128"/>
                <a:ea typeface="HG明朝B" panose="02020809000000000000" pitchFamily="17" charset="-128"/>
              </a:rPr>
              <a:t>」などの技術開発等の取組</a:t>
            </a:r>
            <a:r>
              <a:rPr kumimoji="1" lang="ja-JP" altLang="en-US" sz="1200" dirty="0">
                <a:solidFill>
                  <a:schemeClr val="bg1"/>
                </a:solidFill>
                <a:latin typeface="HG明朝B" panose="02020809000000000000" pitchFamily="17" charset="-128"/>
                <a:ea typeface="HG明朝B" panose="02020809000000000000" pitchFamily="17" charset="-128"/>
              </a:rPr>
              <a:t>を支援します。</a:t>
            </a:r>
            <a:endParaRPr kumimoji="1" lang="ja-JP" altLang="en-US" dirty="0">
              <a:solidFill>
                <a:schemeClr val="bg1"/>
              </a:solidFill>
              <a:latin typeface="HG明朝B" panose="02020809000000000000" pitchFamily="17" charset="-128"/>
              <a:ea typeface="HG明朝B" panose="02020809000000000000" pitchFamily="17" charset="-128"/>
            </a:endParaRPr>
          </a:p>
        </p:txBody>
      </p:sp>
      <p:sp>
        <p:nvSpPr>
          <p:cNvPr id="28" name="テキスト ボックス 27">
            <a:extLst>
              <a:ext uri="{FF2B5EF4-FFF2-40B4-BE49-F238E27FC236}">
                <a16:creationId xmlns:a16="http://schemas.microsoft.com/office/drawing/2014/main" id="{E73F7207-D3C4-29A2-B8EC-CD45B27D5807}"/>
              </a:ext>
            </a:extLst>
          </p:cNvPr>
          <p:cNvSpPr txBox="1"/>
          <p:nvPr/>
        </p:nvSpPr>
        <p:spPr>
          <a:xfrm>
            <a:off x="135053" y="1537668"/>
            <a:ext cx="4941896" cy="707886"/>
          </a:xfrm>
          <a:prstGeom prst="rect">
            <a:avLst/>
          </a:prstGeom>
          <a:noFill/>
        </p:spPr>
        <p:txBody>
          <a:bodyPr wrap="square" rtlCol="0">
            <a:spAutoFit/>
          </a:bodyPr>
          <a:lstStyle/>
          <a:p>
            <a:r>
              <a:rPr kumimoji="1" lang="ja-JP" altLang="en-US" sz="2000" b="1" dirty="0">
                <a:solidFill>
                  <a:schemeClr val="bg1"/>
                </a:solidFill>
                <a:latin typeface="HG明朝B" panose="02020809000000000000" pitchFamily="17" charset="-128"/>
                <a:ea typeface="HG明朝B" panose="02020809000000000000" pitchFamily="17" charset="-128"/>
              </a:rPr>
              <a:t>～</a:t>
            </a:r>
            <a:r>
              <a:rPr lang="ja-JP" altLang="en-US" sz="2000" b="1" dirty="0">
                <a:solidFill>
                  <a:schemeClr val="bg1"/>
                </a:solidFill>
                <a:latin typeface="HG明朝B" panose="02020809000000000000" pitchFamily="17" charset="-128"/>
                <a:ea typeface="HG明朝B" panose="02020809000000000000" pitchFamily="17" charset="-128"/>
              </a:rPr>
              <a:t>ＣＬＴ</a:t>
            </a:r>
            <a:r>
              <a:rPr kumimoji="1" lang="ja-JP" altLang="en-US" sz="2000" b="1" dirty="0">
                <a:solidFill>
                  <a:schemeClr val="bg1"/>
                </a:solidFill>
                <a:latin typeface="HG明朝B" panose="02020809000000000000" pitchFamily="17" charset="-128"/>
                <a:ea typeface="HG明朝B" panose="02020809000000000000" pitchFamily="17" charset="-128"/>
              </a:rPr>
              <a:t>等の活用による新たな県産材</a:t>
            </a:r>
            <a:endParaRPr kumimoji="1" lang="en-US" altLang="ja-JP" sz="2000" b="1" dirty="0">
              <a:solidFill>
                <a:schemeClr val="bg1"/>
              </a:solidFill>
              <a:latin typeface="HG明朝B" panose="02020809000000000000" pitchFamily="17" charset="-128"/>
              <a:ea typeface="HG明朝B" panose="02020809000000000000" pitchFamily="17" charset="-128"/>
            </a:endParaRPr>
          </a:p>
          <a:p>
            <a:r>
              <a:rPr kumimoji="1" lang="ja-JP" altLang="en-US" sz="2000" b="1" dirty="0">
                <a:solidFill>
                  <a:schemeClr val="bg1"/>
                </a:solidFill>
                <a:latin typeface="HG明朝B" panose="02020809000000000000" pitchFamily="17" charset="-128"/>
                <a:ea typeface="HG明朝B" panose="02020809000000000000" pitchFamily="17" charset="-128"/>
              </a:rPr>
              <a:t>需要の創出～</a:t>
            </a:r>
            <a:endParaRPr kumimoji="1" lang="en-US" altLang="ja-JP" sz="2000" b="1" dirty="0">
              <a:solidFill>
                <a:schemeClr val="bg1"/>
              </a:solidFill>
              <a:latin typeface="HG明朝B" panose="02020809000000000000" pitchFamily="17" charset="-128"/>
              <a:ea typeface="HG明朝B" panose="02020809000000000000" pitchFamily="17" charset="-128"/>
            </a:endParaRPr>
          </a:p>
        </p:txBody>
      </p:sp>
      <p:grpSp>
        <p:nvGrpSpPr>
          <p:cNvPr id="26" name="グループ化 25"/>
          <p:cNvGrpSpPr/>
          <p:nvPr/>
        </p:nvGrpSpPr>
        <p:grpSpPr>
          <a:xfrm>
            <a:off x="-56322" y="4320580"/>
            <a:ext cx="9551349" cy="6987823"/>
            <a:chOff x="-56322" y="4533557"/>
            <a:chExt cx="9551349" cy="6987823"/>
          </a:xfrm>
        </p:grpSpPr>
        <p:sp>
          <p:nvSpPr>
            <p:cNvPr id="33" name="正方形/長方形 32">
              <a:extLst>
                <a:ext uri="{FF2B5EF4-FFF2-40B4-BE49-F238E27FC236}">
                  <a16:creationId xmlns:a16="http://schemas.microsoft.com/office/drawing/2014/main" id="{0A357D29-0E4C-9460-4C9A-DA2F582F9A6D}"/>
                </a:ext>
              </a:extLst>
            </p:cNvPr>
            <p:cNvSpPr/>
            <p:nvPr/>
          </p:nvSpPr>
          <p:spPr>
            <a:xfrm>
              <a:off x="921188" y="4554865"/>
              <a:ext cx="8571445" cy="884880"/>
            </a:xfrm>
            <a:prstGeom prst="rect">
              <a:avLst/>
            </a:prstGeom>
            <a:solidFill>
              <a:schemeClr val="bg1"/>
            </a:solidFill>
            <a:ln w="12700">
              <a:solidFill>
                <a:srgbClr val="BF92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39E4446-A394-D6B0-CF81-D9CB7DB43A5C}"/>
                </a:ext>
              </a:extLst>
            </p:cNvPr>
            <p:cNvSpPr/>
            <p:nvPr/>
          </p:nvSpPr>
          <p:spPr>
            <a:xfrm>
              <a:off x="931663" y="4533557"/>
              <a:ext cx="8033718" cy="10111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明朝B" panose="02020809000000000000" pitchFamily="17" charset="-128"/>
                  <a:ea typeface="HG明朝B" panose="02020809000000000000" pitchFamily="17" charset="-128"/>
                </a:rPr>
                <a:t>CLT</a:t>
              </a:r>
              <a:r>
                <a:rPr lang="ja-JP" altLang="en-US" sz="1400" dirty="0">
                  <a:solidFill>
                    <a:schemeClr val="tx1"/>
                  </a:solidFill>
                  <a:latin typeface="HG明朝B" panose="02020809000000000000" pitchFamily="17" charset="-128"/>
                  <a:ea typeface="HG明朝B" panose="02020809000000000000" pitchFamily="17" charset="-128"/>
                </a:rPr>
                <a:t>や超厚合板などの新技術を適材適所に活用した建築物の実現に向けた事業者の取組を支援することにより、</a:t>
              </a:r>
              <a:r>
                <a:rPr kumimoji="1" lang="ja-JP" altLang="en-US" sz="1400" b="0" i="0" strike="noStrike" kern="1200" cap="none" spc="0" normalizeH="0" baseline="0" noProof="0" dirty="0">
                  <a:ln>
                    <a:noFill/>
                  </a:ln>
                  <a:solidFill>
                    <a:schemeClr val="tx1"/>
                  </a:solidFill>
                  <a:effectLst/>
                  <a:uLnTx/>
                  <a:uFillTx/>
                  <a:latin typeface="HG明朝B" panose="02020809000000000000" pitchFamily="17" charset="-128"/>
                  <a:ea typeface="HG明朝B" panose="02020809000000000000" pitchFamily="17" charset="-128"/>
                </a:rPr>
                <a:t>県産</a:t>
              </a:r>
              <a:r>
                <a:rPr kumimoji="1" lang="en-US" altLang="ja-JP" sz="1400" b="0" i="0" strike="noStrike" kern="1200" cap="none" spc="0" normalizeH="0" baseline="0" noProof="0" dirty="0">
                  <a:ln>
                    <a:noFill/>
                  </a:ln>
                  <a:solidFill>
                    <a:schemeClr val="tx1"/>
                  </a:solidFill>
                  <a:effectLst/>
                  <a:uLnTx/>
                  <a:uFillTx/>
                  <a:latin typeface="HG明朝B" panose="02020809000000000000" pitchFamily="17" charset="-128"/>
                  <a:ea typeface="HG明朝B" panose="02020809000000000000" pitchFamily="17" charset="-128"/>
                </a:rPr>
                <a:t>CLT</a:t>
              </a:r>
              <a:r>
                <a:rPr kumimoji="1" lang="ja-JP" altLang="en-US" sz="1400" b="0" i="0" strike="noStrike" kern="1200" cap="none" spc="0" normalizeH="0" baseline="0" noProof="0" dirty="0">
                  <a:ln>
                    <a:noFill/>
                  </a:ln>
                  <a:solidFill>
                    <a:schemeClr val="tx1"/>
                  </a:solidFill>
                  <a:effectLst/>
                  <a:uLnTx/>
                  <a:uFillTx/>
                  <a:latin typeface="HG明朝B" panose="02020809000000000000" pitchFamily="17" charset="-128"/>
                  <a:ea typeface="HG明朝B" panose="02020809000000000000" pitchFamily="17" charset="-128"/>
                </a:rPr>
                <a:t>等の需要開拓と流通拡大を図る。</a:t>
              </a:r>
              <a:endParaRPr kumimoji="1" lang="en-US" altLang="ja-JP" sz="1400" b="0" i="0" strike="noStrike" kern="1200" cap="none" spc="0" normalizeH="0" baseline="0" noProof="0" dirty="0">
                <a:ln>
                  <a:noFill/>
                </a:ln>
                <a:solidFill>
                  <a:schemeClr val="tx1"/>
                </a:solidFill>
                <a:effectLst/>
                <a:uLnTx/>
                <a:uFillTx/>
                <a:latin typeface="HG明朝B" panose="02020809000000000000" pitchFamily="17" charset="-128"/>
                <a:ea typeface="HG明朝B" panose="02020809000000000000" pitchFamily="17" charset="-128"/>
              </a:endParaRPr>
            </a:p>
          </p:txBody>
        </p:sp>
        <p:sp>
          <p:nvSpPr>
            <p:cNvPr id="30" name="正方形/長方形 29">
              <a:extLst>
                <a:ext uri="{FF2B5EF4-FFF2-40B4-BE49-F238E27FC236}">
                  <a16:creationId xmlns:a16="http://schemas.microsoft.com/office/drawing/2014/main" id="{BFD8B7CF-6C58-CD1A-9D89-0C04A58C77B1}"/>
                </a:ext>
              </a:extLst>
            </p:cNvPr>
            <p:cNvSpPr/>
            <p:nvPr/>
          </p:nvSpPr>
          <p:spPr>
            <a:xfrm>
              <a:off x="-35619" y="4554865"/>
              <a:ext cx="956807" cy="884880"/>
            </a:xfrm>
            <a:prstGeom prst="rect">
              <a:avLst/>
            </a:prstGeom>
            <a:solidFill>
              <a:srgbClr val="BF9264"/>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目的</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31" name="正方形/長方形 30">
              <a:extLst>
                <a:ext uri="{FF2B5EF4-FFF2-40B4-BE49-F238E27FC236}">
                  <a16:creationId xmlns:a16="http://schemas.microsoft.com/office/drawing/2014/main" id="{C0DAB27F-68C9-5C5E-8777-7CC148DA88F3}"/>
                </a:ext>
              </a:extLst>
            </p:cNvPr>
            <p:cNvSpPr/>
            <p:nvPr/>
          </p:nvSpPr>
          <p:spPr>
            <a:xfrm>
              <a:off x="-35619" y="5537725"/>
              <a:ext cx="956807" cy="2961820"/>
            </a:xfrm>
            <a:prstGeom prst="rect">
              <a:avLst/>
            </a:prstGeom>
            <a:solidFill>
              <a:srgbClr val="BF9264"/>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補助対象</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32" name="正方形/長方形 31">
              <a:extLst>
                <a:ext uri="{FF2B5EF4-FFF2-40B4-BE49-F238E27FC236}">
                  <a16:creationId xmlns:a16="http://schemas.microsoft.com/office/drawing/2014/main" id="{F7379B9D-3382-D198-5D1A-E429BCCC905A}"/>
                </a:ext>
              </a:extLst>
            </p:cNvPr>
            <p:cNvSpPr/>
            <p:nvPr/>
          </p:nvSpPr>
          <p:spPr>
            <a:xfrm>
              <a:off x="921189" y="5537725"/>
              <a:ext cx="8569868" cy="2953813"/>
            </a:xfrm>
            <a:prstGeom prst="rect">
              <a:avLst/>
            </a:prstGeom>
            <a:solidFill>
              <a:schemeClr val="bg1"/>
            </a:solidFill>
            <a:ln w="12700">
              <a:solidFill>
                <a:srgbClr val="BF92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latin typeface="HG明朝B" panose="02020809000000000000" pitchFamily="17" charset="-128"/>
                <a:ea typeface="HG明朝B" panose="02020809000000000000" pitchFamily="17" charset="-128"/>
              </a:endParaRPr>
            </a:p>
          </p:txBody>
        </p:sp>
        <p:sp>
          <p:nvSpPr>
            <p:cNvPr id="36" name="正方形/長方形 35">
              <a:extLst>
                <a:ext uri="{FF2B5EF4-FFF2-40B4-BE49-F238E27FC236}">
                  <a16:creationId xmlns:a16="http://schemas.microsoft.com/office/drawing/2014/main" id="{AA15E68C-54F9-3DFD-A385-35C7200CAE7D}"/>
                </a:ext>
              </a:extLst>
            </p:cNvPr>
            <p:cNvSpPr/>
            <p:nvPr/>
          </p:nvSpPr>
          <p:spPr>
            <a:xfrm>
              <a:off x="-35619" y="8569052"/>
              <a:ext cx="956807" cy="383168"/>
            </a:xfrm>
            <a:prstGeom prst="rect">
              <a:avLst/>
            </a:prstGeom>
            <a:solidFill>
              <a:srgbClr val="BF9264"/>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補助率</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37" name="正方形/長方形 36">
              <a:extLst>
                <a:ext uri="{FF2B5EF4-FFF2-40B4-BE49-F238E27FC236}">
                  <a16:creationId xmlns:a16="http://schemas.microsoft.com/office/drawing/2014/main" id="{D35B11C4-2DF9-8901-F4E3-D6E057F836D5}"/>
                </a:ext>
              </a:extLst>
            </p:cNvPr>
            <p:cNvSpPr/>
            <p:nvPr/>
          </p:nvSpPr>
          <p:spPr>
            <a:xfrm>
              <a:off x="-56322" y="9049980"/>
              <a:ext cx="977510" cy="383168"/>
            </a:xfrm>
            <a:prstGeom prst="rect">
              <a:avLst/>
            </a:prstGeom>
            <a:solidFill>
              <a:srgbClr val="BF9264"/>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事業量</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38" name="正方形/長方形 37">
              <a:extLst>
                <a:ext uri="{FF2B5EF4-FFF2-40B4-BE49-F238E27FC236}">
                  <a16:creationId xmlns:a16="http://schemas.microsoft.com/office/drawing/2014/main" id="{6C4F6909-33BB-D1D8-8540-3A99834AE6BD}"/>
                </a:ext>
              </a:extLst>
            </p:cNvPr>
            <p:cNvSpPr/>
            <p:nvPr/>
          </p:nvSpPr>
          <p:spPr>
            <a:xfrm>
              <a:off x="-35619" y="9519308"/>
              <a:ext cx="956807" cy="1065968"/>
            </a:xfrm>
            <a:prstGeom prst="rect">
              <a:avLst/>
            </a:prstGeom>
            <a:solidFill>
              <a:srgbClr val="BF9264"/>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事業の</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流れ</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39" name="正方形/長方形 38">
              <a:extLst>
                <a:ext uri="{FF2B5EF4-FFF2-40B4-BE49-F238E27FC236}">
                  <a16:creationId xmlns:a16="http://schemas.microsoft.com/office/drawing/2014/main" id="{ECEB93E3-238B-0CEF-59AC-360204D456A1}"/>
                </a:ext>
              </a:extLst>
            </p:cNvPr>
            <p:cNvSpPr/>
            <p:nvPr/>
          </p:nvSpPr>
          <p:spPr>
            <a:xfrm>
              <a:off x="-35619" y="10636500"/>
              <a:ext cx="956807" cy="884880"/>
            </a:xfrm>
            <a:prstGeom prst="rect">
              <a:avLst/>
            </a:prstGeom>
            <a:solidFill>
              <a:srgbClr val="BF9264"/>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応募書類</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41" name="正方形/長方形 40">
              <a:extLst>
                <a:ext uri="{FF2B5EF4-FFF2-40B4-BE49-F238E27FC236}">
                  <a16:creationId xmlns:a16="http://schemas.microsoft.com/office/drawing/2014/main" id="{B29CD2C8-5426-D4EC-100F-529724342CF3}"/>
                </a:ext>
              </a:extLst>
            </p:cNvPr>
            <p:cNvSpPr/>
            <p:nvPr/>
          </p:nvSpPr>
          <p:spPr>
            <a:xfrm>
              <a:off x="921189" y="8569052"/>
              <a:ext cx="8569868" cy="383168"/>
            </a:xfrm>
            <a:prstGeom prst="rect">
              <a:avLst/>
            </a:prstGeom>
            <a:solidFill>
              <a:schemeClr val="bg1"/>
            </a:solidFill>
            <a:ln w="12700">
              <a:solidFill>
                <a:srgbClr val="BF9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明朝B" panose="02020809000000000000" pitchFamily="17" charset="-128"/>
                  <a:ea typeface="HG明朝B" panose="02020809000000000000" pitchFamily="17" charset="-128"/>
                </a:rPr>
                <a:t>県産材の購入に係る経費</a:t>
              </a:r>
              <a:r>
                <a:rPr lang="ja-JP" altLang="en-US" sz="1200" dirty="0" smtClean="0">
                  <a:solidFill>
                    <a:schemeClr val="tx1"/>
                  </a:solidFill>
                  <a:latin typeface="HG明朝B" panose="02020809000000000000" pitchFamily="17" charset="-128"/>
                  <a:ea typeface="HG明朝B" panose="02020809000000000000" pitchFamily="17" charset="-128"/>
                </a:rPr>
                <a:t>及び関連</a:t>
              </a:r>
              <a:r>
                <a:rPr lang="ja-JP" altLang="en-US" sz="1200" dirty="0">
                  <a:solidFill>
                    <a:schemeClr val="tx1"/>
                  </a:solidFill>
                  <a:latin typeface="HG明朝B" panose="02020809000000000000" pitchFamily="17" charset="-128"/>
                  <a:ea typeface="HG明朝B" panose="02020809000000000000" pitchFamily="17" charset="-128"/>
                </a:rPr>
                <a:t>する木工事費の１／２以内</a:t>
              </a:r>
              <a:r>
                <a:rPr lang="ja-JP" altLang="ja-JP" sz="1200" dirty="0">
                  <a:solidFill>
                    <a:schemeClr val="tx1"/>
                  </a:solidFill>
                  <a:latin typeface="HG明朝B" panose="02020809000000000000" pitchFamily="17" charset="-128"/>
                  <a:ea typeface="HG明朝B" panose="02020809000000000000" pitchFamily="17" charset="-128"/>
                </a:rPr>
                <a:t>（上限</a:t>
              </a:r>
              <a:r>
                <a:rPr lang="en-US" altLang="ja-JP" sz="1200" dirty="0">
                  <a:solidFill>
                    <a:schemeClr val="tx1"/>
                  </a:solidFill>
                  <a:latin typeface="HG明朝B" panose="02020809000000000000" pitchFamily="17" charset="-128"/>
                  <a:ea typeface="HG明朝B" panose="02020809000000000000" pitchFamily="17" charset="-128"/>
                </a:rPr>
                <a:t>20,000</a:t>
              </a:r>
              <a:r>
                <a:rPr lang="ja-JP" altLang="ja-JP" sz="1200" dirty="0">
                  <a:solidFill>
                    <a:schemeClr val="tx1"/>
                  </a:solidFill>
                  <a:latin typeface="HG明朝B" panose="02020809000000000000" pitchFamily="17" charset="-128"/>
                  <a:ea typeface="HG明朝B" panose="02020809000000000000" pitchFamily="17" charset="-128"/>
                </a:rPr>
                <a:t>千円）</a:t>
              </a:r>
              <a:endParaRPr lang="en-US" altLang="ja-JP" sz="1200" dirty="0">
                <a:solidFill>
                  <a:schemeClr val="tx1"/>
                </a:solidFill>
                <a:latin typeface="HG明朝B" panose="02020809000000000000" pitchFamily="17" charset="-128"/>
                <a:ea typeface="HG明朝B" panose="02020809000000000000" pitchFamily="17" charset="-128"/>
              </a:endParaRPr>
            </a:p>
          </p:txBody>
        </p:sp>
        <p:sp>
          <p:nvSpPr>
            <p:cNvPr id="42" name="正方形/長方形 41">
              <a:extLst>
                <a:ext uri="{FF2B5EF4-FFF2-40B4-BE49-F238E27FC236}">
                  <a16:creationId xmlns:a16="http://schemas.microsoft.com/office/drawing/2014/main" id="{BA00DC89-FBAE-3FF3-4574-BAC2A12F2C92}"/>
                </a:ext>
              </a:extLst>
            </p:cNvPr>
            <p:cNvSpPr/>
            <p:nvPr/>
          </p:nvSpPr>
          <p:spPr>
            <a:xfrm>
              <a:off x="921189" y="9051924"/>
              <a:ext cx="8569868" cy="370787"/>
            </a:xfrm>
            <a:prstGeom prst="rect">
              <a:avLst/>
            </a:prstGeom>
            <a:solidFill>
              <a:schemeClr val="bg1"/>
            </a:solidFill>
            <a:ln w="12700">
              <a:solidFill>
                <a:srgbClr val="BF9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明朝B" panose="02020809000000000000" pitchFamily="17" charset="-128"/>
                  <a:ea typeface="HG明朝B" panose="02020809000000000000" pitchFamily="17" charset="-128"/>
                </a:rPr>
                <a:t>２</a:t>
              </a:r>
              <a:r>
                <a:rPr lang="ja-JP" altLang="ja-JP" sz="1200" dirty="0">
                  <a:solidFill>
                    <a:schemeClr val="tx1"/>
                  </a:solidFill>
                  <a:latin typeface="HG明朝B" panose="02020809000000000000" pitchFamily="17" charset="-128"/>
                  <a:ea typeface="HG明朝B" panose="02020809000000000000" pitchFamily="17" charset="-128"/>
                </a:rPr>
                <a:t>件／年</a:t>
              </a:r>
              <a:r>
                <a:rPr lang="ja-JP" altLang="en-US" sz="1200" dirty="0">
                  <a:solidFill>
                    <a:schemeClr val="tx1"/>
                  </a:solidFill>
                  <a:latin typeface="HG明朝B" panose="02020809000000000000" pitchFamily="17" charset="-128"/>
                  <a:ea typeface="HG明朝B" panose="02020809000000000000" pitchFamily="17" charset="-128"/>
                </a:rPr>
                <a:t>（程度）</a:t>
              </a:r>
              <a:endParaRPr lang="en-US" altLang="ja-JP" sz="1200" dirty="0">
                <a:solidFill>
                  <a:schemeClr val="tx1"/>
                </a:solidFill>
                <a:latin typeface="HG明朝B" panose="02020809000000000000" pitchFamily="17" charset="-128"/>
                <a:ea typeface="HG明朝B" panose="02020809000000000000" pitchFamily="17" charset="-128"/>
              </a:endParaRPr>
            </a:p>
          </p:txBody>
        </p:sp>
        <p:sp>
          <p:nvSpPr>
            <p:cNvPr id="43" name="正方形/長方形 42">
              <a:extLst>
                <a:ext uri="{FF2B5EF4-FFF2-40B4-BE49-F238E27FC236}">
                  <a16:creationId xmlns:a16="http://schemas.microsoft.com/office/drawing/2014/main" id="{06FF0244-06D6-DF0E-838D-7B2689EE1BDD}"/>
                </a:ext>
              </a:extLst>
            </p:cNvPr>
            <p:cNvSpPr/>
            <p:nvPr/>
          </p:nvSpPr>
          <p:spPr>
            <a:xfrm>
              <a:off x="921188" y="9516486"/>
              <a:ext cx="8573839" cy="1068789"/>
            </a:xfrm>
            <a:prstGeom prst="rect">
              <a:avLst/>
            </a:prstGeom>
            <a:solidFill>
              <a:schemeClr val="bg1"/>
            </a:solidFill>
            <a:ln w="12700">
              <a:solidFill>
                <a:srgbClr val="BF9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ja-JP" sz="1200" dirty="0">
                  <a:solidFill>
                    <a:schemeClr val="tx1"/>
                  </a:solidFill>
                  <a:latin typeface="HG明朝B" panose="02020809000000000000" pitchFamily="17" charset="-128"/>
                  <a:ea typeface="HG明朝B" panose="02020809000000000000" pitchFamily="17" charset="-128"/>
                </a:rPr>
                <a:t>ホームページで採択事業者を公募</a:t>
              </a:r>
              <a:r>
                <a:rPr lang="ja-JP" altLang="en-US" sz="1200" dirty="0">
                  <a:solidFill>
                    <a:schemeClr val="tx1"/>
                  </a:solidFill>
                  <a:latin typeface="HG明朝B" panose="02020809000000000000" pitchFamily="17" charset="-128"/>
                  <a:ea typeface="HG明朝B" panose="02020809000000000000" pitchFamily="17" charset="-128"/>
                </a:rPr>
                <a:t>します。</a:t>
              </a:r>
              <a:endParaRPr lang="en-US" altLang="ja-JP" sz="12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dirty="0">
                  <a:solidFill>
                    <a:schemeClr val="tx1"/>
                  </a:solidFill>
                  <a:latin typeface="HG明朝B" panose="02020809000000000000" pitchFamily="17" charset="-128"/>
                  <a:ea typeface="HG明朝B" panose="02020809000000000000" pitchFamily="17" charset="-128"/>
                </a:rPr>
                <a:t>・</a:t>
              </a:r>
              <a:r>
                <a:rPr lang="ja-JP" altLang="ja-JP" sz="1200" dirty="0">
                  <a:solidFill>
                    <a:schemeClr val="tx1"/>
                  </a:solidFill>
                  <a:latin typeface="HG明朝B" panose="02020809000000000000" pitchFamily="17" charset="-128"/>
                  <a:ea typeface="HG明朝B" panose="02020809000000000000" pitchFamily="17" charset="-128"/>
                </a:rPr>
                <a:t>募集期間</a:t>
              </a:r>
              <a:r>
                <a:rPr lang="ja-JP" altLang="en-US" sz="1200" dirty="0">
                  <a:solidFill>
                    <a:schemeClr val="tx1"/>
                  </a:solidFill>
                  <a:latin typeface="HG明朝B" panose="02020809000000000000" pitchFamily="17" charset="-128"/>
                  <a:ea typeface="HG明朝B" panose="02020809000000000000" pitchFamily="17" charset="-128"/>
                </a:rPr>
                <a:t>　　</a:t>
              </a:r>
              <a:r>
                <a:rPr lang="ja-JP" altLang="en-US" sz="1200" dirty="0" smtClean="0">
                  <a:solidFill>
                    <a:schemeClr val="tx1"/>
                  </a:solidFill>
                  <a:latin typeface="HG明朝B" panose="02020809000000000000" pitchFamily="17" charset="-128"/>
                  <a:ea typeface="HG明朝B" panose="02020809000000000000" pitchFamily="17" charset="-128"/>
                </a:rPr>
                <a:t>令和７年７</a:t>
              </a:r>
              <a:r>
                <a:rPr lang="ja-JP" altLang="ja-JP" sz="1200" dirty="0" smtClean="0">
                  <a:solidFill>
                    <a:schemeClr val="tx1"/>
                  </a:solidFill>
                  <a:latin typeface="HG明朝B" panose="02020809000000000000" pitchFamily="17" charset="-128"/>
                  <a:ea typeface="HG明朝B" panose="02020809000000000000" pitchFamily="17" charset="-128"/>
                </a:rPr>
                <a:t>月</a:t>
              </a:r>
              <a:r>
                <a:rPr lang="ja-JP" altLang="en-US" sz="1200" dirty="0" smtClean="0">
                  <a:solidFill>
                    <a:schemeClr val="tx1"/>
                  </a:solidFill>
                  <a:latin typeface="HG明朝B" panose="02020809000000000000" pitchFamily="17" charset="-128"/>
                  <a:ea typeface="HG明朝B" panose="02020809000000000000" pitchFamily="17" charset="-128"/>
                </a:rPr>
                <a:t>１</a:t>
              </a:r>
              <a:r>
                <a:rPr lang="ja-JP" altLang="ja-JP" sz="1200" dirty="0" smtClean="0">
                  <a:solidFill>
                    <a:schemeClr val="tx1"/>
                  </a:solidFill>
                  <a:latin typeface="HG明朝B" panose="02020809000000000000" pitchFamily="17" charset="-128"/>
                  <a:ea typeface="HG明朝B" panose="02020809000000000000" pitchFamily="17" charset="-128"/>
                </a:rPr>
                <a:t>日（</a:t>
              </a:r>
              <a:r>
                <a:rPr lang="ja-JP" altLang="en-US" sz="1200" dirty="0" smtClean="0">
                  <a:solidFill>
                    <a:schemeClr val="tx1"/>
                  </a:solidFill>
                  <a:latin typeface="HG明朝B" panose="02020809000000000000" pitchFamily="17" charset="-128"/>
                  <a:ea typeface="HG明朝B" panose="02020809000000000000" pitchFamily="17" charset="-128"/>
                </a:rPr>
                <a:t>火</a:t>
              </a:r>
              <a:r>
                <a:rPr lang="ja-JP" altLang="ja-JP" sz="1200" dirty="0" smtClean="0">
                  <a:solidFill>
                    <a:schemeClr val="tx1"/>
                  </a:solidFill>
                  <a:latin typeface="HG明朝B" panose="02020809000000000000" pitchFamily="17" charset="-128"/>
                  <a:ea typeface="HG明朝B" panose="02020809000000000000" pitchFamily="17" charset="-128"/>
                </a:rPr>
                <a:t>）～</a:t>
              </a:r>
              <a:r>
                <a:rPr lang="ja-JP" altLang="en-US" sz="1200" dirty="0" smtClean="0">
                  <a:solidFill>
                    <a:schemeClr val="tx1"/>
                  </a:solidFill>
                  <a:latin typeface="HG明朝B" panose="02020809000000000000" pitchFamily="17" charset="-128"/>
                  <a:ea typeface="HG明朝B" panose="02020809000000000000" pitchFamily="17" charset="-128"/>
                </a:rPr>
                <a:t>７</a:t>
              </a:r>
              <a:r>
                <a:rPr lang="ja-JP" altLang="ja-JP" sz="1200" dirty="0" smtClean="0">
                  <a:solidFill>
                    <a:schemeClr val="tx1"/>
                  </a:solidFill>
                  <a:latin typeface="HG明朝B" panose="02020809000000000000" pitchFamily="17" charset="-128"/>
                  <a:ea typeface="HG明朝B" panose="02020809000000000000" pitchFamily="17" charset="-128"/>
                </a:rPr>
                <a:t>月</a:t>
              </a:r>
              <a:r>
                <a:rPr lang="ja-JP" altLang="en-US" sz="1200" dirty="0" smtClean="0">
                  <a:solidFill>
                    <a:schemeClr val="tx1"/>
                  </a:solidFill>
                  <a:latin typeface="HG明朝B" panose="02020809000000000000" pitchFamily="17" charset="-128"/>
                  <a:ea typeface="HG明朝B" panose="02020809000000000000" pitchFamily="17" charset="-128"/>
                </a:rPr>
                <a:t>３１</a:t>
              </a:r>
              <a:r>
                <a:rPr lang="ja-JP" altLang="ja-JP" sz="1200" dirty="0" smtClean="0">
                  <a:solidFill>
                    <a:schemeClr val="tx1"/>
                  </a:solidFill>
                  <a:latin typeface="HG明朝B" panose="02020809000000000000" pitchFamily="17" charset="-128"/>
                  <a:ea typeface="HG明朝B" panose="02020809000000000000" pitchFamily="17" charset="-128"/>
                </a:rPr>
                <a:t>日（</a:t>
              </a:r>
              <a:r>
                <a:rPr lang="ja-JP" altLang="en-US" sz="1200" dirty="0" smtClean="0">
                  <a:solidFill>
                    <a:schemeClr val="tx1"/>
                  </a:solidFill>
                  <a:latin typeface="HG明朝B" panose="02020809000000000000" pitchFamily="17" charset="-128"/>
                  <a:ea typeface="HG明朝B" panose="02020809000000000000" pitchFamily="17" charset="-128"/>
                </a:rPr>
                <a:t>木</a:t>
              </a:r>
              <a:r>
                <a:rPr lang="ja-JP" altLang="ja-JP" sz="1200" dirty="0" smtClean="0">
                  <a:solidFill>
                    <a:schemeClr val="tx1"/>
                  </a:solidFill>
                  <a:latin typeface="HG明朝B" panose="02020809000000000000" pitchFamily="17" charset="-128"/>
                  <a:ea typeface="HG明朝B" panose="02020809000000000000" pitchFamily="17" charset="-128"/>
                </a:rPr>
                <a:t>）</a:t>
              </a:r>
              <a:endParaRPr lang="en-US" altLang="ja-JP" sz="12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dirty="0">
                  <a:solidFill>
                    <a:schemeClr val="tx1"/>
                  </a:solidFill>
                  <a:latin typeface="HG明朝B" panose="02020809000000000000" pitchFamily="17" charset="-128"/>
                  <a:ea typeface="HG明朝B" panose="02020809000000000000" pitchFamily="17" charset="-128"/>
                </a:rPr>
                <a:t>・</a:t>
              </a:r>
              <a:r>
                <a:rPr lang="ja-JP" altLang="ja-JP" sz="1200" dirty="0">
                  <a:solidFill>
                    <a:schemeClr val="tx1"/>
                  </a:solidFill>
                  <a:latin typeface="HG明朝B" panose="02020809000000000000" pitchFamily="17" charset="-128"/>
                  <a:ea typeface="HG明朝B" panose="02020809000000000000" pitchFamily="17" charset="-128"/>
                </a:rPr>
                <a:t>採択</a:t>
              </a:r>
              <a:r>
                <a:rPr lang="ja-JP" altLang="en-US" sz="1200" dirty="0">
                  <a:solidFill>
                    <a:schemeClr val="tx1"/>
                  </a:solidFill>
                  <a:latin typeface="HG明朝B" panose="02020809000000000000" pitchFamily="17" charset="-128"/>
                  <a:ea typeface="HG明朝B" panose="02020809000000000000" pitchFamily="17" charset="-128"/>
                </a:rPr>
                <a:t>された応募者には内示</a:t>
              </a:r>
              <a:r>
                <a:rPr lang="ja-JP" altLang="ja-JP" sz="1200" dirty="0">
                  <a:solidFill>
                    <a:schemeClr val="tx1"/>
                  </a:solidFill>
                  <a:latin typeface="HG明朝B" panose="02020809000000000000" pitchFamily="17" charset="-128"/>
                  <a:ea typeface="HG明朝B" panose="02020809000000000000" pitchFamily="17" charset="-128"/>
                </a:rPr>
                <a:t>通知（事業内示）</a:t>
              </a:r>
              <a:r>
                <a:rPr lang="ja-JP" altLang="en-US" sz="1200" dirty="0">
                  <a:solidFill>
                    <a:schemeClr val="tx1"/>
                  </a:solidFill>
                  <a:latin typeface="HG明朝B" panose="02020809000000000000" pitchFamily="17" charset="-128"/>
                  <a:ea typeface="HG明朝B" panose="02020809000000000000" pitchFamily="17" charset="-128"/>
                </a:rPr>
                <a:t>を発送し</a:t>
              </a:r>
              <a:r>
                <a:rPr lang="ja-JP" altLang="ja-JP" sz="1200" dirty="0">
                  <a:solidFill>
                    <a:schemeClr val="tx1"/>
                  </a:solidFill>
                  <a:latin typeface="HG明朝B" panose="02020809000000000000" pitchFamily="17" charset="-128"/>
                  <a:ea typeface="HG明朝B" panose="02020809000000000000" pitchFamily="17" charset="-128"/>
                </a:rPr>
                <a:t>ます。</a:t>
              </a:r>
              <a:endParaRPr lang="en-US" altLang="ja-JP" sz="12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dirty="0">
                  <a:solidFill>
                    <a:schemeClr val="tx1"/>
                  </a:solidFill>
                  <a:latin typeface="HG明朝B" panose="02020809000000000000" pitchFamily="17" charset="-128"/>
                  <a:ea typeface="HG明朝B" panose="02020809000000000000" pitchFamily="17" charset="-128"/>
                </a:rPr>
                <a:t>・応募者多数の場合の採択は、審査により決定します。</a:t>
              </a:r>
              <a:endParaRPr lang="en-US" altLang="ja-JP" sz="12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u="sng" dirty="0">
                  <a:solidFill>
                    <a:srgbClr val="C00000"/>
                  </a:solidFill>
                  <a:latin typeface="HG明朝B" panose="02020809000000000000" pitchFamily="17" charset="-128"/>
                  <a:ea typeface="HG明朝B" panose="02020809000000000000" pitchFamily="17" charset="-128"/>
                </a:rPr>
                <a:t>応募を検討している場合は、必ず事前に林業振興課までお問い合わせください。</a:t>
              </a:r>
              <a:endParaRPr lang="ja-JP" altLang="ja-JP" sz="1200" u="sng" dirty="0">
                <a:solidFill>
                  <a:srgbClr val="C00000"/>
                </a:solidFill>
                <a:latin typeface="HG明朝B" panose="02020809000000000000" pitchFamily="17" charset="-128"/>
                <a:ea typeface="HG明朝B" panose="02020809000000000000" pitchFamily="17" charset="-128"/>
              </a:endParaRPr>
            </a:p>
            <a:p>
              <a:pPr algn="just">
                <a:lnSpc>
                  <a:spcPts val="1000"/>
                </a:lnSpc>
                <a:spcAft>
                  <a:spcPts val="0"/>
                </a:spcAft>
              </a:pP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sp>
          <p:nvSpPr>
            <p:cNvPr id="44" name="正方形/長方形 43">
              <a:extLst>
                <a:ext uri="{FF2B5EF4-FFF2-40B4-BE49-F238E27FC236}">
                  <a16:creationId xmlns:a16="http://schemas.microsoft.com/office/drawing/2014/main" id="{7B57FFC9-49BA-2433-25D8-810B795D8B27}"/>
                </a:ext>
              </a:extLst>
            </p:cNvPr>
            <p:cNvSpPr/>
            <p:nvPr/>
          </p:nvSpPr>
          <p:spPr>
            <a:xfrm>
              <a:off x="921188" y="10638877"/>
              <a:ext cx="8567173" cy="882503"/>
            </a:xfrm>
            <a:prstGeom prst="rect">
              <a:avLst/>
            </a:prstGeom>
            <a:solidFill>
              <a:schemeClr val="bg1"/>
            </a:solidFill>
            <a:ln w="12700">
              <a:solidFill>
                <a:srgbClr val="BF9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spcAft>
                  <a:spcPts val="0"/>
                </a:spcAft>
              </a:pPr>
              <a:r>
                <a:rPr lang="en-US" altLang="ja-JP" sz="1200" kern="100" dirty="0">
                  <a:solidFill>
                    <a:srgbClr val="6F826A"/>
                  </a:solidFill>
                  <a:latin typeface="HG明朝B" panose="02020809000000000000" pitchFamily="17" charset="-128"/>
                  <a:ea typeface="HG明朝B" panose="02020809000000000000" pitchFamily="17" charset="-128"/>
                  <a:cs typeface="Times New Roman"/>
                </a:rPr>
                <a:t>【</a:t>
              </a:r>
              <a:r>
                <a:rPr lang="ja-JP" altLang="en-US" sz="1200" kern="100" dirty="0">
                  <a:solidFill>
                    <a:srgbClr val="6F826A"/>
                  </a:solidFill>
                  <a:latin typeface="HG明朝B" panose="02020809000000000000" pitchFamily="17" charset="-128"/>
                  <a:ea typeface="HG明朝B" panose="02020809000000000000" pitchFamily="17" charset="-128"/>
                  <a:cs typeface="Times New Roman"/>
                </a:rPr>
                <a:t>提案</a:t>
              </a:r>
              <a:r>
                <a:rPr lang="ja-JP" altLang="ja-JP" sz="1200" kern="100" dirty="0">
                  <a:solidFill>
                    <a:srgbClr val="6F826A"/>
                  </a:solidFill>
                  <a:latin typeface="HG明朝B" panose="02020809000000000000" pitchFamily="17" charset="-128"/>
                  <a:ea typeface="HG明朝B" panose="02020809000000000000" pitchFamily="17" charset="-128"/>
                  <a:cs typeface="Times New Roman"/>
                </a:rPr>
                <a:t>書</a:t>
              </a:r>
              <a:r>
                <a:rPr lang="en-US" altLang="ja-JP" sz="1200" kern="100" dirty="0">
                  <a:solidFill>
                    <a:srgbClr val="6F826A"/>
                  </a:solidFill>
                  <a:latin typeface="HG明朝B" panose="02020809000000000000" pitchFamily="17" charset="-128"/>
                  <a:ea typeface="HG明朝B" panose="02020809000000000000" pitchFamily="17" charset="-128"/>
                  <a:cs typeface="Times New Roman"/>
                </a:rPr>
                <a:t>】</a:t>
              </a:r>
              <a:r>
                <a:rPr lang="ja-JP" altLang="ja-JP" sz="1200" kern="100" dirty="0">
                  <a:solidFill>
                    <a:schemeClr val="tx1"/>
                  </a:solidFill>
                  <a:latin typeface="HG明朝B" panose="02020809000000000000" pitchFamily="17" charset="-128"/>
                  <a:ea typeface="HG明朝B" panose="02020809000000000000" pitchFamily="17" charset="-128"/>
                  <a:cs typeface="Times New Roman"/>
                </a:rPr>
                <a:t>（事務取扱要領様式</a:t>
              </a:r>
              <a:r>
                <a:rPr lang="ja-JP" altLang="en-US" sz="1200" kern="100" dirty="0" smtClean="0">
                  <a:solidFill>
                    <a:schemeClr val="tx1"/>
                  </a:solidFill>
                  <a:latin typeface="HG明朝B" panose="02020809000000000000" pitchFamily="17" charset="-128"/>
                  <a:ea typeface="HG明朝B" panose="02020809000000000000" pitchFamily="17" charset="-128"/>
                  <a:cs typeface="Times New Roman"/>
                </a:rPr>
                <a:t>１０、１１、１２</a:t>
              </a:r>
              <a:r>
                <a:rPr lang="ja-JP" altLang="ja-JP" sz="1200" kern="100" dirty="0" smtClean="0">
                  <a:solidFill>
                    <a:schemeClr val="tx1"/>
                  </a:solidFill>
                  <a:latin typeface="HG明朝B" panose="02020809000000000000" pitchFamily="17" charset="-128"/>
                  <a:ea typeface="HG明朝B" panose="02020809000000000000" pitchFamily="17" charset="-128"/>
                  <a:cs typeface="Times New Roman"/>
                </a:rPr>
                <a:t>）</a:t>
              </a:r>
              <a:r>
                <a:rPr lang="en-US" altLang="ja-JP" sz="1200" kern="100" dirty="0">
                  <a:solidFill>
                    <a:schemeClr val="tx1"/>
                  </a:solidFill>
                  <a:latin typeface="HG明朝B" panose="02020809000000000000" pitchFamily="17" charset="-128"/>
                  <a:ea typeface="HG明朝B" panose="02020809000000000000" pitchFamily="17" charset="-128"/>
                  <a:cs typeface="Times New Roman"/>
                </a:rPr>
                <a:t>※</a:t>
              </a:r>
              <a:r>
                <a:rPr lang="ja-JP" altLang="en-US" sz="1200" kern="100" dirty="0">
                  <a:solidFill>
                    <a:schemeClr val="tx1"/>
                  </a:solidFill>
                  <a:latin typeface="HG明朝B" panose="02020809000000000000" pitchFamily="17" charset="-128"/>
                  <a:ea typeface="HG明朝B" panose="02020809000000000000" pitchFamily="17" charset="-128"/>
                  <a:cs typeface="Times New Roman"/>
                </a:rPr>
                <a:t>宮城県ＨＰより取得ください</a:t>
              </a:r>
              <a:endParaRPr lang="en-US" altLang="ja-JP" sz="1200" kern="100" dirty="0">
                <a:solidFill>
                  <a:schemeClr val="tx1"/>
                </a:solidFill>
                <a:latin typeface="HG明朝B" panose="02020809000000000000" pitchFamily="17" charset="-128"/>
                <a:ea typeface="HG明朝B" panose="02020809000000000000" pitchFamily="17" charset="-128"/>
                <a:cs typeface="Times New Roman"/>
              </a:endParaRPr>
            </a:p>
            <a:p>
              <a:pPr algn="just">
                <a:spcAft>
                  <a:spcPts val="0"/>
                </a:spcAft>
              </a:pPr>
              <a:r>
                <a:rPr lang="en-US" altLang="ja-JP" sz="1200" kern="100" dirty="0">
                  <a:solidFill>
                    <a:srgbClr val="6F826A"/>
                  </a:solidFill>
                  <a:latin typeface="HG明朝B" panose="02020809000000000000" pitchFamily="17" charset="-128"/>
                  <a:ea typeface="HG明朝B" panose="02020809000000000000" pitchFamily="17" charset="-128"/>
                  <a:cs typeface="Times New Roman"/>
                </a:rPr>
                <a:t>【</a:t>
              </a:r>
              <a:r>
                <a:rPr lang="ja-JP" altLang="ja-JP" sz="1200" kern="100" dirty="0">
                  <a:solidFill>
                    <a:srgbClr val="6F826A"/>
                  </a:solidFill>
                  <a:latin typeface="HG明朝B" panose="02020809000000000000" pitchFamily="17" charset="-128"/>
                  <a:ea typeface="HG明朝B" panose="02020809000000000000" pitchFamily="17" charset="-128"/>
                  <a:cs typeface="Times New Roman"/>
                </a:rPr>
                <a:t>添付書類</a:t>
              </a:r>
              <a:r>
                <a:rPr lang="en-US" altLang="ja-JP" sz="1200" kern="100" dirty="0">
                  <a:solidFill>
                    <a:srgbClr val="6F826A"/>
                  </a:solidFill>
                  <a:latin typeface="HG明朝B" panose="02020809000000000000" pitchFamily="17" charset="-128"/>
                  <a:ea typeface="HG明朝B" panose="02020809000000000000" pitchFamily="17" charset="-128"/>
                  <a:cs typeface="Times New Roman"/>
                </a:rPr>
                <a:t>】</a:t>
              </a:r>
              <a:r>
                <a:rPr lang="ja-JP" altLang="ja-JP" sz="1200" dirty="0">
                  <a:solidFill>
                    <a:schemeClr val="tx1"/>
                  </a:solidFill>
                  <a:latin typeface="HG明朝B" panose="02020809000000000000" pitchFamily="17" charset="-128"/>
                  <a:ea typeface="HG明朝B" panose="02020809000000000000" pitchFamily="17" charset="-128"/>
                </a:rPr>
                <a:t>施設概要図（イメージパース等）設計図（</a:t>
              </a:r>
              <a:r>
                <a:rPr lang="ja-JP" altLang="en-US" sz="1200" dirty="0">
                  <a:solidFill>
                    <a:schemeClr val="tx1"/>
                  </a:solidFill>
                  <a:latin typeface="HG明朝B" panose="02020809000000000000" pitchFamily="17" charset="-128"/>
                  <a:ea typeface="HG明朝B" panose="02020809000000000000" pitchFamily="17" charset="-128"/>
                </a:rPr>
                <a:t>位置図・平面図・矩計図等</a:t>
              </a:r>
              <a:r>
                <a:rPr lang="ja-JP" altLang="ja-JP" sz="1200" dirty="0">
                  <a:solidFill>
                    <a:schemeClr val="tx1"/>
                  </a:solidFill>
                  <a:latin typeface="HG明朝B" panose="02020809000000000000" pitchFamily="17" charset="-128"/>
                  <a:ea typeface="HG明朝B" panose="02020809000000000000" pitchFamily="17" charset="-128"/>
                </a:rPr>
                <a:t>）</a:t>
              </a:r>
              <a:r>
                <a:rPr lang="ja-JP" altLang="en-US" sz="1200" dirty="0">
                  <a:solidFill>
                    <a:schemeClr val="tx1"/>
                  </a:solidFill>
                  <a:latin typeface="HG明朝B" panose="02020809000000000000" pitchFamily="17" charset="-128"/>
                  <a:ea typeface="HG明朝B" panose="02020809000000000000" pitchFamily="17" charset="-128"/>
                </a:rPr>
                <a:t>　事業費積算資料　など</a:t>
              </a:r>
              <a:endParaRPr lang="en-US" altLang="ja-JP" sz="1200" dirty="0">
                <a:solidFill>
                  <a:schemeClr val="tx1"/>
                </a:solidFill>
                <a:latin typeface="HG明朝B" panose="02020809000000000000" pitchFamily="17" charset="-128"/>
                <a:ea typeface="HG明朝B" panose="02020809000000000000" pitchFamily="17" charset="-128"/>
              </a:endParaRPr>
            </a:p>
            <a:p>
              <a:pPr>
                <a:lnSpc>
                  <a:spcPts val="1000"/>
                </a:lnSpc>
              </a:pP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grpSp>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5110" y="6495664"/>
            <a:ext cx="2484868" cy="1863651"/>
          </a:xfrm>
          <a:prstGeom prst="rect">
            <a:avLst/>
          </a:prstGeom>
        </p:spPr>
      </p:pic>
      <p:sp>
        <p:nvSpPr>
          <p:cNvPr id="47" name="正方形/長方形 46"/>
          <p:cNvSpPr/>
          <p:nvPr/>
        </p:nvSpPr>
        <p:spPr>
          <a:xfrm>
            <a:off x="5982900" y="13648528"/>
            <a:ext cx="2051723" cy="58387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100" dirty="0">
                <a:solidFill>
                  <a:schemeClr val="tx1"/>
                </a:solidFill>
                <a:latin typeface="HG明朝B" panose="02020809000000000000" pitchFamily="17" charset="-128"/>
                <a:ea typeface="HG明朝B" panose="02020809000000000000" pitchFamily="17" charset="-128"/>
              </a:rPr>
              <a:t>【</a:t>
            </a:r>
            <a:r>
              <a:rPr lang="ja-JP" altLang="en-US" sz="1100" dirty="0">
                <a:solidFill>
                  <a:schemeClr val="tx1"/>
                </a:solidFill>
                <a:latin typeface="HG明朝B" panose="02020809000000000000" pitchFamily="17" charset="-128"/>
                <a:ea typeface="HG明朝B" panose="02020809000000000000" pitchFamily="17" charset="-128"/>
              </a:rPr>
              <a:t>写真</a:t>
            </a:r>
            <a:r>
              <a:rPr lang="en-US" altLang="ja-JP" sz="1100" dirty="0">
                <a:solidFill>
                  <a:schemeClr val="tx1"/>
                </a:solidFill>
                <a:latin typeface="HG明朝B" panose="02020809000000000000" pitchFamily="17" charset="-128"/>
                <a:ea typeface="HG明朝B" panose="02020809000000000000" pitchFamily="17" charset="-128"/>
              </a:rPr>
              <a:t>】</a:t>
            </a:r>
          </a:p>
          <a:p>
            <a:r>
              <a:rPr lang="ja-JP" altLang="en-US" sz="1100" dirty="0">
                <a:solidFill>
                  <a:schemeClr val="tx1"/>
                </a:solidFill>
                <a:latin typeface="HG明朝B" panose="02020809000000000000" pitchFamily="17" charset="-128"/>
                <a:ea typeface="HG明朝B" panose="02020809000000000000" pitchFamily="17" charset="-128"/>
              </a:rPr>
              <a:t>　（左）</a:t>
            </a:r>
            <a:r>
              <a:rPr lang="ja-JP" altLang="en-US" sz="1100" dirty="0" smtClean="0">
                <a:solidFill>
                  <a:schemeClr val="tx1"/>
                </a:solidFill>
                <a:latin typeface="HG明朝B" panose="02020809000000000000" pitchFamily="17" charset="-128"/>
                <a:ea typeface="HG明朝B" panose="02020809000000000000" pitchFamily="17" charset="-128"/>
              </a:rPr>
              <a:t>超厚合板（右）</a:t>
            </a:r>
            <a:r>
              <a:rPr lang="en-US" altLang="ja-JP" sz="1100" dirty="0">
                <a:solidFill>
                  <a:schemeClr val="tx1"/>
                </a:solidFill>
                <a:latin typeface="HG明朝B" panose="02020809000000000000" pitchFamily="17" charset="-128"/>
                <a:ea typeface="HG明朝B" panose="02020809000000000000" pitchFamily="17" charset="-128"/>
              </a:rPr>
              <a:t>DLT</a:t>
            </a:r>
          </a:p>
        </p:txBody>
      </p:sp>
      <p:sp>
        <p:nvSpPr>
          <p:cNvPr id="48" name="正方形/長方形 47">
            <a:extLst>
              <a:ext uri="{FF2B5EF4-FFF2-40B4-BE49-F238E27FC236}">
                <a16:creationId xmlns:a16="http://schemas.microsoft.com/office/drawing/2014/main" id="{CA8482BF-3AEF-B5FA-C7D8-0FDB5E54C52D}"/>
              </a:ext>
            </a:extLst>
          </p:cNvPr>
          <p:cNvSpPr/>
          <p:nvPr/>
        </p:nvSpPr>
        <p:spPr>
          <a:xfrm>
            <a:off x="9831586" y="4098737"/>
            <a:ext cx="1395531" cy="1251430"/>
          </a:xfrm>
          <a:prstGeom prst="rect">
            <a:avLst/>
          </a:prstGeom>
          <a:solidFill>
            <a:srgbClr val="F0F1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7290" y="12435497"/>
            <a:ext cx="1534155" cy="1534155"/>
          </a:xfrm>
          <a:prstGeom prst="rect">
            <a:avLst/>
          </a:prstGeom>
        </p:spPr>
      </p:pic>
      <p:sp>
        <p:nvSpPr>
          <p:cNvPr id="45" name="正方形/長方形 44">
            <a:extLst>
              <a:ext uri="{FF2B5EF4-FFF2-40B4-BE49-F238E27FC236}">
                <a16:creationId xmlns:a16="http://schemas.microsoft.com/office/drawing/2014/main" id="{039E4446-A394-D6B0-CF81-D9CB7DB43A5C}"/>
              </a:ext>
            </a:extLst>
          </p:cNvPr>
          <p:cNvSpPr/>
          <p:nvPr/>
        </p:nvSpPr>
        <p:spPr>
          <a:xfrm>
            <a:off x="921188" y="5052902"/>
            <a:ext cx="8516463" cy="300607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rgbClr val="6F826A"/>
                </a:solidFill>
                <a:latin typeface="HG明朝B" panose="02020809000000000000" pitchFamily="17" charset="-128"/>
                <a:ea typeface="HG明朝B" panose="02020809000000000000" pitchFamily="17" charset="-128"/>
              </a:rPr>
              <a:t>【</a:t>
            </a:r>
            <a:r>
              <a:rPr lang="ja-JP" altLang="en-US" sz="1400" b="1" dirty="0" smtClean="0">
                <a:solidFill>
                  <a:srgbClr val="6F826A"/>
                </a:solidFill>
                <a:latin typeface="HG明朝B" panose="02020809000000000000" pitchFamily="17" charset="-128"/>
                <a:ea typeface="HG明朝B" panose="02020809000000000000" pitchFamily="17" charset="-128"/>
              </a:rPr>
              <a:t>補助対象</a:t>
            </a:r>
            <a:r>
              <a:rPr lang="en-US" altLang="ja-JP" sz="1400" b="1" dirty="0" smtClean="0">
                <a:solidFill>
                  <a:srgbClr val="6F826A"/>
                </a:solidFill>
                <a:latin typeface="HG明朝B" panose="02020809000000000000" pitchFamily="17" charset="-128"/>
                <a:ea typeface="HG明朝B" panose="02020809000000000000" pitchFamily="17" charset="-128"/>
              </a:rPr>
              <a:t>】</a:t>
            </a:r>
            <a:endParaRPr lang="en-US" altLang="ja-JP" sz="1400" dirty="0" smtClean="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市町村</a:t>
            </a:r>
            <a:r>
              <a:rPr lang="ja-JP" altLang="en-US" sz="1400" dirty="0">
                <a:solidFill>
                  <a:schemeClr val="tx1"/>
                </a:solidFill>
                <a:latin typeface="HG明朝B" panose="02020809000000000000" pitchFamily="17" charset="-128"/>
                <a:ea typeface="HG明朝B" panose="02020809000000000000" pitchFamily="17" charset="-128"/>
              </a:rPr>
              <a:t>、</a:t>
            </a:r>
            <a:r>
              <a:rPr lang="ja-JP" altLang="ja-JP" sz="1400" dirty="0">
                <a:solidFill>
                  <a:schemeClr val="tx1"/>
                </a:solidFill>
                <a:latin typeface="HG明朝B" panose="02020809000000000000" pitchFamily="17" charset="-128"/>
                <a:ea typeface="HG明朝B" panose="02020809000000000000" pitchFamily="17" charset="-128"/>
              </a:rPr>
              <a:t>民間事業者</a:t>
            </a:r>
            <a:r>
              <a:rPr lang="ja-JP" altLang="ja-JP" sz="1400" dirty="0" smtClean="0">
                <a:solidFill>
                  <a:schemeClr val="tx1"/>
                </a:solidFill>
                <a:latin typeface="HG明朝B" panose="02020809000000000000" pitchFamily="17" charset="-128"/>
                <a:ea typeface="HG明朝B" panose="02020809000000000000" pitchFamily="17" charset="-128"/>
              </a:rPr>
              <a:t>等</a:t>
            </a:r>
            <a:endParaRPr lang="en-US" altLang="ja-JP" sz="1400" b="1" dirty="0" smtClean="0">
              <a:solidFill>
                <a:srgbClr val="6F826A"/>
              </a:solidFill>
              <a:latin typeface="HG明朝B" panose="02020809000000000000" pitchFamily="17" charset="-128"/>
              <a:ea typeface="HG明朝B" panose="02020809000000000000" pitchFamily="17" charset="-128"/>
            </a:endParaRPr>
          </a:p>
          <a:p>
            <a:r>
              <a:rPr lang="en-US" altLang="ja-JP" sz="1400" b="1" dirty="0" smtClean="0">
                <a:solidFill>
                  <a:srgbClr val="6F826A"/>
                </a:solidFill>
                <a:latin typeface="HG明朝B" panose="02020809000000000000" pitchFamily="17" charset="-128"/>
                <a:ea typeface="HG明朝B" panose="02020809000000000000" pitchFamily="17" charset="-128"/>
              </a:rPr>
              <a:t>【</a:t>
            </a:r>
            <a:r>
              <a:rPr lang="ja-JP" altLang="en-US" sz="1400" b="1" dirty="0" smtClean="0">
                <a:solidFill>
                  <a:srgbClr val="6F826A"/>
                </a:solidFill>
                <a:latin typeface="HG明朝B" panose="02020809000000000000" pitchFamily="17" charset="-128"/>
                <a:ea typeface="HG明朝B" panose="02020809000000000000" pitchFamily="17" charset="-128"/>
              </a:rPr>
              <a:t>要件</a:t>
            </a:r>
            <a:r>
              <a:rPr lang="en-US" altLang="ja-JP" sz="1400" b="1" dirty="0" smtClean="0">
                <a:solidFill>
                  <a:srgbClr val="6F826A"/>
                </a:solidFill>
                <a:latin typeface="HG明朝B" panose="02020809000000000000" pitchFamily="17" charset="-128"/>
                <a:ea typeface="HG明朝B" panose="02020809000000000000" pitchFamily="17" charset="-128"/>
              </a:rPr>
              <a:t>】</a:t>
            </a:r>
          </a:p>
          <a:p>
            <a:r>
              <a:rPr lang="ja-JP" altLang="en-US" sz="1400" dirty="0" smtClean="0">
                <a:solidFill>
                  <a:schemeClr val="tx1"/>
                </a:solidFill>
                <a:latin typeface="HG明朝B" panose="02020809000000000000" pitchFamily="17" charset="-128"/>
                <a:ea typeface="HG明朝B" panose="02020809000000000000" pitchFamily="17" charset="-128"/>
              </a:rPr>
              <a:t>① </a:t>
            </a:r>
            <a:r>
              <a:rPr lang="ja-JP" altLang="en-US" sz="1400" dirty="0">
                <a:solidFill>
                  <a:schemeClr val="tx1"/>
                </a:solidFill>
                <a:latin typeface="HG明朝B" panose="02020809000000000000" pitchFamily="17" charset="-128"/>
                <a:ea typeface="HG明朝B" panose="02020809000000000000" pitchFamily="17" charset="-128"/>
              </a:rPr>
              <a:t>建設に使用</a:t>
            </a:r>
            <a:r>
              <a:rPr lang="ja-JP" altLang="en-US" sz="1400" dirty="0" smtClean="0">
                <a:solidFill>
                  <a:schemeClr val="tx1"/>
                </a:solidFill>
                <a:latin typeface="HG明朝B" panose="02020809000000000000" pitchFamily="17" charset="-128"/>
                <a:ea typeface="HG明朝B" panose="02020809000000000000" pitchFamily="17" charset="-128"/>
              </a:rPr>
              <a:t>する全木材使用量のうち２分の１以上に県産材を使用する建築物</a:t>
            </a:r>
            <a:endParaRPr lang="en-US" altLang="ja-JP" sz="1400" dirty="0" smtClean="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② 県産ＣＬＴ</a:t>
            </a:r>
            <a:r>
              <a:rPr lang="ja-JP" altLang="en-US" sz="1400" dirty="0" smtClean="0">
                <a:solidFill>
                  <a:schemeClr val="tx1"/>
                </a:solidFill>
                <a:latin typeface="HG明朝B" panose="02020809000000000000" pitchFamily="17" charset="-128"/>
                <a:ea typeface="HG明朝B" panose="02020809000000000000" pitchFamily="17" charset="-128"/>
              </a:rPr>
              <a:t>、県産超厚</a:t>
            </a:r>
            <a:r>
              <a:rPr lang="ja-JP" altLang="en-US" sz="1400" dirty="0" smtClean="0">
                <a:solidFill>
                  <a:schemeClr val="tx1"/>
                </a:solidFill>
                <a:latin typeface="HG明朝B" panose="02020809000000000000" pitchFamily="17" charset="-128"/>
                <a:ea typeface="HG明朝B" panose="02020809000000000000" pitchFamily="17" charset="-128"/>
              </a:rPr>
              <a:t>合板</a:t>
            </a:r>
            <a:r>
              <a:rPr lang="ja-JP" altLang="en-US" sz="1400" dirty="0" smtClean="0">
                <a:solidFill>
                  <a:schemeClr val="tx1"/>
                </a:solidFill>
                <a:latin typeface="HG明朝B" panose="02020809000000000000" pitchFamily="17" charset="-128"/>
                <a:ea typeface="HG明朝B" panose="02020809000000000000" pitchFamily="17" charset="-128"/>
              </a:rPr>
              <a:t>、県産ＤＬＴ等を</a:t>
            </a:r>
            <a:r>
              <a:rPr lang="ja-JP" altLang="en-US" sz="1400" dirty="0" smtClean="0">
                <a:solidFill>
                  <a:schemeClr val="tx1"/>
                </a:solidFill>
                <a:latin typeface="HG明朝B" panose="02020809000000000000" pitchFamily="17" charset="-128"/>
                <a:ea typeface="HG明朝B" panose="02020809000000000000" pitchFamily="17" charset="-128"/>
              </a:rPr>
              <a:t>適材適所に使用すること</a:t>
            </a:r>
            <a:endParaRPr lang="en-US" altLang="ja-JP" sz="1400" dirty="0" smtClean="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③ 普及活動を行うこと。また、宮城県及び宮城県</a:t>
            </a:r>
            <a:r>
              <a:rPr lang="en-US" altLang="ja-JP" sz="1400" dirty="0" smtClean="0">
                <a:solidFill>
                  <a:schemeClr val="tx1"/>
                </a:solidFill>
                <a:latin typeface="HG明朝B" panose="02020809000000000000" pitchFamily="17" charset="-128"/>
                <a:ea typeface="HG明朝B" panose="02020809000000000000" pitchFamily="17" charset="-128"/>
              </a:rPr>
              <a:t>CLT</a:t>
            </a:r>
            <a:r>
              <a:rPr lang="ja-JP" altLang="en-US" sz="1400" dirty="0" smtClean="0">
                <a:solidFill>
                  <a:schemeClr val="tx1"/>
                </a:solidFill>
                <a:latin typeface="HG明朝B" panose="02020809000000000000" pitchFamily="17" charset="-128"/>
                <a:ea typeface="HG明朝B" panose="02020809000000000000" pitchFamily="17" charset="-128"/>
              </a:rPr>
              <a:t>等普及推進協議会の普及活動に協力すること</a:t>
            </a:r>
            <a:endParaRPr lang="en-US" altLang="ja-JP" sz="1400" dirty="0" smtClean="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a:t>
            </a:r>
            <a:r>
              <a:rPr lang="ja-JP" altLang="en-US" sz="1400" dirty="0">
                <a:solidFill>
                  <a:schemeClr val="tx1"/>
                </a:solidFill>
                <a:latin typeface="HG明朝B" panose="02020809000000000000" pitchFamily="17" charset="-128"/>
                <a:ea typeface="HG明朝B" panose="02020809000000000000" pitchFamily="17" charset="-128"/>
              </a:rPr>
              <a:t>宮城県ＣＬＴ等普及推進協議会の主催する見学会・</a:t>
            </a:r>
            <a:r>
              <a:rPr lang="ja-JP" altLang="en-US" sz="1400" dirty="0" smtClean="0">
                <a:solidFill>
                  <a:schemeClr val="tx1"/>
                </a:solidFill>
                <a:latin typeface="HG明朝B" panose="02020809000000000000" pitchFamily="17" charset="-128"/>
                <a:ea typeface="HG明朝B" panose="02020809000000000000" pitchFamily="17" charset="-128"/>
              </a:rPr>
              <a:t>研修等</a:t>
            </a:r>
            <a:r>
              <a:rPr lang="ja-JP" altLang="en-US" sz="1400" dirty="0">
                <a:solidFill>
                  <a:schemeClr val="tx1"/>
                </a:solidFill>
                <a:latin typeface="HG明朝B" panose="02020809000000000000" pitchFamily="17" charset="-128"/>
                <a:ea typeface="HG明朝B" panose="02020809000000000000" pitchFamily="17" charset="-128"/>
              </a:rPr>
              <a:t>の実施に協力すること</a:t>
            </a:r>
            <a:endParaRPr lang="en-US" altLang="ja-JP" sz="1400" dirty="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a:t>
            </a:r>
            <a:r>
              <a:rPr lang="ja-JP" altLang="en-US" sz="1400" dirty="0">
                <a:solidFill>
                  <a:schemeClr val="tx1"/>
                </a:solidFill>
                <a:latin typeface="HG明朝B" panose="02020809000000000000" pitchFamily="17" charset="-128"/>
                <a:ea typeface="HG明朝B" panose="02020809000000000000" pitchFamily="17" charset="-128"/>
              </a:rPr>
              <a:t>実証（施工）中、または完成後も一般県民向けて</a:t>
            </a:r>
            <a:r>
              <a:rPr lang="ja-JP" altLang="en-US" sz="1400" dirty="0" smtClean="0">
                <a:solidFill>
                  <a:schemeClr val="tx1"/>
                </a:solidFill>
                <a:latin typeface="HG明朝B" panose="02020809000000000000" pitchFamily="17" charset="-128"/>
                <a:ea typeface="HG明朝B" panose="02020809000000000000" pitchFamily="17" charset="-128"/>
              </a:rPr>
              <a:t>ＣＬＴ等</a:t>
            </a:r>
            <a:r>
              <a:rPr lang="ja-JP" altLang="en-US" sz="1400" dirty="0">
                <a:solidFill>
                  <a:schemeClr val="tx1"/>
                </a:solidFill>
                <a:latin typeface="HG明朝B" panose="02020809000000000000" pitchFamily="17" charset="-128"/>
                <a:ea typeface="HG明朝B" panose="02020809000000000000" pitchFamily="17" charset="-128"/>
              </a:rPr>
              <a:t>新たな県産木材製品の魅力・情報発信</a:t>
            </a:r>
            <a:r>
              <a:rPr lang="ja-JP" altLang="en-US" sz="1400" dirty="0" smtClean="0">
                <a:solidFill>
                  <a:schemeClr val="tx1"/>
                </a:solidFill>
                <a:latin typeface="HG明朝B" panose="02020809000000000000" pitchFamily="17" charset="-128"/>
                <a:ea typeface="HG明朝B" panose="02020809000000000000" pitchFamily="17" charset="-128"/>
              </a:rPr>
              <a:t>を</a:t>
            </a:r>
            <a:r>
              <a:rPr lang="ja-JP" altLang="en-US" sz="1400" dirty="0" smtClean="0">
                <a:solidFill>
                  <a:schemeClr val="tx1"/>
                </a:solidFill>
                <a:latin typeface="HG明朝B" panose="02020809000000000000" pitchFamily="17" charset="-128"/>
                <a:ea typeface="HG明朝B" panose="02020809000000000000" pitchFamily="17" charset="-128"/>
              </a:rPr>
              <a:t>行</a:t>
            </a:r>
            <a:endParaRPr lang="en-US" altLang="ja-JP" sz="1400" dirty="0" smtClean="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　</a:t>
            </a:r>
            <a:r>
              <a:rPr lang="ja-JP" altLang="en-US" sz="1400" dirty="0" err="1" smtClean="0">
                <a:solidFill>
                  <a:schemeClr val="tx1"/>
                </a:solidFill>
                <a:latin typeface="HG明朝B" panose="02020809000000000000" pitchFamily="17" charset="-128"/>
                <a:ea typeface="HG明朝B" panose="02020809000000000000" pitchFamily="17" charset="-128"/>
              </a:rPr>
              <a:t>う</a:t>
            </a:r>
            <a:r>
              <a:rPr lang="ja-JP" altLang="en-US" sz="1400" dirty="0">
                <a:solidFill>
                  <a:schemeClr val="tx1"/>
                </a:solidFill>
                <a:latin typeface="HG明朝B" panose="02020809000000000000" pitchFamily="17" charset="-128"/>
                <a:ea typeface="HG明朝B" panose="02020809000000000000" pitchFamily="17" charset="-128"/>
              </a:rPr>
              <a:t>こと</a:t>
            </a:r>
            <a:endParaRPr lang="en-US" altLang="ja-JP" sz="1400" dirty="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a:t>
            </a:r>
            <a:r>
              <a:rPr lang="ja-JP" altLang="en-US" sz="1400" dirty="0">
                <a:solidFill>
                  <a:schemeClr val="tx1"/>
                </a:solidFill>
                <a:latin typeface="HG明朝B" panose="02020809000000000000" pitchFamily="17" charset="-128"/>
                <a:ea typeface="HG明朝B" panose="02020809000000000000" pitchFamily="17" charset="-128"/>
              </a:rPr>
              <a:t>宮城県</a:t>
            </a:r>
            <a:r>
              <a:rPr lang="en-US" altLang="ja-JP" sz="1400" dirty="0">
                <a:solidFill>
                  <a:schemeClr val="tx1"/>
                </a:solidFill>
                <a:latin typeface="HG明朝B" panose="02020809000000000000" pitchFamily="17" charset="-128"/>
                <a:ea typeface="HG明朝B" panose="02020809000000000000" pitchFamily="17" charset="-128"/>
              </a:rPr>
              <a:t>CLT</a:t>
            </a:r>
            <a:r>
              <a:rPr lang="ja-JP" altLang="en-US" sz="1400" dirty="0">
                <a:solidFill>
                  <a:schemeClr val="tx1"/>
                </a:solidFill>
                <a:latin typeface="HG明朝B" panose="02020809000000000000" pitchFamily="17" charset="-128"/>
                <a:ea typeface="HG明朝B" panose="02020809000000000000" pitchFamily="17" charset="-128"/>
              </a:rPr>
              <a:t>等普及推進協議会の「（仮称）</a:t>
            </a:r>
            <a:r>
              <a:rPr lang="en-US" altLang="ja-JP" sz="1400" dirty="0">
                <a:solidFill>
                  <a:schemeClr val="tx1"/>
                </a:solidFill>
                <a:latin typeface="HG明朝B" panose="02020809000000000000" pitchFamily="17" charset="-128"/>
                <a:ea typeface="HG明朝B" panose="02020809000000000000" pitchFamily="17" charset="-128"/>
              </a:rPr>
              <a:t>CLT</a:t>
            </a:r>
            <a:r>
              <a:rPr lang="ja-JP" altLang="en-US" sz="1400" dirty="0">
                <a:solidFill>
                  <a:schemeClr val="tx1"/>
                </a:solidFill>
                <a:latin typeface="HG明朝B" panose="02020809000000000000" pitchFamily="17" charset="-128"/>
                <a:ea typeface="HG明朝B" panose="02020809000000000000" pitchFamily="17" charset="-128"/>
              </a:rPr>
              <a:t>建築</a:t>
            </a:r>
            <a:r>
              <a:rPr lang="ja-JP" altLang="en-US" sz="1400" dirty="0" smtClean="0">
                <a:solidFill>
                  <a:schemeClr val="tx1"/>
                </a:solidFill>
                <a:latin typeface="HG明朝B" panose="02020809000000000000" pitchFamily="17" charset="-128"/>
                <a:ea typeface="HG明朝B" panose="02020809000000000000" pitchFamily="17" charset="-128"/>
              </a:rPr>
              <a:t>事例集」</a:t>
            </a:r>
            <a:r>
              <a:rPr lang="ja-JP" altLang="en-US" sz="1400" dirty="0">
                <a:solidFill>
                  <a:schemeClr val="tx1"/>
                </a:solidFill>
                <a:latin typeface="HG明朝B" panose="02020809000000000000" pitchFamily="17" charset="-128"/>
                <a:ea typeface="HG明朝B" panose="02020809000000000000" pitchFamily="17" charset="-128"/>
              </a:rPr>
              <a:t>等への掲載及び一般への公表について</a:t>
            </a:r>
            <a:r>
              <a:rPr lang="ja-JP" altLang="en-US" sz="1400" dirty="0" smtClean="0">
                <a:solidFill>
                  <a:schemeClr val="tx1"/>
                </a:solidFill>
                <a:latin typeface="HG明朝B" panose="02020809000000000000" pitchFamily="17" charset="-128"/>
                <a:ea typeface="HG明朝B" panose="02020809000000000000" pitchFamily="17" charset="-128"/>
              </a:rPr>
              <a:t>了承</a:t>
            </a:r>
            <a:endParaRPr lang="en-US" altLang="ja-JP" sz="1400" dirty="0" smtClean="0">
              <a:solidFill>
                <a:schemeClr val="tx1"/>
              </a:solidFill>
              <a:latin typeface="HG明朝B" panose="02020809000000000000" pitchFamily="17" charset="-128"/>
              <a:ea typeface="HG明朝B" panose="02020809000000000000" pitchFamily="17" charset="-128"/>
            </a:endParaRPr>
          </a:p>
          <a:p>
            <a:r>
              <a:rPr lang="ja-JP" altLang="en-US" sz="1400" dirty="0" smtClean="0">
                <a:solidFill>
                  <a:schemeClr val="tx1"/>
                </a:solidFill>
                <a:latin typeface="HG明朝B" panose="02020809000000000000" pitchFamily="17" charset="-128"/>
                <a:ea typeface="HG明朝B" panose="02020809000000000000" pitchFamily="17" charset="-128"/>
              </a:rPr>
              <a:t>　できる</a:t>
            </a:r>
            <a:r>
              <a:rPr lang="ja-JP" altLang="en-US" sz="1400" dirty="0" smtClean="0">
                <a:solidFill>
                  <a:schemeClr val="tx1"/>
                </a:solidFill>
                <a:latin typeface="HG明朝B" panose="02020809000000000000" pitchFamily="17" charset="-128"/>
                <a:ea typeface="HG明朝B" panose="02020809000000000000" pitchFamily="17" charset="-128"/>
              </a:rPr>
              <a:t>こと</a:t>
            </a:r>
            <a:endParaRPr kumimoji="1" lang="en-US" altLang="ja-JP" sz="1400" b="0" i="0" strike="noStrike" kern="1200" cap="none" spc="0" normalizeH="0" baseline="0" noProof="0" dirty="0">
              <a:ln>
                <a:noFill/>
              </a:ln>
              <a:solidFill>
                <a:schemeClr val="tx1"/>
              </a:solidFill>
              <a:effectLst/>
              <a:uLnTx/>
              <a:uFillTx/>
              <a:latin typeface="HG明朝B" panose="02020809000000000000" pitchFamily="17" charset="-128"/>
              <a:ea typeface="HG明朝B" panose="02020809000000000000" pitchFamily="17" charset="-128"/>
            </a:endParaRPr>
          </a:p>
        </p:txBody>
      </p:sp>
      <p:sp>
        <p:nvSpPr>
          <p:cNvPr id="46" name="正方形/長方形 45">
            <a:extLst>
              <a:ext uri="{FF2B5EF4-FFF2-40B4-BE49-F238E27FC236}">
                <a16:creationId xmlns:a16="http://schemas.microsoft.com/office/drawing/2014/main" id="{039E4446-A394-D6B0-CF81-D9CB7DB43A5C}"/>
              </a:ext>
            </a:extLst>
          </p:cNvPr>
          <p:cNvSpPr/>
          <p:nvPr/>
        </p:nvSpPr>
        <p:spPr>
          <a:xfrm>
            <a:off x="975632" y="7833397"/>
            <a:ext cx="8177734" cy="4317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smtClean="0">
                <a:solidFill>
                  <a:schemeClr val="tx1"/>
                </a:solidFill>
                <a:latin typeface="HG明朝B" panose="02020809000000000000" pitchFamily="17" charset="-128"/>
                <a:ea typeface="HG明朝B" panose="02020809000000000000" pitchFamily="17" charset="-128"/>
              </a:rPr>
              <a:t>※</a:t>
            </a:r>
            <a:r>
              <a:rPr lang="ja-JP" altLang="en-US" sz="1100" dirty="0">
                <a:solidFill>
                  <a:schemeClr val="tx1"/>
                </a:solidFill>
                <a:latin typeface="HG明朝B" panose="02020809000000000000" pitchFamily="17" charset="-128"/>
                <a:ea typeface="HG明朝B" panose="02020809000000000000" pitchFamily="17" charset="-128"/>
              </a:rPr>
              <a:t>「県産材」とは、宮城県産の原木を宮城県内で加工した木材製品を</a:t>
            </a:r>
            <a:r>
              <a:rPr lang="ja-JP" altLang="en-US" sz="1100" dirty="0" smtClean="0">
                <a:solidFill>
                  <a:schemeClr val="tx1"/>
                </a:solidFill>
                <a:latin typeface="HG明朝B" panose="02020809000000000000" pitchFamily="17" charset="-128"/>
                <a:ea typeface="HG明朝B" panose="02020809000000000000" pitchFamily="17" charset="-128"/>
              </a:rPr>
              <a:t>いう。ただし</a:t>
            </a:r>
            <a:r>
              <a:rPr lang="ja-JP" altLang="en-US" sz="1100" dirty="0">
                <a:solidFill>
                  <a:schemeClr val="tx1"/>
                </a:solidFill>
                <a:latin typeface="HG明朝B" panose="02020809000000000000" pitchFamily="17" charset="-128"/>
                <a:ea typeface="HG明朝B" panose="02020809000000000000" pitchFamily="17" charset="-128"/>
              </a:rPr>
              <a:t>、宮城県産の</a:t>
            </a:r>
            <a:r>
              <a:rPr lang="ja-JP" altLang="en-US" sz="1100" dirty="0" smtClean="0">
                <a:solidFill>
                  <a:schemeClr val="tx1"/>
                </a:solidFill>
                <a:latin typeface="HG明朝B" panose="02020809000000000000" pitchFamily="17" charset="-128"/>
                <a:ea typeface="HG明朝B" panose="02020809000000000000" pitchFamily="17" charset="-128"/>
              </a:rPr>
              <a:t>原木宮城</a:t>
            </a:r>
            <a:r>
              <a:rPr lang="ja-JP" altLang="en-US" sz="1100" dirty="0">
                <a:solidFill>
                  <a:schemeClr val="tx1"/>
                </a:solidFill>
                <a:latin typeface="HG明朝B" panose="02020809000000000000" pitchFamily="17" charset="-128"/>
                <a:ea typeface="HG明朝B" panose="02020809000000000000" pitchFamily="17" charset="-128"/>
              </a:rPr>
              <a:t>県内でラミナ加工後</a:t>
            </a:r>
            <a:r>
              <a:rPr lang="ja-JP" altLang="en-US" sz="1100" dirty="0" smtClean="0">
                <a:solidFill>
                  <a:schemeClr val="tx1"/>
                </a:solidFill>
                <a:latin typeface="HG明朝B" panose="02020809000000000000" pitchFamily="17" charset="-128"/>
                <a:ea typeface="HG明朝B" panose="02020809000000000000" pitchFamily="17" charset="-128"/>
              </a:rPr>
              <a:t>、</a:t>
            </a:r>
            <a:endParaRPr lang="en-US" altLang="ja-JP" sz="1100" dirty="0" smtClean="0">
              <a:solidFill>
                <a:schemeClr val="tx1"/>
              </a:solidFill>
              <a:latin typeface="HG明朝B" panose="02020809000000000000" pitchFamily="17" charset="-128"/>
              <a:ea typeface="HG明朝B" panose="02020809000000000000" pitchFamily="17" charset="-128"/>
            </a:endParaRPr>
          </a:p>
          <a:p>
            <a:r>
              <a:rPr lang="ja-JP" altLang="en-US" sz="1100" dirty="0" smtClean="0">
                <a:solidFill>
                  <a:schemeClr val="tx1"/>
                </a:solidFill>
                <a:latin typeface="HG明朝B" panose="02020809000000000000" pitchFamily="17" charset="-128"/>
                <a:ea typeface="HG明朝B" panose="02020809000000000000" pitchFamily="17" charset="-128"/>
              </a:rPr>
              <a:t>　ＪＡＳ認証工場</a:t>
            </a:r>
            <a:r>
              <a:rPr lang="ja-JP" altLang="en-US" sz="1100" dirty="0">
                <a:solidFill>
                  <a:schemeClr val="tx1"/>
                </a:solidFill>
                <a:latin typeface="HG明朝B" panose="02020809000000000000" pitchFamily="17" charset="-128"/>
                <a:ea typeface="HG明朝B" panose="02020809000000000000" pitchFamily="17" charset="-128"/>
              </a:rPr>
              <a:t>で加工した集成材を含むものとする</a:t>
            </a:r>
            <a:r>
              <a:rPr lang="ja-JP" altLang="en-US" sz="1050" dirty="0" smtClean="0">
                <a:solidFill>
                  <a:schemeClr val="tx1"/>
                </a:solidFill>
                <a:latin typeface="HG明朝B" panose="02020809000000000000" pitchFamily="17" charset="-128"/>
                <a:ea typeface="HG明朝B" panose="02020809000000000000" pitchFamily="17" charset="-128"/>
              </a:rPr>
              <a:t>。</a:t>
            </a:r>
            <a:endParaRPr lang="en-US" altLang="ja-JP" sz="1050" dirty="0">
              <a:solidFill>
                <a:schemeClr val="tx1"/>
              </a:solidFill>
              <a:latin typeface="HG明朝B" panose="02020809000000000000" pitchFamily="17" charset="-128"/>
              <a:ea typeface="HG明朝B" panose="02020809000000000000" pitchFamily="17" charset="-128"/>
            </a:endParaRPr>
          </a:p>
        </p:txBody>
      </p:sp>
    </p:spTree>
    <p:extLst>
      <p:ext uri="{BB962C8B-B14F-4D97-AF65-F5344CB8AC3E}">
        <p14:creationId xmlns:p14="http://schemas.microsoft.com/office/powerpoint/2010/main" val="2162471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188747" y="334896"/>
            <a:ext cx="9721850" cy="67539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1237187"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）事業目的</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0" indent="-17145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ＣＬＴを活用した製品の展開やその企画設計・建設に取り組もうとする事業者等と宮城県が連携し、新たなＣＬＴの活用技術（各種木製品（構造物）や店舗、倉庫等の定型的（ユニット）施設）開発に取り組むことで、宮城県産木材を活用した</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CLT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等の規格化を推進し、その需要開拓と流通拡大を図ろうとするもの。</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事業主体</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及び要件</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以下の要件を満たす</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民間事業者</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①県産</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CLT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を主要部材に使用する</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木製品</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木造ユニット</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の開発、建設、普及に宮城県と連携して取り組む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事業者であること</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②開発した成果を宮城県ＣＬＴ等普及推進協議会と共有出来ること</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③開発・設計・施工中及び完成後も宮城県産ＣＬＴ等新たな木材製品の魅力・情報の発信を行うこと</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補助対象</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県産</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CLT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を主要部材等として規格（ユニット）化した新技術・各種製品、店舗・倉庫等建物（工法）の開発、</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モデル施工、普及広報活動等に掛かる経費</a:t>
            </a:r>
            <a:endPar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補助率</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6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事業量</a:t>
            </a:r>
            <a:r>
              <a:rPr kumimoji="1" lang="ja-JP" altLang="en-US" sz="16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１</a:t>
            </a:r>
            <a:r>
              <a:rPr kumimoji="1" lang="ja-JP" altLang="ja-JP" sz="16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件／年</a:t>
            </a:r>
            <a:r>
              <a:rPr kumimoji="1" lang="ja-JP" altLang="en-US" sz="16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（程度）</a:t>
            </a:r>
            <a:endParaRPr kumimoji="1" lang="en-US" altLang="ja-JP" sz="16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事業の流れ（ホームページで採択事業者を公募します。）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募集期間　</a:t>
            </a:r>
            <a:r>
              <a:rPr lang="ja-JP" altLang="en-US" sz="1400" dirty="0">
                <a:solidFill>
                  <a:schemeClr val="tx1"/>
                </a:solidFill>
                <a:latin typeface="HG丸ｺﾞｼｯｸM-PRO" panose="020F0600000000000000" pitchFamily="50" charset="-128"/>
                <a:ea typeface="HG丸ｺﾞｼｯｸM-PRO" panose="020F0600000000000000" pitchFamily="50" charset="-128"/>
              </a:rPr>
              <a:t>令和６年４</a:t>
            </a:r>
            <a:r>
              <a:rPr lang="ja-JP" altLang="ja-JP" sz="1400" dirty="0">
                <a:solidFill>
                  <a:schemeClr val="tx1"/>
                </a:solidFill>
                <a:latin typeface="HG丸ｺﾞｼｯｸM-PRO" panose="020F0600000000000000" pitchFamily="50" charset="-128"/>
                <a:ea typeface="HG丸ｺﾞｼｯｸM-PRO" panose="020F0600000000000000" pitchFamily="50" charset="-128"/>
              </a:rPr>
              <a:t>月</a:t>
            </a: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ja-JP" sz="1400" dirty="0">
                <a:solidFill>
                  <a:schemeClr val="tx1"/>
                </a:solidFill>
                <a:latin typeface="HG丸ｺﾞｼｯｸM-PRO" panose="020F0600000000000000" pitchFamily="50" charset="-128"/>
                <a:ea typeface="HG丸ｺﾞｼｯｸM-PRO" panose="020F0600000000000000" pitchFamily="50" charset="-128"/>
              </a:rPr>
              <a:t>日（</a:t>
            </a: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５</a:t>
            </a:r>
            <a:r>
              <a:rPr lang="ja-JP" altLang="ja-JP" sz="1400" dirty="0">
                <a:solidFill>
                  <a:schemeClr val="tx1"/>
                </a:solidFill>
                <a:latin typeface="HG丸ｺﾞｼｯｸM-PRO" panose="020F0600000000000000" pitchFamily="50" charset="-128"/>
                <a:ea typeface="HG丸ｺﾞｼｯｸM-PRO" panose="020F0600000000000000" pitchFamily="50" charset="-128"/>
              </a:rPr>
              <a:t>月</a:t>
            </a:r>
            <a:r>
              <a:rPr lang="ja-JP" altLang="en-US" sz="1400" dirty="0">
                <a:solidFill>
                  <a:schemeClr val="tx1"/>
                </a:solidFill>
                <a:latin typeface="HG丸ｺﾞｼｯｸM-PRO" panose="020F0600000000000000" pitchFamily="50" charset="-128"/>
                <a:ea typeface="HG丸ｺﾞｼｯｸM-PRO" panose="020F0600000000000000" pitchFamily="50" charset="-128"/>
              </a:rPr>
              <a:t>３１</a:t>
            </a:r>
            <a:r>
              <a:rPr lang="ja-JP" altLang="ja-JP" sz="1400" dirty="0">
                <a:solidFill>
                  <a:schemeClr val="tx1"/>
                </a:solidFill>
                <a:latin typeface="HG丸ｺﾞｼｯｸM-PRO" panose="020F0600000000000000" pitchFamily="50" charset="-128"/>
                <a:ea typeface="HG丸ｺﾞｼｯｸM-PRO" panose="020F0600000000000000" pitchFamily="50" charset="-128"/>
              </a:rPr>
              <a:t>日（</a:t>
            </a:r>
            <a:r>
              <a:rPr lang="ja-JP" altLang="en-US" sz="1400" dirty="0">
                <a:solidFill>
                  <a:schemeClr val="tx1"/>
                </a:solidFill>
                <a:latin typeface="HG丸ｺﾞｼｯｸM-PRO" panose="020F0600000000000000" pitchFamily="50" charset="-128"/>
                <a:ea typeface="HG丸ｺﾞｼｯｸM-PRO" panose="020F0600000000000000" pitchFamily="50" charset="-128"/>
              </a:rPr>
              <a:t>金</a:t>
            </a:r>
            <a:r>
              <a:rPr lang="ja-JP"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（仮案）</a:t>
            </a:r>
            <a:r>
              <a:rPr lang="en-US" altLang="ja-JP" sz="1400" dirty="0">
                <a:solidFill>
                  <a:schemeClr val="tx1"/>
                </a:solidFill>
                <a:latin typeface="HG丸ｺﾞｼｯｸM-PRO" panose="020F0600000000000000" pitchFamily="50" charset="-128"/>
                <a:ea typeface="HG丸ｺﾞｼｯｸM-PRO" panose="020F0600000000000000" pitchFamily="50" charset="-128"/>
              </a:rPr>
              <a:t> </a:t>
            </a:r>
          </a:p>
          <a:p>
            <a:pPr>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rPr>
              <a:t>採択</a:t>
            </a:r>
            <a:r>
              <a:rPr lang="ja-JP" altLang="en-US" sz="1400" dirty="0">
                <a:solidFill>
                  <a:prstClr val="black"/>
                </a:solidFill>
                <a:latin typeface="HG丸ｺﾞｼｯｸM-PRO" panose="020F0600000000000000" pitchFamily="50" charset="-128"/>
                <a:ea typeface="HG丸ｺﾞｼｯｸM-PRO" panose="020F0600000000000000" pitchFamily="50" charset="-128"/>
              </a:rPr>
              <a:t>された応募者には内示</a:t>
            </a:r>
            <a:r>
              <a:rPr lang="ja-JP" altLang="ja-JP" sz="1400" dirty="0">
                <a:solidFill>
                  <a:prstClr val="black"/>
                </a:solidFill>
                <a:latin typeface="HG丸ｺﾞｼｯｸM-PRO" panose="020F0600000000000000" pitchFamily="50" charset="-128"/>
                <a:ea typeface="HG丸ｺﾞｼｯｸM-PRO" panose="020F0600000000000000" pitchFamily="50" charset="-128"/>
              </a:rPr>
              <a:t>通知（事業内示）</a:t>
            </a:r>
            <a:r>
              <a:rPr lang="ja-JP" altLang="en-US" sz="1400" dirty="0">
                <a:solidFill>
                  <a:prstClr val="black"/>
                </a:solidFill>
                <a:latin typeface="HG丸ｺﾞｼｯｸM-PRO" panose="020F0600000000000000" pitchFamily="50" charset="-128"/>
                <a:ea typeface="HG丸ｺﾞｼｯｸM-PRO" panose="020F0600000000000000" pitchFamily="50" charset="-128"/>
              </a:rPr>
              <a:t>を発送します</a:t>
            </a:r>
            <a:r>
              <a:rPr lang="ja-JP" altLang="ja-JP" sz="140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　　・連携拡大　補助金の交付決定後、宮城県ＣＬＴ等普及推進協議会と連携して「</a:t>
            </a:r>
            <a:r>
              <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CLT</a:t>
            </a:r>
            <a:r>
              <a:rPr kumimoji="1" lang="ja-JP" altLang="en-US"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等宮城県産木材・木製品」</a:t>
            </a:r>
            <a:endPar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endParaRP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　　　の利用拡大を図る。</a:t>
            </a:r>
            <a:endPar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endParaRPr>
          </a:p>
          <a:p>
            <a:pPr>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応募者多数の場合の採択は、審査により決定します。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a:rPr>
              <a:t>　　　</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a:rPr>
              <a:t>応募を検討している場合は事前に林業振興課までお問い合わせください。</a:t>
            </a:r>
          </a:p>
          <a:p>
            <a:pPr marL="0" marR="0" lvl="0" indent="0" algn="l"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a:t>
            </a:r>
            <a:r>
              <a:rPr kumimoji="1" lang="en-US" altLang="ja-JP" sz="16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7</a:t>
            </a:r>
            <a:r>
              <a:rPr kumimoji="1" lang="ja-JP" altLang="en-US" sz="16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a:t>
            </a:r>
            <a:r>
              <a:rPr kumimoji="1" lang="ja-JP" altLang="ja-JP" sz="16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応募のための提出書類</a:t>
            </a:r>
          </a:p>
          <a:p>
            <a:pPr marL="0" marR="0" lvl="0" indent="0" algn="just" defTabSz="12371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　　①提案</a:t>
            </a:r>
            <a:r>
              <a:rPr kumimoji="1" lang="ja-JP"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書（事務取扱要領様式</a:t>
            </a:r>
            <a:r>
              <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10</a:t>
            </a:r>
            <a:r>
              <a:rPr kumimoji="1" lang="ja-JP" altLang="en-US"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a:t>
            </a:r>
            <a:r>
              <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11</a:t>
            </a:r>
            <a:r>
              <a:rPr kumimoji="1" lang="ja-JP" altLang="en-US"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及び様式</a:t>
            </a:r>
            <a:r>
              <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1</a:t>
            </a:r>
            <a:r>
              <a:rPr kumimoji="1" lang="ja-JP" altLang="en-US"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３</a:t>
            </a:r>
            <a:r>
              <a:rPr kumimoji="1" lang="ja-JP"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a:t>
            </a:r>
            <a:endPar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endParaRPr>
          </a:p>
          <a:p>
            <a:pPr marL="0" marR="0" lvl="0" indent="0" algn="just" defTabSz="1237187" rtl="0" eaLnBrk="1" fontAlgn="auto" latinLnBrk="0" hangingPunct="1">
              <a:lnSpc>
                <a:spcPct val="100000"/>
              </a:lnSpc>
              <a:spcBef>
                <a:spcPts val="0"/>
              </a:spcBef>
              <a:spcAft>
                <a:spcPts val="0"/>
              </a:spcAft>
              <a:buClrTx/>
              <a:buSzTx/>
              <a:buFontTx/>
              <a:buNone/>
              <a:tabLst/>
              <a:defRPr/>
            </a:pP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Times New Roman"/>
              </a:rPr>
              <a:t>　　②添付書類（開発計画書、経費積算書等 一式）</a:t>
            </a:r>
            <a:endPar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endParaRPr>
          </a:p>
          <a:p>
            <a:pPr marL="0" marR="0" lvl="0" indent="0" algn="just" defTabSz="1237187"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endParaRPr>
          </a:p>
          <a:p>
            <a:pPr marL="0" marR="0" lvl="0" indent="0" algn="just"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a:t>
            </a:r>
            <a:r>
              <a:rPr kumimoji="1" lang="en-US" altLang="ja-JP" sz="16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8</a:t>
            </a:r>
            <a:r>
              <a:rPr kumimoji="1" lang="ja-JP" altLang="en-US" sz="16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rPr>
              <a:t>）事業イメージ</a:t>
            </a:r>
            <a:endParaRPr kumimoji="1" lang="ja-JP" altLang="ja-JP" sz="14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a:endParaRPr>
          </a:p>
          <a:p>
            <a:pPr marL="0" marR="0" lvl="0" indent="0" algn="l" defTabSz="1237187" rtl="0" eaLnBrk="1" fontAlgn="auto" latinLnBrk="0"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4788147" y="28598"/>
            <a:ext cx="3933470" cy="553998"/>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t" anchorCtr="0">
            <a:spAutoFit/>
          </a:bodyPr>
          <a:lstStyle/>
          <a:p>
            <a:pPr marL="0" marR="0" lvl="0" indent="0" algn="l" defTabSz="1237187"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Ｃ</a:t>
            </a: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LT</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活用技術開発支援事業</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正方形/長方形 14"/>
          <p:cNvSpPr/>
          <p:nvPr/>
        </p:nvSpPr>
        <p:spPr>
          <a:xfrm>
            <a:off x="5884445" y="9665788"/>
            <a:ext cx="2916709" cy="338554"/>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defRPr/>
            </a:pPr>
            <a:r>
              <a:rPr lang="ja-JP" altLang="en-US" sz="1600" dirty="0">
                <a:solidFill>
                  <a:prstClr val="black"/>
                </a:solidFill>
                <a:latin typeface="HG明朝B" panose="02020809000000000000" pitchFamily="17" charset="-128"/>
                <a:ea typeface="HG明朝B" panose="02020809000000000000" pitchFamily="17" charset="-128"/>
              </a:rPr>
              <a:t>ユニット化した倉庫の</a:t>
            </a:r>
            <a:r>
              <a:rPr kumimoji="1" lang="ja-JP" altLang="en-US" sz="16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rPr>
              <a:t>開発</a:t>
            </a:r>
            <a:endParaRPr kumimoji="1" lang="ja-JP" altLang="ja-JP" sz="16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endParaRPr>
          </a:p>
        </p:txBody>
      </p:sp>
      <p:pic>
        <p:nvPicPr>
          <p:cNvPr id="2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169" b="9972"/>
          <a:stretch/>
        </p:blipFill>
        <p:spPr bwMode="auto">
          <a:xfrm>
            <a:off x="5220965" y="7654905"/>
            <a:ext cx="4189300" cy="199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図 20"/>
          <p:cNvPicPr>
            <a:picLocks noChangeAspect="1"/>
          </p:cNvPicPr>
          <p:nvPr/>
        </p:nvPicPr>
        <p:blipFill rotWithShape="1">
          <a:blip r:embed="rId3"/>
          <a:srcRect t="20502" r="1039" b="21123"/>
          <a:stretch/>
        </p:blipFill>
        <p:spPr>
          <a:xfrm>
            <a:off x="86795" y="7486373"/>
            <a:ext cx="1558077" cy="1622997"/>
          </a:xfrm>
          <a:prstGeom prst="rect">
            <a:avLst/>
          </a:prstGeom>
        </p:spPr>
      </p:pic>
      <p:pic>
        <p:nvPicPr>
          <p:cNvPr id="23" name="図 22"/>
          <p:cNvPicPr>
            <a:picLocks noChangeAspect="1"/>
          </p:cNvPicPr>
          <p:nvPr/>
        </p:nvPicPr>
        <p:blipFill rotWithShape="1">
          <a:blip r:embed="rId4" cstate="print">
            <a:extLst>
              <a:ext uri="{28A0092B-C50C-407E-A947-70E740481C1C}">
                <a14:useLocalDpi xmlns:a14="http://schemas.microsoft.com/office/drawing/2010/main" val="0"/>
              </a:ext>
            </a:extLst>
          </a:blip>
          <a:srcRect l="43787" t="23635" r="22083"/>
          <a:stretch/>
        </p:blipFill>
        <p:spPr>
          <a:xfrm>
            <a:off x="3262094" y="7654905"/>
            <a:ext cx="1310476" cy="1819275"/>
          </a:xfrm>
          <a:prstGeom prst="rect">
            <a:avLst/>
          </a:prstGeom>
        </p:spPr>
      </p:pic>
      <p:pic>
        <p:nvPicPr>
          <p:cNvPr id="25" name="図 24"/>
          <p:cNvPicPr>
            <a:picLocks noChangeAspect="1"/>
          </p:cNvPicPr>
          <p:nvPr/>
        </p:nvPicPr>
        <p:blipFill rotWithShape="1">
          <a:blip r:embed="rId5" cstate="print">
            <a:extLst>
              <a:ext uri="{28A0092B-C50C-407E-A947-70E740481C1C}">
                <a14:useLocalDpi xmlns:a14="http://schemas.microsoft.com/office/drawing/2010/main" val="0"/>
              </a:ext>
            </a:extLst>
          </a:blip>
          <a:srcRect l="29373" r="25528"/>
          <a:stretch/>
        </p:blipFill>
        <p:spPr>
          <a:xfrm>
            <a:off x="1798245" y="7531404"/>
            <a:ext cx="1310476" cy="1813102"/>
          </a:xfrm>
          <a:prstGeom prst="rect">
            <a:avLst/>
          </a:prstGeom>
        </p:spPr>
      </p:pic>
      <p:sp>
        <p:nvSpPr>
          <p:cNvPr id="26" name="正方形/長方形 25"/>
          <p:cNvSpPr/>
          <p:nvPr/>
        </p:nvSpPr>
        <p:spPr>
          <a:xfrm>
            <a:off x="1469513" y="9660589"/>
            <a:ext cx="1764581" cy="338554"/>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marL="0" marR="0" lvl="0" indent="0" algn="ctr" defTabSz="12371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rPr>
              <a:t>木塀</a:t>
            </a:r>
            <a:r>
              <a:rPr lang="ja-JP" altLang="en-US" sz="1600" dirty="0">
                <a:solidFill>
                  <a:prstClr val="black"/>
                </a:solidFill>
                <a:latin typeface="HG明朝B" panose="02020809000000000000" pitchFamily="17" charset="-128"/>
                <a:ea typeface="HG明朝B" panose="02020809000000000000" pitchFamily="17" charset="-128"/>
              </a:rPr>
              <a:t>の開発</a:t>
            </a:r>
            <a:endParaRPr kumimoji="1" lang="ja-JP" altLang="ja-JP" sz="16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endParaRPr>
          </a:p>
        </p:txBody>
      </p:sp>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965" y="10425656"/>
            <a:ext cx="4189300" cy="3141975"/>
          </a:xfrm>
          <a:prstGeom prst="rect">
            <a:avLst/>
          </a:prstGeom>
        </p:spPr>
      </p:pic>
      <p:sp>
        <p:nvSpPr>
          <p:cNvPr id="28" name="正方形/長方形 27"/>
          <p:cNvSpPr/>
          <p:nvPr/>
        </p:nvSpPr>
        <p:spPr>
          <a:xfrm>
            <a:off x="5776432" y="13549998"/>
            <a:ext cx="3132733" cy="338554"/>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marL="0" marR="0" lvl="0" indent="0" algn="ctr" defTabSz="1237187"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HG明朝B" panose="02020809000000000000" pitchFamily="17" charset="-128"/>
                <a:ea typeface="HG明朝B" panose="02020809000000000000" pitchFamily="17" charset="-128"/>
              </a:rPr>
              <a:t>ユニット化した公園施設の開発</a:t>
            </a:r>
            <a:endParaRPr kumimoji="1" lang="ja-JP" altLang="ja-JP" sz="16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endParaRPr>
          </a:p>
        </p:txBody>
      </p:sp>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198" y="10425656"/>
            <a:ext cx="2162629" cy="1621972"/>
          </a:xfrm>
          <a:prstGeom prst="rect">
            <a:avLst/>
          </a:prstGeom>
        </p:spPr>
      </p:pic>
      <p:sp>
        <p:nvSpPr>
          <p:cNvPr id="34" name="正方形/長方形 33"/>
          <p:cNvSpPr/>
          <p:nvPr/>
        </p:nvSpPr>
        <p:spPr>
          <a:xfrm>
            <a:off x="2588827" y="13549998"/>
            <a:ext cx="2312464" cy="338554"/>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marL="0" marR="0" lvl="0" indent="0" algn="ctr" defTabSz="1237187"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HG明朝B" panose="02020809000000000000" pitchFamily="17" charset="-128"/>
                <a:ea typeface="HG明朝B" panose="02020809000000000000" pitchFamily="17" charset="-128"/>
              </a:rPr>
              <a:t>駅ファニチャーの開発</a:t>
            </a:r>
            <a:endParaRPr kumimoji="1" lang="ja-JP" altLang="ja-JP" sz="16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endParaRPr>
          </a:p>
        </p:txBody>
      </p:sp>
      <p:sp>
        <p:nvSpPr>
          <p:cNvPr id="18" name="テキスト ボックス 17"/>
          <p:cNvSpPr txBox="1"/>
          <p:nvPr/>
        </p:nvSpPr>
        <p:spPr>
          <a:xfrm>
            <a:off x="5725021" y="14138629"/>
            <a:ext cx="3960440" cy="276999"/>
          </a:xfrm>
          <a:prstGeom prst="rect">
            <a:avLst/>
          </a:prstGeom>
          <a:noFill/>
        </p:spPr>
        <p:txBody>
          <a:bodyPr wrap="square" rtlCol="0">
            <a:spAutoFit/>
          </a:bodyPr>
          <a:lstStyle/>
          <a:p>
            <a:pPr algn="ctr"/>
            <a:r>
              <a:rPr kumimoji="1" lang="ja-JP" altLang="en-US" sz="1200" dirty="0">
                <a:latin typeface="HG明朝B" panose="02020809000000000000" pitchFamily="17" charset="-128"/>
                <a:ea typeface="HG明朝B" panose="02020809000000000000" pitchFamily="17" charset="-128"/>
              </a:rPr>
              <a:t>本事業は「みやぎ環境税」を活用した県単独事業です。</a:t>
            </a:r>
          </a:p>
        </p:txBody>
      </p:sp>
      <p:sp>
        <p:nvSpPr>
          <p:cNvPr id="22" name="正方形/長方形 21">
            <a:extLst>
              <a:ext uri="{FF2B5EF4-FFF2-40B4-BE49-F238E27FC236}">
                <a16:creationId xmlns:a16="http://schemas.microsoft.com/office/drawing/2014/main" id="{68E255FA-6FF5-1EA6-381E-8F1E7FFCD091}"/>
              </a:ext>
            </a:extLst>
          </p:cNvPr>
          <p:cNvSpPr/>
          <p:nvPr/>
        </p:nvSpPr>
        <p:spPr>
          <a:xfrm>
            <a:off x="252413" y="216124"/>
            <a:ext cx="3888432" cy="529661"/>
          </a:xfrm>
          <a:prstGeom prst="rect">
            <a:avLst/>
          </a:prstGeom>
          <a:solidFill>
            <a:srgbClr val="6F8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ja-JP" altLang="en-US" sz="2000" b="1" dirty="0" smtClean="0">
                <a:solidFill>
                  <a:schemeClr val="bg1"/>
                </a:solidFill>
                <a:latin typeface="HG明朝B" panose="02020809000000000000" pitchFamily="17" charset="-128"/>
                <a:ea typeface="HG明朝B" panose="02020809000000000000" pitchFamily="17" charset="-128"/>
              </a:rPr>
              <a:t>ＣＬＴ等活用</a:t>
            </a:r>
            <a:r>
              <a:rPr lang="ja-JP" altLang="en-US" sz="2000" b="1" dirty="0">
                <a:solidFill>
                  <a:schemeClr val="bg1"/>
                </a:solidFill>
                <a:latin typeface="HG明朝B" panose="02020809000000000000" pitchFamily="17" charset="-128"/>
                <a:ea typeface="HG明朝B" panose="02020809000000000000" pitchFamily="17" charset="-128"/>
              </a:rPr>
              <a:t>技術開発支援事業</a:t>
            </a:r>
            <a:endParaRPr lang="en-US" altLang="ja-JP" sz="2000" b="1" dirty="0">
              <a:solidFill>
                <a:schemeClr val="bg1"/>
              </a:solidFill>
              <a:latin typeface="HG明朝B" panose="02020809000000000000" pitchFamily="17" charset="-128"/>
              <a:ea typeface="HG明朝B" panose="02020809000000000000" pitchFamily="17" charset="-128"/>
            </a:endParaRPr>
          </a:p>
        </p:txBody>
      </p:sp>
      <p:grpSp>
        <p:nvGrpSpPr>
          <p:cNvPr id="2" name="グループ化 1"/>
          <p:cNvGrpSpPr/>
          <p:nvPr/>
        </p:nvGrpSpPr>
        <p:grpSpPr>
          <a:xfrm>
            <a:off x="252411" y="910060"/>
            <a:ext cx="9269984" cy="6068903"/>
            <a:chOff x="229013" y="4554865"/>
            <a:chExt cx="9269984" cy="6068903"/>
          </a:xfrm>
          <a:solidFill>
            <a:srgbClr val="6F826A"/>
          </a:solidFill>
        </p:grpSpPr>
        <p:sp>
          <p:nvSpPr>
            <p:cNvPr id="46" name="正方形/長方形 45">
              <a:extLst>
                <a:ext uri="{FF2B5EF4-FFF2-40B4-BE49-F238E27FC236}">
                  <a16:creationId xmlns:a16="http://schemas.microsoft.com/office/drawing/2014/main" id="{0A357D29-0E4C-9460-4C9A-DA2F582F9A6D}"/>
                </a:ext>
              </a:extLst>
            </p:cNvPr>
            <p:cNvSpPr/>
            <p:nvPr/>
          </p:nvSpPr>
          <p:spPr>
            <a:xfrm>
              <a:off x="1190094" y="4554865"/>
              <a:ext cx="8302539" cy="884880"/>
            </a:xfrm>
            <a:prstGeom prst="rect">
              <a:avLst/>
            </a:prstGeom>
            <a:solidFill>
              <a:schemeClr val="bg1"/>
            </a:solidFill>
            <a:ln w="12700">
              <a:solidFill>
                <a:srgbClr val="6F8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BFD8B7CF-6C58-CD1A-9D89-0C04A58C77B1}"/>
                </a:ext>
              </a:extLst>
            </p:cNvPr>
            <p:cNvSpPr/>
            <p:nvPr/>
          </p:nvSpPr>
          <p:spPr>
            <a:xfrm>
              <a:off x="229216" y="4554865"/>
              <a:ext cx="956807" cy="884880"/>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目的</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48" name="正方形/長方形 47">
              <a:extLst>
                <a:ext uri="{FF2B5EF4-FFF2-40B4-BE49-F238E27FC236}">
                  <a16:creationId xmlns:a16="http://schemas.microsoft.com/office/drawing/2014/main" id="{C0DAB27F-68C9-5C5E-8777-7CC148DA88F3}"/>
                </a:ext>
              </a:extLst>
            </p:cNvPr>
            <p:cNvSpPr/>
            <p:nvPr/>
          </p:nvSpPr>
          <p:spPr>
            <a:xfrm>
              <a:off x="231710" y="5537725"/>
              <a:ext cx="956807" cy="1595735"/>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補助対象</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49" name="正方形/長方形 48">
              <a:extLst>
                <a:ext uri="{FF2B5EF4-FFF2-40B4-BE49-F238E27FC236}">
                  <a16:creationId xmlns:a16="http://schemas.microsoft.com/office/drawing/2014/main" id="{F7379B9D-3382-D198-5D1A-E429BCCC905A}"/>
                </a:ext>
              </a:extLst>
            </p:cNvPr>
            <p:cNvSpPr/>
            <p:nvPr/>
          </p:nvSpPr>
          <p:spPr>
            <a:xfrm>
              <a:off x="1196458" y="5537725"/>
              <a:ext cx="8302539" cy="1595735"/>
            </a:xfrm>
            <a:prstGeom prst="rect">
              <a:avLst/>
            </a:prstGeom>
            <a:solidFill>
              <a:schemeClr val="bg1"/>
            </a:solidFill>
            <a:ln w="12700">
              <a:solidFill>
                <a:srgbClr val="6F826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ja-JP" sz="1200" dirty="0" smtClean="0">
                  <a:solidFill>
                    <a:schemeClr val="tx1"/>
                  </a:solidFill>
                  <a:latin typeface="HG明朝B" panose="02020809000000000000" pitchFamily="17" charset="-128"/>
                  <a:ea typeface="HG明朝B" panose="02020809000000000000" pitchFamily="17" charset="-128"/>
                </a:rPr>
                <a:t>民間事</a:t>
              </a:r>
              <a:r>
                <a:rPr lang="ja-JP" altLang="ja-JP" sz="1200" dirty="0">
                  <a:solidFill>
                    <a:schemeClr val="tx1"/>
                  </a:solidFill>
                  <a:latin typeface="HG明朝B" panose="02020809000000000000" pitchFamily="17" charset="-128"/>
                  <a:ea typeface="HG明朝B" panose="02020809000000000000" pitchFamily="17" charset="-128"/>
                </a:rPr>
                <a:t>業者等</a:t>
              </a:r>
              <a:endParaRPr lang="en-US" altLang="ja-JP" sz="1200" dirty="0">
                <a:solidFill>
                  <a:schemeClr val="tx1"/>
                </a:solidFill>
                <a:latin typeface="HG明朝B" panose="02020809000000000000" pitchFamily="17" charset="-128"/>
                <a:ea typeface="HG明朝B" panose="02020809000000000000" pitchFamily="17" charset="-128"/>
              </a:endParaRPr>
            </a:p>
            <a:p>
              <a:r>
                <a:rPr lang="ja-JP" altLang="en-US" sz="1200" dirty="0">
                  <a:solidFill>
                    <a:schemeClr val="tx1"/>
                  </a:solidFill>
                  <a:latin typeface="HG明朝B" panose="02020809000000000000" pitchFamily="17" charset="-128"/>
                  <a:ea typeface="HG明朝B" panose="02020809000000000000" pitchFamily="17" charset="-128"/>
                </a:rPr>
                <a:t>　</a:t>
              </a:r>
              <a:r>
                <a:rPr lang="ja-JP" altLang="en-US" sz="1200" dirty="0" smtClean="0">
                  <a:solidFill>
                    <a:schemeClr val="tx1"/>
                  </a:solidFill>
                  <a:latin typeface="HG明朝B" panose="02020809000000000000" pitchFamily="17" charset="-128"/>
                  <a:ea typeface="HG明朝B" panose="02020809000000000000" pitchFamily="17" charset="-128"/>
                </a:rPr>
                <a:t>①県産のＣＬＴ</a:t>
              </a:r>
              <a:r>
                <a:rPr lang="ja-JP" altLang="en-US" sz="1200" dirty="0" smtClean="0">
                  <a:solidFill>
                    <a:schemeClr val="tx1"/>
                  </a:solidFill>
                  <a:latin typeface="HG明朝B" panose="02020809000000000000" pitchFamily="17" charset="-128"/>
                  <a:ea typeface="HG明朝B" panose="02020809000000000000" pitchFamily="17" charset="-128"/>
                </a:rPr>
                <a:t>、県産超厚</a:t>
              </a:r>
              <a:r>
                <a:rPr lang="ja-JP" altLang="en-US" sz="1200" dirty="0" smtClean="0">
                  <a:solidFill>
                    <a:schemeClr val="tx1"/>
                  </a:solidFill>
                  <a:latin typeface="HG明朝B" panose="02020809000000000000" pitchFamily="17" charset="-128"/>
                  <a:ea typeface="HG明朝B" panose="02020809000000000000" pitchFamily="17" charset="-128"/>
                </a:rPr>
                <a:t>合板</a:t>
              </a:r>
              <a:r>
                <a:rPr lang="ja-JP" altLang="en-US" sz="1200" dirty="0" smtClean="0">
                  <a:solidFill>
                    <a:schemeClr val="tx1"/>
                  </a:solidFill>
                  <a:latin typeface="HG明朝B" panose="02020809000000000000" pitchFamily="17" charset="-128"/>
                  <a:ea typeface="HG明朝B" panose="02020809000000000000" pitchFamily="17" charset="-128"/>
                </a:rPr>
                <a:t>、県産ＤＬＴ</a:t>
              </a:r>
              <a:r>
                <a:rPr lang="ja-JP" altLang="en-US" sz="1200" dirty="0" smtClean="0">
                  <a:solidFill>
                    <a:schemeClr val="tx1"/>
                  </a:solidFill>
                  <a:latin typeface="HG明朝B" panose="02020809000000000000" pitchFamily="17" charset="-128"/>
                  <a:ea typeface="HG明朝B" panose="02020809000000000000" pitchFamily="17" charset="-128"/>
                </a:rPr>
                <a:t>を主要部材として規格（ユニット）化した新技術・各種製品、店舗</a:t>
              </a:r>
              <a:r>
                <a:rPr lang="ja-JP" altLang="en-US" sz="1200" dirty="0" smtClean="0">
                  <a:solidFill>
                    <a:schemeClr val="tx1"/>
                  </a:solidFill>
                  <a:latin typeface="HG明朝B" panose="02020809000000000000" pitchFamily="17" charset="-128"/>
                  <a:ea typeface="HG明朝B" panose="02020809000000000000" pitchFamily="17" charset="-128"/>
                </a:rPr>
                <a:t>・</a:t>
              </a:r>
              <a:endParaRPr lang="en-US" altLang="ja-JP" sz="1200" dirty="0" smtClean="0">
                <a:solidFill>
                  <a:schemeClr val="tx1"/>
                </a:solidFill>
                <a:latin typeface="HG明朝B" panose="02020809000000000000" pitchFamily="17" charset="-128"/>
                <a:ea typeface="HG明朝B" panose="02020809000000000000" pitchFamily="17" charset="-128"/>
              </a:endParaRPr>
            </a:p>
            <a:p>
              <a:r>
                <a:rPr lang="ja-JP" altLang="en-US" sz="1200" dirty="0" smtClean="0">
                  <a:solidFill>
                    <a:schemeClr val="tx1"/>
                  </a:solidFill>
                  <a:latin typeface="HG明朝B" panose="02020809000000000000" pitchFamily="17" charset="-128"/>
                  <a:ea typeface="HG明朝B" panose="02020809000000000000" pitchFamily="17" charset="-128"/>
                </a:rPr>
                <a:t>　　倉庫</a:t>
              </a:r>
              <a:r>
                <a:rPr lang="ja-JP" altLang="en-US" sz="1200" dirty="0" smtClean="0">
                  <a:solidFill>
                    <a:schemeClr val="tx1"/>
                  </a:solidFill>
                  <a:latin typeface="HG明朝B" panose="02020809000000000000" pitchFamily="17" charset="-128"/>
                  <a:ea typeface="HG明朝B" panose="02020809000000000000" pitchFamily="17" charset="-128"/>
                </a:rPr>
                <a:t>等</a:t>
              </a:r>
              <a:endParaRPr lang="en-US" altLang="ja-JP" sz="1200" dirty="0" smtClean="0">
                <a:solidFill>
                  <a:schemeClr val="tx1"/>
                </a:solidFill>
                <a:latin typeface="HG明朝B" panose="02020809000000000000" pitchFamily="17" charset="-128"/>
                <a:ea typeface="HG明朝B" panose="02020809000000000000" pitchFamily="17" charset="-128"/>
              </a:endParaRPr>
            </a:p>
            <a:p>
              <a:r>
                <a:rPr lang="ja-JP" altLang="en-US" sz="1200" dirty="0" smtClean="0">
                  <a:solidFill>
                    <a:schemeClr val="tx1"/>
                  </a:solidFill>
                  <a:latin typeface="HG明朝B" panose="02020809000000000000" pitchFamily="17" charset="-128"/>
                  <a:ea typeface="HG明朝B" panose="02020809000000000000" pitchFamily="17" charset="-128"/>
                </a:rPr>
                <a:t>　　建物（工法）の開発、モデル施工、普及広報活動</a:t>
              </a:r>
              <a:endParaRPr lang="en-US" altLang="ja-JP" sz="1200" dirty="0" smtClean="0">
                <a:solidFill>
                  <a:schemeClr val="tx1"/>
                </a:solidFill>
                <a:latin typeface="HG明朝B" panose="02020809000000000000" pitchFamily="17" charset="-128"/>
                <a:ea typeface="HG明朝B" panose="02020809000000000000" pitchFamily="17" charset="-128"/>
              </a:endParaRPr>
            </a:p>
            <a:p>
              <a:r>
                <a:rPr lang="ja-JP" altLang="en-US" sz="1200" dirty="0" smtClean="0">
                  <a:solidFill>
                    <a:schemeClr val="tx1"/>
                  </a:solidFill>
                  <a:latin typeface="HG明朝B" panose="02020809000000000000" pitchFamily="17" charset="-128"/>
                  <a:ea typeface="HG明朝B" panose="02020809000000000000" pitchFamily="17" charset="-128"/>
                </a:rPr>
                <a:t>　②普及</a:t>
              </a:r>
              <a:r>
                <a:rPr lang="ja-JP" altLang="en-US" sz="1200" dirty="0">
                  <a:solidFill>
                    <a:schemeClr val="tx1"/>
                  </a:solidFill>
                  <a:latin typeface="HG明朝B" panose="02020809000000000000" pitchFamily="17" charset="-128"/>
                  <a:ea typeface="HG明朝B" panose="02020809000000000000" pitchFamily="17" charset="-128"/>
                </a:rPr>
                <a:t>活動を行うこと。また、宮城県及び宮城県</a:t>
              </a:r>
              <a:r>
                <a:rPr lang="en-US" altLang="ja-JP" sz="1200" dirty="0">
                  <a:solidFill>
                    <a:schemeClr val="tx1"/>
                  </a:solidFill>
                  <a:latin typeface="HG明朝B" panose="02020809000000000000" pitchFamily="17" charset="-128"/>
                  <a:ea typeface="HG明朝B" panose="02020809000000000000" pitchFamily="17" charset="-128"/>
                </a:rPr>
                <a:t>CLT</a:t>
              </a:r>
              <a:r>
                <a:rPr lang="ja-JP" altLang="en-US" sz="1200" dirty="0">
                  <a:solidFill>
                    <a:schemeClr val="tx1"/>
                  </a:solidFill>
                  <a:latin typeface="HG明朝B" panose="02020809000000000000" pitchFamily="17" charset="-128"/>
                  <a:ea typeface="HG明朝B" panose="02020809000000000000" pitchFamily="17" charset="-128"/>
                </a:rPr>
                <a:t>等普及推進協議会の普及活動に協力すること</a:t>
              </a:r>
              <a:endParaRPr lang="en-US" altLang="ja-JP" sz="1200" dirty="0">
                <a:solidFill>
                  <a:schemeClr val="tx1"/>
                </a:solidFill>
                <a:latin typeface="HG明朝B" panose="02020809000000000000" pitchFamily="17" charset="-128"/>
                <a:ea typeface="HG明朝B" panose="02020809000000000000" pitchFamily="17" charset="-128"/>
              </a:endParaRPr>
            </a:p>
            <a:p>
              <a:r>
                <a:rPr lang="ja-JP" altLang="en-US" sz="1200" dirty="0">
                  <a:solidFill>
                    <a:schemeClr val="tx1"/>
                  </a:solidFill>
                  <a:latin typeface="HG明朝B" panose="02020809000000000000" pitchFamily="17" charset="-128"/>
                  <a:ea typeface="HG明朝B" panose="02020809000000000000" pitchFamily="17" charset="-128"/>
                </a:rPr>
                <a:t>　・宮城県ＣＬＴ等普及推進協議会の主催する見学会・研修等の実施に協力すること</a:t>
              </a:r>
              <a:endParaRPr lang="en-US" altLang="ja-JP" sz="1200" dirty="0">
                <a:solidFill>
                  <a:schemeClr val="tx1"/>
                </a:solidFill>
                <a:latin typeface="HG明朝B" panose="02020809000000000000" pitchFamily="17" charset="-128"/>
                <a:ea typeface="HG明朝B" panose="02020809000000000000" pitchFamily="17" charset="-128"/>
              </a:endParaRPr>
            </a:p>
            <a:p>
              <a:r>
                <a:rPr lang="ja-JP" altLang="en-US" sz="1200" dirty="0">
                  <a:solidFill>
                    <a:schemeClr val="tx1"/>
                  </a:solidFill>
                  <a:latin typeface="HG明朝B" panose="02020809000000000000" pitchFamily="17" charset="-128"/>
                  <a:ea typeface="HG明朝B" panose="02020809000000000000" pitchFamily="17" charset="-128"/>
                </a:rPr>
                <a:t>　・実証（施工）中、または完成後も一般県民向けてＣＬＴ等新たな県産木材製品の魅力・情報発信を行うこと</a:t>
              </a:r>
              <a:endParaRPr lang="en-US" altLang="ja-JP" sz="1200" dirty="0">
                <a:solidFill>
                  <a:schemeClr val="tx1"/>
                </a:solidFill>
                <a:latin typeface="HG明朝B" panose="02020809000000000000" pitchFamily="17" charset="-128"/>
                <a:ea typeface="HG明朝B" panose="02020809000000000000" pitchFamily="17" charset="-128"/>
              </a:endParaRPr>
            </a:p>
            <a:p>
              <a:r>
                <a:rPr lang="ja-JP" altLang="en-US" sz="1200" dirty="0">
                  <a:solidFill>
                    <a:schemeClr val="tx1"/>
                  </a:solidFill>
                  <a:latin typeface="HG明朝B" panose="02020809000000000000" pitchFamily="17" charset="-128"/>
                  <a:ea typeface="HG明朝B" panose="02020809000000000000" pitchFamily="17" charset="-128"/>
                </a:rPr>
                <a:t>　・宮城県</a:t>
              </a:r>
              <a:r>
                <a:rPr lang="en-US" altLang="ja-JP" sz="1200" dirty="0">
                  <a:solidFill>
                    <a:schemeClr val="tx1"/>
                  </a:solidFill>
                  <a:latin typeface="HG明朝B" panose="02020809000000000000" pitchFamily="17" charset="-128"/>
                  <a:ea typeface="HG明朝B" panose="02020809000000000000" pitchFamily="17" charset="-128"/>
                </a:rPr>
                <a:t>CLT</a:t>
              </a:r>
              <a:r>
                <a:rPr lang="ja-JP" altLang="en-US" sz="1200" dirty="0">
                  <a:solidFill>
                    <a:schemeClr val="tx1"/>
                  </a:solidFill>
                  <a:latin typeface="HG明朝B" panose="02020809000000000000" pitchFamily="17" charset="-128"/>
                  <a:ea typeface="HG明朝B" panose="02020809000000000000" pitchFamily="17" charset="-128"/>
                </a:rPr>
                <a:t>等普及推進協議会の</a:t>
              </a:r>
              <a:r>
                <a:rPr lang="ja-JP" altLang="en-US" sz="1200" dirty="0" smtClean="0">
                  <a:solidFill>
                    <a:schemeClr val="tx1"/>
                  </a:solidFill>
                  <a:latin typeface="HG明朝B" panose="02020809000000000000" pitchFamily="17" charset="-128"/>
                  <a:ea typeface="HG明朝B" panose="02020809000000000000" pitchFamily="17" charset="-128"/>
                </a:rPr>
                <a:t>「</a:t>
              </a:r>
              <a:r>
                <a:rPr lang="en-US" altLang="ja-JP" sz="1200" dirty="0" smtClean="0">
                  <a:solidFill>
                    <a:schemeClr val="tx1"/>
                  </a:solidFill>
                  <a:latin typeface="HG明朝B" panose="02020809000000000000" pitchFamily="17" charset="-128"/>
                  <a:ea typeface="HG明朝B" panose="02020809000000000000" pitchFamily="17" charset="-128"/>
                </a:rPr>
                <a:t>(</a:t>
              </a:r>
              <a:r>
                <a:rPr lang="ja-JP" altLang="en-US" sz="1200" dirty="0" smtClean="0">
                  <a:solidFill>
                    <a:schemeClr val="tx1"/>
                  </a:solidFill>
                  <a:latin typeface="HG明朝B" panose="02020809000000000000" pitchFamily="17" charset="-128"/>
                  <a:ea typeface="HG明朝B" panose="02020809000000000000" pitchFamily="17" charset="-128"/>
                </a:rPr>
                <a:t>仮称</a:t>
              </a:r>
              <a:r>
                <a:rPr lang="en-US" altLang="ja-JP" sz="1200" dirty="0" smtClean="0">
                  <a:solidFill>
                    <a:schemeClr val="tx1"/>
                  </a:solidFill>
                  <a:latin typeface="HG明朝B" panose="02020809000000000000" pitchFamily="17" charset="-128"/>
                  <a:ea typeface="HG明朝B" panose="02020809000000000000" pitchFamily="17" charset="-128"/>
                </a:rPr>
                <a:t>)</a:t>
              </a:r>
              <a:r>
                <a:rPr lang="ja-JP" altLang="en-US" sz="1200" dirty="0" smtClean="0">
                  <a:solidFill>
                    <a:schemeClr val="tx1"/>
                  </a:solidFill>
                  <a:latin typeface="HG明朝B" panose="02020809000000000000" pitchFamily="17" charset="-128"/>
                  <a:ea typeface="HG明朝B" panose="02020809000000000000" pitchFamily="17" charset="-128"/>
                </a:rPr>
                <a:t>ＣＬＴ</a:t>
              </a:r>
              <a:r>
                <a:rPr lang="ja-JP" altLang="en-US" sz="1200" dirty="0">
                  <a:solidFill>
                    <a:schemeClr val="tx1"/>
                  </a:solidFill>
                  <a:latin typeface="HG明朝B" panose="02020809000000000000" pitchFamily="17" charset="-128"/>
                  <a:ea typeface="HG明朝B" panose="02020809000000000000" pitchFamily="17" charset="-128"/>
                </a:rPr>
                <a:t>建築事例集」等への掲載及び一般への公表について了承できる</a:t>
              </a:r>
              <a:r>
                <a:rPr lang="ja-JP" altLang="en-US" sz="1200" dirty="0" smtClean="0">
                  <a:solidFill>
                    <a:schemeClr val="tx1"/>
                  </a:solidFill>
                  <a:latin typeface="HG明朝B" panose="02020809000000000000" pitchFamily="17" charset="-128"/>
                  <a:ea typeface="HG明朝B" panose="02020809000000000000" pitchFamily="17" charset="-128"/>
                </a:rPr>
                <a:t>こと</a:t>
              </a:r>
              <a:endParaRPr lang="en-US" altLang="ja-JP" sz="1200" dirty="0">
                <a:solidFill>
                  <a:schemeClr val="tx1"/>
                </a:solidFill>
                <a:latin typeface="HG明朝B" panose="02020809000000000000" pitchFamily="17" charset="-128"/>
                <a:ea typeface="HG明朝B" panose="02020809000000000000" pitchFamily="17" charset="-128"/>
              </a:endParaRPr>
            </a:p>
          </p:txBody>
        </p:sp>
        <p:sp>
          <p:nvSpPr>
            <p:cNvPr id="50" name="正方形/長方形 49">
              <a:extLst>
                <a:ext uri="{FF2B5EF4-FFF2-40B4-BE49-F238E27FC236}">
                  <a16:creationId xmlns:a16="http://schemas.microsoft.com/office/drawing/2014/main" id="{AA15E68C-54F9-3DFD-A385-35C7200CAE7D}"/>
                </a:ext>
              </a:extLst>
            </p:cNvPr>
            <p:cNvSpPr/>
            <p:nvPr/>
          </p:nvSpPr>
          <p:spPr>
            <a:xfrm>
              <a:off x="229015" y="7222177"/>
              <a:ext cx="956807" cy="624450"/>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補助率</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51" name="正方形/長方形 50">
              <a:extLst>
                <a:ext uri="{FF2B5EF4-FFF2-40B4-BE49-F238E27FC236}">
                  <a16:creationId xmlns:a16="http://schemas.microsoft.com/office/drawing/2014/main" id="{D35B11C4-2DF9-8901-F4E3-D6E057F836D5}"/>
                </a:ext>
              </a:extLst>
            </p:cNvPr>
            <p:cNvSpPr/>
            <p:nvPr/>
          </p:nvSpPr>
          <p:spPr>
            <a:xfrm>
              <a:off x="235681" y="8017186"/>
              <a:ext cx="956807" cy="383168"/>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事業量</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52" name="正方形/長方形 51">
              <a:extLst>
                <a:ext uri="{FF2B5EF4-FFF2-40B4-BE49-F238E27FC236}">
                  <a16:creationId xmlns:a16="http://schemas.microsoft.com/office/drawing/2014/main" id="{6C4F6909-33BB-D1D8-8540-3A99834AE6BD}"/>
                </a:ext>
              </a:extLst>
            </p:cNvPr>
            <p:cNvSpPr/>
            <p:nvPr/>
          </p:nvSpPr>
          <p:spPr>
            <a:xfrm>
              <a:off x="229013" y="8542897"/>
              <a:ext cx="956807" cy="1065968"/>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事業の</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流れ</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53" name="正方形/長方形 52">
              <a:extLst>
                <a:ext uri="{FF2B5EF4-FFF2-40B4-BE49-F238E27FC236}">
                  <a16:creationId xmlns:a16="http://schemas.microsoft.com/office/drawing/2014/main" id="{ECEB93E3-238B-0CEF-59AC-360204D456A1}"/>
                </a:ext>
              </a:extLst>
            </p:cNvPr>
            <p:cNvSpPr/>
            <p:nvPr/>
          </p:nvSpPr>
          <p:spPr>
            <a:xfrm>
              <a:off x="229013" y="9738888"/>
              <a:ext cx="956807" cy="884880"/>
            </a:xfrm>
            <a:prstGeom prst="rect">
              <a:avLst/>
            </a:prstGeom>
            <a:grp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nchor="ctr" anchorCtr="1">
              <a:noAutofit/>
            </a:bodyPr>
            <a:lstStyle/>
            <a:p>
              <a:pPr algn="ctr">
                <a:lnSpc>
                  <a:spcPct val="150000"/>
                </a:lnSpc>
              </a:pPr>
              <a:r>
                <a:rPr lang="ja-JP" altLang="en-US" sz="1400" b="1" dirty="0">
                  <a:ln w="12700" cmpd="sng">
                    <a:noFill/>
                  </a:ln>
                  <a:solidFill>
                    <a:schemeClr val="bg1"/>
                  </a:solidFill>
                  <a:latin typeface="HG明朝B" panose="02020809000000000000" pitchFamily="17" charset="-128"/>
                  <a:ea typeface="HG明朝B" panose="02020809000000000000" pitchFamily="17" charset="-128"/>
                </a:rPr>
                <a:t>応募書類</a:t>
              </a:r>
              <a:endParaRPr lang="en-US" altLang="ja-JP" sz="1400" b="1" dirty="0">
                <a:ln w="12700" cmpd="sng">
                  <a:noFill/>
                </a:ln>
                <a:solidFill>
                  <a:schemeClr val="bg1"/>
                </a:solidFill>
                <a:latin typeface="HG明朝B" panose="02020809000000000000" pitchFamily="17" charset="-128"/>
                <a:ea typeface="HG明朝B" panose="02020809000000000000" pitchFamily="17" charset="-128"/>
              </a:endParaRPr>
            </a:p>
          </p:txBody>
        </p:sp>
        <p:sp>
          <p:nvSpPr>
            <p:cNvPr id="54" name="正方形/長方形 53">
              <a:extLst>
                <a:ext uri="{FF2B5EF4-FFF2-40B4-BE49-F238E27FC236}">
                  <a16:creationId xmlns:a16="http://schemas.microsoft.com/office/drawing/2014/main" id="{B29CD2C8-5426-D4EC-100F-529724342CF3}"/>
                </a:ext>
              </a:extLst>
            </p:cNvPr>
            <p:cNvSpPr/>
            <p:nvPr/>
          </p:nvSpPr>
          <p:spPr>
            <a:xfrm>
              <a:off x="1185821" y="7227240"/>
              <a:ext cx="8302539" cy="619387"/>
            </a:xfrm>
            <a:prstGeom prst="rect">
              <a:avLst/>
            </a:prstGeom>
            <a:solidFill>
              <a:schemeClr val="bg1"/>
            </a:solidFill>
            <a:ln w="12700">
              <a:solidFill>
                <a:srgbClr val="6F8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明朝B" panose="02020809000000000000" pitchFamily="17" charset="-128"/>
                  <a:ea typeface="HG明朝B" panose="02020809000000000000" pitchFamily="17" charset="-128"/>
                </a:rPr>
                <a:t>①ユニット開発（企画・設計・試験・普及広報等）に掛かる経費（一式</a:t>
              </a:r>
              <a:r>
                <a:rPr lang="ja-JP" altLang="en-US" sz="1200" dirty="0" smtClean="0">
                  <a:solidFill>
                    <a:schemeClr val="tx1"/>
                  </a:solidFill>
                  <a:latin typeface="HG明朝B" panose="02020809000000000000" pitchFamily="17" charset="-128"/>
                  <a:ea typeface="HG明朝B" panose="02020809000000000000" pitchFamily="17" charset="-128"/>
                </a:rPr>
                <a:t>）</a:t>
              </a:r>
              <a:endParaRPr lang="en-US" altLang="ja-JP" sz="1200" dirty="0" smtClean="0">
                <a:solidFill>
                  <a:schemeClr val="tx1"/>
                </a:solidFill>
                <a:latin typeface="HG明朝B" panose="02020809000000000000" pitchFamily="17" charset="-128"/>
                <a:ea typeface="HG明朝B" panose="02020809000000000000" pitchFamily="17" charset="-128"/>
              </a:endParaRPr>
            </a:p>
            <a:p>
              <a:r>
                <a:rPr lang="ja-JP" altLang="en-US" sz="1200" dirty="0" smtClean="0">
                  <a:solidFill>
                    <a:schemeClr val="tx1"/>
                  </a:solidFill>
                  <a:latin typeface="HG明朝B" panose="02020809000000000000" pitchFamily="17" charset="-128"/>
                  <a:ea typeface="HG明朝B" panose="02020809000000000000" pitchFamily="17" charset="-128"/>
                </a:rPr>
                <a:t>②</a:t>
              </a:r>
              <a:r>
                <a:rPr lang="ja-JP" altLang="en-US" sz="1200" dirty="0">
                  <a:solidFill>
                    <a:schemeClr val="tx1"/>
                  </a:solidFill>
                  <a:latin typeface="HG明朝B" panose="02020809000000000000" pitchFamily="17" charset="-128"/>
                  <a:ea typeface="HG明朝B" panose="02020809000000000000" pitchFamily="17" charset="-128"/>
                </a:rPr>
                <a:t>材料（</a:t>
              </a:r>
              <a:r>
                <a:rPr lang="ja-JP" altLang="en-US" sz="1200" dirty="0" smtClean="0">
                  <a:solidFill>
                    <a:schemeClr val="tx1"/>
                  </a:solidFill>
                  <a:latin typeface="HG明朝B" panose="02020809000000000000" pitchFamily="17" charset="-128"/>
                  <a:ea typeface="HG明朝B" panose="02020809000000000000" pitchFamily="17" charset="-128"/>
                </a:rPr>
                <a:t>ＣＬＴ等）</a:t>
              </a:r>
              <a:r>
                <a:rPr lang="ja-JP" altLang="en-US" sz="1200" dirty="0">
                  <a:solidFill>
                    <a:schemeClr val="tx1"/>
                  </a:solidFill>
                  <a:latin typeface="HG明朝B" panose="02020809000000000000" pitchFamily="17" charset="-128"/>
                  <a:ea typeface="HG明朝B" panose="02020809000000000000" pitchFamily="17" charset="-128"/>
                </a:rPr>
                <a:t>購入費</a:t>
              </a:r>
            </a:p>
            <a:p>
              <a:r>
                <a:rPr lang="ja-JP" altLang="en-US" sz="1200" dirty="0" smtClean="0">
                  <a:solidFill>
                    <a:schemeClr val="tx1"/>
                  </a:solidFill>
                  <a:latin typeface="HG明朝B" panose="02020809000000000000" pitchFamily="17" charset="-128"/>
                  <a:ea typeface="HG明朝B" panose="02020809000000000000" pitchFamily="17" charset="-128"/>
                </a:rPr>
                <a:t>・</a:t>
              </a:r>
              <a:r>
                <a:rPr lang="ja-JP" altLang="en-US" sz="1200" dirty="0">
                  <a:solidFill>
                    <a:schemeClr val="tx1"/>
                  </a:solidFill>
                  <a:latin typeface="HG明朝B" panose="02020809000000000000" pitchFamily="17" charset="-128"/>
                  <a:ea typeface="HG明朝B" panose="02020809000000000000" pitchFamily="17" charset="-128"/>
                </a:rPr>
                <a:t>上記①、②経費の合計に対し、一定額を支援する。（</a:t>
              </a:r>
              <a:r>
                <a:rPr lang="ja-JP" altLang="en-US" sz="1200" dirty="0" smtClean="0">
                  <a:solidFill>
                    <a:schemeClr val="tx1"/>
                  </a:solidFill>
                  <a:latin typeface="HG明朝B" panose="02020809000000000000" pitchFamily="17" charset="-128"/>
                  <a:ea typeface="HG明朝B" panose="02020809000000000000" pitchFamily="17" charset="-128"/>
                </a:rPr>
                <a:t>上限</a:t>
              </a:r>
              <a:r>
                <a:rPr lang="en-US" altLang="ja-JP" sz="1200" dirty="0" smtClean="0">
                  <a:solidFill>
                    <a:schemeClr val="tx1"/>
                  </a:solidFill>
                  <a:latin typeface="HG明朝B" panose="02020809000000000000" pitchFamily="17" charset="-128"/>
                  <a:ea typeface="HG明朝B" panose="02020809000000000000" pitchFamily="17" charset="-128"/>
                </a:rPr>
                <a:t>15,000</a:t>
              </a:r>
              <a:r>
                <a:rPr lang="ja-JP" altLang="en-US" sz="1200" dirty="0">
                  <a:solidFill>
                    <a:schemeClr val="tx1"/>
                  </a:solidFill>
                  <a:latin typeface="HG明朝B" panose="02020809000000000000" pitchFamily="17" charset="-128"/>
                  <a:ea typeface="HG明朝B" panose="02020809000000000000" pitchFamily="17" charset="-128"/>
                </a:rPr>
                <a:t>千円／件） 　</a:t>
              </a:r>
            </a:p>
          </p:txBody>
        </p:sp>
        <p:sp>
          <p:nvSpPr>
            <p:cNvPr id="55" name="正方形/長方形 54">
              <a:extLst>
                <a:ext uri="{FF2B5EF4-FFF2-40B4-BE49-F238E27FC236}">
                  <a16:creationId xmlns:a16="http://schemas.microsoft.com/office/drawing/2014/main" id="{BA00DC89-FBAE-3FF3-4574-BAC2A12F2C92}"/>
                </a:ext>
              </a:extLst>
            </p:cNvPr>
            <p:cNvSpPr/>
            <p:nvPr/>
          </p:nvSpPr>
          <p:spPr>
            <a:xfrm>
              <a:off x="1185820" y="8015430"/>
              <a:ext cx="8302539" cy="381224"/>
            </a:xfrm>
            <a:prstGeom prst="rect">
              <a:avLst/>
            </a:prstGeom>
            <a:solidFill>
              <a:schemeClr val="bg1"/>
            </a:solidFill>
            <a:ln w="12700">
              <a:solidFill>
                <a:srgbClr val="6F8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schemeClr val="tx1"/>
                  </a:solidFill>
                  <a:latin typeface="HG明朝B" panose="02020809000000000000" pitchFamily="17" charset="-128"/>
                  <a:ea typeface="HG明朝B" panose="02020809000000000000" pitchFamily="17" charset="-128"/>
                </a:rPr>
                <a:t>１</a:t>
              </a:r>
              <a:r>
                <a:rPr lang="ja-JP" altLang="ja-JP" sz="1200" dirty="0" smtClean="0">
                  <a:solidFill>
                    <a:schemeClr val="tx1"/>
                  </a:solidFill>
                  <a:latin typeface="HG明朝B" panose="02020809000000000000" pitchFamily="17" charset="-128"/>
                  <a:ea typeface="HG明朝B" panose="02020809000000000000" pitchFamily="17" charset="-128"/>
                </a:rPr>
                <a:t>件</a:t>
              </a:r>
              <a:r>
                <a:rPr lang="ja-JP" altLang="ja-JP" sz="1200" dirty="0">
                  <a:solidFill>
                    <a:schemeClr val="tx1"/>
                  </a:solidFill>
                  <a:latin typeface="HG明朝B" panose="02020809000000000000" pitchFamily="17" charset="-128"/>
                  <a:ea typeface="HG明朝B" panose="02020809000000000000" pitchFamily="17" charset="-128"/>
                </a:rPr>
                <a:t>／年</a:t>
              </a:r>
              <a:r>
                <a:rPr lang="ja-JP" altLang="en-US" sz="1200" dirty="0">
                  <a:solidFill>
                    <a:schemeClr val="tx1"/>
                  </a:solidFill>
                  <a:latin typeface="HG明朝B" panose="02020809000000000000" pitchFamily="17" charset="-128"/>
                  <a:ea typeface="HG明朝B" panose="02020809000000000000" pitchFamily="17" charset="-128"/>
                </a:rPr>
                <a:t>（程度）</a:t>
              </a:r>
              <a:endParaRPr lang="en-US" altLang="ja-JP" sz="1200" dirty="0">
                <a:solidFill>
                  <a:schemeClr val="tx1"/>
                </a:solidFill>
                <a:latin typeface="HG明朝B" panose="02020809000000000000" pitchFamily="17" charset="-128"/>
                <a:ea typeface="HG明朝B" panose="02020809000000000000" pitchFamily="17" charset="-128"/>
              </a:endParaRPr>
            </a:p>
          </p:txBody>
        </p:sp>
        <p:sp>
          <p:nvSpPr>
            <p:cNvPr id="56" name="正方形/長方形 55">
              <a:extLst>
                <a:ext uri="{FF2B5EF4-FFF2-40B4-BE49-F238E27FC236}">
                  <a16:creationId xmlns:a16="http://schemas.microsoft.com/office/drawing/2014/main" id="{06FF0244-06D6-DF0E-838D-7B2689EE1BDD}"/>
                </a:ext>
              </a:extLst>
            </p:cNvPr>
            <p:cNvSpPr/>
            <p:nvPr/>
          </p:nvSpPr>
          <p:spPr>
            <a:xfrm>
              <a:off x="1180316" y="8535409"/>
              <a:ext cx="8302539" cy="1073456"/>
            </a:xfrm>
            <a:prstGeom prst="rect">
              <a:avLst/>
            </a:prstGeom>
            <a:solidFill>
              <a:schemeClr val="bg1"/>
            </a:solidFill>
            <a:ln w="12700">
              <a:solidFill>
                <a:srgbClr val="6F8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ja-JP" sz="1400" dirty="0">
                  <a:solidFill>
                    <a:schemeClr val="tx1"/>
                  </a:solidFill>
                  <a:latin typeface="HG明朝B" panose="02020809000000000000" pitchFamily="17" charset="-128"/>
                  <a:ea typeface="HG明朝B" panose="02020809000000000000" pitchFamily="17" charset="-128"/>
                </a:rPr>
                <a:t>ホームページで採択事業者を公募</a:t>
              </a:r>
              <a:r>
                <a:rPr lang="ja-JP" altLang="en-US" sz="1400" dirty="0">
                  <a:solidFill>
                    <a:schemeClr val="tx1"/>
                  </a:solidFill>
                  <a:latin typeface="HG明朝B" panose="02020809000000000000" pitchFamily="17" charset="-128"/>
                  <a:ea typeface="HG明朝B" panose="02020809000000000000" pitchFamily="17" charset="-128"/>
                </a:rPr>
                <a:t>します。</a:t>
              </a:r>
              <a:endParaRPr lang="en-US" altLang="ja-JP" sz="14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dirty="0">
                  <a:solidFill>
                    <a:schemeClr val="tx1"/>
                  </a:solidFill>
                  <a:latin typeface="HG明朝B" panose="02020809000000000000" pitchFamily="17" charset="-128"/>
                  <a:ea typeface="HG明朝B" panose="02020809000000000000" pitchFamily="17" charset="-128"/>
                </a:rPr>
                <a:t>・</a:t>
              </a:r>
              <a:r>
                <a:rPr lang="ja-JP" altLang="ja-JP" sz="1200" dirty="0">
                  <a:solidFill>
                    <a:schemeClr val="tx1"/>
                  </a:solidFill>
                  <a:latin typeface="HG明朝B" panose="02020809000000000000" pitchFamily="17" charset="-128"/>
                  <a:ea typeface="HG明朝B" panose="02020809000000000000" pitchFamily="17" charset="-128"/>
                </a:rPr>
                <a:t>募集期間</a:t>
              </a:r>
              <a:r>
                <a:rPr lang="ja-JP" altLang="en-US" sz="1200" dirty="0">
                  <a:solidFill>
                    <a:schemeClr val="tx1"/>
                  </a:solidFill>
                  <a:latin typeface="HG明朝B" panose="02020809000000000000" pitchFamily="17" charset="-128"/>
                  <a:ea typeface="HG明朝B" panose="02020809000000000000" pitchFamily="17" charset="-128"/>
                </a:rPr>
                <a:t>　　</a:t>
              </a:r>
              <a:r>
                <a:rPr lang="ja-JP" altLang="en-US" sz="1200" dirty="0" smtClean="0">
                  <a:solidFill>
                    <a:schemeClr val="tx1"/>
                  </a:solidFill>
                  <a:latin typeface="HG明朝B" panose="02020809000000000000" pitchFamily="17" charset="-128"/>
                  <a:ea typeface="HG明朝B" panose="02020809000000000000" pitchFamily="17" charset="-128"/>
                </a:rPr>
                <a:t>令和７年７</a:t>
              </a:r>
              <a:r>
                <a:rPr lang="ja-JP" altLang="ja-JP" sz="1200" dirty="0" smtClean="0">
                  <a:solidFill>
                    <a:schemeClr val="tx1"/>
                  </a:solidFill>
                  <a:latin typeface="HG明朝B" panose="02020809000000000000" pitchFamily="17" charset="-128"/>
                  <a:ea typeface="HG明朝B" panose="02020809000000000000" pitchFamily="17" charset="-128"/>
                </a:rPr>
                <a:t>月</a:t>
              </a:r>
              <a:r>
                <a:rPr lang="ja-JP" altLang="en-US" sz="1200" dirty="0" smtClean="0">
                  <a:solidFill>
                    <a:schemeClr val="tx1"/>
                  </a:solidFill>
                  <a:latin typeface="HG明朝B" panose="02020809000000000000" pitchFamily="17" charset="-128"/>
                  <a:ea typeface="HG明朝B" panose="02020809000000000000" pitchFamily="17" charset="-128"/>
                </a:rPr>
                <a:t>１</a:t>
              </a:r>
              <a:r>
                <a:rPr lang="ja-JP" altLang="ja-JP" sz="1200" dirty="0" smtClean="0">
                  <a:solidFill>
                    <a:schemeClr val="tx1"/>
                  </a:solidFill>
                  <a:latin typeface="HG明朝B" panose="02020809000000000000" pitchFamily="17" charset="-128"/>
                  <a:ea typeface="HG明朝B" panose="02020809000000000000" pitchFamily="17" charset="-128"/>
                </a:rPr>
                <a:t>日（</a:t>
              </a:r>
              <a:r>
                <a:rPr lang="ja-JP" altLang="en-US" sz="1200" dirty="0" smtClean="0">
                  <a:solidFill>
                    <a:schemeClr val="tx1"/>
                  </a:solidFill>
                  <a:latin typeface="HG明朝B" panose="02020809000000000000" pitchFamily="17" charset="-128"/>
                  <a:ea typeface="HG明朝B" panose="02020809000000000000" pitchFamily="17" charset="-128"/>
                </a:rPr>
                <a:t>火</a:t>
              </a:r>
              <a:r>
                <a:rPr lang="ja-JP" altLang="ja-JP" sz="1200" dirty="0" smtClean="0">
                  <a:solidFill>
                    <a:schemeClr val="tx1"/>
                  </a:solidFill>
                  <a:latin typeface="HG明朝B" panose="02020809000000000000" pitchFamily="17" charset="-128"/>
                  <a:ea typeface="HG明朝B" panose="02020809000000000000" pitchFamily="17" charset="-128"/>
                </a:rPr>
                <a:t>）～</a:t>
              </a:r>
              <a:r>
                <a:rPr lang="ja-JP" altLang="en-US" sz="1200" dirty="0" smtClean="0">
                  <a:solidFill>
                    <a:schemeClr val="tx1"/>
                  </a:solidFill>
                  <a:latin typeface="HG明朝B" panose="02020809000000000000" pitchFamily="17" charset="-128"/>
                  <a:ea typeface="HG明朝B" panose="02020809000000000000" pitchFamily="17" charset="-128"/>
                </a:rPr>
                <a:t>７</a:t>
              </a:r>
              <a:r>
                <a:rPr lang="ja-JP" altLang="ja-JP" sz="1200" dirty="0" smtClean="0">
                  <a:solidFill>
                    <a:schemeClr val="tx1"/>
                  </a:solidFill>
                  <a:latin typeface="HG明朝B" panose="02020809000000000000" pitchFamily="17" charset="-128"/>
                  <a:ea typeface="HG明朝B" panose="02020809000000000000" pitchFamily="17" charset="-128"/>
                </a:rPr>
                <a:t>月</a:t>
              </a:r>
              <a:r>
                <a:rPr lang="ja-JP" altLang="en-US" sz="1200" dirty="0" smtClean="0">
                  <a:solidFill>
                    <a:schemeClr val="tx1"/>
                  </a:solidFill>
                  <a:latin typeface="HG明朝B" panose="02020809000000000000" pitchFamily="17" charset="-128"/>
                  <a:ea typeface="HG明朝B" panose="02020809000000000000" pitchFamily="17" charset="-128"/>
                </a:rPr>
                <a:t>３１</a:t>
              </a:r>
              <a:r>
                <a:rPr lang="ja-JP" altLang="ja-JP" sz="1200" dirty="0" smtClean="0">
                  <a:solidFill>
                    <a:schemeClr val="tx1"/>
                  </a:solidFill>
                  <a:latin typeface="HG明朝B" panose="02020809000000000000" pitchFamily="17" charset="-128"/>
                  <a:ea typeface="HG明朝B" panose="02020809000000000000" pitchFamily="17" charset="-128"/>
                </a:rPr>
                <a:t>日（</a:t>
              </a:r>
              <a:r>
                <a:rPr lang="ja-JP" altLang="en-US" sz="1200" dirty="0" smtClean="0">
                  <a:solidFill>
                    <a:schemeClr val="tx1"/>
                  </a:solidFill>
                  <a:latin typeface="HG明朝B" panose="02020809000000000000" pitchFamily="17" charset="-128"/>
                  <a:ea typeface="HG明朝B" panose="02020809000000000000" pitchFamily="17" charset="-128"/>
                </a:rPr>
                <a:t>木</a:t>
              </a:r>
              <a:r>
                <a:rPr lang="ja-JP" altLang="ja-JP" sz="1200" dirty="0" smtClean="0">
                  <a:solidFill>
                    <a:schemeClr val="tx1"/>
                  </a:solidFill>
                  <a:latin typeface="HG明朝B" panose="02020809000000000000" pitchFamily="17" charset="-128"/>
                  <a:ea typeface="HG明朝B" panose="02020809000000000000" pitchFamily="17" charset="-128"/>
                </a:rPr>
                <a:t>）</a:t>
              </a:r>
              <a:endParaRPr lang="en-US" altLang="ja-JP" sz="12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dirty="0">
                  <a:solidFill>
                    <a:schemeClr val="tx1"/>
                  </a:solidFill>
                  <a:latin typeface="HG明朝B" panose="02020809000000000000" pitchFamily="17" charset="-128"/>
                  <a:ea typeface="HG明朝B" panose="02020809000000000000" pitchFamily="17" charset="-128"/>
                </a:rPr>
                <a:t>・</a:t>
              </a:r>
              <a:r>
                <a:rPr lang="ja-JP" altLang="ja-JP" sz="1200" dirty="0">
                  <a:solidFill>
                    <a:schemeClr val="tx1"/>
                  </a:solidFill>
                  <a:latin typeface="HG明朝B" panose="02020809000000000000" pitchFamily="17" charset="-128"/>
                  <a:ea typeface="HG明朝B" panose="02020809000000000000" pitchFamily="17" charset="-128"/>
                </a:rPr>
                <a:t>採択</a:t>
              </a:r>
              <a:r>
                <a:rPr lang="ja-JP" altLang="en-US" sz="1200" dirty="0">
                  <a:solidFill>
                    <a:schemeClr val="tx1"/>
                  </a:solidFill>
                  <a:latin typeface="HG明朝B" panose="02020809000000000000" pitchFamily="17" charset="-128"/>
                  <a:ea typeface="HG明朝B" panose="02020809000000000000" pitchFamily="17" charset="-128"/>
                </a:rPr>
                <a:t>された応募者には内示</a:t>
              </a:r>
              <a:r>
                <a:rPr lang="ja-JP" altLang="ja-JP" sz="1200" dirty="0">
                  <a:solidFill>
                    <a:schemeClr val="tx1"/>
                  </a:solidFill>
                  <a:latin typeface="HG明朝B" panose="02020809000000000000" pitchFamily="17" charset="-128"/>
                  <a:ea typeface="HG明朝B" panose="02020809000000000000" pitchFamily="17" charset="-128"/>
                </a:rPr>
                <a:t>通知（事業内示）</a:t>
              </a:r>
              <a:r>
                <a:rPr lang="ja-JP" altLang="en-US" sz="1200" dirty="0">
                  <a:solidFill>
                    <a:schemeClr val="tx1"/>
                  </a:solidFill>
                  <a:latin typeface="HG明朝B" panose="02020809000000000000" pitchFamily="17" charset="-128"/>
                  <a:ea typeface="HG明朝B" panose="02020809000000000000" pitchFamily="17" charset="-128"/>
                </a:rPr>
                <a:t>を発送し</a:t>
              </a:r>
              <a:r>
                <a:rPr lang="ja-JP" altLang="ja-JP" sz="1200" dirty="0">
                  <a:solidFill>
                    <a:schemeClr val="tx1"/>
                  </a:solidFill>
                  <a:latin typeface="HG明朝B" panose="02020809000000000000" pitchFamily="17" charset="-128"/>
                  <a:ea typeface="HG明朝B" panose="02020809000000000000" pitchFamily="17" charset="-128"/>
                </a:rPr>
                <a:t>ます。</a:t>
              </a:r>
              <a:endParaRPr lang="en-US" altLang="ja-JP" sz="12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dirty="0">
                  <a:solidFill>
                    <a:schemeClr val="tx1"/>
                  </a:solidFill>
                  <a:latin typeface="HG明朝B" panose="02020809000000000000" pitchFamily="17" charset="-128"/>
                  <a:ea typeface="HG明朝B" panose="02020809000000000000" pitchFamily="17" charset="-128"/>
                </a:rPr>
                <a:t>・応募者多数の場合の採択は、審査により決定します。</a:t>
              </a:r>
              <a:endParaRPr lang="en-US" altLang="ja-JP" sz="1200" dirty="0">
                <a:solidFill>
                  <a:schemeClr val="tx1"/>
                </a:solidFill>
                <a:latin typeface="HG明朝B" panose="02020809000000000000" pitchFamily="17" charset="-128"/>
                <a:ea typeface="HG明朝B" panose="02020809000000000000" pitchFamily="17" charset="-128"/>
              </a:endParaRPr>
            </a:p>
            <a:p>
              <a:pPr marL="4927600" indent="-4927600"/>
              <a:r>
                <a:rPr lang="ja-JP" altLang="en-US" sz="1200" u="sng" dirty="0">
                  <a:solidFill>
                    <a:srgbClr val="C00000"/>
                  </a:solidFill>
                  <a:latin typeface="HG明朝B" panose="02020809000000000000" pitchFamily="17" charset="-128"/>
                  <a:ea typeface="HG明朝B" panose="02020809000000000000" pitchFamily="17" charset="-128"/>
                </a:rPr>
                <a:t>応募を検討している場合は、必ず事前に林業振興課までお問い合わせください。</a:t>
              </a:r>
              <a:endParaRPr lang="ja-JP" altLang="ja-JP" sz="1200" u="sng" dirty="0">
                <a:solidFill>
                  <a:srgbClr val="C00000"/>
                </a:solidFill>
                <a:latin typeface="HG明朝B" panose="02020809000000000000" pitchFamily="17" charset="-128"/>
                <a:ea typeface="HG明朝B" panose="02020809000000000000" pitchFamily="17" charset="-128"/>
              </a:endParaRPr>
            </a:p>
            <a:p>
              <a:pPr algn="just">
                <a:lnSpc>
                  <a:spcPts val="1000"/>
                </a:lnSpc>
                <a:spcAft>
                  <a:spcPts val="0"/>
                </a:spcAft>
              </a:pP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sp>
          <p:nvSpPr>
            <p:cNvPr id="57" name="正方形/長方形 56">
              <a:extLst>
                <a:ext uri="{FF2B5EF4-FFF2-40B4-BE49-F238E27FC236}">
                  <a16:creationId xmlns:a16="http://schemas.microsoft.com/office/drawing/2014/main" id="{7B57FFC9-49BA-2433-25D8-810B795D8B27}"/>
                </a:ext>
              </a:extLst>
            </p:cNvPr>
            <p:cNvSpPr/>
            <p:nvPr/>
          </p:nvSpPr>
          <p:spPr>
            <a:xfrm>
              <a:off x="1162184" y="9735292"/>
              <a:ext cx="8302539" cy="882503"/>
            </a:xfrm>
            <a:prstGeom prst="rect">
              <a:avLst/>
            </a:prstGeom>
            <a:solidFill>
              <a:schemeClr val="bg1"/>
            </a:solidFill>
            <a:ln w="12700">
              <a:solidFill>
                <a:srgbClr val="6F8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spcAft>
                  <a:spcPts val="0"/>
                </a:spcAft>
              </a:pPr>
              <a:r>
                <a:rPr lang="en-US" altLang="ja-JP" sz="1200" kern="100" dirty="0">
                  <a:solidFill>
                    <a:srgbClr val="6F826A"/>
                  </a:solidFill>
                  <a:latin typeface="HG明朝B" panose="02020809000000000000" pitchFamily="17" charset="-128"/>
                  <a:ea typeface="HG明朝B" panose="02020809000000000000" pitchFamily="17" charset="-128"/>
                  <a:cs typeface="Times New Roman"/>
                </a:rPr>
                <a:t>【</a:t>
              </a:r>
              <a:r>
                <a:rPr lang="ja-JP" altLang="en-US" sz="1200" kern="100" dirty="0">
                  <a:solidFill>
                    <a:srgbClr val="6F826A"/>
                  </a:solidFill>
                  <a:latin typeface="HG明朝B" panose="02020809000000000000" pitchFamily="17" charset="-128"/>
                  <a:ea typeface="HG明朝B" panose="02020809000000000000" pitchFamily="17" charset="-128"/>
                  <a:cs typeface="Times New Roman"/>
                </a:rPr>
                <a:t>提案</a:t>
              </a:r>
              <a:r>
                <a:rPr lang="ja-JP" altLang="ja-JP" sz="1200" kern="100" dirty="0">
                  <a:solidFill>
                    <a:srgbClr val="6F826A"/>
                  </a:solidFill>
                  <a:latin typeface="HG明朝B" panose="02020809000000000000" pitchFamily="17" charset="-128"/>
                  <a:ea typeface="HG明朝B" panose="02020809000000000000" pitchFamily="17" charset="-128"/>
                  <a:cs typeface="Times New Roman"/>
                </a:rPr>
                <a:t>書</a:t>
              </a:r>
              <a:r>
                <a:rPr lang="en-US" altLang="ja-JP" sz="1200" kern="100" dirty="0">
                  <a:solidFill>
                    <a:srgbClr val="6F826A"/>
                  </a:solidFill>
                  <a:latin typeface="HG明朝B" panose="02020809000000000000" pitchFamily="17" charset="-128"/>
                  <a:ea typeface="HG明朝B" panose="02020809000000000000" pitchFamily="17" charset="-128"/>
                  <a:cs typeface="Times New Roman"/>
                </a:rPr>
                <a:t>】</a:t>
              </a:r>
              <a:r>
                <a:rPr lang="ja-JP" altLang="ja-JP" sz="1200" kern="100" dirty="0">
                  <a:solidFill>
                    <a:schemeClr val="tx1"/>
                  </a:solidFill>
                  <a:latin typeface="HG明朝B" panose="02020809000000000000" pitchFamily="17" charset="-128"/>
                  <a:ea typeface="HG明朝B" panose="02020809000000000000" pitchFamily="17" charset="-128"/>
                  <a:cs typeface="Times New Roman"/>
                </a:rPr>
                <a:t>（事務取扱要領様式</a:t>
              </a:r>
              <a:r>
                <a:rPr lang="ja-JP" altLang="en-US" sz="1200" kern="100" dirty="0">
                  <a:solidFill>
                    <a:schemeClr val="tx1"/>
                  </a:solidFill>
                  <a:latin typeface="HG明朝B" panose="02020809000000000000" pitchFamily="17" charset="-128"/>
                  <a:ea typeface="HG明朝B" panose="02020809000000000000" pitchFamily="17" charset="-128"/>
                  <a:cs typeface="Times New Roman"/>
                </a:rPr>
                <a:t>１０、１１、１３</a:t>
              </a:r>
              <a:r>
                <a:rPr lang="ja-JP" altLang="ja-JP" sz="1200" kern="100" dirty="0">
                  <a:solidFill>
                    <a:schemeClr val="tx1"/>
                  </a:solidFill>
                  <a:latin typeface="HG明朝B" panose="02020809000000000000" pitchFamily="17" charset="-128"/>
                  <a:ea typeface="HG明朝B" panose="02020809000000000000" pitchFamily="17" charset="-128"/>
                  <a:cs typeface="Times New Roman"/>
                </a:rPr>
                <a:t>）</a:t>
              </a:r>
              <a:r>
                <a:rPr lang="en-US" altLang="ja-JP" sz="1200" kern="100" dirty="0">
                  <a:solidFill>
                    <a:schemeClr val="tx1"/>
                  </a:solidFill>
                  <a:latin typeface="HG明朝B" panose="02020809000000000000" pitchFamily="17" charset="-128"/>
                  <a:ea typeface="HG明朝B" panose="02020809000000000000" pitchFamily="17" charset="-128"/>
                  <a:cs typeface="Times New Roman"/>
                </a:rPr>
                <a:t>※</a:t>
              </a:r>
              <a:r>
                <a:rPr lang="ja-JP" altLang="en-US" sz="1200" kern="100" dirty="0">
                  <a:solidFill>
                    <a:schemeClr val="tx1"/>
                  </a:solidFill>
                  <a:latin typeface="HG明朝B" panose="02020809000000000000" pitchFamily="17" charset="-128"/>
                  <a:ea typeface="HG明朝B" panose="02020809000000000000" pitchFamily="17" charset="-128"/>
                  <a:cs typeface="Times New Roman"/>
                </a:rPr>
                <a:t>宮城県ＨＰより取得ください</a:t>
              </a:r>
              <a:endParaRPr lang="en-US" altLang="ja-JP" sz="1200" kern="100" dirty="0">
                <a:solidFill>
                  <a:schemeClr val="tx1"/>
                </a:solidFill>
                <a:latin typeface="HG明朝B" panose="02020809000000000000" pitchFamily="17" charset="-128"/>
                <a:ea typeface="HG明朝B" panose="02020809000000000000" pitchFamily="17" charset="-128"/>
                <a:cs typeface="Times New Roman"/>
              </a:endParaRPr>
            </a:p>
            <a:p>
              <a:pPr algn="just">
                <a:spcAft>
                  <a:spcPts val="0"/>
                </a:spcAft>
              </a:pPr>
              <a:r>
                <a:rPr lang="en-US" altLang="ja-JP" sz="1200" kern="100" dirty="0">
                  <a:solidFill>
                    <a:srgbClr val="6F826A"/>
                  </a:solidFill>
                  <a:latin typeface="HG明朝B" panose="02020809000000000000" pitchFamily="17" charset="-128"/>
                  <a:ea typeface="HG明朝B" panose="02020809000000000000" pitchFamily="17" charset="-128"/>
                  <a:cs typeface="Times New Roman"/>
                </a:rPr>
                <a:t>【</a:t>
              </a:r>
              <a:r>
                <a:rPr lang="ja-JP" altLang="ja-JP" sz="1200" kern="100" dirty="0">
                  <a:solidFill>
                    <a:srgbClr val="6F826A"/>
                  </a:solidFill>
                  <a:latin typeface="HG明朝B" panose="02020809000000000000" pitchFamily="17" charset="-128"/>
                  <a:ea typeface="HG明朝B" panose="02020809000000000000" pitchFamily="17" charset="-128"/>
                  <a:cs typeface="Times New Roman"/>
                </a:rPr>
                <a:t>添付書類</a:t>
              </a:r>
              <a:r>
                <a:rPr lang="en-US" altLang="ja-JP" sz="1200" kern="100" dirty="0" smtClean="0">
                  <a:solidFill>
                    <a:srgbClr val="6F826A"/>
                  </a:solidFill>
                  <a:latin typeface="HG明朝B" panose="02020809000000000000" pitchFamily="17" charset="-128"/>
                  <a:ea typeface="HG明朝B" panose="02020809000000000000" pitchFamily="17" charset="-128"/>
                  <a:cs typeface="Times New Roman"/>
                </a:rPr>
                <a:t>】</a:t>
              </a:r>
              <a:r>
                <a:rPr lang="ja-JP" altLang="en-US" sz="1200" kern="100" dirty="0" smtClean="0">
                  <a:solidFill>
                    <a:schemeClr val="tx1"/>
                  </a:solidFill>
                  <a:latin typeface="HG明朝B" panose="02020809000000000000" pitchFamily="17" charset="-128"/>
                  <a:ea typeface="HG明朝B" panose="02020809000000000000" pitchFamily="17" charset="-128"/>
                  <a:cs typeface="Times New Roman"/>
                </a:rPr>
                <a:t>開発計画書、</a:t>
              </a:r>
              <a:r>
                <a:rPr lang="ja-JP" altLang="en-US" sz="1200" dirty="0" smtClean="0">
                  <a:solidFill>
                    <a:schemeClr val="tx1"/>
                  </a:solidFill>
                  <a:latin typeface="HG明朝B" panose="02020809000000000000" pitchFamily="17" charset="-128"/>
                  <a:ea typeface="HG明朝B" panose="02020809000000000000" pitchFamily="17" charset="-128"/>
                </a:rPr>
                <a:t>事業費</a:t>
              </a:r>
              <a:r>
                <a:rPr lang="ja-JP" altLang="en-US" sz="1200" dirty="0">
                  <a:solidFill>
                    <a:schemeClr val="tx1"/>
                  </a:solidFill>
                  <a:latin typeface="HG明朝B" panose="02020809000000000000" pitchFamily="17" charset="-128"/>
                  <a:ea typeface="HG明朝B" panose="02020809000000000000" pitchFamily="17" charset="-128"/>
                </a:rPr>
                <a:t>積算資料　など</a:t>
              </a:r>
              <a:endParaRPr lang="en-US" altLang="ja-JP" sz="1200" dirty="0">
                <a:solidFill>
                  <a:schemeClr val="tx1"/>
                </a:solidFill>
                <a:latin typeface="HG明朝B" panose="02020809000000000000" pitchFamily="17" charset="-128"/>
                <a:ea typeface="HG明朝B" panose="02020809000000000000" pitchFamily="17" charset="-128"/>
              </a:endParaRPr>
            </a:p>
            <a:p>
              <a:pPr>
                <a:lnSpc>
                  <a:spcPts val="1000"/>
                </a:lnSpc>
              </a:pP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grpSp>
      <p:sp>
        <p:nvSpPr>
          <p:cNvPr id="7" name="正方形/長方形 6"/>
          <p:cNvSpPr/>
          <p:nvPr/>
        </p:nvSpPr>
        <p:spPr>
          <a:xfrm>
            <a:off x="1233488" y="999056"/>
            <a:ext cx="8017009" cy="646331"/>
          </a:xfrm>
          <a:prstGeom prst="rect">
            <a:avLst/>
          </a:prstGeom>
        </p:spPr>
        <p:txBody>
          <a:bodyPr wrap="square">
            <a:spAutoFit/>
          </a:bodyPr>
          <a:lstStyle/>
          <a:p>
            <a:r>
              <a:rPr lang="ja-JP" altLang="en-US" sz="1200" dirty="0" smtClean="0">
                <a:latin typeface="HG明朝B" panose="02020809000000000000" pitchFamily="17" charset="-128"/>
                <a:ea typeface="HG明朝B" panose="02020809000000000000" pitchFamily="17" charset="-128"/>
              </a:rPr>
              <a:t>ＣＬＴ等を</a:t>
            </a:r>
            <a:r>
              <a:rPr lang="ja-JP" altLang="en-US" sz="1200" dirty="0">
                <a:latin typeface="HG明朝B" panose="02020809000000000000" pitchFamily="17" charset="-128"/>
                <a:ea typeface="HG明朝B" panose="02020809000000000000" pitchFamily="17" charset="-128"/>
              </a:rPr>
              <a:t>活用した製品の展開やその企画設計・建設に取り組もうとする事業者等と宮城県が連携し、新たな</a:t>
            </a:r>
            <a:r>
              <a:rPr lang="ja-JP" altLang="en-US" sz="1200" dirty="0" smtClean="0">
                <a:latin typeface="HG明朝B" panose="02020809000000000000" pitchFamily="17" charset="-128"/>
                <a:ea typeface="HG明朝B" panose="02020809000000000000" pitchFamily="17" charset="-128"/>
              </a:rPr>
              <a:t>ＣＬＴ等の</a:t>
            </a:r>
            <a:r>
              <a:rPr lang="ja-JP" altLang="en-US" sz="1200" dirty="0">
                <a:latin typeface="HG明朝B" panose="02020809000000000000" pitchFamily="17" charset="-128"/>
                <a:ea typeface="HG明朝B" panose="02020809000000000000" pitchFamily="17" charset="-128"/>
              </a:rPr>
              <a:t>活用技術（各種木製品（構造物）や店舗、倉庫等の定型的（ユニット）施設）開発に取り組むことで、宮城県産木材を活用したＣＬＴ等の規格化を推進し、その需要開拓と流通拡大を図ろうとするもの。</a:t>
            </a:r>
          </a:p>
        </p:txBody>
      </p:sp>
      <p:pic>
        <p:nvPicPr>
          <p:cNvPr id="29" name="コンテンツ プレースホルダー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2411443" y="10947688"/>
            <a:ext cx="2159151" cy="1619364"/>
          </a:xfrm>
        </p:spPr>
      </p:pic>
      <p:grpSp>
        <p:nvGrpSpPr>
          <p:cNvPr id="31" name="グループ化 30"/>
          <p:cNvGrpSpPr/>
          <p:nvPr/>
        </p:nvGrpSpPr>
        <p:grpSpPr>
          <a:xfrm>
            <a:off x="382957" y="12122399"/>
            <a:ext cx="2205870" cy="1650835"/>
            <a:chOff x="1242802" y="11165908"/>
            <a:chExt cx="2445280" cy="1733630"/>
          </a:xfrm>
        </p:grpSpPr>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2802" y="11165908"/>
              <a:ext cx="1225948" cy="1733630"/>
            </a:xfrm>
            <a:prstGeom prst="rect">
              <a:avLst/>
            </a:prstGeom>
          </p:spPr>
        </p:pic>
        <p:pic>
          <p:nvPicPr>
            <p:cNvPr id="33" name="図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68750" y="11165908"/>
              <a:ext cx="1219332" cy="1724273"/>
            </a:xfrm>
            <a:prstGeom prst="rect">
              <a:avLst/>
            </a:prstGeom>
          </p:spPr>
        </p:pic>
      </p:grpSp>
    </p:spTree>
    <p:extLst>
      <p:ext uri="{BB962C8B-B14F-4D97-AF65-F5344CB8AC3E}">
        <p14:creationId xmlns:p14="http://schemas.microsoft.com/office/powerpoint/2010/main" val="13421054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6679</TotalTime>
  <Words>2216</Words>
  <Application>Microsoft Office PowerPoint</Application>
  <PresentationFormat>ユーザー設定</PresentationFormat>
  <Paragraphs>165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HG明朝B</vt:lpstr>
      <vt:lpstr>ＭＳ Ｐゴシック</vt:lpstr>
      <vt:lpstr>游ゴシック</vt:lpstr>
      <vt:lpstr>Arial</vt:lpstr>
      <vt:lpstr>Calibri</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宮城県</dc:creator>
  <cp:lastModifiedBy>岩渕　友香</cp:lastModifiedBy>
  <cp:revision>307</cp:revision>
  <cp:lastPrinted>2025-06-25T06:29:43Z</cp:lastPrinted>
  <dcterms:created xsi:type="dcterms:W3CDTF">2019-01-17T07:34:55Z</dcterms:created>
  <dcterms:modified xsi:type="dcterms:W3CDTF">2025-06-25T06:29:43Z</dcterms:modified>
</cp:coreProperties>
</file>