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38EADF-97E2-A34C-90B3-C81B66B6958E}" v="2" dt="2021-10-24T01:20:39.4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snapToObjects="1">
      <p:cViewPr varScale="1">
        <p:scale>
          <a:sx n="48" d="100"/>
          <a:sy n="48" d="100"/>
        </p:scale>
        <p:origin x="235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山口 裕之" userId="44dc6954-c45e-4c20-a587-0f768b96cc6e" providerId="ADAL" clId="{DB2DA876-084C-7E49-B23C-BF0E0DDB23D6}"/>
    <pc:docChg chg="undo custSel modSld">
      <pc:chgData name="山口 裕之" userId="44dc6954-c45e-4c20-a587-0f768b96cc6e" providerId="ADAL" clId="{DB2DA876-084C-7E49-B23C-BF0E0DDB23D6}" dt="2021-08-17T09:10:36.722" v="2625"/>
      <pc:docMkLst>
        <pc:docMk/>
      </pc:docMkLst>
      <pc:sldChg chg="addSp modSp mod">
        <pc:chgData name="山口 裕之" userId="44dc6954-c45e-4c20-a587-0f768b96cc6e" providerId="ADAL" clId="{DB2DA876-084C-7E49-B23C-BF0E0DDB23D6}" dt="2021-08-17T09:10:36.722" v="2625"/>
        <pc:sldMkLst>
          <pc:docMk/>
          <pc:sldMk cId="958797979" sldId="257"/>
        </pc:sldMkLst>
        <pc:spChg chg="mod">
          <ac:chgData name="山口 裕之" userId="44dc6954-c45e-4c20-a587-0f768b96cc6e" providerId="ADAL" clId="{DB2DA876-084C-7E49-B23C-BF0E0DDB23D6}" dt="2021-08-16T23:34:14.152" v="24" actId="14100"/>
          <ac:spMkLst>
            <pc:docMk/>
            <pc:sldMk cId="958797979" sldId="257"/>
            <ac:spMk id="2" creationId="{FFD1F6F5-553A-6541-B01D-1551482CA51D}"/>
          </ac:spMkLst>
        </pc:spChg>
        <pc:spChg chg="mod">
          <ac:chgData name="山口 裕之" userId="44dc6954-c45e-4c20-a587-0f768b96cc6e" providerId="ADAL" clId="{DB2DA876-084C-7E49-B23C-BF0E0DDB23D6}" dt="2021-08-16T23:34:48.307" v="71" actId="14100"/>
          <ac:spMkLst>
            <pc:docMk/>
            <pc:sldMk cId="958797979" sldId="257"/>
            <ac:spMk id="3" creationId="{8699B93C-7DDB-AA48-A11D-583DCCC4B403}"/>
          </ac:spMkLst>
        </pc:spChg>
        <pc:spChg chg="mod">
          <ac:chgData name="山口 裕之" userId="44dc6954-c45e-4c20-a587-0f768b96cc6e" providerId="ADAL" clId="{DB2DA876-084C-7E49-B23C-BF0E0DDB23D6}" dt="2021-08-17T09:10:36.722" v="2625"/>
          <ac:spMkLst>
            <pc:docMk/>
            <pc:sldMk cId="958797979" sldId="257"/>
            <ac:spMk id="7" creationId="{AABB32D4-7E72-1044-8FB0-3E522B1FBC32}"/>
          </ac:spMkLst>
        </pc:spChg>
        <pc:spChg chg="mod">
          <ac:chgData name="山口 裕之" userId="44dc6954-c45e-4c20-a587-0f768b96cc6e" providerId="ADAL" clId="{DB2DA876-084C-7E49-B23C-BF0E0DDB23D6}" dt="2021-08-17T00:45:49.907" v="1204" actId="14100"/>
          <ac:spMkLst>
            <pc:docMk/>
            <pc:sldMk cId="958797979" sldId="257"/>
            <ac:spMk id="8" creationId="{E98A2921-876A-2240-935C-327D787E8A1A}"/>
          </ac:spMkLst>
        </pc:spChg>
        <pc:spChg chg="mod">
          <ac:chgData name="山口 裕之" userId="44dc6954-c45e-4c20-a587-0f768b96cc6e" providerId="ADAL" clId="{DB2DA876-084C-7E49-B23C-BF0E0DDB23D6}" dt="2021-08-17T01:12:00.770" v="2378" actId="20577"/>
          <ac:spMkLst>
            <pc:docMk/>
            <pc:sldMk cId="958797979" sldId="257"/>
            <ac:spMk id="9" creationId="{EE6817CE-F7DC-6E41-BF79-445B4858100E}"/>
          </ac:spMkLst>
        </pc:spChg>
        <pc:spChg chg="mod">
          <ac:chgData name="山口 裕之" userId="44dc6954-c45e-4c20-a587-0f768b96cc6e" providerId="ADAL" clId="{DB2DA876-084C-7E49-B23C-BF0E0DDB23D6}" dt="2021-08-17T01:15:15.811" v="2556" actId="20577"/>
          <ac:spMkLst>
            <pc:docMk/>
            <pc:sldMk cId="958797979" sldId="257"/>
            <ac:spMk id="10" creationId="{D6BB2184-19BD-5443-8CDB-C4BC41A84DFF}"/>
          </ac:spMkLst>
        </pc:spChg>
        <pc:spChg chg="add mod">
          <ac:chgData name="山口 裕之" userId="44dc6954-c45e-4c20-a587-0f768b96cc6e" providerId="ADAL" clId="{DB2DA876-084C-7E49-B23C-BF0E0DDB23D6}" dt="2021-08-16T23:35:54.601" v="130" actId="14100"/>
          <ac:spMkLst>
            <pc:docMk/>
            <pc:sldMk cId="958797979" sldId="257"/>
            <ac:spMk id="13" creationId="{5BE5194E-E22E-9F4F-840F-9A1C3BA0F22C}"/>
          </ac:spMkLst>
        </pc:spChg>
        <pc:spChg chg="add mod">
          <ac:chgData name="山口 裕之" userId="44dc6954-c45e-4c20-a587-0f768b96cc6e" providerId="ADAL" clId="{DB2DA876-084C-7E49-B23C-BF0E0DDB23D6}" dt="2021-08-16T23:36:03.843" v="153" actId="14100"/>
          <ac:spMkLst>
            <pc:docMk/>
            <pc:sldMk cId="958797979" sldId="257"/>
            <ac:spMk id="14" creationId="{D3976D35-55FB-CE4B-8D06-300DA6354457}"/>
          </ac:spMkLst>
        </pc:spChg>
        <pc:spChg chg="add mod">
          <ac:chgData name="山口 裕之" userId="44dc6954-c45e-4c20-a587-0f768b96cc6e" providerId="ADAL" clId="{DB2DA876-084C-7E49-B23C-BF0E0DDB23D6}" dt="2021-08-16T23:36:17.159" v="165" actId="20577"/>
          <ac:spMkLst>
            <pc:docMk/>
            <pc:sldMk cId="958797979" sldId="257"/>
            <ac:spMk id="15" creationId="{B070D750-B9CE-4E44-8A04-0D1AFB23E854}"/>
          </ac:spMkLst>
        </pc:spChg>
      </pc:sldChg>
      <pc:sldChg chg="addSp delSp modSp mod">
        <pc:chgData name="山口 裕之" userId="44dc6954-c45e-4c20-a587-0f768b96cc6e" providerId="ADAL" clId="{DB2DA876-084C-7E49-B23C-BF0E0DDB23D6}" dt="2021-08-17T09:10:22.038" v="2622" actId="20577"/>
        <pc:sldMkLst>
          <pc:docMk/>
          <pc:sldMk cId="1481192434" sldId="258"/>
        </pc:sldMkLst>
        <pc:spChg chg="del mod">
          <ac:chgData name="山口 裕之" userId="44dc6954-c45e-4c20-a587-0f768b96cc6e" providerId="ADAL" clId="{DB2DA876-084C-7E49-B23C-BF0E0DDB23D6}" dt="2021-08-17T04:13:35.292" v="2557" actId="478"/>
          <ac:spMkLst>
            <pc:docMk/>
            <pc:sldMk cId="1481192434" sldId="258"/>
            <ac:spMk id="2" creationId="{FFD1F6F5-553A-6541-B01D-1551482CA51D}"/>
          </ac:spMkLst>
        </pc:spChg>
        <pc:spChg chg="del">
          <ac:chgData name="山口 裕之" userId="44dc6954-c45e-4c20-a587-0f768b96cc6e" providerId="ADAL" clId="{DB2DA876-084C-7E49-B23C-BF0E0DDB23D6}" dt="2021-08-17T04:13:35.292" v="2557" actId="478"/>
          <ac:spMkLst>
            <pc:docMk/>
            <pc:sldMk cId="1481192434" sldId="258"/>
            <ac:spMk id="3" creationId="{8699B93C-7DDB-AA48-A11D-583DCCC4B403}"/>
          </ac:spMkLst>
        </pc:spChg>
        <pc:spChg chg="mod">
          <ac:chgData name="山口 裕之" userId="44dc6954-c45e-4c20-a587-0f768b96cc6e" providerId="ADAL" clId="{DB2DA876-084C-7E49-B23C-BF0E0DDB23D6}" dt="2021-08-17T09:10:22.038" v="2622" actId="20577"/>
          <ac:spMkLst>
            <pc:docMk/>
            <pc:sldMk cId="1481192434" sldId="258"/>
            <ac:spMk id="7" creationId="{AABB32D4-7E72-1044-8FB0-3E522B1FBC32}"/>
          </ac:spMkLst>
        </pc:spChg>
        <pc:spChg chg="mod">
          <ac:chgData name="山口 裕之" userId="44dc6954-c45e-4c20-a587-0f768b96cc6e" providerId="ADAL" clId="{DB2DA876-084C-7E49-B23C-BF0E0DDB23D6}" dt="2021-08-17T04:47:09.441" v="2593" actId="20577"/>
          <ac:spMkLst>
            <pc:docMk/>
            <pc:sldMk cId="1481192434" sldId="258"/>
            <ac:spMk id="10" creationId="{D6BB2184-19BD-5443-8CDB-C4BC41A84DFF}"/>
          </ac:spMkLst>
        </pc:spChg>
        <pc:spChg chg="mod">
          <ac:chgData name="山口 裕之" userId="44dc6954-c45e-4c20-a587-0f768b96cc6e" providerId="ADAL" clId="{DB2DA876-084C-7E49-B23C-BF0E0DDB23D6}" dt="2021-08-17T00:52:48.252" v="1872" actId="20577"/>
          <ac:spMkLst>
            <pc:docMk/>
            <pc:sldMk cId="1481192434" sldId="258"/>
            <ac:spMk id="11" creationId="{979ADC53-7240-F949-9974-9A89E83EDCC4}"/>
          </ac:spMkLst>
        </pc:spChg>
        <pc:spChg chg="add mod">
          <ac:chgData name="山口 裕之" userId="44dc6954-c45e-4c20-a587-0f768b96cc6e" providerId="ADAL" clId="{DB2DA876-084C-7E49-B23C-BF0E0DDB23D6}" dt="2021-08-17T04:13:35.990" v="2558"/>
          <ac:spMkLst>
            <pc:docMk/>
            <pc:sldMk cId="1481192434" sldId="258"/>
            <ac:spMk id="13" creationId="{45CCA523-B5D0-4449-B6B5-E2DB21230073}"/>
          </ac:spMkLst>
        </pc:spChg>
        <pc:spChg chg="add mod">
          <ac:chgData name="山口 裕之" userId="44dc6954-c45e-4c20-a587-0f768b96cc6e" providerId="ADAL" clId="{DB2DA876-084C-7E49-B23C-BF0E0DDB23D6}" dt="2021-08-17T04:13:35.990" v="2558"/>
          <ac:spMkLst>
            <pc:docMk/>
            <pc:sldMk cId="1481192434" sldId="258"/>
            <ac:spMk id="14" creationId="{50243A09-0E42-8D43-B4B8-175ECC0DAE6A}"/>
          </ac:spMkLst>
        </pc:spChg>
        <pc:spChg chg="add mod">
          <ac:chgData name="山口 裕之" userId="44dc6954-c45e-4c20-a587-0f768b96cc6e" providerId="ADAL" clId="{DB2DA876-084C-7E49-B23C-BF0E0DDB23D6}" dt="2021-08-17T04:13:35.990" v="2558"/>
          <ac:spMkLst>
            <pc:docMk/>
            <pc:sldMk cId="1481192434" sldId="258"/>
            <ac:spMk id="15" creationId="{A7183F47-3049-1844-BA40-9B784FF51871}"/>
          </ac:spMkLst>
        </pc:spChg>
        <pc:spChg chg="add mod">
          <ac:chgData name="山口 裕之" userId="44dc6954-c45e-4c20-a587-0f768b96cc6e" providerId="ADAL" clId="{DB2DA876-084C-7E49-B23C-BF0E0DDB23D6}" dt="2021-08-17T04:13:35.990" v="2558"/>
          <ac:spMkLst>
            <pc:docMk/>
            <pc:sldMk cId="1481192434" sldId="258"/>
            <ac:spMk id="16" creationId="{ED642B8B-69BC-5649-A2EF-6727581A628B}"/>
          </ac:spMkLst>
        </pc:spChg>
        <pc:spChg chg="add mod">
          <ac:chgData name="山口 裕之" userId="44dc6954-c45e-4c20-a587-0f768b96cc6e" providerId="ADAL" clId="{DB2DA876-084C-7E49-B23C-BF0E0DDB23D6}" dt="2021-08-17T04:13:35.990" v="2558"/>
          <ac:spMkLst>
            <pc:docMk/>
            <pc:sldMk cId="1481192434" sldId="258"/>
            <ac:spMk id="17" creationId="{4D760515-28A5-BF44-AC60-0E04BFAC33F7}"/>
          </ac:spMkLst>
        </pc:spChg>
      </pc:sldChg>
    </pc:docChg>
  </pc:docChgLst>
  <pc:docChgLst>
    <pc:chgData name="山口 裕之" userId="44dc6954-c45e-4c20-a587-0f768b96cc6e" providerId="ADAL" clId="{6202B605-1A35-C143-9DF8-E6BB342AD634}"/>
    <pc:docChg chg="undo redo custSel addSld modSld">
      <pc:chgData name="山口 裕之" userId="44dc6954-c45e-4c20-a587-0f768b96cc6e" providerId="ADAL" clId="{6202B605-1A35-C143-9DF8-E6BB342AD634}" dt="2021-08-16T08:03:34.492" v="1057" actId="20577"/>
      <pc:docMkLst>
        <pc:docMk/>
      </pc:docMkLst>
      <pc:sldChg chg="addSp modSp mod">
        <pc:chgData name="山口 裕之" userId="44dc6954-c45e-4c20-a587-0f768b96cc6e" providerId="ADAL" clId="{6202B605-1A35-C143-9DF8-E6BB342AD634}" dt="2021-08-16T07:55:37.885" v="692" actId="207"/>
        <pc:sldMkLst>
          <pc:docMk/>
          <pc:sldMk cId="958797979" sldId="257"/>
        </pc:sldMkLst>
        <pc:spChg chg="mod">
          <ac:chgData name="山口 裕之" userId="44dc6954-c45e-4c20-a587-0f768b96cc6e" providerId="ADAL" clId="{6202B605-1A35-C143-9DF8-E6BB342AD634}" dt="2021-08-16T07:53:26.712" v="677" actId="1037"/>
          <ac:spMkLst>
            <pc:docMk/>
            <pc:sldMk cId="958797979" sldId="257"/>
            <ac:spMk id="5" creationId="{A684736F-C8F2-2F46-B76B-94EA7690D908}"/>
          </ac:spMkLst>
        </pc:spChg>
        <pc:spChg chg="mod">
          <ac:chgData name="山口 裕之" userId="44dc6954-c45e-4c20-a587-0f768b96cc6e" providerId="ADAL" clId="{6202B605-1A35-C143-9DF8-E6BB342AD634}" dt="2021-08-16T07:53:34.108" v="678" actId="1076"/>
          <ac:spMkLst>
            <pc:docMk/>
            <pc:sldMk cId="958797979" sldId="257"/>
            <ac:spMk id="6" creationId="{0A903AE9-C4A2-9B47-B0F4-C0981EBF1648}"/>
          </ac:spMkLst>
        </pc:spChg>
        <pc:spChg chg="mod">
          <ac:chgData name="山口 裕之" userId="44dc6954-c45e-4c20-a587-0f768b96cc6e" providerId="ADAL" clId="{6202B605-1A35-C143-9DF8-E6BB342AD634}" dt="2021-08-16T07:55:37.885" v="692" actId="207"/>
          <ac:spMkLst>
            <pc:docMk/>
            <pc:sldMk cId="958797979" sldId="257"/>
            <ac:spMk id="7" creationId="{AABB32D4-7E72-1044-8FB0-3E522B1FBC32}"/>
          </ac:spMkLst>
        </pc:spChg>
        <pc:spChg chg="mod">
          <ac:chgData name="山口 裕之" userId="44dc6954-c45e-4c20-a587-0f768b96cc6e" providerId="ADAL" clId="{6202B605-1A35-C143-9DF8-E6BB342AD634}" dt="2021-08-16T07:53:08.343" v="672" actId="20577"/>
          <ac:spMkLst>
            <pc:docMk/>
            <pc:sldMk cId="958797979" sldId="257"/>
            <ac:spMk id="8" creationId="{E98A2921-876A-2240-935C-327D787E8A1A}"/>
          </ac:spMkLst>
        </pc:spChg>
        <pc:spChg chg="add mod">
          <ac:chgData name="山口 裕之" userId="44dc6954-c45e-4c20-a587-0f768b96cc6e" providerId="ADAL" clId="{6202B605-1A35-C143-9DF8-E6BB342AD634}" dt="2021-08-16T07:51:47.659" v="625" actId="1036"/>
          <ac:spMkLst>
            <pc:docMk/>
            <pc:sldMk cId="958797979" sldId="257"/>
            <ac:spMk id="9" creationId="{EE6817CE-F7DC-6E41-BF79-445B4858100E}"/>
          </ac:spMkLst>
        </pc:spChg>
        <pc:spChg chg="add mod">
          <ac:chgData name="山口 裕之" userId="44dc6954-c45e-4c20-a587-0f768b96cc6e" providerId="ADAL" clId="{6202B605-1A35-C143-9DF8-E6BB342AD634}" dt="2021-08-16T07:51:50.889" v="630" actId="1036"/>
          <ac:spMkLst>
            <pc:docMk/>
            <pc:sldMk cId="958797979" sldId="257"/>
            <ac:spMk id="10" creationId="{D6BB2184-19BD-5443-8CDB-C4BC41A84DFF}"/>
          </ac:spMkLst>
        </pc:spChg>
        <pc:spChg chg="add mod">
          <ac:chgData name="山口 裕之" userId="44dc6954-c45e-4c20-a587-0f768b96cc6e" providerId="ADAL" clId="{6202B605-1A35-C143-9DF8-E6BB342AD634}" dt="2021-08-16T07:55:06.958" v="691" actId="20577"/>
          <ac:spMkLst>
            <pc:docMk/>
            <pc:sldMk cId="958797979" sldId="257"/>
            <ac:spMk id="11" creationId="{979ADC53-7240-F949-9974-9A89E83EDCC4}"/>
          </ac:spMkLst>
        </pc:spChg>
        <pc:spChg chg="add mod">
          <ac:chgData name="山口 裕之" userId="44dc6954-c45e-4c20-a587-0f768b96cc6e" providerId="ADAL" clId="{6202B605-1A35-C143-9DF8-E6BB342AD634}" dt="2021-08-16T07:54:02.843" v="688" actId="120"/>
          <ac:spMkLst>
            <pc:docMk/>
            <pc:sldMk cId="958797979" sldId="257"/>
            <ac:spMk id="12" creationId="{5725767D-8CF8-154C-BAB4-FB0580B1FAE9}"/>
          </ac:spMkLst>
        </pc:spChg>
      </pc:sldChg>
      <pc:sldChg chg="delSp modSp add mod">
        <pc:chgData name="山口 裕之" userId="44dc6954-c45e-4c20-a587-0f768b96cc6e" providerId="ADAL" clId="{6202B605-1A35-C143-9DF8-E6BB342AD634}" dt="2021-08-16T08:03:34.492" v="1057" actId="20577"/>
        <pc:sldMkLst>
          <pc:docMk/>
          <pc:sldMk cId="1481192434" sldId="258"/>
        </pc:sldMkLst>
        <pc:spChg chg="del">
          <ac:chgData name="山口 裕之" userId="44dc6954-c45e-4c20-a587-0f768b96cc6e" providerId="ADAL" clId="{6202B605-1A35-C143-9DF8-E6BB342AD634}" dt="2021-08-16T07:56:20.547" v="694" actId="478"/>
          <ac:spMkLst>
            <pc:docMk/>
            <pc:sldMk cId="1481192434" sldId="258"/>
            <ac:spMk id="8" creationId="{E98A2921-876A-2240-935C-327D787E8A1A}"/>
          </ac:spMkLst>
        </pc:spChg>
        <pc:spChg chg="del">
          <ac:chgData name="山口 裕之" userId="44dc6954-c45e-4c20-a587-0f768b96cc6e" providerId="ADAL" clId="{6202B605-1A35-C143-9DF8-E6BB342AD634}" dt="2021-08-16T07:56:20.547" v="694" actId="478"/>
          <ac:spMkLst>
            <pc:docMk/>
            <pc:sldMk cId="1481192434" sldId="258"/>
            <ac:spMk id="9" creationId="{EE6817CE-F7DC-6E41-BF79-445B4858100E}"/>
          </ac:spMkLst>
        </pc:spChg>
        <pc:spChg chg="mod">
          <ac:chgData name="山口 裕之" userId="44dc6954-c45e-4c20-a587-0f768b96cc6e" providerId="ADAL" clId="{6202B605-1A35-C143-9DF8-E6BB342AD634}" dt="2021-08-16T08:03:34.492" v="1057" actId="20577"/>
          <ac:spMkLst>
            <pc:docMk/>
            <pc:sldMk cId="1481192434" sldId="258"/>
            <ac:spMk id="10" creationId="{D6BB2184-19BD-5443-8CDB-C4BC41A84DFF}"/>
          </ac:spMkLst>
        </pc:spChg>
      </pc:sldChg>
    </pc:docChg>
  </pc:docChgLst>
  <pc:docChgLst>
    <pc:chgData name="山口 裕之" userId="44dc6954-c45e-4c20-a587-0f768b96cc6e" providerId="ADAL" clId="{1E38EADF-97E2-A34C-90B3-C81B66B6958E}"/>
    <pc:docChg chg="modSld">
      <pc:chgData name="山口 裕之" userId="44dc6954-c45e-4c20-a587-0f768b96cc6e" providerId="ADAL" clId="{1E38EADF-97E2-A34C-90B3-C81B66B6958E}" dt="2021-10-24T01:21:17.941" v="82" actId="14100"/>
      <pc:docMkLst>
        <pc:docMk/>
      </pc:docMkLst>
      <pc:sldChg chg="modSp mod">
        <pc:chgData name="山口 裕之" userId="44dc6954-c45e-4c20-a587-0f768b96cc6e" providerId="ADAL" clId="{1E38EADF-97E2-A34C-90B3-C81B66B6958E}" dt="2021-10-24T01:21:17.941" v="82" actId="14100"/>
        <pc:sldMkLst>
          <pc:docMk/>
          <pc:sldMk cId="958797979" sldId="257"/>
        </pc:sldMkLst>
        <pc:spChg chg="mod">
          <ac:chgData name="山口 裕之" userId="44dc6954-c45e-4c20-a587-0f768b96cc6e" providerId="ADAL" clId="{1E38EADF-97E2-A34C-90B3-C81B66B6958E}" dt="2021-10-24T01:21:17.941" v="82" actId="14100"/>
          <ac:spMkLst>
            <pc:docMk/>
            <pc:sldMk cId="958797979" sldId="257"/>
            <ac:spMk id="8" creationId="{E98A2921-876A-2240-935C-327D787E8A1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4EC61B-544E-4116-BEA3-C11B75283026}" type="datetimeFigureOut">
              <a:rPr kumimoji="1" lang="ja-JP" altLang="en-US" smtClean="0"/>
              <a:t>2022/2/28</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38D2C7-F997-4702-A010-C549B5B6F514}" type="slidenum">
              <a:rPr kumimoji="1" lang="ja-JP" altLang="en-US" smtClean="0"/>
              <a:t>‹#›</a:t>
            </a:fld>
            <a:endParaRPr kumimoji="1" lang="ja-JP" altLang="en-US"/>
          </a:p>
        </p:txBody>
      </p:sp>
    </p:spTree>
    <p:extLst>
      <p:ext uri="{BB962C8B-B14F-4D97-AF65-F5344CB8AC3E}">
        <p14:creationId xmlns:p14="http://schemas.microsoft.com/office/powerpoint/2010/main" val="4142011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CE495CE-EB0E-483D-8F30-1BC0F4107D3C}" type="slidenum">
              <a:rPr kumimoji="1" lang="ja-JP" altLang="en-US" smtClean="0"/>
              <a:t>5</a:t>
            </a:fld>
            <a:endParaRPr kumimoji="1" lang="ja-JP" altLang="en-US"/>
          </a:p>
        </p:txBody>
      </p:sp>
    </p:spTree>
    <p:extLst>
      <p:ext uri="{BB962C8B-B14F-4D97-AF65-F5344CB8AC3E}">
        <p14:creationId xmlns:p14="http://schemas.microsoft.com/office/powerpoint/2010/main" val="1548944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dirty="0"/>
              <a:t>マスター サブタイトルの書式設定</a:t>
            </a:r>
            <a:endParaRPr lang="en-US" dirty="0"/>
          </a:p>
        </p:txBody>
      </p:sp>
      <p:sp>
        <p:nvSpPr>
          <p:cNvPr id="4" name="Date Placeholder 3"/>
          <p:cNvSpPr>
            <a:spLocks noGrp="1"/>
          </p:cNvSpPr>
          <p:nvPr>
            <p:ph type="dt" sz="half" idx="10"/>
          </p:nvPr>
        </p:nvSpPr>
        <p:spPr/>
        <p:txBody>
          <a:bodyPr/>
          <a:lstStyle/>
          <a:p>
            <a:fld id="{53D3A806-44C1-0844-B021-39DA0070F8AB}" type="datetimeFigureOut">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211578-86C2-AA47-A211-1B12CCFF5D45}" type="slidenum">
              <a:t>‹#›</a:t>
            </a:fld>
            <a:endParaRPr kumimoji="1" lang="ja-JP" altLang="en-US"/>
          </a:p>
        </p:txBody>
      </p:sp>
    </p:spTree>
    <p:extLst>
      <p:ext uri="{BB962C8B-B14F-4D97-AF65-F5344CB8AC3E}">
        <p14:creationId xmlns:p14="http://schemas.microsoft.com/office/powerpoint/2010/main" val="2460341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53D3A806-44C1-0844-B021-39DA0070F8AB}" type="datetimeFigureOut">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211578-86C2-AA47-A211-1B12CCFF5D45}" type="slidenum">
              <a:t>‹#›</a:t>
            </a:fld>
            <a:endParaRPr kumimoji="1" lang="ja-JP" altLang="en-US"/>
          </a:p>
        </p:txBody>
      </p:sp>
    </p:spTree>
    <p:extLst>
      <p:ext uri="{BB962C8B-B14F-4D97-AF65-F5344CB8AC3E}">
        <p14:creationId xmlns:p14="http://schemas.microsoft.com/office/powerpoint/2010/main" val="1163566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dirty="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53D3A806-44C1-0844-B021-39DA0070F8AB}" type="datetimeFigureOut">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211578-86C2-AA47-A211-1B12CCFF5D45}" type="slidenum">
              <a:t>‹#›</a:t>
            </a:fld>
            <a:endParaRPr kumimoji="1" lang="ja-JP" altLang="en-US"/>
          </a:p>
        </p:txBody>
      </p:sp>
    </p:spTree>
    <p:extLst>
      <p:ext uri="{BB962C8B-B14F-4D97-AF65-F5344CB8AC3E}">
        <p14:creationId xmlns:p14="http://schemas.microsoft.com/office/powerpoint/2010/main" val="588193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53D3A806-44C1-0844-B021-39DA0070F8AB}" type="datetimeFigureOut">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211578-86C2-AA47-A211-1B12CCFF5D45}" type="slidenum">
              <a:t>‹#›</a:t>
            </a:fld>
            <a:endParaRPr kumimoji="1" lang="ja-JP" altLang="en-US"/>
          </a:p>
        </p:txBody>
      </p:sp>
    </p:spTree>
    <p:extLst>
      <p:ext uri="{BB962C8B-B14F-4D97-AF65-F5344CB8AC3E}">
        <p14:creationId xmlns:p14="http://schemas.microsoft.com/office/powerpoint/2010/main" val="2130109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dirty="0"/>
              <a:t>マスター テキストの書式設定</a:t>
            </a:r>
          </a:p>
        </p:txBody>
      </p:sp>
      <p:sp>
        <p:nvSpPr>
          <p:cNvPr id="4" name="Date Placeholder 3"/>
          <p:cNvSpPr>
            <a:spLocks noGrp="1"/>
          </p:cNvSpPr>
          <p:nvPr>
            <p:ph type="dt" sz="half" idx="10"/>
          </p:nvPr>
        </p:nvSpPr>
        <p:spPr/>
        <p:txBody>
          <a:bodyPr/>
          <a:lstStyle/>
          <a:p>
            <a:fld id="{53D3A806-44C1-0844-B021-39DA0070F8AB}" type="datetimeFigureOut">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211578-86C2-AA47-A211-1B12CCFF5D45}" type="slidenum">
              <a:t>‹#›</a:t>
            </a:fld>
            <a:endParaRPr kumimoji="1" lang="ja-JP" altLang="en-US"/>
          </a:p>
        </p:txBody>
      </p:sp>
    </p:spTree>
    <p:extLst>
      <p:ext uri="{BB962C8B-B14F-4D97-AF65-F5344CB8AC3E}">
        <p14:creationId xmlns:p14="http://schemas.microsoft.com/office/powerpoint/2010/main" val="2347722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5" name="Date Placeholder 4"/>
          <p:cNvSpPr>
            <a:spLocks noGrp="1"/>
          </p:cNvSpPr>
          <p:nvPr>
            <p:ph type="dt" sz="half" idx="10"/>
          </p:nvPr>
        </p:nvSpPr>
        <p:spPr/>
        <p:txBody>
          <a:bodyPr/>
          <a:lstStyle/>
          <a:p>
            <a:fld id="{53D3A806-44C1-0844-B021-39DA0070F8AB}" type="datetimeFigureOut">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F211578-86C2-AA47-A211-1B12CCFF5D45}" type="slidenum">
              <a:t>‹#›</a:t>
            </a:fld>
            <a:endParaRPr kumimoji="1" lang="ja-JP" altLang="en-US"/>
          </a:p>
        </p:txBody>
      </p:sp>
    </p:spTree>
    <p:extLst>
      <p:ext uri="{BB962C8B-B14F-4D97-AF65-F5344CB8AC3E}">
        <p14:creationId xmlns:p14="http://schemas.microsoft.com/office/powerpoint/2010/main" val="4251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dirty="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dirty="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7" name="Date Placeholder 6"/>
          <p:cNvSpPr>
            <a:spLocks noGrp="1"/>
          </p:cNvSpPr>
          <p:nvPr>
            <p:ph type="dt" sz="half" idx="10"/>
          </p:nvPr>
        </p:nvSpPr>
        <p:spPr/>
        <p:txBody>
          <a:bodyPr/>
          <a:lstStyle/>
          <a:p>
            <a:fld id="{53D3A806-44C1-0844-B021-39DA0070F8AB}" type="datetimeFigureOut">
              <a:t>2022/2/28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F211578-86C2-AA47-A211-1B12CCFF5D45}" type="slidenum">
              <a:t>‹#›</a:t>
            </a:fld>
            <a:endParaRPr kumimoji="1" lang="ja-JP" altLang="en-US"/>
          </a:p>
        </p:txBody>
      </p:sp>
    </p:spTree>
    <p:extLst>
      <p:ext uri="{BB962C8B-B14F-4D97-AF65-F5344CB8AC3E}">
        <p14:creationId xmlns:p14="http://schemas.microsoft.com/office/powerpoint/2010/main" val="2843403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Date Placeholder 2"/>
          <p:cNvSpPr>
            <a:spLocks noGrp="1"/>
          </p:cNvSpPr>
          <p:nvPr>
            <p:ph type="dt" sz="half" idx="10"/>
          </p:nvPr>
        </p:nvSpPr>
        <p:spPr/>
        <p:txBody>
          <a:bodyPr/>
          <a:lstStyle/>
          <a:p>
            <a:fld id="{53D3A806-44C1-0844-B021-39DA0070F8AB}" type="datetimeFigureOut">
              <a:t>2022/2/28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F211578-86C2-AA47-A211-1B12CCFF5D45}" type="slidenum">
              <a:t>‹#›</a:t>
            </a:fld>
            <a:endParaRPr kumimoji="1" lang="ja-JP" altLang="en-US"/>
          </a:p>
        </p:txBody>
      </p:sp>
    </p:spTree>
    <p:extLst>
      <p:ext uri="{BB962C8B-B14F-4D97-AF65-F5344CB8AC3E}">
        <p14:creationId xmlns:p14="http://schemas.microsoft.com/office/powerpoint/2010/main" val="2810118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3A806-44C1-0844-B021-39DA0070F8AB}" type="datetimeFigureOut">
              <a:t>2022/2/28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F211578-86C2-AA47-A211-1B12CCFF5D45}" type="slidenum">
              <a:t>‹#›</a:t>
            </a:fld>
            <a:endParaRPr kumimoji="1" lang="ja-JP" altLang="en-US"/>
          </a:p>
        </p:txBody>
      </p:sp>
    </p:spTree>
    <p:extLst>
      <p:ext uri="{BB962C8B-B14F-4D97-AF65-F5344CB8AC3E}">
        <p14:creationId xmlns:p14="http://schemas.microsoft.com/office/powerpoint/2010/main" val="1722504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dirty="0"/>
              <a:t>マスター テキストの書式設定</a:t>
            </a:r>
          </a:p>
        </p:txBody>
      </p:sp>
      <p:sp>
        <p:nvSpPr>
          <p:cNvPr id="5" name="Date Placeholder 4"/>
          <p:cNvSpPr>
            <a:spLocks noGrp="1"/>
          </p:cNvSpPr>
          <p:nvPr>
            <p:ph type="dt" sz="half" idx="10"/>
          </p:nvPr>
        </p:nvSpPr>
        <p:spPr/>
        <p:txBody>
          <a:bodyPr/>
          <a:lstStyle/>
          <a:p>
            <a:fld id="{53D3A806-44C1-0844-B021-39DA0070F8AB}" type="datetimeFigureOut">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F211578-86C2-AA47-A211-1B12CCFF5D45}" type="slidenum">
              <a:t>‹#›</a:t>
            </a:fld>
            <a:endParaRPr kumimoji="1" lang="ja-JP" altLang="en-US"/>
          </a:p>
        </p:txBody>
      </p:sp>
    </p:spTree>
    <p:extLst>
      <p:ext uri="{BB962C8B-B14F-4D97-AF65-F5344CB8AC3E}">
        <p14:creationId xmlns:p14="http://schemas.microsoft.com/office/powerpoint/2010/main" val="3305928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dirty="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dirty="0"/>
              <a:t>マスター テキストの書式設定</a:t>
            </a:r>
          </a:p>
        </p:txBody>
      </p:sp>
      <p:sp>
        <p:nvSpPr>
          <p:cNvPr id="5" name="Date Placeholder 4"/>
          <p:cNvSpPr>
            <a:spLocks noGrp="1"/>
          </p:cNvSpPr>
          <p:nvPr>
            <p:ph type="dt" sz="half" idx="10"/>
          </p:nvPr>
        </p:nvSpPr>
        <p:spPr/>
        <p:txBody>
          <a:bodyPr/>
          <a:lstStyle/>
          <a:p>
            <a:fld id="{53D3A806-44C1-0844-B021-39DA0070F8AB}" type="datetimeFigureOut">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F211578-86C2-AA47-A211-1B12CCFF5D45}" type="slidenum">
              <a:t>‹#›</a:t>
            </a:fld>
            <a:endParaRPr kumimoji="1" lang="ja-JP" altLang="en-US"/>
          </a:p>
        </p:txBody>
      </p:sp>
    </p:spTree>
    <p:extLst>
      <p:ext uri="{BB962C8B-B14F-4D97-AF65-F5344CB8AC3E}">
        <p14:creationId xmlns:p14="http://schemas.microsoft.com/office/powerpoint/2010/main" val="508736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3D3A806-44C1-0844-B021-39DA0070F8AB}" type="datetimeFigureOut">
              <a:t>2022/2/28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F211578-86C2-AA47-A211-1B12CCFF5D45}" type="slidenum">
              <a:t>‹#›</a:t>
            </a:fld>
            <a:endParaRPr kumimoji="1" lang="ja-JP" altLang="en-US"/>
          </a:p>
        </p:txBody>
      </p:sp>
    </p:spTree>
    <p:extLst>
      <p:ext uri="{BB962C8B-B14F-4D97-AF65-F5344CB8AC3E}">
        <p14:creationId xmlns:p14="http://schemas.microsoft.com/office/powerpoint/2010/main" val="41303187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FD1F6F5-553A-6541-B01D-1551482CA51D}"/>
              </a:ext>
            </a:extLst>
          </p:cNvPr>
          <p:cNvSpPr/>
          <p:nvPr/>
        </p:nvSpPr>
        <p:spPr>
          <a:xfrm>
            <a:off x="232756" y="232755"/>
            <a:ext cx="1188000"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① 副校長</a:t>
            </a:r>
          </a:p>
        </p:txBody>
      </p:sp>
      <p:sp>
        <p:nvSpPr>
          <p:cNvPr id="3" name="正方形/長方形 2">
            <a:extLst>
              <a:ext uri="{FF2B5EF4-FFF2-40B4-BE49-F238E27FC236}">
                <a16:creationId xmlns:a16="http://schemas.microsoft.com/office/drawing/2014/main" id="{8699B93C-7DDB-AA48-A11D-583DCCC4B403}"/>
              </a:ext>
            </a:extLst>
          </p:cNvPr>
          <p:cNvSpPr/>
          <p:nvPr/>
        </p:nvSpPr>
        <p:spPr>
          <a:xfrm>
            <a:off x="1548940" y="232756"/>
            <a:ext cx="1404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② 教務部長</a:t>
            </a:r>
          </a:p>
        </p:txBody>
      </p:sp>
      <p:sp>
        <p:nvSpPr>
          <p:cNvPr id="4" name="正方形/長方形 3">
            <a:extLst>
              <a:ext uri="{FF2B5EF4-FFF2-40B4-BE49-F238E27FC236}">
                <a16:creationId xmlns:a16="http://schemas.microsoft.com/office/drawing/2014/main" id="{E5D65953-ABC7-7E41-8B4B-14308126C61E}"/>
              </a:ext>
            </a:extLst>
          </p:cNvPr>
          <p:cNvSpPr/>
          <p:nvPr/>
        </p:nvSpPr>
        <p:spPr>
          <a:xfrm>
            <a:off x="249381" y="598518"/>
            <a:ext cx="1014153"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地震</a:t>
            </a:r>
          </a:p>
        </p:txBody>
      </p:sp>
      <p:sp>
        <p:nvSpPr>
          <p:cNvPr id="5" name="正方形/長方形 4">
            <a:extLst>
              <a:ext uri="{FF2B5EF4-FFF2-40B4-BE49-F238E27FC236}">
                <a16:creationId xmlns:a16="http://schemas.microsoft.com/office/drawing/2014/main" id="{A684736F-C8F2-2F46-B76B-94EA7690D908}"/>
              </a:ext>
            </a:extLst>
          </p:cNvPr>
          <p:cNvSpPr/>
          <p:nvPr/>
        </p:nvSpPr>
        <p:spPr>
          <a:xfrm>
            <a:off x="1407623" y="598518"/>
            <a:ext cx="1335579"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初期対応</a:t>
            </a:r>
          </a:p>
        </p:txBody>
      </p:sp>
      <p:sp>
        <p:nvSpPr>
          <p:cNvPr id="6" name="正方形/長方形 5">
            <a:extLst>
              <a:ext uri="{FF2B5EF4-FFF2-40B4-BE49-F238E27FC236}">
                <a16:creationId xmlns:a16="http://schemas.microsoft.com/office/drawing/2014/main" id="{0A903AE9-C4A2-9B47-B0F4-C0981EBF1648}"/>
              </a:ext>
            </a:extLst>
          </p:cNvPr>
          <p:cNvSpPr/>
          <p:nvPr/>
        </p:nvSpPr>
        <p:spPr>
          <a:xfrm>
            <a:off x="2887291" y="598518"/>
            <a:ext cx="1668088"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学校管理下</a:t>
            </a:r>
          </a:p>
        </p:txBody>
      </p:sp>
      <p:sp>
        <p:nvSpPr>
          <p:cNvPr id="7" name="正方形/長方形 6">
            <a:extLst>
              <a:ext uri="{FF2B5EF4-FFF2-40B4-BE49-F238E27FC236}">
                <a16:creationId xmlns:a16="http://schemas.microsoft.com/office/drawing/2014/main" id="{AABB32D4-7E72-1044-8FB0-3E522B1FBC32}"/>
              </a:ext>
            </a:extLst>
          </p:cNvPr>
          <p:cNvSpPr/>
          <p:nvPr/>
        </p:nvSpPr>
        <p:spPr>
          <a:xfrm>
            <a:off x="232756" y="964281"/>
            <a:ext cx="6317674" cy="731515"/>
          </a:xfrm>
          <a:prstGeom prst="rect">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a:solidFill>
                  <a:srgbClr val="FF0000"/>
                </a:solidFill>
                <a:latin typeface="Yu Gothic" panose="020B0400000000000000" pitchFamily="34" charset="-128"/>
                <a:ea typeface="Yu Gothic" panose="020B0400000000000000" pitchFamily="34" charset="-128"/>
              </a:rPr>
              <a:t>災対本部長（全体指揮）</a:t>
            </a:r>
          </a:p>
        </p:txBody>
      </p:sp>
      <p:sp>
        <p:nvSpPr>
          <p:cNvPr id="8" name="正方形/長方形 7">
            <a:extLst>
              <a:ext uri="{FF2B5EF4-FFF2-40B4-BE49-F238E27FC236}">
                <a16:creationId xmlns:a16="http://schemas.microsoft.com/office/drawing/2014/main" id="{E98A2921-876A-2240-935C-327D787E8A1A}"/>
              </a:ext>
            </a:extLst>
          </p:cNvPr>
          <p:cNvSpPr/>
          <p:nvPr/>
        </p:nvSpPr>
        <p:spPr>
          <a:xfrm>
            <a:off x="232756" y="1898077"/>
            <a:ext cx="6317674" cy="3868178"/>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１ 状況を把握し判断・指示する</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r>
              <a:rPr kumimoji="1" lang="ja-JP" altLang="en-US" sz="2000">
                <a:solidFill>
                  <a:sysClr val="windowText" lastClr="000000"/>
                </a:solidFill>
                <a:latin typeface="Yu Gothic Medium" panose="020B0400000000000000" pitchFamily="34" charset="-128"/>
                <a:ea typeface="Yu Gothic Medium" panose="020B0400000000000000" pitchFamily="34" charset="-128"/>
              </a:rPr>
              <a:t>□ 避難経路（現場）確認の指示　→報告受ける</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2000">
                <a:solidFill>
                  <a:sysClr val="windowText" lastClr="000000"/>
                </a:solidFill>
                <a:latin typeface="Yu Gothic Medium" panose="020B0400000000000000" pitchFamily="34" charset="-128"/>
                <a:ea typeface="Yu Gothic Medium" panose="020B0400000000000000" pitchFamily="34" charset="-128"/>
              </a:rPr>
              <a:t>□ 避難の必要性・場所・経路を判断　→指示</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200">
                <a:solidFill>
                  <a:sysClr val="windowText" lastClr="000000"/>
                </a:solidFill>
                <a:latin typeface="Yu Gothic Medium" panose="020B0400000000000000" pitchFamily="34" charset="-128"/>
                <a:ea typeface="Yu Gothic Medium" panose="020B0400000000000000" pitchFamily="34" charset="-128"/>
              </a:rPr>
              <a:t>　避難場所　①校庭（３塁付近）②校庭（投擲付近）③校舎裏の駐車場　④体育館</a:t>
            </a:r>
            <a:endParaRPr kumimoji="1" lang="en-US" altLang="ja-JP" sz="12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200">
                <a:solidFill>
                  <a:sysClr val="windowText" lastClr="000000"/>
                </a:solidFill>
                <a:latin typeface="Yu Gothic Medium" panose="020B0400000000000000" pitchFamily="34" charset="-128"/>
                <a:ea typeface="Yu Gothic Medium" panose="020B0400000000000000" pitchFamily="34" charset="-128"/>
              </a:rPr>
              <a:t>　避難経路　①東西両階段　②東階段　③西階段</a:t>
            </a:r>
            <a:endParaRPr kumimoji="1" lang="en-US" altLang="ja-JP" sz="1200">
              <a:solidFill>
                <a:sysClr val="windowText" lastClr="000000"/>
              </a:solidFill>
              <a:latin typeface="Yu Gothic Medium" panose="020B0400000000000000" pitchFamily="34" charset="-128"/>
              <a:ea typeface="Yu Gothic Medium" panose="020B0400000000000000" pitchFamily="34" charset="-128"/>
            </a:endParaRPr>
          </a:p>
          <a:p>
            <a:pPr marL="279400"/>
            <a:endParaRPr kumimoji="1" lang="en-US" altLang="ja-JP" sz="11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2000">
                <a:solidFill>
                  <a:sysClr val="windowText" lastClr="000000"/>
                </a:solidFill>
                <a:latin typeface="Yu Gothic Medium" panose="020B0400000000000000" pitchFamily="34" charset="-128"/>
                <a:ea typeface="Yu Gothic Medium" panose="020B0400000000000000" pitchFamily="34" charset="-128"/>
              </a:rPr>
              <a:t>□ 通報必要か？　→１１９（→車両進入時誘導）</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人員確認（生徒・職員・校外学習・他）</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負傷者・不明者の把握　→対応指示</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校舎の被災状況把握　→対応指示</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火災発生？　→ ２名初期消火指示，１１９</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非常持出品搬出するか？　→対応指示</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9" name="正方形/長方形 8">
            <a:extLst>
              <a:ext uri="{FF2B5EF4-FFF2-40B4-BE49-F238E27FC236}">
                <a16:creationId xmlns:a16="http://schemas.microsoft.com/office/drawing/2014/main" id="{EE6817CE-F7DC-6E41-BF79-445B4858100E}"/>
              </a:ext>
            </a:extLst>
          </p:cNvPr>
          <p:cNvSpPr/>
          <p:nvPr/>
        </p:nvSpPr>
        <p:spPr>
          <a:xfrm>
            <a:off x="232756" y="5951909"/>
            <a:ext cx="6317674" cy="1263533"/>
          </a:xfrm>
          <a:prstGeom prst="rect">
            <a:avLst/>
          </a:prstGeom>
          <a:solidFill>
            <a:schemeClr val="bg1"/>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２ 災害対策本部会議を招集する</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会議次第はｐ２</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10" name="正方形/長方形 9">
            <a:extLst>
              <a:ext uri="{FF2B5EF4-FFF2-40B4-BE49-F238E27FC236}">
                <a16:creationId xmlns:a16="http://schemas.microsoft.com/office/drawing/2014/main" id="{D6BB2184-19BD-5443-8CDB-C4BC41A84DFF}"/>
              </a:ext>
            </a:extLst>
          </p:cNvPr>
          <p:cNvSpPr/>
          <p:nvPr/>
        </p:nvSpPr>
        <p:spPr>
          <a:xfrm>
            <a:off x="232756" y="7401096"/>
            <a:ext cx="6317674" cy="1906385"/>
          </a:xfrm>
          <a:prstGeom prst="rect">
            <a:avLst/>
          </a:prstGeom>
          <a:solidFill>
            <a:schemeClr val="bg1"/>
          </a:solidFill>
          <a:ln w="762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３今後の対応の指示・連絡</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災対本部会議の結果を受けて今後の対応指示</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本校との連絡・調整</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その他への連絡・応対</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　　県教委・ＰＴＡ・川崎町対策本部・報道機関</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979ADC53-7240-F949-9974-9A89E83EDCC4}"/>
              </a:ext>
            </a:extLst>
          </p:cNvPr>
          <p:cNvSpPr txBox="1"/>
          <p:nvPr/>
        </p:nvSpPr>
        <p:spPr>
          <a:xfrm>
            <a:off x="5902036" y="9443260"/>
            <a:ext cx="648394" cy="282631"/>
          </a:xfrm>
          <a:prstGeom prst="rect">
            <a:avLst/>
          </a:prstGeom>
          <a:noFill/>
        </p:spPr>
        <p:txBody>
          <a:bodyPr wrap="square" rtlCol="0">
            <a:spAutoFit/>
          </a:bodyPr>
          <a:lstStyle/>
          <a:p>
            <a:pPr algn="r"/>
            <a:r>
              <a:rPr kumimoji="1" lang="ja-JP" altLang="en-US" sz="1200"/>
              <a:t>１／２</a:t>
            </a:r>
          </a:p>
        </p:txBody>
      </p:sp>
      <p:sp>
        <p:nvSpPr>
          <p:cNvPr id="12" name="テキスト ボックス 11">
            <a:extLst>
              <a:ext uri="{FF2B5EF4-FFF2-40B4-BE49-F238E27FC236}">
                <a16:creationId xmlns:a16="http://schemas.microsoft.com/office/drawing/2014/main" id="{5725767D-8CF8-154C-BAB4-FB0580B1FAE9}"/>
              </a:ext>
            </a:extLst>
          </p:cNvPr>
          <p:cNvSpPr txBox="1"/>
          <p:nvPr/>
        </p:nvSpPr>
        <p:spPr>
          <a:xfrm>
            <a:off x="5253642" y="9443260"/>
            <a:ext cx="648394" cy="282631"/>
          </a:xfrm>
          <a:prstGeom prst="rect">
            <a:avLst/>
          </a:prstGeom>
          <a:noFill/>
        </p:spPr>
        <p:txBody>
          <a:bodyPr wrap="square" rtlCol="0">
            <a:spAutoFit/>
          </a:bodyPr>
          <a:lstStyle/>
          <a:p>
            <a:r>
              <a:rPr kumimoji="1" lang="ja-JP" altLang="en-US" sz="1200"/>
              <a:t>地震</a:t>
            </a:r>
          </a:p>
        </p:txBody>
      </p:sp>
      <p:sp>
        <p:nvSpPr>
          <p:cNvPr id="13" name="正方形/長方形 12">
            <a:extLst>
              <a:ext uri="{FF2B5EF4-FFF2-40B4-BE49-F238E27FC236}">
                <a16:creationId xmlns:a16="http://schemas.microsoft.com/office/drawing/2014/main" id="{5BE5194E-E22E-9F4F-840F-9A1C3BA0F22C}"/>
              </a:ext>
            </a:extLst>
          </p:cNvPr>
          <p:cNvSpPr/>
          <p:nvPr/>
        </p:nvSpPr>
        <p:spPr>
          <a:xfrm>
            <a:off x="3081124" y="232755"/>
            <a:ext cx="1044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ysClr val="windowText" lastClr="000000"/>
                </a:solidFill>
                <a:latin typeface="Yu Gothic" panose="020B0400000000000000" pitchFamily="34" charset="-128"/>
                <a:ea typeface="Yu Gothic" panose="020B0400000000000000" pitchFamily="34" charset="-128"/>
              </a:rPr>
              <a:t>③ 防災主任</a:t>
            </a:r>
          </a:p>
        </p:txBody>
      </p:sp>
      <p:sp>
        <p:nvSpPr>
          <p:cNvPr id="14" name="正方形/長方形 13">
            <a:extLst>
              <a:ext uri="{FF2B5EF4-FFF2-40B4-BE49-F238E27FC236}">
                <a16:creationId xmlns:a16="http://schemas.microsoft.com/office/drawing/2014/main" id="{D3976D35-55FB-CE4B-8D06-300DA6354457}"/>
              </a:ext>
            </a:extLst>
          </p:cNvPr>
          <p:cNvSpPr/>
          <p:nvPr/>
        </p:nvSpPr>
        <p:spPr>
          <a:xfrm>
            <a:off x="4264177" y="232755"/>
            <a:ext cx="1008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ysClr val="windowText" lastClr="000000"/>
                </a:solidFill>
                <a:latin typeface="Yu Gothic" panose="020B0400000000000000" pitchFamily="34" charset="-128"/>
                <a:ea typeface="Yu Gothic" panose="020B0400000000000000" pitchFamily="34" charset="-128"/>
              </a:rPr>
              <a:t>④ 生徒部長</a:t>
            </a:r>
          </a:p>
        </p:txBody>
      </p:sp>
      <p:sp>
        <p:nvSpPr>
          <p:cNvPr id="15" name="正方形/長方形 14">
            <a:extLst>
              <a:ext uri="{FF2B5EF4-FFF2-40B4-BE49-F238E27FC236}">
                <a16:creationId xmlns:a16="http://schemas.microsoft.com/office/drawing/2014/main" id="{B070D750-B9CE-4E44-8A04-0D1AFB23E854}"/>
              </a:ext>
            </a:extLst>
          </p:cNvPr>
          <p:cNvSpPr/>
          <p:nvPr/>
        </p:nvSpPr>
        <p:spPr>
          <a:xfrm>
            <a:off x="5398036" y="232755"/>
            <a:ext cx="1008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ysClr val="windowText" lastClr="000000"/>
                </a:solidFill>
                <a:latin typeface="Yu Gothic" panose="020B0400000000000000" pitchFamily="34" charset="-128"/>
                <a:ea typeface="Yu Gothic" panose="020B0400000000000000" pitchFamily="34" charset="-128"/>
              </a:rPr>
              <a:t>⑤ 進路部長</a:t>
            </a:r>
          </a:p>
        </p:txBody>
      </p:sp>
    </p:spTree>
    <p:extLst>
      <p:ext uri="{BB962C8B-B14F-4D97-AF65-F5344CB8AC3E}">
        <p14:creationId xmlns:p14="http://schemas.microsoft.com/office/powerpoint/2010/main" val="958797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FD1F6F5-553A-6541-B01D-1551482CA51D}"/>
              </a:ext>
            </a:extLst>
          </p:cNvPr>
          <p:cNvSpPr/>
          <p:nvPr/>
        </p:nvSpPr>
        <p:spPr>
          <a:xfrm>
            <a:off x="232756" y="232755"/>
            <a:ext cx="1612669"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① 進路部長</a:t>
            </a:r>
          </a:p>
        </p:txBody>
      </p:sp>
      <p:sp>
        <p:nvSpPr>
          <p:cNvPr id="3" name="正方形/長方形 2">
            <a:extLst>
              <a:ext uri="{FF2B5EF4-FFF2-40B4-BE49-F238E27FC236}">
                <a16:creationId xmlns:a16="http://schemas.microsoft.com/office/drawing/2014/main" id="{8699B93C-7DDB-AA48-A11D-583DCCC4B403}"/>
              </a:ext>
            </a:extLst>
          </p:cNvPr>
          <p:cNvSpPr/>
          <p:nvPr/>
        </p:nvSpPr>
        <p:spPr>
          <a:xfrm>
            <a:off x="1997825" y="232756"/>
            <a:ext cx="1728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② 進路指導部</a:t>
            </a:r>
          </a:p>
        </p:txBody>
      </p:sp>
      <p:sp>
        <p:nvSpPr>
          <p:cNvPr id="4" name="正方形/長方形 3">
            <a:extLst>
              <a:ext uri="{FF2B5EF4-FFF2-40B4-BE49-F238E27FC236}">
                <a16:creationId xmlns:a16="http://schemas.microsoft.com/office/drawing/2014/main" id="{E5D65953-ABC7-7E41-8B4B-14308126C61E}"/>
              </a:ext>
            </a:extLst>
          </p:cNvPr>
          <p:cNvSpPr/>
          <p:nvPr/>
        </p:nvSpPr>
        <p:spPr>
          <a:xfrm>
            <a:off x="249381" y="598518"/>
            <a:ext cx="1014153"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地震</a:t>
            </a:r>
          </a:p>
        </p:txBody>
      </p:sp>
      <p:sp>
        <p:nvSpPr>
          <p:cNvPr id="5" name="正方形/長方形 4">
            <a:extLst>
              <a:ext uri="{FF2B5EF4-FFF2-40B4-BE49-F238E27FC236}">
                <a16:creationId xmlns:a16="http://schemas.microsoft.com/office/drawing/2014/main" id="{A684736F-C8F2-2F46-B76B-94EA7690D908}"/>
              </a:ext>
            </a:extLst>
          </p:cNvPr>
          <p:cNvSpPr/>
          <p:nvPr/>
        </p:nvSpPr>
        <p:spPr>
          <a:xfrm>
            <a:off x="1407623" y="598518"/>
            <a:ext cx="1335579"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初期対応</a:t>
            </a:r>
          </a:p>
        </p:txBody>
      </p:sp>
      <p:sp>
        <p:nvSpPr>
          <p:cNvPr id="6" name="正方形/長方形 5">
            <a:extLst>
              <a:ext uri="{FF2B5EF4-FFF2-40B4-BE49-F238E27FC236}">
                <a16:creationId xmlns:a16="http://schemas.microsoft.com/office/drawing/2014/main" id="{0A903AE9-C4A2-9B47-B0F4-C0981EBF1648}"/>
              </a:ext>
            </a:extLst>
          </p:cNvPr>
          <p:cNvSpPr/>
          <p:nvPr/>
        </p:nvSpPr>
        <p:spPr>
          <a:xfrm>
            <a:off x="2887291" y="598518"/>
            <a:ext cx="1668088"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学校管理下</a:t>
            </a:r>
          </a:p>
        </p:txBody>
      </p:sp>
      <p:sp>
        <p:nvSpPr>
          <p:cNvPr id="7" name="正方形/長方形 6">
            <a:extLst>
              <a:ext uri="{FF2B5EF4-FFF2-40B4-BE49-F238E27FC236}">
                <a16:creationId xmlns:a16="http://schemas.microsoft.com/office/drawing/2014/main" id="{AABB32D4-7E72-1044-8FB0-3E522B1FBC32}"/>
              </a:ext>
            </a:extLst>
          </p:cNvPr>
          <p:cNvSpPr/>
          <p:nvPr/>
        </p:nvSpPr>
        <p:spPr>
          <a:xfrm>
            <a:off x="232756" y="964281"/>
            <a:ext cx="6317674" cy="731515"/>
          </a:xfrm>
          <a:prstGeom prst="rect">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a:solidFill>
                  <a:srgbClr val="FF0000"/>
                </a:solidFill>
                <a:latin typeface="Yu Gothic" panose="020B0400000000000000" pitchFamily="34" charset="-128"/>
                <a:ea typeface="Yu Gothic" panose="020B0400000000000000" pitchFamily="34" charset="-128"/>
              </a:rPr>
              <a:t>消火</a:t>
            </a:r>
          </a:p>
        </p:txBody>
      </p:sp>
      <p:sp>
        <p:nvSpPr>
          <p:cNvPr id="8" name="正方形/長方形 7">
            <a:extLst>
              <a:ext uri="{FF2B5EF4-FFF2-40B4-BE49-F238E27FC236}">
                <a16:creationId xmlns:a16="http://schemas.microsoft.com/office/drawing/2014/main" id="{E98A2921-876A-2240-935C-327D787E8A1A}"/>
              </a:ext>
            </a:extLst>
          </p:cNvPr>
          <p:cNvSpPr/>
          <p:nvPr/>
        </p:nvSpPr>
        <p:spPr>
          <a:xfrm>
            <a:off x="232756" y="1898078"/>
            <a:ext cx="6317674" cy="2191784"/>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１ 出火場所の確認・初期消火</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tabLst>
                <a:tab pos="2473325" algn="l"/>
              </a:tabLst>
            </a:pPr>
            <a:r>
              <a:rPr kumimoji="1" lang="ja-JP" altLang="en-US" sz="2000">
                <a:solidFill>
                  <a:sysClr val="windowText" lastClr="000000"/>
                </a:solidFill>
                <a:latin typeface="Yu Gothic Medium" panose="020B0400000000000000" pitchFamily="34" charset="-128"/>
                <a:ea typeface="Yu Gothic Medium" panose="020B0400000000000000" pitchFamily="34" charset="-128"/>
              </a:rPr>
              <a:t>□</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２人以上でいく</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2473325" algn="l"/>
              </a:tabLst>
            </a:pP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消火器または消火栓で消火作業</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2473325" algn="l"/>
              </a:tabLst>
            </a:pP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消せないと判断したら退避</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2473325" algn="l"/>
              </a:tabLst>
            </a:pPr>
            <a:r>
              <a:rPr kumimoji="1" lang="ja-JP" altLang="en-US" sz="2000">
                <a:solidFill>
                  <a:sysClr val="windowText" lastClr="000000"/>
                </a:solidFill>
                <a:latin typeface="Yu Gothic Medium" panose="020B0400000000000000" pitchFamily="34" charset="-128"/>
                <a:ea typeface="Yu Gothic Medium" panose="020B0400000000000000" pitchFamily="34" charset="-128"/>
              </a:rPr>
              <a:t>　（炎が天井についたら終了）</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9" name="正方形/長方形 8">
            <a:extLst>
              <a:ext uri="{FF2B5EF4-FFF2-40B4-BE49-F238E27FC236}">
                <a16:creationId xmlns:a16="http://schemas.microsoft.com/office/drawing/2014/main" id="{EE6817CE-F7DC-6E41-BF79-445B4858100E}"/>
              </a:ext>
            </a:extLst>
          </p:cNvPr>
          <p:cNvSpPr/>
          <p:nvPr/>
        </p:nvSpPr>
        <p:spPr>
          <a:xfrm>
            <a:off x="232756" y="4258891"/>
            <a:ext cx="6317674" cy="2191784"/>
          </a:xfrm>
          <a:prstGeom prst="rect">
            <a:avLst/>
          </a:prstGeom>
          <a:solidFill>
            <a:schemeClr val="bg1"/>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２ 逃げ遅れの生徒がいないか確認</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退避しながら目視で逃げ遅れ生徒の確認</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2000">
                <a:solidFill>
                  <a:sysClr val="windowText" lastClr="000000"/>
                </a:solidFill>
                <a:latin typeface="Yu Gothic Medium" panose="020B0400000000000000" pitchFamily="34" charset="-128"/>
                <a:ea typeface="Yu Gothic Medium" panose="020B0400000000000000" pitchFamily="34" charset="-128"/>
              </a:rPr>
              <a:t>　（できる範囲で，退避優先）</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p>
        </p:txBody>
      </p:sp>
      <p:sp>
        <p:nvSpPr>
          <p:cNvPr id="10" name="正方形/長方形 9">
            <a:extLst>
              <a:ext uri="{FF2B5EF4-FFF2-40B4-BE49-F238E27FC236}">
                <a16:creationId xmlns:a16="http://schemas.microsoft.com/office/drawing/2014/main" id="{D6BB2184-19BD-5443-8CDB-C4BC41A84DFF}"/>
              </a:ext>
            </a:extLst>
          </p:cNvPr>
          <p:cNvSpPr/>
          <p:nvPr/>
        </p:nvSpPr>
        <p:spPr>
          <a:xfrm>
            <a:off x="232756" y="6636329"/>
            <a:ext cx="6317674" cy="2191784"/>
          </a:xfrm>
          <a:prstGeom prst="rect">
            <a:avLst/>
          </a:prstGeom>
          <a:solidFill>
            <a:schemeClr val="bg1"/>
          </a:solidFill>
          <a:ln w="762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３ 被害状況の報告（→本部）</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火災の状況（鎮火したか）</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施設・設備の被害の状況</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979ADC53-7240-F949-9974-9A89E83EDCC4}"/>
              </a:ext>
            </a:extLst>
          </p:cNvPr>
          <p:cNvSpPr txBox="1"/>
          <p:nvPr/>
        </p:nvSpPr>
        <p:spPr>
          <a:xfrm>
            <a:off x="5902036" y="9443260"/>
            <a:ext cx="648394" cy="282631"/>
          </a:xfrm>
          <a:prstGeom prst="rect">
            <a:avLst/>
          </a:prstGeom>
          <a:noFill/>
        </p:spPr>
        <p:txBody>
          <a:bodyPr wrap="square" rtlCol="0">
            <a:spAutoFit/>
          </a:bodyPr>
          <a:lstStyle/>
          <a:p>
            <a:pPr algn="r"/>
            <a:r>
              <a:rPr kumimoji="1" lang="ja-JP" altLang="en-US" sz="1200"/>
              <a:t>１／１</a:t>
            </a:r>
          </a:p>
        </p:txBody>
      </p:sp>
      <p:sp>
        <p:nvSpPr>
          <p:cNvPr id="12" name="テキスト ボックス 11">
            <a:extLst>
              <a:ext uri="{FF2B5EF4-FFF2-40B4-BE49-F238E27FC236}">
                <a16:creationId xmlns:a16="http://schemas.microsoft.com/office/drawing/2014/main" id="{5725767D-8CF8-154C-BAB4-FB0580B1FAE9}"/>
              </a:ext>
            </a:extLst>
          </p:cNvPr>
          <p:cNvSpPr txBox="1"/>
          <p:nvPr/>
        </p:nvSpPr>
        <p:spPr>
          <a:xfrm>
            <a:off x="5253642" y="9443260"/>
            <a:ext cx="648394" cy="282631"/>
          </a:xfrm>
          <a:prstGeom prst="rect">
            <a:avLst/>
          </a:prstGeom>
          <a:noFill/>
        </p:spPr>
        <p:txBody>
          <a:bodyPr wrap="square" rtlCol="0">
            <a:spAutoFit/>
          </a:bodyPr>
          <a:lstStyle/>
          <a:p>
            <a:r>
              <a:rPr kumimoji="1" lang="ja-JP" altLang="en-US" sz="1200"/>
              <a:t>地震</a:t>
            </a:r>
          </a:p>
        </p:txBody>
      </p:sp>
      <p:sp>
        <p:nvSpPr>
          <p:cNvPr id="13" name="正方形/長方形 12">
            <a:extLst>
              <a:ext uri="{FF2B5EF4-FFF2-40B4-BE49-F238E27FC236}">
                <a16:creationId xmlns:a16="http://schemas.microsoft.com/office/drawing/2014/main" id="{F52B87EC-EC37-A843-826A-EA71BC038DE8}"/>
              </a:ext>
            </a:extLst>
          </p:cNvPr>
          <p:cNvSpPr/>
          <p:nvPr/>
        </p:nvSpPr>
        <p:spPr>
          <a:xfrm>
            <a:off x="3893134" y="232755"/>
            <a:ext cx="1044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ysClr val="windowText" lastClr="000000"/>
                </a:solidFill>
                <a:latin typeface="Yu Gothic" panose="020B0400000000000000" pitchFamily="34" charset="-128"/>
                <a:ea typeface="Yu Gothic" panose="020B0400000000000000" pitchFamily="34" charset="-128"/>
              </a:rPr>
              <a:t>③ 教務部</a:t>
            </a:r>
          </a:p>
        </p:txBody>
      </p:sp>
      <p:sp>
        <p:nvSpPr>
          <p:cNvPr id="14" name="正方形/長方形 13">
            <a:extLst>
              <a:ext uri="{FF2B5EF4-FFF2-40B4-BE49-F238E27FC236}">
                <a16:creationId xmlns:a16="http://schemas.microsoft.com/office/drawing/2014/main" id="{446307F1-D17C-C744-9885-25A95DF8A5C4}"/>
              </a:ext>
            </a:extLst>
          </p:cNvPr>
          <p:cNvSpPr/>
          <p:nvPr/>
        </p:nvSpPr>
        <p:spPr>
          <a:xfrm>
            <a:off x="5104443" y="232755"/>
            <a:ext cx="1044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ysClr val="windowText" lastClr="000000"/>
                </a:solidFill>
                <a:latin typeface="Yu Gothic" panose="020B0400000000000000" pitchFamily="34" charset="-128"/>
                <a:ea typeface="Yu Gothic" panose="020B0400000000000000" pitchFamily="34" charset="-128"/>
              </a:rPr>
              <a:t>③ 学年主任</a:t>
            </a:r>
          </a:p>
        </p:txBody>
      </p:sp>
    </p:spTree>
    <p:extLst>
      <p:ext uri="{BB962C8B-B14F-4D97-AF65-F5344CB8AC3E}">
        <p14:creationId xmlns:p14="http://schemas.microsoft.com/office/powerpoint/2010/main" val="1496173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FD1F6F5-553A-6541-B01D-1551482CA51D}"/>
              </a:ext>
            </a:extLst>
          </p:cNvPr>
          <p:cNvSpPr/>
          <p:nvPr/>
        </p:nvSpPr>
        <p:spPr>
          <a:xfrm>
            <a:off x="232756" y="232755"/>
            <a:ext cx="1612669"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① 養護教諭</a:t>
            </a:r>
          </a:p>
        </p:txBody>
      </p:sp>
      <p:sp>
        <p:nvSpPr>
          <p:cNvPr id="3" name="正方形/長方形 2">
            <a:extLst>
              <a:ext uri="{FF2B5EF4-FFF2-40B4-BE49-F238E27FC236}">
                <a16:creationId xmlns:a16="http://schemas.microsoft.com/office/drawing/2014/main" id="{8699B93C-7DDB-AA48-A11D-583DCCC4B403}"/>
              </a:ext>
            </a:extLst>
          </p:cNvPr>
          <p:cNvSpPr/>
          <p:nvPr/>
        </p:nvSpPr>
        <p:spPr>
          <a:xfrm>
            <a:off x="1997825" y="232756"/>
            <a:ext cx="1975659"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② 生徒保健部</a:t>
            </a:r>
          </a:p>
        </p:txBody>
      </p:sp>
      <p:sp>
        <p:nvSpPr>
          <p:cNvPr id="4" name="正方形/長方形 3">
            <a:extLst>
              <a:ext uri="{FF2B5EF4-FFF2-40B4-BE49-F238E27FC236}">
                <a16:creationId xmlns:a16="http://schemas.microsoft.com/office/drawing/2014/main" id="{E5D65953-ABC7-7E41-8B4B-14308126C61E}"/>
              </a:ext>
            </a:extLst>
          </p:cNvPr>
          <p:cNvSpPr/>
          <p:nvPr/>
        </p:nvSpPr>
        <p:spPr>
          <a:xfrm>
            <a:off x="249381" y="598518"/>
            <a:ext cx="1014153"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地震</a:t>
            </a:r>
          </a:p>
        </p:txBody>
      </p:sp>
      <p:sp>
        <p:nvSpPr>
          <p:cNvPr id="5" name="正方形/長方形 4">
            <a:extLst>
              <a:ext uri="{FF2B5EF4-FFF2-40B4-BE49-F238E27FC236}">
                <a16:creationId xmlns:a16="http://schemas.microsoft.com/office/drawing/2014/main" id="{A684736F-C8F2-2F46-B76B-94EA7690D908}"/>
              </a:ext>
            </a:extLst>
          </p:cNvPr>
          <p:cNvSpPr/>
          <p:nvPr/>
        </p:nvSpPr>
        <p:spPr>
          <a:xfrm>
            <a:off x="1407623" y="598518"/>
            <a:ext cx="1335579"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初期対応</a:t>
            </a:r>
          </a:p>
        </p:txBody>
      </p:sp>
      <p:sp>
        <p:nvSpPr>
          <p:cNvPr id="6" name="正方形/長方形 5">
            <a:extLst>
              <a:ext uri="{FF2B5EF4-FFF2-40B4-BE49-F238E27FC236}">
                <a16:creationId xmlns:a16="http://schemas.microsoft.com/office/drawing/2014/main" id="{0A903AE9-C4A2-9B47-B0F4-C0981EBF1648}"/>
              </a:ext>
            </a:extLst>
          </p:cNvPr>
          <p:cNvSpPr/>
          <p:nvPr/>
        </p:nvSpPr>
        <p:spPr>
          <a:xfrm>
            <a:off x="2887291" y="598518"/>
            <a:ext cx="1668088"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学校管理下</a:t>
            </a:r>
          </a:p>
        </p:txBody>
      </p:sp>
      <p:sp>
        <p:nvSpPr>
          <p:cNvPr id="7" name="正方形/長方形 6">
            <a:extLst>
              <a:ext uri="{FF2B5EF4-FFF2-40B4-BE49-F238E27FC236}">
                <a16:creationId xmlns:a16="http://schemas.microsoft.com/office/drawing/2014/main" id="{AABB32D4-7E72-1044-8FB0-3E522B1FBC32}"/>
              </a:ext>
            </a:extLst>
          </p:cNvPr>
          <p:cNvSpPr/>
          <p:nvPr/>
        </p:nvSpPr>
        <p:spPr>
          <a:xfrm>
            <a:off x="232756" y="964281"/>
            <a:ext cx="6317674" cy="731515"/>
          </a:xfrm>
          <a:prstGeom prst="rect">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a:solidFill>
                  <a:srgbClr val="FF0000"/>
                </a:solidFill>
                <a:latin typeface="Yu Gothic" panose="020B0400000000000000" pitchFamily="34" charset="-128"/>
                <a:ea typeface="Yu Gothic" panose="020B0400000000000000" pitchFamily="34" charset="-128"/>
              </a:rPr>
              <a:t>負傷者の救護</a:t>
            </a:r>
          </a:p>
        </p:txBody>
      </p:sp>
      <p:sp>
        <p:nvSpPr>
          <p:cNvPr id="8" name="正方形/長方形 7">
            <a:extLst>
              <a:ext uri="{FF2B5EF4-FFF2-40B4-BE49-F238E27FC236}">
                <a16:creationId xmlns:a16="http://schemas.microsoft.com/office/drawing/2014/main" id="{E98A2921-876A-2240-935C-327D787E8A1A}"/>
              </a:ext>
            </a:extLst>
          </p:cNvPr>
          <p:cNvSpPr/>
          <p:nvPr/>
        </p:nvSpPr>
        <p:spPr>
          <a:xfrm>
            <a:off x="232756" y="1898078"/>
            <a:ext cx="6317674" cy="2191784"/>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１ 避難場所に仮救護所を設置する</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tabLst>
                <a:tab pos="2473325" algn="l"/>
              </a:tabLst>
            </a:pPr>
            <a:r>
              <a:rPr kumimoji="1" lang="ja-JP" altLang="en-US" sz="2000">
                <a:solidFill>
                  <a:sysClr val="windowText" lastClr="000000"/>
                </a:solidFill>
                <a:latin typeface="Yu Gothic Medium" panose="020B0400000000000000" pitchFamily="34" charset="-128"/>
                <a:ea typeface="Yu Gothic Medium" panose="020B0400000000000000" pitchFamily="34" charset="-128"/>
              </a:rPr>
              <a:t>□</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AED</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a:t>
            </a:r>
            <a:r>
              <a:rPr kumimoji="1" lang="en-US" altLang="ja-JP" sz="2000" u="dotted" baseline="4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保健室入口左の廊下</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2473325" algn="l"/>
              </a:tabLst>
            </a:pP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救急セット </a:t>
            </a:r>
            <a:r>
              <a:rPr kumimoji="1" lang="en-US" altLang="ja-JP" sz="2000" u="dotted" baseline="4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保健室扉開けてすぐの机上</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2473325" algn="l"/>
              </a:tabLst>
            </a:pPr>
            <a:r>
              <a:rPr kumimoji="1" lang="ja-JP" altLang="en-US" sz="2000">
                <a:solidFill>
                  <a:sysClr val="windowText" lastClr="000000"/>
                </a:solidFill>
                <a:latin typeface="Yu Gothic Medium" panose="020B0400000000000000" pitchFamily="34" charset="-128"/>
                <a:ea typeface="Yu Gothic Medium" panose="020B0400000000000000" pitchFamily="34" charset="-128"/>
              </a:rPr>
              <a:t>□ ブルーシート</a:t>
            </a:r>
            <a:r>
              <a:rPr kumimoji="1" lang="en-US" altLang="ja-JP" sz="2000" u="dotted" baseline="4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同上</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t>
            </a: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保健室に生徒→避難誘導（職員室に応援要請）</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9" name="正方形/長方形 8">
            <a:extLst>
              <a:ext uri="{FF2B5EF4-FFF2-40B4-BE49-F238E27FC236}">
                <a16:creationId xmlns:a16="http://schemas.microsoft.com/office/drawing/2014/main" id="{EE6817CE-F7DC-6E41-BF79-445B4858100E}"/>
              </a:ext>
            </a:extLst>
          </p:cNvPr>
          <p:cNvSpPr/>
          <p:nvPr/>
        </p:nvSpPr>
        <p:spPr>
          <a:xfrm>
            <a:off x="232756" y="4258891"/>
            <a:ext cx="6317674" cy="2191784"/>
          </a:xfrm>
          <a:prstGeom prst="rect">
            <a:avLst/>
          </a:prstGeom>
          <a:solidFill>
            <a:schemeClr val="bg1"/>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２ 負傷者の応急手当をする</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本部への連絡</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10" name="正方形/長方形 9">
            <a:extLst>
              <a:ext uri="{FF2B5EF4-FFF2-40B4-BE49-F238E27FC236}">
                <a16:creationId xmlns:a16="http://schemas.microsoft.com/office/drawing/2014/main" id="{D6BB2184-19BD-5443-8CDB-C4BC41A84DFF}"/>
              </a:ext>
            </a:extLst>
          </p:cNvPr>
          <p:cNvSpPr/>
          <p:nvPr/>
        </p:nvSpPr>
        <p:spPr>
          <a:xfrm>
            <a:off x="232756" y="6636329"/>
            <a:ext cx="6317674" cy="2191784"/>
          </a:xfrm>
          <a:prstGeom prst="rect">
            <a:avLst/>
          </a:prstGeom>
          <a:solidFill>
            <a:schemeClr val="bg1"/>
          </a:solidFill>
          <a:ln w="762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３医療機関への連絡・搬送</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本部への連絡</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保護者への連絡</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医療機関への連絡 → ２ページ目</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搬送の手配（１１９）</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979ADC53-7240-F949-9974-9A89E83EDCC4}"/>
              </a:ext>
            </a:extLst>
          </p:cNvPr>
          <p:cNvSpPr txBox="1"/>
          <p:nvPr/>
        </p:nvSpPr>
        <p:spPr>
          <a:xfrm>
            <a:off x="5902036" y="9443260"/>
            <a:ext cx="648394" cy="282631"/>
          </a:xfrm>
          <a:prstGeom prst="rect">
            <a:avLst/>
          </a:prstGeom>
          <a:noFill/>
        </p:spPr>
        <p:txBody>
          <a:bodyPr wrap="square" rtlCol="0">
            <a:spAutoFit/>
          </a:bodyPr>
          <a:lstStyle/>
          <a:p>
            <a:pPr algn="r"/>
            <a:r>
              <a:rPr kumimoji="1" lang="ja-JP" altLang="en-US" sz="1200"/>
              <a:t>１／２</a:t>
            </a:r>
          </a:p>
        </p:txBody>
      </p:sp>
      <p:sp>
        <p:nvSpPr>
          <p:cNvPr id="12" name="テキスト ボックス 11">
            <a:extLst>
              <a:ext uri="{FF2B5EF4-FFF2-40B4-BE49-F238E27FC236}">
                <a16:creationId xmlns:a16="http://schemas.microsoft.com/office/drawing/2014/main" id="{5725767D-8CF8-154C-BAB4-FB0580B1FAE9}"/>
              </a:ext>
            </a:extLst>
          </p:cNvPr>
          <p:cNvSpPr txBox="1"/>
          <p:nvPr/>
        </p:nvSpPr>
        <p:spPr>
          <a:xfrm>
            <a:off x="5253642" y="9443260"/>
            <a:ext cx="648394" cy="282631"/>
          </a:xfrm>
          <a:prstGeom prst="rect">
            <a:avLst/>
          </a:prstGeom>
          <a:noFill/>
        </p:spPr>
        <p:txBody>
          <a:bodyPr wrap="square" rtlCol="0">
            <a:spAutoFit/>
          </a:bodyPr>
          <a:lstStyle/>
          <a:p>
            <a:r>
              <a:rPr kumimoji="1" lang="ja-JP" altLang="en-US" sz="1200"/>
              <a:t>地震</a:t>
            </a:r>
          </a:p>
        </p:txBody>
      </p:sp>
    </p:spTree>
    <p:extLst>
      <p:ext uri="{BB962C8B-B14F-4D97-AF65-F5344CB8AC3E}">
        <p14:creationId xmlns:p14="http://schemas.microsoft.com/office/powerpoint/2010/main" val="3449912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FD1F6F5-553A-6541-B01D-1551482CA51D}"/>
              </a:ext>
            </a:extLst>
          </p:cNvPr>
          <p:cNvSpPr/>
          <p:nvPr/>
        </p:nvSpPr>
        <p:spPr>
          <a:xfrm>
            <a:off x="232756" y="232755"/>
            <a:ext cx="1612669"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① 養護教諭</a:t>
            </a:r>
          </a:p>
        </p:txBody>
      </p:sp>
      <p:sp>
        <p:nvSpPr>
          <p:cNvPr id="3" name="正方形/長方形 2">
            <a:extLst>
              <a:ext uri="{FF2B5EF4-FFF2-40B4-BE49-F238E27FC236}">
                <a16:creationId xmlns:a16="http://schemas.microsoft.com/office/drawing/2014/main" id="{8699B93C-7DDB-AA48-A11D-583DCCC4B403}"/>
              </a:ext>
            </a:extLst>
          </p:cNvPr>
          <p:cNvSpPr/>
          <p:nvPr/>
        </p:nvSpPr>
        <p:spPr>
          <a:xfrm>
            <a:off x="1997825" y="232756"/>
            <a:ext cx="1975659"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② 生徒保健部</a:t>
            </a:r>
          </a:p>
        </p:txBody>
      </p:sp>
      <p:sp>
        <p:nvSpPr>
          <p:cNvPr id="4" name="正方形/長方形 3">
            <a:extLst>
              <a:ext uri="{FF2B5EF4-FFF2-40B4-BE49-F238E27FC236}">
                <a16:creationId xmlns:a16="http://schemas.microsoft.com/office/drawing/2014/main" id="{E5D65953-ABC7-7E41-8B4B-14308126C61E}"/>
              </a:ext>
            </a:extLst>
          </p:cNvPr>
          <p:cNvSpPr/>
          <p:nvPr/>
        </p:nvSpPr>
        <p:spPr>
          <a:xfrm>
            <a:off x="249381" y="598518"/>
            <a:ext cx="1014153"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地震</a:t>
            </a:r>
          </a:p>
        </p:txBody>
      </p:sp>
      <p:sp>
        <p:nvSpPr>
          <p:cNvPr id="5" name="正方形/長方形 4">
            <a:extLst>
              <a:ext uri="{FF2B5EF4-FFF2-40B4-BE49-F238E27FC236}">
                <a16:creationId xmlns:a16="http://schemas.microsoft.com/office/drawing/2014/main" id="{A684736F-C8F2-2F46-B76B-94EA7690D908}"/>
              </a:ext>
            </a:extLst>
          </p:cNvPr>
          <p:cNvSpPr/>
          <p:nvPr/>
        </p:nvSpPr>
        <p:spPr>
          <a:xfrm>
            <a:off x="1407623" y="598518"/>
            <a:ext cx="1335579"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初期対応</a:t>
            </a:r>
          </a:p>
        </p:txBody>
      </p:sp>
      <p:sp>
        <p:nvSpPr>
          <p:cNvPr id="6" name="正方形/長方形 5">
            <a:extLst>
              <a:ext uri="{FF2B5EF4-FFF2-40B4-BE49-F238E27FC236}">
                <a16:creationId xmlns:a16="http://schemas.microsoft.com/office/drawing/2014/main" id="{0A903AE9-C4A2-9B47-B0F4-C0981EBF1648}"/>
              </a:ext>
            </a:extLst>
          </p:cNvPr>
          <p:cNvSpPr/>
          <p:nvPr/>
        </p:nvSpPr>
        <p:spPr>
          <a:xfrm>
            <a:off x="2887291" y="598518"/>
            <a:ext cx="1668088"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学校管理下</a:t>
            </a:r>
          </a:p>
        </p:txBody>
      </p:sp>
      <p:sp>
        <p:nvSpPr>
          <p:cNvPr id="7" name="正方形/長方形 6">
            <a:extLst>
              <a:ext uri="{FF2B5EF4-FFF2-40B4-BE49-F238E27FC236}">
                <a16:creationId xmlns:a16="http://schemas.microsoft.com/office/drawing/2014/main" id="{AABB32D4-7E72-1044-8FB0-3E522B1FBC32}"/>
              </a:ext>
            </a:extLst>
          </p:cNvPr>
          <p:cNvSpPr/>
          <p:nvPr/>
        </p:nvSpPr>
        <p:spPr>
          <a:xfrm>
            <a:off x="232756" y="964281"/>
            <a:ext cx="6317674" cy="731515"/>
          </a:xfrm>
          <a:prstGeom prst="rect">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a:solidFill>
                  <a:srgbClr val="FF0000"/>
                </a:solidFill>
                <a:latin typeface="Yu Gothic" panose="020B0400000000000000" pitchFamily="34" charset="-128"/>
                <a:ea typeface="Yu Gothic" panose="020B0400000000000000" pitchFamily="34" charset="-128"/>
              </a:rPr>
              <a:t>負傷者の救護</a:t>
            </a:r>
          </a:p>
        </p:txBody>
      </p:sp>
      <p:sp>
        <p:nvSpPr>
          <p:cNvPr id="10" name="正方形/長方形 9">
            <a:extLst>
              <a:ext uri="{FF2B5EF4-FFF2-40B4-BE49-F238E27FC236}">
                <a16:creationId xmlns:a16="http://schemas.microsoft.com/office/drawing/2014/main" id="{D6BB2184-19BD-5443-8CDB-C4BC41A84DFF}"/>
              </a:ext>
            </a:extLst>
          </p:cNvPr>
          <p:cNvSpPr/>
          <p:nvPr/>
        </p:nvSpPr>
        <p:spPr>
          <a:xfrm>
            <a:off x="232756" y="1864824"/>
            <a:ext cx="6317674" cy="3771205"/>
          </a:xfrm>
          <a:prstGeom prst="rect">
            <a:avLst/>
          </a:prstGeom>
          <a:solidFill>
            <a:schemeClr val="bg1"/>
          </a:solidFill>
          <a:ln w="762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a:t>
            </a:r>
            <a:r>
              <a:rPr kumimoji="1" lang="en-US" altLang="ja-JP" sz="2800" b="1">
                <a:solidFill>
                  <a:sysClr val="windowText" lastClr="000000"/>
                </a:solidFill>
                <a:latin typeface="Yu Gothic" panose="020B0400000000000000" pitchFamily="34" charset="-128"/>
                <a:ea typeface="Yu Gothic" panose="020B0400000000000000" pitchFamily="34" charset="-128"/>
              </a:rPr>
              <a:t> </a:t>
            </a:r>
            <a:r>
              <a:rPr kumimoji="1" lang="ja-JP" altLang="en-US" sz="2800" b="1">
                <a:solidFill>
                  <a:sysClr val="windowText" lastClr="000000"/>
                </a:solidFill>
                <a:latin typeface="Yu Gothic" panose="020B0400000000000000" pitchFamily="34" charset="-128"/>
                <a:ea typeface="Yu Gothic" panose="020B0400000000000000" pitchFamily="34" charset="-128"/>
              </a:rPr>
              <a:t>近隣の医療機関</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国保川崎病院（</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0224-84-2119</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・内科</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・整形外科（火水金，第３月</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PM</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・皮膚科（木</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AM</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みやぎ県南中核病院（</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0224-51-5500</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・内科</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・外科</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・整形外科</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・眼科</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・皮膚科</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979ADC53-7240-F949-9974-9A89E83EDCC4}"/>
              </a:ext>
            </a:extLst>
          </p:cNvPr>
          <p:cNvSpPr txBox="1"/>
          <p:nvPr/>
        </p:nvSpPr>
        <p:spPr>
          <a:xfrm>
            <a:off x="5902036" y="9443260"/>
            <a:ext cx="648394" cy="282631"/>
          </a:xfrm>
          <a:prstGeom prst="rect">
            <a:avLst/>
          </a:prstGeom>
          <a:noFill/>
        </p:spPr>
        <p:txBody>
          <a:bodyPr wrap="square" rtlCol="0">
            <a:spAutoFit/>
          </a:bodyPr>
          <a:lstStyle/>
          <a:p>
            <a:pPr algn="r"/>
            <a:r>
              <a:rPr kumimoji="1" lang="ja-JP" altLang="en-US" sz="1200"/>
              <a:t>２／２</a:t>
            </a:r>
          </a:p>
        </p:txBody>
      </p:sp>
      <p:sp>
        <p:nvSpPr>
          <p:cNvPr id="12" name="テキスト ボックス 11">
            <a:extLst>
              <a:ext uri="{FF2B5EF4-FFF2-40B4-BE49-F238E27FC236}">
                <a16:creationId xmlns:a16="http://schemas.microsoft.com/office/drawing/2014/main" id="{5725767D-8CF8-154C-BAB4-FB0580B1FAE9}"/>
              </a:ext>
            </a:extLst>
          </p:cNvPr>
          <p:cNvSpPr txBox="1"/>
          <p:nvPr/>
        </p:nvSpPr>
        <p:spPr>
          <a:xfrm>
            <a:off x="5253642" y="9443260"/>
            <a:ext cx="648394" cy="282631"/>
          </a:xfrm>
          <a:prstGeom prst="rect">
            <a:avLst/>
          </a:prstGeom>
          <a:noFill/>
        </p:spPr>
        <p:txBody>
          <a:bodyPr wrap="square" rtlCol="0">
            <a:spAutoFit/>
          </a:bodyPr>
          <a:lstStyle/>
          <a:p>
            <a:r>
              <a:rPr kumimoji="1" lang="ja-JP" altLang="en-US" sz="1200"/>
              <a:t>地震</a:t>
            </a:r>
          </a:p>
        </p:txBody>
      </p:sp>
    </p:spTree>
    <p:extLst>
      <p:ext uri="{BB962C8B-B14F-4D97-AF65-F5344CB8AC3E}">
        <p14:creationId xmlns:p14="http://schemas.microsoft.com/office/powerpoint/2010/main" val="3175588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FD1F6F5-553A-6541-B01D-1551482CA51D}"/>
              </a:ext>
            </a:extLst>
          </p:cNvPr>
          <p:cNvSpPr/>
          <p:nvPr/>
        </p:nvSpPr>
        <p:spPr>
          <a:xfrm>
            <a:off x="232755" y="232755"/>
            <a:ext cx="4162264"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① その場にいる人（人数が足りないとき）</a:t>
            </a:r>
          </a:p>
        </p:txBody>
      </p:sp>
      <p:sp>
        <p:nvSpPr>
          <p:cNvPr id="4" name="正方形/長方形 3">
            <a:extLst>
              <a:ext uri="{FF2B5EF4-FFF2-40B4-BE49-F238E27FC236}">
                <a16:creationId xmlns:a16="http://schemas.microsoft.com/office/drawing/2014/main" id="{E5D65953-ABC7-7E41-8B4B-14308126C61E}"/>
              </a:ext>
            </a:extLst>
          </p:cNvPr>
          <p:cNvSpPr/>
          <p:nvPr/>
        </p:nvSpPr>
        <p:spPr>
          <a:xfrm>
            <a:off x="249381" y="598518"/>
            <a:ext cx="1014153"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地震</a:t>
            </a:r>
          </a:p>
        </p:txBody>
      </p:sp>
      <p:sp>
        <p:nvSpPr>
          <p:cNvPr id="5" name="正方形/長方形 4">
            <a:extLst>
              <a:ext uri="{FF2B5EF4-FFF2-40B4-BE49-F238E27FC236}">
                <a16:creationId xmlns:a16="http://schemas.microsoft.com/office/drawing/2014/main" id="{A684736F-C8F2-2F46-B76B-94EA7690D908}"/>
              </a:ext>
            </a:extLst>
          </p:cNvPr>
          <p:cNvSpPr/>
          <p:nvPr/>
        </p:nvSpPr>
        <p:spPr>
          <a:xfrm>
            <a:off x="1407623" y="598518"/>
            <a:ext cx="1335579"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初期対応</a:t>
            </a:r>
          </a:p>
        </p:txBody>
      </p:sp>
      <p:sp>
        <p:nvSpPr>
          <p:cNvPr id="6" name="正方形/長方形 5">
            <a:extLst>
              <a:ext uri="{FF2B5EF4-FFF2-40B4-BE49-F238E27FC236}">
                <a16:creationId xmlns:a16="http://schemas.microsoft.com/office/drawing/2014/main" id="{0A903AE9-C4A2-9B47-B0F4-C0981EBF1648}"/>
              </a:ext>
            </a:extLst>
          </p:cNvPr>
          <p:cNvSpPr/>
          <p:nvPr/>
        </p:nvSpPr>
        <p:spPr>
          <a:xfrm>
            <a:off x="2887291" y="598518"/>
            <a:ext cx="1668088"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学校管理下</a:t>
            </a:r>
          </a:p>
        </p:txBody>
      </p:sp>
      <p:sp>
        <p:nvSpPr>
          <p:cNvPr id="7" name="正方形/長方形 6">
            <a:extLst>
              <a:ext uri="{FF2B5EF4-FFF2-40B4-BE49-F238E27FC236}">
                <a16:creationId xmlns:a16="http://schemas.microsoft.com/office/drawing/2014/main" id="{AABB32D4-7E72-1044-8FB0-3E522B1FBC32}"/>
              </a:ext>
            </a:extLst>
          </p:cNvPr>
          <p:cNvSpPr/>
          <p:nvPr/>
        </p:nvSpPr>
        <p:spPr>
          <a:xfrm>
            <a:off x="232756" y="964281"/>
            <a:ext cx="6317674" cy="731515"/>
          </a:xfrm>
          <a:prstGeom prst="rect">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solidFill>
                  <a:srgbClr val="FF0000"/>
                </a:solidFill>
                <a:latin typeface="Yu Gothic" panose="020B0400000000000000" pitchFamily="34" charset="-128"/>
                <a:ea typeface="Yu Gothic" panose="020B0400000000000000" pitchFamily="34" charset="-128"/>
              </a:rPr>
              <a:t>最低限の対応（人数不足時）</a:t>
            </a:r>
          </a:p>
        </p:txBody>
      </p:sp>
      <p:sp>
        <p:nvSpPr>
          <p:cNvPr id="8" name="正方形/長方形 7">
            <a:extLst>
              <a:ext uri="{FF2B5EF4-FFF2-40B4-BE49-F238E27FC236}">
                <a16:creationId xmlns:a16="http://schemas.microsoft.com/office/drawing/2014/main" id="{E98A2921-876A-2240-935C-327D787E8A1A}"/>
              </a:ext>
            </a:extLst>
          </p:cNvPr>
          <p:cNvSpPr/>
          <p:nvPr/>
        </p:nvSpPr>
        <p:spPr>
          <a:xfrm>
            <a:off x="232756" y="1898077"/>
            <a:ext cx="6317674" cy="3244555"/>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dirty="0">
                <a:solidFill>
                  <a:sysClr val="windowText" lastClr="000000"/>
                </a:solidFill>
                <a:latin typeface="Yu Gothic" panose="020B0400000000000000" pitchFamily="34" charset="-128"/>
                <a:ea typeface="Yu Gothic" panose="020B0400000000000000" pitchFamily="34" charset="-128"/>
              </a:rPr>
              <a:t>１ 避難指示→点呼</a:t>
            </a:r>
            <a:endParaRPr kumimoji="1" lang="en-US" altLang="ja-JP" sz="2800" b="1" dirty="0">
              <a:solidFill>
                <a:sysClr val="windowText" lastClr="000000"/>
              </a:solidFill>
              <a:latin typeface="Yu Gothic" panose="020B0400000000000000" pitchFamily="34" charset="-128"/>
              <a:ea typeface="Yu Gothic" panose="020B0400000000000000" pitchFamily="34" charset="-128"/>
            </a:endParaRPr>
          </a:p>
          <a:p>
            <a:pPr marL="279400"/>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避難指示</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200" dirty="0">
                <a:solidFill>
                  <a:sysClr val="windowText" lastClr="000000"/>
                </a:solidFill>
                <a:latin typeface="Yu Gothic Medium" panose="020B0400000000000000" pitchFamily="34" charset="-128"/>
                <a:ea typeface="Yu Gothic Medium" panose="020B0400000000000000" pitchFamily="34" charset="-128"/>
              </a:rPr>
              <a:t>　避難場所　①校庭（３塁付近）②校庭（畑方面）③校舎裏の駐車場　④体育館</a:t>
            </a:r>
            <a:endParaRPr kumimoji="1" lang="en-US" altLang="ja-JP" sz="12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200" dirty="0">
                <a:solidFill>
                  <a:sysClr val="windowText" lastClr="000000"/>
                </a:solidFill>
                <a:latin typeface="Yu Gothic Medium" panose="020B0400000000000000" pitchFamily="34" charset="-128"/>
                <a:ea typeface="Yu Gothic Medium" panose="020B0400000000000000" pitchFamily="34" charset="-128"/>
              </a:rPr>
              <a:t>　避難経路　①東西両階段　②東階段　③西階段</a:t>
            </a:r>
            <a:endParaRPr kumimoji="1" lang="en-US" altLang="ja-JP" sz="1200" dirty="0">
              <a:solidFill>
                <a:sysClr val="windowText" lastClr="000000"/>
              </a:solidFill>
              <a:latin typeface="Yu Gothic Medium" panose="020B0400000000000000" pitchFamily="34" charset="-128"/>
              <a:ea typeface="Yu Gothic Medium" panose="020B0400000000000000" pitchFamily="34" charset="-128"/>
            </a:endParaRPr>
          </a:p>
          <a:p>
            <a:pPr marL="279400"/>
            <a:endParaRPr kumimoji="1" lang="en-US" altLang="ja-JP" sz="11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避難</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1600" dirty="0">
                <a:solidFill>
                  <a:srgbClr val="FF0000"/>
                </a:solidFill>
                <a:latin typeface="Yu Gothic Medium" panose="020B0400000000000000" pitchFamily="34" charset="-128"/>
                <a:ea typeface="Yu Gothic Medium" panose="020B0400000000000000" pitchFamily="34" charset="-128"/>
              </a:rPr>
              <a:t>非常持出袋</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1600" dirty="0">
                <a:solidFill>
                  <a:srgbClr val="FF0000"/>
                </a:solidFill>
                <a:latin typeface="Yu Gothic Medium" panose="020B0400000000000000" pitchFamily="34" charset="-128"/>
                <a:ea typeface="Yu Gothic Medium" panose="020B0400000000000000" pitchFamily="34" charset="-128"/>
              </a:rPr>
              <a:t>拡声器</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を持ち出す（できれば</a:t>
            </a:r>
            <a:r>
              <a:rPr kumimoji="1" lang="ja-JP" altLang="en-US" sz="1600" dirty="0">
                <a:solidFill>
                  <a:srgbClr val="FF0000"/>
                </a:solidFill>
                <a:latin typeface="Yu Gothic Medium" panose="020B0400000000000000" pitchFamily="34" charset="-128"/>
                <a:ea typeface="Yu Gothic Medium" panose="020B0400000000000000" pitchFamily="34" charset="-128"/>
              </a:rPr>
              <a:t>救急バッグ</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も）</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人員確認（生徒・職員・校外学習・他）</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lvl="0"/>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1600" dirty="0">
                <a:solidFill>
                  <a:srgbClr val="FF0000"/>
                </a:solidFill>
                <a:latin typeface="Yu Gothic Medium" panose="020B0400000000000000" pitchFamily="34" charset="-128"/>
                <a:ea typeface="Yu Gothic Medium" panose="020B0400000000000000" pitchFamily="34" charset="-128"/>
              </a:rPr>
              <a:t>名簿</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は非常持出袋の中</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行方不明者の捜索</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p:txBody>
      </p:sp>
      <p:sp>
        <p:nvSpPr>
          <p:cNvPr id="9" name="正方形/長方形 8">
            <a:extLst>
              <a:ext uri="{FF2B5EF4-FFF2-40B4-BE49-F238E27FC236}">
                <a16:creationId xmlns:a16="http://schemas.microsoft.com/office/drawing/2014/main" id="{EE6817CE-F7DC-6E41-BF79-445B4858100E}"/>
              </a:ext>
            </a:extLst>
          </p:cNvPr>
          <p:cNvSpPr/>
          <p:nvPr/>
        </p:nvSpPr>
        <p:spPr>
          <a:xfrm>
            <a:off x="232756" y="5344913"/>
            <a:ext cx="6317674" cy="2117141"/>
          </a:xfrm>
          <a:prstGeom prst="rect">
            <a:avLst/>
          </a:prstGeom>
          <a:solidFill>
            <a:schemeClr val="bg1"/>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dirty="0">
                <a:solidFill>
                  <a:sysClr val="windowText" lastClr="000000"/>
                </a:solidFill>
                <a:latin typeface="Yu Gothic" panose="020B0400000000000000" pitchFamily="34" charset="-128"/>
                <a:ea typeface="Yu Gothic" panose="020B0400000000000000" pitchFamily="34" charset="-128"/>
              </a:rPr>
              <a:t>２ 状況把握・方針決定</a:t>
            </a:r>
            <a:endParaRPr kumimoji="1" lang="en-US" altLang="ja-JP" sz="2800" b="1" dirty="0">
              <a:solidFill>
                <a:sysClr val="windowText" lastClr="000000"/>
              </a:solidFill>
              <a:latin typeface="Yu Gothic" panose="020B0400000000000000" pitchFamily="34" charset="-128"/>
              <a:ea typeface="Yu Gothic" panose="020B0400000000000000" pitchFamily="34" charset="-128"/>
            </a:endParaRPr>
          </a:p>
          <a:p>
            <a:pPr marL="279400"/>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負傷者の救護</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災害対策本部の会議（会議次第は２ページ目）</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lvl="0"/>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・状況の把握（ラジオなど）</a:t>
            </a:r>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a:p>
            <a:pPr marL="279400" lvl="0"/>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・今後の対応</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p:txBody>
      </p:sp>
      <p:sp>
        <p:nvSpPr>
          <p:cNvPr id="10" name="正方形/長方形 9">
            <a:extLst>
              <a:ext uri="{FF2B5EF4-FFF2-40B4-BE49-F238E27FC236}">
                <a16:creationId xmlns:a16="http://schemas.microsoft.com/office/drawing/2014/main" id="{D6BB2184-19BD-5443-8CDB-C4BC41A84DFF}"/>
              </a:ext>
            </a:extLst>
          </p:cNvPr>
          <p:cNvSpPr/>
          <p:nvPr/>
        </p:nvSpPr>
        <p:spPr>
          <a:xfrm>
            <a:off x="232756" y="7597833"/>
            <a:ext cx="6317674" cy="1709648"/>
          </a:xfrm>
          <a:prstGeom prst="rect">
            <a:avLst/>
          </a:prstGeom>
          <a:solidFill>
            <a:schemeClr val="bg1"/>
          </a:solidFill>
          <a:ln w="762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３ 大災害時対応への準備</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落ち着ける場所へ移動（教室，体育館など）</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連絡（緊急メール，本校，県教委）</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生徒役割分担</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979ADC53-7240-F949-9974-9A89E83EDCC4}"/>
              </a:ext>
            </a:extLst>
          </p:cNvPr>
          <p:cNvSpPr txBox="1"/>
          <p:nvPr/>
        </p:nvSpPr>
        <p:spPr>
          <a:xfrm>
            <a:off x="5902036" y="9443260"/>
            <a:ext cx="648394" cy="282631"/>
          </a:xfrm>
          <a:prstGeom prst="rect">
            <a:avLst/>
          </a:prstGeom>
          <a:noFill/>
        </p:spPr>
        <p:txBody>
          <a:bodyPr wrap="square" rtlCol="0">
            <a:spAutoFit/>
          </a:bodyPr>
          <a:lstStyle/>
          <a:p>
            <a:pPr algn="r"/>
            <a:r>
              <a:rPr kumimoji="1" lang="ja-JP" altLang="en-US" sz="1200"/>
              <a:t>１／２</a:t>
            </a:r>
          </a:p>
        </p:txBody>
      </p:sp>
      <p:sp>
        <p:nvSpPr>
          <p:cNvPr id="12" name="テキスト ボックス 11">
            <a:extLst>
              <a:ext uri="{FF2B5EF4-FFF2-40B4-BE49-F238E27FC236}">
                <a16:creationId xmlns:a16="http://schemas.microsoft.com/office/drawing/2014/main" id="{5725767D-8CF8-154C-BAB4-FB0580B1FAE9}"/>
              </a:ext>
            </a:extLst>
          </p:cNvPr>
          <p:cNvSpPr txBox="1"/>
          <p:nvPr/>
        </p:nvSpPr>
        <p:spPr>
          <a:xfrm>
            <a:off x="5253642" y="9443260"/>
            <a:ext cx="648394" cy="282631"/>
          </a:xfrm>
          <a:prstGeom prst="rect">
            <a:avLst/>
          </a:prstGeom>
          <a:noFill/>
        </p:spPr>
        <p:txBody>
          <a:bodyPr wrap="square" rtlCol="0">
            <a:spAutoFit/>
          </a:bodyPr>
          <a:lstStyle/>
          <a:p>
            <a:r>
              <a:rPr kumimoji="1" lang="ja-JP" altLang="en-US" sz="1200"/>
              <a:t>地震</a:t>
            </a:r>
          </a:p>
        </p:txBody>
      </p:sp>
      <p:sp>
        <p:nvSpPr>
          <p:cNvPr id="3" name="四角形吹き出し 2">
            <a:extLst>
              <a:ext uri="{FF2B5EF4-FFF2-40B4-BE49-F238E27FC236}">
                <a16:creationId xmlns:a16="http://schemas.microsoft.com/office/drawing/2014/main" id="{1EEDFF0C-D25E-FD4F-9D12-E5105008F326}"/>
              </a:ext>
            </a:extLst>
          </p:cNvPr>
          <p:cNvSpPr/>
          <p:nvPr/>
        </p:nvSpPr>
        <p:spPr>
          <a:xfrm>
            <a:off x="3391594" y="4428084"/>
            <a:ext cx="706794" cy="391913"/>
          </a:xfrm>
          <a:prstGeom prst="wedgeRectCallout">
            <a:avLst>
              <a:gd name="adj1" fmla="val -89922"/>
              <a:gd name="adj2" fmla="val 4150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b="1">
                <a:latin typeface="+mn-ea"/>
              </a:rPr>
              <a:t>できれば</a:t>
            </a:r>
            <a:endParaRPr kumimoji="1" lang="en-US" altLang="ja-JP" sz="800" b="1">
              <a:latin typeface="+mn-ea"/>
            </a:endParaRPr>
          </a:p>
          <a:p>
            <a:pPr algn="ctr"/>
            <a:r>
              <a:rPr kumimoji="1" lang="ja-JP" altLang="en-US" sz="800" b="1">
                <a:latin typeface="+mn-ea"/>
              </a:rPr>
              <a:t>２人以上で</a:t>
            </a:r>
          </a:p>
        </p:txBody>
      </p:sp>
      <p:sp>
        <p:nvSpPr>
          <p:cNvPr id="13" name="四角形吹き出し 12">
            <a:extLst>
              <a:ext uri="{FF2B5EF4-FFF2-40B4-BE49-F238E27FC236}">
                <a16:creationId xmlns:a16="http://schemas.microsoft.com/office/drawing/2014/main" id="{F430ED92-E1C1-684F-A7DB-140E573D7440}"/>
              </a:ext>
            </a:extLst>
          </p:cNvPr>
          <p:cNvSpPr/>
          <p:nvPr/>
        </p:nvSpPr>
        <p:spPr>
          <a:xfrm>
            <a:off x="5034273" y="3237709"/>
            <a:ext cx="1176027" cy="412781"/>
          </a:xfrm>
          <a:prstGeom prst="wedgeRectCallout">
            <a:avLst>
              <a:gd name="adj1" fmla="val -37847"/>
              <a:gd name="adj2" fmla="val 82293"/>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b="1" dirty="0">
                <a:latin typeface="+mn-ea"/>
              </a:rPr>
              <a:t>保健室に入ってすぐ左側の生徒机の上</a:t>
            </a:r>
          </a:p>
        </p:txBody>
      </p:sp>
      <p:sp>
        <p:nvSpPr>
          <p:cNvPr id="14" name="四角形吹き出し 13">
            <a:extLst>
              <a:ext uri="{FF2B5EF4-FFF2-40B4-BE49-F238E27FC236}">
                <a16:creationId xmlns:a16="http://schemas.microsoft.com/office/drawing/2014/main" id="{4B8E94DE-E9DB-AD4E-A0D5-51B1DB276678}"/>
              </a:ext>
            </a:extLst>
          </p:cNvPr>
          <p:cNvSpPr/>
          <p:nvPr/>
        </p:nvSpPr>
        <p:spPr>
          <a:xfrm>
            <a:off x="5372794" y="7780714"/>
            <a:ext cx="1028006" cy="465512"/>
          </a:xfrm>
          <a:prstGeom prst="wedgeRectCallout">
            <a:avLst>
              <a:gd name="adj1" fmla="val -66914"/>
              <a:gd name="adj2" fmla="val 55219"/>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b="1">
                <a:latin typeface="+mn-ea"/>
              </a:rPr>
              <a:t>余震に注意</a:t>
            </a:r>
            <a:endParaRPr kumimoji="1" lang="en-US" altLang="ja-JP" sz="800" b="1">
              <a:latin typeface="+mn-ea"/>
            </a:endParaRPr>
          </a:p>
          <a:p>
            <a:pPr algn="ctr"/>
            <a:r>
              <a:rPr kumimoji="1" lang="ja-JP" altLang="en-US" sz="800" b="1">
                <a:latin typeface="+mn-ea"/>
              </a:rPr>
              <a:t>天井からの落下物</a:t>
            </a:r>
            <a:endParaRPr kumimoji="1" lang="en-US" altLang="ja-JP" sz="800" b="1">
              <a:latin typeface="+mn-ea"/>
            </a:endParaRPr>
          </a:p>
          <a:p>
            <a:pPr algn="ctr"/>
            <a:r>
              <a:rPr kumimoji="1" lang="ja-JP" altLang="en-US" sz="800" b="1">
                <a:latin typeface="+mn-ea"/>
              </a:rPr>
              <a:t>バスケゴールも</a:t>
            </a:r>
          </a:p>
        </p:txBody>
      </p:sp>
      <p:sp>
        <p:nvSpPr>
          <p:cNvPr id="15" name="四角形吹き出し 14">
            <a:extLst>
              <a:ext uri="{FF2B5EF4-FFF2-40B4-BE49-F238E27FC236}">
                <a16:creationId xmlns:a16="http://schemas.microsoft.com/office/drawing/2014/main" id="{BF0248D6-DBFE-B943-AE53-7413ED558963}"/>
              </a:ext>
            </a:extLst>
          </p:cNvPr>
          <p:cNvSpPr/>
          <p:nvPr/>
        </p:nvSpPr>
        <p:spPr>
          <a:xfrm>
            <a:off x="1823728" y="3313963"/>
            <a:ext cx="919474" cy="412781"/>
          </a:xfrm>
          <a:prstGeom prst="wedgeRectCallout">
            <a:avLst>
              <a:gd name="adj1" fmla="val -20261"/>
              <a:gd name="adj2" fmla="val 79506"/>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b="1">
                <a:latin typeface="+mn-ea"/>
              </a:rPr>
              <a:t>職員室のシュレッダー周辺</a:t>
            </a:r>
          </a:p>
        </p:txBody>
      </p:sp>
      <p:sp>
        <p:nvSpPr>
          <p:cNvPr id="16" name="四角形吹き出し 15">
            <a:extLst>
              <a:ext uri="{FF2B5EF4-FFF2-40B4-BE49-F238E27FC236}">
                <a16:creationId xmlns:a16="http://schemas.microsoft.com/office/drawing/2014/main" id="{EE818193-FF20-0947-BFBA-BF3595B2A102}"/>
              </a:ext>
            </a:extLst>
          </p:cNvPr>
          <p:cNvSpPr/>
          <p:nvPr/>
        </p:nvSpPr>
        <p:spPr>
          <a:xfrm>
            <a:off x="2810749" y="8909859"/>
            <a:ext cx="1939530" cy="331907"/>
          </a:xfrm>
          <a:prstGeom prst="wedgeRectCallout">
            <a:avLst>
              <a:gd name="adj1" fmla="val -57493"/>
              <a:gd name="adj2" fmla="val -52999"/>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b="1">
                <a:latin typeface="+mn-ea"/>
              </a:rPr>
              <a:t>副校長，教務部長，防災主任が出せます。誰もいない場合 </a:t>
            </a:r>
            <a:r>
              <a:rPr kumimoji="1" lang="en-US" altLang="ja-JP" sz="800" b="1">
                <a:latin typeface="+mn-ea"/>
              </a:rPr>
              <a:t>LINE</a:t>
            </a:r>
            <a:r>
              <a:rPr kumimoji="1" lang="ja-JP" altLang="en-US" sz="800" b="1">
                <a:latin typeface="+mn-ea"/>
              </a:rPr>
              <a:t>で連絡！</a:t>
            </a:r>
          </a:p>
        </p:txBody>
      </p:sp>
      <p:sp>
        <p:nvSpPr>
          <p:cNvPr id="17" name="四角形吹き出し 16">
            <a:extLst>
              <a:ext uri="{FF2B5EF4-FFF2-40B4-BE49-F238E27FC236}">
                <a16:creationId xmlns:a16="http://schemas.microsoft.com/office/drawing/2014/main" id="{68990183-2974-EC4D-AEF7-B2654CDA6B5D}"/>
              </a:ext>
            </a:extLst>
          </p:cNvPr>
          <p:cNvSpPr/>
          <p:nvPr/>
        </p:nvSpPr>
        <p:spPr>
          <a:xfrm>
            <a:off x="4903805" y="8909859"/>
            <a:ext cx="1516157" cy="331907"/>
          </a:xfrm>
          <a:prstGeom prst="wedgeRectCallout">
            <a:avLst>
              <a:gd name="adj1" fmla="val -52562"/>
              <a:gd name="adj2" fmla="val -80722"/>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800" b="1">
                <a:latin typeface="+mn-ea"/>
              </a:rPr>
              <a:t>本校：</a:t>
            </a:r>
            <a:r>
              <a:rPr kumimoji="1" lang="en-US" altLang="ja-JP" sz="800" b="1">
                <a:latin typeface="+mn-ea"/>
              </a:rPr>
              <a:t>0224-53-1049</a:t>
            </a:r>
          </a:p>
          <a:p>
            <a:r>
              <a:rPr kumimoji="1" lang="ja-JP" altLang="en-US" sz="800" b="1">
                <a:latin typeface="+mn-ea"/>
              </a:rPr>
              <a:t>高校教育課：</a:t>
            </a:r>
            <a:r>
              <a:rPr kumimoji="1" lang="en-US" altLang="ja-JP" sz="800" b="1">
                <a:latin typeface="+mn-ea"/>
              </a:rPr>
              <a:t>022-261-3621</a:t>
            </a:r>
            <a:endParaRPr kumimoji="1" lang="ja-JP" altLang="en-US" sz="800" b="1">
              <a:latin typeface="+mn-ea"/>
            </a:endParaRPr>
          </a:p>
        </p:txBody>
      </p:sp>
    </p:spTree>
    <p:extLst>
      <p:ext uri="{BB962C8B-B14F-4D97-AF65-F5344CB8AC3E}">
        <p14:creationId xmlns:p14="http://schemas.microsoft.com/office/powerpoint/2010/main" val="599230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5D65953-ABC7-7E41-8B4B-14308126C61E}"/>
              </a:ext>
            </a:extLst>
          </p:cNvPr>
          <p:cNvSpPr/>
          <p:nvPr/>
        </p:nvSpPr>
        <p:spPr>
          <a:xfrm>
            <a:off x="249381" y="598518"/>
            <a:ext cx="1014153"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地震</a:t>
            </a:r>
          </a:p>
        </p:txBody>
      </p:sp>
      <p:sp>
        <p:nvSpPr>
          <p:cNvPr id="5" name="正方形/長方形 4">
            <a:extLst>
              <a:ext uri="{FF2B5EF4-FFF2-40B4-BE49-F238E27FC236}">
                <a16:creationId xmlns:a16="http://schemas.microsoft.com/office/drawing/2014/main" id="{A684736F-C8F2-2F46-B76B-94EA7690D908}"/>
              </a:ext>
            </a:extLst>
          </p:cNvPr>
          <p:cNvSpPr/>
          <p:nvPr/>
        </p:nvSpPr>
        <p:spPr>
          <a:xfrm>
            <a:off x="1407623" y="598518"/>
            <a:ext cx="1335579"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初期対応</a:t>
            </a:r>
          </a:p>
        </p:txBody>
      </p:sp>
      <p:sp>
        <p:nvSpPr>
          <p:cNvPr id="6" name="正方形/長方形 5">
            <a:extLst>
              <a:ext uri="{FF2B5EF4-FFF2-40B4-BE49-F238E27FC236}">
                <a16:creationId xmlns:a16="http://schemas.microsoft.com/office/drawing/2014/main" id="{0A903AE9-C4A2-9B47-B0F4-C0981EBF1648}"/>
              </a:ext>
            </a:extLst>
          </p:cNvPr>
          <p:cNvSpPr/>
          <p:nvPr/>
        </p:nvSpPr>
        <p:spPr>
          <a:xfrm>
            <a:off x="2887291" y="598518"/>
            <a:ext cx="1668088"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学校管理下</a:t>
            </a:r>
          </a:p>
        </p:txBody>
      </p:sp>
      <p:sp>
        <p:nvSpPr>
          <p:cNvPr id="7" name="正方形/長方形 6">
            <a:extLst>
              <a:ext uri="{FF2B5EF4-FFF2-40B4-BE49-F238E27FC236}">
                <a16:creationId xmlns:a16="http://schemas.microsoft.com/office/drawing/2014/main" id="{AABB32D4-7E72-1044-8FB0-3E522B1FBC32}"/>
              </a:ext>
            </a:extLst>
          </p:cNvPr>
          <p:cNvSpPr/>
          <p:nvPr/>
        </p:nvSpPr>
        <p:spPr>
          <a:xfrm>
            <a:off x="232756" y="964281"/>
            <a:ext cx="6317674" cy="731515"/>
          </a:xfrm>
          <a:prstGeom prst="rect">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solidFill>
                  <a:srgbClr val="FF0000"/>
                </a:solidFill>
                <a:latin typeface="Yu Gothic" panose="020B0400000000000000" pitchFamily="34" charset="-128"/>
                <a:ea typeface="Yu Gothic" panose="020B0400000000000000" pitchFamily="34" charset="-128"/>
              </a:rPr>
              <a:t>最低限の対応（人数不足時）</a:t>
            </a:r>
          </a:p>
        </p:txBody>
      </p:sp>
      <p:sp>
        <p:nvSpPr>
          <p:cNvPr id="10" name="正方形/長方形 9">
            <a:extLst>
              <a:ext uri="{FF2B5EF4-FFF2-40B4-BE49-F238E27FC236}">
                <a16:creationId xmlns:a16="http://schemas.microsoft.com/office/drawing/2014/main" id="{D6BB2184-19BD-5443-8CDB-C4BC41A84DFF}"/>
              </a:ext>
            </a:extLst>
          </p:cNvPr>
          <p:cNvSpPr/>
          <p:nvPr/>
        </p:nvSpPr>
        <p:spPr>
          <a:xfrm>
            <a:off x="232756" y="1864823"/>
            <a:ext cx="6317674" cy="7442659"/>
          </a:xfrm>
          <a:prstGeom prst="rect">
            <a:avLst/>
          </a:prstGeom>
          <a:solidFill>
            <a:schemeClr val="bg1"/>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dirty="0">
                <a:solidFill>
                  <a:sysClr val="windowText" lastClr="000000"/>
                </a:solidFill>
                <a:latin typeface="Yu Gothic" panose="020B0400000000000000" pitchFamily="34" charset="-128"/>
                <a:ea typeface="Yu Gothic" panose="020B0400000000000000" pitchFamily="34" charset="-128"/>
              </a:rPr>
              <a:t>■</a:t>
            </a:r>
            <a:r>
              <a:rPr kumimoji="1" lang="en-US" altLang="ja-JP" sz="2800" b="1" dirty="0">
                <a:solidFill>
                  <a:sysClr val="windowText" lastClr="000000"/>
                </a:solidFill>
                <a:latin typeface="Yu Gothic" panose="020B0400000000000000" pitchFamily="34" charset="-128"/>
                <a:ea typeface="Yu Gothic" panose="020B0400000000000000" pitchFamily="34" charset="-128"/>
              </a:rPr>
              <a:t> </a:t>
            </a:r>
            <a:r>
              <a:rPr kumimoji="1" lang="ja-JP" altLang="en-US" sz="2800" b="1" dirty="0">
                <a:solidFill>
                  <a:sysClr val="windowText" lastClr="000000"/>
                </a:solidFill>
                <a:latin typeface="Yu Gothic" panose="020B0400000000000000" pitchFamily="34" charset="-128"/>
                <a:ea typeface="Yu Gothic" panose="020B0400000000000000" pitchFamily="34" charset="-128"/>
              </a:rPr>
              <a:t>災害対策本部会議</a:t>
            </a:r>
            <a:endParaRPr kumimoji="1" lang="en-US" altLang="ja-JP" sz="2800" b="1" dirty="0">
              <a:solidFill>
                <a:sysClr val="windowText" lastClr="000000"/>
              </a:solidFill>
              <a:latin typeface="Yu Gothic" panose="020B0400000000000000" pitchFamily="34" charset="-128"/>
              <a:ea typeface="Yu Gothic" panose="020B0400000000000000" pitchFamily="34" charset="-128"/>
            </a:endParaRPr>
          </a:p>
          <a:p>
            <a:pPr marL="279400"/>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　本校教職員　キャンパス代表</a:t>
            </a:r>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a:p>
            <a:pPr marL="279400"/>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（司会）いる人</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人員の把握（避難者，不明者，負傷者）</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　　・校外学習</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災害の状況</a:t>
            </a:r>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br>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自治体・気象台等からの発表</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　　・避難指示等（警戒レベル）</a:t>
            </a:r>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　　・気象警報等</a:t>
            </a:r>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br>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周囲の状況（分かる範囲で）</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・川崎町（→役場，近隣小中学校等との情報交換）</a:t>
            </a:r>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・通学路（土砂崩れ，交通事故など）</a:t>
            </a:r>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・生徒居住地の安全性</a:t>
            </a:r>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　　　　（仙台，村田町，大河原，柴田町，蔵王町ほか）</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二次災害の可能性</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・地域（他の小中学校等）</a:t>
            </a:r>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・通学路</a:t>
            </a:r>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・生徒居住地</a:t>
            </a:r>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二次避難の必要性</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今後の対応</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・通常授業に戻る</a:t>
            </a:r>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・一斉下校</a:t>
            </a:r>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・保護者引き渡し</a:t>
            </a:r>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　　・学校待機・宿泊</a:t>
            </a:r>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ja-JP" altLang="en-US" sz="1600" dirty="0">
                <a:solidFill>
                  <a:sysClr val="windowText" lastClr="000000"/>
                </a:solidFill>
                <a:latin typeface="Yu Gothic Medium" panose="020B0400000000000000" pitchFamily="34" charset="-128"/>
                <a:ea typeface="Yu Gothic Medium" panose="020B0400000000000000" pitchFamily="34" charset="-128"/>
              </a:rPr>
              <a:t>　　・避難所開設</a:t>
            </a:r>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endParaRPr kumimoji="1" lang="en-US" altLang="ja-JP" sz="1600" dirty="0">
              <a:solidFill>
                <a:sysClr val="windowText" lastClr="000000"/>
              </a:solidFill>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979ADC53-7240-F949-9974-9A89E83EDCC4}"/>
              </a:ext>
            </a:extLst>
          </p:cNvPr>
          <p:cNvSpPr txBox="1"/>
          <p:nvPr/>
        </p:nvSpPr>
        <p:spPr>
          <a:xfrm>
            <a:off x="5902036" y="9443260"/>
            <a:ext cx="648394" cy="282631"/>
          </a:xfrm>
          <a:prstGeom prst="rect">
            <a:avLst/>
          </a:prstGeom>
          <a:noFill/>
        </p:spPr>
        <p:txBody>
          <a:bodyPr wrap="square" rtlCol="0">
            <a:spAutoFit/>
          </a:bodyPr>
          <a:lstStyle/>
          <a:p>
            <a:pPr algn="r"/>
            <a:r>
              <a:rPr kumimoji="1" lang="ja-JP" altLang="en-US" sz="1200"/>
              <a:t>２／２</a:t>
            </a:r>
          </a:p>
        </p:txBody>
      </p:sp>
      <p:sp>
        <p:nvSpPr>
          <p:cNvPr id="12" name="テキスト ボックス 11">
            <a:extLst>
              <a:ext uri="{FF2B5EF4-FFF2-40B4-BE49-F238E27FC236}">
                <a16:creationId xmlns:a16="http://schemas.microsoft.com/office/drawing/2014/main" id="{5725767D-8CF8-154C-BAB4-FB0580B1FAE9}"/>
              </a:ext>
            </a:extLst>
          </p:cNvPr>
          <p:cNvSpPr txBox="1"/>
          <p:nvPr/>
        </p:nvSpPr>
        <p:spPr>
          <a:xfrm>
            <a:off x="5253642" y="9443260"/>
            <a:ext cx="648394" cy="282631"/>
          </a:xfrm>
          <a:prstGeom prst="rect">
            <a:avLst/>
          </a:prstGeom>
          <a:noFill/>
        </p:spPr>
        <p:txBody>
          <a:bodyPr wrap="square" rtlCol="0">
            <a:spAutoFit/>
          </a:bodyPr>
          <a:lstStyle/>
          <a:p>
            <a:r>
              <a:rPr kumimoji="1" lang="ja-JP" altLang="en-US" sz="1200"/>
              <a:t>地震</a:t>
            </a:r>
          </a:p>
        </p:txBody>
      </p:sp>
      <p:sp>
        <p:nvSpPr>
          <p:cNvPr id="18" name="正方形/長方形 17">
            <a:extLst>
              <a:ext uri="{FF2B5EF4-FFF2-40B4-BE49-F238E27FC236}">
                <a16:creationId xmlns:a16="http://schemas.microsoft.com/office/drawing/2014/main" id="{1E57686C-23AB-3B4E-9877-6B89282553B8}"/>
              </a:ext>
            </a:extLst>
          </p:cNvPr>
          <p:cNvSpPr/>
          <p:nvPr/>
        </p:nvSpPr>
        <p:spPr>
          <a:xfrm>
            <a:off x="232755" y="232755"/>
            <a:ext cx="4162264"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① その場にいる人（人数が足りないとき）</a:t>
            </a:r>
          </a:p>
        </p:txBody>
      </p:sp>
      <p:sp>
        <p:nvSpPr>
          <p:cNvPr id="13" name="四角形吹き出し 2">
            <a:extLst>
              <a:ext uri="{FF2B5EF4-FFF2-40B4-BE49-F238E27FC236}">
                <a16:creationId xmlns:a16="http://schemas.microsoft.com/office/drawing/2014/main" id="{46437742-ABCB-4C0D-BF01-27D48427A33A}"/>
              </a:ext>
            </a:extLst>
          </p:cNvPr>
          <p:cNvSpPr/>
          <p:nvPr/>
        </p:nvSpPr>
        <p:spPr>
          <a:xfrm>
            <a:off x="3953022" y="6339307"/>
            <a:ext cx="1230923" cy="782569"/>
          </a:xfrm>
          <a:prstGeom prst="wedgeRectCallout">
            <a:avLst>
              <a:gd name="adj1" fmla="val -78045"/>
              <a:gd name="adj2" fmla="val -40936"/>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800" b="1" dirty="0">
                <a:latin typeface="+mn-ea"/>
              </a:rPr>
              <a:t>・強い余震</a:t>
            </a:r>
            <a:endParaRPr kumimoji="1" lang="en-US" altLang="ja-JP" sz="800" b="1" dirty="0">
              <a:latin typeface="+mn-ea"/>
            </a:endParaRPr>
          </a:p>
          <a:p>
            <a:r>
              <a:rPr kumimoji="1" lang="ja-JP" altLang="en-US" sz="800" b="1" dirty="0">
                <a:latin typeface="+mn-ea"/>
              </a:rPr>
              <a:t>・火災</a:t>
            </a:r>
            <a:endParaRPr kumimoji="1" lang="en-US" altLang="ja-JP" sz="800" b="1" dirty="0">
              <a:latin typeface="+mn-ea"/>
            </a:endParaRPr>
          </a:p>
          <a:p>
            <a:r>
              <a:rPr kumimoji="1" lang="ja-JP" altLang="en-US" sz="800" b="1" dirty="0">
                <a:latin typeface="+mn-ea"/>
              </a:rPr>
              <a:t>・津波（生徒居住地）</a:t>
            </a:r>
            <a:endParaRPr kumimoji="1" lang="en-US" altLang="ja-JP" sz="800" b="1" dirty="0">
              <a:latin typeface="+mn-ea"/>
            </a:endParaRPr>
          </a:p>
          <a:p>
            <a:r>
              <a:rPr kumimoji="1" lang="ja-JP" altLang="en-US" sz="800" b="1" dirty="0">
                <a:latin typeface="+mn-ea"/>
              </a:rPr>
              <a:t>・原子力災害</a:t>
            </a:r>
            <a:endParaRPr kumimoji="1" lang="en-US" altLang="ja-JP" sz="800" b="1" dirty="0">
              <a:latin typeface="+mn-ea"/>
            </a:endParaRPr>
          </a:p>
          <a:p>
            <a:r>
              <a:rPr kumimoji="1" lang="ja-JP" altLang="en-US" sz="800" b="1" dirty="0">
                <a:latin typeface="+mn-ea"/>
              </a:rPr>
              <a:t>・土砂災害</a:t>
            </a:r>
            <a:endParaRPr kumimoji="1" lang="en-US" altLang="ja-JP" sz="800" b="1" dirty="0">
              <a:latin typeface="+mn-ea"/>
            </a:endParaRPr>
          </a:p>
        </p:txBody>
      </p:sp>
    </p:spTree>
    <p:extLst>
      <p:ext uri="{BB962C8B-B14F-4D97-AF65-F5344CB8AC3E}">
        <p14:creationId xmlns:p14="http://schemas.microsoft.com/office/powerpoint/2010/main" val="1221467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5D65953-ABC7-7E41-8B4B-14308126C61E}"/>
              </a:ext>
            </a:extLst>
          </p:cNvPr>
          <p:cNvSpPr/>
          <p:nvPr/>
        </p:nvSpPr>
        <p:spPr>
          <a:xfrm>
            <a:off x="249381" y="598518"/>
            <a:ext cx="1014153"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地震</a:t>
            </a:r>
          </a:p>
        </p:txBody>
      </p:sp>
      <p:sp>
        <p:nvSpPr>
          <p:cNvPr id="5" name="正方形/長方形 4">
            <a:extLst>
              <a:ext uri="{FF2B5EF4-FFF2-40B4-BE49-F238E27FC236}">
                <a16:creationId xmlns:a16="http://schemas.microsoft.com/office/drawing/2014/main" id="{A684736F-C8F2-2F46-B76B-94EA7690D908}"/>
              </a:ext>
            </a:extLst>
          </p:cNvPr>
          <p:cNvSpPr/>
          <p:nvPr/>
        </p:nvSpPr>
        <p:spPr>
          <a:xfrm>
            <a:off x="1407623" y="598518"/>
            <a:ext cx="1335579"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初期対応</a:t>
            </a:r>
          </a:p>
        </p:txBody>
      </p:sp>
      <p:sp>
        <p:nvSpPr>
          <p:cNvPr id="6" name="正方形/長方形 5">
            <a:extLst>
              <a:ext uri="{FF2B5EF4-FFF2-40B4-BE49-F238E27FC236}">
                <a16:creationId xmlns:a16="http://schemas.microsoft.com/office/drawing/2014/main" id="{0A903AE9-C4A2-9B47-B0F4-C0981EBF1648}"/>
              </a:ext>
            </a:extLst>
          </p:cNvPr>
          <p:cNvSpPr/>
          <p:nvPr/>
        </p:nvSpPr>
        <p:spPr>
          <a:xfrm>
            <a:off x="2887291" y="598518"/>
            <a:ext cx="1668088"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学校管理下</a:t>
            </a:r>
          </a:p>
        </p:txBody>
      </p:sp>
      <p:sp>
        <p:nvSpPr>
          <p:cNvPr id="7" name="正方形/長方形 6">
            <a:extLst>
              <a:ext uri="{FF2B5EF4-FFF2-40B4-BE49-F238E27FC236}">
                <a16:creationId xmlns:a16="http://schemas.microsoft.com/office/drawing/2014/main" id="{AABB32D4-7E72-1044-8FB0-3E522B1FBC32}"/>
              </a:ext>
            </a:extLst>
          </p:cNvPr>
          <p:cNvSpPr/>
          <p:nvPr/>
        </p:nvSpPr>
        <p:spPr>
          <a:xfrm>
            <a:off x="232756" y="964281"/>
            <a:ext cx="6317674" cy="731515"/>
          </a:xfrm>
          <a:prstGeom prst="rect">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a:solidFill>
                  <a:srgbClr val="FF0000"/>
                </a:solidFill>
                <a:latin typeface="Yu Gothic" panose="020B0400000000000000" pitchFamily="34" charset="-128"/>
                <a:ea typeface="Yu Gothic" panose="020B0400000000000000" pitchFamily="34" charset="-128"/>
              </a:rPr>
              <a:t>災対本部長（全体指揮）</a:t>
            </a:r>
          </a:p>
        </p:txBody>
      </p:sp>
      <p:sp>
        <p:nvSpPr>
          <p:cNvPr id="10" name="正方形/長方形 9">
            <a:extLst>
              <a:ext uri="{FF2B5EF4-FFF2-40B4-BE49-F238E27FC236}">
                <a16:creationId xmlns:a16="http://schemas.microsoft.com/office/drawing/2014/main" id="{D6BB2184-19BD-5443-8CDB-C4BC41A84DFF}"/>
              </a:ext>
            </a:extLst>
          </p:cNvPr>
          <p:cNvSpPr/>
          <p:nvPr/>
        </p:nvSpPr>
        <p:spPr>
          <a:xfrm>
            <a:off x="232756" y="1864823"/>
            <a:ext cx="6317674" cy="7442659"/>
          </a:xfrm>
          <a:prstGeom prst="rect">
            <a:avLst/>
          </a:prstGeom>
          <a:solidFill>
            <a:schemeClr val="bg1"/>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a:t>
            </a:r>
            <a:r>
              <a:rPr kumimoji="1" lang="en-US" altLang="ja-JP" sz="2800" b="1">
                <a:solidFill>
                  <a:sysClr val="windowText" lastClr="000000"/>
                </a:solidFill>
                <a:latin typeface="Yu Gothic" panose="020B0400000000000000" pitchFamily="34" charset="-128"/>
                <a:ea typeface="Yu Gothic" panose="020B0400000000000000" pitchFamily="34" charset="-128"/>
              </a:rPr>
              <a:t> </a:t>
            </a:r>
            <a:r>
              <a:rPr kumimoji="1" lang="ja-JP" altLang="en-US" sz="2800" b="1">
                <a:solidFill>
                  <a:sysClr val="windowText" lastClr="000000"/>
                </a:solidFill>
                <a:latin typeface="Yu Gothic" panose="020B0400000000000000" pitchFamily="34" charset="-128"/>
                <a:ea typeface="Yu Gothic" panose="020B0400000000000000" pitchFamily="34" charset="-128"/>
              </a:rPr>
              <a:t>災害対策本部会議</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　（校長）　副校長　各部長　防災主任　キャンパス代表</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（司会）防災主任</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人員の把握（避難者，不明者，負傷者）</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　　・校外学習</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災害の状況</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自治体・気象台等からの発表</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ja-JP" altLang="en-US" sz="1600">
                <a:solidFill>
                  <a:sysClr val="windowText" lastClr="000000"/>
                </a:solidFill>
                <a:latin typeface="Yu Gothic Medium" panose="020B0400000000000000" pitchFamily="34" charset="-128"/>
                <a:ea typeface="Yu Gothic Medium" panose="020B0400000000000000" pitchFamily="34" charset="-128"/>
              </a:rPr>
              <a:t>　　・避難指示等（警戒レベル）</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ja-JP" altLang="en-US" sz="1600">
                <a:solidFill>
                  <a:sysClr val="windowText" lastClr="000000"/>
                </a:solidFill>
                <a:latin typeface="Yu Gothic Medium" panose="020B0400000000000000" pitchFamily="34" charset="-128"/>
                <a:ea typeface="Yu Gothic Medium" panose="020B0400000000000000" pitchFamily="34" charset="-128"/>
              </a:rPr>
              <a:t>　　・気象警報等</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周囲の状況</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・川崎町（→役場，近隣小中学校等との情報交換）</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・通学路（土砂崩れ，交通事故など）</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・生徒居住地の安全性</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ja-JP" altLang="en-US" sz="1600">
                <a:solidFill>
                  <a:sysClr val="windowText" lastClr="000000"/>
                </a:solidFill>
                <a:latin typeface="Yu Gothic Medium" panose="020B0400000000000000" pitchFamily="34" charset="-128"/>
                <a:ea typeface="Yu Gothic Medium" panose="020B0400000000000000" pitchFamily="34" charset="-128"/>
              </a:rPr>
              <a:t>　　　　（仙台，村田町，大河原，柴田町，蔵王町ほか）</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二次災害の可能性</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・地域（他の小中学校等）</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・通学路</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・生徒居住地</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二次避難の必要性</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今後の対応</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・通常授業に戻る</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・一斉下校</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en-US" altLang="ja-JP" sz="16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・保護者引き渡し</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ja-JP" altLang="en-US" sz="1600">
                <a:solidFill>
                  <a:sysClr val="windowText" lastClr="000000"/>
                </a:solidFill>
                <a:latin typeface="Yu Gothic Medium" panose="020B0400000000000000" pitchFamily="34" charset="-128"/>
                <a:ea typeface="Yu Gothic Medium" panose="020B0400000000000000" pitchFamily="34" charset="-128"/>
              </a:rPr>
              <a:t>　　・学校待機・宿泊</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ja-JP" altLang="en-US" sz="1600">
                <a:solidFill>
                  <a:sysClr val="windowText" lastClr="000000"/>
                </a:solidFill>
                <a:latin typeface="Yu Gothic Medium" panose="020B0400000000000000" pitchFamily="34" charset="-128"/>
                <a:ea typeface="Yu Gothic Medium" panose="020B0400000000000000" pitchFamily="34" charset="-128"/>
              </a:rPr>
              <a:t>　　・避難所開設</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979ADC53-7240-F949-9974-9A89E83EDCC4}"/>
              </a:ext>
            </a:extLst>
          </p:cNvPr>
          <p:cNvSpPr txBox="1"/>
          <p:nvPr/>
        </p:nvSpPr>
        <p:spPr>
          <a:xfrm>
            <a:off x="5902036" y="9443260"/>
            <a:ext cx="648394" cy="282631"/>
          </a:xfrm>
          <a:prstGeom prst="rect">
            <a:avLst/>
          </a:prstGeom>
          <a:noFill/>
        </p:spPr>
        <p:txBody>
          <a:bodyPr wrap="square" rtlCol="0">
            <a:spAutoFit/>
          </a:bodyPr>
          <a:lstStyle/>
          <a:p>
            <a:pPr algn="r"/>
            <a:r>
              <a:rPr kumimoji="1" lang="ja-JP" altLang="en-US" sz="1200"/>
              <a:t>２／２</a:t>
            </a:r>
          </a:p>
        </p:txBody>
      </p:sp>
      <p:sp>
        <p:nvSpPr>
          <p:cNvPr id="12" name="テキスト ボックス 11">
            <a:extLst>
              <a:ext uri="{FF2B5EF4-FFF2-40B4-BE49-F238E27FC236}">
                <a16:creationId xmlns:a16="http://schemas.microsoft.com/office/drawing/2014/main" id="{5725767D-8CF8-154C-BAB4-FB0580B1FAE9}"/>
              </a:ext>
            </a:extLst>
          </p:cNvPr>
          <p:cNvSpPr txBox="1"/>
          <p:nvPr/>
        </p:nvSpPr>
        <p:spPr>
          <a:xfrm>
            <a:off x="5253642" y="9443260"/>
            <a:ext cx="648394" cy="282631"/>
          </a:xfrm>
          <a:prstGeom prst="rect">
            <a:avLst/>
          </a:prstGeom>
          <a:noFill/>
        </p:spPr>
        <p:txBody>
          <a:bodyPr wrap="square" rtlCol="0">
            <a:spAutoFit/>
          </a:bodyPr>
          <a:lstStyle/>
          <a:p>
            <a:r>
              <a:rPr kumimoji="1" lang="ja-JP" altLang="en-US" sz="1200"/>
              <a:t>地震</a:t>
            </a:r>
          </a:p>
        </p:txBody>
      </p:sp>
      <p:sp>
        <p:nvSpPr>
          <p:cNvPr id="13" name="正方形/長方形 12">
            <a:extLst>
              <a:ext uri="{FF2B5EF4-FFF2-40B4-BE49-F238E27FC236}">
                <a16:creationId xmlns:a16="http://schemas.microsoft.com/office/drawing/2014/main" id="{45CCA523-B5D0-4449-B6B5-E2DB21230073}"/>
              </a:ext>
            </a:extLst>
          </p:cNvPr>
          <p:cNvSpPr/>
          <p:nvPr/>
        </p:nvSpPr>
        <p:spPr>
          <a:xfrm>
            <a:off x="232756" y="232755"/>
            <a:ext cx="1188000"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① 副校長</a:t>
            </a:r>
          </a:p>
        </p:txBody>
      </p:sp>
      <p:sp>
        <p:nvSpPr>
          <p:cNvPr id="14" name="正方形/長方形 13">
            <a:extLst>
              <a:ext uri="{FF2B5EF4-FFF2-40B4-BE49-F238E27FC236}">
                <a16:creationId xmlns:a16="http://schemas.microsoft.com/office/drawing/2014/main" id="{50243A09-0E42-8D43-B4B8-175ECC0DAE6A}"/>
              </a:ext>
            </a:extLst>
          </p:cNvPr>
          <p:cNvSpPr/>
          <p:nvPr/>
        </p:nvSpPr>
        <p:spPr>
          <a:xfrm>
            <a:off x="1548940" y="232756"/>
            <a:ext cx="1404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② 教務部長</a:t>
            </a:r>
          </a:p>
        </p:txBody>
      </p:sp>
      <p:sp>
        <p:nvSpPr>
          <p:cNvPr id="15" name="正方形/長方形 14">
            <a:extLst>
              <a:ext uri="{FF2B5EF4-FFF2-40B4-BE49-F238E27FC236}">
                <a16:creationId xmlns:a16="http://schemas.microsoft.com/office/drawing/2014/main" id="{A7183F47-3049-1844-BA40-9B784FF51871}"/>
              </a:ext>
            </a:extLst>
          </p:cNvPr>
          <p:cNvSpPr/>
          <p:nvPr/>
        </p:nvSpPr>
        <p:spPr>
          <a:xfrm>
            <a:off x="3081124" y="232755"/>
            <a:ext cx="1044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ysClr val="windowText" lastClr="000000"/>
                </a:solidFill>
                <a:latin typeface="Yu Gothic" panose="020B0400000000000000" pitchFamily="34" charset="-128"/>
                <a:ea typeface="Yu Gothic" panose="020B0400000000000000" pitchFamily="34" charset="-128"/>
              </a:rPr>
              <a:t>③ 防災主任</a:t>
            </a:r>
          </a:p>
        </p:txBody>
      </p:sp>
      <p:sp>
        <p:nvSpPr>
          <p:cNvPr id="16" name="正方形/長方形 15">
            <a:extLst>
              <a:ext uri="{FF2B5EF4-FFF2-40B4-BE49-F238E27FC236}">
                <a16:creationId xmlns:a16="http://schemas.microsoft.com/office/drawing/2014/main" id="{ED642B8B-69BC-5649-A2EF-6727581A628B}"/>
              </a:ext>
            </a:extLst>
          </p:cNvPr>
          <p:cNvSpPr/>
          <p:nvPr/>
        </p:nvSpPr>
        <p:spPr>
          <a:xfrm>
            <a:off x="4264177" y="232755"/>
            <a:ext cx="1008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ysClr val="windowText" lastClr="000000"/>
                </a:solidFill>
                <a:latin typeface="Yu Gothic" panose="020B0400000000000000" pitchFamily="34" charset="-128"/>
                <a:ea typeface="Yu Gothic" panose="020B0400000000000000" pitchFamily="34" charset="-128"/>
              </a:rPr>
              <a:t>④ 生徒部長</a:t>
            </a:r>
          </a:p>
        </p:txBody>
      </p:sp>
      <p:sp>
        <p:nvSpPr>
          <p:cNvPr id="17" name="正方形/長方形 16">
            <a:extLst>
              <a:ext uri="{FF2B5EF4-FFF2-40B4-BE49-F238E27FC236}">
                <a16:creationId xmlns:a16="http://schemas.microsoft.com/office/drawing/2014/main" id="{4D760515-28A5-BF44-AC60-0E04BFAC33F7}"/>
              </a:ext>
            </a:extLst>
          </p:cNvPr>
          <p:cNvSpPr/>
          <p:nvPr/>
        </p:nvSpPr>
        <p:spPr>
          <a:xfrm>
            <a:off x="5398036" y="232755"/>
            <a:ext cx="1008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ysClr val="windowText" lastClr="000000"/>
                </a:solidFill>
                <a:latin typeface="Yu Gothic" panose="020B0400000000000000" pitchFamily="34" charset="-128"/>
                <a:ea typeface="Yu Gothic" panose="020B0400000000000000" pitchFamily="34" charset="-128"/>
              </a:rPr>
              <a:t>⑤ 進路部長</a:t>
            </a:r>
          </a:p>
        </p:txBody>
      </p:sp>
    </p:spTree>
    <p:extLst>
      <p:ext uri="{BB962C8B-B14F-4D97-AF65-F5344CB8AC3E}">
        <p14:creationId xmlns:p14="http://schemas.microsoft.com/office/powerpoint/2010/main" val="1481192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FD1F6F5-553A-6541-B01D-1551482CA51D}"/>
              </a:ext>
            </a:extLst>
          </p:cNvPr>
          <p:cNvSpPr/>
          <p:nvPr/>
        </p:nvSpPr>
        <p:spPr>
          <a:xfrm>
            <a:off x="232756" y="232755"/>
            <a:ext cx="1612669"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① 生徒部長</a:t>
            </a:r>
          </a:p>
        </p:txBody>
      </p:sp>
      <p:sp>
        <p:nvSpPr>
          <p:cNvPr id="3" name="正方形/長方形 2">
            <a:extLst>
              <a:ext uri="{FF2B5EF4-FFF2-40B4-BE49-F238E27FC236}">
                <a16:creationId xmlns:a16="http://schemas.microsoft.com/office/drawing/2014/main" id="{8699B93C-7DDB-AA48-A11D-583DCCC4B403}"/>
              </a:ext>
            </a:extLst>
          </p:cNvPr>
          <p:cNvSpPr/>
          <p:nvPr/>
        </p:nvSpPr>
        <p:spPr>
          <a:xfrm>
            <a:off x="1997825" y="232756"/>
            <a:ext cx="1975659"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② 生徒保健部</a:t>
            </a:r>
          </a:p>
        </p:txBody>
      </p:sp>
      <p:sp>
        <p:nvSpPr>
          <p:cNvPr id="4" name="正方形/長方形 3">
            <a:extLst>
              <a:ext uri="{FF2B5EF4-FFF2-40B4-BE49-F238E27FC236}">
                <a16:creationId xmlns:a16="http://schemas.microsoft.com/office/drawing/2014/main" id="{E5D65953-ABC7-7E41-8B4B-14308126C61E}"/>
              </a:ext>
            </a:extLst>
          </p:cNvPr>
          <p:cNvSpPr/>
          <p:nvPr/>
        </p:nvSpPr>
        <p:spPr>
          <a:xfrm>
            <a:off x="249381" y="598518"/>
            <a:ext cx="1014153"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地震</a:t>
            </a:r>
          </a:p>
        </p:txBody>
      </p:sp>
      <p:sp>
        <p:nvSpPr>
          <p:cNvPr id="5" name="正方形/長方形 4">
            <a:extLst>
              <a:ext uri="{FF2B5EF4-FFF2-40B4-BE49-F238E27FC236}">
                <a16:creationId xmlns:a16="http://schemas.microsoft.com/office/drawing/2014/main" id="{A684736F-C8F2-2F46-B76B-94EA7690D908}"/>
              </a:ext>
            </a:extLst>
          </p:cNvPr>
          <p:cNvSpPr/>
          <p:nvPr/>
        </p:nvSpPr>
        <p:spPr>
          <a:xfrm>
            <a:off x="1407623" y="598518"/>
            <a:ext cx="1335579"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初期対応</a:t>
            </a:r>
          </a:p>
        </p:txBody>
      </p:sp>
      <p:sp>
        <p:nvSpPr>
          <p:cNvPr id="6" name="正方形/長方形 5">
            <a:extLst>
              <a:ext uri="{FF2B5EF4-FFF2-40B4-BE49-F238E27FC236}">
                <a16:creationId xmlns:a16="http://schemas.microsoft.com/office/drawing/2014/main" id="{0A903AE9-C4A2-9B47-B0F4-C0981EBF1648}"/>
              </a:ext>
            </a:extLst>
          </p:cNvPr>
          <p:cNvSpPr/>
          <p:nvPr/>
        </p:nvSpPr>
        <p:spPr>
          <a:xfrm>
            <a:off x="2887291" y="598518"/>
            <a:ext cx="1668088"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学校管理下</a:t>
            </a:r>
          </a:p>
        </p:txBody>
      </p:sp>
      <p:sp>
        <p:nvSpPr>
          <p:cNvPr id="7" name="正方形/長方形 6">
            <a:extLst>
              <a:ext uri="{FF2B5EF4-FFF2-40B4-BE49-F238E27FC236}">
                <a16:creationId xmlns:a16="http://schemas.microsoft.com/office/drawing/2014/main" id="{AABB32D4-7E72-1044-8FB0-3E522B1FBC32}"/>
              </a:ext>
            </a:extLst>
          </p:cNvPr>
          <p:cNvSpPr/>
          <p:nvPr/>
        </p:nvSpPr>
        <p:spPr>
          <a:xfrm>
            <a:off x="232756" y="964281"/>
            <a:ext cx="6317674" cy="731515"/>
          </a:xfrm>
          <a:prstGeom prst="rect">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a:solidFill>
                  <a:srgbClr val="FF0000"/>
                </a:solidFill>
                <a:latin typeface="Yu Gothic" panose="020B0400000000000000" pitchFamily="34" charset="-128"/>
                <a:ea typeface="Yu Gothic" panose="020B0400000000000000" pitchFamily="34" charset="-128"/>
              </a:rPr>
              <a:t>本部と避難場所を設置</a:t>
            </a:r>
          </a:p>
        </p:txBody>
      </p:sp>
      <p:sp>
        <p:nvSpPr>
          <p:cNvPr id="8" name="正方形/長方形 7">
            <a:extLst>
              <a:ext uri="{FF2B5EF4-FFF2-40B4-BE49-F238E27FC236}">
                <a16:creationId xmlns:a16="http://schemas.microsoft.com/office/drawing/2014/main" id="{E98A2921-876A-2240-935C-327D787E8A1A}"/>
              </a:ext>
            </a:extLst>
          </p:cNvPr>
          <p:cNvSpPr/>
          <p:nvPr/>
        </p:nvSpPr>
        <p:spPr>
          <a:xfrm>
            <a:off x="232756" y="1898078"/>
            <a:ext cx="6317674" cy="2191784"/>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１ 避難場所に本部旗を設置する</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tabLst>
                <a:tab pos="2473325" algn="l"/>
              </a:tabLst>
            </a:pPr>
            <a:r>
              <a:rPr kumimoji="1" lang="ja-JP" altLang="en-US" sz="2000">
                <a:solidFill>
                  <a:sysClr val="windowText" lastClr="000000"/>
                </a:solidFill>
                <a:latin typeface="Yu Gothic Medium" panose="020B0400000000000000" pitchFamily="34" charset="-128"/>
                <a:ea typeface="Yu Gothic Medium" panose="020B0400000000000000" pitchFamily="34" charset="-128"/>
              </a:rPr>
              <a:t>□</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本部旗</a:t>
            </a:r>
            <a:r>
              <a:rPr kumimoji="1" lang="en-US" altLang="ja-JP" sz="2000" u="dotted" baseline="4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職員室副校長付近</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2473325" algn="l"/>
              </a:tabLst>
            </a:pP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救急セット</a:t>
            </a:r>
            <a:r>
              <a:rPr kumimoji="1" lang="en-US" altLang="ja-JP" sz="2000" u="dotted" baseline="4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職員室養護教諭机付近</a:t>
            </a:r>
            <a:endParaRPr kumimoji="1" lang="en-US" altLang="ja-JP" sz="2000" u="dotted" baseline="42000">
              <a:solidFill>
                <a:sysClr val="windowText" lastClr="000000"/>
              </a:solidFill>
              <a:latin typeface="Yu Gothic Medium" panose="020B0400000000000000" pitchFamily="34" charset="-128"/>
              <a:ea typeface="Yu Gothic Medium" panose="020B0400000000000000" pitchFamily="34" charset="-128"/>
            </a:endParaRPr>
          </a:p>
          <a:p>
            <a:pPr marL="279400">
              <a:tabLst>
                <a:tab pos="2473325" algn="l"/>
              </a:tabLst>
            </a:pP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避難場所は本部長の指示で</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整列指示→各クラス男女別１列</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9" name="正方形/長方形 8">
            <a:extLst>
              <a:ext uri="{FF2B5EF4-FFF2-40B4-BE49-F238E27FC236}">
                <a16:creationId xmlns:a16="http://schemas.microsoft.com/office/drawing/2014/main" id="{EE6817CE-F7DC-6E41-BF79-445B4858100E}"/>
              </a:ext>
            </a:extLst>
          </p:cNvPr>
          <p:cNvSpPr/>
          <p:nvPr/>
        </p:nvSpPr>
        <p:spPr>
          <a:xfrm>
            <a:off x="232756" y="4258891"/>
            <a:ext cx="6317674" cy="2191784"/>
          </a:xfrm>
          <a:prstGeom prst="rect">
            <a:avLst/>
          </a:prstGeom>
          <a:solidFill>
            <a:schemeClr val="bg1"/>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２ 避難した生徒の安全を確保する</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負傷者・気分の悪くなった生徒がいないか？</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ブルーシート</a:t>
            </a:r>
            <a:r>
              <a:rPr kumimoji="1" lang="en-US" altLang="ja-JP" sz="2000" u="dotted" baseline="4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３枚（■場所■）</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点呼が済んだらブルーシートなどに座らせる</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トイレ場所の指示→体育館脇の外トイレ</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10" name="正方形/長方形 9">
            <a:extLst>
              <a:ext uri="{FF2B5EF4-FFF2-40B4-BE49-F238E27FC236}">
                <a16:creationId xmlns:a16="http://schemas.microsoft.com/office/drawing/2014/main" id="{D6BB2184-19BD-5443-8CDB-C4BC41A84DFF}"/>
              </a:ext>
            </a:extLst>
          </p:cNvPr>
          <p:cNvSpPr/>
          <p:nvPr/>
        </p:nvSpPr>
        <p:spPr>
          <a:xfrm>
            <a:off x="232756" y="6636329"/>
            <a:ext cx="6317674" cy="2191784"/>
          </a:xfrm>
          <a:prstGeom prst="rect">
            <a:avLst/>
          </a:prstGeom>
          <a:solidFill>
            <a:schemeClr val="bg1"/>
          </a:solidFill>
          <a:ln w="762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３ 不明者の捜索・救出を行う</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本部からの指示（捜索・救出は２名以上で！）</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979ADC53-7240-F949-9974-9A89E83EDCC4}"/>
              </a:ext>
            </a:extLst>
          </p:cNvPr>
          <p:cNvSpPr txBox="1"/>
          <p:nvPr/>
        </p:nvSpPr>
        <p:spPr>
          <a:xfrm>
            <a:off x="5902036" y="9443260"/>
            <a:ext cx="648394" cy="282631"/>
          </a:xfrm>
          <a:prstGeom prst="rect">
            <a:avLst/>
          </a:prstGeom>
          <a:noFill/>
        </p:spPr>
        <p:txBody>
          <a:bodyPr wrap="square" rtlCol="0">
            <a:spAutoFit/>
          </a:bodyPr>
          <a:lstStyle/>
          <a:p>
            <a:pPr algn="r"/>
            <a:r>
              <a:rPr kumimoji="1" lang="ja-JP" altLang="en-US" sz="1200"/>
              <a:t>１／１</a:t>
            </a:r>
          </a:p>
        </p:txBody>
      </p:sp>
      <p:sp>
        <p:nvSpPr>
          <p:cNvPr id="12" name="テキスト ボックス 11">
            <a:extLst>
              <a:ext uri="{FF2B5EF4-FFF2-40B4-BE49-F238E27FC236}">
                <a16:creationId xmlns:a16="http://schemas.microsoft.com/office/drawing/2014/main" id="{5725767D-8CF8-154C-BAB4-FB0580B1FAE9}"/>
              </a:ext>
            </a:extLst>
          </p:cNvPr>
          <p:cNvSpPr txBox="1"/>
          <p:nvPr/>
        </p:nvSpPr>
        <p:spPr>
          <a:xfrm>
            <a:off x="5253642" y="9443260"/>
            <a:ext cx="648394" cy="282631"/>
          </a:xfrm>
          <a:prstGeom prst="rect">
            <a:avLst/>
          </a:prstGeom>
          <a:noFill/>
        </p:spPr>
        <p:txBody>
          <a:bodyPr wrap="square" rtlCol="0">
            <a:spAutoFit/>
          </a:bodyPr>
          <a:lstStyle/>
          <a:p>
            <a:r>
              <a:rPr kumimoji="1" lang="ja-JP" altLang="en-US" sz="1200"/>
              <a:t>地震</a:t>
            </a:r>
          </a:p>
        </p:txBody>
      </p:sp>
      <p:sp>
        <p:nvSpPr>
          <p:cNvPr id="13" name="正方形/長方形 12">
            <a:extLst>
              <a:ext uri="{FF2B5EF4-FFF2-40B4-BE49-F238E27FC236}">
                <a16:creationId xmlns:a16="http://schemas.microsoft.com/office/drawing/2014/main" id="{F52B87EC-EC37-A843-826A-EA71BC038DE8}"/>
              </a:ext>
            </a:extLst>
          </p:cNvPr>
          <p:cNvSpPr/>
          <p:nvPr/>
        </p:nvSpPr>
        <p:spPr>
          <a:xfrm>
            <a:off x="4125884" y="232755"/>
            <a:ext cx="1044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ysClr val="windowText" lastClr="000000"/>
                </a:solidFill>
                <a:latin typeface="Yu Gothic" panose="020B0400000000000000" pitchFamily="34" charset="-128"/>
                <a:ea typeface="Yu Gothic" panose="020B0400000000000000" pitchFamily="34" charset="-128"/>
              </a:rPr>
              <a:t>③ 学年主任</a:t>
            </a:r>
          </a:p>
        </p:txBody>
      </p:sp>
    </p:spTree>
    <p:extLst>
      <p:ext uri="{BB962C8B-B14F-4D97-AF65-F5344CB8AC3E}">
        <p14:creationId xmlns:p14="http://schemas.microsoft.com/office/powerpoint/2010/main" val="2307312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FD1F6F5-553A-6541-B01D-1551482CA51D}"/>
              </a:ext>
            </a:extLst>
          </p:cNvPr>
          <p:cNvSpPr/>
          <p:nvPr/>
        </p:nvSpPr>
        <p:spPr>
          <a:xfrm>
            <a:off x="232756" y="232755"/>
            <a:ext cx="1612669"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① 教務部長</a:t>
            </a:r>
          </a:p>
        </p:txBody>
      </p:sp>
      <p:sp>
        <p:nvSpPr>
          <p:cNvPr id="3" name="正方形/長方形 2">
            <a:extLst>
              <a:ext uri="{FF2B5EF4-FFF2-40B4-BE49-F238E27FC236}">
                <a16:creationId xmlns:a16="http://schemas.microsoft.com/office/drawing/2014/main" id="{8699B93C-7DDB-AA48-A11D-583DCCC4B403}"/>
              </a:ext>
            </a:extLst>
          </p:cNvPr>
          <p:cNvSpPr/>
          <p:nvPr/>
        </p:nvSpPr>
        <p:spPr>
          <a:xfrm>
            <a:off x="1997825" y="232756"/>
            <a:ext cx="1584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② 防災主任</a:t>
            </a:r>
          </a:p>
        </p:txBody>
      </p:sp>
      <p:sp>
        <p:nvSpPr>
          <p:cNvPr id="4" name="正方形/長方形 3">
            <a:extLst>
              <a:ext uri="{FF2B5EF4-FFF2-40B4-BE49-F238E27FC236}">
                <a16:creationId xmlns:a16="http://schemas.microsoft.com/office/drawing/2014/main" id="{E5D65953-ABC7-7E41-8B4B-14308126C61E}"/>
              </a:ext>
            </a:extLst>
          </p:cNvPr>
          <p:cNvSpPr/>
          <p:nvPr/>
        </p:nvSpPr>
        <p:spPr>
          <a:xfrm>
            <a:off x="249381" y="598518"/>
            <a:ext cx="1014153"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地震</a:t>
            </a:r>
          </a:p>
        </p:txBody>
      </p:sp>
      <p:sp>
        <p:nvSpPr>
          <p:cNvPr id="5" name="正方形/長方形 4">
            <a:extLst>
              <a:ext uri="{FF2B5EF4-FFF2-40B4-BE49-F238E27FC236}">
                <a16:creationId xmlns:a16="http://schemas.microsoft.com/office/drawing/2014/main" id="{A684736F-C8F2-2F46-B76B-94EA7690D908}"/>
              </a:ext>
            </a:extLst>
          </p:cNvPr>
          <p:cNvSpPr/>
          <p:nvPr/>
        </p:nvSpPr>
        <p:spPr>
          <a:xfrm>
            <a:off x="1407623" y="598518"/>
            <a:ext cx="1335579"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初期対応</a:t>
            </a:r>
          </a:p>
        </p:txBody>
      </p:sp>
      <p:sp>
        <p:nvSpPr>
          <p:cNvPr id="6" name="正方形/長方形 5">
            <a:extLst>
              <a:ext uri="{FF2B5EF4-FFF2-40B4-BE49-F238E27FC236}">
                <a16:creationId xmlns:a16="http://schemas.microsoft.com/office/drawing/2014/main" id="{0A903AE9-C4A2-9B47-B0F4-C0981EBF1648}"/>
              </a:ext>
            </a:extLst>
          </p:cNvPr>
          <p:cNvSpPr/>
          <p:nvPr/>
        </p:nvSpPr>
        <p:spPr>
          <a:xfrm>
            <a:off x="2887291" y="598518"/>
            <a:ext cx="1668088"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学校管理下</a:t>
            </a:r>
          </a:p>
        </p:txBody>
      </p:sp>
      <p:sp>
        <p:nvSpPr>
          <p:cNvPr id="7" name="正方形/長方形 6">
            <a:extLst>
              <a:ext uri="{FF2B5EF4-FFF2-40B4-BE49-F238E27FC236}">
                <a16:creationId xmlns:a16="http://schemas.microsoft.com/office/drawing/2014/main" id="{AABB32D4-7E72-1044-8FB0-3E522B1FBC32}"/>
              </a:ext>
            </a:extLst>
          </p:cNvPr>
          <p:cNvSpPr/>
          <p:nvPr/>
        </p:nvSpPr>
        <p:spPr>
          <a:xfrm>
            <a:off x="232756" y="964281"/>
            <a:ext cx="6317674" cy="731515"/>
          </a:xfrm>
          <a:prstGeom prst="rect">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a:solidFill>
                  <a:srgbClr val="FF0000"/>
                </a:solidFill>
                <a:latin typeface="Yu Gothic" panose="020B0400000000000000" pitchFamily="34" charset="-128"/>
                <a:ea typeface="Yu Gothic" panose="020B0400000000000000" pitchFamily="34" charset="-128"/>
              </a:rPr>
              <a:t>安否確認を行う</a:t>
            </a:r>
          </a:p>
        </p:txBody>
      </p:sp>
      <p:sp>
        <p:nvSpPr>
          <p:cNvPr id="8" name="正方形/長方形 7">
            <a:extLst>
              <a:ext uri="{FF2B5EF4-FFF2-40B4-BE49-F238E27FC236}">
                <a16:creationId xmlns:a16="http://schemas.microsoft.com/office/drawing/2014/main" id="{E98A2921-876A-2240-935C-327D787E8A1A}"/>
              </a:ext>
            </a:extLst>
          </p:cNvPr>
          <p:cNvSpPr/>
          <p:nvPr/>
        </p:nvSpPr>
        <p:spPr>
          <a:xfrm>
            <a:off x="232756" y="1898077"/>
            <a:ext cx="6317674" cy="1975653"/>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１ 避難指示（放送／拡声器）</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tabLst>
                <a:tab pos="2473325" algn="l"/>
              </a:tabLst>
            </a:pPr>
            <a:r>
              <a:rPr kumimoji="1" lang="ja-JP" altLang="en-US" sz="2000">
                <a:solidFill>
                  <a:sysClr val="windowText" lastClr="000000"/>
                </a:solidFill>
                <a:latin typeface="Yu Gothic Medium" panose="020B0400000000000000" pitchFamily="34" charset="-128"/>
                <a:ea typeface="Yu Gothic Medium" panose="020B0400000000000000" pitchFamily="34" charset="-128"/>
              </a:rPr>
              <a:t>□</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緊急地震速報→地震が来ます，安全を確保！</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2473325" algn="l"/>
              </a:tabLst>
            </a:pP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安全点検中です。次の指示を待ちなさい！</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2473325" algn="l"/>
              </a:tabLst>
            </a:pP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本部長の指示を受けて放送で避難指示</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2473325" algn="l"/>
              </a:tabLst>
            </a:pPr>
            <a:r>
              <a:rPr kumimoji="1" lang="ja-JP" altLang="en-US" sz="1600">
                <a:solidFill>
                  <a:sysClr val="windowText" lastClr="000000"/>
                </a:solidFill>
                <a:latin typeface="Yu Gothic Medium" panose="020B0400000000000000" pitchFamily="34" charset="-128"/>
                <a:ea typeface="Yu Gothic Medium" panose="020B0400000000000000" pitchFamily="34" charset="-128"/>
              </a:rPr>
              <a:t>　（災害の状況・避難経路・避難場所）</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9" name="正方形/長方形 8">
            <a:extLst>
              <a:ext uri="{FF2B5EF4-FFF2-40B4-BE49-F238E27FC236}">
                <a16:creationId xmlns:a16="http://schemas.microsoft.com/office/drawing/2014/main" id="{EE6817CE-F7DC-6E41-BF79-445B4858100E}"/>
              </a:ext>
            </a:extLst>
          </p:cNvPr>
          <p:cNvSpPr/>
          <p:nvPr/>
        </p:nvSpPr>
        <p:spPr>
          <a:xfrm>
            <a:off x="232756" y="4076009"/>
            <a:ext cx="6317674" cy="3006435"/>
          </a:xfrm>
          <a:prstGeom prst="rect">
            <a:avLst/>
          </a:prstGeom>
          <a:solidFill>
            <a:schemeClr val="bg1"/>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dirty="0">
                <a:solidFill>
                  <a:sysClr val="windowText" lastClr="000000"/>
                </a:solidFill>
                <a:latin typeface="Yu Gothic" panose="020B0400000000000000" pitchFamily="34" charset="-128"/>
                <a:ea typeface="Yu Gothic" panose="020B0400000000000000" pitchFamily="34" charset="-128"/>
              </a:rPr>
              <a:t>２ 避難者の点呼を行う</a:t>
            </a:r>
            <a:endParaRPr kumimoji="1" lang="en-US" altLang="ja-JP" sz="2800" b="1" dirty="0">
              <a:solidFill>
                <a:sysClr val="windowText" lastClr="000000"/>
              </a:solidFill>
              <a:latin typeface="Yu Gothic" panose="020B0400000000000000" pitchFamily="34" charset="-128"/>
              <a:ea typeface="Yu Gothic" panose="020B0400000000000000" pitchFamily="34" charset="-128"/>
            </a:endParaRPr>
          </a:p>
          <a:p>
            <a:pPr marL="279400"/>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ポータブルスピーカーを運び出す（裁断機下）</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クラスごと</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点呼→名票記入</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（生徒・教員・他）</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（不明者，負傷者など確認）</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a:t>
            </a:r>
            <a:r>
              <a:rPr kumimoji="1" lang="en-US" altLang="ja-JP" sz="12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1200" dirty="0">
                <a:solidFill>
                  <a:sysClr val="windowText" lastClr="000000"/>
                </a:solidFill>
                <a:latin typeface="Yu Gothic Medium" panose="020B0400000000000000" pitchFamily="34" charset="-128"/>
                <a:ea typeface="Yu Gothic Medium" panose="020B0400000000000000" pitchFamily="34" charset="-128"/>
              </a:rPr>
              <a:t>名表は防災主任が持ってくる非常持出袋の中に入っている。</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不在者の有無確認</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（校外学習，実習，欠席等，教職員も）</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点呼の結果を本部長（副校長）に報告</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p:txBody>
      </p:sp>
      <p:sp>
        <p:nvSpPr>
          <p:cNvPr id="10" name="正方形/長方形 9">
            <a:extLst>
              <a:ext uri="{FF2B5EF4-FFF2-40B4-BE49-F238E27FC236}">
                <a16:creationId xmlns:a16="http://schemas.microsoft.com/office/drawing/2014/main" id="{D6BB2184-19BD-5443-8CDB-C4BC41A84DFF}"/>
              </a:ext>
            </a:extLst>
          </p:cNvPr>
          <p:cNvSpPr/>
          <p:nvPr/>
        </p:nvSpPr>
        <p:spPr>
          <a:xfrm>
            <a:off x="232756" y="7348450"/>
            <a:ext cx="6317674" cy="1959031"/>
          </a:xfrm>
          <a:prstGeom prst="rect">
            <a:avLst/>
          </a:prstGeom>
          <a:solidFill>
            <a:schemeClr val="bg1"/>
          </a:solidFill>
          <a:ln w="762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３ 緊急メールを送信</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災対本部会議を踏まえ携帯から緊急メール送信</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　・学校の状況（生徒の安否，学校の被害など）</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　・今後の対応（授業継続，引き渡しなど）</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学校不在者について安否確認</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979ADC53-7240-F949-9974-9A89E83EDCC4}"/>
              </a:ext>
            </a:extLst>
          </p:cNvPr>
          <p:cNvSpPr txBox="1"/>
          <p:nvPr/>
        </p:nvSpPr>
        <p:spPr>
          <a:xfrm>
            <a:off x="5902036" y="9443260"/>
            <a:ext cx="648394" cy="282631"/>
          </a:xfrm>
          <a:prstGeom prst="rect">
            <a:avLst/>
          </a:prstGeom>
          <a:noFill/>
        </p:spPr>
        <p:txBody>
          <a:bodyPr wrap="square" rtlCol="0">
            <a:spAutoFit/>
          </a:bodyPr>
          <a:lstStyle/>
          <a:p>
            <a:pPr algn="r"/>
            <a:r>
              <a:rPr kumimoji="1" lang="ja-JP" altLang="en-US" sz="1200"/>
              <a:t>１／１</a:t>
            </a:r>
          </a:p>
        </p:txBody>
      </p:sp>
      <p:sp>
        <p:nvSpPr>
          <p:cNvPr id="12" name="テキスト ボックス 11">
            <a:extLst>
              <a:ext uri="{FF2B5EF4-FFF2-40B4-BE49-F238E27FC236}">
                <a16:creationId xmlns:a16="http://schemas.microsoft.com/office/drawing/2014/main" id="{5725767D-8CF8-154C-BAB4-FB0580B1FAE9}"/>
              </a:ext>
            </a:extLst>
          </p:cNvPr>
          <p:cNvSpPr txBox="1"/>
          <p:nvPr/>
        </p:nvSpPr>
        <p:spPr>
          <a:xfrm>
            <a:off x="5253642" y="9443260"/>
            <a:ext cx="648394" cy="282631"/>
          </a:xfrm>
          <a:prstGeom prst="rect">
            <a:avLst/>
          </a:prstGeom>
          <a:noFill/>
        </p:spPr>
        <p:txBody>
          <a:bodyPr wrap="square" rtlCol="0">
            <a:spAutoFit/>
          </a:bodyPr>
          <a:lstStyle/>
          <a:p>
            <a:r>
              <a:rPr kumimoji="1" lang="ja-JP" altLang="en-US" sz="1200"/>
              <a:t>地震</a:t>
            </a:r>
          </a:p>
        </p:txBody>
      </p:sp>
      <p:sp>
        <p:nvSpPr>
          <p:cNvPr id="13" name="正方形/長方形 12">
            <a:extLst>
              <a:ext uri="{FF2B5EF4-FFF2-40B4-BE49-F238E27FC236}">
                <a16:creationId xmlns:a16="http://schemas.microsoft.com/office/drawing/2014/main" id="{F52B87EC-EC37-A843-826A-EA71BC038DE8}"/>
              </a:ext>
            </a:extLst>
          </p:cNvPr>
          <p:cNvSpPr/>
          <p:nvPr/>
        </p:nvSpPr>
        <p:spPr>
          <a:xfrm>
            <a:off x="3734225" y="232755"/>
            <a:ext cx="1044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ysClr val="windowText" lastClr="000000"/>
                </a:solidFill>
                <a:latin typeface="Yu Gothic" panose="020B0400000000000000" pitchFamily="34" charset="-128"/>
                <a:ea typeface="Yu Gothic" panose="020B0400000000000000" pitchFamily="34" charset="-128"/>
              </a:rPr>
              <a:t>③ 教務部員</a:t>
            </a:r>
          </a:p>
        </p:txBody>
      </p:sp>
    </p:spTree>
    <p:extLst>
      <p:ext uri="{BB962C8B-B14F-4D97-AF65-F5344CB8AC3E}">
        <p14:creationId xmlns:p14="http://schemas.microsoft.com/office/powerpoint/2010/main" val="1496999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FD1F6F5-553A-6541-B01D-1551482CA51D}"/>
              </a:ext>
            </a:extLst>
          </p:cNvPr>
          <p:cNvSpPr/>
          <p:nvPr/>
        </p:nvSpPr>
        <p:spPr>
          <a:xfrm>
            <a:off x="232756" y="232755"/>
            <a:ext cx="1612669"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① 防災主任</a:t>
            </a:r>
          </a:p>
        </p:txBody>
      </p:sp>
      <p:sp>
        <p:nvSpPr>
          <p:cNvPr id="3" name="正方形/長方形 2">
            <a:extLst>
              <a:ext uri="{FF2B5EF4-FFF2-40B4-BE49-F238E27FC236}">
                <a16:creationId xmlns:a16="http://schemas.microsoft.com/office/drawing/2014/main" id="{8699B93C-7DDB-AA48-A11D-583DCCC4B403}"/>
              </a:ext>
            </a:extLst>
          </p:cNvPr>
          <p:cNvSpPr/>
          <p:nvPr/>
        </p:nvSpPr>
        <p:spPr>
          <a:xfrm>
            <a:off x="1997825" y="232756"/>
            <a:ext cx="1584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② 教務部長</a:t>
            </a:r>
          </a:p>
        </p:txBody>
      </p:sp>
      <p:sp>
        <p:nvSpPr>
          <p:cNvPr id="4" name="正方形/長方形 3">
            <a:extLst>
              <a:ext uri="{FF2B5EF4-FFF2-40B4-BE49-F238E27FC236}">
                <a16:creationId xmlns:a16="http://schemas.microsoft.com/office/drawing/2014/main" id="{E5D65953-ABC7-7E41-8B4B-14308126C61E}"/>
              </a:ext>
            </a:extLst>
          </p:cNvPr>
          <p:cNvSpPr/>
          <p:nvPr/>
        </p:nvSpPr>
        <p:spPr>
          <a:xfrm>
            <a:off x="249381" y="598518"/>
            <a:ext cx="1014153"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地震</a:t>
            </a:r>
          </a:p>
        </p:txBody>
      </p:sp>
      <p:sp>
        <p:nvSpPr>
          <p:cNvPr id="5" name="正方形/長方形 4">
            <a:extLst>
              <a:ext uri="{FF2B5EF4-FFF2-40B4-BE49-F238E27FC236}">
                <a16:creationId xmlns:a16="http://schemas.microsoft.com/office/drawing/2014/main" id="{A684736F-C8F2-2F46-B76B-94EA7690D908}"/>
              </a:ext>
            </a:extLst>
          </p:cNvPr>
          <p:cNvSpPr/>
          <p:nvPr/>
        </p:nvSpPr>
        <p:spPr>
          <a:xfrm>
            <a:off x="1407623" y="598518"/>
            <a:ext cx="1335579"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初期対応</a:t>
            </a:r>
          </a:p>
        </p:txBody>
      </p:sp>
      <p:sp>
        <p:nvSpPr>
          <p:cNvPr id="6" name="正方形/長方形 5">
            <a:extLst>
              <a:ext uri="{FF2B5EF4-FFF2-40B4-BE49-F238E27FC236}">
                <a16:creationId xmlns:a16="http://schemas.microsoft.com/office/drawing/2014/main" id="{0A903AE9-C4A2-9B47-B0F4-C0981EBF1648}"/>
              </a:ext>
            </a:extLst>
          </p:cNvPr>
          <p:cNvSpPr/>
          <p:nvPr/>
        </p:nvSpPr>
        <p:spPr>
          <a:xfrm>
            <a:off x="2887291" y="598518"/>
            <a:ext cx="1668088"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学校管理下</a:t>
            </a:r>
          </a:p>
        </p:txBody>
      </p:sp>
      <p:sp>
        <p:nvSpPr>
          <p:cNvPr id="7" name="正方形/長方形 6">
            <a:extLst>
              <a:ext uri="{FF2B5EF4-FFF2-40B4-BE49-F238E27FC236}">
                <a16:creationId xmlns:a16="http://schemas.microsoft.com/office/drawing/2014/main" id="{AABB32D4-7E72-1044-8FB0-3E522B1FBC32}"/>
              </a:ext>
            </a:extLst>
          </p:cNvPr>
          <p:cNvSpPr/>
          <p:nvPr/>
        </p:nvSpPr>
        <p:spPr>
          <a:xfrm>
            <a:off x="232756" y="964281"/>
            <a:ext cx="6317674" cy="731515"/>
          </a:xfrm>
          <a:prstGeom prst="rect">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a:solidFill>
                  <a:srgbClr val="FF0000"/>
                </a:solidFill>
                <a:latin typeface="Yu Gothic" panose="020B0400000000000000" pitchFamily="34" charset="-128"/>
                <a:ea typeface="Yu Gothic" panose="020B0400000000000000" pitchFamily="34" charset="-128"/>
              </a:rPr>
              <a:t>災対本部事務局（情報・渉外担当）</a:t>
            </a:r>
          </a:p>
        </p:txBody>
      </p:sp>
      <p:sp>
        <p:nvSpPr>
          <p:cNvPr id="8" name="正方形/長方形 7">
            <a:extLst>
              <a:ext uri="{FF2B5EF4-FFF2-40B4-BE49-F238E27FC236}">
                <a16:creationId xmlns:a16="http://schemas.microsoft.com/office/drawing/2014/main" id="{E98A2921-876A-2240-935C-327D787E8A1A}"/>
              </a:ext>
            </a:extLst>
          </p:cNvPr>
          <p:cNvSpPr/>
          <p:nvPr/>
        </p:nvSpPr>
        <p:spPr>
          <a:xfrm>
            <a:off x="232756" y="1898077"/>
            <a:ext cx="6317674" cy="1975653"/>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１ 避難指示（放送／拡声器）</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tabLst>
                <a:tab pos="2473325" algn="l"/>
              </a:tabLst>
            </a:pPr>
            <a:r>
              <a:rPr kumimoji="1" lang="ja-JP" altLang="en-US" sz="2000">
                <a:solidFill>
                  <a:sysClr val="windowText" lastClr="000000"/>
                </a:solidFill>
                <a:latin typeface="Yu Gothic Medium" panose="020B0400000000000000" pitchFamily="34" charset="-128"/>
                <a:ea typeface="Yu Gothic Medium" panose="020B0400000000000000" pitchFamily="34" charset="-128"/>
              </a:rPr>
              <a:t>□</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緊急地震速報→地震が来ます，安全を確保！</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2473325" algn="l"/>
              </a:tabLst>
            </a:pP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安全点検中です。次の指示を待ちなさい！</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2473325" algn="l"/>
              </a:tabLst>
            </a:pP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本部長の指示を受けて放送で避難指示</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2473325" algn="l"/>
              </a:tabLst>
            </a:pPr>
            <a:r>
              <a:rPr kumimoji="1" lang="ja-JP" altLang="en-US" sz="1600">
                <a:solidFill>
                  <a:sysClr val="windowText" lastClr="000000"/>
                </a:solidFill>
                <a:latin typeface="Yu Gothic Medium" panose="020B0400000000000000" pitchFamily="34" charset="-128"/>
                <a:ea typeface="Yu Gothic Medium" panose="020B0400000000000000" pitchFamily="34" charset="-128"/>
              </a:rPr>
              <a:t>　（災害の状況・避難経路・避難場所）</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9" name="正方形/長方形 8">
            <a:extLst>
              <a:ext uri="{FF2B5EF4-FFF2-40B4-BE49-F238E27FC236}">
                <a16:creationId xmlns:a16="http://schemas.microsoft.com/office/drawing/2014/main" id="{EE6817CE-F7DC-6E41-BF79-445B4858100E}"/>
              </a:ext>
            </a:extLst>
          </p:cNvPr>
          <p:cNvSpPr/>
          <p:nvPr/>
        </p:nvSpPr>
        <p:spPr>
          <a:xfrm>
            <a:off x="232756" y="4076010"/>
            <a:ext cx="6317674" cy="2939932"/>
          </a:xfrm>
          <a:prstGeom prst="rect">
            <a:avLst/>
          </a:prstGeom>
          <a:solidFill>
            <a:schemeClr val="bg1"/>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dirty="0">
                <a:solidFill>
                  <a:sysClr val="windowText" lastClr="000000"/>
                </a:solidFill>
                <a:latin typeface="Yu Gothic" panose="020B0400000000000000" pitchFamily="34" charset="-128"/>
                <a:ea typeface="Yu Gothic" panose="020B0400000000000000" pitchFamily="34" charset="-128"/>
              </a:rPr>
              <a:t>２ 点呼準備と情報収集を行う</a:t>
            </a:r>
            <a:endParaRPr kumimoji="1" lang="en-US" altLang="ja-JP" sz="2800" b="1" dirty="0">
              <a:solidFill>
                <a:sysClr val="windowText" lastClr="000000"/>
              </a:solidFill>
              <a:latin typeface="Yu Gothic" panose="020B0400000000000000" pitchFamily="34" charset="-128"/>
              <a:ea typeface="Yu Gothic" panose="020B0400000000000000" pitchFamily="34" charset="-128"/>
            </a:endParaRPr>
          </a:p>
          <a:p>
            <a:pPr marL="579438" indent="-300038"/>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職員室の</a:t>
            </a:r>
            <a:r>
              <a:rPr kumimoji="1" lang="ja-JP" altLang="en-US" sz="2000" dirty="0">
                <a:solidFill>
                  <a:srgbClr val="FF0000"/>
                </a:solidFill>
                <a:latin typeface="Yu Gothic Medium" panose="020B0400000000000000" pitchFamily="34" charset="-128"/>
                <a:ea typeface="Yu Gothic Medium" panose="020B0400000000000000" pitchFamily="34" charset="-128"/>
              </a:rPr>
              <a:t>非常持出袋</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dirty="0">
                <a:solidFill>
                  <a:srgbClr val="FF0000"/>
                </a:solidFill>
                <a:latin typeface="Yu Gothic Medium" panose="020B0400000000000000" pitchFamily="34" charset="-128"/>
                <a:ea typeface="Yu Gothic Medium" panose="020B0400000000000000" pitchFamily="34" charset="-128"/>
              </a:rPr>
              <a:t>緊急連絡票</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dirty="0">
                <a:solidFill>
                  <a:srgbClr val="FF0000"/>
                </a:solidFill>
                <a:latin typeface="Yu Gothic Medium" panose="020B0400000000000000" pitchFamily="34" charset="-128"/>
                <a:ea typeface="Yu Gothic Medium" panose="020B0400000000000000" pitchFamily="34" charset="-128"/>
              </a:rPr>
              <a:t>イエデン</a:t>
            </a:r>
            <a:r>
              <a:rPr kumimoji="1" lang="ja-JP" altLang="en-US" sz="2000" dirty="0">
                <a:solidFill>
                  <a:schemeClr val="tx1"/>
                </a:solidFill>
                <a:latin typeface="Yu Gothic Medium" panose="020B0400000000000000" pitchFamily="34" charset="-128"/>
                <a:ea typeface="Yu Gothic Medium" panose="020B0400000000000000" pitchFamily="34" charset="-128"/>
              </a:rPr>
              <a:t>，</a:t>
            </a:r>
            <a:r>
              <a:rPr kumimoji="1" lang="ja-JP" altLang="en-US" sz="2000" dirty="0">
                <a:solidFill>
                  <a:srgbClr val="FF0000"/>
                </a:solidFill>
                <a:latin typeface="Yu Gothic Medium" panose="020B0400000000000000" pitchFamily="34" charset="-128"/>
                <a:ea typeface="Yu Gothic Medium" panose="020B0400000000000000" pitchFamily="34" charset="-128"/>
              </a:rPr>
              <a:t>ＭＣＡ無線機</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を持ち避難場所に移動</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579438" indent="-300038"/>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（無線は本部長へ）</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名票</a:t>
            </a:r>
            <a:r>
              <a:rPr kumimoji="1" lang="ja-JP" altLang="en-US" sz="1100" dirty="0">
                <a:solidFill>
                  <a:sysClr val="windowText" lastClr="000000"/>
                </a:solidFill>
                <a:latin typeface="Yu Gothic Medium" panose="020B0400000000000000" pitchFamily="34" charset="-128"/>
                <a:ea typeface="Yu Gothic Medium" panose="020B0400000000000000" pitchFamily="34" charset="-128"/>
              </a:rPr>
              <a:t>（非常持出袋の中）</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を点呼担当者へ</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dirty="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情報収集（ラジオ，携帯，電話）</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→何を収集するかはｐ２</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2000" dirty="0">
                <a:solidFill>
                  <a:sysClr val="windowText" lastClr="000000"/>
                </a:solidFill>
                <a:latin typeface="Yu Gothic Medium" panose="020B0400000000000000" pitchFamily="34" charset="-128"/>
                <a:ea typeface="Yu Gothic Medium" panose="020B0400000000000000" pitchFamily="34" charset="-128"/>
              </a:rPr>
              <a:t>□ 集まった情報を災対本部会議（司会）で報告</a:t>
            </a:r>
            <a:endParaRPr kumimoji="1" lang="en-US" altLang="ja-JP" sz="2000" dirty="0">
              <a:solidFill>
                <a:sysClr val="windowText" lastClr="000000"/>
              </a:solidFill>
              <a:latin typeface="Yu Gothic Medium" panose="020B0400000000000000" pitchFamily="34" charset="-128"/>
              <a:ea typeface="Yu Gothic Medium" panose="020B0400000000000000" pitchFamily="34" charset="-128"/>
            </a:endParaRPr>
          </a:p>
        </p:txBody>
      </p:sp>
      <p:sp>
        <p:nvSpPr>
          <p:cNvPr id="10" name="正方形/長方形 9">
            <a:extLst>
              <a:ext uri="{FF2B5EF4-FFF2-40B4-BE49-F238E27FC236}">
                <a16:creationId xmlns:a16="http://schemas.microsoft.com/office/drawing/2014/main" id="{D6BB2184-19BD-5443-8CDB-C4BC41A84DFF}"/>
              </a:ext>
            </a:extLst>
          </p:cNvPr>
          <p:cNvSpPr/>
          <p:nvPr/>
        </p:nvSpPr>
        <p:spPr>
          <a:xfrm>
            <a:off x="232756" y="7298575"/>
            <a:ext cx="6317674" cy="2008906"/>
          </a:xfrm>
          <a:prstGeom prst="rect">
            <a:avLst/>
          </a:prstGeom>
          <a:solidFill>
            <a:schemeClr val="bg1"/>
          </a:solidFill>
          <a:ln w="762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３ 大災害対応への準備・切り替え</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校舎・校地・人員の被害状況取りまとめ</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危険箇所の周知と立入禁止の対応</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大災害対応への係分担の切り替え</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2000">
                <a:solidFill>
                  <a:sysClr val="windowText" lastClr="000000"/>
                </a:solidFill>
                <a:latin typeface="Yu Gothic Medium" panose="020B0400000000000000" pitchFamily="34" charset="-128"/>
                <a:ea typeface="Yu Gothic Medium" panose="020B0400000000000000" pitchFamily="34" charset="-128"/>
              </a:rPr>
              <a:t>　 →詳細はｐ２</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979ADC53-7240-F949-9974-9A89E83EDCC4}"/>
              </a:ext>
            </a:extLst>
          </p:cNvPr>
          <p:cNvSpPr txBox="1"/>
          <p:nvPr/>
        </p:nvSpPr>
        <p:spPr>
          <a:xfrm>
            <a:off x="5902036" y="9443260"/>
            <a:ext cx="648394" cy="282631"/>
          </a:xfrm>
          <a:prstGeom prst="rect">
            <a:avLst/>
          </a:prstGeom>
          <a:noFill/>
        </p:spPr>
        <p:txBody>
          <a:bodyPr wrap="square" rtlCol="0">
            <a:spAutoFit/>
          </a:bodyPr>
          <a:lstStyle/>
          <a:p>
            <a:pPr algn="r"/>
            <a:r>
              <a:rPr kumimoji="1" lang="ja-JP" altLang="en-US" sz="1200"/>
              <a:t>１／３</a:t>
            </a:r>
          </a:p>
        </p:txBody>
      </p:sp>
      <p:sp>
        <p:nvSpPr>
          <p:cNvPr id="12" name="テキスト ボックス 11">
            <a:extLst>
              <a:ext uri="{FF2B5EF4-FFF2-40B4-BE49-F238E27FC236}">
                <a16:creationId xmlns:a16="http://schemas.microsoft.com/office/drawing/2014/main" id="{5725767D-8CF8-154C-BAB4-FB0580B1FAE9}"/>
              </a:ext>
            </a:extLst>
          </p:cNvPr>
          <p:cNvSpPr txBox="1"/>
          <p:nvPr/>
        </p:nvSpPr>
        <p:spPr>
          <a:xfrm>
            <a:off x="5253642" y="9443260"/>
            <a:ext cx="648394" cy="282631"/>
          </a:xfrm>
          <a:prstGeom prst="rect">
            <a:avLst/>
          </a:prstGeom>
          <a:noFill/>
        </p:spPr>
        <p:txBody>
          <a:bodyPr wrap="square" rtlCol="0">
            <a:spAutoFit/>
          </a:bodyPr>
          <a:lstStyle/>
          <a:p>
            <a:r>
              <a:rPr kumimoji="1" lang="ja-JP" altLang="en-US" sz="1200"/>
              <a:t>地震</a:t>
            </a:r>
          </a:p>
        </p:txBody>
      </p:sp>
      <p:sp>
        <p:nvSpPr>
          <p:cNvPr id="13" name="正方形/長方形 12">
            <a:extLst>
              <a:ext uri="{FF2B5EF4-FFF2-40B4-BE49-F238E27FC236}">
                <a16:creationId xmlns:a16="http://schemas.microsoft.com/office/drawing/2014/main" id="{F52B87EC-EC37-A843-826A-EA71BC038DE8}"/>
              </a:ext>
            </a:extLst>
          </p:cNvPr>
          <p:cNvSpPr/>
          <p:nvPr/>
        </p:nvSpPr>
        <p:spPr>
          <a:xfrm>
            <a:off x="3734225" y="232755"/>
            <a:ext cx="1044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ysClr val="windowText" lastClr="000000"/>
                </a:solidFill>
                <a:latin typeface="Yu Gothic" panose="020B0400000000000000" pitchFamily="34" charset="-128"/>
                <a:ea typeface="Yu Gothic" panose="020B0400000000000000" pitchFamily="34" charset="-128"/>
              </a:rPr>
              <a:t>③ 教務部員</a:t>
            </a:r>
          </a:p>
        </p:txBody>
      </p:sp>
      <p:sp>
        <p:nvSpPr>
          <p:cNvPr id="14" name="四角形吹き出し 2">
            <a:extLst>
              <a:ext uri="{FF2B5EF4-FFF2-40B4-BE49-F238E27FC236}">
                <a16:creationId xmlns:a16="http://schemas.microsoft.com/office/drawing/2014/main" id="{487622B7-21F7-4355-8DD4-936D2F03C64D}"/>
              </a:ext>
            </a:extLst>
          </p:cNvPr>
          <p:cNvSpPr/>
          <p:nvPr/>
        </p:nvSpPr>
        <p:spPr>
          <a:xfrm>
            <a:off x="4683869" y="5400850"/>
            <a:ext cx="1566152" cy="1092363"/>
          </a:xfrm>
          <a:prstGeom prst="wedgeRectCallout">
            <a:avLst>
              <a:gd name="adj1" fmla="val -3649"/>
              <a:gd name="adj2" fmla="val -83803"/>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800" b="1" dirty="0">
                <a:latin typeface="+mn-ea"/>
              </a:rPr>
              <a:t>非常持ち出し袋</a:t>
            </a:r>
            <a:endParaRPr kumimoji="1" lang="en-US" altLang="ja-JP" sz="800" b="1" dirty="0">
              <a:latin typeface="+mn-ea"/>
            </a:endParaRPr>
          </a:p>
          <a:p>
            <a:r>
              <a:rPr kumimoji="1" lang="ja-JP" altLang="en-US" sz="800" b="1" dirty="0">
                <a:latin typeface="+mn-ea"/>
              </a:rPr>
              <a:t>　→職員室シュレッダー付近</a:t>
            </a:r>
            <a:endParaRPr kumimoji="1" lang="en-US" altLang="ja-JP" sz="800" b="1" dirty="0">
              <a:latin typeface="+mn-ea"/>
            </a:endParaRPr>
          </a:p>
          <a:p>
            <a:r>
              <a:rPr kumimoji="1" lang="ja-JP" altLang="en-US" sz="800" b="1" dirty="0">
                <a:latin typeface="+mn-ea"/>
              </a:rPr>
              <a:t>緊急連絡票</a:t>
            </a:r>
            <a:endParaRPr kumimoji="1" lang="en-US" altLang="ja-JP" sz="800" b="1" dirty="0">
              <a:latin typeface="+mn-ea"/>
            </a:endParaRPr>
          </a:p>
          <a:p>
            <a:r>
              <a:rPr kumimoji="1" lang="ja-JP" altLang="en-US" sz="800" b="1" dirty="0">
                <a:latin typeface="+mn-ea"/>
              </a:rPr>
              <a:t>　→職員室外への出口付近</a:t>
            </a:r>
            <a:endParaRPr kumimoji="1" lang="en-US" altLang="ja-JP" sz="800" b="1" dirty="0">
              <a:latin typeface="+mn-ea"/>
            </a:endParaRPr>
          </a:p>
          <a:p>
            <a:r>
              <a:rPr kumimoji="1" lang="ja-JP" altLang="en-US" sz="800" b="1" dirty="0">
                <a:latin typeface="+mn-ea"/>
              </a:rPr>
              <a:t>イエデン</a:t>
            </a:r>
            <a:endParaRPr kumimoji="1" lang="en-US" altLang="ja-JP" sz="800" b="1" dirty="0">
              <a:latin typeface="+mn-ea"/>
            </a:endParaRPr>
          </a:p>
          <a:p>
            <a:r>
              <a:rPr kumimoji="1" lang="ja-JP" altLang="en-US" sz="800" b="1" dirty="0">
                <a:latin typeface="+mn-ea"/>
              </a:rPr>
              <a:t>　→副校長先生の机上</a:t>
            </a:r>
            <a:endParaRPr kumimoji="1" lang="en-US" altLang="ja-JP" sz="800" b="1" dirty="0">
              <a:latin typeface="+mn-ea"/>
            </a:endParaRPr>
          </a:p>
          <a:p>
            <a:r>
              <a:rPr kumimoji="1" lang="en-US" altLang="ja-JP" sz="800" b="1" dirty="0">
                <a:latin typeface="+mn-ea"/>
              </a:rPr>
              <a:t>MCA</a:t>
            </a:r>
            <a:r>
              <a:rPr kumimoji="1" lang="ja-JP" altLang="en-US" sz="800" b="1" dirty="0">
                <a:latin typeface="+mn-ea"/>
              </a:rPr>
              <a:t>無線機</a:t>
            </a:r>
            <a:endParaRPr kumimoji="1" lang="en-US" altLang="ja-JP" sz="800" b="1" dirty="0">
              <a:latin typeface="+mn-ea"/>
            </a:endParaRPr>
          </a:p>
          <a:p>
            <a:r>
              <a:rPr kumimoji="1" lang="ja-JP" altLang="en-US" sz="800" b="1">
                <a:latin typeface="+mn-ea"/>
              </a:rPr>
              <a:t>　→</a:t>
            </a:r>
            <a:r>
              <a:rPr kumimoji="1" lang="ja-JP" altLang="en-US" sz="800" b="1" dirty="0">
                <a:latin typeface="+mn-ea"/>
              </a:rPr>
              <a:t>副校長席の右隣の棚の上</a:t>
            </a:r>
          </a:p>
        </p:txBody>
      </p:sp>
    </p:spTree>
    <p:extLst>
      <p:ext uri="{BB962C8B-B14F-4D97-AF65-F5344CB8AC3E}">
        <p14:creationId xmlns:p14="http://schemas.microsoft.com/office/powerpoint/2010/main" val="2322257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FD1F6F5-553A-6541-B01D-1551482CA51D}"/>
              </a:ext>
            </a:extLst>
          </p:cNvPr>
          <p:cNvSpPr/>
          <p:nvPr/>
        </p:nvSpPr>
        <p:spPr>
          <a:xfrm>
            <a:off x="232756" y="232755"/>
            <a:ext cx="1612669"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① 防災主任</a:t>
            </a:r>
          </a:p>
        </p:txBody>
      </p:sp>
      <p:sp>
        <p:nvSpPr>
          <p:cNvPr id="3" name="正方形/長方形 2">
            <a:extLst>
              <a:ext uri="{FF2B5EF4-FFF2-40B4-BE49-F238E27FC236}">
                <a16:creationId xmlns:a16="http://schemas.microsoft.com/office/drawing/2014/main" id="{8699B93C-7DDB-AA48-A11D-583DCCC4B403}"/>
              </a:ext>
            </a:extLst>
          </p:cNvPr>
          <p:cNvSpPr/>
          <p:nvPr/>
        </p:nvSpPr>
        <p:spPr>
          <a:xfrm>
            <a:off x="1997825" y="232756"/>
            <a:ext cx="1584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② 教務部長</a:t>
            </a:r>
          </a:p>
        </p:txBody>
      </p:sp>
      <p:sp>
        <p:nvSpPr>
          <p:cNvPr id="4" name="正方形/長方形 3">
            <a:extLst>
              <a:ext uri="{FF2B5EF4-FFF2-40B4-BE49-F238E27FC236}">
                <a16:creationId xmlns:a16="http://schemas.microsoft.com/office/drawing/2014/main" id="{E5D65953-ABC7-7E41-8B4B-14308126C61E}"/>
              </a:ext>
            </a:extLst>
          </p:cNvPr>
          <p:cNvSpPr/>
          <p:nvPr/>
        </p:nvSpPr>
        <p:spPr>
          <a:xfrm>
            <a:off x="249381" y="598518"/>
            <a:ext cx="1014153"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地震</a:t>
            </a:r>
          </a:p>
        </p:txBody>
      </p:sp>
      <p:sp>
        <p:nvSpPr>
          <p:cNvPr id="5" name="正方形/長方形 4">
            <a:extLst>
              <a:ext uri="{FF2B5EF4-FFF2-40B4-BE49-F238E27FC236}">
                <a16:creationId xmlns:a16="http://schemas.microsoft.com/office/drawing/2014/main" id="{A684736F-C8F2-2F46-B76B-94EA7690D908}"/>
              </a:ext>
            </a:extLst>
          </p:cNvPr>
          <p:cNvSpPr/>
          <p:nvPr/>
        </p:nvSpPr>
        <p:spPr>
          <a:xfrm>
            <a:off x="1407623" y="598518"/>
            <a:ext cx="1335579"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初期対応</a:t>
            </a:r>
          </a:p>
        </p:txBody>
      </p:sp>
      <p:sp>
        <p:nvSpPr>
          <p:cNvPr id="6" name="正方形/長方形 5">
            <a:extLst>
              <a:ext uri="{FF2B5EF4-FFF2-40B4-BE49-F238E27FC236}">
                <a16:creationId xmlns:a16="http://schemas.microsoft.com/office/drawing/2014/main" id="{0A903AE9-C4A2-9B47-B0F4-C0981EBF1648}"/>
              </a:ext>
            </a:extLst>
          </p:cNvPr>
          <p:cNvSpPr/>
          <p:nvPr/>
        </p:nvSpPr>
        <p:spPr>
          <a:xfrm>
            <a:off x="2887291" y="598518"/>
            <a:ext cx="1668088"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学校管理下</a:t>
            </a:r>
          </a:p>
        </p:txBody>
      </p:sp>
      <p:sp>
        <p:nvSpPr>
          <p:cNvPr id="7" name="正方形/長方形 6">
            <a:extLst>
              <a:ext uri="{FF2B5EF4-FFF2-40B4-BE49-F238E27FC236}">
                <a16:creationId xmlns:a16="http://schemas.microsoft.com/office/drawing/2014/main" id="{AABB32D4-7E72-1044-8FB0-3E522B1FBC32}"/>
              </a:ext>
            </a:extLst>
          </p:cNvPr>
          <p:cNvSpPr/>
          <p:nvPr/>
        </p:nvSpPr>
        <p:spPr>
          <a:xfrm>
            <a:off x="232756" y="964281"/>
            <a:ext cx="6317674" cy="731515"/>
          </a:xfrm>
          <a:prstGeom prst="rect">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a:solidFill>
                  <a:srgbClr val="FF0000"/>
                </a:solidFill>
                <a:latin typeface="Yu Gothic" panose="020B0400000000000000" pitchFamily="34" charset="-128"/>
                <a:ea typeface="Yu Gothic" panose="020B0400000000000000" pitchFamily="34" charset="-128"/>
              </a:rPr>
              <a:t>災対本部事務局（情報・渉外担当）</a:t>
            </a:r>
          </a:p>
        </p:txBody>
      </p:sp>
      <p:sp>
        <p:nvSpPr>
          <p:cNvPr id="9" name="正方形/長方形 8">
            <a:extLst>
              <a:ext uri="{FF2B5EF4-FFF2-40B4-BE49-F238E27FC236}">
                <a16:creationId xmlns:a16="http://schemas.microsoft.com/office/drawing/2014/main" id="{EE6817CE-F7DC-6E41-BF79-445B4858100E}"/>
              </a:ext>
            </a:extLst>
          </p:cNvPr>
          <p:cNvSpPr/>
          <p:nvPr/>
        </p:nvSpPr>
        <p:spPr>
          <a:xfrm>
            <a:off x="232756" y="1905374"/>
            <a:ext cx="6317674" cy="4649250"/>
          </a:xfrm>
          <a:prstGeom prst="rect">
            <a:avLst/>
          </a:prstGeom>
          <a:solidFill>
            <a:schemeClr val="bg1"/>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■情報収集の内容</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579438" indent="-300038"/>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避難者・不明者等の状況（名表で確認）</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579438" indent="-300038"/>
            <a:r>
              <a:rPr kumimoji="1" lang="ja-JP" altLang="en-US" sz="1600">
                <a:solidFill>
                  <a:sysClr val="windowText" lastClr="000000"/>
                </a:solidFill>
                <a:latin typeface="Yu Gothic Medium" panose="020B0400000000000000" pitchFamily="34" charset="-128"/>
                <a:ea typeface="Yu Gothic Medium" panose="020B0400000000000000" pitchFamily="34" charset="-128"/>
              </a:rPr>
              <a:t>　 ・避難者，不明者，負傷者，管理下外（生徒，職員，他）</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579438" indent="-300038"/>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災害の状況</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579438" indent="-300038"/>
            <a:r>
              <a:rPr kumimoji="1" lang="ja-JP" altLang="en-US" sz="1600">
                <a:solidFill>
                  <a:sysClr val="windowText" lastClr="000000"/>
                </a:solidFill>
                <a:latin typeface="Yu Gothic Medium" panose="020B0400000000000000" pitchFamily="34" charset="-128"/>
                <a:ea typeface="Yu Gothic Medium" panose="020B0400000000000000" pitchFamily="34" charset="-128"/>
              </a:rPr>
              <a:t>　 ・震源，Ｍ，津波の有無，被害状況</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579438" indent="-300038"/>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自治体・気象台からの発表内容</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579438" indent="-300038"/>
            <a:r>
              <a:rPr kumimoji="1" lang="ja-JP" altLang="en-US" sz="1600">
                <a:solidFill>
                  <a:sysClr val="windowText" lastClr="000000"/>
                </a:solidFill>
                <a:latin typeface="Yu Gothic Medium" panose="020B0400000000000000" pitchFamily="34" charset="-128"/>
                <a:ea typeface="Yu Gothic Medium" panose="020B0400000000000000" pitchFamily="34" charset="-128"/>
              </a:rPr>
              <a:t>　 ・避難指示等（警戒レベル）</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579438" indent="-300038"/>
            <a:r>
              <a:rPr kumimoji="1" lang="ja-JP" altLang="en-US" sz="1600">
                <a:solidFill>
                  <a:sysClr val="windowText" lastClr="000000"/>
                </a:solidFill>
                <a:latin typeface="Yu Gothic Medium" panose="020B0400000000000000" pitchFamily="34" charset="-128"/>
                <a:ea typeface="Yu Gothic Medium" panose="020B0400000000000000" pitchFamily="34" charset="-128"/>
              </a:rPr>
              <a:t>　 ・気象警報等</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今後の気象状況（天気，気温，風）</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周囲の状況</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　 ・川崎町（役場，近隣小中学校との情報交換）</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　 ・通学路の安全（土砂崩れ，交通事故など）</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ja-JP" altLang="en-US" sz="1600">
                <a:solidFill>
                  <a:sysClr val="windowText" lastClr="000000"/>
                </a:solidFill>
                <a:latin typeface="Yu Gothic Medium" panose="020B0400000000000000" pitchFamily="34" charset="-128"/>
                <a:ea typeface="Yu Gothic Medium" panose="020B0400000000000000" pitchFamily="34" charset="-128"/>
              </a:rPr>
              <a:t>　 ・生徒居住地の安全性</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tabLst>
                <a:tab pos="708025" algn="l"/>
              </a:tabLst>
            </a:pPr>
            <a:r>
              <a:rPr kumimoji="1" lang="ja-JP" altLang="en-US" sz="1600">
                <a:solidFill>
                  <a:sysClr val="windowText" lastClr="000000"/>
                </a:solidFill>
                <a:latin typeface="Yu Gothic Medium" panose="020B0400000000000000" pitchFamily="34" charset="-128"/>
                <a:ea typeface="Yu Gothic Medium" panose="020B0400000000000000" pitchFamily="34" charset="-128"/>
              </a:rPr>
              <a:t>　　（仙台，村田町，大河原，柴田町，蔵王町ほか）</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2000">
                <a:solidFill>
                  <a:sysClr val="windowText" lastClr="000000"/>
                </a:solidFill>
                <a:latin typeface="Yu Gothic Medium" panose="020B0400000000000000" pitchFamily="34" charset="-128"/>
                <a:ea typeface="Yu Gothic Medium" panose="020B0400000000000000" pitchFamily="34" charset="-128"/>
              </a:rPr>
              <a:t>□二次災害の可能性</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（土砂災害，河川の氾濫，津波など）</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10" name="正方形/長方形 9">
            <a:extLst>
              <a:ext uri="{FF2B5EF4-FFF2-40B4-BE49-F238E27FC236}">
                <a16:creationId xmlns:a16="http://schemas.microsoft.com/office/drawing/2014/main" id="{D6BB2184-19BD-5443-8CDB-C4BC41A84DFF}"/>
              </a:ext>
            </a:extLst>
          </p:cNvPr>
          <p:cNvSpPr/>
          <p:nvPr/>
        </p:nvSpPr>
        <p:spPr>
          <a:xfrm>
            <a:off x="232756" y="6705291"/>
            <a:ext cx="6317674" cy="2391291"/>
          </a:xfrm>
          <a:prstGeom prst="rect">
            <a:avLst/>
          </a:prstGeom>
          <a:solidFill>
            <a:schemeClr val="bg1"/>
          </a:solidFill>
          <a:ln w="762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■大災害対応への係分担の切り替え</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指示書を配布し役割分担を確認</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今後の対応を確認</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引き渡しの準備・連絡（緊急メール）</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学校待機の準備</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避難所対応への準備</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979ADC53-7240-F949-9974-9A89E83EDCC4}"/>
              </a:ext>
            </a:extLst>
          </p:cNvPr>
          <p:cNvSpPr txBox="1"/>
          <p:nvPr/>
        </p:nvSpPr>
        <p:spPr>
          <a:xfrm>
            <a:off x="5902036" y="9443260"/>
            <a:ext cx="648394" cy="282631"/>
          </a:xfrm>
          <a:prstGeom prst="rect">
            <a:avLst/>
          </a:prstGeom>
          <a:noFill/>
        </p:spPr>
        <p:txBody>
          <a:bodyPr wrap="square" rtlCol="0">
            <a:spAutoFit/>
          </a:bodyPr>
          <a:lstStyle/>
          <a:p>
            <a:pPr algn="r"/>
            <a:r>
              <a:rPr kumimoji="1" lang="ja-JP" altLang="en-US" sz="1200"/>
              <a:t>２／３</a:t>
            </a:r>
          </a:p>
        </p:txBody>
      </p:sp>
      <p:sp>
        <p:nvSpPr>
          <p:cNvPr id="12" name="テキスト ボックス 11">
            <a:extLst>
              <a:ext uri="{FF2B5EF4-FFF2-40B4-BE49-F238E27FC236}">
                <a16:creationId xmlns:a16="http://schemas.microsoft.com/office/drawing/2014/main" id="{5725767D-8CF8-154C-BAB4-FB0580B1FAE9}"/>
              </a:ext>
            </a:extLst>
          </p:cNvPr>
          <p:cNvSpPr txBox="1"/>
          <p:nvPr/>
        </p:nvSpPr>
        <p:spPr>
          <a:xfrm>
            <a:off x="5253642" y="9443260"/>
            <a:ext cx="648394" cy="282631"/>
          </a:xfrm>
          <a:prstGeom prst="rect">
            <a:avLst/>
          </a:prstGeom>
          <a:noFill/>
        </p:spPr>
        <p:txBody>
          <a:bodyPr wrap="square" rtlCol="0">
            <a:spAutoFit/>
          </a:bodyPr>
          <a:lstStyle/>
          <a:p>
            <a:r>
              <a:rPr kumimoji="1" lang="ja-JP" altLang="en-US" sz="1200"/>
              <a:t>地震</a:t>
            </a:r>
          </a:p>
        </p:txBody>
      </p:sp>
      <p:sp>
        <p:nvSpPr>
          <p:cNvPr id="13" name="正方形/長方形 12">
            <a:extLst>
              <a:ext uri="{FF2B5EF4-FFF2-40B4-BE49-F238E27FC236}">
                <a16:creationId xmlns:a16="http://schemas.microsoft.com/office/drawing/2014/main" id="{F52B87EC-EC37-A843-826A-EA71BC038DE8}"/>
              </a:ext>
            </a:extLst>
          </p:cNvPr>
          <p:cNvSpPr/>
          <p:nvPr/>
        </p:nvSpPr>
        <p:spPr>
          <a:xfrm>
            <a:off x="3734225" y="232755"/>
            <a:ext cx="1044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ysClr val="windowText" lastClr="000000"/>
                </a:solidFill>
                <a:latin typeface="Yu Gothic" panose="020B0400000000000000" pitchFamily="34" charset="-128"/>
                <a:ea typeface="Yu Gothic" panose="020B0400000000000000" pitchFamily="34" charset="-128"/>
              </a:rPr>
              <a:t>③ 教務部員</a:t>
            </a:r>
          </a:p>
        </p:txBody>
      </p:sp>
    </p:spTree>
    <p:extLst>
      <p:ext uri="{BB962C8B-B14F-4D97-AF65-F5344CB8AC3E}">
        <p14:creationId xmlns:p14="http://schemas.microsoft.com/office/powerpoint/2010/main" val="3681969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FD1F6F5-553A-6541-B01D-1551482CA51D}"/>
              </a:ext>
            </a:extLst>
          </p:cNvPr>
          <p:cNvSpPr/>
          <p:nvPr/>
        </p:nvSpPr>
        <p:spPr>
          <a:xfrm>
            <a:off x="232756" y="232755"/>
            <a:ext cx="1612669"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① 防災主任</a:t>
            </a:r>
          </a:p>
        </p:txBody>
      </p:sp>
      <p:sp>
        <p:nvSpPr>
          <p:cNvPr id="3" name="正方形/長方形 2">
            <a:extLst>
              <a:ext uri="{FF2B5EF4-FFF2-40B4-BE49-F238E27FC236}">
                <a16:creationId xmlns:a16="http://schemas.microsoft.com/office/drawing/2014/main" id="{8699B93C-7DDB-AA48-A11D-583DCCC4B403}"/>
              </a:ext>
            </a:extLst>
          </p:cNvPr>
          <p:cNvSpPr/>
          <p:nvPr/>
        </p:nvSpPr>
        <p:spPr>
          <a:xfrm>
            <a:off x="1997825" y="232756"/>
            <a:ext cx="1584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② 教務部長</a:t>
            </a:r>
          </a:p>
        </p:txBody>
      </p:sp>
      <p:sp>
        <p:nvSpPr>
          <p:cNvPr id="4" name="正方形/長方形 3">
            <a:extLst>
              <a:ext uri="{FF2B5EF4-FFF2-40B4-BE49-F238E27FC236}">
                <a16:creationId xmlns:a16="http://schemas.microsoft.com/office/drawing/2014/main" id="{E5D65953-ABC7-7E41-8B4B-14308126C61E}"/>
              </a:ext>
            </a:extLst>
          </p:cNvPr>
          <p:cNvSpPr/>
          <p:nvPr/>
        </p:nvSpPr>
        <p:spPr>
          <a:xfrm>
            <a:off x="249381" y="598518"/>
            <a:ext cx="1014153"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地震</a:t>
            </a:r>
          </a:p>
        </p:txBody>
      </p:sp>
      <p:sp>
        <p:nvSpPr>
          <p:cNvPr id="5" name="正方形/長方形 4">
            <a:extLst>
              <a:ext uri="{FF2B5EF4-FFF2-40B4-BE49-F238E27FC236}">
                <a16:creationId xmlns:a16="http://schemas.microsoft.com/office/drawing/2014/main" id="{A684736F-C8F2-2F46-B76B-94EA7690D908}"/>
              </a:ext>
            </a:extLst>
          </p:cNvPr>
          <p:cNvSpPr/>
          <p:nvPr/>
        </p:nvSpPr>
        <p:spPr>
          <a:xfrm>
            <a:off x="1407623" y="598518"/>
            <a:ext cx="1335579"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初期対応</a:t>
            </a:r>
          </a:p>
        </p:txBody>
      </p:sp>
      <p:sp>
        <p:nvSpPr>
          <p:cNvPr id="6" name="正方形/長方形 5">
            <a:extLst>
              <a:ext uri="{FF2B5EF4-FFF2-40B4-BE49-F238E27FC236}">
                <a16:creationId xmlns:a16="http://schemas.microsoft.com/office/drawing/2014/main" id="{0A903AE9-C4A2-9B47-B0F4-C0981EBF1648}"/>
              </a:ext>
            </a:extLst>
          </p:cNvPr>
          <p:cNvSpPr/>
          <p:nvPr/>
        </p:nvSpPr>
        <p:spPr>
          <a:xfrm>
            <a:off x="2887291" y="598518"/>
            <a:ext cx="1668088"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学校管理下</a:t>
            </a:r>
          </a:p>
        </p:txBody>
      </p:sp>
      <p:sp>
        <p:nvSpPr>
          <p:cNvPr id="7" name="正方形/長方形 6">
            <a:extLst>
              <a:ext uri="{FF2B5EF4-FFF2-40B4-BE49-F238E27FC236}">
                <a16:creationId xmlns:a16="http://schemas.microsoft.com/office/drawing/2014/main" id="{AABB32D4-7E72-1044-8FB0-3E522B1FBC32}"/>
              </a:ext>
            </a:extLst>
          </p:cNvPr>
          <p:cNvSpPr/>
          <p:nvPr/>
        </p:nvSpPr>
        <p:spPr>
          <a:xfrm>
            <a:off x="232756" y="964281"/>
            <a:ext cx="6317674" cy="731515"/>
          </a:xfrm>
          <a:prstGeom prst="rect">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a:solidFill>
                  <a:srgbClr val="FF0000"/>
                </a:solidFill>
                <a:latin typeface="Yu Gothic" panose="020B0400000000000000" pitchFamily="34" charset="-128"/>
                <a:ea typeface="Yu Gothic" panose="020B0400000000000000" pitchFamily="34" charset="-128"/>
              </a:rPr>
              <a:t>災対本部事務局（情報・渉外担当）</a:t>
            </a:r>
          </a:p>
        </p:txBody>
      </p:sp>
      <p:sp>
        <p:nvSpPr>
          <p:cNvPr id="9" name="正方形/長方形 8">
            <a:extLst>
              <a:ext uri="{FF2B5EF4-FFF2-40B4-BE49-F238E27FC236}">
                <a16:creationId xmlns:a16="http://schemas.microsoft.com/office/drawing/2014/main" id="{EE6817CE-F7DC-6E41-BF79-445B4858100E}"/>
              </a:ext>
            </a:extLst>
          </p:cNvPr>
          <p:cNvSpPr/>
          <p:nvPr/>
        </p:nvSpPr>
        <p:spPr>
          <a:xfrm>
            <a:off x="232756" y="1905373"/>
            <a:ext cx="6317674" cy="7402109"/>
          </a:xfrm>
          <a:prstGeom prst="rect">
            <a:avLst/>
          </a:prstGeom>
          <a:solidFill>
            <a:schemeClr val="bg1"/>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■連絡先情報</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579438" indent="-300038"/>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川崎町</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579438" indent="-300038"/>
            <a:r>
              <a:rPr kumimoji="1" lang="ja-JP" altLang="en-US" sz="1600">
                <a:solidFill>
                  <a:sysClr val="windowText" lastClr="000000"/>
                </a:solidFill>
                <a:latin typeface="Yu Gothic Medium" panose="020B0400000000000000" pitchFamily="34" charset="-128"/>
                <a:ea typeface="Yu Gothic Medium" panose="020B0400000000000000" pitchFamily="34" charset="-128"/>
              </a:rPr>
              <a:t>　・川崎町役場（</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0224-84-2111</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代）</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579438" indent="-300038"/>
            <a:r>
              <a:rPr kumimoji="1" lang="ja-JP" altLang="en-US" sz="1600">
                <a:solidFill>
                  <a:sysClr val="windowText" lastClr="000000"/>
                </a:solidFill>
                <a:latin typeface="Yu Gothic Medium" panose="020B0400000000000000" pitchFamily="34" charset="-128"/>
                <a:ea typeface="Yu Gothic Medium" panose="020B0400000000000000" pitchFamily="34" charset="-128"/>
              </a:rPr>
              <a:t>　・川崎町教育委員会（</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0224-84-2111</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代）</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579438" indent="-300038"/>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579438" indent="-300038"/>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警察・消防</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579438" indent="-300038"/>
            <a:r>
              <a:rPr kumimoji="1" lang="ja-JP" altLang="en-US" sz="1600">
                <a:solidFill>
                  <a:sysClr val="windowText" lastClr="000000"/>
                </a:solidFill>
                <a:latin typeface="Yu Gothic Medium" panose="020B0400000000000000" pitchFamily="34" charset="-128"/>
                <a:ea typeface="Yu Gothic Medium" panose="020B0400000000000000" pitchFamily="34" charset="-128"/>
              </a:rPr>
              <a:t>　・大河原警察署（</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0224-53-2211</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579438" indent="-300038"/>
            <a:r>
              <a:rPr kumimoji="1" lang="ja-JP" altLang="en-US" sz="1600">
                <a:solidFill>
                  <a:sysClr val="windowText" lastClr="000000"/>
                </a:solidFill>
                <a:latin typeface="Yu Gothic Medium" panose="020B0400000000000000" pitchFamily="34" charset="-128"/>
                <a:ea typeface="Yu Gothic Medium" panose="020B0400000000000000" pitchFamily="34" charset="-128"/>
              </a:rPr>
              <a:t>　・仙南地域広域行政事務組合・川崎出張所（</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0224-84-2370</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579438" indent="-300038"/>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近隣小中学校</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　・川崎中学校（</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0224-84-2029</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　・富岡中学校（</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0224-86-2007</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　・川崎小学校（</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0224-84-2004</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　・富岡小学校（</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0224-86-2003</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県教育委員会</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　 ・高校教育課　管理運営班（</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022-211-3623</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　 ・保健体育安全課　学校安全・防災班（</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022-211-3669</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交通関係</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　・ミヤコーバス　村田営業所（</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0224-83-2044</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　・町民バス</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町企画財政課企画係（</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0224-84-2111</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代）</a:t>
            </a:r>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endParaRPr kumimoji="1" lang="en-US" altLang="ja-JP" sz="16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2000">
                <a:solidFill>
                  <a:sysClr val="windowText" lastClr="000000"/>
                </a:solidFill>
                <a:latin typeface="Yu Gothic Medium" panose="020B0400000000000000" pitchFamily="34" charset="-128"/>
                <a:ea typeface="Yu Gothic Medium" panose="020B0400000000000000" pitchFamily="34" charset="-128"/>
              </a:rPr>
              <a:t>□ その他</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1600">
                <a:solidFill>
                  <a:sysClr val="windowText" lastClr="000000"/>
                </a:solidFill>
                <a:latin typeface="Yu Gothic Medium" panose="020B0400000000000000" pitchFamily="34" charset="-128"/>
                <a:ea typeface="Yu Gothic Medium" panose="020B0400000000000000" pitchFamily="34" charset="-128"/>
              </a:rPr>
              <a:t>　・セコム（</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0224-52-5211</a:t>
            </a:r>
            <a:r>
              <a:rPr kumimoji="1" lang="ja-JP" altLang="en-US" sz="1600">
                <a:solidFill>
                  <a:sysClr val="windowText" lastClr="000000"/>
                </a:solidFill>
                <a:latin typeface="Yu Gothic Medium" panose="020B0400000000000000" pitchFamily="34" charset="-128"/>
                <a:ea typeface="Yu Gothic Medium" panose="020B0400000000000000" pitchFamily="34" charset="-128"/>
              </a:rPr>
              <a:t>）お客様コード</a:t>
            </a:r>
            <a:r>
              <a:rPr kumimoji="1" lang="en-US" altLang="ja-JP" sz="1600">
                <a:solidFill>
                  <a:sysClr val="windowText" lastClr="000000"/>
                </a:solidFill>
                <a:latin typeface="Yu Gothic Medium" panose="020B0400000000000000" pitchFamily="34" charset="-128"/>
                <a:ea typeface="Yu Gothic Medium" panose="020B0400000000000000" pitchFamily="34" charset="-128"/>
              </a:rPr>
              <a:t> 814929</a:t>
            </a:r>
          </a:p>
        </p:txBody>
      </p:sp>
      <p:sp>
        <p:nvSpPr>
          <p:cNvPr id="11" name="テキスト ボックス 10">
            <a:extLst>
              <a:ext uri="{FF2B5EF4-FFF2-40B4-BE49-F238E27FC236}">
                <a16:creationId xmlns:a16="http://schemas.microsoft.com/office/drawing/2014/main" id="{979ADC53-7240-F949-9974-9A89E83EDCC4}"/>
              </a:ext>
            </a:extLst>
          </p:cNvPr>
          <p:cNvSpPr txBox="1"/>
          <p:nvPr/>
        </p:nvSpPr>
        <p:spPr>
          <a:xfrm>
            <a:off x="5902036" y="9443260"/>
            <a:ext cx="648394" cy="282631"/>
          </a:xfrm>
          <a:prstGeom prst="rect">
            <a:avLst/>
          </a:prstGeom>
          <a:noFill/>
        </p:spPr>
        <p:txBody>
          <a:bodyPr wrap="square" rtlCol="0">
            <a:spAutoFit/>
          </a:bodyPr>
          <a:lstStyle/>
          <a:p>
            <a:pPr algn="r"/>
            <a:r>
              <a:rPr kumimoji="1" lang="ja-JP" altLang="en-US" sz="1200"/>
              <a:t>３／３</a:t>
            </a:r>
          </a:p>
        </p:txBody>
      </p:sp>
      <p:sp>
        <p:nvSpPr>
          <p:cNvPr id="12" name="テキスト ボックス 11">
            <a:extLst>
              <a:ext uri="{FF2B5EF4-FFF2-40B4-BE49-F238E27FC236}">
                <a16:creationId xmlns:a16="http://schemas.microsoft.com/office/drawing/2014/main" id="{5725767D-8CF8-154C-BAB4-FB0580B1FAE9}"/>
              </a:ext>
            </a:extLst>
          </p:cNvPr>
          <p:cNvSpPr txBox="1"/>
          <p:nvPr/>
        </p:nvSpPr>
        <p:spPr>
          <a:xfrm>
            <a:off x="5253642" y="9443260"/>
            <a:ext cx="648394" cy="282631"/>
          </a:xfrm>
          <a:prstGeom prst="rect">
            <a:avLst/>
          </a:prstGeom>
          <a:noFill/>
        </p:spPr>
        <p:txBody>
          <a:bodyPr wrap="square" rtlCol="0">
            <a:spAutoFit/>
          </a:bodyPr>
          <a:lstStyle/>
          <a:p>
            <a:r>
              <a:rPr kumimoji="1" lang="ja-JP" altLang="en-US" sz="1200"/>
              <a:t>地震</a:t>
            </a:r>
          </a:p>
        </p:txBody>
      </p:sp>
      <p:sp>
        <p:nvSpPr>
          <p:cNvPr id="13" name="正方形/長方形 12">
            <a:extLst>
              <a:ext uri="{FF2B5EF4-FFF2-40B4-BE49-F238E27FC236}">
                <a16:creationId xmlns:a16="http://schemas.microsoft.com/office/drawing/2014/main" id="{F52B87EC-EC37-A843-826A-EA71BC038DE8}"/>
              </a:ext>
            </a:extLst>
          </p:cNvPr>
          <p:cNvSpPr/>
          <p:nvPr/>
        </p:nvSpPr>
        <p:spPr>
          <a:xfrm>
            <a:off x="3734225" y="232755"/>
            <a:ext cx="1044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ysClr val="windowText" lastClr="000000"/>
                </a:solidFill>
                <a:latin typeface="Yu Gothic" panose="020B0400000000000000" pitchFamily="34" charset="-128"/>
                <a:ea typeface="Yu Gothic" panose="020B0400000000000000" pitchFamily="34" charset="-128"/>
              </a:rPr>
              <a:t>③ 教務部員</a:t>
            </a:r>
          </a:p>
        </p:txBody>
      </p:sp>
    </p:spTree>
    <p:extLst>
      <p:ext uri="{BB962C8B-B14F-4D97-AF65-F5344CB8AC3E}">
        <p14:creationId xmlns:p14="http://schemas.microsoft.com/office/powerpoint/2010/main" val="105449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FD1F6F5-553A-6541-B01D-1551482CA51D}"/>
              </a:ext>
            </a:extLst>
          </p:cNvPr>
          <p:cNvSpPr/>
          <p:nvPr/>
        </p:nvSpPr>
        <p:spPr>
          <a:xfrm>
            <a:off x="232756" y="232755"/>
            <a:ext cx="1224000"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① 事務</a:t>
            </a:r>
          </a:p>
        </p:txBody>
      </p:sp>
      <p:sp>
        <p:nvSpPr>
          <p:cNvPr id="3" name="正方形/長方形 2">
            <a:extLst>
              <a:ext uri="{FF2B5EF4-FFF2-40B4-BE49-F238E27FC236}">
                <a16:creationId xmlns:a16="http://schemas.microsoft.com/office/drawing/2014/main" id="{8699B93C-7DDB-AA48-A11D-583DCCC4B403}"/>
              </a:ext>
            </a:extLst>
          </p:cNvPr>
          <p:cNvSpPr/>
          <p:nvPr/>
        </p:nvSpPr>
        <p:spPr>
          <a:xfrm>
            <a:off x="1598817" y="232756"/>
            <a:ext cx="1476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② 情報担当</a:t>
            </a:r>
          </a:p>
        </p:txBody>
      </p:sp>
      <p:sp>
        <p:nvSpPr>
          <p:cNvPr id="4" name="正方形/長方形 3">
            <a:extLst>
              <a:ext uri="{FF2B5EF4-FFF2-40B4-BE49-F238E27FC236}">
                <a16:creationId xmlns:a16="http://schemas.microsoft.com/office/drawing/2014/main" id="{E5D65953-ABC7-7E41-8B4B-14308126C61E}"/>
              </a:ext>
            </a:extLst>
          </p:cNvPr>
          <p:cNvSpPr/>
          <p:nvPr/>
        </p:nvSpPr>
        <p:spPr>
          <a:xfrm>
            <a:off x="249381" y="598518"/>
            <a:ext cx="1014153"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地震</a:t>
            </a:r>
          </a:p>
        </p:txBody>
      </p:sp>
      <p:sp>
        <p:nvSpPr>
          <p:cNvPr id="5" name="正方形/長方形 4">
            <a:extLst>
              <a:ext uri="{FF2B5EF4-FFF2-40B4-BE49-F238E27FC236}">
                <a16:creationId xmlns:a16="http://schemas.microsoft.com/office/drawing/2014/main" id="{A684736F-C8F2-2F46-B76B-94EA7690D908}"/>
              </a:ext>
            </a:extLst>
          </p:cNvPr>
          <p:cNvSpPr/>
          <p:nvPr/>
        </p:nvSpPr>
        <p:spPr>
          <a:xfrm>
            <a:off x="1407623" y="598518"/>
            <a:ext cx="1335579"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初期対応</a:t>
            </a:r>
          </a:p>
        </p:txBody>
      </p:sp>
      <p:sp>
        <p:nvSpPr>
          <p:cNvPr id="6" name="正方形/長方形 5">
            <a:extLst>
              <a:ext uri="{FF2B5EF4-FFF2-40B4-BE49-F238E27FC236}">
                <a16:creationId xmlns:a16="http://schemas.microsoft.com/office/drawing/2014/main" id="{0A903AE9-C4A2-9B47-B0F4-C0981EBF1648}"/>
              </a:ext>
            </a:extLst>
          </p:cNvPr>
          <p:cNvSpPr/>
          <p:nvPr/>
        </p:nvSpPr>
        <p:spPr>
          <a:xfrm>
            <a:off x="2887291" y="598518"/>
            <a:ext cx="1668088"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学校管理下</a:t>
            </a:r>
          </a:p>
        </p:txBody>
      </p:sp>
      <p:sp>
        <p:nvSpPr>
          <p:cNvPr id="7" name="正方形/長方形 6">
            <a:extLst>
              <a:ext uri="{FF2B5EF4-FFF2-40B4-BE49-F238E27FC236}">
                <a16:creationId xmlns:a16="http://schemas.microsoft.com/office/drawing/2014/main" id="{AABB32D4-7E72-1044-8FB0-3E522B1FBC32}"/>
              </a:ext>
            </a:extLst>
          </p:cNvPr>
          <p:cNvSpPr/>
          <p:nvPr/>
        </p:nvSpPr>
        <p:spPr>
          <a:xfrm>
            <a:off x="232756" y="964281"/>
            <a:ext cx="6317674" cy="731515"/>
          </a:xfrm>
          <a:prstGeom prst="rect">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a:solidFill>
                  <a:srgbClr val="FF0000"/>
                </a:solidFill>
                <a:latin typeface="Yu Gothic" panose="020B0400000000000000" pitchFamily="34" charset="-128"/>
                <a:ea typeface="Yu Gothic" panose="020B0400000000000000" pitchFamily="34" charset="-128"/>
              </a:rPr>
              <a:t>大事なものを搬出する</a:t>
            </a:r>
          </a:p>
        </p:txBody>
      </p:sp>
      <p:sp>
        <p:nvSpPr>
          <p:cNvPr id="8" name="正方形/長方形 7">
            <a:extLst>
              <a:ext uri="{FF2B5EF4-FFF2-40B4-BE49-F238E27FC236}">
                <a16:creationId xmlns:a16="http://schemas.microsoft.com/office/drawing/2014/main" id="{E98A2921-876A-2240-935C-327D787E8A1A}"/>
              </a:ext>
            </a:extLst>
          </p:cNvPr>
          <p:cNvSpPr/>
          <p:nvPr/>
        </p:nvSpPr>
        <p:spPr>
          <a:xfrm>
            <a:off x="232756" y="1898078"/>
            <a:ext cx="6317674" cy="2191784"/>
          </a:xfrm>
          <a:prstGeom prst="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１ 職員室のサーバーの持出</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tabLst>
                <a:tab pos="2473325" algn="l"/>
              </a:tabLst>
            </a:pPr>
            <a:r>
              <a:rPr kumimoji="1" lang="ja-JP" altLang="en-US" sz="2000">
                <a:solidFill>
                  <a:sysClr val="windowText" lastClr="000000"/>
                </a:solidFill>
                <a:latin typeface="Yu Gothic Medium" panose="020B0400000000000000" pitchFamily="34" charset="-128"/>
                <a:ea typeface="Yu Gothic Medium" panose="020B0400000000000000" pitchFamily="34" charset="-128"/>
              </a:rPr>
              <a:t>□</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プリンター下の，白いボックスごと搬出</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2473325" algn="l"/>
              </a:tabLst>
            </a:pPr>
            <a:r>
              <a:rPr kumimoji="1" lang="ja-JP" altLang="en-US" sz="2000">
                <a:solidFill>
                  <a:sysClr val="windowText" lastClr="000000"/>
                </a:solidFill>
                <a:latin typeface="Yu Gothic Medium" panose="020B0400000000000000" pitchFamily="34" charset="-128"/>
                <a:ea typeface="Yu Gothic Medium" panose="020B0400000000000000" pitchFamily="34" charset="-128"/>
              </a:rPr>
              <a:t>　 ボックスには車輪がある</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tabLst>
                <a:tab pos="2473325" algn="l"/>
              </a:tabLst>
            </a:pPr>
            <a:r>
              <a:rPr kumimoji="1" lang="ja-JP" altLang="en-US" sz="2000">
                <a:solidFill>
                  <a:sysClr val="windowText" lastClr="000000"/>
                </a:solidFill>
                <a:latin typeface="Yu Gothic Medium" panose="020B0400000000000000" pitchFamily="34" charset="-128"/>
                <a:ea typeface="Yu Gothic Medium" panose="020B0400000000000000" pitchFamily="34" charset="-128"/>
              </a:rPr>
              <a:t>（余裕ない場合，中の白いバックアップ</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HD</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のみ）</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lnSpc>
                <a:spcPct val="150000"/>
              </a:lnSpc>
              <a:tabLst>
                <a:tab pos="2473325" algn="l"/>
              </a:tabLst>
            </a:pP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白いボックスの扉にマニュアルあり</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9" name="正方形/長方形 8">
            <a:extLst>
              <a:ext uri="{FF2B5EF4-FFF2-40B4-BE49-F238E27FC236}">
                <a16:creationId xmlns:a16="http://schemas.microsoft.com/office/drawing/2014/main" id="{EE6817CE-F7DC-6E41-BF79-445B4858100E}"/>
              </a:ext>
            </a:extLst>
          </p:cNvPr>
          <p:cNvSpPr/>
          <p:nvPr/>
        </p:nvSpPr>
        <p:spPr>
          <a:xfrm>
            <a:off x="232756" y="4258890"/>
            <a:ext cx="6317674" cy="3156047"/>
          </a:xfrm>
          <a:prstGeom prst="rect">
            <a:avLst/>
          </a:prstGeom>
          <a:solidFill>
            <a:schemeClr val="bg1"/>
          </a:solid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２ 重要書類等の持出</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金庫の鍵，事務用</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USB</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，机の鍵</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玄関，職員室の鍵</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a:t>
            </a:r>
            <a:r>
              <a:rPr kumimoji="1" lang="en-US" altLang="ja-JP" sz="2000">
                <a:solidFill>
                  <a:sysClr val="windowText" lastClr="000000"/>
                </a:solidFill>
                <a:latin typeface="Yu Gothic Medium" panose="020B0400000000000000" pitchFamily="34" charset="-128"/>
                <a:ea typeface="Yu Gothic Medium" panose="020B0400000000000000" pitchFamily="34" charset="-128"/>
              </a:rPr>
              <a:t>PC</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準備室の鍵</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会計監査関係書類</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指導要録</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ja-JP" altLang="en-US" sz="2000">
                <a:solidFill>
                  <a:sysClr val="windowText" lastClr="000000"/>
                </a:solidFill>
                <a:latin typeface="Yu Gothic Medium" panose="020B0400000000000000" pitchFamily="34" charset="-128"/>
                <a:ea typeface="Yu Gothic Medium" panose="020B0400000000000000" pitchFamily="34" charset="-128"/>
              </a:rPr>
              <a:t>□ 生徒健康診断表</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lnSpc>
                <a:spcPct val="150000"/>
              </a:lnSpc>
            </a:pPr>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２ページ目に非常時持出品リスト</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10" name="正方形/長方形 9">
            <a:extLst>
              <a:ext uri="{FF2B5EF4-FFF2-40B4-BE49-F238E27FC236}">
                <a16:creationId xmlns:a16="http://schemas.microsoft.com/office/drawing/2014/main" id="{D6BB2184-19BD-5443-8CDB-C4BC41A84DFF}"/>
              </a:ext>
            </a:extLst>
          </p:cNvPr>
          <p:cNvSpPr/>
          <p:nvPr/>
        </p:nvSpPr>
        <p:spPr>
          <a:xfrm>
            <a:off x="232756" y="7631079"/>
            <a:ext cx="6317674" cy="1596040"/>
          </a:xfrm>
          <a:prstGeom prst="rect">
            <a:avLst/>
          </a:prstGeom>
          <a:solidFill>
            <a:schemeClr val="bg1"/>
          </a:solidFill>
          <a:ln w="762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2800" b="1">
                <a:solidFill>
                  <a:sysClr val="windowText" lastClr="000000"/>
                </a:solidFill>
                <a:latin typeface="Yu Gothic" panose="020B0400000000000000" pitchFamily="34" charset="-128"/>
                <a:ea typeface="Yu Gothic" panose="020B0400000000000000" pitchFamily="34" charset="-128"/>
              </a:rPr>
              <a:t>３ 飛び火・盗難などの警戒</a:t>
            </a:r>
            <a:endParaRPr kumimoji="1" lang="en-US" altLang="ja-JP" sz="2800" b="1">
              <a:solidFill>
                <a:sysClr val="windowText" lastClr="000000"/>
              </a:solidFill>
              <a:latin typeface="Yu Gothic" panose="020B0400000000000000" pitchFamily="34" charset="-128"/>
              <a:ea typeface="Yu Gothic"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r>
              <a:rPr kumimoji="1" lang="ja-JP" altLang="en-US" sz="2000">
                <a:solidFill>
                  <a:sysClr val="windowText" lastClr="000000"/>
                </a:solidFill>
                <a:latin typeface="Yu Gothic Medium" panose="020B0400000000000000" pitchFamily="34" charset="-128"/>
                <a:ea typeface="Yu Gothic Medium" panose="020B0400000000000000" pitchFamily="34" charset="-128"/>
              </a:rPr>
              <a:t> </a:t>
            </a: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a:p>
            <a:pPr marL="279400"/>
            <a:r>
              <a:rPr kumimoji="1" lang="en-US" altLang="ja-JP" sz="2000">
                <a:solidFill>
                  <a:sysClr val="windowText" lastClr="000000"/>
                </a:solidFill>
                <a:latin typeface="Yu Gothic Medium" panose="020B0400000000000000" pitchFamily="34" charset="-128"/>
                <a:ea typeface="Yu Gothic Medium" panose="020B0400000000000000" pitchFamily="34" charset="-128"/>
              </a:rPr>
              <a:t>□</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r>
              <a:rPr kumimoji="1" lang="en-US" altLang="ja-JP" sz="2000">
                <a:solidFill>
                  <a:sysClr val="windowText" lastClr="000000"/>
                </a:solidFill>
                <a:latin typeface="Yu Gothic Medium" panose="020B0400000000000000" pitchFamily="34" charset="-128"/>
                <a:ea typeface="Yu Gothic Medium" panose="020B0400000000000000" pitchFamily="34" charset="-128"/>
              </a:rPr>
              <a:t/>
            </a:r>
            <a:br>
              <a:rPr kumimoji="1" lang="en-US" altLang="ja-JP" sz="2000">
                <a:solidFill>
                  <a:sysClr val="windowText" lastClr="000000"/>
                </a:solidFill>
                <a:latin typeface="Yu Gothic Medium" panose="020B0400000000000000" pitchFamily="34" charset="-128"/>
                <a:ea typeface="Yu Gothic Medium" panose="020B0400000000000000" pitchFamily="34" charset="-128"/>
              </a:rPr>
            </a:br>
            <a:endParaRPr kumimoji="1" lang="en-US" altLang="ja-JP" sz="2000">
              <a:solidFill>
                <a:sysClr val="windowText" lastClr="000000"/>
              </a:solidFill>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979ADC53-7240-F949-9974-9A89E83EDCC4}"/>
              </a:ext>
            </a:extLst>
          </p:cNvPr>
          <p:cNvSpPr txBox="1"/>
          <p:nvPr/>
        </p:nvSpPr>
        <p:spPr>
          <a:xfrm>
            <a:off x="5902036" y="9443260"/>
            <a:ext cx="648394" cy="282631"/>
          </a:xfrm>
          <a:prstGeom prst="rect">
            <a:avLst/>
          </a:prstGeom>
          <a:noFill/>
        </p:spPr>
        <p:txBody>
          <a:bodyPr wrap="square" rtlCol="0">
            <a:spAutoFit/>
          </a:bodyPr>
          <a:lstStyle/>
          <a:p>
            <a:pPr algn="r"/>
            <a:r>
              <a:rPr kumimoji="1" lang="ja-JP" altLang="en-US" sz="1200"/>
              <a:t>１／２</a:t>
            </a:r>
          </a:p>
        </p:txBody>
      </p:sp>
      <p:sp>
        <p:nvSpPr>
          <p:cNvPr id="12" name="テキスト ボックス 11">
            <a:extLst>
              <a:ext uri="{FF2B5EF4-FFF2-40B4-BE49-F238E27FC236}">
                <a16:creationId xmlns:a16="http://schemas.microsoft.com/office/drawing/2014/main" id="{5725767D-8CF8-154C-BAB4-FB0580B1FAE9}"/>
              </a:ext>
            </a:extLst>
          </p:cNvPr>
          <p:cNvSpPr txBox="1"/>
          <p:nvPr/>
        </p:nvSpPr>
        <p:spPr>
          <a:xfrm>
            <a:off x="5253642" y="9443260"/>
            <a:ext cx="648394" cy="282631"/>
          </a:xfrm>
          <a:prstGeom prst="rect">
            <a:avLst/>
          </a:prstGeom>
          <a:noFill/>
        </p:spPr>
        <p:txBody>
          <a:bodyPr wrap="square" rtlCol="0">
            <a:spAutoFit/>
          </a:bodyPr>
          <a:lstStyle/>
          <a:p>
            <a:r>
              <a:rPr kumimoji="1" lang="ja-JP" altLang="en-US" sz="1200"/>
              <a:t>地震</a:t>
            </a:r>
          </a:p>
        </p:txBody>
      </p:sp>
    </p:spTree>
    <p:extLst>
      <p:ext uri="{BB962C8B-B14F-4D97-AF65-F5344CB8AC3E}">
        <p14:creationId xmlns:p14="http://schemas.microsoft.com/office/powerpoint/2010/main" val="486720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0EA147E8-0E70-3648-8A81-FBF21914567C}"/>
              </a:ext>
            </a:extLst>
          </p:cNvPr>
          <p:cNvSpPr/>
          <p:nvPr/>
        </p:nvSpPr>
        <p:spPr>
          <a:xfrm>
            <a:off x="232756" y="232755"/>
            <a:ext cx="1224000" cy="28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① 事務</a:t>
            </a:r>
          </a:p>
        </p:txBody>
      </p:sp>
      <p:sp>
        <p:nvSpPr>
          <p:cNvPr id="3" name="正方形/長方形 2">
            <a:extLst>
              <a:ext uri="{FF2B5EF4-FFF2-40B4-BE49-F238E27FC236}">
                <a16:creationId xmlns:a16="http://schemas.microsoft.com/office/drawing/2014/main" id="{C3863046-4CC3-4F4D-95FB-633A91343589}"/>
              </a:ext>
            </a:extLst>
          </p:cNvPr>
          <p:cNvSpPr/>
          <p:nvPr/>
        </p:nvSpPr>
        <p:spPr>
          <a:xfrm>
            <a:off x="1598817" y="232756"/>
            <a:ext cx="1476000" cy="288000"/>
          </a:xfrm>
          <a:prstGeom prst="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ysClr val="windowText" lastClr="000000"/>
                </a:solidFill>
                <a:latin typeface="Yu Gothic" panose="020B0400000000000000" pitchFamily="34" charset="-128"/>
                <a:ea typeface="Yu Gothic" panose="020B0400000000000000" pitchFamily="34" charset="-128"/>
              </a:rPr>
              <a:t>② 情報担当</a:t>
            </a:r>
          </a:p>
        </p:txBody>
      </p:sp>
      <p:sp>
        <p:nvSpPr>
          <p:cNvPr id="4" name="正方形/長方形 3">
            <a:extLst>
              <a:ext uri="{FF2B5EF4-FFF2-40B4-BE49-F238E27FC236}">
                <a16:creationId xmlns:a16="http://schemas.microsoft.com/office/drawing/2014/main" id="{341BC18B-1D5D-074B-A4AF-68FCF11CC911}"/>
              </a:ext>
            </a:extLst>
          </p:cNvPr>
          <p:cNvSpPr/>
          <p:nvPr/>
        </p:nvSpPr>
        <p:spPr>
          <a:xfrm>
            <a:off x="249381" y="598518"/>
            <a:ext cx="1014153"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地震</a:t>
            </a:r>
          </a:p>
        </p:txBody>
      </p:sp>
      <p:sp>
        <p:nvSpPr>
          <p:cNvPr id="5" name="正方形/長方形 4">
            <a:extLst>
              <a:ext uri="{FF2B5EF4-FFF2-40B4-BE49-F238E27FC236}">
                <a16:creationId xmlns:a16="http://schemas.microsoft.com/office/drawing/2014/main" id="{6B130BD3-FF47-0948-B78C-051C24783311}"/>
              </a:ext>
            </a:extLst>
          </p:cNvPr>
          <p:cNvSpPr/>
          <p:nvPr/>
        </p:nvSpPr>
        <p:spPr>
          <a:xfrm>
            <a:off x="1407623" y="598518"/>
            <a:ext cx="1335579"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初期対応</a:t>
            </a:r>
          </a:p>
        </p:txBody>
      </p:sp>
      <p:sp>
        <p:nvSpPr>
          <p:cNvPr id="6" name="正方形/長方形 5">
            <a:extLst>
              <a:ext uri="{FF2B5EF4-FFF2-40B4-BE49-F238E27FC236}">
                <a16:creationId xmlns:a16="http://schemas.microsoft.com/office/drawing/2014/main" id="{0DD42463-D404-A04A-A4B5-5C4B581E4248}"/>
              </a:ext>
            </a:extLst>
          </p:cNvPr>
          <p:cNvSpPr/>
          <p:nvPr/>
        </p:nvSpPr>
        <p:spPr>
          <a:xfrm>
            <a:off x="2887291" y="598518"/>
            <a:ext cx="1668088" cy="28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latin typeface="Yu Gothic" panose="020B0400000000000000" pitchFamily="34" charset="-128"/>
                <a:ea typeface="Yu Gothic" panose="020B0400000000000000" pitchFamily="34" charset="-128"/>
              </a:rPr>
              <a:t>学校管理下</a:t>
            </a:r>
          </a:p>
        </p:txBody>
      </p:sp>
      <p:sp>
        <p:nvSpPr>
          <p:cNvPr id="7" name="正方形/長方形 6">
            <a:extLst>
              <a:ext uri="{FF2B5EF4-FFF2-40B4-BE49-F238E27FC236}">
                <a16:creationId xmlns:a16="http://schemas.microsoft.com/office/drawing/2014/main" id="{057C65BF-E589-9140-954D-06BB3CC08A08}"/>
              </a:ext>
            </a:extLst>
          </p:cNvPr>
          <p:cNvSpPr/>
          <p:nvPr/>
        </p:nvSpPr>
        <p:spPr>
          <a:xfrm>
            <a:off x="232756" y="964281"/>
            <a:ext cx="6317674" cy="731515"/>
          </a:xfrm>
          <a:prstGeom prst="rect">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a:solidFill>
                  <a:srgbClr val="FF0000"/>
                </a:solidFill>
                <a:latin typeface="Yu Gothic" panose="020B0400000000000000" pitchFamily="34" charset="-128"/>
                <a:ea typeface="Yu Gothic" panose="020B0400000000000000" pitchFamily="34" charset="-128"/>
              </a:rPr>
              <a:t>大事なものを搬出する</a:t>
            </a:r>
          </a:p>
        </p:txBody>
      </p:sp>
      <p:sp>
        <p:nvSpPr>
          <p:cNvPr id="8" name="テキスト ボックス 7">
            <a:extLst>
              <a:ext uri="{FF2B5EF4-FFF2-40B4-BE49-F238E27FC236}">
                <a16:creationId xmlns:a16="http://schemas.microsoft.com/office/drawing/2014/main" id="{1FD8E2D6-EF13-9643-BCB6-DA40D67E8126}"/>
              </a:ext>
            </a:extLst>
          </p:cNvPr>
          <p:cNvSpPr txBox="1"/>
          <p:nvPr/>
        </p:nvSpPr>
        <p:spPr>
          <a:xfrm>
            <a:off x="5902036" y="9443260"/>
            <a:ext cx="648394" cy="282631"/>
          </a:xfrm>
          <a:prstGeom prst="rect">
            <a:avLst/>
          </a:prstGeom>
          <a:noFill/>
        </p:spPr>
        <p:txBody>
          <a:bodyPr wrap="square" rtlCol="0">
            <a:spAutoFit/>
          </a:bodyPr>
          <a:lstStyle/>
          <a:p>
            <a:pPr algn="r"/>
            <a:r>
              <a:rPr kumimoji="1" lang="ja-JP" altLang="en-US" sz="1200"/>
              <a:t>２／２</a:t>
            </a:r>
          </a:p>
        </p:txBody>
      </p:sp>
      <p:graphicFrame>
        <p:nvGraphicFramePr>
          <p:cNvPr id="9" name="表 8">
            <a:extLst>
              <a:ext uri="{FF2B5EF4-FFF2-40B4-BE49-F238E27FC236}">
                <a16:creationId xmlns:a16="http://schemas.microsoft.com/office/drawing/2014/main" id="{E265DDB4-E377-4A7C-B054-A82EB2DACEC6}"/>
              </a:ext>
            </a:extLst>
          </p:cNvPr>
          <p:cNvGraphicFramePr>
            <a:graphicFrameLocks noGrp="1"/>
          </p:cNvGraphicFramePr>
          <p:nvPr>
            <p:extLst/>
          </p:nvPr>
        </p:nvGraphicFramePr>
        <p:xfrm>
          <a:off x="249380" y="1845359"/>
          <a:ext cx="6317674" cy="5642543"/>
        </p:xfrm>
        <a:graphic>
          <a:graphicData uri="http://schemas.openxmlformats.org/drawingml/2006/table">
            <a:tbl>
              <a:tblPr firstRow="1" firstCol="1" bandRow="1">
                <a:tableStyleId>{5C22544A-7EE6-4342-B048-85BDC9FD1C3A}</a:tableStyleId>
              </a:tblPr>
              <a:tblGrid>
                <a:gridCol w="980152">
                  <a:extLst>
                    <a:ext uri="{9D8B030D-6E8A-4147-A177-3AD203B41FA5}">
                      <a16:colId xmlns:a16="http://schemas.microsoft.com/office/drawing/2014/main" val="2158687209"/>
                    </a:ext>
                  </a:extLst>
                </a:gridCol>
                <a:gridCol w="1912130">
                  <a:extLst>
                    <a:ext uri="{9D8B030D-6E8A-4147-A177-3AD203B41FA5}">
                      <a16:colId xmlns:a16="http://schemas.microsoft.com/office/drawing/2014/main" val="4012507626"/>
                    </a:ext>
                  </a:extLst>
                </a:gridCol>
                <a:gridCol w="1729717">
                  <a:extLst>
                    <a:ext uri="{9D8B030D-6E8A-4147-A177-3AD203B41FA5}">
                      <a16:colId xmlns:a16="http://schemas.microsoft.com/office/drawing/2014/main" val="2577758894"/>
                    </a:ext>
                  </a:extLst>
                </a:gridCol>
                <a:gridCol w="1695675">
                  <a:extLst>
                    <a:ext uri="{9D8B030D-6E8A-4147-A177-3AD203B41FA5}">
                      <a16:colId xmlns:a16="http://schemas.microsoft.com/office/drawing/2014/main" val="3543393294"/>
                    </a:ext>
                  </a:extLst>
                </a:gridCol>
              </a:tblGrid>
              <a:tr h="295498">
                <a:tc>
                  <a:txBody>
                    <a:bodyPr/>
                    <a:lstStyle/>
                    <a:p>
                      <a:pPr marR="122555" algn="l">
                        <a:lnSpc>
                          <a:spcPts val="2000"/>
                        </a:lnSpc>
                      </a:pPr>
                      <a:r>
                        <a:rPr lang="ja-JP" sz="1100" kern="100">
                          <a:solidFill>
                            <a:schemeClr val="tx1"/>
                          </a:solidFill>
                          <a:effectLst/>
                        </a:rPr>
                        <a:t>校務分掌</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①原則持って避難</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②できれば持って避難</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③焼失不可</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0475972"/>
                  </a:ext>
                </a:extLst>
              </a:tr>
              <a:tr h="304800">
                <a:tc>
                  <a:txBody>
                    <a:bodyPr/>
                    <a:lstStyle/>
                    <a:p>
                      <a:pPr marR="122555" algn="l">
                        <a:lnSpc>
                          <a:spcPts val="2000"/>
                        </a:lnSpc>
                      </a:pPr>
                      <a:r>
                        <a:rPr lang="ja-JP" sz="1100" kern="100">
                          <a:solidFill>
                            <a:schemeClr val="tx1"/>
                          </a:solidFill>
                          <a:effectLst/>
                        </a:rPr>
                        <a:t>クラス学年</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□出席簿</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en-US" sz="1100" kern="100">
                          <a:solidFill>
                            <a:schemeClr val="tx1"/>
                          </a:solidFill>
                          <a:effectLst/>
                        </a:rPr>
                        <a:t> </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en-US" sz="1100" kern="100">
                          <a:solidFill>
                            <a:schemeClr val="tx1"/>
                          </a:solidFill>
                          <a:effectLst/>
                        </a:rPr>
                        <a:t> </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2168870"/>
                  </a:ext>
                </a:extLst>
              </a:tr>
              <a:tr h="905685">
                <a:tc>
                  <a:txBody>
                    <a:bodyPr/>
                    <a:lstStyle/>
                    <a:p>
                      <a:pPr marR="122555" algn="l">
                        <a:lnSpc>
                          <a:spcPts val="2000"/>
                        </a:lnSpc>
                      </a:pPr>
                      <a:r>
                        <a:rPr lang="ja-JP" sz="1100" kern="100">
                          <a:solidFill>
                            <a:schemeClr val="tx1"/>
                          </a:solidFill>
                          <a:effectLst/>
                        </a:rPr>
                        <a:t>防災</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□緊急連絡カード</a:t>
                      </a:r>
                      <a:endParaRPr lang="ja-JP" sz="1000" kern="100">
                        <a:solidFill>
                          <a:schemeClr val="tx1"/>
                        </a:solidFill>
                        <a:effectLst/>
                      </a:endParaRPr>
                    </a:p>
                    <a:p>
                      <a:pPr marR="122555" algn="l">
                        <a:lnSpc>
                          <a:spcPts val="2000"/>
                        </a:lnSpc>
                      </a:pPr>
                      <a:r>
                        <a:rPr lang="ja-JP" sz="1100" kern="100">
                          <a:solidFill>
                            <a:schemeClr val="tx1"/>
                          </a:solidFill>
                          <a:effectLst/>
                        </a:rPr>
                        <a:t>□非常用持ち出し袋</a:t>
                      </a:r>
                      <a:endParaRPr lang="ja-JP" sz="1000" kern="100">
                        <a:solidFill>
                          <a:schemeClr val="tx1"/>
                        </a:solidFill>
                        <a:effectLst/>
                      </a:endParaRPr>
                    </a:p>
                    <a:p>
                      <a:pPr marR="122555" algn="l">
                        <a:lnSpc>
                          <a:spcPts val="2000"/>
                        </a:lnSpc>
                      </a:pPr>
                      <a:r>
                        <a:rPr lang="ja-JP" sz="1100" kern="100">
                          <a:solidFill>
                            <a:schemeClr val="tx1"/>
                          </a:solidFill>
                          <a:effectLst/>
                        </a:rPr>
                        <a:t>（ラジオ，名簿，防災マニュアル等）</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□拡声器</a:t>
                      </a:r>
                      <a:endParaRPr lang="ja-JP" sz="1000" kern="100">
                        <a:solidFill>
                          <a:schemeClr val="tx1"/>
                        </a:solidFill>
                        <a:effectLst/>
                      </a:endParaRPr>
                    </a:p>
                    <a:p>
                      <a:pPr marR="122555" algn="l">
                        <a:lnSpc>
                          <a:spcPts val="2000"/>
                        </a:lnSpc>
                      </a:pPr>
                      <a:r>
                        <a:rPr lang="ja-JP" sz="1100" kern="100">
                          <a:solidFill>
                            <a:schemeClr val="tx1"/>
                          </a:solidFill>
                          <a:effectLst/>
                        </a:rPr>
                        <a:t>□懐中電灯</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en-US" sz="1100" kern="100">
                          <a:solidFill>
                            <a:schemeClr val="tx1"/>
                          </a:solidFill>
                          <a:effectLst/>
                        </a:rPr>
                        <a:t> </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79089504"/>
                  </a:ext>
                </a:extLst>
              </a:tr>
              <a:tr h="1094359">
                <a:tc>
                  <a:txBody>
                    <a:bodyPr/>
                    <a:lstStyle/>
                    <a:p>
                      <a:pPr marR="122555" algn="l">
                        <a:lnSpc>
                          <a:spcPts val="2000"/>
                        </a:lnSpc>
                      </a:pPr>
                      <a:r>
                        <a:rPr lang="ja-JP" sz="1100" kern="100">
                          <a:solidFill>
                            <a:schemeClr val="tx1"/>
                          </a:solidFill>
                          <a:effectLst/>
                        </a:rPr>
                        <a:t>教務</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□成績会議資料（大表）</a:t>
                      </a:r>
                      <a:endParaRPr lang="ja-JP" sz="1000" kern="100">
                        <a:solidFill>
                          <a:schemeClr val="tx1"/>
                        </a:solidFill>
                        <a:effectLst/>
                      </a:endParaRPr>
                    </a:p>
                    <a:p>
                      <a:pPr marR="122555" algn="l">
                        <a:lnSpc>
                          <a:spcPts val="2000"/>
                        </a:lnSpc>
                      </a:pPr>
                      <a:r>
                        <a:rPr lang="en-US" sz="1100" kern="100">
                          <a:solidFill>
                            <a:schemeClr val="tx1"/>
                          </a:solidFill>
                          <a:effectLst/>
                        </a:rPr>
                        <a:t> </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□入試関係（</a:t>
                      </a:r>
                      <a:r>
                        <a:rPr lang="en-US" sz="1100" kern="100">
                          <a:solidFill>
                            <a:schemeClr val="tx1"/>
                          </a:solidFill>
                          <a:effectLst/>
                        </a:rPr>
                        <a:t>USB</a:t>
                      </a:r>
                      <a:r>
                        <a:rPr lang="ja-JP" sz="1100" kern="100">
                          <a:solidFill>
                            <a:schemeClr val="tx1"/>
                          </a:solidFill>
                          <a:effectLst/>
                        </a:rPr>
                        <a:t>選考資料）</a:t>
                      </a:r>
                      <a:endParaRPr lang="ja-JP" sz="1000" kern="100">
                        <a:solidFill>
                          <a:schemeClr val="tx1"/>
                        </a:solidFill>
                        <a:effectLst/>
                      </a:endParaRPr>
                    </a:p>
                    <a:p>
                      <a:pPr marR="122555" algn="l">
                        <a:lnSpc>
                          <a:spcPts val="2000"/>
                        </a:lnSpc>
                      </a:pPr>
                      <a:r>
                        <a:rPr lang="ja-JP" sz="1100" kern="100">
                          <a:solidFill>
                            <a:schemeClr val="tx1"/>
                          </a:solidFill>
                          <a:effectLst/>
                        </a:rPr>
                        <a:t>□教務日誌（三年分）</a:t>
                      </a:r>
                      <a:endParaRPr lang="ja-JP" sz="1000" kern="100">
                        <a:solidFill>
                          <a:schemeClr val="tx1"/>
                        </a:solidFill>
                        <a:effectLst/>
                      </a:endParaRPr>
                    </a:p>
                    <a:p>
                      <a:pPr marR="122555" algn="l">
                        <a:lnSpc>
                          <a:spcPts val="2000"/>
                        </a:lnSpc>
                      </a:pPr>
                      <a:r>
                        <a:rPr lang="ja-JP" sz="1100" kern="100">
                          <a:solidFill>
                            <a:schemeClr val="tx1"/>
                          </a:solidFill>
                          <a:effectLst/>
                        </a:rPr>
                        <a:t>□教科書選定関係資料</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□指導要録※（２０年分）</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82163761"/>
                  </a:ext>
                </a:extLst>
              </a:tr>
              <a:tr h="791029">
                <a:tc>
                  <a:txBody>
                    <a:bodyPr/>
                    <a:lstStyle/>
                    <a:p>
                      <a:pPr marR="122555" algn="l">
                        <a:lnSpc>
                          <a:spcPts val="2000"/>
                        </a:lnSpc>
                      </a:pPr>
                      <a:r>
                        <a:rPr lang="ja-JP" sz="1100" kern="100">
                          <a:solidFill>
                            <a:schemeClr val="tx1"/>
                          </a:solidFill>
                          <a:effectLst/>
                        </a:rPr>
                        <a:t>保健</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□生徒健康診断票※</a:t>
                      </a:r>
                      <a:endParaRPr lang="ja-JP" sz="1000" kern="100">
                        <a:solidFill>
                          <a:schemeClr val="tx1"/>
                        </a:solidFill>
                        <a:effectLst/>
                      </a:endParaRPr>
                    </a:p>
                    <a:p>
                      <a:pPr marR="122555" algn="l">
                        <a:lnSpc>
                          <a:spcPts val="2000"/>
                        </a:lnSpc>
                      </a:pPr>
                      <a:r>
                        <a:rPr lang="ja-JP" sz="1100" kern="100">
                          <a:solidFill>
                            <a:schemeClr val="tx1"/>
                          </a:solidFill>
                          <a:effectLst/>
                        </a:rPr>
                        <a:t>□生徒健康カード</a:t>
                      </a:r>
                      <a:endParaRPr lang="ja-JP" sz="1000" kern="100">
                        <a:solidFill>
                          <a:schemeClr val="tx1"/>
                        </a:solidFill>
                        <a:effectLst/>
                      </a:endParaRPr>
                    </a:p>
                    <a:p>
                      <a:pPr marR="122555" algn="l">
                        <a:lnSpc>
                          <a:spcPts val="2000"/>
                        </a:lnSpc>
                      </a:pPr>
                      <a:r>
                        <a:rPr lang="ja-JP" sz="1100" kern="100">
                          <a:solidFill>
                            <a:schemeClr val="tx1"/>
                          </a:solidFill>
                          <a:effectLst/>
                        </a:rPr>
                        <a:t>□</a:t>
                      </a:r>
                      <a:r>
                        <a:rPr lang="en-US" sz="1100" kern="100">
                          <a:solidFill>
                            <a:schemeClr val="tx1"/>
                          </a:solidFill>
                          <a:effectLst/>
                        </a:rPr>
                        <a:t>AED</a:t>
                      </a:r>
                      <a:endParaRPr lang="ja-JP" sz="1000" kern="100">
                        <a:solidFill>
                          <a:schemeClr val="tx1"/>
                        </a:solidFill>
                        <a:effectLst/>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□医薬品・救急セット</a:t>
                      </a:r>
                      <a:endParaRPr lang="ja-JP" sz="1000" kern="100">
                        <a:solidFill>
                          <a:schemeClr val="tx1"/>
                        </a:solidFill>
                        <a:effectLst/>
                      </a:endParaRPr>
                    </a:p>
                    <a:p>
                      <a:pPr marR="122555" algn="l">
                        <a:lnSpc>
                          <a:spcPts val="2000"/>
                        </a:lnSpc>
                      </a:pPr>
                      <a:r>
                        <a:rPr lang="ja-JP" sz="1100" kern="100">
                          <a:solidFill>
                            <a:schemeClr val="tx1"/>
                          </a:solidFill>
                          <a:effectLst/>
                        </a:rPr>
                        <a:t>□パソコン</a:t>
                      </a:r>
                      <a:endParaRPr lang="ja-JP" sz="1000" kern="100">
                        <a:solidFill>
                          <a:schemeClr val="tx1"/>
                        </a:solidFill>
                        <a:effectLst/>
                      </a:endParaRPr>
                    </a:p>
                    <a:p>
                      <a:pPr marR="122555" algn="l">
                        <a:lnSpc>
                          <a:spcPts val="2000"/>
                        </a:lnSpc>
                      </a:pPr>
                      <a:r>
                        <a:rPr lang="ja-JP" sz="1100" kern="100">
                          <a:solidFill>
                            <a:schemeClr val="tx1"/>
                          </a:solidFill>
                          <a:effectLst/>
                        </a:rPr>
                        <a:t>□各執務記録簿</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en-US" sz="1100" kern="100">
                          <a:solidFill>
                            <a:schemeClr val="tx1"/>
                          </a:solidFill>
                          <a:effectLst/>
                        </a:rPr>
                        <a:t> </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6740637"/>
                  </a:ext>
                </a:extLst>
              </a:tr>
              <a:tr h="566057">
                <a:tc>
                  <a:txBody>
                    <a:bodyPr/>
                    <a:lstStyle/>
                    <a:p>
                      <a:pPr marR="122555" algn="l">
                        <a:lnSpc>
                          <a:spcPts val="2000"/>
                        </a:lnSpc>
                      </a:pPr>
                      <a:r>
                        <a:rPr lang="ja-JP" sz="1100" kern="100">
                          <a:solidFill>
                            <a:schemeClr val="tx1"/>
                          </a:solidFill>
                          <a:effectLst/>
                        </a:rPr>
                        <a:t>情報</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a:t>
                      </a:r>
                      <a:r>
                        <a:rPr lang="en-US" sz="1100" kern="100">
                          <a:solidFill>
                            <a:schemeClr val="tx1"/>
                          </a:solidFill>
                          <a:effectLst/>
                        </a:rPr>
                        <a:t>iPad</a:t>
                      </a:r>
                      <a:endParaRPr lang="ja-JP" sz="1000" kern="100">
                        <a:solidFill>
                          <a:schemeClr val="tx1"/>
                        </a:solidFill>
                        <a:effectLst/>
                      </a:endParaRPr>
                    </a:p>
                    <a:p>
                      <a:pPr marR="122555" algn="l">
                        <a:lnSpc>
                          <a:spcPts val="2000"/>
                        </a:lnSpc>
                      </a:pPr>
                      <a:r>
                        <a:rPr lang="ja-JP" sz="1100" kern="100">
                          <a:solidFill>
                            <a:schemeClr val="tx1"/>
                          </a:solidFill>
                          <a:effectLst/>
                        </a:rPr>
                        <a:t>□</a:t>
                      </a:r>
                      <a:r>
                        <a:rPr lang="en-US" sz="1100" kern="100">
                          <a:solidFill>
                            <a:schemeClr val="tx1"/>
                          </a:solidFill>
                          <a:effectLst/>
                        </a:rPr>
                        <a:t>MacBook</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□サーバー（生徒用）</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□サーバー（職員用）</a:t>
                      </a:r>
                      <a:endParaRPr lang="ja-JP" sz="1000" kern="100">
                        <a:solidFill>
                          <a:schemeClr val="tx1"/>
                        </a:solidFill>
                        <a:effectLst/>
                      </a:endParaRPr>
                    </a:p>
                    <a:p>
                      <a:pPr marR="122555" algn="l">
                        <a:lnSpc>
                          <a:spcPts val="2000"/>
                        </a:lnSpc>
                      </a:pPr>
                      <a:r>
                        <a:rPr lang="ja-JP" sz="1100" kern="100">
                          <a:solidFill>
                            <a:schemeClr val="tx1"/>
                          </a:solidFill>
                          <a:effectLst/>
                        </a:rPr>
                        <a:t>□バックアップ</a:t>
                      </a:r>
                      <a:r>
                        <a:rPr lang="en-US" sz="1100" kern="100">
                          <a:solidFill>
                            <a:schemeClr val="tx1"/>
                          </a:solidFill>
                          <a:effectLst/>
                        </a:rPr>
                        <a:t>HDD</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3722056"/>
                  </a:ext>
                </a:extLst>
              </a:tr>
              <a:tr h="558800">
                <a:tc>
                  <a:txBody>
                    <a:bodyPr/>
                    <a:lstStyle/>
                    <a:p>
                      <a:pPr marR="122555" algn="l">
                        <a:lnSpc>
                          <a:spcPts val="2000"/>
                        </a:lnSpc>
                      </a:pPr>
                      <a:r>
                        <a:rPr lang="ja-JP" sz="1100" kern="100">
                          <a:solidFill>
                            <a:schemeClr val="tx1"/>
                          </a:solidFill>
                          <a:effectLst/>
                        </a:rPr>
                        <a:t>生徒</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□特別指導の記録</a:t>
                      </a:r>
                      <a:endParaRPr lang="ja-JP" sz="1000" kern="100">
                        <a:solidFill>
                          <a:schemeClr val="tx1"/>
                        </a:solidFill>
                        <a:effectLst/>
                      </a:endParaRPr>
                    </a:p>
                    <a:p>
                      <a:pPr marR="122555" algn="l">
                        <a:lnSpc>
                          <a:spcPts val="2000"/>
                        </a:lnSpc>
                      </a:pPr>
                      <a:r>
                        <a:rPr lang="ja-JP" sz="1100" kern="100">
                          <a:solidFill>
                            <a:schemeClr val="tx1"/>
                          </a:solidFill>
                          <a:effectLst/>
                        </a:rPr>
                        <a:t>（現状データのみ）</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en-US" sz="1100" kern="100">
                          <a:solidFill>
                            <a:schemeClr val="tx1"/>
                          </a:solidFill>
                          <a:effectLst/>
                        </a:rPr>
                        <a:t> </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en-US" sz="1100" kern="100">
                          <a:solidFill>
                            <a:schemeClr val="tx1"/>
                          </a:solidFill>
                          <a:effectLst/>
                        </a:rPr>
                        <a:t> </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656878"/>
                  </a:ext>
                </a:extLst>
              </a:tr>
              <a:tr h="905685">
                <a:tc>
                  <a:txBody>
                    <a:bodyPr/>
                    <a:lstStyle/>
                    <a:p>
                      <a:pPr marR="122555" algn="l">
                        <a:lnSpc>
                          <a:spcPts val="2000"/>
                        </a:lnSpc>
                      </a:pPr>
                      <a:r>
                        <a:rPr lang="ja-JP" sz="1100" kern="100">
                          <a:solidFill>
                            <a:schemeClr val="tx1"/>
                          </a:solidFill>
                          <a:effectLst/>
                        </a:rPr>
                        <a:t>事務室</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□金庫の鍵</a:t>
                      </a:r>
                      <a:endParaRPr lang="ja-JP" sz="1000" kern="100">
                        <a:solidFill>
                          <a:schemeClr val="tx1"/>
                        </a:solidFill>
                        <a:effectLst/>
                      </a:endParaRPr>
                    </a:p>
                    <a:p>
                      <a:pPr marR="122555" algn="l">
                        <a:lnSpc>
                          <a:spcPts val="2000"/>
                        </a:lnSpc>
                      </a:pPr>
                      <a:r>
                        <a:rPr lang="ja-JP" sz="1100" kern="100">
                          <a:solidFill>
                            <a:schemeClr val="tx1"/>
                          </a:solidFill>
                          <a:effectLst/>
                        </a:rPr>
                        <a:t>□事務用</a:t>
                      </a:r>
                      <a:r>
                        <a:rPr lang="en-US" sz="1100" kern="100">
                          <a:solidFill>
                            <a:schemeClr val="tx1"/>
                          </a:solidFill>
                          <a:effectLst/>
                        </a:rPr>
                        <a:t>USB</a:t>
                      </a:r>
                      <a:endParaRPr lang="ja-JP" sz="1000" kern="100">
                        <a:solidFill>
                          <a:schemeClr val="tx1"/>
                        </a:solidFill>
                        <a:effectLst/>
                      </a:endParaRPr>
                    </a:p>
                    <a:p>
                      <a:pPr marR="122555" algn="l">
                        <a:lnSpc>
                          <a:spcPts val="2000"/>
                        </a:lnSpc>
                      </a:pPr>
                      <a:r>
                        <a:rPr lang="ja-JP" sz="1100" kern="100">
                          <a:solidFill>
                            <a:schemeClr val="tx1"/>
                          </a:solidFill>
                          <a:effectLst/>
                        </a:rPr>
                        <a:t>□机の鍵</a:t>
                      </a:r>
                      <a:endParaRPr lang="ja-JP" sz="1000" kern="100">
                        <a:solidFill>
                          <a:schemeClr val="tx1"/>
                        </a:solidFill>
                        <a:effectLst/>
                      </a:endParaRPr>
                    </a:p>
                    <a:p>
                      <a:pPr marR="122555" algn="l">
                        <a:lnSpc>
                          <a:spcPts val="2000"/>
                        </a:lnSpc>
                      </a:pPr>
                      <a:r>
                        <a:rPr lang="ja-JP" sz="1100" kern="100">
                          <a:solidFill>
                            <a:schemeClr val="tx1"/>
                          </a:solidFill>
                          <a:effectLst/>
                        </a:rPr>
                        <a:t>□会計監査関係書類</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en-US" sz="1100" kern="100">
                          <a:solidFill>
                            <a:schemeClr val="tx1"/>
                          </a:solidFill>
                          <a:effectLst/>
                        </a:rPr>
                        <a:t> </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22555" algn="l">
                        <a:lnSpc>
                          <a:spcPts val="2000"/>
                        </a:lnSpc>
                      </a:pPr>
                      <a:r>
                        <a:rPr lang="ja-JP" sz="1100" kern="100">
                          <a:solidFill>
                            <a:schemeClr val="tx1"/>
                          </a:solidFill>
                          <a:effectLst/>
                        </a:rPr>
                        <a:t>□通帳（金庫）</a:t>
                      </a:r>
                      <a:endParaRPr lang="ja-JP" sz="1000" kern="100">
                        <a:solidFill>
                          <a:schemeClr val="tx1"/>
                        </a:solidFill>
                        <a:effectLst/>
                      </a:endParaRPr>
                    </a:p>
                    <a:p>
                      <a:pPr marR="122555" algn="l">
                        <a:lnSpc>
                          <a:spcPts val="2000"/>
                        </a:lnSpc>
                      </a:pPr>
                      <a:r>
                        <a:rPr lang="ja-JP" sz="1100" kern="100">
                          <a:solidFill>
                            <a:schemeClr val="tx1"/>
                          </a:solidFill>
                          <a:effectLst/>
                        </a:rPr>
                        <a:t>□公印（金庫）</a:t>
                      </a:r>
                      <a:endParaRPr lang="ja-JP" sz="1000" kern="10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593" marR="625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9251007"/>
                  </a:ext>
                </a:extLst>
              </a:tr>
            </a:tbl>
          </a:graphicData>
        </a:graphic>
      </p:graphicFrame>
      <p:sp>
        <p:nvSpPr>
          <p:cNvPr id="10" name="テキスト ボックス 9">
            <a:extLst>
              <a:ext uri="{FF2B5EF4-FFF2-40B4-BE49-F238E27FC236}">
                <a16:creationId xmlns:a16="http://schemas.microsoft.com/office/drawing/2014/main" id="{5EB0E4B2-171F-4ED0-8165-0A76343351EC}"/>
              </a:ext>
            </a:extLst>
          </p:cNvPr>
          <p:cNvSpPr txBox="1"/>
          <p:nvPr/>
        </p:nvSpPr>
        <p:spPr>
          <a:xfrm>
            <a:off x="278475" y="7582347"/>
            <a:ext cx="6301050" cy="1200329"/>
          </a:xfrm>
          <a:prstGeom prst="rect">
            <a:avLst/>
          </a:prstGeom>
          <a:noFill/>
        </p:spPr>
        <p:txBody>
          <a:bodyPr wrap="square" rtlCol="0">
            <a:spAutoFit/>
          </a:bodyPr>
          <a:lstStyle/>
          <a:p>
            <a:r>
              <a:rPr kumimoji="1" lang="en-US" altLang="ja-JP"/>
              <a:t>※</a:t>
            </a:r>
            <a:r>
              <a:rPr kumimoji="1" lang="ja-JP" altLang="en-US"/>
              <a:t>公簿</a:t>
            </a:r>
          </a:p>
          <a:p>
            <a:pPr marL="222250" indent="-222250"/>
            <a:r>
              <a:rPr kumimoji="1" lang="ja-JP" altLang="en-US"/>
              <a:t>・持ち出すものはできるだけ一つの箱に入れて職員室出入り口付近に置きたい。</a:t>
            </a:r>
          </a:p>
          <a:p>
            <a:r>
              <a:rPr kumimoji="1" lang="ja-JP" altLang="en-US"/>
              <a:t>・絶対に焼失させられないものは原則金庫保管。</a:t>
            </a:r>
          </a:p>
        </p:txBody>
      </p:sp>
    </p:spTree>
    <p:extLst>
      <p:ext uri="{BB962C8B-B14F-4D97-AF65-F5344CB8AC3E}">
        <p14:creationId xmlns:p14="http://schemas.microsoft.com/office/powerpoint/2010/main" val="32113843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410</TotalTime>
  <Words>2548</Words>
  <Application>Microsoft Office PowerPoint</Application>
  <PresentationFormat>A4 210 x 297 mm</PresentationFormat>
  <Paragraphs>422</Paragraphs>
  <Slides>14</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14</vt:i4>
      </vt:variant>
    </vt:vector>
  </HeadingPairs>
  <TitlesOfParts>
    <vt:vector size="24" baseType="lpstr">
      <vt:lpstr>ＭＳ 明朝</vt:lpstr>
      <vt:lpstr>Yu Gothic Medium</vt:lpstr>
      <vt:lpstr>Yu Gothic</vt:lpstr>
      <vt:lpstr>Yu Gothic</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山口 裕之</dc:creator>
  <cp:lastModifiedBy>遠藤　貞悟</cp:lastModifiedBy>
  <cp:revision>2</cp:revision>
  <dcterms:created xsi:type="dcterms:W3CDTF">2021-08-16T07:21:02Z</dcterms:created>
  <dcterms:modified xsi:type="dcterms:W3CDTF">2022-02-28T10:41:00Z</dcterms:modified>
</cp:coreProperties>
</file>