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35763" cy="9866313"/>
  <p:defaultTextStyle>
    <a:defPPr>
      <a:defRPr lang="ja-JP"/>
    </a:defPPr>
    <a:lvl1pPr marL="0" algn="l" defTabSz="87399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36999" algn="l" defTabSz="87399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873997" algn="l" defTabSz="87399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10997" algn="l" defTabSz="87399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747995" algn="l" defTabSz="87399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184994" algn="l" defTabSz="87399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621993" algn="l" defTabSz="87399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058992" algn="l" defTabSz="87399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495991" algn="l" defTabSz="87399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>
        <p:scale>
          <a:sx n="100" d="100"/>
          <a:sy n="100" d="100"/>
        </p:scale>
        <p:origin x="-1290" y="2274"/>
      </p:cViewPr>
      <p:guideLst>
        <p:guide orient="horz" pos="312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7" y="0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>
              <a:defRPr sz="1200"/>
            </a:lvl1pPr>
          </a:lstStyle>
          <a:p>
            <a:fld id="{11B896D2-5FFC-4B7B-A10E-C3610125BFDF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9" tIns="45375" rIns="90749" bIns="4537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3" y="4686224"/>
            <a:ext cx="5389240" cy="4440077"/>
          </a:xfrm>
          <a:prstGeom prst="rect">
            <a:avLst/>
          </a:prstGeom>
        </p:spPr>
        <p:txBody>
          <a:bodyPr vert="horz" lIns="90749" tIns="45375" rIns="90749" bIns="4537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0869"/>
            <a:ext cx="2919565" cy="493867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7" y="9370869"/>
            <a:ext cx="2919565" cy="493867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r">
              <a:defRPr sz="1200"/>
            </a:lvl1pPr>
          </a:lstStyle>
          <a:p>
            <a:fld id="{7908F115-2E12-41A4-A506-53D35E084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84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36999" algn="l" defTabSz="87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873997" algn="l" defTabSz="87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10997" algn="l" defTabSz="87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747995" algn="l" defTabSz="87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184994" algn="l" defTabSz="87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621993" algn="l" defTabSz="87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058992" algn="l" defTabSz="87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495991" algn="l" defTabSz="87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8F115-2E12-41A4-A506-53D35E084E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51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1" y="3077282"/>
            <a:ext cx="5829300" cy="212337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2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3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4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1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84C-55F4-4914-BB22-1A40FB368B8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74B-A68C-4FB6-9F1A-F32393C5F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92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84C-55F4-4914-BB22-1A40FB368B8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74B-A68C-4FB6-9F1A-F32393C5F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32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1" y="396704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2" y="396704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84C-55F4-4914-BB22-1A40FB368B8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74B-A68C-4FB6-9F1A-F32393C5F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41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84C-55F4-4914-BB22-1A40FB368B8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74B-A68C-4FB6-9F1A-F32393C5F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43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7" y="6365523"/>
            <a:ext cx="5829300" cy="1967441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7" y="4198586"/>
            <a:ext cx="5829300" cy="2166936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9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39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09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79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49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219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8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59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84C-55F4-4914-BB22-1A40FB368B8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74B-A68C-4FB6-9F1A-F32393C5F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1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2" y="2311403"/>
            <a:ext cx="3028950" cy="653750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84C-55F4-4914-BB22-1A40FB368B8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74B-A68C-4FB6-9F1A-F32393C5F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78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217387"/>
            <a:ext cx="3030141" cy="92410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999" indent="0">
              <a:buNone/>
              <a:defRPr sz="1900" b="1"/>
            </a:lvl2pPr>
            <a:lvl3pPr marL="873997" indent="0">
              <a:buNone/>
              <a:defRPr sz="1800" b="1"/>
            </a:lvl3pPr>
            <a:lvl4pPr marL="1310997" indent="0">
              <a:buNone/>
              <a:defRPr sz="1500" b="1"/>
            </a:lvl4pPr>
            <a:lvl5pPr marL="1747995" indent="0">
              <a:buNone/>
              <a:defRPr sz="1500" b="1"/>
            </a:lvl5pPr>
            <a:lvl6pPr marL="2184994" indent="0">
              <a:buNone/>
              <a:defRPr sz="1500" b="1"/>
            </a:lvl6pPr>
            <a:lvl7pPr marL="2621993" indent="0">
              <a:buNone/>
              <a:defRPr sz="1500" b="1"/>
            </a:lvl7pPr>
            <a:lvl8pPr marL="3058992" indent="0">
              <a:buNone/>
              <a:defRPr sz="1500" b="1"/>
            </a:lvl8pPr>
            <a:lvl9pPr marL="3495991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7"/>
            <a:ext cx="3031330" cy="92410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999" indent="0">
              <a:buNone/>
              <a:defRPr sz="1900" b="1"/>
            </a:lvl2pPr>
            <a:lvl3pPr marL="873997" indent="0">
              <a:buNone/>
              <a:defRPr sz="1800" b="1"/>
            </a:lvl3pPr>
            <a:lvl4pPr marL="1310997" indent="0">
              <a:buNone/>
              <a:defRPr sz="1500" b="1"/>
            </a:lvl4pPr>
            <a:lvl5pPr marL="1747995" indent="0">
              <a:buNone/>
              <a:defRPr sz="1500" b="1"/>
            </a:lvl5pPr>
            <a:lvl6pPr marL="2184994" indent="0">
              <a:buNone/>
              <a:defRPr sz="1500" b="1"/>
            </a:lvl6pPr>
            <a:lvl7pPr marL="2621993" indent="0">
              <a:buNone/>
              <a:defRPr sz="1500" b="1"/>
            </a:lvl7pPr>
            <a:lvl8pPr marL="3058992" indent="0">
              <a:buNone/>
              <a:defRPr sz="1500" b="1"/>
            </a:lvl8pPr>
            <a:lvl9pPr marL="3495991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0" cy="570741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84C-55F4-4914-BB22-1A40FB368B8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74B-A68C-4FB6-9F1A-F32393C5F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56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84C-55F4-4914-BB22-1A40FB368B8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74B-A68C-4FB6-9F1A-F32393C5F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33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84C-55F4-4914-BB22-1A40FB368B8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74B-A68C-4FB6-9F1A-F32393C5F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32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94408"/>
            <a:ext cx="2256234" cy="167851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7"/>
            <a:ext cx="3833813" cy="845449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4" cy="6775980"/>
          </a:xfrm>
        </p:spPr>
        <p:txBody>
          <a:bodyPr/>
          <a:lstStyle>
            <a:lvl1pPr marL="0" indent="0">
              <a:buNone/>
              <a:defRPr sz="1300"/>
            </a:lvl1pPr>
            <a:lvl2pPr marL="436999" indent="0">
              <a:buNone/>
              <a:defRPr sz="1200"/>
            </a:lvl2pPr>
            <a:lvl3pPr marL="873997" indent="0">
              <a:buNone/>
              <a:defRPr sz="1000"/>
            </a:lvl3pPr>
            <a:lvl4pPr marL="1310997" indent="0">
              <a:buNone/>
              <a:defRPr sz="800"/>
            </a:lvl4pPr>
            <a:lvl5pPr marL="1747995" indent="0">
              <a:buNone/>
              <a:defRPr sz="800"/>
            </a:lvl5pPr>
            <a:lvl6pPr marL="2184994" indent="0">
              <a:buNone/>
              <a:defRPr sz="800"/>
            </a:lvl6pPr>
            <a:lvl7pPr marL="2621993" indent="0">
              <a:buNone/>
              <a:defRPr sz="800"/>
            </a:lvl7pPr>
            <a:lvl8pPr marL="3058992" indent="0">
              <a:buNone/>
              <a:defRPr sz="800"/>
            </a:lvl8pPr>
            <a:lvl9pPr marL="3495991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84C-55F4-4914-BB22-1A40FB368B8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74B-A68C-4FB6-9F1A-F32393C5F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2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100"/>
            </a:lvl1pPr>
            <a:lvl2pPr marL="436999" indent="0">
              <a:buNone/>
              <a:defRPr sz="2600"/>
            </a:lvl2pPr>
            <a:lvl3pPr marL="873997" indent="0">
              <a:buNone/>
              <a:defRPr sz="2300"/>
            </a:lvl3pPr>
            <a:lvl4pPr marL="1310997" indent="0">
              <a:buNone/>
              <a:defRPr sz="1900"/>
            </a:lvl4pPr>
            <a:lvl5pPr marL="1747995" indent="0">
              <a:buNone/>
              <a:defRPr sz="1900"/>
            </a:lvl5pPr>
            <a:lvl6pPr marL="2184994" indent="0">
              <a:buNone/>
              <a:defRPr sz="1900"/>
            </a:lvl6pPr>
            <a:lvl7pPr marL="2621993" indent="0">
              <a:buNone/>
              <a:defRPr sz="1900"/>
            </a:lvl7pPr>
            <a:lvl8pPr marL="3058992" indent="0">
              <a:buNone/>
              <a:defRPr sz="1900"/>
            </a:lvl8pPr>
            <a:lvl9pPr marL="3495991" indent="0">
              <a:buNone/>
              <a:defRPr sz="19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6"/>
            <a:ext cx="4114800" cy="1162577"/>
          </a:xfrm>
        </p:spPr>
        <p:txBody>
          <a:bodyPr/>
          <a:lstStyle>
            <a:lvl1pPr marL="0" indent="0">
              <a:buNone/>
              <a:defRPr sz="1300"/>
            </a:lvl1pPr>
            <a:lvl2pPr marL="436999" indent="0">
              <a:buNone/>
              <a:defRPr sz="1200"/>
            </a:lvl2pPr>
            <a:lvl3pPr marL="873997" indent="0">
              <a:buNone/>
              <a:defRPr sz="1000"/>
            </a:lvl3pPr>
            <a:lvl4pPr marL="1310997" indent="0">
              <a:buNone/>
              <a:defRPr sz="800"/>
            </a:lvl4pPr>
            <a:lvl5pPr marL="1747995" indent="0">
              <a:buNone/>
              <a:defRPr sz="800"/>
            </a:lvl5pPr>
            <a:lvl6pPr marL="2184994" indent="0">
              <a:buNone/>
              <a:defRPr sz="800"/>
            </a:lvl6pPr>
            <a:lvl7pPr marL="2621993" indent="0">
              <a:buNone/>
              <a:defRPr sz="800"/>
            </a:lvl7pPr>
            <a:lvl8pPr marL="3058992" indent="0">
              <a:buNone/>
              <a:defRPr sz="800"/>
            </a:lvl8pPr>
            <a:lvl9pPr marL="3495991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F84C-55F4-4914-BB22-1A40FB368B8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674B-A68C-4FB6-9F1A-F32393C5F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67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87400" tIns="43700" rIns="87400" bIns="4370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311403"/>
            <a:ext cx="6172200" cy="6537501"/>
          </a:xfrm>
          <a:prstGeom prst="rect">
            <a:avLst/>
          </a:prstGeom>
        </p:spPr>
        <p:txBody>
          <a:bodyPr vert="horz" lIns="87400" tIns="43700" rIns="87400" bIns="4370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1" y="9181398"/>
            <a:ext cx="1600200" cy="527403"/>
          </a:xfrm>
          <a:prstGeom prst="rect">
            <a:avLst/>
          </a:prstGeom>
        </p:spPr>
        <p:txBody>
          <a:bodyPr vert="horz" lIns="87400" tIns="43700" rIns="87400" bIns="43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F84C-55F4-4914-BB22-1A40FB368B8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1" y="9181398"/>
            <a:ext cx="2171700" cy="527403"/>
          </a:xfrm>
          <a:prstGeom prst="rect">
            <a:avLst/>
          </a:prstGeom>
        </p:spPr>
        <p:txBody>
          <a:bodyPr vert="horz" lIns="87400" tIns="43700" rIns="87400" bIns="43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87400" tIns="43700" rIns="87400" bIns="43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674B-A68C-4FB6-9F1A-F32393C5F3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7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3997" rtl="0" eaLnBrk="1" latinLnBrk="0" hangingPunct="1">
        <a:spcBef>
          <a:spcPct val="0"/>
        </a:spcBef>
        <a:buNone/>
        <a:defRPr kumimoji="1"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749" indent="-327749" algn="l" defTabSz="873997" rtl="0" eaLnBrk="1" latinLnBrk="0" hangingPunct="1">
        <a:spcBef>
          <a:spcPct val="20000"/>
        </a:spcBef>
        <a:buFont typeface="Arial" pitchFamily="34" charset="0"/>
        <a:buChar char="•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0123" indent="-273124" algn="l" defTabSz="873997" rtl="0" eaLnBrk="1" latinLnBrk="0" hangingPunct="1">
        <a:spcBef>
          <a:spcPct val="20000"/>
        </a:spcBef>
        <a:buFont typeface="Arial" pitchFamily="34" charset="0"/>
        <a:buChar char="–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498" indent="-218499" algn="l" defTabSz="873997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9496" indent="-218499" algn="l" defTabSz="873997" rtl="0" eaLnBrk="1" latinLnBrk="0" hangingPunct="1">
        <a:spcBef>
          <a:spcPct val="20000"/>
        </a:spcBef>
        <a:buFont typeface="Arial" pitchFamily="34" charset="0"/>
        <a:buChar char="–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6495" indent="-218499" algn="l" defTabSz="873997" rtl="0" eaLnBrk="1" latinLnBrk="0" hangingPunct="1">
        <a:spcBef>
          <a:spcPct val="20000"/>
        </a:spcBef>
        <a:buFont typeface="Arial" pitchFamily="34" charset="0"/>
        <a:buChar char="»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3493" indent="-218499" algn="l" defTabSz="873997" rtl="0" eaLnBrk="1" latinLnBrk="0" hangingPunct="1">
        <a:spcBef>
          <a:spcPct val="20000"/>
        </a:spcBef>
        <a:buFont typeface="Arial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0493" indent="-218499" algn="l" defTabSz="873997" rtl="0" eaLnBrk="1" latinLnBrk="0" hangingPunct="1">
        <a:spcBef>
          <a:spcPct val="20000"/>
        </a:spcBef>
        <a:buFont typeface="Arial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7492" indent="-218499" algn="l" defTabSz="873997" rtl="0" eaLnBrk="1" latinLnBrk="0" hangingPunct="1">
        <a:spcBef>
          <a:spcPct val="20000"/>
        </a:spcBef>
        <a:buFont typeface="Arial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14491" indent="-218499" algn="l" defTabSz="873997" rtl="0" eaLnBrk="1" latinLnBrk="0" hangingPunct="1">
        <a:spcBef>
          <a:spcPct val="20000"/>
        </a:spcBef>
        <a:buFont typeface="Arial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7399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999" algn="l" defTabSz="87399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3997" algn="l" defTabSz="87399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997" algn="l" defTabSz="87399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995" algn="l" defTabSz="87399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4994" algn="l" defTabSz="87399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1993" algn="l" defTabSz="87399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992" algn="l" defTabSz="87399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991" algn="l" defTabSz="87399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625" y="1064568"/>
            <a:ext cx="6984775" cy="684211"/>
          </a:xfrm>
        </p:spPr>
        <p:txBody>
          <a:bodyPr>
            <a:noAutofit/>
          </a:bodyPr>
          <a:lstStyle/>
          <a:p>
            <a:pPr algn="l"/>
            <a:r>
              <a:rPr lang="ja-JP" altLang="ja-JP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危険ドラッグ</a:t>
            </a:r>
            <a:r>
              <a:rPr lang="ja-JP" altLang="ja-JP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は</a:t>
            </a:r>
            <a:r>
              <a:rPr lang="ja-JP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　　</a:t>
            </a:r>
            <a:r>
              <a:rPr lang="en-US" altLang="ja-JP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altLang="ja-JP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ja-JP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　</a:t>
            </a:r>
            <a:r>
              <a:rPr lang="ja-JP" altLang="ja-JP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身体</a:t>
            </a:r>
            <a:r>
              <a:rPr lang="ja-JP" altLang="ja-JP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と人格</a:t>
            </a:r>
            <a:r>
              <a:rPr lang="ja-JP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を</a:t>
            </a:r>
            <a:r>
              <a:rPr lang="ja-JP" altLang="ja-JP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破壊</a:t>
            </a:r>
            <a:r>
              <a:rPr lang="ja-JP" altLang="ja-JP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します</a:t>
            </a:r>
            <a:r>
              <a:rPr lang="ja-JP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　</a:t>
            </a:r>
            <a:endParaRPr lang="ja-JP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5680" y="2772278"/>
            <a:ext cx="6813376" cy="34048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00" tIns="43700" rIns="87400" bIns="43700" rtlCol="0" anchor="ctr"/>
          <a:lstStyle/>
          <a:p>
            <a:pPr>
              <a:lnSpc>
                <a:spcPct val="150000"/>
              </a:lnSpc>
            </a:pPr>
            <a:r>
              <a:rPr lang="ja-JP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＜</a:t>
            </a:r>
            <a:r>
              <a:rPr lang="ja-JP" altLang="ja-JP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危険ドラッグってなに？＞</a:t>
            </a: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</a:rPr>
              <a:t>・</a:t>
            </a:r>
            <a:r>
              <a:rPr lang="ja-JP" altLang="en-US" b="1" dirty="0" smtClean="0">
                <a:solidFill>
                  <a:srgbClr val="FF0000"/>
                </a:solidFill>
              </a:rPr>
              <a:t>お香</a:t>
            </a:r>
            <a:r>
              <a:rPr lang="ja-JP" altLang="en-US" b="1" dirty="0">
                <a:solidFill>
                  <a:srgbClr val="FF0000"/>
                </a:solidFill>
              </a:rPr>
              <a:t>、ハーブ、</a:t>
            </a:r>
            <a:r>
              <a:rPr lang="ja-JP" altLang="en-US" b="1" dirty="0" smtClean="0">
                <a:solidFill>
                  <a:srgbClr val="FF0000"/>
                </a:solidFill>
              </a:rPr>
              <a:t>アロマ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等</a:t>
            </a:r>
            <a:r>
              <a:rPr lang="ja-JP" altLang="en-US" sz="1600" b="1" dirty="0">
                <a:solidFill>
                  <a:schemeClr val="tx1"/>
                </a:solidFill>
              </a:rPr>
              <a:t>、身体に使用しないものを装い販売されて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いる。</a:t>
            </a:r>
            <a:endParaRPr lang="ja-JP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</a:rPr>
              <a:t>・</a:t>
            </a:r>
            <a:r>
              <a:rPr lang="ja-JP" altLang="en-US" b="1" dirty="0" smtClean="0">
                <a:solidFill>
                  <a:srgbClr val="FF0000"/>
                </a:solidFill>
              </a:rPr>
              <a:t>幻覚</a:t>
            </a:r>
            <a:r>
              <a:rPr lang="ja-JP" altLang="en-US" b="1" dirty="0">
                <a:solidFill>
                  <a:srgbClr val="FF0000"/>
                </a:solidFill>
              </a:rPr>
              <a:t>や中枢神経の興奮、抑制等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の恐れがある物質が混入。</a:t>
            </a:r>
            <a:endParaRPr lang="ja-JP" altLang="en-US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</a:rPr>
              <a:t>・大麻の</a:t>
            </a:r>
            <a:r>
              <a:rPr lang="ja-JP" altLang="en-US" b="1" dirty="0" smtClean="0">
                <a:solidFill>
                  <a:srgbClr val="FF0000"/>
                </a:solidFill>
              </a:rPr>
              <a:t>２０倍毒性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があるという報告もある。</a:t>
            </a:r>
            <a:endParaRPr lang="en-US" altLang="ja-JP" sz="16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</a:rPr>
              <a:t>・身体に使用するのは、まさに</a:t>
            </a:r>
            <a:r>
              <a:rPr lang="ja-JP" altLang="en-US" b="1" dirty="0" smtClean="0">
                <a:solidFill>
                  <a:srgbClr val="FF0000"/>
                </a:solidFill>
              </a:rPr>
              <a:t>人体</a:t>
            </a:r>
            <a:r>
              <a:rPr lang="ja-JP" altLang="en-US" b="1" dirty="0">
                <a:solidFill>
                  <a:srgbClr val="FF0000"/>
                </a:solidFill>
              </a:rPr>
              <a:t>実験であり，大変</a:t>
            </a:r>
            <a:r>
              <a:rPr lang="ja-JP" altLang="en-US" b="1" dirty="0" smtClean="0">
                <a:solidFill>
                  <a:srgbClr val="FF0000"/>
                </a:solidFill>
              </a:rPr>
              <a:t>危険！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/>
                </a:solidFill>
              </a:rPr>
              <a:t>・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平成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２６年には危険ドラッグが原因と疑われる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FF0000"/>
                </a:solidFill>
              </a:rPr>
              <a:t>　　　　　　　　　　　　　　　　　　　　死亡事例が７４件発生！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91154" y="8931441"/>
            <a:ext cx="6578206" cy="936104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00" tIns="43700" rIns="87400" bIns="43700" rtlCol="0" anchor="ctr"/>
          <a:lstStyle/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/>
                </a:solidFill>
              </a:rPr>
              <a:t>危険ドラッグは「買わない、使わない、かかわらない」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</a:rPr>
              <a:t>宮城</a:t>
            </a:r>
            <a:r>
              <a:rPr lang="ja-JP" altLang="en-US" sz="1600" b="1" dirty="0">
                <a:solidFill>
                  <a:schemeClr val="tx1"/>
                </a:solidFill>
              </a:rPr>
              <a:t>県庁保健福祉部薬務課監視麻薬班　電話　０２２－２１１－２６５３</a:t>
            </a:r>
            <a:endParaRPr lang="ja-JP" altLang="ja-JP" sz="1600" b="1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12988" y="6285368"/>
            <a:ext cx="6628380" cy="13319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00" tIns="43700" rIns="87400" bIns="43700" rtlCol="0" anchor="ctr"/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＜危険ドラッグについての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罰則＞</a:t>
            </a:r>
            <a:r>
              <a:rPr lang="ja-JP" altLang="en-US" dirty="0">
                <a:solidFill>
                  <a:schemeClr val="tx1"/>
                </a:solidFill>
              </a:rPr>
              <a:t>　　</a:t>
            </a:r>
            <a:r>
              <a:rPr lang="ja-JP" altLang="en-US" sz="1600" b="1" dirty="0">
                <a:solidFill>
                  <a:schemeClr val="tx1"/>
                </a:solidFill>
              </a:rPr>
              <a:t>　　　　　　　　　　　　　　　　　　　　　　　　　　　　　　　　　　　　　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chemeClr val="tx1"/>
                </a:solidFill>
              </a:rPr>
              <a:t>指定薬物を含む危険ドラッグ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を輸入・製造・販売・使用・所持等</a:t>
            </a:r>
            <a:r>
              <a:rPr lang="ja-JP" altLang="en-US" sz="1600" b="1" dirty="0">
                <a:solidFill>
                  <a:schemeClr val="tx1"/>
                </a:solidFill>
              </a:rPr>
              <a:t>した場合，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FF0000"/>
                </a:solidFill>
              </a:rPr>
              <a:t>「３～５年</a:t>
            </a:r>
            <a:r>
              <a:rPr lang="ja-JP" altLang="en-US" sz="2000" b="1" dirty="0">
                <a:solidFill>
                  <a:srgbClr val="FF0000"/>
                </a:solidFill>
              </a:rPr>
              <a:t>以下の懲役また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は３００～５００万円</a:t>
            </a:r>
            <a:r>
              <a:rPr lang="ja-JP" altLang="en-US" sz="2000" b="1" dirty="0">
                <a:solidFill>
                  <a:srgbClr val="FF0000"/>
                </a:solidFill>
              </a:rPr>
              <a:t>以下の罰金」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30" name="図 29" descr="どくろ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2" y="128463"/>
            <a:ext cx="429138" cy="48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53" y="7823659"/>
            <a:ext cx="720080" cy="926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図 33" descr="どくろ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14" y="2144688"/>
            <a:ext cx="429138" cy="4809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四角形吹き出し 3"/>
          <p:cNvSpPr/>
          <p:nvPr/>
        </p:nvSpPr>
        <p:spPr>
          <a:xfrm>
            <a:off x="1052736" y="7977337"/>
            <a:ext cx="3425316" cy="513878"/>
          </a:xfrm>
          <a:prstGeom prst="wedgeRectCallout">
            <a:avLst>
              <a:gd name="adj1" fmla="val 56157"/>
              <a:gd name="adj2" fmla="val -69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rgbClr val="FFFF00"/>
                </a:solidFill>
              </a:rPr>
              <a:t>合法・脱法</a:t>
            </a:r>
            <a:r>
              <a:rPr lang="ja-JP" altLang="en-US" sz="2000" b="1" dirty="0">
                <a:solidFill>
                  <a:srgbClr val="FFFF00"/>
                </a:solidFill>
              </a:rPr>
              <a:t>では</a:t>
            </a:r>
            <a:r>
              <a:rPr lang="ja-JP" altLang="en-US" sz="2000" b="1" dirty="0" smtClean="0">
                <a:solidFill>
                  <a:srgbClr val="FFFF00"/>
                </a:solidFill>
              </a:rPr>
              <a:t>なく違法です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68136" y="8728774"/>
            <a:ext cx="134524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 smtClean="0">
                <a:latin typeface="+mn-ea"/>
              </a:rPr>
              <a:t>※clipart </a:t>
            </a:r>
            <a:r>
              <a:rPr lang="en-US" altLang="ja-JP" sz="600" dirty="0">
                <a:latin typeface="+mn-ea"/>
              </a:rPr>
              <a:t>by </a:t>
            </a:r>
            <a:r>
              <a:rPr lang="en-US" altLang="ja-JP" sz="600" dirty="0" smtClean="0">
                <a:latin typeface="+mn-ea"/>
              </a:rPr>
              <a:t>illpop.com</a:t>
            </a:r>
            <a:r>
              <a:rPr lang="ja-JP" altLang="en-US" sz="600" dirty="0" smtClean="0">
                <a:latin typeface="+mn-ea"/>
              </a:rPr>
              <a:t>から画像引用</a:t>
            </a:r>
            <a:endParaRPr lang="ja-JP" altLang="en-US" sz="600" dirty="0">
              <a:latin typeface="+mn-ea"/>
            </a:endParaRPr>
          </a:p>
        </p:txBody>
      </p:sp>
      <p:pic>
        <p:nvPicPr>
          <p:cNvPr id="22" name="図 21" descr="どくろ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2" y="2072680"/>
            <a:ext cx="429138" cy="48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図 23" descr="どくろ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4" y="128463"/>
            <a:ext cx="429138" cy="480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2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34" y="1072704"/>
            <a:ext cx="1918247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2604032"/>
            <a:ext cx="191824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15" y="2604032"/>
            <a:ext cx="191824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23" y="2604032"/>
            <a:ext cx="191824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4188208"/>
            <a:ext cx="175006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56" y="4188208"/>
            <a:ext cx="191824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72" y="4188048"/>
            <a:ext cx="191824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46" y="1064568"/>
            <a:ext cx="1534322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25574" y="1464200"/>
            <a:ext cx="115212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ハーブ系</a:t>
            </a:r>
            <a:endParaRPr kumimoji="1" lang="ja-JP" altLang="en-US" sz="16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240" y="4713590"/>
            <a:ext cx="1174916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パウダー系</a:t>
            </a:r>
            <a:endParaRPr kumimoji="1" lang="ja-JP" altLang="en-US" sz="16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7296" y="2984155"/>
            <a:ext cx="1152128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リキッド系</a:t>
            </a:r>
            <a:endParaRPr kumimoji="1" lang="ja-JP" altLang="en-US" sz="1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1072704"/>
            <a:ext cx="1918246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角丸四角形 31"/>
          <p:cNvSpPr/>
          <p:nvPr/>
        </p:nvSpPr>
        <p:spPr>
          <a:xfrm>
            <a:off x="44624" y="5976664"/>
            <a:ext cx="6772344" cy="38008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00" tIns="43700" rIns="87400" bIns="43700" rtlCol="0" anchor="ctr"/>
          <a:lstStyle/>
          <a:p>
            <a:pPr algn="ctr">
              <a:lnSpc>
                <a:spcPct val="150000"/>
              </a:lnSpc>
            </a:pPr>
            <a:r>
              <a:rPr lang="ja-JP" altLang="ja-JP" sz="1400" u="sng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危険</a:t>
            </a:r>
            <a:r>
              <a:rPr lang="ja-JP" altLang="ja-JP" sz="1400" u="sng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ドラッグが原因の事件・事故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・危険ドラッグを乱用していた</a:t>
            </a:r>
            <a:r>
              <a:rPr lang="ja-JP" altLang="en-US" sz="1400" b="1" dirty="0" smtClean="0">
                <a:solidFill>
                  <a:schemeClr val="tx1"/>
                </a:solidFill>
                <a:latin typeface="+mn-ea"/>
              </a:rPr>
              <a:t>少年</a:t>
            </a:r>
            <a:r>
              <a:rPr lang="en-US" altLang="ja-JP" sz="1400" b="1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ja-JP" altLang="en-US" sz="1400" b="1" dirty="0" smtClean="0">
                <a:solidFill>
                  <a:schemeClr val="tx1"/>
                </a:solidFill>
                <a:latin typeface="+mn-ea"/>
              </a:rPr>
              <a:t>人</a:t>
            </a:r>
            <a:r>
              <a:rPr lang="ja-JP" altLang="en-US" sz="1400" b="1" dirty="0" smtClean="0">
                <a:solidFill>
                  <a:schemeClr val="tx1"/>
                </a:solidFill>
                <a:latin typeface="+mn-ea"/>
              </a:rPr>
              <a:t>が、危険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ドラッグを買う金欲しさに空き巣を繰り返した（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</a:rPr>
              <a:t>2014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</a:rPr>
              <a:t>5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月）</a:t>
            </a:r>
            <a:endParaRPr lang="en-US" altLang="ja-JP" sz="14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lang="ja-JP" altLang="ja-JP" sz="1400" b="1" dirty="0">
                <a:solidFill>
                  <a:schemeClr val="tx1"/>
                </a:solidFill>
                <a:latin typeface="+mn-ea"/>
              </a:rPr>
              <a:t>危険ドラッグを吸った女が意識不明の状態で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見つかり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その後</a:t>
            </a:r>
            <a:r>
              <a:rPr lang="ja-JP" altLang="ja-JP" sz="1400" b="1" dirty="0">
                <a:solidFill>
                  <a:schemeClr val="tx1"/>
                </a:solidFill>
                <a:latin typeface="+mn-ea"/>
              </a:rPr>
              <a:t>死亡した（</a:t>
            </a:r>
            <a:r>
              <a:rPr lang="en-US" altLang="ja-JP" sz="1400" b="1" dirty="0" smtClean="0">
                <a:solidFill>
                  <a:schemeClr val="tx1"/>
                </a:solidFill>
                <a:latin typeface="+mn-ea"/>
              </a:rPr>
              <a:t>2014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</a:rPr>
              <a:t>6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月</a:t>
            </a:r>
            <a:r>
              <a:rPr lang="ja-JP" altLang="ja-JP" sz="1400" b="1" dirty="0">
                <a:solidFill>
                  <a:schemeClr val="tx1"/>
                </a:solidFill>
                <a:latin typeface="+mn-ea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ja-JP" altLang="ja-JP" sz="1400" b="1" dirty="0">
                <a:solidFill>
                  <a:schemeClr val="tx1"/>
                </a:solidFill>
                <a:latin typeface="+mn-ea"/>
              </a:rPr>
              <a:t>・危険ドラッグを吸った男が自動車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を運転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し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lang="ja-JP" altLang="en-US" sz="1400" b="1" dirty="0" smtClean="0">
                <a:solidFill>
                  <a:schemeClr val="tx1"/>
                </a:solidFill>
                <a:latin typeface="+mn-ea"/>
              </a:rPr>
              <a:t>歩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行者に</a:t>
            </a:r>
            <a:r>
              <a:rPr lang="ja-JP" altLang="en-US" sz="1400" b="1" dirty="0" smtClean="0">
                <a:solidFill>
                  <a:schemeClr val="tx1"/>
                </a:solidFill>
                <a:latin typeface="+mn-ea"/>
              </a:rPr>
              <a:t>激突。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人が</a:t>
            </a:r>
            <a:r>
              <a:rPr lang="ja-JP" altLang="en-US" sz="1400" b="1" dirty="0" smtClean="0">
                <a:solidFill>
                  <a:schemeClr val="tx1"/>
                </a:solidFill>
                <a:latin typeface="+mn-ea"/>
              </a:rPr>
              <a:t>死亡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ja-JP" sz="1400" b="1" dirty="0" smtClean="0">
                <a:solidFill>
                  <a:schemeClr val="tx1"/>
                </a:solidFill>
                <a:latin typeface="+mn-ea"/>
              </a:rPr>
              <a:t>7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人が負傷した（</a:t>
            </a:r>
            <a:r>
              <a:rPr lang="en-US" altLang="ja-JP" sz="1400" b="1" dirty="0" smtClean="0">
                <a:solidFill>
                  <a:schemeClr val="tx1"/>
                </a:solidFill>
                <a:latin typeface="+mn-ea"/>
              </a:rPr>
              <a:t>2014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1400" b="1" dirty="0" smtClean="0">
                <a:solidFill>
                  <a:schemeClr val="tx1"/>
                </a:solidFill>
                <a:latin typeface="+mn-ea"/>
              </a:rPr>
              <a:t>6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月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）</a:t>
            </a:r>
            <a:endParaRPr lang="en-US" altLang="ja-JP" sz="1400" b="1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ja-JP" sz="1400" b="1" dirty="0">
                <a:solidFill>
                  <a:schemeClr val="tx1"/>
                </a:solidFill>
                <a:latin typeface="+mn-ea"/>
              </a:rPr>
              <a:t>・危険ドラッグを吸った男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が</a:t>
            </a:r>
            <a:r>
              <a:rPr lang="ja-JP" altLang="en-US" sz="1400" b="1" dirty="0" smtClean="0">
                <a:solidFill>
                  <a:schemeClr val="tx1"/>
                </a:solidFill>
                <a:latin typeface="+mn-ea"/>
              </a:rPr>
              <a:t>両親と口論になり、包丁で刺殺した。</a:t>
            </a:r>
            <a:endParaRPr lang="en-US" altLang="ja-JP" sz="1400" b="1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</a:rPr>
              <a:t>2014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1400" b="1" dirty="0" smtClean="0">
                <a:solidFill>
                  <a:schemeClr val="tx1"/>
                </a:solidFill>
                <a:latin typeface="+mn-ea"/>
              </a:rPr>
              <a:t>11</a:t>
            </a:r>
            <a:r>
              <a:rPr lang="ja-JP" altLang="ja-JP" sz="1400" b="1" dirty="0" smtClean="0">
                <a:solidFill>
                  <a:schemeClr val="tx1"/>
                </a:solidFill>
                <a:latin typeface="+mn-ea"/>
              </a:rPr>
              <a:t>月）</a:t>
            </a:r>
            <a:endParaRPr lang="en-US" altLang="ja-JP" sz="1400" b="1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宮城県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でも危険ドラッグが原因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と疑われる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死亡例が</a:t>
            </a:r>
            <a:r>
              <a:rPr lang="en-US" altLang="ja-JP" sz="1400" b="1" dirty="0">
                <a:solidFill>
                  <a:srgbClr val="FF0000"/>
                </a:solidFill>
                <a:latin typeface="+mn-ea"/>
              </a:rPr>
              <a:t>2014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ja-JP" sz="1400" b="1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月までに少なくとも</a:t>
            </a:r>
            <a:endParaRPr lang="en-US" altLang="ja-JP" sz="14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1400" b="1" dirty="0" smtClean="0">
                <a:solidFill>
                  <a:srgbClr val="FF0000"/>
                </a:solidFill>
                <a:latin typeface="+mn-ea"/>
              </a:rPr>
              <a:t>6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件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発生！</a:t>
            </a:r>
            <a:endParaRPr lang="ja-JP" altLang="ja-JP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80728" y="79103"/>
            <a:ext cx="486755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HGP創英角ﾎﾟｯﾌﾟ体" pitchFamily="50" charset="-128"/>
                <a:ea typeface="HGP創英角ﾎﾟｯﾌﾟ体" pitchFamily="50" charset="-128"/>
              </a:rPr>
              <a:t>危険ドラッグの種類</a:t>
            </a:r>
            <a:endParaRPr kumimoji="1" lang="ja-JP" altLang="en-US" sz="4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805264" y="5628208"/>
            <a:ext cx="107593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 smtClean="0">
                <a:latin typeface="+mn-ea"/>
              </a:rPr>
              <a:t>※c</a:t>
            </a:r>
            <a:r>
              <a:rPr lang="ja-JP" altLang="en-US" sz="600" dirty="0" smtClean="0">
                <a:latin typeface="+mn-ea"/>
              </a:rPr>
              <a:t>厚労省</a:t>
            </a:r>
            <a:r>
              <a:rPr lang="en-US" altLang="ja-JP" sz="600" dirty="0" smtClean="0">
                <a:latin typeface="+mn-ea"/>
              </a:rPr>
              <a:t>HP</a:t>
            </a:r>
            <a:r>
              <a:rPr lang="ja-JP" altLang="en-US" sz="600" dirty="0" smtClean="0">
                <a:latin typeface="+mn-ea"/>
              </a:rPr>
              <a:t>から画像引用</a:t>
            </a:r>
            <a:endParaRPr lang="ja-JP" altLang="en-US" sz="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60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287</Words>
  <Application>Microsoft Office PowerPoint</Application>
  <PresentationFormat>A4 210 x 297 mm</PresentationFormat>
  <Paragraphs>29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危険ドラッグは　　 　身体と人格を破壊します　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危険ドラッグは身体と人格を破壊します。</dc:title>
  <dc:creator>宮城県</dc:creator>
  <cp:lastModifiedBy>宮城県</cp:lastModifiedBy>
  <cp:revision>50</cp:revision>
  <cp:lastPrinted>2014-10-28T12:13:52Z</cp:lastPrinted>
  <dcterms:created xsi:type="dcterms:W3CDTF">2014-08-04T00:53:25Z</dcterms:created>
  <dcterms:modified xsi:type="dcterms:W3CDTF">2015-02-17T05:11:58Z</dcterms:modified>
</cp:coreProperties>
</file>