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</p:sldIdLst>
  <p:sldSz cx="6858000" cy="9906000" type="A4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2616" y="-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ADD0A-19DD-4E5D-B642-9196909D1DF3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316B-C318-4112-8AC5-462AD08B8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5416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ADD0A-19DD-4E5D-B642-9196909D1DF3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316B-C318-4112-8AC5-462AD08B8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826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ADD0A-19DD-4E5D-B642-9196909D1DF3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316B-C318-4112-8AC5-462AD08B8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5521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ADD0A-19DD-4E5D-B642-9196909D1DF3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316B-C318-4112-8AC5-462AD08B8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777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ADD0A-19DD-4E5D-B642-9196909D1DF3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316B-C318-4112-8AC5-462AD08B8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9274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ADD0A-19DD-4E5D-B642-9196909D1DF3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316B-C318-4112-8AC5-462AD08B8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598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ADD0A-19DD-4E5D-B642-9196909D1DF3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316B-C318-4112-8AC5-462AD08B8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0113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ADD0A-19DD-4E5D-B642-9196909D1DF3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316B-C318-4112-8AC5-462AD08B8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2790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ADD0A-19DD-4E5D-B642-9196909D1DF3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316B-C318-4112-8AC5-462AD08B8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7902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ADD0A-19DD-4E5D-B642-9196909D1DF3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316B-C318-4112-8AC5-462AD08B8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181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ADD0A-19DD-4E5D-B642-9196909D1DF3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316B-C318-4112-8AC5-462AD08B8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994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ADD0A-19DD-4E5D-B642-9196909D1DF3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0316B-C318-4112-8AC5-462AD08B8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205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logoform.jp/f/fusqD" TargetMode="External"/><Relationship Id="rId3" Type="http://schemas.microsoft.com/office/2007/relationships/hdphoto" Target="../media/hdphoto1.wdp"/><Relationship Id="rId7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microsoft.com/office/2007/relationships/hdphoto" Target="../media/hdphoto2.wdp"/><Relationship Id="rId10" Type="http://schemas.openxmlformats.org/officeDocument/2006/relationships/hyperlink" Target="https://www.pref.miyagi.jp/soshiki/syokushin/my-business-meeting.html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07/relationships/hdphoto" Target="../media/hdphoto1.wdp"/><Relationship Id="rId7" Type="http://schemas.openxmlformats.org/officeDocument/2006/relationships/hyperlink" Target="https://logoform.jp/f/fusq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hyperlink" Target="https://www.pref.miyagi.jp/soshiki/syokushin/my-business-meeting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/>
          <p:cNvSpPr/>
          <p:nvPr/>
        </p:nvSpPr>
        <p:spPr>
          <a:xfrm>
            <a:off x="41009" y="1927910"/>
            <a:ext cx="6816991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2000"/>
              </a:lnSpc>
              <a:spcAft>
                <a:spcPts val="0"/>
              </a:spcAft>
              <a:tabLst>
                <a:tab pos="444500" algn="l"/>
              </a:tabLst>
            </a:pPr>
            <a:r>
              <a:rPr lang="ja-JP" altLang="en-US" sz="1400" kern="0" dirty="0" smtClean="0">
                <a:latin typeface="Century" panose="02040604050505020304" pitchFamily="18" charset="0"/>
                <a:ea typeface="メイリオ" panose="020B0604030504040204" pitchFamily="50" charset="-128"/>
                <a:cs typeface="メイリオ" panose="020B0604030504040204" pitchFamily="50" charset="-128"/>
              </a:rPr>
              <a:t>納入</a:t>
            </a:r>
            <a:r>
              <a:rPr lang="ja-JP" altLang="en-US" sz="1400" kern="0" dirty="0">
                <a:latin typeface="Century" panose="02040604050505020304" pitchFamily="18" charset="0"/>
                <a:ea typeface="メイリオ" panose="020B0604030504040204" pitchFamily="50" charset="-128"/>
                <a:cs typeface="メイリオ" panose="020B0604030504040204" pitchFamily="50" charset="-128"/>
              </a:rPr>
              <a:t>企業様が個々の展示ブースで商品展示し、試食等・試飲等を通して仕入企業様に商品</a:t>
            </a:r>
            <a:r>
              <a:rPr lang="ja-JP" altLang="en-US" sz="1400" kern="0" dirty="0" smtClean="0">
                <a:latin typeface="Century" panose="02040604050505020304" pitchFamily="18" charset="0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r>
              <a:rPr lang="en-US" altLang="ja-JP" sz="1400" kern="0" dirty="0" smtClean="0">
                <a:latin typeface="Century" panose="02040604050505020304" pitchFamily="18" charset="0"/>
                <a:ea typeface="メイリオ" panose="020B0604030504040204" pitchFamily="50" charset="-128"/>
                <a:cs typeface="メイリオ" panose="020B0604030504040204" pitchFamily="50" charset="-128"/>
              </a:rPr>
              <a:t>PR</a:t>
            </a:r>
            <a:r>
              <a:rPr lang="ja-JP" altLang="en-US" sz="1400" kern="0" dirty="0" smtClean="0">
                <a:latin typeface="Century" panose="02040604050505020304" pitchFamily="18" charset="0"/>
                <a:ea typeface="メイリオ" panose="020B0604030504040204" pitchFamily="50" charset="-128"/>
                <a:cs typeface="メイリオ" panose="020B0604030504040204" pitchFamily="50" charset="-128"/>
              </a:rPr>
              <a:t>いたします！！その場で納入企業様と商談を行うことができますので、この機会に是非お気軽に御参加ください。</a:t>
            </a:r>
            <a:endParaRPr lang="ja-JP" altLang="ja-JP" sz="1400" kern="100" dirty="0">
              <a:latin typeface="Century" panose="02040604050505020304" pitchFamily="18" charset="0"/>
              <a:ea typeface="ＭＳ 明朝" panose="02020609040205080304" pitchFamily="17" charset="-128"/>
              <a:cs typeface="Century" panose="02040604050505020304" pitchFamily="18" charset="0"/>
            </a:endParaRPr>
          </a:p>
        </p:txBody>
      </p:sp>
      <p:sp>
        <p:nvSpPr>
          <p:cNvPr id="17" name="円形吹き出し 16"/>
          <p:cNvSpPr/>
          <p:nvPr/>
        </p:nvSpPr>
        <p:spPr>
          <a:xfrm>
            <a:off x="247100" y="570258"/>
            <a:ext cx="2436775" cy="726382"/>
          </a:xfrm>
          <a:prstGeom prst="wedgeEllipseCallout">
            <a:avLst>
              <a:gd name="adj1" fmla="val 50160"/>
              <a:gd name="adj2" fmla="val 50592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Group 201"/>
          <p:cNvGrpSpPr>
            <a:grpSpLocks/>
          </p:cNvGrpSpPr>
          <p:nvPr/>
        </p:nvGrpSpPr>
        <p:grpSpPr bwMode="auto">
          <a:xfrm>
            <a:off x="3489007" y="16821"/>
            <a:ext cx="1490663" cy="397431"/>
            <a:chOff x="959" y="4430"/>
            <a:chExt cx="4815" cy="1037"/>
          </a:xfrm>
        </p:grpSpPr>
        <p:pic>
          <p:nvPicPr>
            <p:cNvPr id="5" name="Picture 202" descr="ペロリンのみ（枠なし）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>
                          <a14:foregroundMark x1="62245" y1="33696" x2="62245" y2="33696"/>
                          <a14:foregroundMark x1="43878" y1="30435" x2="43878" y2="30435"/>
                          <a14:foregroundMark x1="53061" y1="72826" x2="53061" y2="7282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9" y="4430"/>
              <a:ext cx="1313" cy="10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203" descr="おいしい山形のみ（枠なし）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9211" b="100000" l="0" r="100000">
                          <a14:foregroundMark x1="81176" y1="47368" x2="81176" y2="47368"/>
                          <a14:foregroundMark x1="91765" y1="47368" x2="91765" y2="47368"/>
                          <a14:foregroundMark x1="91765" y1="81579" x2="91765" y2="81579"/>
                          <a14:foregroundMark x1="60000" y1="51316" x2="60000" y2="51316"/>
                          <a14:foregroundMark x1="50588" y1="59211" x2="50588" y2="59211"/>
                          <a14:foregroundMark x1="35686" y1="51316" x2="35686" y2="51316"/>
                          <a14:foregroundMark x1="27451" y1="51316" x2="27451" y2="51316"/>
                          <a14:foregroundMark x1="20392" y1="67105" x2="20392" y2="67105"/>
                          <a14:foregroundMark x1="7451" y1="51316" x2="7451" y2="51316"/>
                          <a14:foregroundMark x1="16863" y1="51316" x2="16863" y2="5131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4" y="4642"/>
              <a:ext cx="3420" cy="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2" name="図 21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670" y="41949"/>
            <a:ext cx="1878330" cy="397431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正方形/長方形 52"/>
          <p:cNvSpPr/>
          <p:nvPr/>
        </p:nvSpPr>
        <p:spPr>
          <a:xfrm>
            <a:off x="-1123358" y="577741"/>
            <a:ext cx="8349658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perspectiveFront"/>
              <a:lightRig rig="threePt" dir="t"/>
            </a:scene3d>
          </a:bodyPr>
          <a:lstStyle/>
          <a:p>
            <a:pPr algn="ctr"/>
            <a:r>
              <a:rPr lang="ja-JP" altLang="en-US" sz="4000" b="1" dirty="0" smtClean="0">
                <a:ln w="0">
                  <a:solidFill>
                    <a:schemeClr val="accent2"/>
                  </a:solidFill>
                </a:ln>
                <a:solidFill>
                  <a:schemeClr val="accent2"/>
                </a:solidFill>
                <a:effectLst>
                  <a:reflection blurRad="6350" stA="53000" endA="300" endPos="35500" dir="5400000" sy="-90000" algn="bl" rotWithShape="0"/>
                </a:effectLst>
              </a:rPr>
              <a:t>　　　　　　</a:t>
            </a:r>
            <a:r>
              <a:rPr lang="ja-JP" altLang="en-US" sz="4400" b="1" dirty="0" smtClean="0">
                <a:ln w="0">
                  <a:solidFill>
                    <a:schemeClr val="accent2"/>
                  </a:solidFill>
                </a:ln>
                <a:solidFill>
                  <a:schemeClr val="accent2"/>
                </a:solidFill>
                <a:effectLst>
                  <a:reflection blurRad="6350" stA="53000" endA="300" endPos="35500" dir="5400000" sy="-90000" algn="bl" rotWithShape="0"/>
                </a:effectLst>
              </a:rPr>
              <a:t> ビジネス商談会</a:t>
            </a:r>
            <a:r>
              <a:rPr lang="ja-JP" altLang="en-US" sz="4400" b="1" dirty="0" smtClean="0">
                <a:ln w="0"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　</a:t>
            </a:r>
            <a:endParaRPr lang="en-US" altLang="ja-JP" sz="4400" b="1" dirty="0">
              <a:ln w="0">
                <a:solidFill>
                  <a:schemeClr val="accent6">
                    <a:lumMod val="7500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</a:endParaRPr>
          </a:p>
          <a:p>
            <a:pPr algn="ctr"/>
            <a:r>
              <a:rPr lang="ja-JP" altLang="en-US" sz="4400" b="1" dirty="0" smtClean="0">
                <a:ln w="0"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　　展示商談参加者募集</a:t>
            </a:r>
            <a:endParaRPr lang="ja-JP" altLang="en-US" sz="4400" b="1" cap="none" spc="0" dirty="0">
              <a:ln w="0">
                <a:solidFill>
                  <a:schemeClr val="accent6">
                    <a:lumMod val="7500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57" name="図 56" descr="\\172.20.10.126\new食産業振興課NAS\s-business\004_R4バリューチェーン構築プロジェクト\032_宮城山形商談会\15 当日\写真\田村撮影\IMG_1468.JPG"/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81" r="-335"/>
          <a:stretch/>
        </p:blipFill>
        <p:spPr bwMode="auto">
          <a:xfrm>
            <a:off x="4475935" y="3467430"/>
            <a:ext cx="1952461" cy="1206317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角丸四角形 57"/>
          <p:cNvSpPr/>
          <p:nvPr/>
        </p:nvSpPr>
        <p:spPr>
          <a:xfrm>
            <a:off x="122267" y="2800179"/>
            <a:ext cx="6670374" cy="2743209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57" name="グループ化 156"/>
          <p:cNvGrpSpPr/>
          <p:nvPr/>
        </p:nvGrpSpPr>
        <p:grpSpPr>
          <a:xfrm>
            <a:off x="-48630" y="9494693"/>
            <a:ext cx="7274930" cy="511607"/>
            <a:chOff x="-74780" y="9494911"/>
            <a:chExt cx="7274930" cy="511607"/>
          </a:xfrm>
          <a:noFill/>
        </p:grpSpPr>
        <p:sp>
          <p:nvSpPr>
            <p:cNvPr id="107" name="テキスト ボックス 106"/>
            <p:cNvSpPr txBox="1"/>
            <p:nvPr/>
          </p:nvSpPr>
          <p:spPr>
            <a:xfrm>
              <a:off x="-74780" y="9567936"/>
              <a:ext cx="3251215" cy="43858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ja-JP" altLang="ja-JP" sz="1200" b="1" dirty="0"/>
                <a:t>【主　催】宮城・山形合同商談会実行委員会</a:t>
              </a:r>
            </a:p>
            <a:p>
              <a:r>
                <a:rPr lang="ja-JP" altLang="ja-JP" sz="1050" dirty="0"/>
                <a:t>　　　　　</a:t>
              </a:r>
            </a:p>
          </p:txBody>
        </p:sp>
        <p:sp>
          <p:nvSpPr>
            <p:cNvPr id="108" name="テキスト ボックス 107"/>
            <p:cNvSpPr txBox="1"/>
            <p:nvPr/>
          </p:nvSpPr>
          <p:spPr>
            <a:xfrm>
              <a:off x="3048000" y="9494911"/>
              <a:ext cx="4152150" cy="41549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ja-JP" altLang="ja-JP" sz="1050" dirty="0" smtClean="0"/>
                <a:t>（宮城県</a:t>
              </a:r>
              <a:r>
                <a:rPr lang="ja-JP" altLang="en-US" sz="1050" dirty="0" smtClean="0"/>
                <a:t>・山形県</a:t>
              </a:r>
              <a:r>
                <a:rPr lang="ja-JP" altLang="ja-JP" sz="1050" dirty="0" smtClean="0"/>
                <a:t>・</a:t>
              </a:r>
              <a:r>
                <a:rPr lang="ja-JP" altLang="ja-JP" sz="1050" dirty="0"/>
                <a:t>株式会社山形</a:t>
              </a:r>
              <a:r>
                <a:rPr lang="ja-JP" altLang="ja-JP" sz="1050" dirty="0" smtClean="0"/>
                <a:t>銀行</a:t>
              </a:r>
              <a:r>
                <a:rPr lang="ja-JP" altLang="en-US" sz="1050" dirty="0" smtClean="0"/>
                <a:t>・</a:t>
              </a:r>
              <a:endParaRPr lang="en-US" altLang="ja-JP" sz="1050" dirty="0" smtClean="0"/>
            </a:p>
            <a:p>
              <a:r>
                <a:rPr lang="ja-JP" altLang="en-US" sz="1050" dirty="0" smtClean="0"/>
                <a:t>　</a:t>
              </a:r>
              <a:r>
                <a:rPr lang="ja-JP" altLang="ja-JP" sz="1050" dirty="0" smtClean="0"/>
                <a:t>株式</a:t>
              </a:r>
              <a:r>
                <a:rPr lang="ja-JP" altLang="ja-JP" sz="1050" dirty="0"/>
                <a:t>会社七十七銀行・やまがた食産業クラスター協議会）</a:t>
              </a:r>
            </a:p>
          </p:txBody>
        </p:sp>
      </p:grpSp>
      <p:sp>
        <p:nvSpPr>
          <p:cNvPr id="93" name="二等辺三角形 92"/>
          <p:cNvSpPr/>
          <p:nvPr/>
        </p:nvSpPr>
        <p:spPr>
          <a:xfrm rot="5400000">
            <a:off x="1617610" y="3014704"/>
            <a:ext cx="330463" cy="134884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B05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88763" y="573972"/>
            <a:ext cx="3904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おいしい</a:t>
            </a:r>
            <a:r>
              <a:rPr kumimoji="1" lang="ja-JP" altLang="en-US" b="1" dirty="0" smtClean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山形</a:t>
            </a:r>
            <a:endParaRPr kumimoji="1" lang="en-US" altLang="ja-JP" b="1" dirty="0" smtClean="0">
              <a:solidFill>
                <a:schemeClr val="accent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b="1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b="1" dirty="0" smtClean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・食材</a:t>
            </a:r>
            <a:r>
              <a:rPr kumimoji="1" lang="ja-JP" altLang="en-US" b="1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王国みやぎ</a:t>
            </a:r>
            <a:endParaRPr kumimoji="1" lang="en-US" altLang="ja-JP" b="1" dirty="0">
              <a:solidFill>
                <a:schemeClr val="accent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8" name="グループ化 17"/>
          <p:cNvGrpSpPr/>
          <p:nvPr/>
        </p:nvGrpSpPr>
        <p:grpSpPr>
          <a:xfrm>
            <a:off x="247100" y="2803740"/>
            <a:ext cx="6473258" cy="2489363"/>
            <a:chOff x="231760" y="2471381"/>
            <a:chExt cx="6473258" cy="2489363"/>
          </a:xfrm>
        </p:grpSpPr>
        <p:sp>
          <p:nvSpPr>
            <p:cNvPr id="10" name="テキスト ボックス 9"/>
            <p:cNvSpPr txBox="1"/>
            <p:nvPr/>
          </p:nvSpPr>
          <p:spPr>
            <a:xfrm>
              <a:off x="267515" y="2471381"/>
              <a:ext cx="14345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solidFill>
                    <a:schemeClr val="accent2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開催日時</a:t>
              </a:r>
              <a:endParaRPr kumimoji="1" lang="en-US" altLang="ja-JP" sz="2400" dirty="0" smtClean="0">
                <a:solidFill>
                  <a:schemeClr val="accent2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255088" y="3005120"/>
              <a:ext cx="18457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solidFill>
                    <a:schemeClr val="accent2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開催場所</a:t>
              </a:r>
              <a:endParaRPr kumimoji="1" lang="en-US" altLang="ja-JP" sz="2400" dirty="0" smtClean="0">
                <a:solidFill>
                  <a:schemeClr val="accent2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grpSp>
          <p:nvGrpSpPr>
            <p:cNvPr id="67" name="グループ化 66"/>
            <p:cNvGrpSpPr/>
            <p:nvPr/>
          </p:nvGrpSpPr>
          <p:grpSpPr>
            <a:xfrm>
              <a:off x="254854" y="4375969"/>
              <a:ext cx="6450164" cy="584775"/>
              <a:chOff x="-5201" y="3289021"/>
              <a:chExt cx="6465125" cy="43098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-5201" y="3366993"/>
                <a:ext cx="1453978" cy="3402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dist"/>
                <a:r>
                  <a:rPr kumimoji="1" lang="ja-JP" altLang="en-US" sz="2400" dirty="0" smtClean="0">
                    <a:solidFill>
                      <a:schemeClr val="accent2"/>
                    </a:solidFill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参加方法</a:t>
                </a:r>
                <a:endParaRPr kumimoji="1" lang="en-US" altLang="ja-JP" sz="2400" dirty="0" smtClean="0">
                  <a:solidFill>
                    <a:schemeClr val="accent2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endParaRPr>
              </a:p>
            </p:txBody>
          </p:sp>
          <p:sp>
            <p:nvSpPr>
              <p:cNvPr id="46" name="テキスト ボックス 45"/>
              <p:cNvSpPr txBox="1"/>
              <p:nvPr/>
            </p:nvSpPr>
            <p:spPr>
              <a:xfrm>
                <a:off x="1670090" y="3289021"/>
                <a:ext cx="4789834" cy="430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600" u="sng" dirty="0" smtClean="0"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裏面の申込欄</a:t>
                </a:r>
                <a:r>
                  <a:rPr kumimoji="1" lang="ja-JP" altLang="en-US" sz="1600" dirty="0" smtClean="0"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に必要事項を記入し、メールで送付又は</a:t>
                </a:r>
                <a:r>
                  <a:rPr kumimoji="1" lang="ja-JP" altLang="en-US" sz="1600" u="sng" dirty="0" smtClean="0"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電子申請</a:t>
                </a:r>
                <a:r>
                  <a:rPr kumimoji="1" lang="ja-JP" altLang="en-US" sz="1600" dirty="0" smtClean="0"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による申込み </a:t>
                </a:r>
                <a:r>
                  <a:rPr kumimoji="1" lang="en-US" altLang="ja-JP" sz="1600" dirty="0" smtClean="0">
                    <a:solidFill>
                      <a:srgbClr val="FF0000"/>
                    </a:solidFill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※10/</a:t>
                </a:r>
                <a:r>
                  <a:rPr kumimoji="1" lang="en-US" altLang="ja-JP" sz="1600" dirty="0">
                    <a:solidFill>
                      <a:srgbClr val="FF0000"/>
                    </a:solidFill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8</a:t>
                </a:r>
                <a:r>
                  <a:rPr kumimoji="1" lang="ja-JP" altLang="en-US" sz="1600" dirty="0" smtClean="0">
                    <a:solidFill>
                      <a:srgbClr val="FF0000"/>
                    </a:solidFill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（水）〆切</a:t>
                </a:r>
                <a:r>
                  <a:rPr kumimoji="1" lang="ja-JP" altLang="en-US" sz="1600" dirty="0" smtClean="0">
                    <a:solidFill>
                      <a:schemeClr val="accent2"/>
                    </a:solidFill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　</a:t>
                </a:r>
                <a:endParaRPr kumimoji="1" lang="en-US" altLang="ja-JP" sz="1600" dirty="0" smtClean="0">
                  <a:solidFill>
                    <a:schemeClr val="accent2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endParaRPr>
              </a:p>
            </p:txBody>
          </p:sp>
        </p:grpSp>
        <p:sp>
          <p:nvSpPr>
            <p:cNvPr id="83" name="テキスト ボックス 82"/>
            <p:cNvSpPr txBox="1"/>
            <p:nvPr/>
          </p:nvSpPr>
          <p:spPr>
            <a:xfrm>
              <a:off x="1842605" y="3051198"/>
              <a:ext cx="46743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ja-JP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仙台国際</a:t>
              </a:r>
              <a:r>
                <a:rPr lang="ja-JP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センター</a:t>
              </a:r>
              <a:r>
                <a:rPr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展示棟</a:t>
              </a:r>
              <a:endPara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ja-JP" sz="1200" b="1" dirty="0" smtClean="0"/>
                <a:t>（</a:t>
              </a:r>
              <a:r>
                <a:rPr lang="ja-JP" altLang="ja-JP" sz="1200" b="1" dirty="0"/>
                <a:t>仙台市青葉区青葉山無番地）</a:t>
              </a:r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1804716" y="2476925"/>
              <a:ext cx="4705510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令和</a:t>
              </a:r>
              <a:r>
                <a:rPr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７</a:t>
              </a:r>
              <a:r>
                <a:rPr lang="ja-JP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年１０月</a:t>
              </a:r>
              <a:r>
                <a:rPr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１５</a:t>
              </a:r>
              <a:r>
                <a:rPr lang="ja-JP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日（</a:t>
              </a:r>
              <a:r>
                <a:rPr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水</a:t>
              </a:r>
              <a:r>
                <a:rPr lang="ja-JP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）</a:t>
              </a:r>
              <a:endPara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en-US" altLang="ja-JP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10</a:t>
              </a:r>
              <a:r>
                <a:rPr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：</a:t>
              </a:r>
              <a:r>
                <a:rPr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30</a:t>
              </a:r>
              <a:r>
                <a:rPr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～</a:t>
              </a:r>
              <a:r>
                <a:rPr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12</a:t>
              </a:r>
              <a:r>
                <a:rPr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：</a:t>
              </a:r>
              <a:r>
                <a:rPr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45</a:t>
              </a:r>
              <a:r>
                <a:rPr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en-US" altLang="ja-JP" sz="1600" b="1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※</a:t>
              </a:r>
              <a:r>
                <a:rPr lang="ja-JP" altLang="en-US" sz="1600" b="1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受付開始</a:t>
              </a:r>
              <a:r>
                <a:rPr lang="en-US" altLang="ja-JP" sz="1600" b="1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11</a:t>
              </a:r>
              <a:r>
                <a:rPr lang="ja-JP" altLang="en-US" sz="1600" b="1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：</a:t>
              </a:r>
              <a:r>
                <a:rPr lang="en-US" altLang="ja-JP" sz="1600" b="1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00</a:t>
              </a:r>
              <a:r>
                <a:rPr lang="ja-JP" altLang="en-US" sz="1600" b="1" dirty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</a:t>
              </a:r>
              <a:r>
                <a:rPr lang="ja-JP" altLang="ja-JP" dirty="0"/>
                <a:t>　</a:t>
              </a:r>
            </a:p>
          </p:txBody>
        </p:sp>
        <p:sp>
          <p:nvSpPr>
            <p:cNvPr id="55" name="テキスト ボックス 54"/>
            <p:cNvSpPr txBox="1"/>
            <p:nvPr/>
          </p:nvSpPr>
          <p:spPr>
            <a:xfrm>
              <a:off x="267515" y="3471700"/>
              <a:ext cx="14059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sz="2400" dirty="0" smtClean="0">
                  <a:solidFill>
                    <a:schemeClr val="accent2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対象</a:t>
              </a:r>
              <a:endParaRPr kumimoji="1" lang="en-US" altLang="ja-JP" sz="2400" dirty="0" smtClean="0">
                <a:solidFill>
                  <a:schemeClr val="accent2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59" name="テキスト ボックス 58"/>
            <p:cNvSpPr txBox="1"/>
            <p:nvPr/>
          </p:nvSpPr>
          <p:spPr>
            <a:xfrm>
              <a:off x="1915982" y="3570360"/>
              <a:ext cx="25159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食品を取り扱う事業者であること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0" name="テキスト ボックス 59"/>
            <p:cNvSpPr txBox="1"/>
            <p:nvPr/>
          </p:nvSpPr>
          <p:spPr>
            <a:xfrm>
              <a:off x="231760" y="3916748"/>
              <a:ext cx="1441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sz="2400" dirty="0" smtClean="0">
                  <a:solidFill>
                    <a:schemeClr val="accent2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参加費</a:t>
              </a:r>
              <a:endParaRPr kumimoji="1" lang="en-US" altLang="ja-JP" sz="2400" dirty="0" smtClean="0">
                <a:solidFill>
                  <a:schemeClr val="accent2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61" name="テキスト ボックス 60"/>
            <p:cNvSpPr txBox="1"/>
            <p:nvPr/>
          </p:nvSpPr>
          <p:spPr>
            <a:xfrm>
              <a:off x="1955687" y="4098304"/>
              <a:ext cx="44653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無料</a:t>
              </a:r>
              <a:endPara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3" name="二等辺三角形 62"/>
            <p:cNvSpPr/>
            <p:nvPr/>
          </p:nvSpPr>
          <p:spPr>
            <a:xfrm rot="5400000">
              <a:off x="1587774" y="3179247"/>
              <a:ext cx="330463" cy="141461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00B050"/>
                </a:solidFill>
              </a:endParaRPr>
            </a:p>
          </p:txBody>
        </p:sp>
        <p:sp>
          <p:nvSpPr>
            <p:cNvPr id="65" name="二等辺三角形 64"/>
            <p:cNvSpPr/>
            <p:nvPr/>
          </p:nvSpPr>
          <p:spPr>
            <a:xfrm rot="5400000">
              <a:off x="1606071" y="3677033"/>
              <a:ext cx="330463" cy="134884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00B050"/>
                </a:solidFill>
              </a:endParaRPr>
            </a:p>
          </p:txBody>
        </p:sp>
        <p:sp>
          <p:nvSpPr>
            <p:cNvPr id="66" name="二等辺三角形 65"/>
            <p:cNvSpPr/>
            <p:nvPr/>
          </p:nvSpPr>
          <p:spPr>
            <a:xfrm rot="5400000">
              <a:off x="1607677" y="4139044"/>
              <a:ext cx="330463" cy="134884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00B050"/>
                </a:solidFill>
              </a:endParaRPr>
            </a:p>
          </p:txBody>
        </p:sp>
      </p:grpSp>
      <p:sp>
        <p:nvSpPr>
          <p:cNvPr id="68" name="二等辺三角形 67"/>
          <p:cNvSpPr/>
          <p:nvPr/>
        </p:nvSpPr>
        <p:spPr>
          <a:xfrm rot="5400000">
            <a:off x="1623017" y="4933415"/>
            <a:ext cx="330463" cy="134884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B050"/>
              </a:solidFill>
            </a:endParaRPr>
          </a:p>
        </p:txBody>
      </p:sp>
      <p:pic>
        <p:nvPicPr>
          <p:cNvPr id="69" name="図 68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977" y="32518"/>
            <a:ext cx="1878330" cy="39743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4" name="Group 201"/>
          <p:cNvGrpSpPr>
            <a:grpSpLocks/>
          </p:cNvGrpSpPr>
          <p:nvPr/>
        </p:nvGrpSpPr>
        <p:grpSpPr bwMode="auto">
          <a:xfrm>
            <a:off x="96046" y="23568"/>
            <a:ext cx="1490663" cy="397431"/>
            <a:chOff x="959" y="4430"/>
            <a:chExt cx="4815" cy="1037"/>
          </a:xfrm>
        </p:grpSpPr>
        <p:pic>
          <p:nvPicPr>
            <p:cNvPr id="75" name="Picture 202" descr="ペロリンのみ（枠なし）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>
                          <a14:foregroundMark x1="62245" y1="33696" x2="62245" y2="33696"/>
                          <a14:foregroundMark x1="43878" y1="30435" x2="43878" y2="30435"/>
                          <a14:foregroundMark x1="53061" y1="72826" x2="53061" y2="7282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9" y="4430"/>
              <a:ext cx="1313" cy="10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6" name="Picture 203" descr="おいしい山形のみ（枠なし）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9211" b="100000" l="0" r="100000">
                          <a14:foregroundMark x1="81176" y1="47368" x2="81176" y2="47368"/>
                          <a14:foregroundMark x1="91765" y1="47368" x2="91765" y2="47368"/>
                          <a14:foregroundMark x1="91765" y1="81579" x2="91765" y2="81579"/>
                          <a14:foregroundMark x1="60000" y1="51316" x2="60000" y2="51316"/>
                          <a14:foregroundMark x1="50588" y1="59211" x2="50588" y2="59211"/>
                          <a14:foregroundMark x1="35686" y1="51316" x2="35686" y2="51316"/>
                          <a14:foregroundMark x1="27451" y1="51316" x2="27451" y2="51316"/>
                          <a14:foregroundMark x1="20392" y1="67105" x2="20392" y2="67105"/>
                          <a14:foregroundMark x1="7451" y1="51316" x2="7451" y2="51316"/>
                          <a14:foregroundMark x1="16863" y1="51316" x2="16863" y2="5131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4" y="4642"/>
              <a:ext cx="3420" cy="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2" name="テキスト ボックス 71"/>
          <p:cNvSpPr txBox="1"/>
          <p:nvPr/>
        </p:nvSpPr>
        <p:spPr>
          <a:xfrm>
            <a:off x="813575" y="9080222"/>
            <a:ext cx="1047148" cy="25391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50" dirty="0">
                <a:solidFill>
                  <a:schemeClr val="accent2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メール</a:t>
            </a:r>
            <a:endParaRPr kumimoji="1" lang="en-US" altLang="ja-JP" sz="1050" dirty="0">
              <a:solidFill>
                <a:schemeClr val="accent2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-611314" y="7551191"/>
            <a:ext cx="4921718" cy="1953822"/>
            <a:chOff x="-611314" y="7551191"/>
            <a:chExt cx="4921718" cy="1953822"/>
          </a:xfrm>
        </p:grpSpPr>
        <p:sp>
          <p:nvSpPr>
            <p:cNvPr id="64" name="テキスト ボックス 63"/>
            <p:cNvSpPr txBox="1"/>
            <p:nvPr/>
          </p:nvSpPr>
          <p:spPr>
            <a:xfrm>
              <a:off x="1541438" y="8468880"/>
              <a:ext cx="2712846" cy="230832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kumimoji="1" lang="en-US" altLang="ja-JP" sz="9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※</a:t>
              </a:r>
              <a:r>
                <a:rPr kumimoji="1" lang="ja-JP" altLang="en-US" sz="9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下記のいずれかの方法によりお申込みください。</a:t>
              </a:r>
              <a:endParaRPr kumimoji="1" lang="en-US" altLang="ja-JP" sz="9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70" name="テキスト ボックス 69"/>
            <p:cNvSpPr txBox="1"/>
            <p:nvPr/>
          </p:nvSpPr>
          <p:spPr>
            <a:xfrm>
              <a:off x="2372749" y="7959183"/>
              <a:ext cx="188660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600" b="1" dirty="0" smtClean="0"/>
                <a:t>TEL</a:t>
              </a:r>
              <a:r>
                <a:rPr lang="ja-JP" altLang="en-US" sz="1600" b="1" dirty="0" smtClean="0"/>
                <a:t>：</a:t>
              </a:r>
              <a:r>
                <a:rPr lang="en-US" altLang="ja-JP" sz="1600" b="1" dirty="0" smtClean="0"/>
                <a:t>022-211-2812</a:t>
              </a:r>
              <a:endParaRPr kumimoji="1" lang="ja-JP" altLang="en-US" sz="12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grpSp>
          <p:nvGrpSpPr>
            <p:cNvPr id="123" name="グループ化 122"/>
            <p:cNvGrpSpPr/>
            <p:nvPr/>
          </p:nvGrpSpPr>
          <p:grpSpPr>
            <a:xfrm>
              <a:off x="47532" y="7576644"/>
              <a:ext cx="4191987" cy="1897052"/>
              <a:chOff x="74882" y="8423541"/>
              <a:chExt cx="6412890" cy="869132"/>
            </a:xfrm>
          </p:grpSpPr>
          <p:grpSp>
            <p:nvGrpSpPr>
              <p:cNvPr id="122" name="グループ化 121"/>
              <p:cNvGrpSpPr/>
              <p:nvPr/>
            </p:nvGrpSpPr>
            <p:grpSpPr>
              <a:xfrm>
                <a:off x="74882" y="8423541"/>
                <a:ext cx="6412890" cy="869132"/>
                <a:chOff x="73135" y="8453784"/>
                <a:chExt cx="6412890" cy="869132"/>
              </a:xfrm>
            </p:grpSpPr>
            <p:sp>
              <p:nvSpPr>
                <p:cNvPr id="92" name="角丸四角形 91"/>
                <p:cNvSpPr/>
                <p:nvPr/>
              </p:nvSpPr>
              <p:spPr>
                <a:xfrm>
                  <a:off x="73135" y="8453784"/>
                  <a:ext cx="6412890" cy="869132"/>
                </a:xfrm>
                <a:prstGeom prst="roundRect">
                  <a:avLst/>
                </a:prstGeom>
                <a:noFill/>
                <a:ln w="3810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4" name="二等辺三角形 93"/>
                <p:cNvSpPr/>
                <p:nvPr/>
              </p:nvSpPr>
              <p:spPr>
                <a:xfrm rot="5400000">
                  <a:off x="772222" y="8740700"/>
                  <a:ext cx="689019" cy="347536"/>
                </a:xfrm>
                <a:prstGeom prst="triangle">
                  <a:avLst/>
                </a:prstGeom>
                <a:solidFill>
                  <a:srgbClr val="00B05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cxnSp>
            <p:nvCxnSpPr>
              <p:cNvPr id="113" name="直線コネクタ 112"/>
              <p:cNvCxnSpPr/>
              <p:nvPr/>
            </p:nvCxnSpPr>
            <p:spPr>
              <a:xfrm flipV="1">
                <a:off x="1305371" y="8745327"/>
                <a:ext cx="5101032" cy="9462"/>
              </a:xfrm>
              <a:prstGeom prst="line">
                <a:avLst/>
              </a:prstGeom>
              <a:ln w="22225">
                <a:solidFill>
                  <a:srgbClr val="C0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6" name="テキスト ボックス 95"/>
            <p:cNvSpPr txBox="1"/>
            <p:nvPr/>
          </p:nvSpPr>
          <p:spPr>
            <a:xfrm>
              <a:off x="-611314" y="7956044"/>
              <a:ext cx="1261820" cy="1258869"/>
            </a:xfrm>
            <a:prstGeom prst="rect">
              <a:avLst/>
            </a:prstGeom>
            <a:noFill/>
          </p:spPr>
          <p:txBody>
            <a:bodyPr vert="wordArtVertRtl" wrap="square" rtlCol="0">
              <a:spAutoFit/>
            </a:bodyPr>
            <a:lstStyle/>
            <a:p>
              <a:pPr algn="dist"/>
              <a:r>
                <a:rPr kumimoji="1" lang="ja-JP" altLang="en-US" sz="1600" dirty="0" smtClean="0">
                  <a:solidFill>
                    <a:schemeClr val="accent2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問合せ・申込み先</a:t>
              </a:r>
            </a:p>
            <a:p>
              <a:pPr algn="dist"/>
              <a:endParaRPr kumimoji="1" lang="en-US" altLang="ja-JP" sz="2400" dirty="0" smtClean="0">
                <a:solidFill>
                  <a:schemeClr val="accent2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62" name="テキスト ボックス 61"/>
            <p:cNvSpPr txBox="1"/>
            <p:nvPr/>
          </p:nvSpPr>
          <p:spPr>
            <a:xfrm>
              <a:off x="701980" y="7551191"/>
              <a:ext cx="360842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宮城県 農政部食産業振興課 </a:t>
              </a:r>
              <a:endParaRPr kumimoji="1" lang="en-US" altLang="ja-JP" sz="16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r>
                <a:rPr kumimoji="1" lang="ja-JP" altLang="en-US" sz="16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食ビジネス支援班</a:t>
              </a:r>
              <a:endParaRPr kumimoji="1" lang="en-US" altLang="ja-JP" sz="16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813575" y="8657333"/>
              <a:ext cx="1264202" cy="253916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accent2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電子</a:t>
              </a:r>
              <a:r>
                <a:rPr kumimoji="1" lang="ja-JP" altLang="en-US" sz="1050" dirty="0" smtClean="0">
                  <a:solidFill>
                    <a:schemeClr val="accent2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申請フォーム</a:t>
              </a:r>
              <a:endParaRPr kumimoji="1" lang="en-US" altLang="ja-JP" sz="1050" dirty="0">
                <a:solidFill>
                  <a:schemeClr val="accent2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73" name="テキスト ボックス 1"/>
            <p:cNvSpPr txBox="1"/>
            <p:nvPr/>
          </p:nvSpPr>
          <p:spPr>
            <a:xfrm>
              <a:off x="841561" y="8824391"/>
              <a:ext cx="287640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ja-JP" sz="1200" dirty="0">
                  <a:hlinkClick r:id="rId8"/>
                </a:rPr>
                <a:t>https://logoform.jp/f/fusqD</a:t>
              </a:r>
              <a:endParaRPr kumimoji="1" lang="en-US" altLang="ja-JP" sz="1200" dirty="0" smtClean="0"/>
            </a:p>
          </p:txBody>
        </p:sp>
        <p:sp>
          <p:nvSpPr>
            <p:cNvPr id="77" name="テキスト ボックス 76"/>
            <p:cNvSpPr txBox="1"/>
            <p:nvPr/>
          </p:nvSpPr>
          <p:spPr>
            <a:xfrm>
              <a:off x="870381" y="9243403"/>
              <a:ext cx="196330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s-business@pref.miyagi.lg.jp</a:t>
              </a:r>
              <a:endParaRPr kumimoji="1" lang="ja-JP" altLang="en-US" sz="1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79" name="テキスト ボックス 78"/>
            <p:cNvSpPr txBox="1"/>
            <p:nvPr/>
          </p:nvSpPr>
          <p:spPr>
            <a:xfrm>
              <a:off x="889980" y="8438538"/>
              <a:ext cx="694888" cy="246221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 smtClean="0">
                  <a:solidFill>
                    <a:schemeClr val="bg1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申込方法</a:t>
              </a:r>
              <a:endParaRPr kumimoji="1" lang="ja-JP" altLang="en-US" sz="1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80" name="テキスト ボックス 79"/>
            <p:cNvSpPr txBox="1"/>
            <p:nvPr/>
          </p:nvSpPr>
          <p:spPr>
            <a:xfrm>
              <a:off x="3116343" y="9248576"/>
              <a:ext cx="1047148" cy="184666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kumimoji="1" lang="ja-JP" altLang="en-US" sz="6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（電子</a:t>
              </a:r>
              <a:r>
                <a:rPr kumimoji="1" lang="ja-JP" altLang="en-US" sz="6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申請</a:t>
              </a:r>
              <a:r>
                <a:rPr kumimoji="1" lang="ja-JP" altLang="en-US" sz="6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フォーム</a:t>
              </a:r>
              <a:r>
                <a:rPr kumimoji="1" lang="en-US" altLang="ja-JP" sz="6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QR</a:t>
              </a:r>
              <a:r>
                <a:rPr kumimoji="1" lang="ja-JP" altLang="en-US" sz="6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）</a:t>
              </a:r>
              <a:endParaRPr kumimoji="1" lang="en-US" altLang="ja-JP" sz="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4320314" y="7562467"/>
            <a:ext cx="2456520" cy="1899034"/>
            <a:chOff x="4320314" y="7562467"/>
            <a:chExt cx="2456520" cy="1899034"/>
          </a:xfrm>
        </p:grpSpPr>
        <p:pic>
          <p:nvPicPr>
            <p:cNvPr id="3" name="図 2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193429" y="8929686"/>
              <a:ext cx="468193" cy="468193"/>
            </a:xfrm>
            <a:prstGeom prst="rect">
              <a:avLst/>
            </a:prstGeom>
          </p:spPr>
        </p:pic>
        <p:sp>
          <p:nvSpPr>
            <p:cNvPr id="145" name="角丸四角形 144"/>
            <p:cNvSpPr/>
            <p:nvPr/>
          </p:nvSpPr>
          <p:spPr>
            <a:xfrm>
              <a:off x="4320314" y="7562467"/>
              <a:ext cx="2456520" cy="1899034"/>
            </a:xfrm>
            <a:prstGeom prst="round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6" name="テキスト ボックス 145"/>
            <p:cNvSpPr txBox="1"/>
            <p:nvPr/>
          </p:nvSpPr>
          <p:spPr>
            <a:xfrm>
              <a:off x="4475935" y="7636791"/>
              <a:ext cx="2244423" cy="646331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kumimoji="1" lang="ja-JP" altLang="en-US" dirty="0" smtClean="0">
                  <a:solidFill>
                    <a:schemeClr val="accent2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商談会の詳細は</a:t>
              </a:r>
              <a:endParaRPr kumimoji="1" lang="en-US" altLang="ja-JP" dirty="0" smtClean="0">
                <a:solidFill>
                  <a:schemeClr val="accent2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pPr algn="ctr"/>
              <a:r>
                <a:rPr kumimoji="1" lang="ja-JP" altLang="en-US" dirty="0" smtClean="0">
                  <a:solidFill>
                    <a:schemeClr val="accent2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こちらから</a:t>
              </a:r>
              <a:endParaRPr kumimoji="1" lang="en-US" altLang="ja-JP" dirty="0" smtClean="0">
                <a:solidFill>
                  <a:schemeClr val="accent2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147" name="二等辺三角形 146"/>
            <p:cNvSpPr/>
            <p:nvPr/>
          </p:nvSpPr>
          <p:spPr>
            <a:xfrm rot="10800000">
              <a:off x="4979670" y="8280090"/>
              <a:ext cx="1276502" cy="2561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grpSp>
          <p:nvGrpSpPr>
            <p:cNvPr id="13" name="グループ化 12"/>
            <p:cNvGrpSpPr/>
            <p:nvPr/>
          </p:nvGrpSpPr>
          <p:grpSpPr>
            <a:xfrm>
              <a:off x="4503331" y="8551343"/>
              <a:ext cx="2189629" cy="297609"/>
              <a:chOff x="4400755" y="8608534"/>
              <a:chExt cx="2189629" cy="297609"/>
            </a:xfrm>
          </p:grpSpPr>
          <p:sp>
            <p:nvSpPr>
              <p:cNvPr id="148" name="角丸四角形 147"/>
              <p:cNvSpPr/>
              <p:nvPr/>
            </p:nvSpPr>
            <p:spPr>
              <a:xfrm>
                <a:off x="4400755" y="8618059"/>
                <a:ext cx="2189629" cy="288084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400" b="1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</a:rPr>
                  <a:t>宮城山形　商談会</a:t>
                </a:r>
                <a:endParaRPr kumimoji="1" lang="ja-JP" altLang="en-US" sz="1400" b="1" dirty="0">
                  <a:solidFill>
                    <a:schemeClr val="tx1"/>
                  </a:solidFill>
                  <a:latin typeface="ＭＳ Ｐゴシック" panose="020B0600070205080204" pitchFamily="50" charset="-128"/>
                </a:endParaRPr>
              </a:p>
            </p:txBody>
          </p:sp>
          <p:sp>
            <p:nvSpPr>
              <p:cNvPr id="99" name="角丸四角形 98"/>
              <p:cNvSpPr/>
              <p:nvPr/>
            </p:nvSpPr>
            <p:spPr>
              <a:xfrm>
                <a:off x="6040943" y="8608534"/>
                <a:ext cx="542143" cy="293569"/>
              </a:xfrm>
              <a:prstGeom prst="round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2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検索</a:t>
                </a:r>
                <a:endParaRPr kumimoji="1" lang="ja-JP" altLang="en-US" sz="12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sp>
          <p:nvSpPr>
            <p:cNvPr id="82" name="正方形/長方形 81"/>
            <p:cNvSpPr/>
            <p:nvPr/>
          </p:nvSpPr>
          <p:spPr>
            <a:xfrm>
              <a:off x="4364324" y="9077859"/>
              <a:ext cx="19427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900" dirty="0">
                  <a:hlinkClick r:id="rId10"/>
                </a:rPr>
                <a:t>https://</a:t>
              </a:r>
              <a:r>
                <a:rPr lang="en-US" altLang="ja-JP" sz="900" dirty="0" smtClean="0">
                  <a:hlinkClick r:id="rId10"/>
                </a:rPr>
                <a:t>www.pref.miyagi.jp/soshiki/syokushin/my-business-meeting.html</a:t>
              </a:r>
              <a:endParaRPr lang="ja-JP" altLang="en-US" sz="900" dirty="0"/>
            </a:p>
          </p:txBody>
        </p:sp>
        <p:sp>
          <p:nvSpPr>
            <p:cNvPr id="85" name="テキスト ボックス 84"/>
            <p:cNvSpPr txBox="1"/>
            <p:nvPr/>
          </p:nvSpPr>
          <p:spPr>
            <a:xfrm>
              <a:off x="4371008" y="8888020"/>
              <a:ext cx="1069010" cy="261610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kumimoji="1" lang="ja-JP" altLang="en-US" sz="1050" dirty="0" smtClean="0">
                  <a:solidFill>
                    <a:schemeClr val="accent2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宮城県</a:t>
              </a:r>
              <a:r>
                <a:rPr kumimoji="1" lang="en-US" altLang="ja-JP" sz="1050" dirty="0" smtClean="0">
                  <a:solidFill>
                    <a:schemeClr val="accent2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HP</a:t>
              </a:r>
              <a:endParaRPr kumimoji="1" lang="en-US" altLang="ja-JP" sz="1050" dirty="0">
                <a:solidFill>
                  <a:schemeClr val="accent2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</p:grpSp>
      <p:sp>
        <p:nvSpPr>
          <p:cNvPr id="86" name="テキスト ボックス 44"/>
          <p:cNvSpPr txBox="1">
            <a:spLocks noChangeArrowheads="1"/>
          </p:cNvSpPr>
          <p:nvPr/>
        </p:nvSpPr>
        <p:spPr bwMode="auto">
          <a:xfrm>
            <a:off x="114300" y="6371133"/>
            <a:ext cx="6791518" cy="1055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rot="0" vert="horz" wrap="square" lIns="36000" tIns="8890" rIns="36000" bIns="8890" anchor="t" anchorCtr="0" upright="1">
            <a:noAutofit/>
          </a:bodyPr>
          <a:lstStyle/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６</a:t>
            </a:r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ja-JP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１０月以降に販売開始、または</a:t>
            </a:r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８</a:t>
            </a:r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ja-JP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２月までに販売</a:t>
            </a:r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され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る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新商品について、事前審査と当日の仕入企業様による投票に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より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優秀な新商品を決定します。仕入企業様の一票が未来の人気商品への第一歩に！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是非御参加ください。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★商談会当日は、過去の受賞商品の展示もございます。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87" name="グループ化 86"/>
          <p:cNvGrpSpPr/>
          <p:nvPr/>
        </p:nvGrpSpPr>
        <p:grpSpPr>
          <a:xfrm>
            <a:off x="3605" y="5600503"/>
            <a:ext cx="6773229" cy="359292"/>
            <a:chOff x="62865" y="6828423"/>
            <a:chExt cx="6773229" cy="359292"/>
          </a:xfrm>
        </p:grpSpPr>
        <p:grpSp>
          <p:nvGrpSpPr>
            <p:cNvPr id="88" name="グループ化 87"/>
            <p:cNvGrpSpPr/>
            <p:nvPr/>
          </p:nvGrpSpPr>
          <p:grpSpPr>
            <a:xfrm>
              <a:off x="62865" y="6828423"/>
              <a:ext cx="6773229" cy="359292"/>
              <a:chOff x="-6212" y="2838932"/>
              <a:chExt cx="6773229" cy="359292"/>
            </a:xfrm>
          </p:grpSpPr>
          <p:sp>
            <p:nvSpPr>
              <p:cNvPr id="90" name="正方形/長方形 89"/>
              <p:cNvSpPr>
                <a:spLocks noChangeArrowheads="1"/>
              </p:cNvSpPr>
              <p:nvPr/>
            </p:nvSpPr>
            <p:spPr bwMode="auto">
              <a:xfrm>
                <a:off x="-6212" y="2853260"/>
                <a:ext cx="6773229" cy="332827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  <a:effectLst/>
            </p:spPr>
            <p:txBody>
              <a:bodyPr rot="0" vert="horz" wrap="square" lIns="74295" tIns="8890" rIns="74295" bIns="8890" anchor="t" anchorCtr="0" upright="1">
                <a:noAutofit/>
              </a:bodyPr>
              <a:lstStyle/>
              <a:p>
                <a:endParaRPr lang="ja-JP" altLang="en-US"/>
              </a:p>
            </p:txBody>
          </p:sp>
          <p:sp>
            <p:nvSpPr>
              <p:cNvPr id="91" name="角丸四角形 90"/>
              <p:cNvSpPr>
                <a:spLocks noChangeArrowheads="1"/>
              </p:cNvSpPr>
              <p:nvPr/>
            </p:nvSpPr>
            <p:spPr bwMode="auto">
              <a:xfrm>
                <a:off x="530225" y="2838932"/>
                <a:ext cx="5557828" cy="359292"/>
              </a:xfrm>
              <a:prstGeom prst="roundRect">
                <a:avLst>
                  <a:gd name="adj" fmla="val 50000"/>
                </a:avLst>
              </a:prstGeom>
              <a:solidFill>
                <a:srgbClr val="FFFFFF"/>
              </a:solidFill>
              <a:ln w="9525" algn="ctr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74295" tIns="8890" rIns="74295" bIns="8890" anchor="t" anchorCtr="0" upright="1">
                <a:noAutofit/>
              </a:bodyPr>
              <a:lstStyle/>
              <a:p>
                <a:pPr algn="ctr">
                  <a:lnSpc>
                    <a:spcPts val="2400"/>
                  </a:lnSpc>
                  <a:spcAft>
                    <a:spcPts val="0"/>
                  </a:spcAft>
                </a:pPr>
                <a:r>
                  <a:rPr lang="ja-JP" altLang="en-US" sz="2000" b="1" kern="100" dirty="0" smtClean="0">
                    <a:solidFill>
                      <a:srgbClr val="C00000"/>
                    </a:solidFill>
                    <a:latin typeface="Century" panose="02040604050505020304" pitchFamily="18" charset="0"/>
                    <a:ea typeface="メイリオ" panose="020B0604030504040204" pitchFamily="50" charset="-128"/>
                    <a:cs typeface="Century" panose="02040604050505020304" pitchFamily="18" charset="0"/>
                  </a:rPr>
                  <a:t>　　　　　　　　　新商品アワード</a:t>
                </a:r>
                <a:r>
                  <a:rPr lang="ja-JP" altLang="en-US" sz="1400" b="1" kern="100" dirty="0" smtClean="0">
                    <a:solidFill>
                      <a:srgbClr val="C00000"/>
                    </a:solidFill>
                    <a:latin typeface="Century" panose="02040604050505020304" pitchFamily="18" charset="0"/>
                    <a:ea typeface="メイリオ" panose="020B0604030504040204" pitchFamily="50" charset="-128"/>
                    <a:cs typeface="Century" panose="02040604050505020304" pitchFamily="18" charset="0"/>
                  </a:rPr>
                  <a:t>も同時開催</a:t>
                </a:r>
                <a:endParaRPr lang="ja-JP" sz="14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Century" panose="02040604050505020304" pitchFamily="18" charset="0"/>
                </a:endParaRPr>
              </a:p>
            </p:txBody>
          </p:sp>
        </p:grpSp>
        <p:sp>
          <p:nvSpPr>
            <p:cNvPr id="89" name="角丸四角形吹き出し 88"/>
            <p:cNvSpPr/>
            <p:nvPr/>
          </p:nvSpPr>
          <p:spPr>
            <a:xfrm>
              <a:off x="814864" y="6858755"/>
              <a:ext cx="2065159" cy="276189"/>
            </a:xfrm>
            <a:prstGeom prst="wedgeRoundRectCallout">
              <a:avLst>
                <a:gd name="adj1" fmla="val 61033"/>
                <a:gd name="adj2" fmla="val -7999"/>
                <a:gd name="adj3" fmla="val 16667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 smtClean="0"/>
                <a:t>商談会参加者限定</a:t>
              </a:r>
              <a:endParaRPr kumimoji="1" lang="ja-JP" altLang="en-US" b="1" dirty="0"/>
            </a:p>
          </p:txBody>
        </p:sp>
      </p:grpSp>
      <p:sp>
        <p:nvSpPr>
          <p:cNvPr id="7" name="角丸四角形 6"/>
          <p:cNvSpPr/>
          <p:nvPr/>
        </p:nvSpPr>
        <p:spPr>
          <a:xfrm>
            <a:off x="66409" y="6115266"/>
            <a:ext cx="6620613" cy="1368360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正方形/長方形 77"/>
          <p:cNvSpPr>
            <a:spLocks noChangeArrowheads="1"/>
          </p:cNvSpPr>
          <p:nvPr/>
        </p:nvSpPr>
        <p:spPr bwMode="auto">
          <a:xfrm>
            <a:off x="180701" y="6102097"/>
            <a:ext cx="3736729" cy="215909"/>
          </a:xfrm>
          <a:prstGeom prst="rect">
            <a:avLst/>
          </a:prstGeom>
          <a:solidFill>
            <a:srgbClr val="00B050"/>
          </a:solidFill>
          <a:ln w="41275" algn="ctr">
            <a:noFill/>
            <a:miter lim="800000"/>
            <a:headEnd/>
            <a:tailEnd/>
          </a:ln>
          <a:effectLst/>
        </p:spPr>
        <p:txBody>
          <a:bodyPr rot="0" vert="horz" wrap="square" lIns="0" tIns="36000" rIns="0" bIns="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600" b="1" kern="100" dirty="0" smtClean="0">
                <a:solidFill>
                  <a:schemeClr val="bg1"/>
                </a:solidFill>
                <a:latin typeface="Century" panose="02040604050505020304" pitchFamily="18" charset="0"/>
                <a:ea typeface="メイリオ" panose="020B0604030504040204" pitchFamily="50" charset="-128"/>
                <a:cs typeface="メイリオ" panose="020B0604030504040204" pitchFamily="50" charset="-128"/>
              </a:rPr>
              <a:t>～</a:t>
            </a:r>
            <a:r>
              <a:rPr lang="ja-JP" altLang="en-US" sz="1600" b="1" kern="100" dirty="0">
                <a:solidFill>
                  <a:schemeClr val="bg1"/>
                </a:solidFill>
                <a:latin typeface="Century" panose="02040604050505020304" pitchFamily="18" charset="0"/>
                <a:ea typeface="メイリオ" panose="020B0604030504040204" pitchFamily="50" charset="-128"/>
                <a:cs typeface="メイリオ" panose="020B0604030504040204" pitchFamily="50" charset="-128"/>
              </a:rPr>
              <a:t>新商品</a:t>
            </a:r>
            <a:r>
              <a:rPr lang="ja-JP" altLang="en-US" sz="1600" b="1" kern="100" dirty="0" smtClean="0">
                <a:solidFill>
                  <a:schemeClr val="bg1"/>
                </a:solidFill>
                <a:effectLst/>
                <a:latin typeface="Century" panose="02040604050505020304" pitchFamily="18" charset="0"/>
                <a:ea typeface="メイリオ" panose="020B0604030504040204" pitchFamily="50" charset="-128"/>
                <a:cs typeface="メイリオ" panose="020B0604030504040204" pitchFamily="50" charset="-128"/>
              </a:rPr>
              <a:t>アワードとは？～</a:t>
            </a:r>
            <a:endParaRPr lang="ja-JP" sz="1600" kern="100" dirty="0">
              <a:solidFill>
                <a:schemeClr val="bg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Century" panose="02040604050505020304" pitchFamily="18" charset="0"/>
            </a:endParaRPr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6715" y="8782760"/>
            <a:ext cx="489493" cy="489493"/>
          </a:xfrm>
          <a:prstGeom prst="rect">
            <a:avLst/>
          </a:prstGeom>
        </p:spPr>
      </p:pic>
      <p:sp>
        <p:nvSpPr>
          <p:cNvPr id="81" name="テキスト ボックス 80"/>
          <p:cNvSpPr txBox="1"/>
          <p:nvPr/>
        </p:nvSpPr>
        <p:spPr>
          <a:xfrm>
            <a:off x="1931322" y="5267875"/>
            <a:ext cx="58460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納入事業者様の出展については受付を終了しています。</a:t>
            </a:r>
            <a:endParaRPr kumimoji="1" lang="en-US" altLang="ja-JP" sz="1400" dirty="0" smtClean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680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円形吹き出し 16"/>
          <p:cNvSpPr/>
          <p:nvPr/>
        </p:nvSpPr>
        <p:spPr>
          <a:xfrm>
            <a:off x="247100" y="570258"/>
            <a:ext cx="2436775" cy="726382"/>
          </a:xfrm>
          <a:prstGeom prst="wedgeEllipseCallout">
            <a:avLst>
              <a:gd name="adj1" fmla="val 50160"/>
              <a:gd name="adj2" fmla="val 50592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Group 201"/>
          <p:cNvGrpSpPr>
            <a:grpSpLocks/>
          </p:cNvGrpSpPr>
          <p:nvPr/>
        </p:nvGrpSpPr>
        <p:grpSpPr bwMode="auto">
          <a:xfrm>
            <a:off x="3489007" y="16821"/>
            <a:ext cx="1490663" cy="397431"/>
            <a:chOff x="959" y="4430"/>
            <a:chExt cx="4815" cy="1037"/>
          </a:xfrm>
        </p:grpSpPr>
        <p:pic>
          <p:nvPicPr>
            <p:cNvPr id="5" name="Picture 202" descr="ペロリンのみ（枠なし）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>
                          <a14:foregroundMark x1="62245" y1="33696" x2="62245" y2="33696"/>
                          <a14:foregroundMark x1="43878" y1="30435" x2="43878" y2="30435"/>
                          <a14:foregroundMark x1="53061" y1="72826" x2="53061" y2="7282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9" y="4430"/>
              <a:ext cx="1313" cy="10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203" descr="おいしい山形のみ（枠なし）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9211" b="100000" l="0" r="100000">
                          <a14:foregroundMark x1="81176" y1="47368" x2="81176" y2="47368"/>
                          <a14:foregroundMark x1="91765" y1="47368" x2="91765" y2="47368"/>
                          <a14:foregroundMark x1="91765" y1="81579" x2="91765" y2="81579"/>
                          <a14:foregroundMark x1="60000" y1="51316" x2="60000" y2="51316"/>
                          <a14:foregroundMark x1="50588" y1="59211" x2="50588" y2="59211"/>
                          <a14:foregroundMark x1="35686" y1="51316" x2="35686" y2="51316"/>
                          <a14:foregroundMark x1="27451" y1="51316" x2="27451" y2="51316"/>
                          <a14:foregroundMark x1="20392" y1="67105" x2="20392" y2="67105"/>
                          <a14:foregroundMark x1="7451" y1="51316" x2="7451" y2="51316"/>
                          <a14:foregroundMark x1="16863" y1="51316" x2="16863" y2="5131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4" y="4642"/>
              <a:ext cx="3420" cy="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2" name="図 21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670" y="41949"/>
            <a:ext cx="1878330" cy="397431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正方形/長方形 52"/>
          <p:cNvSpPr/>
          <p:nvPr/>
        </p:nvSpPr>
        <p:spPr>
          <a:xfrm>
            <a:off x="-1123358" y="577741"/>
            <a:ext cx="834965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perspectiveFront"/>
              <a:lightRig rig="threePt" dir="t"/>
            </a:scene3d>
          </a:bodyPr>
          <a:lstStyle/>
          <a:p>
            <a:pPr algn="ctr"/>
            <a:r>
              <a:rPr lang="ja-JP" altLang="en-US" sz="4000" b="1" dirty="0" smtClean="0">
                <a:ln w="0">
                  <a:solidFill>
                    <a:schemeClr val="accent2"/>
                  </a:solidFill>
                </a:ln>
                <a:solidFill>
                  <a:schemeClr val="accent2"/>
                </a:solidFill>
                <a:effectLst>
                  <a:reflection blurRad="6350" stA="53000" endA="300" endPos="35500" dir="5400000" sy="-90000" algn="bl" rotWithShape="0"/>
                </a:effectLst>
              </a:rPr>
              <a:t>　　　　　　</a:t>
            </a:r>
            <a:r>
              <a:rPr lang="ja-JP" altLang="en-US" sz="4400" b="1" dirty="0" smtClean="0">
                <a:ln w="0">
                  <a:solidFill>
                    <a:schemeClr val="accent2"/>
                  </a:solidFill>
                </a:ln>
                <a:solidFill>
                  <a:schemeClr val="accent2"/>
                </a:solidFill>
                <a:effectLst>
                  <a:reflection blurRad="6350" stA="53000" endA="300" endPos="35500" dir="5400000" sy="-90000" algn="bl" rotWithShape="0"/>
                </a:effectLst>
              </a:rPr>
              <a:t> ビジネス商談会</a:t>
            </a:r>
            <a:r>
              <a:rPr lang="ja-JP" altLang="en-US" sz="4400" b="1" dirty="0" smtClean="0">
                <a:ln w="0"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　</a:t>
            </a:r>
            <a:endParaRPr lang="en-US" altLang="ja-JP" sz="4400" b="1" dirty="0">
              <a:ln w="0">
                <a:solidFill>
                  <a:schemeClr val="accent6">
                    <a:lumMod val="7500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grpSp>
        <p:nvGrpSpPr>
          <p:cNvPr id="157" name="グループ化 156"/>
          <p:cNvGrpSpPr/>
          <p:nvPr/>
        </p:nvGrpSpPr>
        <p:grpSpPr>
          <a:xfrm>
            <a:off x="-48630" y="9494693"/>
            <a:ext cx="7274930" cy="511607"/>
            <a:chOff x="-74780" y="9494911"/>
            <a:chExt cx="7274930" cy="511607"/>
          </a:xfrm>
          <a:noFill/>
        </p:grpSpPr>
        <p:sp>
          <p:nvSpPr>
            <p:cNvPr id="107" name="テキスト ボックス 106"/>
            <p:cNvSpPr txBox="1"/>
            <p:nvPr/>
          </p:nvSpPr>
          <p:spPr>
            <a:xfrm>
              <a:off x="-74780" y="9567936"/>
              <a:ext cx="3251215" cy="43858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ja-JP" altLang="ja-JP" sz="1200" b="1" dirty="0"/>
                <a:t>【主　催】宮城・山形合同商談会実行委員会</a:t>
              </a:r>
            </a:p>
            <a:p>
              <a:r>
                <a:rPr lang="ja-JP" altLang="ja-JP" sz="1050" dirty="0"/>
                <a:t>　　　　　</a:t>
              </a:r>
            </a:p>
          </p:txBody>
        </p:sp>
        <p:sp>
          <p:nvSpPr>
            <p:cNvPr id="108" name="テキスト ボックス 107"/>
            <p:cNvSpPr txBox="1"/>
            <p:nvPr/>
          </p:nvSpPr>
          <p:spPr>
            <a:xfrm>
              <a:off x="3048000" y="9494911"/>
              <a:ext cx="4152150" cy="41549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ja-JP" altLang="ja-JP" sz="1050" dirty="0" smtClean="0"/>
                <a:t>（宮城県</a:t>
              </a:r>
              <a:r>
                <a:rPr lang="ja-JP" altLang="en-US" sz="1050" dirty="0" smtClean="0"/>
                <a:t>・山形県</a:t>
              </a:r>
              <a:r>
                <a:rPr lang="ja-JP" altLang="ja-JP" sz="1050" dirty="0" smtClean="0"/>
                <a:t>・</a:t>
              </a:r>
              <a:r>
                <a:rPr lang="ja-JP" altLang="ja-JP" sz="1050" dirty="0"/>
                <a:t>株式会社山形</a:t>
              </a:r>
              <a:r>
                <a:rPr lang="ja-JP" altLang="ja-JP" sz="1050" dirty="0" smtClean="0"/>
                <a:t>銀行</a:t>
              </a:r>
              <a:r>
                <a:rPr lang="ja-JP" altLang="en-US" sz="1050" dirty="0" smtClean="0"/>
                <a:t>・</a:t>
              </a:r>
              <a:endParaRPr lang="en-US" altLang="ja-JP" sz="1050" dirty="0" smtClean="0"/>
            </a:p>
            <a:p>
              <a:r>
                <a:rPr lang="ja-JP" altLang="en-US" sz="1050" dirty="0" smtClean="0"/>
                <a:t>　</a:t>
              </a:r>
              <a:r>
                <a:rPr lang="ja-JP" altLang="ja-JP" sz="1050" dirty="0" smtClean="0"/>
                <a:t>株式</a:t>
              </a:r>
              <a:r>
                <a:rPr lang="ja-JP" altLang="ja-JP" sz="1050" dirty="0"/>
                <a:t>会社七十七銀行・やまがた食産業クラスター協議会）</a:t>
              </a:r>
            </a:p>
          </p:txBody>
        </p:sp>
      </p:grp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037732"/>
              </p:ext>
            </p:extLst>
          </p:nvPr>
        </p:nvGraphicFramePr>
        <p:xfrm>
          <a:off x="213857" y="1771491"/>
          <a:ext cx="6447765" cy="5646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3724">
                  <a:extLst>
                    <a:ext uri="{9D8B030D-6E8A-4147-A177-3AD203B41FA5}">
                      <a16:colId xmlns:a16="http://schemas.microsoft.com/office/drawing/2014/main" val="960306922"/>
                    </a:ext>
                  </a:extLst>
                </a:gridCol>
                <a:gridCol w="1181900">
                  <a:extLst>
                    <a:ext uri="{9D8B030D-6E8A-4147-A177-3AD203B41FA5}">
                      <a16:colId xmlns:a16="http://schemas.microsoft.com/office/drawing/2014/main" val="2839927832"/>
                    </a:ext>
                  </a:extLst>
                </a:gridCol>
                <a:gridCol w="3652141">
                  <a:extLst>
                    <a:ext uri="{9D8B030D-6E8A-4147-A177-3AD203B41FA5}">
                      <a16:colId xmlns:a16="http://schemas.microsoft.com/office/drawing/2014/main" val="121851854"/>
                    </a:ext>
                  </a:extLst>
                </a:gridCol>
              </a:tblGrid>
              <a:tr h="154945">
                <a:tc>
                  <a:txBody>
                    <a:bodyPr/>
                    <a:lstStyle/>
                    <a:p>
                      <a:r>
                        <a:rPr kumimoji="1" lang="ja-JP" altLang="en-US" b="1" i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会社（所属名）</a:t>
                      </a:r>
                      <a:endParaRPr kumimoji="1" lang="ja-JP" altLang="en-US" b="1" i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8378342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r>
                        <a:rPr kumimoji="1" lang="ja-JP" altLang="en-US" b="1" i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所在地（住所）</a:t>
                      </a:r>
                      <a:endParaRPr kumimoji="1" lang="ja-JP" altLang="en-US" b="1" i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194028"/>
                  </a:ext>
                </a:extLst>
              </a:tr>
              <a:tr h="154945">
                <a:tc rowSpan="2">
                  <a:txBody>
                    <a:bodyPr/>
                    <a:lstStyle/>
                    <a:p>
                      <a:pPr algn="l"/>
                      <a:r>
                        <a:rPr kumimoji="1" lang="ja-JP" altLang="en-US" b="1" i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参加者役職・氏名</a:t>
                      </a:r>
                      <a:endParaRPr kumimoji="1" lang="ja-JP" altLang="en-US" b="1" i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役職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氏名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5247929"/>
                  </a:ext>
                </a:extLst>
              </a:tr>
              <a:tr h="154945">
                <a:tc v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役職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氏名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214763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r>
                        <a:rPr kumimoji="1" lang="ja-JP" altLang="en-US" b="1" i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電話番号</a:t>
                      </a:r>
                      <a:endParaRPr kumimoji="1" lang="ja-JP" altLang="en-US" b="1" i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542262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r>
                        <a:rPr kumimoji="1" lang="ja-JP" altLang="en-US" b="1" i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メールアドレス</a:t>
                      </a:r>
                      <a:endParaRPr kumimoji="1" lang="ja-JP" altLang="en-US" b="1" i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929223"/>
                  </a:ext>
                </a:extLst>
              </a:tr>
              <a:tr h="154945">
                <a:tc rowSpan="7">
                  <a:txBody>
                    <a:bodyPr/>
                    <a:lstStyle/>
                    <a:p>
                      <a:r>
                        <a:rPr kumimoji="1" lang="ja-JP" altLang="en-US" b="1" i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業態</a:t>
                      </a:r>
                      <a:endParaRPr kumimoji="1" lang="en-US" altLang="ja-JP" b="1" i="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en-US" altLang="ja-JP" b="1" i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kumimoji="1" lang="ja-JP" altLang="en-US" b="1" i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該当箇所にチェックして</a:t>
                      </a:r>
                      <a:endParaRPr kumimoji="1" lang="en-US" altLang="ja-JP" b="1" i="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b="1" i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ください。</a:t>
                      </a:r>
                      <a:endParaRPr kumimoji="1" lang="ja-JP" altLang="en-US" b="1" i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小売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□百貨店　　□スーパー　　□上質スーパー　　□</a:t>
                      </a:r>
                      <a:r>
                        <a:rPr kumimoji="1" lang="en-US" altLang="ja-JP" sz="13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CVS</a:t>
                      </a:r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・ドラッグストア　　□生協　</a:t>
                      </a:r>
                      <a:endParaRPr kumimoji="1" lang="en-US" altLang="ja-JP" sz="13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□その他小売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550872"/>
                  </a:ext>
                </a:extLst>
              </a:tr>
              <a:tr h="154945">
                <a:tc vMerge="1">
                  <a:txBody>
                    <a:bodyPr/>
                    <a:lstStyle/>
                    <a:p>
                      <a:endParaRPr kumimoji="1" lang="ja-JP" altLang="en-US" b="1" i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食品商社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食品卸売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□食品・酒類卸（国内）</a:t>
                      </a:r>
                      <a:endParaRPr kumimoji="1" lang="en-US" altLang="ja-JP" sz="13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□食品・酒類卸（海外）　</a:t>
                      </a:r>
                      <a:endParaRPr kumimoji="1" lang="en-US" altLang="ja-JP" sz="13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□業務用卸　　□その他食品商社</a:t>
                      </a:r>
                      <a:endParaRPr kumimoji="1" lang="ja-JP" altLang="en-US" sz="13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6828944"/>
                  </a:ext>
                </a:extLst>
              </a:tr>
              <a:tr h="154945">
                <a:tc vMerge="1">
                  <a:txBody>
                    <a:bodyPr/>
                    <a:lstStyle/>
                    <a:p>
                      <a:endParaRPr kumimoji="1" lang="ja-JP" altLang="en-US" b="1" i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食品通販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□食品を扱う通販　</a:t>
                      </a:r>
                      <a:endParaRPr kumimoji="1" lang="ja-JP" altLang="en-US" sz="13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3274606"/>
                  </a:ext>
                </a:extLst>
              </a:tr>
              <a:tr h="154945">
                <a:tc vMerge="1">
                  <a:txBody>
                    <a:bodyPr/>
                    <a:lstStyle/>
                    <a:p>
                      <a:endParaRPr kumimoji="1" lang="ja-JP" altLang="en-US" b="1" i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外食　　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□外食チェーン　　□レストラン・カフェ　　□ホテル・旅館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839405"/>
                  </a:ext>
                </a:extLst>
              </a:tr>
              <a:tr h="154945">
                <a:tc vMerge="1">
                  <a:txBody>
                    <a:bodyPr/>
                    <a:lstStyle/>
                    <a:p>
                      <a:endParaRPr kumimoji="1" lang="ja-JP" altLang="en-US" b="1" i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中食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□惣菜・弁当・ケータリング　　</a:t>
                      </a:r>
                      <a:endParaRPr kumimoji="1" lang="en-US" altLang="ja-JP" sz="13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□給食　　□食品宅配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6751391"/>
                  </a:ext>
                </a:extLst>
              </a:tr>
              <a:tr h="154945">
                <a:tc vMerge="1">
                  <a:txBody>
                    <a:bodyPr/>
                    <a:lstStyle/>
                    <a:p>
                      <a:endParaRPr kumimoji="1" lang="ja-JP" altLang="en-US" b="1" i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食品加工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食品製造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3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□食品加工・食品製造　</a:t>
                      </a:r>
                    </a:p>
                    <a:p>
                      <a:endParaRPr kumimoji="1" lang="ja-JP" altLang="en-US" sz="13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935051"/>
                  </a:ext>
                </a:extLst>
              </a:tr>
              <a:tr h="154945">
                <a:tc vMerge="1">
                  <a:txBody>
                    <a:bodyPr/>
                    <a:lstStyle/>
                    <a:p>
                      <a:endParaRPr kumimoji="1" lang="ja-JP" altLang="en-US" b="1" i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□官公庁・地方自治体　□金融機関・関係団体　</a:t>
                      </a:r>
                      <a:endParaRPr kumimoji="1" lang="en-US" altLang="ja-JP" sz="13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□その他（　　　　　　　　　　　）　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864039"/>
                  </a:ext>
                </a:extLst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-3161" y="1421681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申込欄</a:t>
            </a:r>
            <a:r>
              <a:rPr kumimoji="1"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88763" y="573972"/>
            <a:ext cx="3904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おいしい</a:t>
            </a:r>
            <a:r>
              <a:rPr kumimoji="1" lang="ja-JP" altLang="en-US" b="1" dirty="0" smtClean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山形</a:t>
            </a:r>
            <a:endParaRPr kumimoji="1" lang="en-US" altLang="ja-JP" b="1" dirty="0" smtClean="0">
              <a:solidFill>
                <a:schemeClr val="accent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b="1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b="1" dirty="0" smtClean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・食材</a:t>
            </a:r>
            <a:r>
              <a:rPr kumimoji="1" lang="ja-JP" altLang="en-US" b="1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王国みやぎ</a:t>
            </a:r>
            <a:endParaRPr kumimoji="1" lang="en-US" altLang="ja-JP" b="1" dirty="0">
              <a:solidFill>
                <a:schemeClr val="accent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69" name="図 68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977" y="32518"/>
            <a:ext cx="1878330" cy="39743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4" name="Group 201"/>
          <p:cNvGrpSpPr>
            <a:grpSpLocks/>
          </p:cNvGrpSpPr>
          <p:nvPr/>
        </p:nvGrpSpPr>
        <p:grpSpPr bwMode="auto">
          <a:xfrm>
            <a:off x="96046" y="23568"/>
            <a:ext cx="1490663" cy="397431"/>
            <a:chOff x="959" y="4430"/>
            <a:chExt cx="4815" cy="1037"/>
          </a:xfrm>
        </p:grpSpPr>
        <p:pic>
          <p:nvPicPr>
            <p:cNvPr id="75" name="Picture 202" descr="ペロリンのみ（枠なし）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>
                          <a14:foregroundMark x1="62245" y1="33696" x2="62245" y2="33696"/>
                          <a14:foregroundMark x1="43878" y1="30435" x2="43878" y2="30435"/>
                          <a14:foregroundMark x1="53061" y1="72826" x2="53061" y2="7282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9" y="4430"/>
              <a:ext cx="1313" cy="10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6" name="Picture 203" descr="おいしい山形のみ（枠なし）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9211" b="100000" l="0" r="100000">
                          <a14:foregroundMark x1="81176" y1="47368" x2="81176" y2="47368"/>
                          <a14:foregroundMark x1="91765" y1="47368" x2="91765" y2="47368"/>
                          <a14:foregroundMark x1="91765" y1="81579" x2="91765" y2="81579"/>
                          <a14:foregroundMark x1="60000" y1="51316" x2="60000" y2="51316"/>
                          <a14:foregroundMark x1="50588" y1="59211" x2="50588" y2="59211"/>
                          <a14:foregroundMark x1="35686" y1="51316" x2="35686" y2="51316"/>
                          <a14:foregroundMark x1="27451" y1="51316" x2="27451" y2="51316"/>
                          <a14:foregroundMark x1="20392" y1="67105" x2="20392" y2="67105"/>
                          <a14:foregroundMark x1="7451" y1="51316" x2="7451" y2="51316"/>
                          <a14:foregroundMark x1="16863" y1="51316" x2="16863" y2="5131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4" y="4642"/>
              <a:ext cx="3420" cy="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4" name="グループ化 43"/>
          <p:cNvGrpSpPr/>
          <p:nvPr/>
        </p:nvGrpSpPr>
        <p:grpSpPr>
          <a:xfrm>
            <a:off x="-611314" y="7551191"/>
            <a:ext cx="4921718" cy="1953822"/>
            <a:chOff x="-611314" y="7551191"/>
            <a:chExt cx="4921718" cy="1953822"/>
          </a:xfrm>
        </p:grpSpPr>
        <p:sp>
          <p:nvSpPr>
            <p:cNvPr id="45" name="テキスト ボックス 44"/>
            <p:cNvSpPr txBox="1"/>
            <p:nvPr/>
          </p:nvSpPr>
          <p:spPr>
            <a:xfrm>
              <a:off x="1541438" y="8468880"/>
              <a:ext cx="2712846" cy="230832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kumimoji="1" lang="en-US" altLang="ja-JP" sz="9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※</a:t>
              </a:r>
              <a:r>
                <a:rPr kumimoji="1" lang="ja-JP" altLang="en-US" sz="9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下記のいずれかの方法によりお申込みください。</a:t>
              </a:r>
              <a:endParaRPr kumimoji="1" lang="en-US" altLang="ja-JP" sz="9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2372749" y="7959183"/>
              <a:ext cx="188660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600" b="1" dirty="0" smtClean="0"/>
                <a:t>TEL</a:t>
              </a:r>
              <a:r>
                <a:rPr lang="ja-JP" altLang="en-US" sz="1600" b="1" dirty="0" smtClean="0"/>
                <a:t>：</a:t>
              </a:r>
              <a:r>
                <a:rPr lang="en-US" altLang="ja-JP" sz="1600" b="1" dirty="0" smtClean="0"/>
                <a:t>022-211-2812</a:t>
              </a:r>
              <a:endParaRPr kumimoji="1" lang="ja-JP" altLang="en-US" sz="12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grpSp>
          <p:nvGrpSpPr>
            <p:cNvPr id="47" name="グループ化 46"/>
            <p:cNvGrpSpPr/>
            <p:nvPr/>
          </p:nvGrpSpPr>
          <p:grpSpPr>
            <a:xfrm>
              <a:off x="47532" y="7576644"/>
              <a:ext cx="4191987" cy="1897052"/>
              <a:chOff x="74882" y="8423541"/>
              <a:chExt cx="6412890" cy="869132"/>
            </a:xfrm>
          </p:grpSpPr>
          <p:grpSp>
            <p:nvGrpSpPr>
              <p:cNvPr id="57" name="グループ化 56"/>
              <p:cNvGrpSpPr/>
              <p:nvPr/>
            </p:nvGrpSpPr>
            <p:grpSpPr>
              <a:xfrm>
                <a:off x="74882" y="8423541"/>
                <a:ext cx="6412890" cy="869132"/>
                <a:chOff x="73135" y="8453784"/>
                <a:chExt cx="6412890" cy="869132"/>
              </a:xfrm>
            </p:grpSpPr>
            <p:sp>
              <p:nvSpPr>
                <p:cNvPr id="59" name="角丸四角形 58"/>
                <p:cNvSpPr/>
                <p:nvPr/>
              </p:nvSpPr>
              <p:spPr>
                <a:xfrm>
                  <a:off x="73135" y="8453784"/>
                  <a:ext cx="6412890" cy="869132"/>
                </a:xfrm>
                <a:prstGeom prst="roundRect">
                  <a:avLst/>
                </a:prstGeom>
                <a:noFill/>
                <a:ln w="3810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0" name="二等辺三角形 59"/>
                <p:cNvSpPr/>
                <p:nvPr/>
              </p:nvSpPr>
              <p:spPr>
                <a:xfrm rot="5400000">
                  <a:off x="772222" y="8740700"/>
                  <a:ext cx="689019" cy="347536"/>
                </a:xfrm>
                <a:prstGeom prst="triangle">
                  <a:avLst/>
                </a:prstGeom>
                <a:solidFill>
                  <a:srgbClr val="00B05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cxnSp>
            <p:nvCxnSpPr>
              <p:cNvPr id="58" name="直線コネクタ 57"/>
              <p:cNvCxnSpPr/>
              <p:nvPr/>
            </p:nvCxnSpPr>
            <p:spPr>
              <a:xfrm flipV="1">
                <a:off x="1305371" y="8745327"/>
                <a:ext cx="5101032" cy="9462"/>
              </a:xfrm>
              <a:prstGeom prst="line">
                <a:avLst/>
              </a:prstGeom>
              <a:ln w="22225">
                <a:solidFill>
                  <a:srgbClr val="C0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テキスト ボックス 47"/>
            <p:cNvSpPr txBox="1"/>
            <p:nvPr/>
          </p:nvSpPr>
          <p:spPr>
            <a:xfrm>
              <a:off x="-611314" y="7956044"/>
              <a:ext cx="1261820" cy="1258869"/>
            </a:xfrm>
            <a:prstGeom prst="rect">
              <a:avLst/>
            </a:prstGeom>
            <a:noFill/>
          </p:spPr>
          <p:txBody>
            <a:bodyPr vert="wordArtVertRtl" wrap="square" rtlCol="0">
              <a:spAutoFit/>
            </a:bodyPr>
            <a:lstStyle/>
            <a:p>
              <a:pPr algn="dist"/>
              <a:r>
                <a:rPr kumimoji="1" lang="ja-JP" altLang="en-US" sz="1600" dirty="0" smtClean="0">
                  <a:solidFill>
                    <a:schemeClr val="accent2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問合せ・申込み先</a:t>
              </a:r>
            </a:p>
            <a:p>
              <a:pPr algn="dist"/>
              <a:endParaRPr kumimoji="1" lang="en-US" altLang="ja-JP" sz="2400" dirty="0" smtClean="0">
                <a:solidFill>
                  <a:schemeClr val="accent2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701980" y="7551191"/>
              <a:ext cx="360842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宮城県 農政部食産業振興課 </a:t>
              </a:r>
              <a:endParaRPr kumimoji="1" lang="en-US" altLang="ja-JP" sz="16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r>
                <a:rPr kumimoji="1" lang="ja-JP" altLang="en-US" sz="16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食ビジネス支援班</a:t>
              </a:r>
              <a:endParaRPr kumimoji="1" lang="en-US" altLang="ja-JP" sz="16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813575" y="8657333"/>
              <a:ext cx="1264202" cy="253916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accent2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電子</a:t>
              </a:r>
              <a:r>
                <a:rPr kumimoji="1" lang="ja-JP" altLang="en-US" sz="1050" dirty="0" smtClean="0">
                  <a:solidFill>
                    <a:schemeClr val="accent2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申請フォーム</a:t>
              </a:r>
              <a:endParaRPr kumimoji="1" lang="en-US" altLang="ja-JP" sz="1050" dirty="0">
                <a:solidFill>
                  <a:schemeClr val="accent2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51" name="テキスト ボックス 1"/>
            <p:cNvSpPr txBox="1"/>
            <p:nvPr/>
          </p:nvSpPr>
          <p:spPr>
            <a:xfrm>
              <a:off x="841562" y="8824391"/>
              <a:ext cx="26468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ja-JP" sz="1200" dirty="0">
                  <a:hlinkClick r:id="rId7"/>
                </a:rPr>
                <a:t>https://logoform.jp/f/fusqD</a:t>
              </a:r>
              <a:endParaRPr kumimoji="1" lang="en-US" altLang="ja-JP" sz="1200" dirty="0"/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870381" y="9243403"/>
              <a:ext cx="196330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s-business@pref.miyagi.lg.jp</a:t>
              </a:r>
              <a:endParaRPr kumimoji="1" lang="ja-JP" altLang="en-US" sz="1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54" name="テキスト ボックス 53"/>
            <p:cNvSpPr txBox="1"/>
            <p:nvPr/>
          </p:nvSpPr>
          <p:spPr>
            <a:xfrm>
              <a:off x="889980" y="8438538"/>
              <a:ext cx="694888" cy="246221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 smtClean="0">
                  <a:solidFill>
                    <a:schemeClr val="bg1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申込方法</a:t>
              </a:r>
              <a:endParaRPr kumimoji="1" lang="ja-JP" altLang="en-US" sz="1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55" name="テキスト ボックス 54"/>
            <p:cNvSpPr txBox="1"/>
            <p:nvPr/>
          </p:nvSpPr>
          <p:spPr>
            <a:xfrm>
              <a:off x="3116343" y="9248576"/>
              <a:ext cx="1047148" cy="184666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kumimoji="1" lang="ja-JP" altLang="en-US" sz="6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（電子</a:t>
              </a:r>
              <a:r>
                <a:rPr kumimoji="1" lang="ja-JP" altLang="en-US" sz="6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申請</a:t>
              </a:r>
              <a:r>
                <a:rPr kumimoji="1" lang="ja-JP" altLang="en-US" sz="6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フォーム</a:t>
              </a:r>
              <a:r>
                <a:rPr kumimoji="1" lang="en-US" altLang="ja-JP" sz="6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QR</a:t>
              </a:r>
              <a:r>
                <a:rPr kumimoji="1" lang="ja-JP" altLang="en-US" sz="6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）</a:t>
              </a:r>
              <a:endParaRPr kumimoji="1" lang="en-US" altLang="ja-JP" sz="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</p:grpSp>
      <p:sp>
        <p:nvSpPr>
          <p:cNvPr id="95" name="テキスト ボックス 94"/>
          <p:cNvSpPr txBox="1"/>
          <p:nvPr/>
        </p:nvSpPr>
        <p:spPr>
          <a:xfrm>
            <a:off x="813575" y="9080222"/>
            <a:ext cx="1047148" cy="25391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50" dirty="0">
                <a:solidFill>
                  <a:schemeClr val="accent2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メール</a:t>
            </a:r>
            <a:endParaRPr kumimoji="1" lang="en-US" altLang="ja-JP" sz="1050" dirty="0">
              <a:solidFill>
                <a:schemeClr val="accent2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97" name="グループ化 96"/>
          <p:cNvGrpSpPr/>
          <p:nvPr/>
        </p:nvGrpSpPr>
        <p:grpSpPr>
          <a:xfrm>
            <a:off x="4320314" y="7562467"/>
            <a:ext cx="2456520" cy="1899034"/>
            <a:chOff x="4320314" y="7562467"/>
            <a:chExt cx="2456520" cy="1899034"/>
          </a:xfrm>
        </p:grpSpPr>
        <p:pic>
          <p:nvPicPr>
            <p:cNvPr id="98" name="図 97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193429" y="8929686"/>
              <a:ext cx="468193" cy="468193"/>
            </a:xfrm>
            <a:prstGeom prst="rect">
              <a:avLst/>
            </a:prstGeom>
          </p:spPr>
        </p:pic>
        <p:sp>
          <p:nvSpPr>
            <p:cNvPr id="100" name="角丸四角形 99"/>
            <p:cNvSpPr/>
            <p:nvPr/>
          </p:nvSpPr>
          <p:spPr>
            <a:xfrm>
              <a:off x="4320314" y="7562467"/>
              <a:ext cx="2456520" cy="1899034"/>
            </a:xfrm>
            <a:prstGeom prst="round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1" name="テキスト ボックス 100"/>
            <p:cNvSpPr txBox="1"/>
            <p:nvPr/>
          </p:nvSpPr>
          <p:spPr>
            <a:xfrm>
              <a:off x="4475935" y="7636791"/>
              <a:ext cx="2244423" cy="646331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kumimoji="1" lang="ja-JP" altLang="en-US" dirty="0" smtClean="0">
                  <a:solidFill>
                    <a:schemeClr val="accent2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商談会の詳細は</a:t>
              </a:r>
              <a:endParaRPr kumimoji="1" lang="en-US" altLang="ja-JP" dirty="0" smtClean="0">
                <a:solidFill>
                  <a:schemeClr val="accent2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pPr algn="ctr"/>
              <a:r>
                <a:rPr kumimoji="1" lang="ja-JP" altLang="en-US" dirty="0" smtClean="0">
                  <a:solidFill>
                    <a:schemeClr val="accent2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こちらから</a:t>
              </a:r>
              <a:endParaRPr kumimoji="1" lang="en-US" altLang="ja-JP" dirty="0" smtClean="0">
                <a:solidFill>
                  <a:schemeClr val="accent2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102" name="二等辺三角形 101"/>
            <p:cNvSpPr/>
            <p:nvPr/>
          </p:nvSpPr>
          <p:spPr>
            <a:xfrm rot="10800000">
              <a:off x="4979670" y="8280090"/>
              <a:ext cx="1276502" cy="2561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grpSp>
          <p:nvGrpSpPr>
            <p:cNvPr id="103" name="グループ化 102"/>
            <p:cNvGrpSpPr/>
            <p:nvPr/>
          </p:nvGrpSpPr>
          <p:grpSpPr>
            <a:xfrm>
              <a:off x="4503331" y="8551343"/>
              <a:ext cx="2189629" cy="297609"/>
              <a:chOff x="4400755" y="8608534"/>
              <a:chExt cx="2189629" cy="297609"/>
            </a:xfrm>
          </p:grpSpPr>
          <p:sp>
            <p:nvSpPr>
              <p:cNvPr id="106" name="角丸四角形 105"/>
              <p:cNvSpPr/>
              <p:nvPr/>
            </p:nvSpPr>
            <p:spPr>
              <a:xfrm>
                <a:off x="4400755" y="8618059"/>
                <a:ext cx="2189629" cy="288084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400" b="1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</a:rPr>
                  <a:t>宮城山形　商談会</a:t>
                </a:r>
                <a:endParaRPr kumimoji="1" lang="ja-JP" altLang="en-US" sz="1400" b="1" dirty="0">
                  <a:solidFill>
                    <a:schemeClr val="tx1"/>
                  </a:solidFill>
                  <a:latin typeface="ＭＳ Ｐゴシック" panose="020B0600070205080204" pitchFamily="50" charset="-128"/>
                </a:endParaRPr>
              </a:p>
            </p:txBody>
          </p:sp>
          <p:sp>
            <p:nvSpPr>
              <p:cNvPr id="109" name="角丸四角形 108"/>
              <p:cNvSpPr/>
              <p:nvPr/>
            </p:nvSpPr>
            <p:spPr>
              <a:xfrm>
                <a:off x="6040943" y="8608534"/>
                <a:ext cx="542143" cy="293569"/>
              </a:xfrm>
              <a:prstGeom prst="round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2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検索</a:t>
                </a:r>
                <a:endParaRPr kumimoji="1" lang="ja-JP" altLang="en-US" sz="12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sp>
          <p:nvSpPr>
            <p:cNvPr id="104" name="正方形/長方形 103"/>
            <p:cNvSpPr/>
            <p:nvPr/>
          </p:nvSpPr>
          <p:spPr>
            <a:xfrm>
              <a:off x="4364324" y="9077859"/>
              <a:ext cx="19427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900" dirty="0">
                  <a:hlinkClick r:id="rId9"/>
                </a:rPr>
                <a:t>https://</a:t>
              </a:r>
              <a:r>
                <a:rPr lang="en-US" altLang="ja-JP" sz="900" dirty="0" smtClean="0">
                  <a:hlinkClick r:id="rId9"/>
                </a:rPr>
                <a:t>www.pref.miyagi.jp/soshiki/syokushin/my-business-meeting.html</a:t>
              </a:r>
              <a:endParaRPr lang="ja-JP" altLang="en-US" sz="900" dirty="0"/>
            </a:p>
          </p:txBody>
        </p:sp>
        <p:sp>
          <p:nvSpPr>
            <p:cNvPr id="105" name="テキスト ボックス 104"/>
            <p:cNvSpPr txBox="1"/>
            <p:nvPr/>
          </p:nvSpPr>
          <p:spPr>
            <a:xfrm>
              <a:off x="4371008" y="8888020"/>
              <a:ext cx="1069010" cy="261610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kumimoji="1" lang="ja-JP" altLang="en-US" sz="1050" dirty="0" smtClean="0">
                  <a:solidFill>
                    <a:schemeClr val="accent2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宮城県</a:t>
              </a:r>
              <a:r>
                <a:rPr kumimoji="1" lang="en-US" altLang="ja-JP" sz="1050" dirty="0" smtClean="0">
                  <a:solidFill>
                    <a:schemeClr val="accent2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HP</a:t>
              </a:r>
              <a:endParaRPr kumimoji="1" lang="en-US" altLang="ja-JP" sz="1050" dirty="0">
                <a:solidFill>
                  <a:schemeClr val="accent2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</p:grpSp>
      <p:pic>
        <p:nvPicPr>
          <p:cNvPr id="65" name="図 6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6715" y="8782760"/>
            <a:ext cx="489493" cy="489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2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634</TotalTime>
  <Words>685</Words>
  <Application>Microsoft Office PowerPoint</Application>
  <PresentationFormat>A4 210 x 297 mm</PresentationFormat>
  <Paragraphs>106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5" baseType="lpstr">
      <vt:lpstr>BIZ UDPゴシック</vt:lpstr>
      <vt:lpstr>HGS創英角ｺﾞｼｯｸUB</vt:lpstr>
      <vt:lpstr>ＭＳ Ｐゴシック</vt:lpstr>
      <vt:lpstr>ＭＳ 明朝</vt:lpstr>
      <vt:lpstr>メイリオ</vt:lpstr>
      <vt:lpstr>游ゴシック</vt:lpstr>
      <vt:lpstr>游ゴシック Light</vt:lpstr>
      <vt:lpstr>Arial</vt:lpstr>
      <vt:lpstr>Calibri</vt:lpstr>
      <vt:lpstr>Calibri Light</vt:lpstr>
      <vt:lpstr>Century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山本　志穂</dc:creator>
  <cp:lastModifiedBy>片岡　茉莉</cp:lastModifiedBy>
  <cp:revision>86</cp:revision>
  <cp:lastPrinted>2025-09-29T10:32:59Z</cp:lastPrinted>
  <dcterms:created xsi:type="dcterms:W3CDTF">2023-05-08T05:06:02Z</dcterms:created>
  <dcterms:modified xsi:type="dcterms:W3CDTF">2025-10-01T04:35:19Z</dcterms:modified>
</cp:coreProperties>
</file>