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22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DD0A-19DD-4E5D-B642-9196909D1DF3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316B-C318-4112-8AC5-462AD08B8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416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DD0A-19DD-4E5D-B642-9196909D1DF3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316B-C318-4112-8AC5-462AD08B8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82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DD0A-19DD-4E5D-B642-9196909D1DF3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316B-C318-4112-8AC5-462AD08B8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521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DD0A-19DD-4E5D-B642-9196909D1DF3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316B-C318-4112-8AC5-462AD08B8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77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DD0A-19DD-4E5D-B642-9196909D1DF3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316B-C318-4112-8AC5-462AD08B8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27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DD0A-19DD-4E5D-B642-9196909D1DF3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316B-C318-4112-8AC5-462AD08B8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598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DD0A-19DD-4E5D-B642-9196909D1DF3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316B-C318-4112-8AC5-462AD08B8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113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DD0A-19DD-4E5D-B642-9196909D1DF3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316B-C318-4112-8AC5-462AD08B8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79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DD0A-19DD-4E5D-B642-9196909D1DF3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316B-C318-4112-8AC5-462AD08B8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90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DD0A-19DD-4E5D-B642-9196909D1DF3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316B-C318-4112-8AC5-462AD08B8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181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DD0A-19DD-4E5D-B642-9196909D1DF3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316B-C318-4112-8AC5-462AD08B8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994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ADD0A-19DD-4E5D-B642-9196909D1DF3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0316B-C318-4112-8AC5-462AD08B8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205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41009" y="1927910"/>
            <a:ext cx="6816991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  <a:tabLst>
                <a:tab pos="444500" algn="l"/>
              </a:tabLst>
            </a:pPr>
            <a:r>
              <a:rPr lang="ja-JP" altLang="en-US" sz="1400" kern="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納入</a:t>
            </a:r>
            <a:r>
              <a:rPr lang="ja-JP" altLang="en-US" sz="1400" kern="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企業様が個々の展示ブースで商品展示し、</a:t>
            </a:r>
            <a:r>
              <a:rPr lang="ja-JP" altLang="en-US" sz="1400" kern="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試食等</a:t>
            </a:r>
            <a:r>
              <a:rPr lang="ja-JP" altLang="en-US" sz="1400" kern="0" dirty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を通して仕入企業様に商品</a:t>
            </a:r>
            <a:r>
              <a:rPr lang="ja-JP" altLang="en-US" sz="1400" kern="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en-US" altLang="ja-JP" sz="1400" kern="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PR</a:t>
            </a:r>
            <a:r>
              <a:rPr lang="ja-JP" altLang="en-US" sz="1400" kern="0" dirty="0" smtClean="0"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いたします！！その場で納入企業様と商談を行うことができますので、この機会に是非お気軽に御参加ください。</a:t>
            </a:r>
            <a:endParaRPr lang="ja-JP" altLang="ja-JP" sz="1400" kern="100" dirty="0">
              <a:latin typeface="Century" panose="02040604050505020304" pitchFamily="18" charset="0"/>
              <a:ea typeface="ＭＳ 明朝" panose="02020609040205080304" pitchFamily="17" charset="-128"/>
              <a:cs typeface="Century" panose="02040604050505020304" pitchFamily="18" charset="0"/>
            </a:endParaRPr>
          </a:p>
        </p:txBody>
      </p:sp>
      <p:sp>
        <p:nvSpPr>
          <p:cNvPr id="17" name="円形吹き出し 16"/>
          <p:cNvSpPr/>
          <p:nvPr/>
        </p:nvSpPr>
        <p:spPr>
          <a:xfrm>
            <a:off x="247100" y="570258"/>
            <a:ext cx="2436775" cy="726382"/>
          </a:xfrm>
          <a:prstGeom prst="wedgeEllipseCallout">
            <a:avLst>
              <a:gd name="adj1" fmla="val 50160"/>
              <a:gd name="adj2" fmla="val 50592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Group 201"/>
          <p:cNvGrpSpPr>
            <a:grpSpLocks/>
          </p:cNvGrpSpPr>
          <p:nvPr/>
        </p:nvGrpSpPr>
        <p:grpSpPr bwMode="auto">
          <a:xfrm>
            <a:off x="3489007" y="16821"/>
            <a:ext cx="1490663" cy="397431"/>
            <a:chOff x="959" y="4430"/>
            <a:chExt cx="4815" cy="1037"/>
          </a:xfrm>
        </p:grpSpPr>
        <p:pic>
          <p:nvPicPr>
            <p:cNvPr id="5" name="Picture 202" descr="ペロリンのみ（枠なし）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>
                          <a14:foregroundMark x1="62245" y1="33696" x2="62245" y2="33696"/>
                          <a14:foregroundMark x1="43878" y1="30435" x2="43878" y2="30435"/>
                          <a14:foregroundMark x1="53061" y1="72826" x2="53061" y2="7282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9" y="4430"/>
              <a:ext cx="1313" cy="1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03" descr="おいしい山形のみ（枠なし）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211" b="100000" l="0" r="100000">
                          <a14:foregroundMark x1="81176" y1="47368" x2="81176" y2="47368"/>
                          <a14:foregroundMark x1="91765" y1="47368" x2="91765" y2="47368"/>
                          <a14:foregroundMark x1="91765" y1="81579" x2="91765" y2="81579"/>
                          <a14:foregroundMark x1="60000" y1="51316" x2="60000" y2="51316"/>
                          <a14:foregroundMark x1="50588" y1="59211" x2="50588" y2="59211"/>
                          <a14:foregroundMark x1="35686" y1="51316" x2="35686" y2="51316"/>
                          <a14:foregroundMark x1="27451" y1="51316" x2="27451" y2="51316"/>
                          <a14:foregroundMark x1="20392" y1="67105" x2="20392" y2="67105"/>
                          <a14:foregroundMark x1="7451" y1="51316" x2="7451" y2="51316"/>
                          <a14:foregroundMark x1="16863" y1="51316" x2="16863" y2="5131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4" y="4642"/>
              <a:ext cx="3420" cy="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2" name="図 2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670" y="41949"/>
            <a:ext cx="1878330" cy="397431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正方形/長方形 52"/>
          <p:cNvSpPr/>
          <p:nvPr/>
        </p:nvSpPr>
        <p:spPr>
          <a:xfrm>
            <a:off x="-1123358" y="577741"/>
            <a:ext cx="834965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Front"/>
              <a:lightRig rig="threePt" dir="t"/>
            </a:scene3d>
          </a:bodyPr>
          <a:lstStyle/>
          <a:p>
            <a:pPr algn="ctr"/>
            <a:r>
              <a:rPr lang="ja-JP" altLang="en-US" sz="4000" b="1" dirty="0" smtClean="0">
                <a:ln w="0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reflection blurRad="6350" stA="53000" endA="300" endPos="35500" dir="5400000" sy="-90000" algn="bl" rotWithShape="0"/>
                </a:effectLst>
              </a:rPr>
              <a:t>　　　　　　</a:t>
            </a:r>
            <a:r>
              <a:rPr lang="ja-JP" altLang="en-US" sz="4400" b="1" dirty="0" smtClean="0">
                <a:ln w="0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reflection blurRad="6350" stA="53000" endA="300" endPos="35500" dir="5400000" sy="-90000" algn="bl" rotWithShape="0"/>
                </a:effectLst>
              </a:rPr>
              <a:t> ビジネス商談会</a:t>
            </a:r>
            <a:r>
              <a:rPr lang="ja-JP" altLang="en-US" sz="4400" b="1" dirty="0" smtClean="0">
                <a:ln w="0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　</a:t>
            </a:r>
            <a:endParaRPr lang="en-US" altLang="ja-JP" sz="4400" b="1" dirty="0">
              <a:ln w="0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  <a:p>
            <a:pPr algn="ctr"/>
            <a:r>
              <a:rPr lang="ja-JP" altLang="en-US" sz="4400" b="1" dirty="0" smtClean="0">
                <a:ln w="0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　　展示商談参加者募集</a:t>
            </a:r>
            <a:endParaRPr lang="ja-JP" altLang="en-US" sz="4400" b="1" cap="none" spc="0" dirty="0">
              <a:ln w="0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122267" y="2800180"/>
            <a:ext cx="6670374" cy="2484956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7" name="グループ化 156"/>
          <p:cNvGrpSpPr/>
          <p:nvPr/>
        </p:nvGrpSpPr>
        <p:grpSpPr>
          <a:xfrm>
            <a:off x="-48630" y="9494693"/>
            <a:ext cx="7274930" cy="511607"/>
            <a:chOff x="-74780" y="9494911"/>
            <a:chExt cx="7274930" cy="511607"/>
          </a:xfrm>
          <a:noFill/>
        </p:grpSpPr>
        <p:sp>
          <p:nvSpPr>
            <p:cNvPr id="107" name="テキスト ボックス 106"/>
            <p:cNvSpPr txBox="1"/>
            <p:nvPr/>
          </p:nvSpPr>
          <p:spPr>
            <a:xfrm>
              <a:off x="-74780" y="9567936"/>
              <a:ext cx="3251215" cy="43858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ja-JP" sz="1200" b="1" dirty="0"/>
                <a:t>【主　催】宮城・山形合同商談会実行委員会</a:t>
              </a:r>
            </a:p>
            <a:p>
              <a:r>
                <a:rPr lang="ja-JP" altLang="ja-JP" sz="1050" dirty="0"/>
                <a:t>　　　　　</a:t>
              </a: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3048000" y="9494911"/>
              <a:ext cx="4152150" cy="41549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ja-JP" sz="1050" dirty="0" smtClean="0"/>
                <a:t>（</a:t>
              </a:r>
              <a:r>
                <a:rPr lang="ja-JP" altLang="en-US" sz="1050" dirty="0"/>
                <a:t>山形</a:t>
              </a:r>
              <a:r>
                <a:rPr lang="ja-JP" altLang="ja-JP" sz="1050" dirty="0" smtClean="0"/>
                <a:t>県</a:t>
              </a:r>
              <a:r>
                <a:rPr lang="ja-JP" altLang="en-US" sz="1050" dirty="0" smtClean="0"/>
                <a:t>・</a:t>
              </a:r>
              <a:r>
                <a:rPr lang="ja-JP" altLang="en-US" sz="1050" dirty="0"/>
                <a:t>宮城</a:t>
              </a:r>
              <a:r>
                <a:rPr lang="ja-JP" altLang="en-US" sz="1050" dirty="0" smtClean="0"/>
                <a:t>県</a:t>
              </a:r>
              <a:r>
                <a:rPr lang="ja-JP" altLang="ja-JP" sz="1050" dirty="0" smtClean="0"/>
                <a:t>・</a:t>
              </a:r>
              <a:r>
                <a:rPr lang="ja-JP" altLang="ja-JP" sz="1050" dirty="0"/>
                <a:t>株式会社山形</a:t>
              </a:r>
              <a:r>
                <a:rPr lang="ja-JP" altLang="ja-JP" sz="1050" dirty="0" smtClean="0"/>
                <a:t>銀行</a:t>
              </a:r>
              <a:r>
                <a:rPr lang="ja-JP" altLang="en-US" sz="1050" dirty="0" smtClean="0"/>
                <a:t>・</a:t>
              </a:r>
              <a:endParaRPr lang="en-US" altLang="ja-JP" sz="1050" dirty="0" smtClean="0"/>
            </a:p>
            <a:p>
              <a:r>
                <a:rPr lang="ja-JP" altLang="en-US" sz="1050" dirty="0" smtClean="0"/>
                <a:t>　</a:t>
              </a:r>
              <a:r>
                <a:rPr lang="ja-JP" altLang="ja-JP" sz="1050" dirty="0" smtClean="0"/>
                <a:t>株式</a:t>
              </a:r>
              <a:r>
                <a:rPr lang="ja-JP" altLang="ja-JP" sz="1050" dirty="0"/>
                <a:t>会社七十七銀行・やまがた食産業クラスター協議会）</a:t>
              </a:r>
            </a:p>
          </p:txBody>
        </p:sp>
      </p:grpSp>
      <p:grpSp>
        <p:nvGrpSpPr>
          <p:cNvPr id="123" name="グループ化 122"/>
          <p:cNvGrpSpPr/>
          <p:nvPr/>
        </p:nvGrpSpPr>
        <p:grpSpPr>
          <a:xfrm>
            <a:off x="41009" y="8018767"/>
            <a:ext cx="4372646" cy="1451190"/>
            <a:chOff x="74882" y="8423541"/>
            <a:chExt cx="6689261" cy="869132"/>
          </a:xfrm>
        </p:grpSpPr>
        <p:grpSp>
          <p:nvGrpSpPr>
            <p:cNvPr id="122" name="グループ化 121"/>
            <p:cNvGrpSpPr/>
            <p:nvPr/>
          </p:nvGrpSpPr>
          <p:grpSpPr>
            <a:xfrm>
              <a:off x="74882" y="8423541"/>
              <a:ext cx="6689261" cy="869132"/>
              <a:chOff x="73135" y="8453784"/>
              <a:chExt cx="6689261" cy="869132"/>
            </a:xfrm>
          </p:grpSpPr>
          <p:sp>
            <p:nvSpPr>
              <p:cNvPr id="92" name="角丸四角形 91"/>
              <p:cNvSpPr/>
              <p:nvPr/>
            </p:nvSpPr>
            <p:spPr>
              <a:xfrm>
                <a:off x="73135" y="8453784"/>
                <a:ext cx="6412890" cy="869132"/>
              </a:xfrm>
              <a:prstGeom prst="roundRect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" name="テキスト ボックス 108"/>
              <p:cNvSpPr txBox="1"/>
              <p:nvPr/>
            </p:nvSpPr>
            <p:spPr>
              <a:xfrm>
                <a:off x="1796236" y="8542057"/>
                <a:ext cx="4966160" cy="258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100" dirty="0" smtClean="0"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山形県農林水産部農産物販路開拓・輸出推進課</a:t>
                </a:r>
                <a:endParaRPr kumimoji="1" lang="en-US" altLang="ja-JP" sz="11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endParaRPr>
              </a:p>
              <a:p>
                <a:r>
                  <a:rPr kumimoji="1" lang="ja-JP" altLang="en-US" sz="1100" dirty="0" smtClean="0"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販路開拓・食ビジネス推進担当</a:t>
                </a:r>
                <a:endParaRPr kumimoji="1" lang="en-US" altLang="ja-JP" sz="11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endParaRPr>
              </a:p>
            </p:txBody>
          </p:sp>
          <p:sp>
            <p:nvSpPr>
              <p:cNvPr id="110" name="テキスト ボックス 109"/>
              <p:cNvSpPr txBox="1"/>
              <p:nvPr/>
            </p:nvSpPr>
            <p:spPr>
              <a:xfrm>
                <a:off x="1189699" y="8977241"/>
                <a:ext cx="701089" cy="276496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en-US" altLang="ja-JP" sz="1200" dirty="0" smtClean="0">
                    <a:solidFill>
                      <a:schemeClr val="bg1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E-mail</a:t>
                </a:r>
              </a:p>
            </p:txBody>
          </p:sp>
          <p:sp>
            <p:nvSpPr>
              <p:cNvPr id="111" name="テキスト ボックス 110"/>
              <p:cNvSpPr txBox="1"/>
              <p:nvPr/>
            </p:nvSpPr>
            <p:spPr>
              <a:xfrm>
                <a:off x="1900732" y="9128089"/>
                <a:ext cx="4503903" cy="184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en-US" altLang="ja-JP" sz="1400" dirty="0" smtClean="0"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mybusiness2024@pref.yamagata.jp</a:t>
                </a:r>
                <a:endParaRPr kumimoji="1" lang="ja-JP" altLang="en-US" sz="14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endParaRPr>
              </a:p>
            </p:txBody>
          </p:sp>
          <p:sp>
            <p:nvSpPr>
              <p:cNvPr id="94" name="二等辺三角形 93"/>
              <p:cNvSpPr/>
              <p:nvPr/>
            </p:nvSpPr>
            <p:spPr>
              <a:xfrm rot="5400000">
                <a:off x="676653" y="8765696"/>
                <a:ext cx="694447" cy="288024"/>
              </a:xfrm>
              <a:prstGeom prst="triangl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13" name="直線コネクタ 112"/>
            <p:cNvCxnSpPr/>
            <p:nvPr/>
          </p:nvCxnSpPr>
          <p:spPr>
            <a:xfrm flipV="1">
              <a:off x="1305347" y="8906036"/>
              <a:ext cx="5101033" cy="9462"/>
            </a:xfrm>
            <a:prstGeom prst="line">
              <a:avLst/>
            </a:prstGeom>
            <a:ln w="22225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5" name="角丸四角形 144"/>
          <p:cNvSpPr/>
          <p:nvPr/>
        </p:nvSpPr>
        <p:spPr>
          <a:xfrm>
            <a:off x="4320314" y="8031469"/>
            <a:ext cx="2456520" cy="1430031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4393513" y="7988893"/>
            <a:ext cx="2244423" cy="64325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商談会の詳細は</a:t>
            </a:r>
            <a:endParaRPr kumimoji="1" lang="en-US" altLang="ja-JP" sz="1600" dirty="0" smtClean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こちらから</a:t>
            </a:r>
            <a:endParaRPr kumimoji="1" lang="en-US" altLang="ja-JP" sz="1600" dirty="0" smtClean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7" name="二等辺三角形 146"/>
          <p:cNvSpPr/>
          <p:nvPr/>
        </p:nvSpPr>
        <p:spPr>
          <a:xfrm rot="10800000">
            <a:off x="4930063" y="8519744"/>
            <a:ext cx="1150455" cy="136379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角丸四角形 147"/>
          <p:cNvSpPr/>
          <p:nvPr/>
        </p:nvSpPr>
        <p:spPr>
          <a:xfrm>
            <a:off x="4448307" y="8705476"/>
            <a:ext cx="2189629" cy="28808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Ｐゴシック" panose="020B0600070205080204" pitchFamily="50" charset="-128"/>
              </a:rPr>
              <a:t>宮城山形　商談会</a:t>
            </a:r>
            <a:endParaRPr kumimoji="1" lang="ja-JP" altLang="en-US" sz="1400" b="1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-621796" y="8127880"/>
            <a:ext cx="1261820" cy="1258869"/>
          </a:xfrm>
          <a:prstGeom prst="rect">
            <a:avLst/>
          </a:prstGeom>
          <a:noFill/>
        </p:spPr>
        <p:txBody>
          <a:bodyPr vert="wordArtVertRtl" wrap="square" rtlCol="0">
            <a:spAutoFit/>
          </a:bodyPr>
          <a:lstStyle/>
          <a:p>
            <a:pPr algn="dist"/>
            <a:r>
              <a:rPr kumimoji="1" lang="ja-JP" altLang="en-US" sz="16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問合せ・申込み先</a:t>
            </a:r>
          </a:p>
          <a:p>
            <a:pPr algn="dist"/>
            <a:endParaRPr kumimoji="1" lang="en-US" altLang="ja-JP" sz="2400" dirty="0" smtClean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193314" y="8510964"/>
            <a:ext cx="28538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/>
              <a:t>023-630-3192</a:t>
            </a:r>
            <a:endParaRPr kumimoji="1"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1318967" y="8892784"/>
            <a:ext cx="2853844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申込みはメールで下記アドレスへ</a:t>
            </a:r>
            <a:endParaRPr kumimoji="1" lang="ja-JP" altLang="en-US" sz="14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6108670" y="8696605"/>
            <a:ext cx="542143" cy="29356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検索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771917" y="8218576"/>
            <a:ext cx="463757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spAutoFit/>
          </a:bodyPr>
          <a:lstStyle/>
          <a:p>
            <a:pPr algn="dist"/>
            <a:endParaRPr kumimoji="1" lang="en-US" altLang="ja-JP" sz="600" dirty="0" smtClean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dist"/>
            <a:r>
              <a:rPr kumimoji="1" lang="en-US" altLang="ja-JP" sz="12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TEL</a:t>
            </a:r>
          </a:p>
          <a:p>
            <a:pPr algn="dist"/>
            <a:endParaRPr kumimoji="1" lang="en-US" altLang="ja-JP" sz="6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3" name="二等辺三角形 92"/>
          <p:cNvSpPr/>
          <p:nvPr/>
        </p:nvSpPr>
        <p:spPr>
          <a:xfrm rot="5400000">
            <a:off x="1617610" y="3014704"/>
            <a:ext cx="330463" cy="134884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B050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391173"/>
              </p:ext>
            </p:extLst>
          </p:nvPr>
        </p:nvGraphicFramePr>
        <p:xfrm>
          <a:off x="122267" y="5655307"/>
          <a:ext cx="6594022" cy="2305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0328">
                  <a:extLst>
                    <a:ext uri="{9D8B030D-6E8A-4147-A177-3AD203B41FA5}">
                      <a16:colId xmlns:a16="http://schemas.microsoft.com/office/drawing/2014/main" val="960306922"/>
                    </a:ext>
                  </a:extLst>
                </a:gridCol>
                <a:gridCol w="4943694">
                  <a:extLst>
                    <a:ext uri="{9D8B030D-6E8A-4147-A177-3AD203B41FA5}">
                      <a16:colId xmlns:a16="http://schemas.microsoft.com/office/drawing/2014/main" val="2839927832"/>
                    </a:ext>
                  </a:extLst>
                </a:gridCol>
              </a:tblGrid>
              <a:tr h="384259">
                <a:tc>
                  <a:txBody>
                    <a:bodyPr/>
                    <a:lstStyle/>
                    <a:p>
                      <a:r>
                        <a:rPr kumimoji="1" lang="ja-JP" altLang="en-US" b="1" i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会社（所属名）</a:t>
                      </a:r>
                      <a:endParaRPr kumimoji="1" lang="ja-JP" altLang="en-US" b="1" i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378342"/>
                  </a:ext>
                </a:extLst>
              </a:tr>
              <a:tr h="384259">
                <a:tc>
                  <a:txBody>
                    <a:bodyPr/>
                    <a:lstStyle/>
                    <a:p>
                      <a:r>
                        <a:rPr kumimoji="1" lang="ja-JP" altLang="en-US" b="1" i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所在地（住所）</a:t>
                      </a:r>
                      <a:endParaRPr kumimoji="1" lang="ja-JP" altLang="en-US" b="1" i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194028"/>
                  </a:ext>
                </a:extLst>
              </a:tr>
              <a:tr h="384259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b="1" i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参加者役職・氏名</a:t>
                      </a:r>
                      <a:endParaRPr kumimoji="1" lang="ja-JP" altLang="en-US" b="1" i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役職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247929"/>
                  </a:ext>
                </a:extLst>
              </a:tr>
              <a:tr h="384259"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役職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214763"/>
                  </a:ext>
                </a:extLst>
              </a:tr>
              <a:tr h="384259">
                <a:tc>
                  <a:txBody>
                    <a:bodyPr/>
                    <a:lstStyle/>
                    <a:p>
                      <a:r>
                        <a:rPr kumimoji="1" lang="ja-JP" altLang="en-US" b="1" i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  <a:endParaRPr kumimoji="1" lang="ja-JP" altLang="en-US" b="1" i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542262"/>
                  </a:ext>
                </a:extLst>
              </a:tr>
              <a:tr h="384259">
                <a:tc>
                  <a:txBody>
                    <a:bodyPr/>
                    <a:lstStyle/>
                    <a:p>
                      <a:r>
                        <a:rPr kumimoji="1" lang="ja-JP" altLang="en-US" b="1" i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メールアドレス</a:t>
                      </a:r>
                      <a:endParaRPr kumimoji="1" lang="ja-JP" altLang="en-US" b="1" i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929223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-53226" y="534386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申込欄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88763" y="573972"/>
            <a:ext cx="39047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おいしい</a:t>
            </a:r>
            <a:r>
              <a:rPr kumimoji="1" lang="ja-JP" altLang="en-US" b="1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山形</a:t>
            </a:r>
            <a:endParaRPr kumimoji="1" lang="en-US" altLang="ja-JP" b="1" dirty="0" smtClean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b="1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・食材</a:t>
            </a:r>
            <a:r>
              <a:rPr kumimoji="1" lang="ja-JP" altLang="en-US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王国みやぎ</a:t>
            </a:r>
            <a:endParaRPr kumimoji="1" lang="en-US" altLang="ja-JP" b="1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247100" y="2803740"/>
            <a:ext cx="6285219" cy="2489365"/>
            <a:chOff x="231760" y="2471381"/>
            <a:chExt cx="6285219" cy="2489365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267515" y="2471381"/>
              <a:ext cx="14345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chemeClr val="accent2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開催日時</a:t>
              </a:r>
              <a:endParaRPr kumimoji="1" lang="en-US" altLang="ja-JP" sz="24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55088" y="3005120"/>
              <a:ext cx="1845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chemeClr val="accent2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開催場所</a:t>
              </a:r>
              <a:endParaRPr kumimoji="1" lang="en-US" altLang="ja-JP" sz="24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grpSp>
          <p:nvGrpSpPr>
            <p:cNvPr id="67" name="グループ化 66"/>
            <p:cNvGrpSpPr/>
            <p:nvPr/>
          </p:nvGrpSpPr>
          <p:grpSpPr>
            <a:xfrm>
              <a:off x="254854" y="4375971"/>
              <a:ext cx="6136750" cy="584775"/>
              <a:chOff x="-5201" y="3289023"/>
              <a:chExt cx="6150984" cy="430982"/>
            </a:xfrm>
          </p:grpSpPr>
          <p:sp>
            <p:nvSpPr>
              <p:cNvPr id="43" name="テキスト ボックス 42"/>
              <p:cNvSpPr txBox="1"/>
              <p:nvPr/>
            </p:nvSpPr>
            <p:spPr>
              <a:xfrm>
                <a:off x="-5201" y="3366993"/>
                <a:ext cx="1453978" cy="340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ja-JP" altLang="en-US" sz="2400" dirty="0" smtClean="0">
                    <a:solidFill>
                      <a:schemeClr val="accent2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参加方法</a:t>
                </a:r>
                <a:endParaRPr kumimoji="1" lang="en-US" altLang="ja-JP" sz="2400" dirty="0" smtClean="0">
                  <a:solidFill>
                    <a:schemeClr val="accent2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endParaRPr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1670090" y="3289023"/>
                <a:ext cx="4475693" cy="430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dirty="0" smtClean="0"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下記申込欄に必要事項を記入し、</a:t>
                </a:r>
                <a:endParaRPr kumimoji="1" lang="en-US" altLang="ja-JP" sz="16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endParaRPr>
              </a:p>
              <a:p>
                <a:r>
                  <a:rPr kumimoji="1" lang="ja-JP" altLang="en-US" sz="1600" dirty="0" smtClean="0"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メールで送付願います</a:t>
                </a:r>
                <a:r>
                  <a:rPr kumimoji="1" lang="ja-JP" altLang="en-US" sz="1600" dirty="0"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　</a:t>
                </a:r>
                <a:r>
                  <a:rPr kumimoji="1" lang="en-US" altLang="ja-JP" sz="1600" dirty="0" smtClean="0"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※</a:t>
                </a:r>
                <a:r>
                  <a:rPr kumimoji="1" lang="ja-JP" altLang="en-US" sz="1600" dirty="0" smtClean="0"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１０</a:t>
                </a:r>
                <a:r>
                  <a:rPr kumimoji="1" lang="en-US" altLang="ja-JP" sz="1600" dirty="0" smtClean="0"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/</a:t>
                </a:r>
                <a:r>
                  <a:rPr kumimoji="1" lang="ja-JP" altLang="en-US" sz="1600" dirty="0"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９</a:t>
                </a:r>
                <a:r>
                  <a:rPr kumimoji="1" lang="ja-JP" altLang="en-US" sz="1600" dirty="0" smtClean="0"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（水）〆切</a:t>
                </a:r>
                <a:r>
                  <a:rPr kumimoji="1" lang="ja-JP" altLang="en-US" sz="1600" dirty="0" smtClean="0">
                    <a:solidFill>
                      <a:schemeClr val="accent2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　</a:t>
                </a:r>
                <a:endParaRPr kumimoji="1" lang="en-US" altLang="ja-JP" sz="1600" dirty="0" smtClean="0">
                  <a:solidFill>
                    <a:schemeClr val="accent2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endParaRPr>
              </a:p>
            </p:txBody>
          </p:sp>
        </p:grpSp>
        <p:sp>
          <p:nvSpPr>
            <p:cNvPr id="83" name="テキスト ボックス 82"/>
            <p:cNvSpPr txBox="1"/>
            <p:nvPr/>
          </p:nvSpPr>
          <p:spPr>
            <a:xfrm>
              <a:off x="1842605" y="3051198"/>
              <a:ext cx="46743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パレスグランデール</a:t>
              </a:r>
              <a:endPara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ja-JP" sz="1200" b="1" dirty="0" smtClean="0"/>
                <a:t>（</a:t>
              </a:r>
              <a:r>
                <a:rPr lang="ja-JP" altLang="en-US" sz="1200" b="1" dirty="0" smtClean="0"/>
                <a:t>山形県山形市荒楯１ー１７ー４０</a:t>
              </a:r>
              <a:r>
                <a:rPr lang="ja-JP" altLang="ja-JP" sz="1200" b="1" dirty="0" smtClean="0"/>
                <a:t>）</a:t>
              </a:r>
              <a:endParaRPr lang="ja-JP" altLang="ja-JP" sz="1200" b="1" dirty="0"/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1804716" y="2476925"/>
              <a:ext cx="470551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６</a:t>
              </a:r>
              <a:r>
                <a:rPr lang="ja-JP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年１０月</a:t>
              </a:r>
              <a:r>
                <a:rPr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１７</a:t>
              </a:r>
              <a:r>
                <a:rPr lang="ja-JP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日（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木</a:t>
              </a:r>
              <a:r>
                <a:rPr lang="ja-JP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  <a:endPara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12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45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en-US" altLang="ja-JP" sz="16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受付開始</a:t>
              </a:r>
              <a:r>
                <a:rPr lang="en-US" altLang="ja-JP" sz="16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lang="ja-JP" altLang="en-US" sz="16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16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en-US" altLang="ja-JP" sz="16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r>
                <a:rPr lang="ja-JP" altLang="en-US" sz="16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ja-JP" altLang="ja-JP" dirty="0"/>
                <a:t>　</a:t>
              </a: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267515" y="3471700"/>
              <a:ext cx="14059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2400" dirty="0" smtClean="0">
                  <a:solidFill>
                    <a:schemeClr val="accent2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対象</a:t>
              </a:r>
              <a:endParaRPr kumimoji="1" lang="en-US" altLang="ja-JP" sz="24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1915982" y="3570360"/>
              <a:ext cx="25159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食品を取り扱う事業者であること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231760" y="3916748"/>
              <a:ext cx="1441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2400" dirty="0" smtClean="0">
                  <a:solidFill>
                    <a:schemeClr val="accent2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参加費</a:t>
              </a:r>
              <a:endParaRPr kumimoji="1" lang="en-US" altLang="ja-JP" sz="2400" dirty="0" smtClean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1955687" y="4098304"/>
              <a:ext cx="4465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無料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3" name="二等辺三角形 62"/>
            <p:cNvSpPr/>
            <p:nvPr/>
          </p:nvSpPr>
          <p:spPr>
            <a:xfrm rot="5400000">
              <a:off x="1587774" y="3179247"/>
              <a:ext cx="330463" cy="141461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00B050"/>
                </a:solidFill>
              </a:endParaRPr>
            </a:p>
          </p:txBody>
        </p:sp>
        <p:sp>
          <p:nvSpPr>
            <p:cNvPr id="65" name="二等辺三角形 64"/>
            <p:cNvSpPr/>
            <p:nvPr/>
          </p:nvSpPr>
          <p:spPr>
            <a:xfrm rot="5400000">
              <a:off x="1606071" y="3677033"/>
              <a:ext cx="330463" cy="134884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00B050"/>
                </a:solidFill>
              </a:endParaRPr>
            </a:p>
          </p:txBody>
        </p:sp>
        <p:sp>
          <p:nvSpPr>
            <p:cNvPr id="66" name="二等辺三角形 65"/>
            <p:cNvSpPr/>
            <p:nvPr/>
          </p:nvSpPr>
          <p:spPr>
            <a:xfrm rot="5400000">
              <a:off x="1607677" y="4139044"/>
              <a:ext cx="330463" cy="134884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00B050"/>
                </a:solidFill>
              </a:endParaRPr>
            </a:p>
          </p:txBody>
        </p:sp>
      </p:grpSp>
      <p:sp>
        <p:nvSpPr>
          <p:cNvPr id="68" name="二等辺三角形 67"/>
          <p:cNvSpPr/>
          <p:nvPr/>
        </p:nvSpPr>
        <p:spPr>
          <a:xfrm rot="5400000">
            <a:off x="1623017" y="4933415"/>
            <a:ext cx="330463" cy="134884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B050"/>
              </a:solidFill>
            </a:endParaRPr>
          </a:p>
        </p:txBody>
      </p:sp>
      <p:pic>
        <p:nvPicPr>
          <p:cNvPr id="69" name="図 68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977" y="32518"/>
            <a:ext cx="1878330" cy="39743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4" name="Group 201"/>
          <p:cNvGrpSpPr>
            <a:grpSpLocks/>
          </p:cNvGrpSpPr>
          <p:nvPr/>
        </p:nvGrpSpPr>
        <p:grpSpPr bwMode="auto">
          <a:xfrm>
            <a:off x="96046" y="23568"/>
            <a:ext cx="1490663" cy="397431"/>
            <a:chOff x="959" y="4430"/>
            <a:chExt cx="4815" cy="1037"/>
          </a:xfrm>
        </p:grpSpPr>
        <p:pic>
          <p:nvPicPr>
            <p:cNvPr id="75" name="Picture 202" descr="ペロリンのみ（枠なし）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>
                          <a14:foregroundMark x1="62245" y1="33696" x2="62245" y2="33696"/>
                          <a14:foregroundMark x1="43878" y1="30435" x2="43878" y2="30435"/>
                          <a14:foregroundMark x1="53061" y1="72826" x2="53061" y2="7282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9" y="4430"/>
              <a:ext cx="1313" cy="1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" name="Picture 203" descr="おいしい山形のみ（枠なし）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211" b="100000" l="0" r="100000">
                          <a14:foregroundMark x1="81176" y1="47368" x2="81176" y2="47368"/>
                          <a14:foregroundMark x1="91765" y1="47368" x2="91765" y2="47368"/>
                          <a14:foregroundMark x1="91765" y1="81579" x2="91765" y2="81579"/>
                          <a14:foregroundMark x1="60000" y1="51316" x2="60000" y2="51316"/>
                          <a14:foregroundMark x1="50588" y1="59211" x2="50588" y2="59211"/>
                          <a14:foregroundMark x1="35686" y1="51316" x2="35686" y2="51316"/>
                          <a14:foregroundMark x1="27451" y1="51316" x2="27451" y2="51316"/>
                          <a14:foregroundMark x1="20392" y1="67105" x2="20392" y2="67105"/>
                          <a14:foregroundMark x1="7451" y1="51316" x2="7451" y2="51316"/>
                          <a14:foregroundMark x1="16863" y1="51316" x2="16863" y2="5131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4" y="4642"/>
              <a:ext cx="3420" cy="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2" name="図 61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0" t="39383"/>
          <a:stretch/>
        </p:blipFill>
        <p:spPr>
          <a:xfrm>
            <a:off x="4478550" y="3359452"/>
            <a:ext cx="2274570" cy="1402080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78875" y="9011318"/>
            <a:ext cx="418902" cy="41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2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275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BIZ UDPゴシック</vt:lpstr>
      <vt:lpstr>HGS創英角ｺﾞｼｯｸUB</vt:lpstr>
      <vt:lpstr>ＭＳ Ｐゴシック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成田　篤史</cp:lastModifiedBy>
  <cp:revision>16</cp:revision>
  <cp:lastPrinted>2024-09-30T00:21:03Z</cp:lastPrinted>
  <dcterms:modified xsi:type="dcterms:W3CDTF">2024-10-02T07:26:21Z</dcterms:modified>
</cp:coreProperties>
</file>