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8"/>
  </p:notesMasterIdLst>
  <p:sldIdLst>
    <p:sldId id="361" r:id="rId2"/>
    <p:sldId id="363" r:id="rId3"/>
    <p:sldId id="354" r:id="rId4"/>
    <p:sldId id="362" r:id="rId5"/>
    <p:sldId id="357" r:id="rId6"/>
    <p:sldId id="364" r:id="rId7"/>
  </p:sldIdLst>
  <p:sldSz cx="6858000" cy="9906000" type="A4"/>
  <p:notesSz cx="6807200" cy="99393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312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FFFDD"/>
    <a:srgbClr val="FF3C1C"/>
    <a:srgbClr val="FFCDC5"/>
    <a:srgbClr val="FFC3B9"/>
    <a:srgbClr val="0000CC"/>
    <a:srgbClr val="002B82"/>
    <a:srgbClr val="FFFBC1"/>
    <a:srgbClr val="FFCC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7122" autoAdjust="0"/>
  </p:normalViewPr>
  <p:slideViewPr>
    <p:cSldViewPr>
      <p:cViewPr varScale="1">
        <p:scale>
          <a:sx n="74" d="100"/>
          <a:sy n="74" d="100"/>
        </p:scale>
        <p:origin x="1476" y="54"/>
      </p:cViewPr>
      <p:guideLst>
        <p:guide orient="horz" pos="2160"/>
        <p:guide pos="3120"/>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4" cy="496888"/>
          </a:xfrm>
          <a:prstGeom prst="rect">
            <a:avLst/>
          </a:prstGeom>
        </p:spPr>
        <p:txBody>
          <a:bodyPr vert="horz" lIns="91384" tIns="45691" rIns="91384" bIns="4569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1"/>
            <a:ext cx="2949574" cy="496888"/>
          </a:xfrm>
          <a:prstGeom prst="rect">
            <a:avLst/>
          </a:prstGeom>
        </p:spPr>
        <p:txBody>
          <a:bodyPr vert="horz" lIns="91384" tIns="45691" rIns="91384" bIns="45691" rtlCol="0"/>
          <a:lstStyle>
            <a:lvl1pPr algn="r">
              <a:defRPr sz="1200"/>
            </a:lvl1pPr>
          </a:lstStyle>
          <a:p>
            <a:fld id="{85F069C5-5597-4AF1-A8A6-516D4B47BFEB}" type="datetimeFigureOut">
              <a:rPr kumimoji="1" lang="ja-JP" altLang="en-US" smtClean="0"/>
              <a:pPr/>
              <a:t>2018/7/13</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4275"/>
          </a:xfrm>
          <a:prstGeom prst="rect">
            <a:avLst/>
          </a:prstGeom>
          <a:noFill/>
          <a:ln w="12700">
            <a:solidFill>
              <a:prstClr val="black"/>
            </a:solidFill>
          </a:ln>
        </p:spPr>
        <p:txBody>
          <a:bodyPr vert="horz" lIns="91384" tIns="45691" rIns="91384" bIns="45691" rtlCol="0" anchor="ctr"/>
          <a:lstStyle/>
          <a:p>
            <a:endParaRPr lang="ja-JP" altLang="en-US" dirty="0"/>
          </a:p>
        </p:txBody>
      </p:sp>
      <p:sp>
        <p:nvSpPr>
          <p:cNvPr id="5" name="ノート プレースホルダー 4"/>
          <p:cNvSpPr>
            <a:spLocks noGrp="1"/>
          </p:cNvSpPr>
          <p:nvPr>
            <p:ph type="body" sz="quarter" idx="3"/>
          </p:nvPr>
        </p:nvSpPr>
        <p:spPr>
          <a:xfrm>
            <a:off x="681046" y="4721228"/>
            <a:ext cx="5445124" cy="4471987"/>
          </a:xfrm>
          <a:prstGeom prst="rect">
            <a:avLst/>
          </a:prstGeom>
        </p:spPr>
        <p:txBody>
          <a:bodyPr vert="horz" lIns="91384" tIns="45691" rIns="91384"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4" cy="496887"/>
          </a:xfrm>
          <a:prstGeom prst="rect">
            <a:avLst/>
          </a:prstGeom>
        </p:spPr>
        <p:txBody>
          <a:bodyPr vert="horz" lIns="91384" tIns="45691" rIns="91384" bIns="4569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6"/>
            <a:ext cx="2949574" cy="496887"/>
          </a:xfrm>
          <a:prstGeom prst="rect">
            <a:avLst/>
          </a:prstGeom>
        </p:spPr>
        <p:txBody>
          <a:bodyPr vert="horz" lIns="91384" tIns="45691" rIns="91384" bIns="45691"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A510C3-E917-47D0-BF6C-37207739562A}" type="slidenum">
              <a:rPr kumimoji="1" lang="ja-JP" altLang="en-US" smtClean="0"/>
              <a:pPr/>
              <a:t>2</a:t>
            </a:fld>
            <a:endParaRPr kumimoji="1" lang="ja-JP" altLang="en-US" dirty="0"/>
          </a:p>
        </p:txBody>
      </p:sp>
    </p:spTree>
    <p:extLst>
      <p:ext uri="{BB962C8B-B14F-4D97-AF65-F5344CB8AC3E}">
        <p14:creationId xmlns:p14="http://schemas.microsoft.com/office/powerpoint/2010/main" val="1791760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2155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DFE7CE-4646-4EFF-BF87-84F6F06DBBF3}"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754B33-D340-4FA5-B507-75FA91B1BFF2}"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4"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DA7D4D-7A8A-427D-AE4C-FFE4C7813BA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B5039-2C52-464E-A840-35C40CC17EF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2"/>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391E70-E9AF-47D6-A0FB-00A4D76F980D}"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5"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811556-B3B4-4974-B3B0-C72D88E070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8"/>
            <a:ext cx="303133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B2FC84-C931-4F69-B1C7-63F2178633F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2B9140-6A24-4071-A33F-214EA6C2BA8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11A5DD-C320-4519-ABE9-BFF4E039EA9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13CCBA-F073-4F13-A87A-2C84411691BC}"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FB8591-0CC5-4712-B344-E098A1E493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2"/>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fld id="{BFE34A5A-8307-45C9-99A9-2890B2C73E0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2"/>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2"/>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mhlw.go.jp/stf/seisakunitsuite/bunya/0000198331.html" TargetMode="External"/><Relationship Id="rId2" Type="http://schemas.openxmlformats.org/officeDocument/2006/relationships/hyperlink" Target="https://www.mhlw.go.jp/stf/seisakunitsuite/bunya/0000144972.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ー 3"/>
          <p:cNvSpPr>
            <a:spLocks noGrp="1"/>
          </p:cNvSpPr>
          <p:nvPr>
            <p:ph type="sldNum" sz="quarter" idx="12"/>
          </p:nvPr>
        </p:nvSpPr>
        <p:spPr>
          <a:xfrm>
            <a:off x="5257800" y="9466157"/>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1</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60350" y="273050"/>
            <a:ext cx="6337300" cy="1871638"/>
          </a:xfrm>
          <a:prstGeom prst="rect">
            <a:avLst/>
          </a:prstGeom>
          <a:solidFill>
            <a:srgbClr val="002060"/>
          </a:solidFill>
        </p:spPr>
        <p:txBody>
          <a:bodyPr wrap="square" rtlCol="0" anchor="ctr">
            <a:noAutofit/>
          </a:bodyPr>
          <a:lstStyle/>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13785" y="779438"/>
            <a:ext cx="6868767" cy="1077218"/>
          </a:xfrm>
          <a:prstGeom prst="rect">
            <a:avLst/>
          </a:prstGeom>
          <a:noFill/>
        </p:spPr>
        <p:txBody>
          <a:bodyPr wrap="square" rtlCol="0" anchor="ctr">
            <a:spAutoFit/>
          </a:bodyPr>
          <a:lstStyle/>
          <a:p>
            <a:pPr algn="ct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雇用形態に関わらない公正な待遇の</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確保</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600"/>
              </a:spcBef>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同一企業内における正規・非正規の間の不合理な待遇差の解消 ～</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6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パートタイム労働法</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、労働契約法、労働者派遣法の改正）</a:t>
            </a:r>
          </a:p>
        </p:txBody>
      </p:sp>
      <p:graphicFrame>
        <p:nvGraphicFramePr>
          <p:cNvPr id="21" name="表 20"/>
          <p:cNvGraphicFramePr>
            <a:graphicFrameLocks noGrp="1"/>
          </p:cNvGraphicFramePr>
          <p:nvPr>
            <p:extLst>
              <p:ext uri="{D42A27DB-BD31-4B8C-83A1-F6EECF244321}">
                <p14:modId xmlns:p14="http://schemas.microsoft.com/office/powerpoint/2010/main" val="2670203206"/>
              </p:ext>
            </p:extLst>
          </p:nvPr>
        </p:nvGraphicFramePr>
        <p:xfrm>
          <a:off x="548680" y="4953000"/>
          <a:ext cx="5820017" cy="2740936"/>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20000"/>
                    </a:ext>
                  </a:extLst>
                </a:gridCol>
                <a:gridCol w="5099938">
                  <a:extLst>
                    <a:ext uri="{9D8B030D-6E8A-4147-A177-3AD203B41FA5}">
                      <a16:colId xmlns:a16="http://schemas.microsoft.com/office/drawing/2014/main" val="20001"/>
                    </a:ext>
                  </a:extLst>
                </a:gridCol>
                <a:gridCol w="432047">
                  <a:extLst>
                    <a:ext uri="{9D8B030D-6E8A-4147-A177-3AD203B41FA5}">
                      <a16:colId xmlns:a16="http://schemas.microsoft.com/office/drawing/2014/main" val="20002"/>
                    </a:ext>
                  </a:extLst>
                </a:gridCol>
              </a:tblGrid>
              <a:tr h="144016">
                <a:tc>
                  <a:txBody>
                    <a:bodyPr/>
                    <a:lstStyle/>
                    <a:p>
                      <a:pPr algn="dist">
                        <a:lnSpc>
                          <a:spcPct val="10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不合理な待遇差をなくすための規定の整備</a:t>
                      </a:r>
                      <a:r>
                        <a:rPr lang="ja-JP" altLang="en-US" sz="14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2400">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（１）パートタイム労働者・有期雇用労働者・・・・・・</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8032">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（２）派遣労働者・・・・・・・・・・・・・・・・・・</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420168"/>
                  </a:ext>
                </a:extLst>
              </a:tr>
              <a:tr h="504056">
                <a:tc gridSpan="2">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「同一労働同一賃金ガイドライン案」の概要・・・・・</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57127" rtl="0" eaLnBrk="1" fontAlgn="auto" latinLnBrk="0" hangingPunct="1">
                        <a:lnSpc>
                          <a:spcPct val="100000"/>
                        </a:lnSpc>
                        <a:spcBef>
                          <a:spcPts val="0"/>
                        </a:spcBef>
                        <a:spcAft>
                          <a:spcPts val="0"/>
                        </a:spcAft>
                        <a:buClrTx/>
                        <a:buSzTx/>
                        <a:buFontTx/>
                        <a:buNone/>
                        <a:tabLst/>
                        <a:defRPr/>
                      </a:pPr>
                      <a:endPar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2344523"/>
                  </a:ext>
                </a:extLst>
              </a:tr>
              <a:tr h="432048">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労働者に対する、待遇に関する説明義務の強化・・・・・</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2400">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行政による事業主への助言・指導等や</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裁判外紛争解決手続</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の規定の整備・・・・・・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03360">
                <a:tc>
                  <a:txBody>
                    <a:bodyPr/>
                    <a:lstStyle/>
                    <a:p>
                      <a:pPr marL="0" marR="0" indent="0" algn="dist" defTabSz="957127" rtl="0" eaLnBrk="1" fontAlgn="auto" latinLnBrk="0" hangingPunct="1">
                        <a:lnSpc>
                          <a:spcPts val="200"/>
                        </a:lnSpc>
                        <a:spcBef>
                          <a:spcPts val="0"/>
                        </a:spcBef>
                        <a:spcAft>
                          <a:spcPts val="0"/>
                        </a:spcAft>
                        <a:buClrTx/>
                        <a:buSzTx/>
                        <a:buFontTx/>
                        <a:buNone/>
                        <a:tabLst/>
                        <a:defRPr/>
                      </a:pPr>
                      <a:endPar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00"/>
                        </a:lnSpc>
                      </a:pPr>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200"/>
                        </a:lnSpc>
                        <a:spcBef>
                          <a:spcPts val="0"/>
                        </a:spcBef>
                        <a:spcAft>
                          <a:spcPts val="0"/>
                        </a:spcAft>
                        <a:buClrTx/>
                        <a:buSzTx/>
                        <a:buFontTx/>
                        <a:buNone/>
                        <a:tabLst/>
                        <a:defRPr/>
                      </a:pPr>
                      <a:endPar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pic>
        <p:nvPicPr>
          <p:cNvPr id="24"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373" y="9134057"/>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26" name="角丸四角形 25"/>
          <p:cNvSpPr/>
          <p:nvPr/>
        </p:nvSpPr>
        <p:spPr>
          <a:xfrm>
            <a:off x="260350" y="228870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見直しの目的</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60350" y="4520952"/>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a:t>
            </a: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内容</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5661248" y="5082208"/>
            <a:ext cx="1296144" cy="230832"/>
          </a:xfrm>
          <a:prstGeom prst="rect">
            <a:avLst/>
          </a:prstGeom>
          <a:noFill/>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（解説ページ）</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764704" y="2720752"/>
            <a:ext cx="5784009" cy="1631216"/>
          </a:xfrm>
          <a:prstGeom prst="rect">
            <a:avLst/>
          </a:prstGeom>
        </p:spPr>
        <p:txBody>
          <a:bodyPr wrap="square">
            <a:spAutoFit/>
          </a:bodyPr>
          <a:lstStyle/>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同一企業内における正規</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と非正規と</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の間の不合理</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な待遇の差をなく</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し、</a:t>
            </a:r>
            <a:endPar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どのような雇用形態を選択しても</a:t>
            </a:r>
            <a:endPar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待遇に納得して働き続けら</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れる</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ようにすることで、</a:t>
            </a:r>
            <a:endPar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多様で柔軟な働き方を「選択できる」ようにします。</a:t>
            </a:r>
            <a:endPar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260350" y="758592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施行期日</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32656" y="7918327"/>
            <a:ext cx="6408711" cy="1323439"/>
          </a:xfrm>
          <a:prstGeom prst="rect">
            <a:avLst/>
          </a:prstGeom>
        </p:spPr>
        <p:txBody>
          <a:bodyPr wrap="square">
            <a:spAutoFit/>
          </a:bodyPr>
          <a:lstStyle/>
          <a:p>
            <a:pPr>
              <a:lnSpc>
                <a:spcPts val="2400"/>
              </a:lnSpc>
              <a:tabLst>
                <a:tab pos="361950" algn="l"/>
              </a:tabLst>
            </a:pP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中小企業におけるパートタイム・有期雇用労働法（注）の適用は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パートタイム労働法は有期雇用労働者も法の対象に含まれることとなり、法律の略称も</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「パートタイム・有期雇用労働法」に変わります。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5733256" y="344576"/>
            <a:ext cx="79208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別紙２</a:t>
            </a:r>
            <a:endParaRPr kumimoji="1"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01925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2</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116632" y="1487324"/>
            <a:ext cx="5054738" cy="369332"/>
          </a:xfrm>
          <a:prstGeom prst="rect">
            <a:avLst/>
          </a:prstGeom>
          <a:noFill/>
        </p:spPr>
        <p:txBody>
          <a:bodyPr wrap="square" rtlCol="0">
            <a:spAutoFit/>
          </a:bodyPr>
          <a:lstStyle/>
          <a:p>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有期雇用労働者</a:t>
            </a:r>
            <a:endParaRPr kumimoji="1"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234806" y="1856608"/>
            <a:ext cx="6343660" cy="1745057"/>
          </a:xfrm>
          <a:prstGeom prst="rect">
            <a:avLst/>
          </a:prstGeom>
          <a:noFill/>
          <a:ln w="28575" cmpd="dbl">
            <a:solidFill>
              <a:srgbClr val="002060"/>
            </a:solidFill>
            <a:prstDash val="solid"/>
          </a:ln>
        </p:spPr>
        <p:txBody>
          <a:bodyPr wrap="square" tIns="180000" bIns="108000" rtlCol="0">
            <a:spAutoFit/>
          </a:bodyPr>
          <a:lstStyle/>
          <a:p>
            <a:pPr marL="174625" indent="-174625">
              <a:spcBef>
                <a:spcPts val="3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規定」の内容</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職務</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②職務内容・配置の変更範囲、③その他の</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事情</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の</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相違を考慮して不合理な待遇差を</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禁止</a:t>
            </a:r>
            <a:endParaRPr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均等</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待遇規定」の内容</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①職務</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②職務内容・配置の変更範囲が同じ場合は差別的取扱い</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禁止</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kumimoji="1" lang="ja-JP" altLang="en-US" sz="1300" dirty="0" smtClean="0"/>
              <a:t>　　</a:t>
            </a:r>
            <a:r>
              <a:rPr kumimoji="1" lang="ja-JP" altLang="en-US" sz="1000" dirty="0" smtClean="0"/>
              <a:t>　　</a:t>
            </a:r>
            <a:r>
              <a:rPr kumimoji="1" lang="en-US" altLang="ja-JP" sz="10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職務内容とは、業務の内容＋責任の程度をいいます。</a:t>
            </a:r>
            <a:endParaRPr kumimoji="1" lang="ja-JP" altLang="en-US" sz="1000"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260350"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①不合理な待遇差をなくすための規定の整備</a:t>
            </a:r>
          </a:p>
        </p:txBody>
      </p:sp>
      <p:sp>
        <p:nvSpPr>
          <p:cNvPr id="18" name="正方形/長方形 17"/>
          <p:cNvSpPr/>
          <p:nvPr/>
        </p:nvSpPr>
        <p:spPr>
          <a:xfrm>
            <a:off x="261351" y="844305"/>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裁判の際に判断基準となる「均衡待遇規定」「均等待遇規定」</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有期・派遣で統一的に整備します</a:t>
            </a:r>
            <a:r>
              <a:rPr lang="en-US" altLang="ja-JP" b="1"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176764" y="3622688"/>
            <a:ext cx="6492323" cy="6082840"/>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464930900"/>
              </p:ext>
            </p:extLst>
          </p:nvPr>
        </p:nvGraphicFramePr>
        <p:xfrm>
          <a:off x="404935" y="7800608"/>
          <a:ext cx="6107076" cy="1445569"/>
        </p:xfrm>
        <a:graphic>
          <a:graphicData uri="http://schemas.openxmlformats.org/drawingml/2006/table">
            <a:tbl>
              <a:tblPr firstRow="1" bandRow="1">
                <a:tableStyleId>{5940675A-B579-460E-94D1-54222C63F5DA}</a:tableStyleId>
              </a:tblPr>
              <a:tblGrid>
                <a:gridCol w="1367881">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2146907">
                  <a:extLst>
                    <a:ext uri="{9D8B030D-6E8A-4147-A177-3AD203B41FA5}">
                      <a16:colId xmlns:a16="http://schemas.microsoft.com/office/drawing/2014/main" val="20003"/>
                    </a:ext>
                  </a:extLst>
                </a:gridCol>
              </a:tblGrid>
              <a:tr h="273141">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392624">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均衡</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　○＋労使協定</a:t>
                      </a:r>
                    </a:p>
                  </a:txBody>
                  <a:tcPr anchor="ctr">
                    <a:solidFill>
                      <a:schemeClr val="accent2">
                        <a:lumMod val="20000"/>
                        <a:lumOff val="80000"/>
                      </a:schemeClr>
                    </a:solidFill>
                  </a:tcPr>
                </a:tc>
                <a:extLst>
                  <a:ext uri="{0D108BD9-81ED-4DB2-BD59-A6C34878D82A}">
                    <a16:rowId xmlns:a16="http://schemas.microsoft.com/office/drawing/2014/main" val="10001"/>
                  </a:ext>
                </a:extLst>
              </a:tr>
              <a:tr h="392624">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均等</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○＋労使協定</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2"/>
                  </a:ext>
                </a:extLst>
              </a:tr>
              <a:tr h="355521">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ガイドライン</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26" name="テキスト ボックス 25"/>
          <p:cNvSpPr txBox="1"/>
          <p:nvPr/>
        </p:nvSpPr>
        <p:spPr>
          <a:xfrm>
            <a:off x="44624" y="7545288"/>
            <a:ext cx="6972763" cy="307777"/>
          </a:xfrm>
          <a:prstGeom prst="rect">
            <a:avLst/>
          </a:prstGeom>
          <a:noFill/>
        </p:spPr>
        <p:txBody>
          <a:bodyPr wrap="square" rtlCol="0">
            <a:spAutoFit/>
          </a:bodyPr>
          <a:lstStyle/>
          <a:p>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  △：配慮規定　</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  ◎：明確化</a:t>
            </a:r>
            <a:endParaRPr kumimoji="1"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252000" y="35848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右矢印 28"/>
          <p:cNvSpPr/>
          <p:nvPr/>
        </p:nvSpPr>
        <p:spPr>
          <a:xfrm rot="5400000">
            <a:off x="2469269" y="5047565"/>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252000" y="525206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61351" y="3899171"/>
            <a:ext cx="4463793" cy="1197845"/>
          </a:xfrm>
          <a:prstGeom prst="roundRect">
            <a:avLst>
              <a:gd name="adj" fmla="val 10432"/>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nchorCtr="0"/>
          <a:lstStyle/>
          <a:p>
            <a:pPr>
              <a:lnSpc>
                <a:spcPts val="1800"/>
              </a:lnSpc>
            </a:pP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360000" y="5502079"/>
            <a:ext cx="4365144" cy="2028041"/>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➊ </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衡</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待遇規定</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の明確化</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a:spcAft>
                <a:spcPts val="30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それぞれ</a:t>
            </a:r>
            <a:r>
              <a:rPr lang="ja-JP"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の待遇</a:t>
            </a:r>
            <a:r>
              <a:rPr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ごとに、当該待遇の性質･目的に</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照らして適切と認められる事情を考慮して判断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されるべき旨を明確化</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r>
              <a:rPr lang="en-US" altLang="ja-JP"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基</a:t>
            </a:r>
            <a:r>
              <a:rPr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本給、賞与、役職手当、食事手当、福利厚生、教育訓練</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➋ </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とする</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268462" y="1204297"/>
            <a:ext cx="5328890" cy="36432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は派遣先</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の均等・均衡または労使協定による待遇決定（次ページ参照）</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260648" y="4016896"/>
            <a:ext cx="4608512" cy="530915"/>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規定あり ／ 有期雇用労働者</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a:t>
            </a:r>
            <a:endParaRPr kumimoji="1" lang="ja-JP" altLang="en-US" sz="1150" dirty="0"/>
          </a:p>
        </p:txBody>
      </p:sp>
      <p:sp>
        <p:nvSpPr>
          <p:cNvPr id="41" name="テキスト ボックス 40"/>
          <p:cNvSpPr txBox="1"/>
          <p:nvPr/>
        </p:nvSpPr>
        <p:spPr>
          <a:xfrm>
            <a:off x="260648" y="4494093"/>
            <a:ext cx="4464496" cy="530915"/>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均等</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規定あり</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規定なし</a:t>
            </a:r>
          </a:p>
        </p:txBody>
      </p:sp>
      <p:sp>
        <p:nvSpPr>
          <p:cNvPr id="47" name="角丸四角形 46"/>
          <p:cNvSpPr/>
          <p:nvPr/>
        </p:nvSpPr>
        <p:spPr>
          <a:xfrm>
            <a:off x="4869160" y="3884297"/>
            <a:ext cx="1691976" cy="1212719"/>
          </a:xfrm>
          <a:prstGeom prst="roundRect">
            <a:avLst>
              <a:gd name="adj" fmla="val 10432"/>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600"/>
              </a:lnSpc>
            </a:pP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どのような待遇差が不合理に当たるか</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明確性</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を高める必要がありました。</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4869160" y="5487330"/>
            <a:ext cx="1691976" cy="2042789"/>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marL="174625" indent="-174625">
              <a:lnSpc>
                <a:spcPts val="1600"/>
              </a:lnSpc>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➌</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待遇ごとに判断することを明確化し、</a:t>
            </a:r>
            <a:r>
              <a:rPr lang="ja-JP" altLang="en-US"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ガイドライン</a:t>
            </a:r>
            <a:r>
              <a:rPr lang="ja-JP" altLang="en-US"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の策定</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などによって</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規定の解釈を明確に示します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4771261" y="35848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4771261" y="525206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右矢印 55"/>
          <p:cNvSpPr/>
          <p:nvPr/>
        </p:nvSpPr>
        <p:spPr>
          <a:xfrm rot="5400000">
            <a:off x="5636323" y="5047565"/>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flipH="1">
            <a:off x="3078000" y="8535304"/>
            <a:ext cx="1260000" cy="324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flipH="1">
            <a:off x="1818000" y="8139304"/>
            <a:ext cx="2520000" cy="324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flipH="1">
            <a:off x="1818000" y="8916768"/>
            <a:ext cx="2520000" cy="306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4204387" y="8202336"/>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１</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59" name="円/楕円 58"/>
          <p:cNvSpPr/>
          <p:nvPr/>
        </p:nvSpPr>
        <p:spPr>
          <a:xfrm>
            <a:off x="4205287" y="8580336"/>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２</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0" name="円/楕円 59"/>
          <p:cNvSpPr/>
          <p:nvPr/>
        </p:nvSpPr>
        <p:spPr>
          <a:xfrm>
            <a:off x="4205287" y="896176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３</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1" name="正方形/長方形 60"/>
          <p:cNvSpPr/>
          <p:nvPr/>
        </p:nvSpPr>
        <p:spPr>
          <a:xfrm flipH="1">
            <a:off x="4494616" y="8139264"/>
            <a:ext cx="1958719" cy="705424"/>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flipH="1">
            <a:off x="4494615" y="8922768"/>
            <a:ext cx="1958719" cy="300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6316760" y="8376672"/>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ＤＦ特太ゴシック体" panose="020B0509000000000000" pitchFamily="49" charset="-128"/>
                <a:ea typeface="ＤＦ特太ゴシック体" panose="020B0509000000000000" pitchFamily="49" charset="-128"/>
              </a:rPr>
              <a:t>４</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4" name="円/楕円 63"/>
          <p:cNvSpPr/>
          <p:nvPr/>
        </p:nvSpPr>
        <p:spPr>
          <a:xfrm>
            <a:off x="6315171" y="896476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５</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34" name="右矢印 33"/>
          <p:cNvSpPr/>
          <p:nvPr/>
        </p:nvSpPr>
        <p:spPr>
          <a:xfrm rot="5400000">
            <a:off x="5481246" y="9288881"/>
            <a:ext cx="143356" cy="191152"/>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4792716" y="9444089"/>
            <a:ext cx="1844864" cy="276999"/>
          </a:xfrm>
          <a:prstGeom prst="rect">
            <a:avLst/>
          </a:prstGeom>
          <a:noFill/>
        </p:spPr>
        <p:txBody>
          <a:bodyPr wrap="square" rtlCol="0">
            <a:spAutoFit/>
          </a:bodyP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➍➎</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は次ページ参照</a:t>
            </a:r>
            <a:endParaRPr kumimoji="1" lang="ja-JP" altLang="en-US"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11787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188640" y="848544"/>
            <a:ext cx="6492323" cy="878497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65323" y="6451995"/>
            <a:ext cx="1462853" cy="722031"/>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prstClr val="black"/>
              </a:solidFill>
            </a:endParaRPr>
          </a:p>
        </p:txBody>
      </p:sp>
      <p:sp>
        <p:nvSpPr>
          <p:cNvPr id="23" name="正方形/長方形 22"/>
          <p:cNvSpPr/>
          <p:nvPr/>
        </p:nvSpPr>
        <p:spPr>
          <a:xfrm>
            <a:off x="359998" y="1554550"/>
            <a:ext cx="6165346" cy="2056102"/>
          </a:xfrm>
          <a:prstGeom prst="rect">
            <a:avLst/>
          </a:prstGeom>
          <a:solidFill>
            <a:schemeClr val="accent2">
              <a:lumMod val="20000"/>
              <a:lumOff val="80000"/>
            </a:schemeClr>
          </a:solidFill>
          <a:ln w="12700">
            <a:solidFill>
              <a:srgbClr val="D5011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3</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3912634" y="6287834"/>
            <a:ext cx="2612710" cy="1268205"/>
          </a:xfrm>
          <a:prstGeom prst="rect">
            <a:avLst/>
          </a:prstGeom>
          <a:noFill/>
          <a:ln w="12700">
            <a:noFill/>
            <a:prstDash val="sysDash"/>
          </a:ln>
        </p:spPr>
        <p:style>
          <a:lnRef idx="2">
            <a:schemeClr val="dk1"/>
          </a:lnRef>
          <a:fillRef idx="1">
            <a:schemeClr val="lt1"/>
          </a:fillRef>
          <a:effectRef idx="0">
            <a:schemeClr val="dk1"/>
          </a:effectRef>
          <a:fontRef idx="minor">
            <a:schemeClr val="dk1"/>
          </a:fontRef>
        </p:style>
        <p:txBody>
          <a:bodyPr rtlCol="0" anchor="t"/>
          <a:lstStyle/>
          <a:p>
            <a:pPr marL="192088" indent="-188913">
              <a:spcAft>
                <a:spcPts val="300"/>
              </a:spcAft>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労働者と派遣先労働者</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a:t>
            </a:r>
            <a:r>
              <a:rPr lang="ja-JP"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均等待遇・</a:t>
            </a:r>
            <a:r>
              <a:rPr lang="ja-JP"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均衡待遇規定</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を創設。</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2088" indent="-188913">
              <a:spcAft>
                <a:spcPts val="300"/>
              </a:spcAft>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教育</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訓練、福利厚生施設の利用、就業環境の整備など派遣先の措置の</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規定を</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強化</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888207" y="6331904"/>
            <a:ext cx="1683667"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待遇情報の提供義務　</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左矢印 35"/>
          <p:cNvSpPr/>
          <p:nvPr/>
        </p:nvSpPr>
        <p:spPr>
          <a:xfrm>
            <a:off x="1970015" y="6691944"/>
            <a:ext cx="1125610" cy="386610"/>
          </a:xfrm>
          <a:prstGeom prst="leftArrow">
            <a:avLst>
              <a:gd name="adj1" fmla="val 66065"/>
              <a:gd name="adj2" fmla="val 93910"/>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200400" y="6580117"/>
            <a:ext cx="712233" cy="632145"/>
          </a:xfrm>
          <a:prstGeom prst="rect">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p>
        </p:txBody>
      </p:sp>
      <p:sp>
        <p:nvSpPr>
          <p:cNvPr id="43" name="曲折矢印 42"/>
          <p:cNvSpPr/>
          <p:nvPr/>
        </p:nvSpPr>
        <p:spPr>
          <a:xfrm rot="5400000">
            <a:off x="2554596" y="5345011"/>
            <a:ext cx="303296" cy="2213969"/>
          </a:xfrm>
          <a:prstGeom prst="bentArrow">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7" name="スマイル 36"/>
          <p:cNvSpPr/>
          <p:nvPr/>
        </p:nvSpPr>
        <p:spPr>
          <a:xfrm>
            <a:off x="1527982" y="6619936"/>
            <a:ext cx="324000" cy="396000"/>
          </a:xfrm>
          <a:prstGeom prst="smileyFace">
            <a:avLst/>
          </a:prstGeom>
          <a:noFill/>
          <a:ln w="28575">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4" name="左右矢印 33"/>
          <p:cNvSpPr/>
          <p:nvPr/>
        </p:nvSpPr>
        <p:spPr>
          <a:xfrm flipH="1">
            <a:off x="946958" y="6659404"/>
            <a:ext cx="534719" cy="298800"/>
          </a:xfrm>
          <a:prstGeom prst="leftRightArrow">
            <a:avLst/>
          </a:prstGeom>
          <a:solidFill>
            <a:schemeClr val="accent4">
              <a:lumMod val="60000"/>
              <a:lumOff val="40000"/>
            </a:schemeClr>
          </a:solidFill>
          <a:ln w="6350">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3" name="スマイル 32"/>
          <p:cNvSpPr/>
          <p:nvPr/>
        </p:nvSpPr>
        <p:spPr>
          <a:xfrm>
            <a:off x="569421" y="6634212"/>
            <a:ext cx="324000" cy="396000"/>
          </a:xfrm>
          <a:prstGeom prst="smileyFace">
            <a:avLst/>
          </a:prstGeom>
          <a:noFill/>
          <a:ln w="28575">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47" name="正方形/長方形 46"/>
          <p:cNvSpPr/>
          <p:nvPr/>
        </p:nvSpPr>
        <p:spPr>
          <a:xfrm>
            <a:off x="686183" y="6886196"/>
            <a:ext cx="1086633"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均等／均衡</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1772816" y="7556039"/>
            <a:ext cx="2139818" cy="780317"/>
          </a:xfrm>
          <a:prstGeom prst="roundRect">
            <a:avLst/>
          </a:prstGeom>
          <a:ln>
            <a:solidFill>
              <a:schemeClr val="tx2">
                <a:lumMod val="60000"/>
                <a:lumOff val="4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prstClr val="black"/>
              </a:solidFill>
            </a:endParaRPr>
          </a:p>
        </p:txBody>
      </p:sp>
      <p:pic>
        <p:nvPicPr>
          <p:cNvPr id="55" name="Picture 2" descr="PNG,アイコン,アバター,人,切り取ったイメージ,切り取ったピクチャ,切り取った画像,男,男性,透明な背景,頭"/>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3665" b="99476" l="0" r="100000"/>
                    </a14:imgEffect>
                  </a14:imgLayer>
                </a14:imgProps>
              </a:ext>
              <a:ext uri="{28A0092B-C50C-407E-A947-70E740481C1C}">
                <a14:useLocalDpi xmlns:a14="http://schemas.microsoft.com/office/drawing/2010/main" val="0"/>
              </a:ext>
            </a:extLst>
          </a:blip>
          <a:srcRect/>
          <a:stretch>
            <a:fillRect/>
          </a:stretch>
        </p:blipFill>
        <p:spPr bwMode="auto">
          <a:xfrm>
            <a:off x="3123571" y="7477488"/>
            <a:ext cx="896443" cy="896443"/>
          </a:xfrm>
          <a:prstGeom prst="rect">
            <a:avLst/>
          </a:prstGeom>
          <a:noFill/>
          <a:extLst>
            <a:ext uri="{909E8E84-426E-40DD-AFC4-6F175D3DCCD1}">
              <a14:hiddenFill xmlns:a14="http://schemas.microsoft.com/office/drawing/2010/main">
                <a:solidFill>
                  <a:srgbClr val="FFFFFF"/>
                </a:solidFill>
              </a14:hiddenFill>
            </a:ext>
          </a:extLst>
        </p:spPr>
      </p:pic>
      <p:sp>
        <p:nvSpPr>
          <p:cNvPr id="51" name="正方形/長方形 50"/>
          <p:cNvSpPr/>
          <p:nvPr/>
        </p:nvSpPr>
        <p:spPr>
          <a:xfrm>
            <a:off x="2472191" y="7520063"/>
            <a:ext cx="760841" cy="252000"/>
          </a:xfrm>
          <a:prstGeom prst="rect">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p>
        </p:txBody>
      </p:sp>
      <p:sp>
        <p:nvSpPr>
          <p:cNvPr id="56" name="左右矢印 55"/>
          <p:cNvSpPr/>
          <p:nvPr/>
        </p:nvSpPr>
        <p:spPr>
          <a:xfrm flipH="1">
            <a:off x="2418946" y="7812653"/>
            <a:ext cx="820444" cy="319450"/>
          </a:xfrm>
          <a:prstGeom prst="leftRightArrow">
            <a:avLst/>
          </a:prstGeom>
          <a:solidFill>
            <a:schemeClr val="accent4">
              <a:lumMod val="60000"/>
              <a:lumOff val="40000"/>
            </a:schemeClr>
          </a:solidFill>
          <a:ln w="6350">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57" name="正方形/長方形 56"/>
          <p:cNvSpPr/>
          <p:nvPr/>
        </p:nvSpPr>
        <p:spPr>
          <a:xfrm>
            <a:off x="2342367" y="8039563"/>
            <a:ext cx="1086633"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労使協定</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左矢印 57"/>
          <p:cNvSpPr/>
          <p:nvPr/>
        </p:nvSpPr>
        <p:spPr>
          <a:xfrm>
            <a:off x="1209674" y="7694085"/>
            <a:ext cx="621805" cy="482546"/>
          </a:xfrm>
          <a:prstGeom prst="leftArrow">
            <a:avLst>
              <a:gd name="adj1" fmla="val 66065"/>
              <a:gd name="adj2" fmla="val 63062"/>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p>
        </p:txBody>
      </p:sp>
      <p:sp>
        <p:nvSpPr>
          <p:cNvPr id="59" name="正方形/長方形 58"/>
          <p:cNvSpPr/>
          <p:nvPr/>
        </p:nvSpPr>
        <p:spPr>
          <a:xfrm>
            <a:off x="475066" y="7605299"/>
            <a:ext cx="708250" cy="640819"/>
          </a:xfrm>
          <a:prstGeom prst="rect">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tIns="36000"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a:t>
            </a:r>
          </a:p>
        </p:txBody>
      </p:sp>
      <p:sp>
        <p:nvSpPr>
          <p:cNvPr id="39" name="正方形/長方形 38"/>
          <p:cNvSpPr/>
          <p:nvPr/>
        </p:nvSpPr>
        <p:spPr>
          <a:xfrm>
            <a:off x="476672" y="8420135"/>
            <a:ext cx="6048672" cy="1078551"/>
          </a:xfrm>
          <a:prstGeom prst="rect">
            <a:avLst/>
          </a:prstGeom>
          <a:noFill/>
          <a:ln w="12700">
            <a:prstDash val="sysDash"/>
          </a:ln>
        </p:spPr>
        <p:style>
          <a:lnRef idx="2">
            <a:schemeClr val="dk1"/>
          </a:lnRef>
          <a:fillRef idx="1">
            <a:schemeClr val="lt1"/>
          </a:fillRef>
          <a:effectRef idx="0">
            <a:schemeClr val="dk1"/>
          </a:effectRef>
          <a:fontRef idx="minor">
            <a:schemeClr val="dk1"/>
          </a:fontRef>
        </p:style>
        <p:txBody>
          <a:bodyPr lIns="36000" tIns="72000" rIns="36000" bIns="36000" rtlCol="0" anchor="t">
            <a:spAutoFit/>
          </a:bodyPr>
          <a:lstStyle/>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・賃金決定方法（次の</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ロ</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に該当するものに限る）</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7675" indent="-361950"/>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協定対象の派遣労働者が従事する業務と</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同種の業務に従事する一般労働者の平均的な賃金額</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と同等</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以上の賃</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金額</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となるもの</a:t>
            </a:r>
          </a:p>
          <a:p>
            <a:pPr marL="447675" indent="-361950"/>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ロ</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労働者の職務内容、成果、意欲、</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能力又は経験等の向上があった場合に賃金が改善されるもの</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労働者の職務内容、成果、意欲、</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能力</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又は</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経験等を公正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評価して賃金を決定すること</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事業主の通常の</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労働者（派遣労働者を除く）と</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の間に不合理</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な相違がない待遇（賃金を除く）の決定方法</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労働者に対して段階的・体系的な教育訓練を</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実施すること</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6632" y="551220"/>
            <a:ext cx="3600400" cy="369332"/>
          </a:xfrm>
          <a:prstGeom prst="rect">
            <a:avLst/>
          </a:prstGeom>
          <a:noFill/>
        </p:spPr>
        <p:txBody>
          <a:bodyPr wrap="square" rtlCol="0">
            <a:spAutoFit/>
          </a:bodyPr>
          <a:lstStyle/>
          <a:p>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）派遣労働者</a:t>
            </a:r>
            <a:endParaRPr kumimoji="1"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260350" y="56456"/>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①不合理な待遇差をなくすための規定の整備</a:t>
            </a:r>
          </a:p>
        </p:txBody>
      </p:sp>
      <p:sp>
        <p:nvSpPr>
          <p:cNvPr id="46" name="正方形/長方形 45"/>
          <p:cNvSpPr/>
          <p:nvPr/>
        </p:nvSpPr>
        <p:spPr>
          <a:xfrm>
            <a:off x="252000" y="848544"/>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右矢印 51"/>
          <p:cNvSpPr/>
          <p:nvPr/>
        </p:nvSpPr>
        <p:spPr>
          <a:xfrm rot="5400000">
            <a:off x="3382529" y="3513717"/>
            <a:ext cx="181722"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252000" y="3656856"/>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359999" y="1064568"/>
            <a:ext cx="6165345" cy="396000"/>
          </a:xfrm>
          <a:prstGeom prst="roundRect">
            <a:avLst>
              <a:gd name="adj" fmla="val 27269"/>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nchorCtr="0"/>
          <a:lstStyle/>
          <a:p>
            <a:pPr>
              <a:lnSpc>
                <a:spcPts val="1800"/>
              </a:lnSpc>
            </a:pP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359998" y="3872879"/>
            <a:ext cx="6165346" cy="2088233"/>
          </a:xfrm>
          <a:prstGeom prst="roundRect">
            <a:avLst>
              <a:gd name="adj" fmla="val 547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下のいずれ</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かを確保することを</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義務化します。</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（前ページの表</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➍</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（１）派遣先</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（２）一定</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の要件を満たす労使協定による待遇</a:t>
            </a:r>
          </a:p>
          <a:p>
            <a:pPr marL="174625" indent="-174625">
              <a:spcBef>
                <a:spcPts val="200"/>
              </a:spcBef>
              <a:tabLst>
                <a:tab pos="542925" algn="l"/>
              </a:tabLst>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併せて</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、派遣先になろうとする事業主に対し、派遣先労働者の待遇に</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関する</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tabLst>
                <a:tab pos="542925" algn="l"/>
              </a:tabLst>
            </a:pP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への情報提供義務を</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Bef>
                <a:spcPts val="600"/>
              </a:spcBef>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派遣先</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事業主に、</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派遣元事業主が上記⑴⑵を順守できるよう</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派遣料金の額の</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配慮</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義務</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Bef>
                <a:spcPts val="600"/>
              </a:spcBef>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均等</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・均衡待遇規定の解釈の明確化のため、</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ガイドライン（指針）の</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策定。</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根拠</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前ページの</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表</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➎</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p:cNvSpPr txBox="1"/>
          <p:nvPr/>
        </p:nvSpPr>
        <p:spPr>
          <a:xfrm>
            <a:off x="564347" y="1136576"/>
            <a:ext cx="6105013" cy="307777"/>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派遣</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労働者と派遣先労働者の</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待遇差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配慮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義務規定</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のみ</a:t>
            </a:r>
            <a:endParaRPr kumimoji="1" lang="ja-JP" altLang="en-US" sz="1200" u="sng" dirty="0">
              <a:solidFill>
                <a:srgbClr val="C00000"/>
              </a:solidFill>
            </a:endParaRPr>
          </a:p>
        </p:txBody>
      </p:sp>
      <p:sp>
        <p:nvSpPr>
          <p:cNvPr id="3" name="角丸四角形 2"/>
          <p:cNvSpPr/>
          <p:nvPr/>
        </p:nvSpPr>
        <p:spPr>
          <a:xfrm>
            <a:off x="613500" y="2072680"/>
            <a:ext cx="5911844" cy="1224137"/>
          </a:xfrm>
          <a:prstGeom prst="roundRect">
            <a:avLst>
              <a:gd name="adj" fmla="val 0"/>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＜考え方＞</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派遣</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労働者の就業場所は派遣先で</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あり、待遇に関する派遣労働者の納得感を考慮する上で、派遣先</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の労働者との均等・均衡は重要な</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観点です。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しかし、派遣先の賃金水準と職務の難易度が常に整合的とは言えないため、結果</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として、派遣労働者の段階的・体系的なキャリアアップ支援と不整合な事態を招くことも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あり得ます。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こう</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した状況を踏まえ</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、以下の２つの方式の選択制とします。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）派遣先の労働者との均等・</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均衡待遇</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２）一定の要件を満たす労使協定による待遇</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テキスト ボックス 64"/>
          <p:cNvSpPr txBox="1"/>
          <p:nvPr/>
        </p:nvSpPr>
        <p:spPr>
          <a:xfrm>
            <a:off x="404664" y="1568624"/>
            <a:ext cx="6105013" cy="500137"/>
          </a:xfrm>
          <a:prstGeom prst="rect">
            <a:avLst/>
          </a:prstGeom>
          <a:noFill/>
        </p:spPr>
        <p:txBody>
          <a:bodyPr wrap="square" rtlCol="0">
            <a:spAutoFit/>
          </a:bodyPr>
          <a:lstStyle/>
          <a:p>
            <a:pPr marL="174625" indent="-174625">
              <a:spcBef>
                <a:spcPts val="300"/>
              </a:spcBef>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派遣労働者の待遇差に関する規定の整備にあたっては、</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「派遣先均等・均衡方式」と「</a:t>
            </a:r>
            <a:r>
              <a:rPr lang="ja-JP" altLang="en-US" sz="1200"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労使</a:t>
            </a:r>
            <a:r>
              <a:rPr lang="ja-JP" altLang="en-US" sz="1200" b="1"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協定方式」の選択制になります</a:t>
            </a:r>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200" u="sng" dirty="0">
              <a:solidFill>
                <a:srgbClr val="C00000"/>
              </a:solidFill>
            </a:endParaRPr>
          </a:p>
        </p:txBody>
      </p:sp>
      <p:sp>
        <p:nvSpPr>
          <p:cNvPr id="66" name="テキスト ボックス 65"/>
          <p:cNvSpPr txBox="1"/>
          <p:nvPr/>
        </p:nvSpPr>
        <p:spPr>
          <a:xfrm>
            <a:off x="260648" y="6024126"/>
            <a:ext cx="4608029" cy="307777"/>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Segoe UI" panose="020B0502040204020203" pitchFamily="34" charset="0"/>
                <a:ea typeface="メイリオ" panose="020B0604030504040204" pitchFamily="50" charset="-128"/>
              </a:rPr>
              <a:t>（１）</a:t>
            </a:r>
            <a:r>
              <a:rPr lang="ja-JP" altLang="ja-JP" sz="1400" b="1" dirty="0" smtClean="0">
                <a:solidFill>
                  <a:prstClr val="black"/>
                </a:solidFill>
                <a:latin typeface="Segoe UI" panose="020B0502040204020203" pitchFamily="34" charset="0"/>
                <a:ea typeface="メイリオ" panose="020B0604030504040204" pitchFamily="50" charset="-128"/>
              </a:rPr>
              <a:t>派遣先</a:t>
            </a:r>
            <a:r>
              <a:rPr lang="ja-JP" altLang="ja-JP" sz="1400" b="1" dirty="0">
                <a:solidFill>
                  <a:prstClr val="black"/>
                </a:solidFill>
                <a:latin typeface="Segoe UI" panose="020B0502040204020203" pitchFamily="34" charset="0"/>
                <a:ea typeface="メイリオ" panose="020B0604030504040204" pitchFamily="50" charset="-128"/>
              </a:rPr>
              <a:t>労働者との均等・均衡</a:t>
            </a:r>
            <a:r>
              <a:rPr lang="ja-JP" altLang="ja-JP" sz="1400" b="1" dirty="0" smtClean="0">
                <a:solidFill>
                  <a:prstClr val="black"/>
                </a:solidFill>
                <a:latin typeface="Segoe UI" panose="020B0502040204020203" pitchFamily="34" charset="0"/>
                <a:ea typeface="メイリオ" panose="020B0604030504040204" pitchFamily="50" charset="-128"/>
              </a:rPr>
              <a:t>方式</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269457" y="7268007"/>
            <a:ext cx="4608029" cy="307777"/>
          </a:xfrm>
          <a:prstGeom prst="rect">
            <a:avLst/>
          </a:prstGeom>
          <a:noFill/>
        </p:spPr>
        <p:txBody>
          <a:bodyPr wrap="square" rtlCol="0">
            <a:spAutoFit/>
          </a:bodyPr>
          <a:lstStyle/>
          <a:p>
            <a:pPr marL="185738" indent="-171450">
              <a:spcBef>
                <a:spcPts val="300"/>
              </a:spcBef>
            </a:pPr>
            <a:r>
              <a:rPr lang="ja-JP" altLang="en-US" sz="1400" b="1" dirty="0" smtClean="0">
                <a:solidFill>
                  <a:prstClr val="black"/>
                </a:solidFill>
                <a:latin typeface="Segoe UI" panose="020B0502040204020203" pitchFamily="34" charset="0"/>
                <a:ea typeface="メイリオ" panose="020B0604030504040204" pitchFamily="50" charset="-128"/>
              </a:rPr>
              <a:t>（２）</a:t>
            </a:r>
            <a:r>
              <a:rPr lang="ja-JP" altLang="ja-JP" sz="1400" b="1" dirty="0" smtClean="0">
                <a:solidFill>
                  <a:prstClr val="black"/>
                </a:solidFill>
                <a:latin typeface="Segoe UI" panose="020B0502040204020203" pitchFamily="34" charset="0"/>
                <a:ea typeface="メイリオ" panose="020B0604030504040204" pitchFamily="50" charset="-128"/>
              </a:rPr>
              <a:t>労使</a:t>
            </a:r>
            <a:r>
              <a:rPr lang="ja-JP" altLang="ja-JP" sz="1400" b="1" dirty="0">
                <a:solidFill>
                  <a:prstClr val="black"/>
                </a:solidFill>
                <a:latin typeface="Segoe UI" panose="020B0502040204020203" pitchFamily="34" charset="0"/>
                <a:ea typeface="メイリオ" panose="020B0604030504040204" pitchFamily="50" charset="-128"/>
              </a:rPr>
              <a:t>協定による一定水準を満たす待遇決定</a:t>
            </a:r>
            <a:r>
              <a:rPr lang="ja-JP" altLang="ja-JP" sz="1400" b="1" dirty="0" smtClean="0">
                <a:solidFill>
                  <a:prstClr val="black"/>
                </a:solidFill>
                <a:latin typeface="Segoe UI" panose="020B0502040204020203" pitchFamily="34" charset="0"/>
                <a:ea typeface="メイリオ" panose="020B0604030504040204" pitchFamily="50" charset="-128"/>
              </a:rPr>
              <a:t>方式</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テキスト ボックス 67"/>
          <p:cNvSpPr txBox="1"/>
          <p:nvPr/>
        </p:nvSpPr>
        <p:spPr>
          <a:xfrm>
            <a:off x="4020015" y="7512194"/>
            <a:ext cx="2568375" cy="907941"/>
          </a:xfrm>
          <a:prstGeom prst="rect">
            <a:avLst/>
          </a:prstGeom>
          <a:noFill/>
        </p:spPr>
        <p:txBody>
          <a:bodyPr wrap="square" rtlCol="0">
            <a:spAutoFit/>
          </a:bodyPr>
          <a:lstStyle/>
          <a:p>
            <a:pPr>
              <a:spcBef>
                <a:spcPts val="300"/>
              </a:spcBef>
            </a:pP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事業主が、労働者の過半数で組織する労働組合又は労働者の過半数代表者と以下の要件を満たす労使協定を締結し、当該協定に基づいて待遇</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決定</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派遣先の教育訓練、福利厚生は除く。）</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812246" y="6295927"/>
            <a:ext cx="804145" cy="252000"/>
          </a:xfrm>
          <a:prstGeom prst="rect">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tIns="36000"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a:t>
            </a:r>
          </a:p>
        </p:txBody>
      </p:sp>
      <p:sp>
        <p:nvSpPr>
          <p:cNvPr id="42" name="スマイル 41"/>
          <p:cNvSpPr/>
          <p:nvPr/>
        </p:nvSpPr>
        <p:spPr>
          <a:xfrm>
            <a:off x="1983672" y="7740758"/>
            <a:ext cx="324000" cy="396000"/>
          </a:xfrm>
          <a:prstGeom prst="smileyFace">
            <a:avLst/>
          </a:prstGeom>
          <a:noFill/>
          <a:ln w="28575">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476915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266700" y="533908"/>
            <a:ext cx="6330950" cy="1772684"/>
          </a:xfrm>
          <a:prstGeom prst="rect">
            <a:avLst/>
          </a:prstGeom>
          <a:solidFill>
            <a:schemeClr val="accent2">
              <a:lumMod val="20000"/>
              <a:lumOff val="80000"/>
            </a:schemeClr>
          </a:solidFill>
        </p:spPr>
        <p:txBody>
          <a:bodyPr wrap="square" lIns="18000" tIns="18000" rIns="18000" bIns="18000" anchor="ctr">
            <a:noAutofit/>
          </a:bodyPr>
          <a:lstStyle/>
          <a:p>
            <a:pPr marL="92075" indent="-92075">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本ガイドライン</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案は、いわゆる正規雇用労働者</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（無期雇用フルタイム労働者）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と非正規雇用労働者</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（有期雇用労働者・パートタイム労働者・派遣労働者）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間で、待遇差が存在する場合に、いかなる待遇差が不合理なものであり、いかなる待遇差は不合理なものでないのかを示したものである。この際、典型的な事例として整理できるものについては、問題とならない例・問題となる例という形で具体例を付した。なお、具体例として整理されていない事例については、各社の労使で個別具体の事情に応じて議論していくことが望まれる。</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今後、本ガイドライン案については、関係者の意見や国会審議</a:t>
            </a:r>
            <a:r>
              <a:rPr lang="ja-JP" altLang="en-US" sz="11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を踏まえて</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最終的に　　　　　確定する</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spcBef>
                <a:spcPts val="600"/>
              </a:spcBef>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（詳しくはこちら）</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www.mhlw.go.jp/stf/seisakunitsuite/bunya/0000190591.html</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4</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1599713815"/>
              </p:ext>
            </p:extLst>
          </p:nvPr>
        </p:nvGraphicFramePr>
        <p:xfrm>
          <a:off x="297786" y="2432720"/>
          <a:ext cx="2052320" cy="487680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1173480">
                  <a:extLst>
                    <a:ext uri="{9D8B030D-6E8A-4147-A177-3AD203B41FA5}">
                      <a16:colId xmlns:a16="http://schemas.microsoft.com/office/drawing/2014/main" val="20001"/>
                    </a:ext>
                  </a:extLst>
                </a:gridCol>
                <a:gridCol w="411480">
                  <a:extLst>
                    <a:ext uri="{9D8B030D-6E8A-4147-A177-3AD203B41FA5}">
                      <a16:colId xmlns:a16="http://schemas.microsoft.com/office/drawing/2014/main" val="20002"/>
                    </a:ext>
                  </a:extLst>
                </a:gridCol>
                <a:gridCol w="259080">
                  <a:extLst>
                    <a:ext uri="{9D8B030D-6E8A-4147-A177-3AD203B41FA5}">
                      <a16:colId xmlns:a16="http://schemas.microsoft.com/office/drawing/2014/main" val="20003"/>
                    </a:ext>
                  </a:extLst>
                </a:gridCol>
              </a:tblGrid>
              <a:tr h="417440">
                <a:tc>
                  <a:txBody>
                    <a:bodyPr/>
                    <a:lstStyle/>
                    <a:p>
                      <a:pPr algn="ctr"/>
                      <a:endParaRPr kumimoji="1" lang="en-US" altLang="ja-JP"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gridSpan="2">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給与明細書</a:t>
                      </a: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基本給</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r"/>
                      <a:endParaRPr kumimoji="1" lang="en-US" altLang="ja-JP" sz="1200" dirty="0" smtClean="0">
                        <a:latin typeface="ＭＳ ゴシック" panose="020B0609070205080204" pitchFamily="49" charset="-128"/>
                        <a:ea typeface="ＭＳ ゴシック" panose="020B0609070205080204" pitchFamily="49" charset="-128"/>
                      </a:endParaRPr>
                    </a:p>
                    <a:p>
                      <a:pPr algn="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役職手当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通勤手当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賞与</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時間外手当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深夜出勤手当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休日出勤手当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家族手当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8"/>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住宅手当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9"/>
                  </a:ext>
                </a:extLst>
              </a:tr>
              <a:tr h="0">
                <a:tc gridSpan="4">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0"/>
                  </a:ext>
                </a:extLst>
              </a:tr>
            </a:tbl>
          </a:graphicData>
        </a:graphic>
      </p:graphicFrame>
      <p:sp>
        <p:nvSpPr>
          <p:cNvPr id="53" name="メモ 52"/>
          <p:cNvSpPr/>
          <p:nvPr/>
        </p:nvSpPr>
        <p:spPr>
          <a:xfrm>
            <a:off x="2428705" y="2610225"/>
            <a:ext cx="4227609" cy="2018629"/>
          </a:xfrm>
          <a:prstGeom prst="foldedCorner">
            <a:avLst>
              <a:gd name="adj" fmla="val 9393"/>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職業経験・能力に応じて」、「②業績・成果に応じて」、「③勤続年数に応じて」支給しようとする場合は、①、②、③に応じた部分について、同一であれば同一の支給を求め、一定の違いがあった場合には、その相違に応じた支給を求めている。</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労働者と有期雇用労働者・パートタイム労働者の賃金の決定基準・ルールの違いがあるときは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、「将来の役割期待が異なるため」という主観的</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・抽象的説明では足りず、賃金の決定基準・ルールの違いについて、職務内容、職務内容・配置の変更範囲、その他の事情の客観的・具体的な実態に照らして不合理なものであってはならない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メモ 53"/>
          <p:cNvSpPr/>
          <p:nvPr/>
        </p:nvSpPr>
        <p:spPr>
          <a:xfrm>
            <a:off x="2425100" y="4813256"/>
            <a:ext cx="4223349" cy="1800000"/>
          </a:xfrm>
          <a:prstGeom prst="foldedCorner">
            <a:avLst>
              <a:gd name="adj" fmla="val 16824"/>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の内容、責任の範囲・程度に対して支給しようとする場合、無期雇用</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同一の役職･責任に</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就く</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は、同一の支給をしなければならない。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また、役職の内容、責任に一定の違いがある場合においては、その相違に応じた支給をしなければならない</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spcBef>
                <a:spcPts val="400"/>
              </a:spcBef>
            </a:pP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同様の手当</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特殊作業手当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（同様の作業の場合）</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982663">
              <a:lnSpc>
                <a:spcPts val="11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特殊勤務手当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（同様の勤務の場合）</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982663">
              <a:lnSpc>
                <a:spcPts val="11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皆勤</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同一の業務内容の場合）</a:t>
            </a:r>
          </a:p>
        </p:txBody>
      </p:sp>
      <p:sp>
        <p:nvSpPr>
          <p:cNvPr id="55" name="メモ 54"/>
          <p:cNvSpPr/>
          <p:nvPr/>
        </p:nvSpPr>
        <p:spPr>
          <a:xfrm>
            <a:off x="2438400" y="6814334"/>
            <a:ext cx="4219575" cy="792000"/>
          </a:xfrm>
          <a:prstGeom prst="foldedCorner">
            <a:avLst>
              <a:gd name="adj" fmla="val 26778"/>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有期</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雇用労働者・パートタイム労働者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は無期雇用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同一の支給をしなければならない。　</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spcBef>
                <a:spcPts val="400"/>
              </a:spcBef>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同様の手当</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単身赴任手当</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（同一の支給要件を満たす場合）</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メモ 56"/>
          <p:cNvSpPr/>
          <p:nvPr/>
        </p:nvSpPr>
        <p:spPr>
          <a:xfrm>
            <a:off x="2438402" y="7876350"/>
            <a:ext cx="4219573" cy="1224000"/>
          </a:xfrm>
          <a:prstGeom prst="foldedCorner">
            <a:avLst>
              <a:gd name="adj" fmla="val 17381"/>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について、会社の業績等への貢献に応じて支給しようとする場合、無期雇用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同一の貢献で</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は、貢献に応じた部分につき、同一の支給をしなければならない。また、貢献に一定の違いがある場合においては、その相違に応じた支給をしなければならない。</a:t>
            </a:r>
          </a:p>
        </p:txBody>
      </p:sp>
      <p:sp>
        <p:nvSpPr>
          <p:cNvPr id="58" name="メモ 57"/>
          <p:cNvSpPr/>
          <p:nvPr/>
        </p:nvSpPr>
        <p:spPr>
          <a:xfrm>
            <a:off x="376794" y="9198146"/>
            <a:ext cx="6292863" cy="584105"/>
          </a:xfrm>
          <a:prstGeom prst="foldedCorner">
            <a:avLst>
              <a:gd name="adj" fmla="val 17275"/>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無期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同一の時間外、休日、深夜労働を行った有期雇用労働者・パートタイム労働者には、同一の割増率等で支給をしなければならない。</a:t>
            </a:r>
          </a:p>
        </p:txBody>
      </p:sp>
      <p:sp>
        <p:nvSpPr>
          <p:cNvPr id="59" name="メモ 58"/>
          <p:cNvSpPr/>
          <p:nvPr/>
        </p:nvSpPr>
        <p:spPr>
          <a:xfrm>
            <a:off x="361231" y="7288907"/>
            <a:ext cx="1709909" cy="1656000"/>
          </a:xfrm>
          <a:prstGeom prst="foldedCorner">
            <a:avLst>
              <a:gd name="adj" fmla="val 12423"/>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家族</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手当、住宅手当等はガイドライン案には示されていないが、均衡・均等待遇の対象となっており、各社の労使で個別具体の事情に応じて議論していくことが望まれる。</a:t>
            </a:r>
          </a:p>
        </p:txBody>
      </p:sp>
      <p:sp>
        <p:nvSpPr>
          <p:cNvPr id="2" name="角丸四角形 1"/>
          <p:cNvSpPr/>
          <p:nvPr/>
        </p:nvSpPr>
        <p:spPr>
          <a:xfrm>
            <a:off x="562948" y="2925813"/>
            <a:ext cx="696999" cy="279301"/>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562948" y="3395987"/>
            <a:ext cx="769007"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562948" y="3846316"/>
            <a:ext cx="769007"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角丸四角形 67"/>
          <p:cNvSpPr/>
          <p:nvPr/>
        </p:nvSpPr>
        <p:spPr>
          <a:xfrm>
            <a:off x="562948" y="4293966"/>
            <a:ext cx="501610"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a:xfrm>
            <a:off x="554701" y="4726014"/>
            <a:ext cx="1109852" cy="1235169"/>
          </a:xfrm>
          <a:prstGeom prst="roundRect">
            <a:avLst>
              <a:gd name="adj" fmla="val 12376"/>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角丸四角形 69"/>
          <p:cNvSpPr/>
          <p:nvPr/>
        </p:nvSpPr>
        <p:spPr>
          <a:xfrm>
            <a:off x="526943" y="6115941"/>
            <a:ext cx="841016" cy="842321"/>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矢印コネクタ 3"/>
          <p:cNvCxnSpPr>
            <a:stCxn id="3" idx="1"/>
            <a:endCxn id="2" idx="3"/>
          </p:cNvCxnSpPr>
          <p:nvPr/>
        </p:nvCxnSpPr>
        <p:spPr>
          <a:xfrm flipH="1">
            <a:off x="1259947" y="2604041"/>
            <a:ext cx="1168758" cy="461423"/>
          </a:xfrm>
          <a:prstGeom prst="straightConnector1">
            <a:avLst/>
          </a:prstGeom>
          <a:ln w="25400">
            <a:solidFill>
              <a:srgbClr val="002060"/>
            </a:solidFill>
            <a:tailEnd type="arrow"/>
          </a:ln>
        </p:spPr>
        <p:style>
          <a:lnRef idx="1">
            <a:schemeClr val="dk1"/>
          </a:lnRef>
          <a:fillRef idx="0">
            <a:schemeClr val="dk1"/>
          </a:fillRef>
          <a:effectRef idx="0">
            <a:schemeClr val="dk1"/>
          </a:effectRef>
          <a:fontRef idx="minor">
            <a:schemeClr val="tx1"/>
          </a:fontRef>
        </p:style>
      </p:cxnSp>
      <p:cxnSp>
        <p:nvCxnSpPr>
          <p:cNvPr id="15" name="カギ線コネクタ 14"/>
          <p:cNvCxnSpPr>
            <a:stCxn id="46" idx="1"/>
            <a:endCxn id="69" idx="1"/>
          </p:cNvCxnSpPr>
          <p:nvPr/>
        </p:nvCxnSpPr>
        <p:spPr>
          <a:xfrm rot="10800000" flipH="1">
            <a:off x="404663" y="5343600"/>
            <a:ext cx="150037" cy="3828895"/>
          </a:xfrm>
          <a:prstGeom prst="bentConnector3">
            <a:avLst>
              <a:gd name="adj1" fmla="val -152362"/>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a:stCxn id="39" idx="1"/>
            <a:endCxn id="66" idx="3"/>
          </p:cNvCxnSpPr>
          <p:nvPr/>
        </p:nvCxnSpPr>
        <p:spPr>
          <a:xfrm rot="10800000">
            <a:off x="1331955" y="3540003"/>
            <a:ext cx="1096750" cy="1281056"/>
          </a:xfrm>
          <a:prstGeom prst="bentConnector3">
            <a:avLst>
              <a:gd name="adj1" fmla="val 918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3" name="カギ線コネクタ 92"/>
          <p:cNvCxnSpPr>
            <a:stCxn id="41" idx="1"/>
            <a:endCxn id="67" idx="3"/>
          </p:cNvCxnSpPr>
          <p:nvPr/>
        </p:nvCxnSpPr>
        <p:spPr>
          <a:xfrm rot="10800000">
            <a:off x="1331955" y="3990333"/>
            <a:ext cx="1096750" cy="2824001"/>
          </a:xfrm>
          <a:prstGeom prst="bentConnector3">
            <a:avLst>
              <a:gd name="adj1" fmla="val 16129"/>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8" name="カギ線コネクタ 107"/>
          <p:cNvCxnSpPr>
            <a:stCxn id="43" idx="1"/>
            <a:endCxn id="68" idx="3"/>
          </p:cNvCxnSpPr>
          <p:nvPr/>
        </p:nvCxnSpPr>
        <p:spPr>
          <a:xfrm rot="10800000">
            <a:off x="1064558" y="4437982"/>
            <a:ext cx="1373846" cy="3438368"/>
          </a:xfrm>
          <a:prstGeom prst="bentConnector3">
            <a:avLst>
              <a:gd name="adj1" fmla="val 20188"/>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260350" y="56456"/>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「同一労働同一賃金ガイドライン案」の</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2428705" y="2478041"/>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基 本 給</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2428705" y="4695059"/>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役職手当等</a:t>
            </a:r>
          </a:p>
        </p:txBody>
      </p:sp>
      <p:sp>
        <p:nvSpPr>
          <p:cNvPr id="41" name="角丸四角形 40"/>
          <p:cNvSpPr/>
          <p:nvPr/>
        </p:nvSpPr>
        <p:spPr>
          <a:xfrm>
            <a:off x="2428705" y="6688333"/>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通勤手当等</a:t>
            </a:r>
          </a:p>
        </p:txBody>
      </p:sp>
      <p:sp>
        <p:nvSpPr>
          <p:cNvPr id="43" name="角丸四角形 42"/>
          <p:cNvSpPr/>
          <p:nvPr/>
        </p:nvSpPr>
        <p:spPr>
          <a:xfrm>
            <a:off x="2438404" y="7750350"/>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賞 与</a:t>
            </a:r>
            <a:endParaRPr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404664" y="9046494"/>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00" b="1" dirty="0">
                <a:latin typeface="Meiryo UI" panose="020B0604030504040204" pitchFamily="50" charset="-128"/>
                <a:ea typeface="Meiryo UI" panose="020B0604030504040204" pitchFamily="50" charset="-128"/>
                <a:cs typeface="Meiryo UI" panose="020B0604030504040204" pitchFamily="50" charset="-128"/>
              </a:rPr>
              <a:t>時間外手当等</a:t>
            </a:r>
          </a:p>
        </p:txBody>
      </p:sp>
      <p:sp>
        <p:nvSpPr>
          <p:cNvPr id="71" name="角丸四角形 70"/>
          <p:cNvSpPr/>
          <p:nvPr/>
        </p:nvSpPr>
        <p:spPr>
          <a:xfrm>
            <a:off x="376795" y="7136161"/>
            <a:ext cx="1678780"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家族手当・住宅手当等</a:t>
            </a:r>
          </a:p>
        </p:txBody>
      </p:sp>
      <p:cxnSp>
        <p:nvCxnSpPr>
          <p:cNvPr id="74" name="直線矢印コネクタ 73"/>
          <p:cNvCxnSpPr/>
          <p:nvPr/>
        </p:nvCxnSpPr>
        <p:spPr>
          <a:xfrm>
            <a:off x="1055762" y="6958263"/>
            <a:ext cx="0" cy="177898"/>
          </a:xfrm>
          <a:prstGeom prst="straightConnector1">
            <a:avLst/>
          </a:prstGeom>
          <a:ln w="25400">
            <a:solidFill>
              <a:srgbClr val="002060"/>
            </a:solidFill>
            <a:tailEnd type="arrow"/>
          </a:ln>
        </p:spPr>
        <p:style>
          <a:lnRef idx="1">
            <a:schemeClr val="dk1"/>
          </a:lnRef>
          <a:fillRef idx="0">
            <a:schemeClr val="dk1"/>
          </a:fillRef>
          <a:effectRef idx="0">
            <a:schemeClr val="dk1"/>
          </a:effectRef>
          <a:fontRef idx="minor">
            <a:schemeClr val="tx1"/>
          </a:fontRef>
        </p:style>
      </p:cxnSp>
      <p:pic>
        <p:nvPicPr>
          <p:cNvPr id="31" name="EA06BD07-CDF5-4EE6-A012-B717042A1BD0" descr="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6601" y="1712640"/>
            <a:ext cx="478743" cy="478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79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188640" y="0"/>
            <a:ext cx="6492323" cy="977753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a:xfrm>
            <a:off x="272661" y="3296816"/>
            <a:ext cx="6972763" cy="307777"/>
          </a:xfrm>
          <a:prstGeom prst="rect">
            <a:avLst/>
          </a:prstGeom>
          <a:noFill/>
        </p:spPr>
        <p:txBody>
          <a:bodyPr wrap="square" rtlCol="0">
            <a:spAutoFit/>
          </a:bodyPr>
          <a:lstStyle/>
          <a:p>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：説明義務の規定なし  </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5" name="表 54"/>
          <p:cNvGraphicFramePr>
            <a:graphicFrameLocks noGrp="1"/>
          </p:cNvGraphicFramePr>
          <p:nvPr>
            <p:extLst>
              <p:ext uri="{D42A27DB-BD31-4B8C-83A1-F6EECF244321}">
                <p14:modId xmlns:p14="http://schemas.microsoft.com/office/powerpoint/2010/main" val="3885811253"/>
              </p:ext>
            </p:extLst>
          </p:nvPr>
        </p:nvGraphicFramePr>
        <p:xfrm>
          <a:off x="490276" y="3620264"/>
          <a:ext cx="6107076" cy="1188720"/>
        </p:xfrm>
        <a:graphic>
          <a:graphicData uri="http://schemas.openxmlformats.org/drawingml/2006/table">
            <a:tbl>
              <a:tblPr firstRow="1" bandRow="1">
                <a:tableStyleId>{5940675A-B579-460E-94D1-54222C63F5DA}</a:tableStyleId>
              </a:tblPr>
              <a:tblGrid>
                <a:gridCol w="2520009">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138795">
                  <a:extLst>
                    <a:ext uri="{9D8B030D-6E8A-4147-A177-3AD203B41FA5}">
                      <a16:colId xmlns:a16="http://schemas.microsoft.com/office/drawing/2014/main" val="20003"/>
                    </a:ext>
                  </a:extLst>
                </a:gridCol>
              </a:tblGrid>
              <a:tr h="249560">
                <a:tc>
                  <a:txBody>
                    <a:bodyPr/>
                    <a:lstStyle/>
                    <a:p>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191264">
                <a:tc>
                  <a:txBody>
                    <a:bodyP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待遇内容</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1"/>
                  </a:ext>
                </a:extLst>
              </a:tr>
              <a:tr h="17449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待遇決定に際しての考慮事項</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2"/>
                  </a:ext>
                </a:extLst>
              </a:tr>
              <a:tr h="271264">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待遇差の内容・理由</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12" name="テキスト ボックス 11"/>
          <p:cNvSpPr txBox="1"/>
          <p:nvPr/>
        </p:nvSpPr>
        <p:spPr>
          <a:xfrm>
            <a:off x="-7223635" y="575746"/>
            <a:ext cx="6853846" cy="511251"/>
          </a:xfrm>
          <a:prstGeom prst="rect">
            <a:avLst/>
          </a:prstGeom>
          <a:noFill/>
        </p:spPr>
        <p:txBody>
          <a:bodyPr wrap="square" lIns="0" tIns="0" rIns="0" bIns="0" rtlCol="0">
            <a:noAutofit/>
          </a:bodyPr>
          <a:lstStyle/>
          <a:p>
            <a:pPr algn="ctr"/>
            <a:endParaRPr lang="ja-JP" altLang="en-US" sz="2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3"/>
          <p:cNvSpPr>
            <a:spLocks noGrp="1"/>
          </p:cNvSpPr>
          <p:nvPr>
            <p:ph type="sldNum" sz="quarter" idx="12"/>
          </p:nvPr>
        </p:nvSpPr>
        <p:spPr>
          <a:xfrm>
            <a:off x="5285184" y="9538165"/>
            <a:ext cx="1600200" cy="527403"/>
          </a:xfrm>
        </p:spPr>
        <p:txBody>
          <a:bodyPr/>
          <a:lstStyle/>
          <a:p>
            <a:fld id="{C204B9FB-E35C-4852-9C2F-17CD75B4BA35}"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5</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60350" y="128464"/>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労働者に対する、待遇に関する説明義務を強化します</a:t>
            </a:r>
          </a:p>
        </p:txBody>
      </p:sp>
      <p:sp>
        <p:nvSpPr>
          <p:cNvPr id="31" name="角丸四角形 30"/>
          <p:cNvSpPr/>
          <p:nvPr/>
        </p:nvSpPr>
        <p:spPr>
          <a:xfrm>
            <a:off x="505406" y="1253585"/>
            <a:ext cx="6063171" cy="2043231"/>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rIns="108000" bIns="36000" rtlCol="0" anchor="ctr" anchorCtr="0"/>
          <a:lstStyle/>
          <a:p>
            <a:pPr marL="174625" indent="-174625"/>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➊</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雇用労働者</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に対し、</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本人の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待遇内容及び待遇決定に際しての考慮事項</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説明義務</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➋ </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・有期雇用労働者・派遣労働者</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について、事業主に正規雇用労働者との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待遇差の内容・理由</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説明義務</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（求めた場合）を創設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➌ 説明</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を求めた場合の</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不利益取扱い禁止</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改正</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によって、非正規雇用労働者</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正社員との待遇差の内容や理由」について</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も説明を受けられるよう</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になります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flipH="1">
            <a:off x="3035529" y="4512904"/>
            <a:ext cx="3580057" cy="293962"/>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flipH="1">
            <a:off x="4282750" y="3879122"/>
            <a:ext cx="1162473" cy="589567"/>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flipH="1">
            <a:off x="3021891" y="4986842"/>
            <a:ext cx="3580057" cy="306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5337223" y="406870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１</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44" name="円/楕円 43"/>
          <p:cNvSpPr/>
          <p:nvPr/>
        </p:nvSpPr>
        <p:spPr>
          <a:xfrm>
            <a:off x="6485367" y="4510353"/>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２</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45" name="円/楕円 44"/>
          <p:cNvSpPr/>
          <p:nvPr/>
        </p:nvSpPr>
        <p:spPr>
          <a:xfrm>
            <a:off x="6453336" y="5025032"/>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３</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3" name="テキスト ボックス 62"/>
          <p:cNvSpPr txBox="1"/>
          <p:nvPr/>
        </p:nvSpPr>
        <p:spPr>
          <a:xfrm>
            <a:off x="3080056" y="5011528"/>
            <a:ext cx="3273791" cy="276999"/>
          </a:xfrm>
          <a:prstGeom prst="rect">
            <a:avLst/>
          </a:prstGeom>
          <a:noFill/>
        </p:spPr>
        <p:txBody>
          <a:bodyPr wrap="square" rtlCol="0">
            <a:spAutoFit/>
          </a:bodyP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説明を求めた場合の不利益取扱いを禁止 </a:t>
            </a:r>
            <a:endParaRPr kumimoji="1"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61351" y="632520"/>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事業主が労働者に対して説明しなければならない内容を</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有期・派遣で統一的に整備します。</a:t>
            </a:r>
          </a:p>
        </p:txBody>
      </p:sp>
      <p:sp>
        <p:nvSpPr>
          <p:cNvPr id="26" name="十字形 25"/>
          <p:cNvSpPr/>
          <p:nvPr/>
        </p:nvSpPr>
        <p:spPr>
          <a:xfrm flipH="1">
            <a:off x="4833176"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十字形 31"/>
          <p:cNvSpPr/>
          <p:nvPr/>
        </p:nvSpPr>
        <p:spPr>
          <a:xfrm flipH="1">
            <a:off x="5949280"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十字形 32"/>
          <p:cNvSpPr/>
          <p:nvPr/>
        </p:nvSpPr>
        <p:spPr>
          <a:xfrm flipH="1">
            <a:off x="3573016"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620688" y="4880992"/>
            <a:ext cx="2219217" cy="18216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賃金、福利厚生、教育訓練など</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290347" y="5457056"/>
            <a:ext cx="6337300" cy="719510"/>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行政</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による事業主への助言・指導等や</a:t>
            </a:r>
          </a:p>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裁判外紛争解決手続</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baseline="30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の規定を整備します</a:t>
            </a:r>
          </a:p>
        </p:txBody>
      </p:sp>
      <p:sp>
        <p:nvSpPr>
          <p:cNvPr id="35" name="正方形/長方形 34"/>
          <p:cNvSpPr/>
          <p:nvPr/>
        </p:nvSpPr>
        <p:spPr>
          <a:xfrm>
            <a:off x="2204864" y="6105128"/>
            <a:ext cx="5904656" cy="36432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と労働者との間の紛争を、裁判をせずに解決する手続きのことをいいます。</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333633" y="6465216"/>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行政による助言・指導等や行政</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ＡＤＲの</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をパート・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で統一的に</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p>
        </p:txBody>
      </p:sp>
      <p:sp>
        <p:nvSpPr>
          <p:cNvPr id="37" name="角丸四角形 36"/>
          <p:cNvSpPr/>
          <p:nvPr/>
        </p:nvSpPr>
        <p:spPr>
          <a:xfrm>
            <a:off x="475156" y="6950798"/>
            <a:ext cx="6179385" cy="1242562"/>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rIns="72000" bIns="36000" rtlCol="0" anchor="ctr" anchorCtr="0"/>
          <a:lstStyle/>
          <a:p>
            <a:pPr marL="174625" indent="-174625">
              <a:spcBef>
                <a:spcPts val="1200"/>
              </a:spcBef>
            </a:pP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雇用労働者・派遣労働者</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について、行政による裁判外紛争解決手続（</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a:t>
            </a: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ADR</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）の根拠規定を整備。</a:t>
            </a:r>
          </a:p>
          <a:p>
            <a:pPr marL="174625" indent="-174625">
              <a:spcBef>
                <a:spcPts val="12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によって、「均衡待遇」や「待遇差の内容・理由</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」に関する説明</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についても、行政ＡＤＲの対象となります（無料）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128645" y="9201472"/>
            <a:ext cx="6972763" cy="276999"/>
          </a:xfrm>
          <a:prstGeom prst="rect">
            <a:avLst/>
          </a:prstGeom>
          <a:noFill/>
        </p:spPr>
        <p:txBody>
          <a:bodyPr wrap="square" rtlCol="0">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○：規定あり    △：部分的に規定あり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3035529" y="9451612"/>
            <a:ext cx="1537992" cy="253916"/>
          </a:xfrm>
          <a:prstGeom prst="rect">
            <a:avLst/>
          </a:prstGeom>
          <a:noFill/>
        </p:spPr>
        <p:txBody>
          <a:bodyPr wrap="square" rtlCol="0">
            <a:spAutoFit/>
          </a:bodyPr>
          <a:lstStyle/>
          <a:p>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は対象外</a:t>
            </a:r>
            <a:r>
              <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2086242648"/>
              </p:ext>
            </p:extLst>
          </p:nvPr>
        </p:nvGraphicFramePr>
        <p:xfrm>
          <a:off x="461501" y="8291542"/>
          <a:ext cx="6107076" cy="883920"/>
        </p:xfrm>
        <a:graphic>
          <a:graphicData uri="http://schemas.openxmlformats.org/drawingml/2006/table">
            <a:tbl>
              <a:tblPr firstRow="1" bandRow="1">
                <a:tableStyleId>{5940675A-B579-460E-94D1-54222C63F5DA}</a:tableStyleId>
              </a:tblPr>
              <a:tblGrid>
                <a:gridCol w="2520009">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138795">
                  <a:extLst>
                    <a:ext uri="{9D8B030D-6E8A-4147-A177-3AD203B41FA5}">
                      <a16:colId xmlns:a16="http://schemas.microsoft.com/office/drawing/2014/main" val="20003"/>
                    </a:ext>
                  </a:extLst>
                </a:gridCol>
              </a:tblGrid>
              <a:tr h="201734">
                <a:tc>
                  <a:txBody>
                    <a:bodyPr/>
                    <a:lstStyle/>
                    <a:p>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21544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行政による助言・指導等</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1"/>
                  </a:ext>
                </a:extLst>
              </a:tr>
              <a:tr h="198678">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ADR</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1798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157192" y="9375911"/>
            <a:ext cx="1600200" cy="527403"/>
          </a:xfrm>
        </p:spPr>
        <p:txBody>
          <a:bodyPr/>
          <a:lstStyle/>
          <a:p>
            <a:fld id="{880319E4-FDE7-458F-BD10-6FC582C326FE}" type="slidenum">
              <a:rPr lang="ja-JP" altLang="en-US" sz="1800" b="1" smtClean="0">
                <a:solidFill>
                  <a:schemeClr val="tx1"/>
                </a:solidFill>
                <a:latin typeface="メイリオ" panose="020B0604030504040204" pitchFamily="50" charset="-128"/>
                <a:ea typeface="メイリオ" panose="020B0604030504040204" pitchFamily="50" charset="-128"/>
              </a:rPr>
              <a:pPr/>
              <a:t>6</a:t>
            </a:fld>
            <a:endParaRPr lang="ja-JP" altLang="en-US" sz="1800" b="1"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116632" y="272480"/>
            <a:ext cx="6640760" cy="950505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90850" y="6939929"/>
            <a:ext cx="6492323" cy="2664296"/>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endParaRPr lang="en-US" altLang="ja-JP"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特集ページ</a:t>
            </a: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検索ワード：同一労働同一賃金</a:t>
            </a: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https</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www.mhlw.go.jp/stf/seisakunitsuite/bunya/0000144972.html</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パートタイム・有期雇用労働法に関するお問い合わせ</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厚生労働省雇用環境・均等局有期・短時間労働課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ＴＥＬ）０３－３５９５－３３５２</a:t>
            </a: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労働者派遣法の改正に関するお問い合わせ</a:t>
            </a:r>
            <a:endPar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zh-TW"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職業安定局需給調整事業課</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０３ー３５０２ー５２２７</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検索ワード：働き方改革推進支援</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www.mhlw.go.jp/stf/seisakunitsuite/bunya/0000198331.html</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32656" y="712438"/>
            <a:ext cx="6192688" cy="5968754"/>
          </a:xfrm>
          <a:prstGeom prst="roundRect">
            <a:avLst>
              <a:gd name="adj" fmla="val 3693"/>
            </a:avLst>
          </a:prstGeom>
          <a:solidFill>
            <a:schemeClr val="bg1"/>
          </a:solidFill>
          <a:ln w="444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90850" y="343106"/>
            <a:ext cx="1296144" cy="369332"/>
          </a:xfrm>
          <a:prstGeom prst="rect">
            <a:avLst/>
          </a:prstGeom>
          <a:noFill/>
        </p:spPr>
        <p:txBody>
          <a:bodyPr wrap="square" rtlCol="0">
            <a:spAutoFit/>
          </a:bodyPr>
          <a:lstStyle/>
          <a:p>
            <a:pPr algn="ctr"/>
            <a:r>
              <a:rPr kumimoji="1" lang="en-US" altLang="ja-JP" b="1" dirty="0" smtClean="0">
                <a:latin typeface="メイリオ" panose="020B0604030504040204" pitchFamily="50" charset="-128"/>
                <a:ea typeface="メイリオ" panose="020B0604030504040204" pitchFamily="50" charset="-128"/>
              </a:rPr>
              <a:t>Memo</a:t>
            </a:r>
            <a:endParaRPr kumimoji="1" lang="ja-JP" altLang="en-US" b="1" dirty="0">
              <a:latin typeface="メイリオ" panose="020B0604030504040204" pitchFamily="50" charset="-128"/>
              <a:ea typeface="メイリオ" panose="020B0604030504040204" pitchFamily="50" charset="-128"/>
            </a:endParaRPr>
          </a:p>
        </p:txBody>
      </p:sp>
      <p:sp>
        <p:nvSpPr>
          <p:cNvPr id="9" name="スライド番号プレースホルダー 3"/>
          <p:cNvSpPr txBox="1">
            <a:spLocks/>
          </p:cNvSpPr>
          <p:nvPr/>
        </p:nvSpPr>
        <p:spPr>
          <a:xfrm>
            <a:off x="5285184"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32398621"/>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20375</TotalTime>
  <Words>1181</Words>
  <Application>Microsoft Office PowerPoint</Application>
  <PresentationFormat>A4 210 x 297 mm</PresentationFormat>
  <Paragraphs>247</Paragraphs>
  <Slides>6</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ＤＦ特太ゴシック体</vt:lpstr>
      <vt:lpstr>Meiryo UI</vt:lpstr>
      <vt:lpstr>ＭＳ Ｐゴシック</vt:lpstr>
      <vt:lpstr>ＭＳ ゴシック</vt:lpstr>
      <vt:lpstr>メイリオ</vt:lpstr>
      <vt:lpstr>Arial</vt:lpstr>
      <vt:lpstr>Calibri</vt:lpstr>
      <vt:lpstr>Segoe UI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山口 昌平(yamaguchi-shouhei)</cp:lastModifiedBy>
  <cp:revision>1213</cp:revision>
  <cp:lastPrinted>2018-07-13T09:17:44Z</cp:lastPrinted>
  <dcterms:created xsi:type="dcterms:W3CDTF">2013-12-16T07:30:47Z</dcterms:created>
  <dcterms:modified xsi:type="dcterms:W3CDTF">2018-07-13T09:36:57Z</dcterms:modified>
</cp:coreProperties>
</file>