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dp" ContentType="image/vnd.ms-photo"/>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3" r:id="rId1"/>
  </p:sldMasterIdLst>
  <p:notesMasterIdLst>
    <p:notesMasterId r:id="rId12"/>
  </p:notesMasterIdLst>
  <p:sldIdLst>
    <p:sldId id="354" r:id="rId2"/>
    <p:sldId id="355" r:id="rId3"/>
    <p:sldId id="358" r:id="rId4"/>
    <p:sldId id="356" r:id="rId5"/>
    <p:sldId id="350" r:id="rId6"/>
    <p:sldId id="352" r:id="rId7"/>
    <p:sldId id="348" r:id="rId8"/>
    <p:sldId id="357" r:id="rId9"/>
    <p:sldId id="361" r:id="rId10"/>
    <p:sldId id="360" r:id="rId11"/>
  </p:sldIdLst>
  <p:sldSz cx="6858000" cy="9906000" type="A4"/>
  <p:notesSz cx="6807200" cy="9939338"/>
  <p:defaultTextStyle>
    <a:defPPr>
      <a:defRPr lang="ja-JP"/>
    </a:defPPr>
    <a:lvl1pPr marL="0" algn="l" defTabSz="910944" rtl="0" eaLnBrk="1" latinLnBrk="0" hangingPunct="1">
      <a:defRPr kumimoji="1" sz="1800" kern="1200">
        <a:solidFill>
          <a:schemeClr val="tx1"/>
        </a:solidFill>
        <a:latin typeface="+mn-lt"/>
        <a:ea typeface="+mn-ea"/>
        <a:cs typeface="+mn-cs"/>
      </a:defRPr>
    </a:lvl1pPr>
    <a:lvl2pPr marL="455470" algn="l" defTabSz="910944" rtl="0" eaLnBrk="1" latinLnBrk="0" hangingPunct="1">
      <a:defRPr kumimoji="1" sz="1800" kern="1200">
        <a:solidFill>
          <a:schemeClr val="tx1"/>
        </a:solidFill>
        <a:latin typeface="+mn-lt"/>
        <a:ea typeface="+mn-ea"/>
        <a:cs typeface="+mn-cs"/>
      </a:defRPr>
    </a:lvl2pPr>
    <a:lvl3pPr marL="910944" algn="l" defTabSz="910944" rtl="0" eaLnBrk="1" latinLnBrk="0" hangingPunct="1">
      <a:defRPr kumimoji="1" sz="1800" kern="1200">
        <a:solidFill>
          <a:schemeClr val="tx1"/>
        </a:solidFill>
        <a:latin typeface="+mn-lt"/>
        <a:ea typeface="+mn-ea"/>
        <a:cs typeface="+mn-cs"/>
      </a:defRPr>
    </a:lvl3pPr>
    <a:lvl4pPr marL="1366414" algn="l" defTabSz="910944" rtl="0" eaLnBrk="1" latinLnBrk="0" hangingPunct="1">
      <a:defRPr kumimoji="1" sz="1800" kern="1200">
        <a:solidFill>
          <a:schemeClr val="tx1"/>
        </a:solidFill>
        <a:latin typeface="+mn-lt"/>
        <a:ea typeface="+mn-ea"/>
        <a:cs typeface="+mn-cs"/>
      </a:defRPr>
    </a:lvl4pPr>
    <a:lvl5pPr marL="1821886" algn="l" defTabSz="910944" rtl="0" eaLnBrk="1" latinLnBrk="0" hangingPunct="1">
      <a:defRPr kumimoji="1" sz="1800" kern="1200">
        <a:solidFill>
          <a:schemeClr val="tx1"/>
        </a:solidFill>
        <a:latin typeface="+mn-lt"/>
        <a:ea typeface="+mn-ea"/>
        <a:cs typeface="+mn-cs"/>
      </a:defRPr>
    </a:lvl5pPr>
    <a:lvl6pPr marL="2277359" algn="l" defTabSz="910944" rtl="0" eaLnBrk="1" latinLnBrk="0" hangingPunct="1">
      <a:defRPr kumimoji="1" sz="1800" kern="1200">
        <a:solidFill>
          <a:schemeClr val="tx1"/>
        </a:solidFill>
        <a:latin typeface="+mn-lt"/>
        <a:ea typeface="+mn-ea"/>
        <a:cs typeface="+mn-cs"/>
      </a:defRPr>
    </a:lvl6pPr>
    <a:lvl7pPr marL="2732831" algn="l" defTabSz="910944" rtl="0" eaLnBrk="1" latinLnBrk="0" hangingPunct="1">
      <a:defRPr kumimoji="1" sz="1800" kern="1200">
        <a:solidFill>
          <a:schemeClr val="tx1"/>
        </a:solidFill>
        <a:latin typeface="+mn-lt"/>
        <a:ea typeface="+mn-ea"/>
        <a:cs typeface="+mn-cs"/>
      </a:defRPr>
    </a:lvl7pPr>
    <a:lvl8pPr marL="3188299" algn="l" defTabSz="910944" rtl="0" eaLnBrk="1" latinLnBrk="0" hangingPunct="1">
      <a:defRPr kumimoji="1" sz="1800" kern="1200">
        <a:solidFill>
          <a:schemeClr val="tx1"/>
        </a:solidFill>
        <a:latin typeface="+mn-lt"/>
        <a:ea typeface="+mn-ea"/>
        <a:cs typeface="+mn-cs"/>
      </a:defRPr>
    </a:lvl8pPr>
    <a:lvl9pPr marL="3643773" algn="l" defTabSz="910944"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guide id="3" orient="horz" pos="172">
          <p15:clr>
            <a:srgbClr val="A4A3A4"/>
          </p15:clr>
        </p15:guide>
        <p15:guide id="4" orient="horz" pos="6068">
          <p15:clr>
            <a:srgbClr val="A4A3A4"/>
          </p15:clr>
        </p15:guide>
        <p15:guide id="5" pos="164">
          <p15:clr>
            <a:srgbClr val="A4A3A4"/>
          </p15:clr>
        </p15:guide>
        <p15:guide id="6" pos="415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0115"/>
    <a:srgbClr val="FFFFDD"/>
    <a:srgbClr val="FFFF6D"/>
    <a:srgbClr val="002B82"/>
    <a:srgbClr val="E6B9B8"/>
    <a:srgbClr val="0000CC"/>
    <a:srgbClr val="FFFBC1"/>
    <a:srgbClr val="FF3C1C"/>
    <a:srgbClr val="FFCDC5"/>
    <a:srgbClr val="FFC3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295" autoAdjust="0"/>
    <p:restoredTop sz="99820" autoAdjust="0"/>
  </p:normalViewPr>
  <p:slideViewPr>
    <p:cSldViewPr>
      <p:cViewPr varScale="1">
        <p:scale>
          <a:sx n="74" d="100"/>
          <a:sy n="74" d="100"/>
        </p:scale>
        <p:origin x="1650" y="54"/>
      </p:cViewPr>
      <p:guideLst>
        <p:guide orient="horz" pos="2160"/>
        <p:guide pos="3120"/>
        <p:guide orient="horz" pos="172"/>
        <p:guide orient="horz" pos="6068"/>
        <p:guide pos="164"/>
        <p:guide pos="4156"/>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___.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manualLayout>
          <c:layoutTarget val="inner"/>
          <c:xMode val="edge"/>
          <c:yMode val="edge"/>
          <c:x val="0.26511944725070685"/>
          <c:y val="0"/>
          <c:w val="0.51143123100441079"/>
          <c:h val="0.84799628749701461"/>
        </c:manualLayout>
      </c:layout>
      <c:pieChart>
        <c:varyColors val="1"/>
        <c:dLbls>
          <c:showLegendKey val="0"/>
          <c:showVal val="0"/>
          <c:showCatName val="0"/>
          <c:showSerName val="0"/>
          <c:showPercent val="0"/>
          <c:showBubbleSize val="0"/>
          <c:showLeaderLines val="0"/>
        </c:dLbls>
        <c:firstSliceAng val="0"/>
      </c:pieChart>
    </c:plotArea>
    <c:plotVisOnly val="1"/>
    <c:dispBlanksAs val="gap"/>
    <c:showDLblsOverMax val="0"/>
  </c:chart>
  <c:txPr>
    <a:bodyPr/>
    <a:lstStyle/>
    <a:p>
      <a:pPr>
        <a:defRPr sz="1800"/>
      </a:pPr>
      <a:endParaRPr lang="ja-JP"/>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1"/>
            <a:ext cx="2949574" cy="496888"/>
          </a:xfrm>
          <a:prstGeom prst="rect">
            <a:avLst/>
          </a:prstGeom>
        </p:spPr>
        <p:txBody>
          <a:bodyPr vert="horz" lIns="91384" tIns="45691" rIns="91384" bIns="45691"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41" y="1"/>
            <a:ext cx="2949574" cy="496888"/>
          </a:xfrm>
          <a:prstGeom prst="rect">
            <a:avLst/>
          </a:prstGeom>
        </p:spPr>
        <p:txBody>
          <a:bodyPr vert="horz" lIns="91384" tIns="45691" rIns="91384" bIns="45691" rtlCol="0"/>
          <a:lstStyle>
            <a:lvl1pPr algn="r">
              <a:defRPr sz="1200"/>
            </a:lvl1pPr>
          </a:lstStyle>
          <a:p>
            <a:fld id="{85F069C5-5597-4AF1-A8A6-516D4B47BFEB}" type="datetimeFigureOut">
              <a:rPr kumimoji="1" lang="ja-JP" altLang="en-US" smtClean="0"/>
              <a:pPr/>
              <a:t>2018/7/13</a:t>
            </a:fld>
            <a:endParaRPr kumimoji="1" lang="ja-JP" altLang="en-US" dirty="0"/>
          </a:p>
        </p:txBody>
      </p:sp>
      <p:sp>
        <p:nvSpPr>
          <p:cNvPr id="4" name="スライド イメージ プレースホルダー 3"/>
          <p:cNvSpPr>
            <a:spLocks noGrp="1" noRot="1" noChangeAspect="1"/>
          </p:cNvSpPr>
          <p:nvPr>
            <p:ph type="sldImg" idx="2"/>
          </p:nvPr>
        </p:nvSpPr>
        <p:spPr>
          <a:xfrm>
            <a:off x="2114550" y="746125"/>
            <a:ext cx="2578100" cy="3724275"/>
          </a:xfrm>
          <a:prstGeom prst="rect">
            <a:avLst/>
          </a:prstGeom>
          <a:noFill/>
          <a:ln w="12700">
            <a:solidFill>
              <a:prstClr val="black"/>
            </a:solidFill>
          </a:ln>
        </p:spPr>
        <p:txBody>
          <a:bodyPr vert="horz" lIns="91384" tIns="45691" rIns="91384" bIns="45691" rtlCol="0" anchor="ctr"/>
          <a:lstStyle/>
          <a:p>
            <a:endParaRPr lang="ja-JP" altLang="en-US" dirty="0"/>
          </a:p>
        </p:txBody>
      </p:sp>
      <p:sp>
        <p:nvSpPr>
          <p:cNvPr id="5" name="ノート プレースホルダー 4"/>
          <p:cNvSpPr>
            <a:spLocks noGrp="1"/>
          </p:cNvSpPr>
          <p:nvPr>
            <p:ph type="body" sz="quarter" idx="3"/>
          </p:nvPr>
        </p:nvSpPr>
        <p:spPr>
          <a:xfrm>
            <a:off x="681046" y="4721228"/>
            <a:ext cx="5445124" cy="4471987"/>
          </a:xfrm>
          <a:prstGeom prst="rect">
            <a:avLst/>
          </a:prstGeom>
        </p:spPr>
        <p:txBody>
          <a:bodyPr vert="horz" lIns="91384" tIns="45691" rIns="91384" bIns="45691"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9440866"/>
            <a:ext cx="2949574" cy="496887"/>
          </a:xfrm>
          <a:prstGeom prst="rect">
            <a:avLst/>
          </a:prstGeom>
        </p:spPr>
        <p:txBody>
          <a:bodyPr vert="horz" lIns="91384" tIns="45691" rIns="91384" bIns="45691"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41" y="9440866"/>
            <a:ext cx="2949574" cy="496887"/>
          </a:xfrm>
          <a:prstGeom prst="rect">
            <a:avLst/>
          </a:prstGeom>
        </p:spPr>
        <p:txBody>
          <a:bodyPr vert="horz" lIns="91384" tIns="45691" rIns="91384" bIns="45691" rtlCol="0" anchor="b"/>
          <a:lstStyle>
            <a:lvl1pPr algn="r">
              <a:defRPr sz="1200"/>
            </a:lvl1pPr>
          </a:lstStyle>
          <a:p>
            <a:fld id="{D1A510C3-E917-47D0-BF6C-37207739562A}" type="slidenum">
              <a:rPr kumimoji="1" lang="ja-JP" altLang="en-US" smtClean="0"/>
              <a:pPr/>
              <a:t>‹#›</a:t>
            </a:fld>
            <a:endParaRPr kumimoji="1" lang="ja-JP" altLang="en-US" dirty="0"/>
          </a:p>
        </p:txBody>
      </p:sp>
    </p:spTree>
    <p:extLst>
      <p:ext uri="{BB962C8B-B14F-4D97-AF65-F5344CB8AC3E}">
        <p14:creationId xmlns:p14="http://schemas.microsoft.com/office/powerpoint/2010/main" val="3929096772"/>
      </p:ext>
    </p:extLst>
  </p:cSld>
  <p:clrMap bg1="lt1" tx1="dk1" bg2="lt2" tx2="dk2" accent1="accent1" accent2="accent2" accent3="accent3" accent4="accent4" accent5="accent5" accent6="accent6" hlink="hlink" folHlink="folHlink"/>
  <p:notesStyle>
    <a:lvl1pPr marL="0" algn="l" defTabSz="910944" rtl="0" eaLnBrk="1" latinLnBrk="0" hangingPunct="1">
      <a:defRPr kumimoji="1" sz="1200" kern="1200">
        <a:solidFill>
          <a:schemeClr val="tx1"/>
        </a:solidFill>
        <a:latin typeface="+mn-lt"/>
        <a:ea typeface="+mn-ea"/>
        <a:cs typeface="+mn-cs"/>
      </a:defRPr>
    </a:lvl1pPr>
    <a:lvl2pPr marL="455470" algn="l" defTabSz="910944" rtl="0" eaLnBrk="1" latinLnBrk="0" hangingPunct="1">
      <a:defRPr kumimoji="1" sz="1200" kern="1200">
        <a:solidFill>
          <a:schemeClr val="tx1"/>
        </a:solidFill>
        <a:latin typeface="+mn-lt"/>
        <a:ea typeface="+mn-ea"/>
        <a:cs typeface="+mn-cs"/>
      </a:defRPr>
    </a:lvl2pPr>
    <a:lvl3pPr marL="910944" algn="l" defTabSz="910944" rtl="0" eaLnBrk="1" latinLnBrk="0" hangingPunct="1">
      <a:defRPr kumimoji="1" sz="1200" kern="1200">
        <a:solidFill>
          <a:schemeClr val="tx1"/>
        </a:solidFill>
        <a:latin typeface="+mn-lt"/>
        <a:ea typeface="+mn-ea"/>
        <a:cs typeface="+mn-cs"/>
      </a:defRPr>
    </a:lvl3pPr>
    <a:lvl4pPr marL="1366414" algn="l" defTabSz="910944" rtl="0" eaLnBrk="1" latinLnBrk="0" hangingPunct="1">
      <a:defRPr kumimoji="1" sz="1200" kern="1200">
        <a:solidFill>
          <a:schemeClr val="tx1"/>
        </a:solidFill>
        <a:latin typeface="+mn-lt"/>
        <a:ea typeface="+mn-ea"/>
        <a:cs typeface="+mn-cs"/>
      </a:defRPr>
    </a:lvl4pPr>
    <a:lvl5pPr marL="1821886" algn="l" defTabSz="910944" rtl="0" eaLnBrk="1" latinLnBrk="0" hangingPunct="1">
      <a:defRPr kumimoji="1" sz="1200" kern="1200">
        <a:solidFill>
          <a:schemeClr val="tx1"/>
        </a:solidFill>
        <a:latin typeface="+mn-lt"/>
        <a:ea typeface="+mn-ea"/>
        <a:cs typeface="+mn-cs"/>
      </a:defRPr>
    </a:lvl5pPr>
    <a:lvl6pPr marL="2277359" algn="l" defTabSz="910944" rtl="0" eaLnBrk="1" latinLnBrk="0" hangingPunct="1">
      <a:defRPr kumimoji="1" sz="1200" kern="1200">
        <a:solidFill>
          <a:schemeClr val="tx1"/>
        </a:solidFill>
        <a:latin typeface="+mn-lt"/>
        <a:ea typeface="+mn-ea"/>
        <a:cs typeface="+mn-cs"/>
      </a:defRPr>
    </a:lvl6pPr>
    <a:lvl7pPr marL="2732831" algn="l" defTabSz="910944" rtl="0" eaLnBrk="1" latinLnBrk="0" hangingPunct="1">
      <a:defRPr kumimoji="1" sz="1200" kern="1200">
        <a:solidFill>
          <a:schemeClr val="tx1"/>
        </a:solidFill>
        <a:latin typeface="+mn-lt"/>
        <a:ea typeface="+mn-ea"/>
        <a:cs typeface="+mn-cs"/>
      </a:defRPr>
    </a:lvl7pPr>
    <a:lvl8pPr marL="3188299" algn="l" defTabSz="910944" rtl="0" eaLnBrk="1" latinLnBrk="0" hangingPunct="1">
      <a:defRPr kumimoji="1" sz="1200" kern="1200">
        <a:solidFill>
          <a:schemeClr val="tx1"/>
        </a:solidFill>
        <a:latin typeface="+mn-lt"/>
        <a:ea typeface="+mn-ea"/>
        <a:cs typeface="+mn-cs"/>
      </a:defRPr>
    </a:lvl8pPr>
    <a:lvl9pPr marL="3643773" algn="l" defTabSz="910944"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14550" y="746125"/>
            <a:ext cx="2578100" cy="3725863"/>
          </a:xfrm>
        </p:spPr>
      </p:sp>
      <p:sp>
        <p:nvSpPr>
          <p:cNvPr id="3" name="ノート プレースホルダー 2"/>
          <p:cNvSpPr>
            <a:spLocks noGrp="1"/>
          </p:cNvSpPr>
          <p:nvPr>
            <p:ph type="body" idx="1"/>
          </p:nvPr>
        </p:nvSpPr>
        <p:spPr/>
        <p:txBody>
          <a:bodyPr/>
          <a:lstStyle/>
          <a:p>
            <a:r>
              <a:rPr kumimoji="1" lang="ja-JP" altLang="en-US" dirty="0" smtClean="0"/>
              <a:t>局長の指示を踏まえ追加（</a:t>
            </a:r>
            <a:r>
              <a:rPr kumimoji="1" lang="en-US" altLang="ja-JP" dirty="0" smtClean="0"/>
              <a:t>12</a:t>
            </a:r>
            <a:r>
              <a:rPr kumimoji="1" lang="ja-JP" altLang="en-US" dirty="0" smtClean="0"/>
              <a:t>月</a:t>
            </a:r>
            <a:r>
              <a:rPr kumimoji="1" lang="en-US" altLang="ja-JP" dirty="0" smtClean="0"/>
              <a:t>11</a:t>
            </a:r>
            <a:r>
              <a:rPr kumimoji="1" lang="ja-JP" altLang="en-US" dirty="0" smtClean="0"/>
              <a:t>日）</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1014F3A9-05A9-4065-836A-B0086F22EE8F}" type="slidenum">
              <a:rPr lang="ja-JP" altLang="en-US" smtClean="0">
                <a:solidFill>
                  <a:prstClr val="black"/>
                </a:solidFill>
              </a:rPr>
              <a:pPr/>
              <a:t>7</a:t>
            </a:fld>
            <a:endParaRPr lang="ja-JP" altLang="en-US">
              <a:solidFill>
                <a:prstClr val="black"/>
              </a:solidFill>
            </a:endParaRPr>
          </a:p>
        </p:txBody>
      </p:sp>
    </p:spTree>
    <p:extLst>
      <p:ext uri="{BB962C8B-B14F-4D97-AF65-F5344CB8AC3E}">
        <p14:creationId xmlns:p14="http://schemas.microsoft.com/office/powerpoint/2010/main" val="15088088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14550" y="746125"/>
            <a:ext cx="2578100" cy="3725863"/>
          </a:xfrm>
        </p:spPr>
      </p:sp>
      <p:sp>
        <p:nvSpPr>
          <p:cNvPr id="3" name="ノート プレースホルダー 2"/>
          <p:cNvSpPr>
            <a:spLocks noGrp="1"/>
          </p:cNvSpPr>
          <p:nvPr>
            <p:ph type="body" idx="1"/>
          </p:nvPr>
        </p:nvSpPr>
        <p:spPr/>
        <p:txBody>
          <a:bodyPr/>
          <a:lstStyle/>
          <a:p>
            <a:r>
              <a:rPr kumimoji="1" lang="ja-JP" altLang="en-US" dirty="0" smtClean="0"/>
              <a:t>局長の指示を踏まえ追加（</a:t>
            </a:r>
            <a:r>
              <a:rPr kumimoji="1" lang="en-US" altLang="ja-JP" dirty="0" smtClean="0"/>
              <a:t>12</a:t>
            </a:r>
            <a:r>
              <a:rPr kumimoji="1" lang="ja-JP" altLang="en-US" dirty="0" smtClean="0"/>
              <a:t>月</a:t>
            </a:r>
            <a:r>
              <a:rPr kumimoji="1" lang="en-US" altLang="ja-JP" dirty="0" smtClean="0"/>
              <a:t>11</a:t>
            </a:r>
            <a:r>
              <a:rPr kumimoji="1" lang="ja-JP" altLang="en-US" dirty="0" smtClean="0"/>
              <a:t>日）</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1014F3A9-05A9-4065-836A-B0086F22EE8F}" type="slidenum">
              <a:rPr lang="ja-JP" altLang="en-US" smtClean="0">
                <a:solidFill>
                  <a:prstClr val="black"/>
                </a:solidFill>
              </a:rPr>
              <a:pPr/>
              <a:t>8</a:t>
            </a:fld>
            <a:endParaRPr lang="ja-JP" altLang="en-US">
              <a:solidFill>
                <a:prstClr val="black"/>
              </a:solidFill>
            </a:endParaRPr>
          </a:p>
        </p:txBody>
      </p:sp>
    </p:spTree>
    <p:extLst>
      <p:ext uri="{BB962C8B-B14F-4D97-AF65-F5344CB8AC3E}">
        <p14:creationId xmlns:p14="http://schemas.microsoft.com/office/powerpoint/2010/main" val="15088088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78564" indent="0" algn="ctr">
              <a:buNone/>
              <a:defRPr>
                <a:solidFill>
                  <a:schemeClr val="tx1">
                    <a:tint val="75000"/>
                  </a:schemeClr>
                </a:solidFill>
              </a:defRPr>
            </a:lvl2pPr>
            <a:lvl3pPr marL="957127" indent="0" algn="ctr">
              <a:buNone/>
              <a:defRPr>
                <a:solidFill>
                  <a:schemeClr val="tx1">
                    <a:tint val="75000"/>
                  </a:schemeClr>
                </a:solidFill>
              </a:defRPr>
            </a:lvl3pPr>
            <a:lvl4pPr marL="1435688" indent="0" algn="ctr">
              <a:buNone/>
              <a:defRPr>
                <a:solidFill>
                  <a:schemeClr val="tx1">
                    <a:tint val="75000"/>
                  </a:schemeClr>
                </a:solidFill>
              </a:defRPr>
            </a:lvl4pPr>
            <a:lvl5pPr marL="1914251" indent="0" algn="ctr">
              <a:buNone/>
              <a:defRPr>
                <a:solidFill>
                  <a:schemeClr val="tx1">
                    <a:tint val="75000"/>
                  </a:schemeClr>
                </a:solidFill>
              </a:defRPr>
            </a:lvl5pPr>
            <a:lvl6pPr marL="2392812" indent="0" algn="ctr">
              <a:buNone/>
              <a:defRPr>
                <a:solidFill>
                  <a:schemeClr val="tx1">
                    <a:tint val="75000"/>
                  </a:schemeClr>
                </a:solidFill>
              </a:defRPr>
            </a:lvl6pPr>
            <a:lvl7pPr marL="2871375" indent="0" algn="ctr">
              <a:buNone/>
              <a:defRPr>
                <a:solidFill>
                  <a:schemeClr val="tx1">
                    <a:tint val="75000"/>
                  </a:schemeClr>
                </a:solidFill>
              </a:defRPr>
            </a:lvl7pPr>
            <a:lvl8pPr marL="3349937" indent="0" algn="ctr">
              <a:buNone/>
              <a:defRPr>
                <a:solidFill>
                  <a:schemeClr val="tx1">
                    <a:tint val="75000"/>
                  </a:schemeClr>
                </a:solidFill>
              </a:defRPr>
            </a:lvl8pPr>
            <a:lvl9pPr marL="38285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7DFE7CE-4646-4EFF-BF87-84F6F06DBBF3}" type="datetime1">
              <a:rPr lang="ja-JP" altLang="en-US" smtClean="0">
                <a:solidFill>
                  <a:prstClr val="black">
                    <a:tint val="75000"/>
                  </a:prstClr>
                </a:solidFill>
              </a:rPr>
              <a:t>2018/7/13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80319E4-FDE7-458F-BD10-6FC582C326F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074939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0754B33-D340-4FA5-B507-75FA91B1BFF2}" type="datetime1">
              <a:rPr lang="ja-JP" altLang="en-US" smtClean="0">
                <a:solidFill>
                  <a:prstClr val="black">
                    <a:tint val="75000"/>
                  </a:prstClr>
                </a:solidFill>
              </a:rPr>
              <a:t>2018/7/13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80319E4-FDE7-458F-BD10-6FC582C326F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89021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961586" y="554920"/>
            <a:ext cx="2159794" cy="1183446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79824" y="554920"/>
            <a:ext cx="6367463" cy="1183446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9DA7D4D-7A8A-427D-AE4C-FFE4C7813BA8}" type="datetime1">
              <a:rPr lang="ja-JP" altLang="en-US" smtClean="0">
                <a:solidFill>
                  <a:prstClr val="black">
                    <a:tint val="75000"/>
                  </a:prstClr>
                </a:solidFill>
              </a:rPr>
              <a:t>2018/7/13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80319E4-FDE7-458F-BD10-6FC582C326F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68256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63B5039-2C52-464E-A840-35C40CC17EF0}" type="datetime1">
              <a:rPr lang="ja-JP" altLang="en-US" smtClean="0">
                <a:solidFill>
                  <a:prstClr val="black">
                    <a:tint val="75000"/>
                  </a:prstClr>
                </a:solidFill>
              </a:rPr>
              <a:t>2018/7/13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80319E4-FDE7-458F-BD10-6FC582C326F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69950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4" y="6365524"/>
            <a:ext cx="5829300" cy="1967442"/>
          </a:xfrm>
        </p:spPr>
        <p:txBody>
          <a:bodyPr anchor="t"/>
          <a:lstStyle>
            <a:lvl1pPr algn="l">
              <a:defRPr sz="42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4" y="4198592"/>
            <a:ext cx="5829300" cy="2166937"/>
          </a:xfrm>
        </p:spPr>
        <p:txBody>
          <a:bodyPr anchor="b"/>
          <a:lstStyle>
            <a:lvl1pPr marL="0" indent="0">
              <a:buNone/>
              <a:defRPr sz="2100">
                <a:solidFill>
                  <a:schemeClr val="tx1">
                    <a:tint val="75000"/>
                  </a:schemeClr>
                </a:solidFill>
              </a:defRPr>
            </a:lvl1pPr>
            <a:lvl2pPr marL="478564" indent="0">
              <a:buNone/>
              <a:defRPr sz="1900">
                <a:solidFill>
                  <a:schemeClr val="tx1">
                    <a:tint val="75000"/>
                  </a:schemeClr>
                </a:solidFill>
              </a:defRPr>
            </a:lvl2pPr>
            <a:lvl3pPr marL="957127" indent="0">
              <a:buNone/>
              <a:defRPr sz="1600">
                <a:solidFill>
                  <a:schemeClr val="tx1">
                    <a:tint val="75000"/>
                  </a:schemeClr>
                </a:solidFill>
              </a:defRPr>
            </a:lvl3pPr>
            <a:lvl4pPr marL="1435688" indent="0">
              <a:buNone/>
              <a:defRPr sz="1500">
                <a:solidFill>
                  <a:schemeClr val="tx1">
                    <a:tint val="75000"/>
                  </a:schemeClr>
                </a:solidFill>
              </a:defRPr>
            </a:lvl4pPr>
            <a:lvl5pPr marL="1914251" indent="0">
              <a:buNone/>
              <a:defRPr sz="1500">
                <a:solidFill>
                  <a:schemeClr val="tx1">
                    <a:tint val="75000"/>
                  </a:schemeClr>
                </a:solidFill>
              </a:defRPr>
            </a:lvl5pPr>
            <a:lvl6pPr marL="2392812" indent="0">
              <a:buNone/>
              <a:defRPr sz="1500">
                <a:solidFill>
                  <a:schemeClr val="tx1">
                    <a:tint val="75000"/>
                  </a:schemeClr>
                </a:solidFill>
              </a:defRPr>
            </a:lvl6pPr>
            <a:lvl7pPr marL="2871375" indent="0">
              <a:buNone/>
              <a:defRPr sz="1500">
                <a:solidFill>
                  <a:schemeClr val="tx1">
                    <a:tint val="75000"/>
                  </a:schemeClr>
                </a:solidFill>
              </a:defRPr>
            </a:lvl7pPr>
            <a:lvl8pPr marL="3349937" indent="0">
              <a:buNone/>
              <a:defRPr sz="1500">
                <a:solidFill>
                  <a:schemeClr val="tx1">
                    <a:tint val="75000"/>
                  </a:schemeClr>
                </a:solidFill>
              </a:defRPr>
            </a:lvl8pPr>
            <a:lvl9pPr marL="3828500" indent="0">
              <a:buNone/>
              <a:defRPr sz="15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6391E70-E9AF-47D6-A0FB-00A4D76F980D}" type="datetime1">
              <a:rPr lang="ja-JP" altLang="en-US" smtClean="0">
                <a:solidFill>
                  <a:prstClr val="black">
                    <a:tint val="75000"/>
                  </a:prstClr>
                </a:solidFill>
              </a:rPr>
              <a:t>2018/7/13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80319E4-FDE7-458F-BD10-6FC582C326F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5002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79823" y="3235502"/>
            <a:ext cx="4263628" cy="9153878"/>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857755" y="3235502"/>
            <a:ext cx="4263629" cy="9153878"/>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8811556-B3B4-4974-B3B0-C72D88E070FE}" type="datetime1">
              <a:rPr lang="ja-JP" altLang="en-US" smtClean="0">
                <a:solidFill>
                  <a:prstClr val="black">
                    <a:tint val="75000"/>
                  </a:prstClr>
                </a:solidFill>
              </a:rPr>
              <a:t>2018/7/13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80319E4-FDE7-458F-BD10-6FC582C326F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436888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5" y="2217391"/>
            <a:ext cx="3030141" cy="924101"/>
          </a:xfrm>
        </p:spPr>
        <p:txBody>
          <a:bodyPr anchor="b"/>
          <a:lstStyle>
            <a:lvl1pPr marL="0" indent="0">
              <a:buNone/>
              <a:defRPr sz="2500" b="1"/>
            </a:lvl1pPr>
            <a:lvl2pPr marL="478564" indent="0">
              <a:buNone/>
              <a:defRPr sz="2100" b="1"/>
            </a:lvl2pPr>
            <a:lvl3pPr marL="957127" indent="0">
              <a:buNone/>
              <a:defRPr sz="1900" b="1"/>
            </a:lvl3pPr>
            <a:lvl4pPr marL="1435688" indent="0">
              <a:buNone/>
              <a:defRPr sz="1600" b="1"/>
            </a:lvl4pPr>
            <a:lvl5pPr marL="1914251" indent="0">
              <a:buNone/>
              <a:defRPr sz="1600" b="1"/>
            </a:lvl5pPr>
            <a:lvl6pPr marL="2392812" indent="0">
              <a:buNone/>
              <a:defRPr sz="1600" b="1"/>
            </a:lvl6pPr>
            <a:lvl7pPr marL="2871375" indent="0">
              <a:buNone/>
              <a:defRPr sz="1600" b="1"/>
            </a:lvl7pPr>
            <a:lvl8pPr marL="3349937" indent="0">
              <a:buNone/>
              <a:defRPr sz="1600" b="1"/>
            </a:lvl8pPr>
            <a:lvl9pPr marL="38285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5" y="3141488"/>
            <a:ext cx="3030141" cy="5707416"/>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74" y="2217391"/>
            <a:ext cx="3031331" cy="924101"/>
          </a:xfrm>
        </p:spPr>
        <p:txBody>
          <a:bodyPr anchor="b"/>
          <a:lstStyle>
            <a:lvl1pPr marL="0" indent="0">
              <a:buNone/>
              <a:defRPr sz="2500" b="1"/>
            </a:lvl1pPr>
            <a:lvl2pPr marL="478564" indent="0">
              <a:buNone/>
              <a:defRPr sz="2100" b="1"/>
            </a:lvl2pPr>
            <a:lvl3pPr marL="957127" indent="0">
              <a:buNone/>
              <a:defRPr sz="1900" b="1"/>
            </a:lvl3pPr>
            <a:lvl4pPr marL="1435688" indent="0">
              <a:buNone/>
              <a:defRPr sz="1600" b="1"/>
            </a:lvl4pPr>
            <a:lvl5pPr marL="1914251" indent="0">
              <a:buNone/>
              <a:defRPr sz="1600" b="1"/>
            </a:lvl5pPr>
            <a:lvl6pPr marL="2392812" indent="0">
              <a:buNone/>
              <a:defRPr sz="1600" b="1"/>
            </a:lvl6pPr>
            <a:lvl7pPr marL="2871375" indent="0">
              <a:buNone/>
              <a:defRPr sz="1600" b="1"/>
            </a:lvl7pPr>
            <a:lvl8pPr marL="3349937" indent="0">
              <a:buNone/>
              <a:defRPr sz="1600" b="1"/>
            </a:lvl8pPr>
            <a:lvl9pPr marL="38285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74" y="3141488"/>
            <a:ext cx="3031331" cy="5707416"/>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8B2FC84-C931-4F69-B1C7-63F2178633FF}" type="datetime1">
              <a:rPr lang="ja-JP" altLang="en-US" smtClean="0">
                <a:solidFill>
                  <a:prstClr val="black">
                    <a:tint val="75000"/>
                  </a:prstClr>
                </a:solidFill>
              </a:rPr>
              <a:t>2018/7/13</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880319E4-FDE7-458F-BD10-6FC582C326F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25186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92B9140-6A24-4071-A33F-214EA6C2BA8F}" type="datetime1">
              <a:rPr lang="ja-JP" altLang="en-US" smtClean="0">
                <a:solidFill>
                  <a:prstClr val="black">
                    <a:tint val="75000"/>
                  </a:prstClr>
                </a:solidFill>
              </a:rPr>
              <a:t>2018/7/13</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880319E4-FDE7-458F-BD10-6FC582C326F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7353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511A5DD-C320-4519-ABE9-BFF4E039EA90}" type="datetime1">
              <a:rPr lang="ja-JP" altLang="en-US" smtClean="0">
                <a:solidFill>
                  <a:prstClr val="black">
                    <a:tint val="75000"/>
                  </a:prstClr>
                </a:solidFill>
              </a:rPr>
              <a:t>2018/7/13</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880319E4-FDE7-458F-BD10-6FC582C326F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89584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5" y="394405"/>
            <a:ext cx="2256235" cy="1678517"/>
          </a:xfrm>
        </p:spPr>
        <p:txBody>
          <a:bodyPr anchor="b"/>
          <a:lstStyle>
            <a:lvl1pPr algn="l">
              <a:defRPr sz="21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90" y="394410"/>
            <a:ext cx="3833813" cy="8454497"/>
          </a:xfrm>
        </p:spPr>
        <p:txBody>
          <a:bodyPr/>
          <a:lstStyle>
            <a:lvl1pPr>
              <a:defRPr sz="34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5" y="2072924"/>
            <a:ext cx="2256235" cy="6775980"/>
          </a:xfrm>
        </p:spPr>
        <p:txBody>
          <a:bodyPr/>
          <a:lstStyle>
            <a:lvl1pPr marL="0" indent="0">
              <a:buNone/>
              <a:defRPr sz="1500"/>
            </a:lvl1pPr>
            <a:lvl2pPr marL="478564" indent="0">
              <a:buNone/>
              <a:defRPr sz="1300"/>
            </a:lvl2pPr>
            <a:lvl3pPr marL="957127" indent="0">
              <a:buNone/>
              <a:defRPr sz="1000"/>
            </a:lvl3pPr>
            <a:lvl4pPr marL="1435688" indent="0">
              <a:buNone/>
              <a:defRPr sz="1000"/>
            </a:lvl4pPr>
            <a:lvl5pPr marL="1914251" indent="0">
              <a:buNone/>
              <a:defRPr sz="1000"/>
            </a:lvl5pPr>
            <a:lvl6pPr marL="2392812" indent="0">
              <a:buNone/>
              <a:defRPr sz="1000"/>
            </a:lvl6pPr>
            <a:lvl7pPr marL="2871375" indent="0">
              <a:buNone/>
              <a:defRPr sz="1000"/>
            </a:lvl7pPr>
            <a:lvl8pPr marL="3349937" indent="0">
              <a:buNone/>
              <a:defRPr sz="1000"/>
            </a:lvl8pPr>
            <a:lvl9pPr marL="38285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D13CCBA-F073-4F13-A87A-2C84411691BC}" type="datetime1">
              <a:rPr lang="ja-JP" altLang="en-US" smtClean="0">
                <a:solidFill>
                  <a:prstClr val="black">
                    <a:tint val="75000"/>
                  </a:prstClr>
                </a:solidFill>
              </a:rPr>
              <a:t>2018/7/13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80319E4-FDE7-458F-BD10-6FC582C326F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58627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1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400"/>
            </a:lvl1pPr>
            <a:lvl2pPr marL="478564" indent="0">
              <a:buNone/>
              <a:defRPr sz="2900"/>
            </a:lvl2pPr>
            <a:lvl3pPr marL="957127" indent="0">
              <a:buNone/>
              <a:defRPr sz="2500"/>
            </a:lvl3pPr>
            <a:lvl4pPr marL="1435688" indent="0">
              <a:buNone/>
              <a:defRPr sz="2100"/>
            </a:lvl4pPr>
            <a:lvl5pPr marL="1914251" indent="0">
              <a:buNone/>
              <a:defRPr sz="2100"/>
            </a:lvl5pPr>
            <a:lvl6pPr marL="2392812" indent="0">
              <a:buNone/>
              <a:defRPr sz="2100"/>
            </a:lvl6pPr>
            <a:lvl7pPr marL="2871375" indent="0">
              <a:buNone/>
              <a:defRPr sz="2100"/>
            </a:lvl7pPr>
            <a:lvl8pPr marL="3349937" indent="0">
              <a:buNone/>
              <a:defRPr sz="2100"/>
            </a:lvl8pPr>
            <a:lvl9pPr marL="3828500" indent="0">
              <a:buNone/>
              <a:defRPr sz="21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500"/>
            </a:lvl1pPr>
            <a:lvl2pPr marL="478564" indent="0">
              <a:buNone/>
              <a:defRPr sz="1300"/>
            </a:lvl2pPr>
            <a:lvl3pPr marL="957127" indent="0">
              <a:buNone/>
              <a:defRPr sz="1000"/>
            </a:lvl3pPr>
            <a:lvl4pPr marL="1435688" indent="0">
              <a:buNone/>
              <a:defRPr sz="1000"/>
            </a:lvl4pPr>
            <a:lvl5pPr marL="1914251" indent="0">
              <a:buNone/>
              <a:defRPr sz="1000"/>
            </a:lvl5pPr>
            <a:lvl6pPr marL="2392812" indent="0">
              <a:buNone/>
              <a:defRPr sz="1000"/>
            </a:lvl6pPr>
            <a:lvl7pPr marL="2871375" indent="0">
              <a:buNone/>
              <a:defRPr sz="1000"/>
            </a:lvl7pPr>
            <a:lvl8pPr marL="3349937" indent="0">
              <a:buNone/>
              <a:defRPr sz="1000"/>
            </a:lvl8pPr>
            <a:lvl9pPr marL="38285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AFB8591-0CC5-4712-B344-E098A1E493FE}" type="datetime1">
              <a:rPr lang="ja-JP" altLang="en-US" smtClean="0">
                <a:solidFill>
                  <a:prstClr val="black">
                    <a:tint val="75000"/>
                  </a:prstClr>
                </a:solidFill>
              </a:rPr>
              <a:t>2018/7/13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80319E4-FDE7-458F-BD10-6FC582C326F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34702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5710" tIns="47856" rIns="95710" bIns="47856"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5710" tIns="47856" rIns="95710" bIns="47856"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9181402"/>
            <a:ext cx="1600200" cy="527403"/>
          </a:xfrm>
          <a:prstGeom prst="rect">
            <a:avLst/>
          </a:prstGeom>
        </p:spPr>
        <p:txBody>
          <a:bodyPr vert="horz" lIns="95710" tIns="47856" rIns="95710" bIns="47856" rtlCol="0" anchor="ctr"/>
          <a:lstStyle>
            <a:lvl1pPr algn="l">
              <a:defRPr sz="1300">
                <a:solidFill>
                  <a:schemeClr val="tx1">
                    <a:tint val="75000"/>
                  </a:schemeClr>
                </a:solidFill>
              </a:defRPr>
            </a:lvl1pPr>
          </a:lstStyle>
          <a:p>
            <a:pPr defTabSz="957127"/>
            <a:fld id="{BFE34A5A-8307-45C9-99A9-2890B2C73E08}" type="datetime1">
              <a:rPr lang="ja-JP" altLang="en-US" smtClean="0">
                <a:solidFill>
                  <a:prstClr val="black">
                    <a:tint val="75000"/>
                  </a:prstClr>
                </a:solidFill>
              </a:rPr>
              <a:t>2018/7/13</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2343150" y="9181402"/>
            <a:ext cx="2171700" cy="527403"/>
          </a:xfrm>
          <a:prstGeom prst="rect">
            <a:avLst/>
          </a:prstGeom>
        </p:spPr>
        <p:txBody>
          <a:bodyPr vert="horz" lIns="95710" tIns="47856" rIns="95710" bIns="47856" rtlCol="0" anchor="ctr"/>
          <a:lstStyle>
            <a:lvl1pPr algn="ctr">
              <a:defRPr sz="1300">
                <a:solidFill>
                  <a:schemeClr val="tx1">
                    <a:tint val="75000"/>
                  </a:schemeClr>
                </a:solidFill>
              </a:defRPr>
            </a:lvl1pPr>
          </a:lstStyle>
          <a:p>
            <a:pPr defTabSz="957127"/>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4914900" y="9181402"/>
            <a:ext cx="1600200" cy="527403"/>
          </a:xfrm>
          <a:prstGeom prst="rect">
            <a:avLst/>
          </a:prstGeom>
        </p:spPr>
        <p:txBody>
          <a:bodyPr vert="horz" lIns="95710" tIns="47856" rIns="95710" bIns="47856" rtlCol="0" anchor="ctr"/>
          <a:lstStyle>
            <a:lvl1pPr algn="r">
              <a:defRPr sz="1300">
                <a:solidFill>
                  <a:schemeClr val="tx1">
                    <a:tint val="75000"/>
                  </a:schemeClr>
                </a:solidFill>
              </a:defRPr>
            </a:lvl1pPr>
          </a:lstStyle>
          <a:p>
            <a:pPr defTabSz="957127"/>
            <a:fld id="{880319E4-FDE7-458F-BD10-6FC582C326FE}" type="slidenum">
              <a:rPr lang="ja-JP" altLang="en-US" smtClean="0">
                <a:solidFill>
                  <a:prstClr val="black">
                    <a:tint val="75000"/>
                  </a:prstClr>
                </a:solidFill>
              </a:rPr>
              <a:pPr defTabSz="957127"/>
              <a:t>‹#›</a:t>
            </a:fld>
            <a:endParaRPr lang="ja-JP" altLang="en-US">
              <a:solidFill>
                <a:prstClr val="black">
                  <a:tint val="75000"/>
                </a:prstClr>
              </a:solidFill>
            </a:endParaRPr>
          </a:p>
        </p:txBody>
      </p:sp>
    </p:spTree>
    <p:extLst>
      <p:ext uri="{BB962C8B-B14F-4D97-AF65-F5344CB8AC3E}">
        <p14:creationId xmlns:p14="http://schemas.microsoft.com/office/powerpoint/2010/main" val="3448172568"/>
      </p:ext>
    </p:extLst>
  </p:cSld>
  <p:clrMap bg1="lt1" tx1="dk1" bg2="lt2" tx2="dk2" accent1="accent1" accent2="accent2" accent3="accent3" accent4="accent4" accent5="accent5" accent6="accent6" hlink="hlink" folHlink="folHlink"/>
  <p:sldLayoutIdLst>
    <p:sldLayoutId id="2147483904" r:id="rId1"/>
    <p:sldLayoutId id="2147483905" r:id="rId2"/>
    <p:sldLayoutId id="2147483906" r:id="rId3"/>
    <p:sldLayoutId id="2147483907" r:id="rId4"/>
    <p:sldLayoutId id="2147483908" r:id="rId5"/>
    <p:sldLayoutId id="2147483909" r:id="rId6"/>
    <p:sldLayoutId id="2147483910" r:id="rId7"/>
    <p:sldLayoutId id="2147483911" r:id="rId8"/>
    <p:sldLayoutId id="2147483912" r:id="rId9"/>
    <p:sldLayoutId id="2147483913" r:id="rId10"/>
    <p:sldLayoutId id="2147483914" r:id="rId11"/>
  </p:sldLayoutIdLst>
  <p:hf hdr="0" ftr="0" dt="0"/>
  <p:txStyles>
    <p:titleStyle>
      <a:lvl1pPr algn="ctr" defTabSz="957127" rtl="0" eaLnBrk="1" latinLnBrk="0" hangingPunct="1">
        <a:spcBef>
          <a:spcPct val="0"/>
        </a:spcBef>
        <a:buNone/>
        <a:defRPr kumimoji="1" sz="4600" kern="1200">
          <a:solidFill>
            <a:schemeClr val="tx1"/>
          </a:solidFill>
          <a:latin typeface="+mj-lt"/>
          <a:ea typeface="+mj-ea"/>
          <a:cs typeface="+mj-cs"/>
        </a:defRPr>
      </a:lvl1pPr>
    </p:titleStyle>
    <p:bodyStyle>
      <a:lvl1pPr marL="358922" indent="-358922" algn="l" defTabSz="957127"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1pPr>
      <a:lvl2pPr marL="777665" indent="-299101" algn="l" defTabSz="957127" rtl="0" eaLnBrk="1" latinLnBrk="0" hangingPunct="1">
        <a:spcBef>
          <a:spcPct val="20000"/>
        </a:spcBef>
        <a:buFont typeface="Arial" panose="020B0604020202020204" pitchFamily="34" charset="0"/>
        <a:buChar char="–"/>
        <a:defRPr kumimoji="1" sz="2900" kern="1200">
          <a:solidFill>
            <a:schemeClr val="tx1"/>
          </a:solidFill>
          <a:latin typeface="+mn-lt"/>
          <a:ea typeface="+mn-ea"/>
          <a:cs typeface="+mn-cs"/>
        </a:defRPr>
      </a:lvl2pPr>
      <a:lvl3pPr marL="1196406" indent="-239281" algn="l" defTabSz="957127" rtl="0" eaLnBrk="1" latinLnBrk="0" hangingPunct="1">
        <a:spcBef>
          <a:spcPct val="20000"/>
        </a:spcBef>
        <a:buFont typeface="Arial" panose="020B0604020202020204" pitchFamily="34" charset="0"/>
        <a:buChar char="•"/>
        <a:defRPr kumimoji="1" sz="2500" kern="1200">
          <a:solidFill>
            <a:schemeClr val="tx1"/>
          </a:solidFill>
          <a:latin typeface="+mn-lt"/>
          <a:ea typeface="+mn-ea"/>
          <a:cs typeface="+mn-cs"/>
        </a:defRPr>
      </a:lvl3pPr>
      <a:lvl4pPr marL="1674967" indent="-239281" algn="l" defTabSz="957127"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4pPr>
      <a:lvl5pPr marL="2153530" indent="-239281" algn="l" defTabSz="957127"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5pPr>
      <a:lvl6pPr marL="2632094" indent="-239281" algn="l" defTabSz="957127"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110657" indent="-239281" algn="l" defTabSz="957127"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589219" indent="-239281" algn="l" defTabSz="957127"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067782" indent="-239281" algn="l" defTabSz="957127"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57127" rtl="0" eaLnBrk="1" latinLnBrk="0" hangingPunct="1">
        <a:defRPr kumimoji="1" sz="1900" kern="1200">
          <a:solidFill>
            <a:schemeClr val="tx1"/>
          </a:solidFill>
          <a:latin typeface="+mn-lt"/>
          <a:ea typeface="+mn-ea"/>
          <a:cs typeface="+mn-cs"/>
        </a:defRPr>
      </a:lvl1pPr>
      <a:lvl2pPr marL="478564" algn="l" defTabSz="957127" rtl="0" eaLnBrk="1" latinLnBrk="0" hangingPunct="1">
        <a:defRPr kumimoji="1" sz="1900" kern="1200">
          <a:solidFill>
            <a:schemeClr val="tx1"/>
          </a:solidFill>
          <a:latin typeface="+mn-lt"/>
          <a:ea typeface="+mn-ea"/>
          <a:cs typeface="+mn-cs"/>
        </a:defRPr>
      </a:lvl2pPr>
      <a:lvl3pPr marL="957127" algn="l" defTabSz="957127" rtl="0" eaLnBrk="1" latinLnBrk="0" hangingPunct="1">
        <a:defRPr kumimoji="1" sz="1900" kern="1200">
          <a:solidFill>
            <a:schemeClr val="tx1"/>
          </a:solidFill>
          <a:latin typeface="+mn-lt"/>
          <a:ea typeface="+mn-ea"/>
          <a:cs typeface="+mn-cs"/>
        </a:defRPr>
      </a:lvl3pPr>
      <a:lvl4pPr marL="1435688" algn="l" defTabSz="957127" rtl="0" eaLnBrk="1" latinLnBrk="0" hangingPunct="1">
        <a:defRPr kumimoji="1" sz="1900" kern="1200">
          <a:solidFill>
            <a:schemeClr val="tx1"/>
          </a:solidFill>
          <a:latin typeface="+mn-lt"/>
          <a:ea typeface="+mn-ea"/>
          <a:cs typeface="+mn-cs"/>
        </a:defRPr>
      </a:lvl4pPr>
      <a:lvl5pPr marL="1914251" algn="l" defTabSz="957127" rtl="0" eaLnBrk="1" latinLnBrk="0" hangingPunct="1">
        <a:defRPr kumimoji="1" sz="1900" kern="1200">
          <a:solidFill>
            <a:schemeClr val="tx1"/>
          </a:solidFill>
          <a:latin typeface="+mn-lt"/>
          <a:ea typeface="+mn-ea"/>
          <a:cs typeface="+mn-cs"/>
        </a:defRPr>
      </a:lvl5pPr>
      <a:lvl6pPr marL="2392812" algn="l" defTabSz="957127" rtl="0" eaLnBrk="1" latinLnBrk="0" hangingPunct="1">
        <a:defRPr kumimoji="1" sz="1900" kern="1200">
          <a:solidFill>
            <a:schemeClr val="tx1"/>
          </a:solidFill>
          <a:latin typeface="+mn-lt"/>
          <a:ea typeface="+mn-ea"/>
          <a:cs typeface="+mn-cs"/>
        </a:defRPr>
      </a:lvl6pPr>
      <a:lvl7pPr marL="2871375" algn="l" defTabSz="957127" rtl="0" eaLnBrk="1" latinLnBrk="0" hangingPunct="1">
        <a:defRPr kumimoji="1" sz="1900" kern="1200">
          <a:solidFill>
            <a:schemeClr val="tx1"/>
          </a:solidFill>
          <a:latin typeface="+mn-lt"/>
          <a:ea typeface="+mn-ea"/>
          <a:cs typeface="+mn-cs"/>
        </a:defRPr>
      </a:lvl7pPr>
      <a:lvl8pPr marL="3349937" algn="l" defTabSz="957127" rtl="0" eaLnBrk="1" latinLnBrk="0" hangingPunct="1">
        <a:defRPr kumimoji="1" sz="1900" kern="1200">
          <a:solidFill>
            <a:schemeClr val="tx1"/>
          </a:solidFill>
          <a:latin typeface="+mn-lt"/>
          <a:ea typeface="+mn-ea"/>
          <a:cs typeface="+mn-cs"/>
        </a:defRPr>
      </a:lvl8pPr>
      <a:lvl9pPr marL="3828500" algn="l" defTabSz="957127"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hyperlink" Target="http://www.mhlw.go.jp/stf/seisakunitsuite/bunya/0000198331.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5" Type="http://schemas.microsoft.com/office/2007/relationships/hdphoto" Target="../media/hdphoto2.wdp"/><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60350" y="273050"/>
            <a:ext cx="6337300" cy="1871638"/>
          </a:xfrm>
          <a:prstGeom prst="rect">
            <a:avLst/>
          </a:prstGeom>
          <a:solidFill>
            <a:srgbClr val="002060"/>
          </a:solidFill>
        </p:spPr>
        <p:txBody>
          <a:bodyPr wrap="square" rtlCol="0" anchor="ctr">
            <a:noAutofit/>
          </a:bodyPr>
          <a:lstStyle/>
          <a:p>
            <a:pPr algn="ctr"/>
            <a:endParaRPr lang="en-US" altLang="ja-JP"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テキスト ボックス 37"/>
          <p:cNvSpPr txBox="1"/>
          <p:nvPr/>
        </p:nvSpPr>
        <p:spPr>
          <a:xfrm>
            <a:off x="-13785" y="819212"/>
            <a:ext cx="6868767" cy="923330"/>
          </a:xfrm>
          <a:prstGeom prst="rect">
            <a:avLst/>
          </a:prstGeom>
          <a:noFill/>
        </p:spPr>
        <p:txBody>
          <a:bodyPr wrap="square" rtlCol="0" anchor="ctr">
            <a:spAutoFit/>
          </a:bodyPr>
          <a:lstStyle/>
          <a:p>
            <a:pPr algn="ctr"/>
            <a:r>
              <a:rPr kumimoji="1" lang="ja-JP" altLang="en-US" sz="2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労働時間法制の見直しについて</a:t>
            </a:r>
            <a:endParaRPr kumimoji="1" lang="en-US" altLang="ja-JP" sz="2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（労働基準法、労働安全衛生法、労働時間等設定改善法の改正）</a:t>
            </a:r>
            <a:endParaRPr lang="en-US" altLang="ja-JP"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正方形/長方形 4"/>
          <p:cNvSpPr/>
          <p:nvPr/>
        </p:nvSpPr>
        <p:spPr>
          <a:xfrm>
            <a:off x="5733256" y="344576"/>
            <a:ext cx="792088" cy="360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別紙１</a:t>
            </a:r>
            <a:endParaRPr kumimoji="1" lang="ja-JP" altLang="en-US" sz="14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68" name="表 67"/>
          <p:cNvGraphicFramePr>
            <a:graphicFrameLocks noGrp="1"/>
          </p:cNvGraphicFramePr>
          <p:nvPr>
            <p:extLst>
              <p:ext uri="{D42A27DB-BD31-4B8C-83A1-F6EECF244321}">
                <p14:modId xmlns:p14="http://schemas.microsoft.com/office/powerpoint/2010/main" val="2173485856"/>
              </p:ext>
            </p:extLst>
          </p:nvPr>
        </p:nvGraphicFramePr>
        <p:xfrm>
          <a:off x="548680" y="5025010"/>
          <a:ext cx="5760639" cy="2483064"/>
        </p:xfrm>
        <a:graphic>
          <a:graphicData uri="http://schemas.openxmlformats.org/drawingml/2006/table">
            <a:tbl>
              <a:tblPr firstRow="1" bandRow="1">
                <a:tableStyleId>{5C22544A-7EE6-4342-B048-85BDC9FD1C3A}</a:tableStyleId>
              </a:tblPr>
              <a:tblGrid>
                <a:gridCol w="393003">
                  <a:extLst>
                    <a:ext uri="{9D8B030D-6E8A-4147-A177-3AD203B41FA5}">
                      <a16:colId xmlns:a16="http://schemas.microsoft.com/office/drawing/2014/main" val="20000"/>
                    </a:ext>
                  </a:extLst>
                </a:gridCol>
                <a:gridCol w="4869803">
                  <a:extLst>
                    <a:ext uri="{9D8B030D-6E8A-4147-A177-3AD203B41FA5}">
                      <a16:colId xmlns:a16="http://schemas.microsoft.com/office/drawing/2014/main" val="20001"/>
                    </a:ext>
                  </a:extLst>
                </a:gridCol>
                <a:gridCol w="497833">
                  <a:extLst>
                    <a:ext uri="{9D8B030D-6E8A-4147-A177-3AD203B41FA5}">
                      <a16:colId xmlns:a16="http://schemas.microsoft.com/office/drawing/2014/main" val="20002"/>
                    </a:ext>
                  </a:extLst>
                </a:gridCol>
              </a:tblGrid>
              <a:tr h="310383">
                <a:tc>
                  <a:txBody>
                    <a:bodyPr/>
                    <a:lstStyle/>
                    <a:p>
                      <a:pPr algn="dist">
                        <a:lnSpc>
                          <a:spcPts val="1600"/>
                        </a:lnSpc>
                      </a:pPr>
                      <a:r>
                        <a:rPr kumimoji="1"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a:t>
                      </a:r>
                      <a:endParaRPr kumimoji="1"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72000" marB="18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dist">
                        <a:lnSpc>
                          <a:spcPts val="1600"/>
                        </a:lnSpc>
                      </a:pP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残業時間の上限規制・・・・・・・・・・・・・・・・・</a:t>
                      </a:r>
                      <a:endParaRPr kumimoji="1"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72000" marB="18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600"/>
                        </a:lnSpc>
                      </a:pPr>
                      <a:r>
                        <a:rPr kumimoji="1"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a:t>
                      </a:r>
                      <a:endParaRPr kumimoji="1"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72000" marB="18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10383">
                <a:tc>
                  <a:txBody>
                    <a:bodyPr/>
                    <a:lstStyle/>
                    <a:p>
                      <a:pPr marL="0" marR="0" indent="0" algn="dist" defTabSz="957127" rtl="0" eaLnBrk="1" fontAlgn="auto" latinLnBrk="0" hangingPunct="1">
                        <a:lnSpc>
                          <a:spcPts val="1600"/>
                        </a:lnSpc>
                        <a:spcBef>
                          <a:spcPts val="0"/>
                        </a:spcBef>
                        <a:spcAft>
                          <a:spcPts val="0"/>
                        </a:spcAft>
                        <a:buClrTx/>
                        <a:buSzTx/>
                        <a:buFontTx/>
                        <a:buNone/>
                        <a:tabLst/>
                        <a:defRPr/>
                      </a:pPr>
                      <a:r>
                        <a:rPr kumimoji="1"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a:t>
                      </a:r>
                    </a:p>
                  </a:txBody>
                  <a:tcPr marT="72000" marB="18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dist">
                        <a:lnSpc>
                          <a:spcPts val="1600"/>
                        </a:lnSpc>
                      </a:pP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「勤務間インターバル」制度の導入促進・・・・・・・・</a:t>
                      </a:r>
                      <a:endParaRPr kumimoji="1"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72000" marB="18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57127" rtl="0" eaLnBrk="1" fontAlgn="auto" latinLnBrk="0" hangingPunct="1">
                        <a:lnSpc>
                          <a:spcPts val="1600"/>
                        </a:lnSpc>
                        <a:spcBef>
                          <a:spcPts val="0"/>
                        </a:spcBef>
                        <a:spcAft>
                          <a:spcPts val="0"/>
                        </a:spcAft>
                        <a:buClrTx/>
                        <a:buSzTx/>
                        <a:buFontTx/>
                        <a:buNone/>
                        <a:tabLst/>
                        <a:defRPr/>
                      </a:pPr>
                      <a:r>
                        <a:rPr kumimoji="1"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４</a:t>
                      </a:r>
                      <a:endParaRPr kumimoji="1"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72000" marB="18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10383">
                <a:tc>
                  <a:txBody>
                    <a:bodyPr/>
                    <a:lstStyle/>
                    <a:p>
                      <a:pPr algn="dist">
                        <a:lnSpc>
                          <a:spcPts val="1600"/>
                        </a:lnSpc>
                      </a:pPr>
                      <a:r>
                        <a:rPr kumimoji="1"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③</a:t>
                      </a:r>
                      <a:endParaRPr kumimoji="1"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72000" marB="18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dist">
                        <a:lnSpc>
                          <a:spcPts val="1600"/>
                        </a:lnSpc>
                      </a:pPr>
                      <a:r>
                        <a:rPr lang="ja-JP" altLang="en-US" sz="1400" b="1"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400" b="1"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400" b="1"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日間の年次有給休暇</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の取得（企業に義務づけ）・・・</a:t>
                      </a:r>
                      <a:endParaRPr kumimoji="1"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72000" marB="18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57127" rtl="0" eaLnBrk="1" fontAlgn="auto" latinLnBrk="0" hangingPunct="1">
                        <a:lnSpc>
                          <a:spcPts val="1600"/>
                        </a:lnSpc>
                        <a:spcBef>
                          <a:spcPts val="0"/>
                        </a:spcBef>
                        <a:spcAft>
                          <a:spcPts val="0"/>
                        </a:spcAft>
                        <a:buClrTx/>
                        <a:buSzTx/>
                        <a:buFontTx/>
                        <a:buNone/>
                        <a:tabLst/>
                        <a:defRPr/>
                      </a:pPr>
                      <a:r>
                        <a:rPr kumimoji="1"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４</a:t>
                      </a:r>
                      <a:endParaRPr kumimoji="1"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72000" marB="18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10383">
                <a:tc>
                  <a:txBody>
                    <a:bodyPr/>
                    <a:lstStyle/>
                    <a:p>
                      <a:pPr marL="0" marR="0" indent="0" algn="dist" defTabSz="957127" rtl="0" eaLnBrk="1" fontAlgn="auto" latinLnBrk="0" hangingPunct="1">
                        <a:lnSpc>
                          <a:spcPts val="1600"/>
                        </a:lnSpc>
                        <a:spcBef>
                          <a:spcPts val="0"/>
                        </a:spcBef>
                        <a:spcAft>
                          <a:spcPts val="0"/>
                        </a:spcAft>
                        <a:buClrTx/>
                        <a:buSzTx/>
                        <a:buFontTx/>
                        <a:buNone/>
                        <a:tabLst/>
                        <a:defRPr/>
                      </a:pPr>
                      <a:r>
                        <a:rPr kumimoji="1"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④</a:t>
                      </a:r>
                    </a:p>
                  </a:txBody>
                  <a:tcPr marT="72000" marB="18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dist">
                        <a:lnSpc>
                          <a:spcPts val="1600"/>
                        </a:lnSpc>
                      </a:pP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60</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時間超の残業の、割増賃金率引上げ・・・・・・・・</a:t>
                      </a:r>
                      <a:endPar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72000" marB="18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57127" rtl="0" eaLnBrk="1" fontAlgn="auto" latinLnBrk="0" hangingPunct="1">
                        <a:lnSpc>
                          <a:spcPts val="1600"/>
                        </a:lnSpc>
                        <a:spcBef>
                          <a:spcPts val="0"/>
                        </a:spcBef>
                        <a:spcAft>
                          <a:spcPts val="0"/>
                        </a:spcAft>
                        <a:buClrTx/>
                        <a:buSzTx/>
                        <a:buFontTx/>
                        <a:buNone/>
                        <a:tabLst/>
                        <a:defRPr/>
                      </a:pPr>
                      <a:r>
                        <a:rPr kumimoji="1"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５</a:t>
                      </a:r>
                      <a:endParaRPr kumimoji="1"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72000" marB="18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10383">
                <a:tc>
                  <a:txBody>
                    <a:bodyPr/>
                    <a:lstStyle/>
                    <a:p>
                      <a:pPr marL="0" marR="0" indent="0" algn="dist" defTabSz="957127" rtl="0" eaLnBrk="1" fontAlgn="auto" latinLnBrk="0" hangingPunct="1">
                        <a:lnSpc>
                          <a:spcPts val="1600"/>
                        </a:lnSpc>
                        <a:spcBef>
                          <a:spcPts val="0"/>
                        </a:spcBef>
                        <a:spcAft>
                          <a:spcPts val="0"/>
                        </a:spcAft>
                        <a:buClrTx/>
                        <a:buSzTx/>
                        <a:buFontTx/>
                        <a:buNone/>
                        <a:tabLst/>
                        <a:defRPr/>
                      </a:pPr>
                      <a:r>
                        <a:rPr kumimoji="1"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⑤</a:t>
                      </a:r>
                    </a:p>
                  </a:txBody>
                  <a:tcPr marT="72000" marB="18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dist" defTabSz="957127" rtl="0" eaLnBrk="1" fontAlgn="auto" latinLnBrk="0" hangingPunct="1">
                        <a:lnSpc>
                          <a:spcPts val="1600"/>
                        </a:lnSpc>
                        <a:spcBef>
                          <a:spcPts val="0"/>
                        </a:spcBef>
                        <a:spcAft>
                          <a:spcPts val="0"/>
                        </a:spcAft>
                        <a:buClrTx/>
                        <a:buSzTx/>
                        <a:buFontTx/>
                        <a:buNone/>
                        <a:tabLst/>
                        <a:defRPr/>
                      </a:pP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労働時間の客観的な把握（企業に義務づけ）・・・・・・</a:t>
                      </a:r>
                      <a:endPar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72000" marB="18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57127" rtl="0" eaLnBrk="1" fontAlgn="auto" latinLnBrk="0" hangingPunct="1">
                        <a:lnSpc>
                          <a:spcPts val="1600"/>
                        </a:lnSpc>
                        <a:spcBef>
                          <a:spcPts val="0"/>
                        </a:spcBef>
                        <a:spcAft>
                          <a:spcPts val="0"/>
                        </a:spcAft>
                        <a:buClrTx/>
                        <a:buSzTx/>
                        <a:buFontTx/>
                        <a:buNone/>
                        <a:tabLst/>
                        <a:defRPr/>
                      </a:pPr>
                      <a:r>
                        <a:rPr kumimoji="1"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５</a:t>
                      </a:r>
                      <a:endParaRPr kumimoji="1"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72000" marB="18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10383">
                <a:tc>
                  <a:txBody>
                    <a:bodyPr/>
                    <a:lstStyle/>
                    <a:p>
                      <a:pPr marL="0" marR="0" indent="0" algn="dist" defTabSz="957127" rtl="0" eaLnBrk="1" fontAlgn="auto" latinLnBrk="0" hangingPunct="1">
                        <a:lnSpc>
                          <a:spcPts val="1600"/>
                        </a:lnSpc>
                        <a:spcBef>
                          <a:spcPts val="0"/>
                        </a:spcBef>
                        <a:spcAft>
                          <a:spcPts val="0"/>
                        </a:spcAft>
                        <a:buClrTx/>
                        <a:buSzTx/>
                        <a:buFontTx/>
                        <a:buNone/>
                        <a:tabLst/>
                        <a:defRPr/>
                      </a:pPr>
                      <a:r>
                        <a:rPr kumimoji="1"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➅</a:t>
                      </a:r>
                    </a:p>
                  </a:txBody>
                  <a:tcPr marT="72000" marB="18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dist" defTabSz="957127" rtl="0" eaLnBrk="1" fontAlgn="auto" latinLnBrk="0" hangingPunct="1">
                        <a:lnSpc>
                          <a:spcPts val="1600"/>
                        </a:lnSpc>
                        <a:spcBef>
                          <a:spcPts val="0"/>
                        </a:spcBef>
                        <a:spcAft>
                          <a:spcPts val="0"/>
                        </a:spcAft>
                        <a:buClrTx/>
                        <a:buSzTx/>
                        <a:buFontTx/>
                        <a:buNone/>
                        <a:tabLst/>
                        <a:defRPr/>
                      </a:pP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「フレックスタイム制」の拡充・・・・・・・・・・・・</a:t>
                      </a:r>
                      <a:endPar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72000" marB="18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57127" rtl="0" eaLnBrk="1" fontAlgn="auto" latinLnBrk="0" hangingPunct="1">
                        <a:lnSpc>
                          <a:spcPts val="1600"/>
                        </a:lnSpc>
                        <a:spcBef>
                          <a:spcPts val="0"/>
                        </a:spcBef>
                        <a:spcAft>
                          <a:spcPts val="0"/>
                        </a:spcAft>
                        <a:buClrTx/>
                        <a:buSzTx/>
                        <a:buFontTx/>
                        <a:buNone/>
                        <a:tabLst/>
                        <a:defRPr/>
                      </a:pPr>
                      <a:r>
                        <a:rPr kumimoji="1"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６</a:t>
                      </a:r>
                      <a:endParaRPr kumimoji="1"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72000" marB="18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10383">
                <a:tc>
                  <a:txBody>
                    <a:bodyPr/>
                    <a:lstStyle/>
                    <a:p>
                      <a:pPr marL="0" marR="0" indent="0" algn="dist" defTabSz="957127" rtl="0" eaLnBrk="1" fontAlgn="auto" latinLnBrk="0" hangingPunct="1">
                        <a:lnSpc>
                          <a:spcPts val="1600"/>
                        </a:lnSpc>
                        <a:spcBef>
                          <a:spcPts val="0"/>
                        </a:spcBef>
                        <a:spcAft>
                          <a:spcPts val="0"/>
                        </a:spcAft>
                        <a:buClrTx/>
                        <a:buSzTx/>
                        <a:buFontTx/>
                        <a:buNone/>
                        <a:tabLst/>
                        <a:defRPr/>
                      </a:pPr>
                      <a:r>
                        <a:rPr kumimoji="1"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⑦</a:t>
                      </a:r>
                    </a:p>
                  </a:txBody>
                  <a:tcPr marT="72000" marB="18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dist" defTabSz="957127" rtl="0" eaLnBrk="1" fontAlgn="auto" latinLnBrk="0" hangingPunct="1">
                        <a:lnSpc>
                          <a:spcPts val="1600"/>
                        </a:lnSpc>
                        <a:spcBef>
                          <a:spcPts val="0"/>
                        </a:spcBef>
                        <a:spcAft>
                          <a:spcPts val="0"/>
                        </a:spcAft>
                        <a:buClrTx/>
                        <a:buSzTx/>
                        <a:buFontTx/>
                        <a:buNone/>
                        <a:tabLst/>
                        <a:defRPr/>
                      </a:pP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「高度プロフェッショナル制度」を創設・・・・・・・・</a:t>
                      </a:r>
                      <a:endPar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72000" marB="18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57127" rtl="0" eaLnBrk="1" fontAlgn="auto" latinLnBrk="0" hangingPunct="1">
                        <a:lnSpc>
                          <a:spcPts val="1600"/>
                        </a:lnSpc>
                        <a:spcBef>
                          <a:spcPts val="0"/>
                        </a:spcBef>
                        <a:spcAft>
                          <a:spcPts val="0"/>
                        </a:spcAft>
                        <a:buClrTx/>
                        <a:buSzTx/>
                        <a:buFontTx/>
                        <a:buNone/>
                        <a:tabLst/>
                        <a:defRPr/>
                      </a:pPr>
                      <a:r>
                        <a:rPr kumimoji="1"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７</a:t>
                      </a:r>
                      <a:endParaRPr kumimoji="1"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72000" marB="18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10383">
                <a:tc>
                  <a:txBody>
                    <a:bodyPr/>
                    <a:lstStyle/>
                    <a:p>
                      <a:pPr marL="0" marR="0" indent="0" algn="dist" defTabSz="957127" rtl="0" eaLnBrk="1" fontAlgn="auto" latinLnBrk="0" hangingPunct="1">
                        <a:lnSpc>
                          <a:spcPts val="1600"/>
                        </a:lnSpc>
                        <a:spcBef>
                          <a:spcPts val="0"/>
                        </a:spcBef>
                        <a:spcAft>
                          <a:spcPts val="0"/>
                        </a:spcAft>
                        <a:buClrTx/>
                        <a:buSzTx/>
                        <a:buFontTx/>
                        <a:buNone/>
                        <a:tabLst/>
                        <a:defRPr/>
                      </a:pPr>
                      <a:r>
                        <a:rPr kumimoji="1"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⑧</a:t>
                      </a:r>
                    </a:p>
                  </a:txBody>
                  <a:tcPr marT="72000" marB="18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dist" defTabSz="957127" rtl="0" eaLnBrk="1" fontAlgn="auto" latinLnBrk="0" hangingPunct="1">
                        <a:lnSpc>
                          <a:spcPts val="1600"/>
                        </a:lnSpc>
                        <a:spcBef>
                          <a:spcPts val="0"/>
                        </a:spcBef>
                        <a:spcAft>
                          <a:spcPts val="0"/>
                        </a:spcAft>
                        <a:buClrTx/>
                        <a:buSzTx/>
                        <a:buFontTx/>
                        <a:buNone/>
                        <a:tabLst/>
                        <a:defRPr/>
                      </a:pP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産業医・産業保健機能の強化・・・・・・・・・</a:t>
                      </a:r>
                      <a:endPar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72000" marB="18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57127" rtl="0" eaLnBrk="1" fontAlgn="auto" latinLnBrk="0" hangingPunct="1">
                        <a:lnSpc>
                          <a:spcPts val="1600"/>
                        </a:lnSpc>
                        <a:spcBef>
                          <a:spcPts val="0"/>
                        </a:spcBef>
                        <a:spcAft>
                          <a:spcPts val="0"/>
                        </a:spcAft>
                        <a:buClrTx/>
                        <a:buSzTx/>
                        <a:buFontTx/>
                        <a:buNone/>
                        <a:tabLst/>
                        <a:defRPr/>
                      </a:pPr>
                      <a:r>
                        <a:rPr kumimoji="1"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９</a:t>
                      </a:r>
                      <a:endParaRPr kumimoji="1"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72000" marB="18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09036797"/>
                  </a:ext>
                </a:extLst>
              </a:tr>
            </a:tbl>
          </a:graphicData>
        </a:graphic>
      </p:graphicFrame>
      <p:pic>
        <p:nvPicPr>
          <p:cNvPr id="6" name="Picture 2" descr="http://sagyo.mhlw.go.jp/sites/m5g/5/1．広報業務のマニュアル/03シンボルマークの使用/03　画像データ・名刺フォーマットなど/ロゴマーク（省名いり）.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96329" y="9129464"/>
            <a:ext cx="1868450" cy="664200"/>
          </a:xfrm>
          <a:prstGeom prst="rect">
            <a:avLst/>
          </a:prstGeom>
          <a:noFill/>
          <a:extLst>
            <a:ext uri="{909E8E84-426E-40DD-AFC4-6F175D3DCCD1}">
              <a14:hiddenFill xmlns:a14="http://schemas.microsoft.com/office/drawing/2010/main">
                <a:solidFill>
                  <a:srgbClr val="FFFFFF"/>
                </a:solidFill>
              </a14:hiddenFill>
            </a:ext>
          </a:extLst>
        </p:spPr>
      </p:pic>
      <p:sp>
        <p:nvSpPr>
          <p:cNvPr id="3" name="角丸四角形 2"/>
          <p:cNvSpPr/>
          <p:nvPr/>
        </p:nvSpPr>
        <p:spPr>
          <a:xfrm>
            <a:off x="260350" y="2288704"/>
            <a:ext cx="1720850" cy="360040"/>
          </a:xfrm>
          <a:prstGeom prst="roundRect">
            <a:avLst>
              <a:gd name="adj" fmla="val 50000"/>
            </a:avLst>
          </a:prstGeom>
          <a:noFill/>
          <a:ln cmpd="dbl">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r>
              <a:rPr kumimoji="1" lang="ja-JP" altLang="en-US" sz="16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見直しの目的</a:t>
            </a:r>
            <a:endParaRPr kumimoji="1" lang="ja-JP" altLang="en-US" sz="16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角丸四角形 8"/>
          <p:cNvSpPr/>
          <p:nvPr/>
        </p:nvSpPr>
        <p:spPr>
          <a:xfrm>
            <a:off x="332656" y="2822720"/>
            <a:ext cx="6763139" cy="1842248"/>
          </a:xfrm>
          <a:prstGeom prst="roundRect">
            <a:avLst>
              <a:gd name="adj" fmla="val 0"/>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nSpc>
                <a:spcPts val="2400"/>
              </a:lnSpc>
            </a:pPr>
            <a:r>
              <a:rPr lang="en-US" altLang="ja-JP" sz="1600" b="1" dirty="0" smtClean="0">
                <a:solidFill>
                  <a:srgbClr val="D50115"/>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b="1" dirty="0" smtClean="0">
                <a:solidFill>
                  <a:srgbClr val="D50115"/>
                </a:solidFill>
                <a:latin typeface="メイリオ" panose="020B0604030504040204" pitchFamily="50" charset="-128"/>
                <a:ea typeface="メイリオ" panose="020B0604030504040204" pitchFamily="50" charset="-128"/>
                <a:cs typeface="メイリオ" panose="020B0604030504040204" pitchFamily="50" charset="-128"/>
              </a:rPr>
              <a:t>働き過ぎ」を防ぎながら、</a:t>
            </a:r>
            <a:r>
              <a:rPr lang="en-US" altLang="ja-JP" sz="1600" b="1" dirty="0" smtClean="0">
                <a:solidFill>
                  <a:srgbClr val="D50115"/>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smtClean="0">
                <a:solidFill>
                  <a:srgbClr val="D50115"/>
                </a:solidFill>
                <a:latin typeface="メイリオ" panose="020B0604030504040204" pitchFamily="50" charset="-128"/>
                <a:ea typeface="メイリオ" panose="020B0604030504040204" pitchFamily="50" charset="-128"/>
                <a:cs typeface="メイリオ" panose="020B0604030504040204" pitchFamily="50" charset="-128"/>
              </a:rPr>
              <a:t>ワーク･ライフ</a:t>
            </a:r>
            <a:r>
              <a:rPr lang="ja-JP" altLang="en-US" sz="1600" b="1" dirty="0">
                <a:solidFill>
                  <a:srgbClr val="D50115"/>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smtClean="0">
                <a:solidFill>
                  <a:srgbClr val="D50115"/>
                </a:solidFill>
                <a:latin typeface="メイリオ" panose="020B0604030504040204" pitchFamily="50" charset="-128"/>
                <a:ea typeface="メイリオ" panose="020B0604030504040204" pitchFamily="50" charset="-128"/>
                <a:cs typeface="メイリオ" panose="020B0604030504040204" pitchFamily="50" charset="-128"/>
              </a:rPr>
              <a:t>バランス</a:t>
            </a:r>
            <a:r>
              <a:rPr lang="ja-JP" altLang="en-US" sz="1600" b="1" dirty="0">
                <a:solidFill>
                  <a:srgbClr val="D50115"/>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smtClean="0">
                <a:solidFill>
                  <a:srgbClr val="D50115"/>
                </a:solidFill>
                <a:latin typeface="メイリオ" panose="020B0604030504040204" pitchFamily="50" charset="-128"/>
                <a:ea typeface="メイリオ" panose="020B0604030504040204" pitchFamily="50" charset="-128"/>
                <a:cs typeface="メイリオ" panose="020B0604030504040204" pitchFamily="50" charset="-128"/>
              </a:rPr>
              <a:t>と</a:t>
            </a:r>
            <a:endParaRPr lang="en-US" altLang="ja-JP" sz="1600" b="1" dirty="0" smtClean="0">
              <a:solidFill>
                <a:srgbClr val="D50115"/>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400"/>
              </a:lnSpc>
            </a:pPr>
            <a:r>
              <a:rPr lang="ja-JP" altLang="en-US" sz="1600" b="1" dirty="0" smtClean="0">
                <a:solidFill>
                  <a:srgbClr val="D50115"/>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a:solidFill>
                  <a:srgbClr val="D50115"/>
                </a:solidFill>
                <a:latin typeface="メイリオ" panose="020B0604030504040204" pitchFamily="50" charset="-128"/>
                <a:ea typeface="メイリオ" panose="020B0604030504040204" pitchFamily="50" charset="-128"/>
                <a:cs typeface="メイリオ" panose="020B0604030504040204" pitchFamily="50" charset="-128"/>
              </a:rPr>
              <a:t>多様で柔軟な働き方」を</a:t>
            </a:r>
            <a:r>
              <a:rPr lang="ja-JP" altLang="en-US" sz="1600" b="1" dirty="0" smtClean="0">
                <a:solidFill>
                  <a:srgbClr val="D50115"/>
                </a:solidFill>
                <a:latin typeface="メイリオ" panose="020B0604030504040204" pitchFamily="50" charset="-128"/>
                <a:ea typeface="メイリオ" panose="020B0604030504040204" pitchFamily="50" charset="-128"/>
                <a:cs typeface="メイリオ" panose="020B0604030504040204" pitchFamily="50" charset="-128"/>
              </a:rPr>
              <a:t>実現します</a:t>
            </a:r>
            <a:endParaRPr lang="en-US" altLang="ja-JP" sz="1600" b="1" dirty="0" smtClean="0">
              <a:solidFill>
                <a:srgbClr val="D50115"/>
              </a:solidFill>
              <a:latin typeface="メイリオ" panose="020B0604030504040204" pitchFamily="50" charset="-128"/>
              <a:ea typeface="メイリオ" panose="020B0604030504040204" pitchFamily="50" charset="-128"/>
              <a:cs typeface="メイリオ" panose="020B0604030504040204" pitchFamily="50" charset="-128"/>
            </a:endParaRPr>
          </a:p>
          <a:p>
            <a:pPr indent="468000">
              <a:lnSpc>
                <a:spcPts val="1800"/>
              </a:lnSpc>
            </a:pP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長時間労働をなく</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し、</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年次有給</a:t>
            </a:r>
            <a:r>
              <a:rPr lang="ja-JP" altLang="en-US" sz="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休暇</a:t>
            </a:r>
            <a:r>
              <a:rPr lang="ja-JP" altLang="en-US" sz="120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を取得しやすく</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する、等に</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よって</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、個々の事</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indent="468000">
              <a:lnSpc>
                <a:spcPts val="1800"/>
              </a:lnSpc>
            </a:pP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情にあった多様なワーク・ライフ・バランスの実現を目指します。</a:t>
            </a:r>
            <a:endPar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indent="468000">
              <a:lnSpc>
                <a:spcPts val="1800"/>
              </a:lnSpc>
              <a:spcBef>
                <a:spcPts val="600"/>
              </a:spcBef>
            </a:pP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働き過ぎを防いで健康を守る措置をしたうえで、自律的で創造的な働き方を</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indent="468000">
              <a:lnSpc>
                <a:spcPts val="1800"/>
              </a:lnSpc>
            </a:pP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希望す</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る</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方々のための、新たな制度をつくります</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角丸四角形 9"/>
          <p:cNvSpPr/>
          <p:nvPr/>
        </p:nvSpPr>
        <p:spPr>
          <a:xfrm>
            <a:off x="260350" y="4520952"/>
            <a:ext cx="1720850" cy="360040"/>
          </a:xfrm>
          <a:prstGeom prst="roundRect">
            <a:avLst>
              <a:gd name="adj" fmla="val 50000"/>
            </a:avLst>
          </a:prstGeom>
          <a:noFill/>
          <a:ln cmpd="dbl">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r>
              <a:rPr kumimoji="1" lang="ja-JP" altLang="en-US" sz="16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見直しの</a:t>
            </a:r>
            <a:r>
              <a:rPr lang="ja-JP" altLang="en-US" sz="16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内容</a:t>
            </a:r>
            <a:endParaRPr kumimoji="1" lang="ja-JP" altLang="en-US" sz="16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p:cNvSpPr txBox="1"/>
          <p:nvPr/>
        </p:nvSpPr>
        <p:spPr>
          <a:xfrm>
            <a:off x="5517232" y="4866182"/>
            <a:ext cx="1296144" cy="230832"/>
          </a:xfrm>
          <a:prstGeom prst="rect">
            <a:avLst/>
          </a:prstGeom>
          <a:noFill/>
        </p:spPr>
        <p:txBody>
          <a:bodyPr wrap="square" rtlCol="0">
            <a:spAutoFit/>
          </a:bodyPr>
          <a:lstStyle/>
          <a:p>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（解説ページ）</a:t>
            </a:r>
            <a:endPar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角丸四角形 10"/>
          <p:cNvSpPr/>
          <p:nvPr/>
        </p:nvSpPr>
        <p:spPr>
          <a:xfrm>
            <a:off x="260350" y="7745873"/>
            <a:ext cx="1720850" cy="360040"/>
          </a:xfrm>
          <a:prstGeom prst="roundRect">
            <a:avLst>
              <a:gd name="adj" fmla="val 50000"/>
            </a:avLst>
          </a:prstGeom>
          <a:noFill/>
          <a:ln cmpd="dbl">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r>
              <a:rPr kumimoji="1" lang="ja-JP" altLang="en-US" sz="16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施行期日</a:t>
            </a:r>
            <a:endParaRPr kumimoji="1" lang="ja-JP" altLang="en-US" sz="16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546739" y="8177921"/>
            <a:ext cx="6050613" cy="951543"/>
          </a:xfrm>
          <a:prstGeom prst="rect">
            <a:avLst/>
          </a:prstGeom>
        </p:spPr>
        <p:txBody>
          <a:bodyPr wrap="square">
            <a:spAutoFit/>
          </a:bodyPr>
          <a:lstStyle/>
          <a:p>
            <a:pPr>
              <a:lnSpc>
                <a:spcPts val="2400"/>
              </a:lnSpc>
              <a:tabLst>
                <a:tab pos="361950" algn="l"/>
              </a:tabLst>
            </a:pPr>
            <a:r>
              <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rPr>
              <a:t>2019</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年４月</a:t>
            </a:r>
            <a:r>
              <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rPr>
              <a:t>1</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日</a:t>
            </a:r>
            <a:endPar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400"/>
              </a:lnSpc>
              <a:tabLst>
                <a:tab pos="361950" algn="l"/>
              </a:tabLst>
            </a:pPr>
            <a:r>
              <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中小企業における残業時間の上限規制の適用は</a:t>
            </a:r>
            <a:r>
              <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rPr>
              <a:t>2020</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年４月</a:t>
            </a:r>
            <a:r>
              <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日</a:t>
            </a:r>
            <a:endParaRPr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900"/>
              </a:lnSpc>
              <a:tabLst>
                <a:tab pos="361950" algn="l"/>
              </a:tabLst>
            </a:pPr>
            <a:r>
              <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中小企業に</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おける</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60</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時間超の残業の、割増賃金率</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引上げの適用は</a:t>
            </a:r>
            <a:r>
              <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rPr>
              <a:t>2023</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日</a:t>
            </a:r>
            <a:endPar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スライド番号プレースホルダー 3"/>
          <p:cNvSpPr>
            <a:spLocks noGrp="1"/>
          </p:cNvSpPr>
          <p:nvPr>
            <p:ph type="sldNum" sz="quarter" idx="12"/>
          </p:nvPr>
        </p:nvSpPr>
        <p:spPr>
          <a:xfrm>
            <a:off x="5357192" y="9538165"/>
            <a:ext cx="1600200" cy="527403"/>
          </a:xfrm>
        </p:spPr>
        <p:txBody>
          <a:bodyPr/>
          <a:lstStyle/>
          <a:p>
            <a:r>
              <a:rPr lang="ja-JP" altLang="en-US" sz="1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endPar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9058690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5157192" y="9375911"/>
            <a:ext cx="1600200" cy="527403"/>
          </a:xfrm>
        </p:spPr>
        <p:txBody>
          <a:bodyPr/>
          <a:lstStyle/>
          <a:p>
            <a:fld id="{880319E4-FDE7-458F-BD10-6FC582C326FE}" type="slidenum">
              <a:rPr lang="ja-JP" altLang="en-US" sz="1800" b="1" smtClean="0">
                <a:solidFill>
                  <a:schemeClr val="tx1"/>
                </a:solidFill>
                <a:latin typeface="メイリオ" panose="020B0604030504040204" pitchFamily="50" charset="-128"/>
                <a:ea typeface="メイリオ" panose="020B0604030504040204" pitchFamily="50" charset="-128"/>
              </a:rPr>
              <a:pPr/>
              <a:t>10</a:t>
            </a:fld>
            <a:endParaRPr lang="ja-JP" altLang="en-US" sz="1800" b="1" dirty="0">
              <a:solidFill>
                <a:schemeClr val="tx1"/>
              </a:solidFill>
              <a:latin typeface="メイリオ" panose="020B0604030504040204" pitchFamily="50" charset="-128"/>
              <a:ea typeface="メイリオ" panose="020B0604030504040204" pitchFamily="50" charset="-128"/>
            </a:endParaRPr>
          </a:p>
        </p:txBody>
      </p:sp>
      <p:sp>
        <p:nvSpPr>
          <p:cNvPr id="5" name="正方形/長方形 4"/>
          <p:cNvSpPr/>
          <p:nvPr/>
        </p:nvSpPr>
        <p:spPr>
          <a:xfrm>
            <a:off x="116632" y="272480"/>
            <a:ext cx="6640760" cy="9505056"/>
          </a:xfrm>
          <a:prstGeom prst="rect">
            <a:avLst/>
          </a:prstGeom>
          <a:solidFill>
            <a:schemeClr val="accent5">
              <a:lumMod val="20000"/>
              <a:lumOff val="8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200"/>
              </a:spcBef>
            </a:pPr>
            <a:endParaRPr lang="ja-JP" altLang="en-US" sz="1600" b="1">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190850" y="6465168"/>
            <a:ext cx="6492323" cy="3240360"/>
          </a:xfrm>
          <a:prstGeom prst="rect">
            <a:avLst/>
          </a:prstGeom>
          <a:solidFill>
            <a:srgbClr val="F6E7E6"/>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bIns="0" rtlCol="0" anchor="t"/>
          <a:lstStyle/>
          <a:p>
            <a:pPr>
              <a:lnSpc>
                <a:spcPts val="2000"/>
              </a:lnSpc>
            </a:pPr>
            <a:r>
              <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問い合わせ先</a:t>
            </a:r>
            <a:r>
              <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endParaRPr lang="en-US" altLang="ja-JP" sz="11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労働基準法の改正に関するお問い合わせ</a:t>
            </a:r>
          </a:p>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厚生労働省</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労働基準局労働条件政策課　　　（ＴＥＬ）</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０３－３５０２－１５９９</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労働安全衛生法の改正に関するお問い合わせ</a:t>
            </a:r>
          </a:p>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厚生労働省</a:t>
            </a:r>
            <a:r>
              <a:rPr lang="zh-TW"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労働基準局安全衛生部労働</a:t>
            </a:r>
            <a:r>
              <a:rPr lang="zh-TW"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衛生課</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ＴＥＬ）０３－３５０２－６７５５</a:t>
            </a:r>
          </a:p>
          <a:p>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労働時間等設定改善法の改正に関するお問い合わせ</a:t>
            </a:r>
            <a:endParaRPr lang="en-US" altLang="ja-JP" sz="12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厚生労働省</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労働基準局労働条件政策課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ＴＥＬ）０３－３５０２－１５９９</a:t>
            </a:r>
            <a:endParaRPr lang="ja-JP" altLang="en-US" sz="12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厚生労働省</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雇用環境・均等局職業生活</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両立課（</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ＴＥＬ）０３－３５９５－３２７４ </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具体的な労務管理の手法に関するお問い合わせ</a:t>
            </a:r>
            <a:endParaRPr lang="en-US" altLang="ja-JP" sz="12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検索ワード：働き方改革推進支援センター</a:t>
            </a:r>
          </a:p>
          <a:p>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hlinkClick r:id="rId2"/>
              </a:rPr>
              <a:t>http://www.mhlw.go.jp/stf/seisakunitsuite/bunya/0000198331.html</a:t>
            </a:r>
            <a:endParaRPr lang="en-US" altLang="ja-JP"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pP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pP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pP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角丸四角形 6"/>
          <p:cNvSpPr/>
          <p:nvPr/>
        </p:nvSpPr>
        <p:spPr>
          <a:xfrm>
            <a:off x="332656" y="712438"/>
            <a:ext cx="6192688" cy="5464698"/>
          </a:xfrm>
          <a:prstGeom prst="roundRect">
            <a:avLst>
              <a:gd name="adj" fmla="val 3693"/>
            </a:avLst>
          </a:prstGeom>
          <a:solidFill>
            <a:schemeClr val="bg1"/>
          </a:solidFill>
          <a:ln w="44450">
            <a:solidFill>
              <a:schemeClr val="accent1">
                <a:shade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190850" y="343106"/>
            <a:ext cx="1296144" cy="369332"/>
          </a:xfrm>
          <a:prstGeom prst="rect">
            <a:avLst/>
          </a:prstGeom>
          <a:noFill/>
        </p:spPr>
        <p:txBody>
          <a:bodyPr wrap="square" rtlCol="0">
            <a:spAutoFit/>
          </a:bodyPr>
          <a:lstStyle/>
          <a:p>
            <a:pPr algn="ctr"/>
            <a:r>
              <a:rPr kumimoji="1" lang="en-US" altLang="ja-JP" b="1" dirty="0" smtClean="0">
                <a:latin typeface="メイリオ" panose="020B0604030504040204" pitchFamily="50" charset="-128"/>
                <a:ea typeface="メイリオ" panose="020B0604030504040204" pitchFamily="50" charset="-128"/>
              </a:rPr>
              <a:t>Memo</a:t>
            </a:r>
            <a:endParaRPr kumimoji="1" lang="ja-JP" altLang="en-US" b="1" dirty="0">
              <a:latin typeface="メイリオ" panose="020B0604030504040204" pitchFamily="50" charset="-128"/>
              <a:ea typeface="メイリオ" panose="020B0604030504040204" pitchFamily="50" charset="-128"/>
            </a:endParaRPr>
          </a:p>
        </p:txBody>
      </p:sp>
      <p:sp>
        <p:nvSpPr>
          <p:cNvPr id="9" name="スライド番号プレースホルダー 3"/>
          <p:cNvSpPr txBox="1">
            <a:spLocks/>
          </p:cNvSpPr>
          <p:nvPr/>
        </p:nvSpPr>
        <p:spPr>
          <a:xfrm>
            <a:off x="5285184" y="9538165"/>
            <a:ext cx="1600200" cy="527403"/>
          </a:xfrm>
          <a:prstGeom prst="rect">
            <a:avLst/>
          </a:prstGeom>
        </p:spPr>
        <p:txBody>
          <a:bodyPr vert="horz" lIns="95710" tIns="47856" rIns="95710" bIns="47856" rtlCol="0" anchor="ctr"/>
          <a:lstStyle>
            <a:defPPr>
              <a:defRPr lang="ja-JP"/>
            </a:defPPr>
            <a:lvl1pPr marL="0" algn="r" defTabSz="910944" rtl="0" eaLnBrk="1" latinLnBrk="0" hangingPunct="1">
              <a:defRPr kumimoji="1" sz="1300" kern="1200">
                <a:solidFill>
                  <a:schemeClr val="tx1">
                    <a:tint val="75000"/>
                  </a:schemeClr>
                </a:solidFill>
                <a:latin typeface="+mn-lt"/>
                <a:ea typeface="+mn-ea"/>
                <a:cs typeface="+mn-cs"/>
              </a:defRPr>
            </a:lvl1pPr>
            <a:lvl2pPr marL="455470" algn="l" defTabSz="910944" rtl="0" eaLnBrk="1" latinLnBrk="0" hangingPunct="1">
              <a:defRPr kumimoji="1" sz="1800" kern="1200">
                <a:solidFill>
                  <a:schemeClr val="tx1"/>
                </a:solidFill>
                <a:latin typeface="+mn-lt"/>
                <a:ea typeface="+mn-ea"/>
                <a:cs typeface="+mn-cs"/>
              </a:defRPr>
            </a:lvl2pPr>
            <a:lvl3pPr marL="910944" algn="l" defTabSz="910944" rtl="0" eaLnBrk="1" latinLnBrk="0" hangingPunct="1">
              <a:defRPr kumimoji="1" sz="1800" kern="1200">
                <a:solidFill>
                  <a:schemeClr val="tx1"/>
                </a:solidFill>
                <a:latin typeface="+mn-lt"/>
                <a:ea typeface="+mn-ea"/>
                <a:cs typeface="+mn-cs"/>
              </a:defRPr>
            </a:lvl3pPr>
            <a:lvl4pPr marL="1366414" algn="l" defTabSz="910944" rtl="0" eaLnBrk="1" latinLnBrk="0" hangingPunct="1">
              <a:defRPr kumimoji="1" sz="1800" kern="1200">
                <a:solidFill>
                  <a:schemeClr val="tx1"/>
                </a:solidFill>
                <a:latin typeface="+mn-lt"/>
                <a:ea typeface="+mn-ea"/>
                <a:cs typeface="+mn-cs"/>
              </a:defRPr>
            </a:lvl4pPr>
            <a:lvl5pPr marL="1821886" algn="l" defTabSz="910944" rtl="0" eaLnBrk="1" latinLnBrk="0" hangingPunct="1">
              <a:defRPr kumimoji="1" sz="1800" kern="1200">
                <a:solidFill>
                  <a:schemeClr val="tx1"/>
                </a:solidFill>
                <a:latin typeface="+mn-lt"/>
                <a:ea typeface="+mn-ea"/>
                <a:cs typeface="+mn-cs"/>
              </a:defRPr>
            </a:lvl5pPr>
            <a:lvl6pPr marL="2277359" algn="l" defTabSz="910944" rtl="0" eaLnBrk="1" latinLnBrk="0" hangingPunct="1">
              <a:defRPr kumimoji="1" sz="1800" kern="1200">
                <a:solidFill>
                  <a:schemeClr val="tx1"/>
                </a:solidFill>
                <a:latin typeface="+mn-lt"/>
                <a:ea typeface="+mn-ea"/>
                <a:cs typeface="+mn-cs"/>
              </a:defRPr>
            </a:lvl6pPr>
            <a:lvl7pPr marL="2732831" algn="l" defTabSz="910944" rtl="0" eaLnBrk="1" latinLnBrk="0" hangingPunct="1">
              <a:defRPr kumimoji="1" sz="1800" kern="1200">
                <a:solidFill>
                  <a:schemeClr val="tx1"/>
                </a:solidFill>
                <a:latin typeface="+mn-lt"/>
                <a:ea typeface="+mn-ea"/>
                <a:cs typeface="+mn-cs"/>
              </a:defRPr>
            </a:lvl7pPr>
            <a:lvl8pPr marL="3188299" algn="l" defTabSz="910944" rtl="0" eaLnBrk="1" latinLnBrk="0" hangingPunct="1">
              <a:defRPr kumimoji="1" sz="1800" kern="1200">
                <a:solidFill>
                  <a:schemeClr val="tx1"/>
                </a:solidFill>
                <a:latin typeface="+mn-lt"/>
                <a:ea typeface="+mn-ea"/>
                <a:cs typeface="+mn-cs"/>
              </a:defRPr>
            </a:lvl8pPr>
            <a:lvl9pPr marL="3643773" algn="l" defTabSz="910944" rtl="0" eaLnBrk="1" latinLnBrk="0" hangingPunct="1">
              <a:defRPr kumimoji="1" sz="1800" kern="1200">
                <a:solidFill>
                  <a:schemeClr val="tx1"/>
                </a:solidFill>
                <a:latin typeface="+mn-lt"/>
                <a:ea typeface="+mn-ea"/>
                <a:cs typeface="+mn-cs"/>
              </a:defRPr>
            </a:lvl9pPr>
          </a:lstStyle>
          <a:p>
            <a:r>
              <a:rPr lang="en-US" altLang="ja-JP" sz="1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endPar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8596146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正方形/長方形 81"/>
          <p:cNvSpPr/>
          <p:nvPr/>
        </p:nvSpPr>
        <p:spPr>
          <a:xfrm>
            <a:off x="3429000" y="1442754"/>
            <a:ext cx="3168651" cy="5220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正方形/長方形 82"/>
          <p:cNvSpPr/>
          <p:nvPr/>
        </p:nvSpPr>
        <p:spPr>
          <a:xfrm>
            <a:off x="252517" y="1469685"/>
            <a:ext cx="3024000" cy="5220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スライド番号プレースホルダー 3"/>
          <p:cNvSpPr>
            <a:spLocks noGrp="1"/>
          </p:cNvSpPr>
          <p:nvPr>
            <p:ph type="sldNum" sz="quarter" idx="12"/>
          </p:nvPr>
        </p:nvSpPr>
        <p:spPr>
          <a:xfrm>
            <a:off x="5357192" y="9538165"/>
            <a:ext cx="1600200" cy="527403"/>
          </a:xfrm>
        </p:spPr>
        <p:txBody>
          <a:bodyPr/>
          <a:lstStyle/>
          <a:p>
            <a:fld id="{880319E4-FDE7-458F-BD10-6FC582C326FE}" type="slidenum">
              <a:rPr lang="ja-JP" altLang="en-US" sz="1800" b="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pPr/>
              <a:t>2</a:t>
            </a:fld>
            <a:endPar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260350" y="273050"/>
            <a:ext cx="6337300" cy="431478"/>
          </a:xfrm>
          <a:prstGeom prst="rect">
            <a:avLst/>
          </a:prstGeom>
          <a:solidFill>
            <a:srgbClr val="D50115"/>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72000" bIns="0" rtlCol="0" anchor="ctr"/>
          <a:lstStyle/>
          <a:p>
            <a:r>
              <a:rPr lang="ja-JP" altLang="en-US"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① 残業時間の上限を規制します</a:t>
            </a:r>
            <a:endPar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575987" y="707430"/>
            <a:ext cx="5706027" cy="1077218"/>
          </a:xfrm>
          <a:prstGeom prst="rect">
            <a:avLst/>
          </a:prstGeom>
          <a:noFill/>
        </p:spPr>
        <p:txBody>
          <a:bodyPr wrap="square" rtlCol="0">
            <a:spAutoFit/>
          </a:bodyPr>
          <a:lstStyle/>
          <a:p>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残業時間の上限を法律で規制することは、</a:t>
            </a:r>
            <a:r>
              <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rPr>
              <a:t>70</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年前（</a:t>
            </a:r>
            <a:r>
              <a:rPr lang="en-US" altLang="ja-JP" sz="1600" b="1" dirty="0">
                <a:latin typeface="メイリオ" panose="020B0604030504040204" pitchFamily="50" charset="-128"/>
                <a:ea typeface="メイリオ" panose="020B0604030504040204" pitchFamily="50" charset="-128"/>
                <a:cs typeface="Meiryo UI" panose="020B0604030504040204" pitchFamily="50" charset="-128"/>
              </a:rPr>
              <a:t>1947</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年）</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に制定</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された「労働基準法」において</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、初めて</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の</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大改革</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となります</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a:t>
            </a:r>
            <a:endParaRPr lang="en-US" altLang="ja-JP" sz="1600" b="1" dirty="0">
              <a:latin typeface="メイリオ" panose="020B0604030504040204" pitchFamily="50" charset="-128"/>
              <a:ea typeface="メイリオ" panose="020B0604030504040204" pitchFamily="50" charset="-128"/>
              <a:cs typeface="Meiryo UI" panose="020B0604030504040204" pitchFamily="50" charset="-128"/>
            </a:endParaRPr>
          </a:p>
          <a:p>
            <a:endParaRPr kumimoji="1" lang="ja-JP" altLang="en-US" sz="1600" dirty="0">
              <a:latin typeface="メイリオ" panose="020B0604030504040204" pitchFamily="50" charset="-128"/>
              <a:ea typeface="メイリオ" panose="020B0604030504040204" pitchFamily="50" charset="-128"/>
            </a:endParaRPr>
          </a:p>
        </p:txBody>
      </p:sp>
      <p:sp>
        <p:nvSpPr>
          <p:cNvPr id="84" name="正方形/長方形 83"/>
          <p:cNvSpPr/>
          <p:nvPr/>
        </p:nvSpPr>
        <p:spPr>
          <a:xfrm>
            <a:off x="252517" y="1523548"/>
            <a:ext cx="800219" cy="276999"/>
          </a:xfrm>
          <a:prstGeom prst="rect">
            <a:avLst/>
          </a:prstGeom>
          <a:noFill/>
          <a:ln>
            <a:noFill/>
          </a:ln>
        </p:spPr>
        <p:txBody>
          <a:bodyPr wrap="none">
            <a:spAutoFit/>
          </a:bodyPr>
          <a:lstStyle/>
          <a:p>
            <a:r>
              <a:rPr lang="ja-JP" altLang="en-US"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（現在）</a:t>
            </a:r>
            <a:endParaRPr lang="en-US" altLang="ja-JP" sz="12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5" name="角丸四角形吹き出し 84"/>
          <p:cNvSpPr/>
          <p:nvPr/>
        </p:nvSpPr>
        <p:spPr>
          <a:xfrm>
            <a:off x="354213" y="1760140"/>
            <a:ext cx="2808000" cy="720080"/>
          </a:xfrm>
          <a:prstGeom prst="wedgeRoundRectCallout">
            <a:avLst>
              <a:gd name="adj1" fmla="val 18878"/>
              <a:gd name="adj2" fmla="val 44696"/>
              <a:gd name="adj3" fmla="val 16667"/>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44000" tIns="72000" bIns="0" rtlCol="0" anchor="ctr"/>
          <a:lstStyle>
            <a:defPPr>
              <a:defRPr lang="ja-JP"/>
            </a:defPPr>
            <a:lvl1pPr marL="0" algn="l" defTabSz="910944" rtl="0" eaLnBrk="1" latinLnBrk="0" hangingPunct="1">
              <a:defRPr kumimoji="1" sz="1800" kern="1200">
                <a:solidFill>
                  <a:schemeClr val="lt1"/>
                </a:solidFill>
                <a:latin typeface="+mn-lt"/>
                <a:ea typeface="+mn-ea"/>
                <a:cs typeface="+mn-cs"/>
              </a:defRPr>
            </a:lvl1pPr>
            <a:lvl2pPr marL="455470" algn="l" defTabSz="910944" rtl="0" eaLnBrk="1" latinLnBrk="0" hangingPunct="1">
              <a:defRPr kumimoji="1" sz="1800" kern="1200">
                <a:solidFill>
                  <a:schemeClr val="lt1"/>
                </a:solidFill>
                <a:latin typeface="+mn-lt"/>
                <a:ea typeface="+mn-ea"/>
                <a:cs typeface="+mn-cs"/>
              </a:defRPr>
            </a:lvl2pPr>
            <a:lvl3pPr marL="910944" algn="l" defTabSz="910944" rtl="0" eaLnBrk="1" latinLnBrk="0" hangingPunct="1">
              <a:defRPr kumimoji="1" sz="1800" kern="1200">
                <a:solidFill>
                  <a:schemeClr val="lt1"/>
                </a:solidFill>
                <a:latin typeface="+mn-lt"/>
                <a:ea typeface="+mn-ea"/>
                <a:cs typeface="+mn-cs"/>
              </a:defRPr>
            </a:lvl3pPr>
            <a:lvl4pPr marL="1366414" algn="l" defTabSz="910944" rtl="0" eaLnBrk="1" latinLnBrk="0" hangingPunct="1">
              <a:defRPr kumimoji="1" sz="1800" kern="1200">
                <a:solidFill>
                  <a:schemeClr val="lt1"/>
                </a:solidFill>
                <a:latin typeface="+mn-lt"/>
                <a:ea typeface="+mn-ea"/>
                <a:cs typeface="+mn-cs"/>
              </a:defRPr>
            </a:lvl4pPr>
            <a:lvl5pPr marL="1821886" algn="l" defTabSz="910944" rtl="0" eaLnBrk="1" latinLnBrk="0" hangingPunct="1">
              <a:defRPr kumimoji="1" sz="1800" kern="1200">
                <a:solidFill>
                  <a:schemeClr val="lt1"/>
                </a:solidFill>
                <a:latin typeface="+mn-lt"/>
                <a:ea typeface="+mn-ea"/>
                <a:cs typeface="+mn-cs"/>
              </a:defRPr>
            </a:lvl5pPr>
            <a:lvl6pPr marL="2277359" algn="l" defTabSz="910944" rtl="0" eaLnBrk="1" latinLnBrk="0" hangingPunct="1">
              <a:defRPr kumimoji="1" sz="1800" kern="1200">
                <a:solidFill>
                  <a:schemeClr val="lt1"/>
                </a:solidFill>
                <a:latin typeface="+mn-lt"/>
                <a:ea typeface="+mn-ea"/>
                <a:cs typeface="+mn-cs"/>
              </a:defRPr>
            </a:lvl6pPr>
            <a:lvl7pPr marL="2732831" algn="l" defTabSz="910944" rtl="0" eaLnBrk="1" latinLnBrk="0" hangingPunct="1">
              <a:defRPr kumimoji="1" sz="1800" kern="1200">
                <a:solidFill>
                  <a:schemeClr val="lt1"/>
                </a:solidFill>
                <a:latin typeface="+mn-lt"/>
                <a:ea typeface="+mn-ea"/>
                <a:cs typeface="+mn-cs"/>
              </a:defRPr>
            </a:lvl7pPr>
            <a:lvl8pPr marL="3188299" algn="l" defTabSz="910944" rtl="0" eaLnBrk="1" latinLnBrk="0" hangingPunct="1">
              <a:defRPr kumimoji="1" sz="1800" kern="1200">
                <a:solidFill>
                  <a:schemeClr val="lt1"/>
                </a:solidFill>
                <a:latin typeface="+mn-lt"/>
                <a:ea typeface="+mn-ea"/>
                <a:cs typeface="+mn-cs"/>
              </a:defRPr>
            </a:lvl8pPr>
            <a:lvl9pPr marL="3643773" algn="l" defTabSz="910944" rtl="0" eaLnBrk="1" latinLnBrk="0" hangingPunct="1">
              <a:defRPr kumimoji="1" sz="1800" kern="1200">
                <a:solidFill>
                  <a:schemeClr val="lt1"/>
                </a:solidFill>
                <a:latin typeface="+mn-lt"/>
                <a:ea typeface="+mn-ea"/>
                <a:cs typeface="+mn-cs"/>
              </a:defRPr>
            </a:lvl9pPr>
          </a:lstStyle>
          <a:p>
            <a:pPr>
              <a:lnSpc>
                <a:spcPts val="2000"/>
              </a:lnSpc>
            </a:pPr>
            <a:r>
              <a:rPr lang="ja-JP" altLang="en-US" sz="14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法律上は、残業時間の上限が</a:t>
            </a:r>
            <a:endParaRPr lang="en-US" altLang="ja-JP" sz="14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pPr>
            <a:r>
              <a:rPr lang="ja-JP" altLang="en-US" sz="14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ありませんでした</a:t>
            </a:r>
            <a:r>
              <a:rPr lang="ja-JP" altLang="en-US" sz="9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（行政指導のみ）</a:t>
            </a:r>
            <a:r>
              <a:rPr lang="ja-JP" altLang="en-US" sz="14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9" name="正方形/長方形 88"/>
          <p:cNvSpPr/>
          <p:nvPr/>
        </p:nvSpPr>
        <p:spPr>
          <a:xfrm>
            <a:off x="1575673" y="6368652"/>
            <a:ext cx="1368151" cy="320264"/>
          </a:xfrm>
          <a:prstGeom prst="rect">
            <a:avLst/>
          </a:prstGeom>
          <a:ln w="12700">
            <a:noFill/>
          </a:ln>
        </p:spPr>
        <p:txBody>
          <a:bodyPr wrap="square">
            <a:spAutoFit/>
          </a:bodyPr>
          <a:lstStyle/>
          <a:p>
            <a:r>
              <a:rPr lang="ja-JP" altLang="en-US"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１年間＝</a:t>
            </a:r>
            <a:r>
              <a:rPr lang="en-US" altLang="ja-JP"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か月</a:t>
            </a:r>
            <a:endPar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8696" y="4072759"/>
            <a:ext cx="1947340" cy="20989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1" name="正方形/長方形 90"/>
          <p:cNvSpPr/>
          <p:nvPr/>
        </p:nvSpPr>
        <p:spPr>
          <a:xfrm>
            <a:off x="73941" y="4789411"/>
            <a:ext cx="1041716" cy="664849"/>
          </a:xfrm>
          <a:prstGeom prst="rect">
            <a:avLst/>
          </a:prstGeom>
          <a:noFill/>
          <a:ln>
            <a:noFill/>
          </a:ln>
          <a:effectLst/>
        </p:spPr>
        <p:style>
          <a:lnRef idx="1">
            <a:schemeClr val="accent1"/>
          </a:lnRef>
          <a:fillRef idx="2">
            <a:schemeClr val="accent1"/>
          </a:fillRef>
          <a:effectRef idx="1">
            <a:schemeClr val="accent1"/>
          </a:effectRef>
          <a:fontRef idx="minor">
            <a:schemeClr val="dk1"/>
          </a:fontRef>
        </p:style>
        <p:txBody>
          <a:bodyPr rtlCol="0" anchor="ctr" anchorCtr="0"/>
          <a:lstStyle/>
          <a:p>
            <a:pPr algn="r"/>
            <a:r>
              <a:rPr lang="ja-JP" altLang="en-US"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残業時間</a:t>
            </a:r>
            <a:endParaRPr lang="en-US" altLang="ja-JP"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45</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時間</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360</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時間</a:t>
            </a:r>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2" name="正方形/長方形 91"/>
          <p:cNvSpPr/>
          <p:nvPr/>
        </p:nvSpPr>
        <p:spPr>
          <a:xfrm>
            <a:off x="56454" y="5461545"/>
            <a:ext cx="1059204" cy="738588"/>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r"/>
            <a:r>
              <a:rPr lang="ja-JP" altLang="en-US"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法定労働時間</a:t>
            </a:r>
            <a:endParaRPr lang="en-US" altLang="ja-JP"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１日８時間</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週</a:t>
            </a:r>
            <a:r>
              <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40</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時間　　　　　　　　　　　　　　　</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3" name="右中かっこ 92"/>
          <p:cNvSpPr/>
          <p:nvPr/>
        </p:nvSpPr>
        <p:spPr>
          <a:xfrm flipH="1">
            <a:off x="1095304" y="5453995"/>
            <a:ext cx="108000" cy="711018"/>
          </a:xfrm>
          <a:prstGeom prst="rightBrace">
            <a:avLst>
              <a:gd name="adj1" fmla="val 45352"/>
              <a:gd name="adj2" fmla="val 50000"/>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ja-JP" altLang="en-US">
              <a:solidFill>
                <a:prstClr val="black"/>
              </a:solidFill>
            </a:endParaRPr>
          </a:p>
        </p:txBody>
      </p:sp>
      <p:sp>
        <p:nvSpPr>
          <p:cNvPr id="94" name="正方形/長方形 93"/>
          <p:cNvSpPr/>
          <p:nvPr/>
        </p:nvSpPr>
        <p:spPr>
          <a:xfrm>
            <a:off x="1472283" y="3250448"/>
            <a:ext cx="1493712" cy="378583"/>
          </a:xfrm>
          <a:prstGeom prst="rect">
            <a:avLst/>
          </a:prstGeom>
          <a:noFill/>
          <a:ln>
            <a:noFill/>
          </a:ln>
          <a:effectLst/>
        </p:spPr>
        <p:style>
          <a:lnRef idx="1">
            <a:schemeClr val="dk1"/>
          </a:lnRef>
          <a:fillRef idx="2">
            <a:schemeClr val="dk1"/>
          </a:fillRef>
          <a:effectRef idx="1">
            <a:schemeClr val="dk1"/>
          </a:effectRef>
          <a:fontRef idx="minor">
            <a:schemeClr val="dk1"/>
          </a:fontRef>
        </p:style>
        <p:txBody>
          <a:bodyPr rtlCol="0" anchor="ctr" anchorCtr="0"/>
          <a:lstStyle/>
          <a:p>
            <a:pPr algn="ct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上限なし</a:t>
            </a:r>
            <a:endPar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5" name="正方形/長方形 94"/>
          <p:cNvSpPr/>
          <p:nvPr/>
        </p:nvSpPr>
        <p:spPr>
          <a:xfrm>
            <a:off x="2103416" y="3863171"/>
            <a:ext cx="1337414" cy="231581"/>
          </a:xfrm>
          <a:prstGeom prst="rect">
            <a:avLst/>
          </a:prstGeom>
          <a:noFill/>
          <a:ln>
            <a:noFill/>
          </a:ln>
          <a:effectLst/>
        </p:spPr>
        <p:style>
          <a:lnRef idx="1">
            <a:schemeClr val="dk1"/>
          </a:lnRef>
          <a:fillRef idx="2">
            <a:schemeClr val="dk1"/>
          </a:fillRef>
          <a:effectRef idx="1">
            <a:schemeClr val="dk1"/>
          </a:effectRef>
          <a:fontRef idx="minor">
            <a:schemeClr val="dk1"/>
          </a:fontRef>
        </p:style>
        <p:txBody>
          <a:bodyPr rtlCol="0" anchor="ctr" anchorCtr="0"/>
          <a:lstStyle/>
          <a:p>
            <a:pPr algn="ctr"/>
            <a:r>
              <a:rPr lang="ja-JP" altLang="en-US"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年間６か月まで</a:t>
            </a:r>
            <a:endParaRPr lang="en-US" altLang="ja-JP"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6" name="右中かっこ 95"/>
          <p:cNvSpPr/>
          <p:nvPr/>
        </p:nvSpPr>
        <p:spPr>
          <a:xfrm rot="5400000">
            <a:off x="2064621" y="5301337"/>
            <a:ext cx="167299" cy="1908000"/>
          </a:xfrm>
          <a:prstGeom prst="rightBrace">
            <a:avLst>
              <a:gd name="adj1" fmla="val 128264"/>
              <a:gd name="adj2" fmla="val 50000"/>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ja-JP" altLang="en-US">
              <a:solidFill>
                <a:prstClr val="black"/>
              </a:solidFill>
            </a:endParaRPr>
          </a:p>
        </p:txBody>
      </p:sp>
      <p:sp>
        <p:nvSpPr>
          <p:cNvPr id="97" name="右中かっこ 96"/>
          <p:cNvSpPr/>
          <p:nvPr/>
        </p:nvSpPr>
        <p:spPr>
          <a:xfrm flipH="1">
            <a:off x="1095304" y="4741145"/>
            <a:ext cx="108000" cy="711018"/>
          </a:xfrm>
          <a:prstGeom prst="rightBrace">
            <a:avLst>
              <a:gd name="adj1" fmla="val 45352"/>
              <a:gd name="adj2" fmla="val 50000"/>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ja-JP" altLang="en-US">
              <a:solidFill>
                <a:prstClr val="black"/>
              </a:solidFill>
            </a:endParaRPr>
          </a:p>
        </p:txBody>
      </p:sp>
      <p:cxnSp>
        <p:nvCxnSpPr>
          <p:cNvPr id="98" name="直線矢印コネクタ 97"/>
          <p:cNvCxnSpPr/>
          <p:nvPr/>
        </p:nvCxnSpPr>
        <p:spPr>
          <a:xfrm>
            <a:off x="2215265" y="3533622"/>
            <a:ext cx="0" cy="44071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99" name="テキスト ボックス 98"/>
          <p:cNvSpPr txBox="1"/>
          <p:nvPr/>
        </p:nvSpPr>
        <p:spPr>
          <a:xfrm>
            <a:off x="518330" y="4043821"/>
            <a:ext cx="1476000" cy="527494"/>
          </a:xfrm>
          <a:prstGeom prst="rect">
            <a:avLst/>
          </a:prstGeom>
          <a:noFill/>
        </p:spPr>
        <p:txBody>
          <a:bodyPr wrap="square" rtlCol="0">
            <a:spAutoFit/>
          </a:bodyPr>
          <a:lstStyle/>
          <a:p>
            <a:pPr algn="ct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大臣</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告示</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による上限</a:t>
            </a: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行政指導</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100" b="1"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00" name="直線矢印コネクタ 99"/>
          <p:cNvCxnSpPr/>
          <p:nvPr/>
        </p:nvCxnSpPr>
        <p:spPr>
          <a:xfrm>
            <a:off x="1272064" y="4486521"/>
            <a:ext cx="0" cy="20912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01" name="右矢印 100"/>
          <p:cNvSpPr/>
          <p:nvPr/>
        </p:nvSpPr>
        <p:spPr>
          <a:xfrm>
            <a:off x="3202933" y="1886180"/>
            <a:ext cx="350981" cy="468000"/>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44000" tIns="72000" bIns="0" rtlCol="0" anchor="ctr"/>
          <a:lstStyle/>
          <a:p>
            <a:pPr>
              <a:lnSpc>
                <a:spcPts val="2000"/>
              </a:lnSpc>
            </a:pPr>
            <a:endParaRPr lang="ja-JP" altLang="en-US" sz="14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2" name="正方形/長方形 101"/>
          <p:cNvSpPr/>
          <p:nvPr/>
        </p:nvSpPr>
        <p:spPr>
          <a:xfrm>
            <a:off x="3502556" y="1500254"/>
            <a:ext cx="889987" cy="276999"/>
          </a:xfrm>
          <a:prstGeom prst="rect">
            <a:avLst/>
          </a:prstGeom>
          <a:noFill/>
          <a:ln>
            <a:noFill/>
          </a:ln>
        </p:spPr>
        <p:txBody>
          <a:bodyPr wrap="none">
            <a:spAutoFit/>
          </a:bodyPr>
          <a:lstStyle/>
          <a:p>
            <a:pPr algn="ctr"/>
            <a:r>
              <a:rPr lang="ja-JP" altLang="en-US" sz="1200" b="1" spc="-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（改正後）</a:t>
            </a:r>
            <a:endParaRPr lang="en-US" altLang="ja-JP" sz="12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8" name="角丸四角形吹き出し 107"/>
          <p:cNvSpPr/>
          <p:nvPr/>
        </p:nvSpPr>
        <p:spPr>
          <a:xfrm>
            <a:off x="3607976" y="1720144"/>
            <a:ext cx="2880000" cy="720080"/>
          </a:xfrm>
          <a:prstGeom prst="wedgeRoundRectCallout">
            <a:avLst>
              <a:gd name="adj1" fmla="val 18878"/>
              <a:gd name="adj2" fmla="val 44696"/>
              <a:gd name="adj3" fmla="val 16667"/>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44000" tIns="72000" bIns="0" rtlCol="0" anchor="ctr"/>
          <a:lstStyle>
            <a:defPPr>
              <a:defRPr lang="ja-JP"/>
            </a:defPPr>
            <a:lvl1pPr marL="0" algn="l" defTabSz="910944" rtl="0" eaLnBrk="1" latinLnBrk="0" hangingPunct="1">
              <a:defRPr kumimoji="1" sz="1800" kern="1200">
                <a:solidFill>
                  <a:schemeClr val="lt1"/>
                </a:solidFill>
                <a:latin typeface="+mn-lt"/>
                <a:ea typeface="+mn-ea"/>
                <a:cs typeface="+mn-cs"/>
              </a:defRPr>
            </a:lvl1pPr>
            <a:lvl2pPr marL="455470" algn="l" defTabSz="910944" rtl="0" eaLnBrk="1" latinLnBrk="0" hangingPunct="1">
              <a:defRPr kumimoji="1" sz="1800" kern="1200">
                <a:solidFill>
                  <a:schemeClr val="lt1"/>
                </a:solidFill>
                <a:latin typeface="+mn-lt"/>
                <a:ea typeface="+mn-ea"/>
                <a:cs typeface="+mn-cs"/>
              </a:defRPr>
            </a:lvl2pPr>
            <a:lvl3pPr marL="910944" algn="l" defTabSz="910944" rtl="0" eaLnBrk="1" latinLnBrk="0" hangingPunct="1">
              <a:defRPr kumimoji="1" sz="1800" kern="1200">
                <a:solidFill>
                  <a:schemeClr val="lt1"/>
                </a:solidFill>
                <a:latin typeface="+mn-lt"/>
                <a:ea typeface="+mn-ea"/>
                <a:cs typeface="+mn-cs"/>
              </a:defRPr>
            </a:lvl3pPr>
            <a:lvl4pPr marL="1366414" algn="l" defTabSz="910944" rtl="0" eaLnBrk="1" latinLnBrk="0" hangingPunct="1">
              <a:defRPr kumimoji="1" sz="1800" kern="1200">
                <a:solidFill>
                  <a:schemeClr val="lt1"/>
                </a:solidFill>
                <a:latin typeface="+mn-lt"/>
                <a:ea typeface="+mn-ea"/>
                <a:cs typeface="+mn-cs"/>
              </a:defRPr>
            </a:lvl4pPr>
            <a:lvl5pPr marL="1821886" algn="l" defTabSz="910944" rtl="0" eaLnBrk="1" latinLnBrk="0" hangingPunct="1">
              <a:defRPr kumimoji="1" sz="1800" kern="1200">
                <a:solidFill>
                  <a:schemeClr val="lt1"/>
                </a:solidFill>
                <a:latin typeface="+mn-lt"/>
                <a:ea typeface="+mn-ea"/>
                <a:cs typeface="+mn-cs"/>
              </a:defRPr>
            </a:lvl5pPr>
            <a:lvl6pPr marL="2277359" algn="l" defTabSz="910944" rtl="0" eaLnBrk="1" latinLnBrk="0" hangingPunct="1">
              <a:defRPr kumimoji="1" sz="1800" kern="1200">
                <a:solidFill>
                  <a:schemeClr val="lt1"/>
                </a:solidFill>
                <a:latin typeface="+mn-lt"/>
                <a:ea typeface="+mn-ea"/>
                <a:cs typeface="+mn-cs"/>
              </a:defRPr>
            </a:lvl6pPr>
            <a:lvl7pPr marL="2732831" algn="l" defTabSz="910944" rtl="0" eaLnBrk="1" latinLnBrk="0" hangingPunct="1">
              <a:defRPr kumimoji="1" sz="1800" kern="1200">
                <a:solidFill>
                  <a:schemeClr val="lt1"/>
                </a:solidFill>
                <a:latin typeface="+mn-lt"/>
                <a:ea typeface="+mn-ea"/>
                <a:cs typeface="+mn-cs"/>
              </a:defRPr>
            </a:lvl7pPr>
            <a:lvl8pPr marL="3188299" algn="l" defTabSz="910944" rtl="0" eaLnBrk="1" latinLnBrk="0" hangingPunct="1">
              <a:defRPr kumimoji="1" sz="1800" kern="1200">
                <a:solidFill>
                  <a:schemeClr val="lt1"/>
                </a:solidFill>
                <a:latin typeface="+mn-lt"/>
                <a:ea typeface="+mn-ea"/>
                <a:cs typeface="+mn-cs"/>
              </a:defRPr>
            </a:lvl8pPr>
            <a:lvl9pPr marL="3643773" algn="l" defTabSz="910944" rtl="0" eaLnBrk="1" latinLnBrk="0" hangingPunct="1">
              <a:defRPr kumimoji="1" sz="1800" kern="1200">
                <a:solidFill>
                  <a:schemeClr val="lt1"/>
                </a:solidFill>
                <a:latin typeface="+mn-lt"/>
                <a:ea typeface="+mn-ea"/>
                <a:cs typeface="+mn-cs"/>
              </a:defRPr>
            </a:lvl9pPr>
          </a:lstStyle>
          <a:p>
            <a:pPr>
              <a:lnSpc>
                <a:spcPts val="1700"/>
              </a:lnSpc>
            </a:pP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法律で残業時間の上限を定め、これを超える残業はできなく</a:t>
            </a:r>
            <a:endPar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なります。</a:t>
            </a:r>
            <a:endParaRPr lang="en-US" altLang="ja-JP"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0" name="テキスト ボックス 119"/>
          <p:cNvSpPr txBox="1"/>
          <p:nvPr/>
        </p:nvSpPr>
        <p:spPr>
          <a:xfrm>
            <a:off x="3365420" y="3502572"/>
            <a:ext cx="1504032" cy="489816"/>
          </a:xfrm>
          <a:prstGeom prst="rect">
            <a:avLst/>
          </a:prstGeom>
          <a:noFill/>
          <a:ln>
            <a:noFill/>
          </a:ln>
        </p:spPr>
        <p:txBody>
          <a:bodyPr vert="horz" wrap="square" rtlCol="0">
            <a:spAutoFit/>
          </a:bodyPr>
          <a:lstStyle/>
          <a:p>
            <a:r>
              <a:rPr kumimoji="1" lang="ja-JP" altLang="en-US" sz="1000" b="1" dirty="0" smtClean="0">
                <a:latin typeface="メイリオ" panose="020B0604030504040204" pitchFamily="50" charset="-128"/>
                <a:ea typeface="メイリオ" panose="020B0604030504040204" pitchFamily="50" charset="-128"/>
                <a:cs typeface="メイリオ" panose="020B0604030504040204" pitchFamily="50" charset="-128"/>
              </a:rPr>
              <a:t>月残業</a:t>
            </a:r>
            <a:r>
              <a:rPr kumimoji="1" lang="en-US" altLang="ja-JP" sz="1000" b="1" dirty="0" smtClean="0">
                <a:latin typeface="メイリオ" panose="020B0604030504040204" pitchFamily="50" charset="-128"/>
                <a:ea typeface="メイリオ" panose="020B0604030504040204" pitchFamily="50" charset="-128"/>
                <a:cs typeface="メイリオ" panose="020B0604030504040204" pitchFamily="50" charset="-128"/>
              </a:rPr>
              <a:t>45</a:t>
            </a:r>
            <a:r>
              <a:rPr kumimoji="1" lang="ja-JP" altLang="en-US" sz="1000" b="1" dirty="0" smtClean="0">
                <a:latin typeface="メイリオ" panose="020B0604030504040204" pitchFamily="50" charset="-128"/>
                <a:ea typeface="メイリオ" panose="020B0604030504040204" pitchFamily="50" charset="-128"/>
                <a:cs typeface="メイリオ" panose="020B0604030504040204" pitchFamily="50" charset="-128"/>
              </a:rPr>
              <a:t>時間</a:t>
            </a:r>
            <a:endParaRPr kumimoji="1" lang="en-US" altLang="ja-JP" sz="10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000" b="1"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１日残業２時間</a:t>
            </a:r>
            <a:r>
              <a:rPr kumimoji="1" lang="ja-JP" altLang="en-US" sz="1000" b="1" dirty="0" smtClean="0">
                <a:latin typeface="メイリオ" panose="020B0604030504040204" pitchFamily="50" charset="-128"/>
                <a:ea typeface="メイリオ" panose="020B0604030504040204" pitchFamily="50" charset="-128"/>
                <a:cs typeface="メイリオ" panose="020B0604030504040204" pitchFamily="50" charset="-128"/>
              </a:rPr>
              <a:t>程度</a:t>
            </a:r>
            <a:endParaRPr kumimoji="1" lang="ja-JP" altLang="en-US" sz="10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1" name="正方形/長方形 120"/>
          <p:cNvSpPr/>
          <p:nvPr/>
        </p:nvSpPr>
        <p:spPr>
          <a:xfrm>
            <a:off x="4917532" y="6368652"/>
            <a:ext cx="1397358" cy="320264"/>
          </a:xfrm>
          <a:prstGeom prst="rect">
            <a:avLst/>
          </a:prstGeom>
          <a:ln w="12700">
            <a:noFill/>
          </a:ln>
        </p:spPr>
        <p:txBody>
          <a:bodyPr wrap="square">
            <a:spAutoFit/>
          </a:bodyPr>
          <a:lstStyle/>
          <a:p>
            <a:r>
              <a:rPr lang="ja-JP" altLang="en-US"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１年間＝</a:t>
            </a:r>
            <a:r>
              <a:rPr lang="en-US" altLang="ja-JP"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か月</a:t>
            </a:r>
            <a:endPar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00176" y="4061895"/>
            <a:ext cx="1935362" cy="2098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47" name="直線コネクタ 146"/>
          <p:cNvCxnSpPr/>
          <p:nvPr/>
        </p:nvCxnSpPr>
        <p:spPr>
          <a:xfrm flipV="1">
            <a:off x="4500934" y="4749041"/>
            <a:ext cx="1921994" cy="16363"/>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9" name="直線コネクタ 148"/>
          <p:cNvCxnSpPr/>
          <p:nvPr/>
        </p:nvCxnSpPr>
        <p:spPr>
          <a:xfrm>
            <a:off x="5463064" y="4087845"/>
            <a:ext cx="972000"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152" name="右中かっこ 151"/>
          <p:cNvSpPr/>
          <p:nvPr/>
        </p:nvSpPr>
        <p:spPr>
          <a:xfrm rot="5400000">
            <a:off x="5415574" y="5302432"/>
            <a:ext cx="125474" cy="1908000"/>
          </a:xfrm>
          <a:prstGeom prst="rightBrace">
            <a:avLst>
              <a:gd name="adj1" fmla="val 128264"/>
              <a:gd name="adj2" fmla="val 50000"/>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ja-JP" altLang="en-US">
              <a:solidFill>
                <a:prstClr val="black"/>
              </a:solidFill>
            </a:endParaRPr>
          </a:p>
        </p:txBody>
      </p:sp>
      <p:sp>
        <p:nvSpPr>
          <p:cNvPr id="153" name="正方形/長方形 152"/>
          <p:cNvSpPr/>
          <p:nvPr/>
        </p:nvSpPr>
        <p:spPr>
          <a:xfrm>
            <a:off x="5508288" y="3723500"/>
            <a:ext cx="1144701" cy="231581"/>
          </a:xfrm>
          <a:prstGeom prst="rect">
            <a:avLst/>
          </a:prstGeom>
          <a:noFill/>
          <a:ln>
            <a:noFill/>
          </a:ln>
          <a:effectLst/>
        </p:spPr>
        <p:style>
          <a:lnRef idx="1">
            <a:schemeClr val="dk1"/>
          </a:lnRef>
          <a:fillRef idx="2">
            <a:schemeClr val="dk1"/>
          </a:fillRef>
          <a:effectRef idx="1">
            <a:schemeClr val="dk1"/>
          </a:effectRef>
          <a:fontRef idx="minor">
            <a:schemeClr val="dk1"/>
          </a:fontRef>
        </p:style>
        <p:txBody>
          <a:bodyPr rtlCol="0" anchor="ctr" anchorCtr="0"/>
          <a:lstStyle/>
          <a:p>
            <a:pPr algn="ctr"/>
            <a:r>
              <a:rPr lang="ja-JP" altLang="en-US"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年間６か月まで</a:t>
            </a:r>
            <a:endParaRPr lang="en-US" altLang="ja-JP"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4" name="右中かっこ 153"/>
          <p:cNvSpPr/>
          <p:nvPr/>
        </p:nvSpPr>
        <p:spPr>
          <a:xfrm flipH="1">
            <a:off x="4392934" y="4738702"/>
            <a:ext cx="108000" cy="711018"/>
          </a:xfrm>
          <a:prstGeom prst="rightBrace">
            <a:avLst>
              <a:gd name="adj1" fmla="val 45352"/>
              <a:gd name="adj2" fmla="val 50000"/>
            </a:avLst>
          </a:prstGeom>
          <a:ln>
            <a:solidFill>
              <a:schemeClr val="tx1"/>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ja-JP" altLang="en-US">
              <a:solidFill>
                <a:srgbClr val="FF0000"/>
              </a:solidFill>
            </a:endParaRPr>
          </a:p>
        </p:txBody>
      </p:sp>
      <p:sp>
        <p:nvSpPr>
          <p:cNvPr id="157" name="右中かっこ 156"/>
          <p:cNvSpPr/>
          <p:nvPr/>
        </p:nvSpPr>
        <p:spPr>
          <a:xfrm flipH="1">
            <a:off x="4392543" y="5440176"/>
            <a:ext cx="108000" cy="711018"/>
          </a:xfrm>
          <a:prstGeom prst="rightBrace">
            <a:avLst>
              <a:gd name="adj1" fmla="val 45352"/>
              <a:gd name="adj2" fmla="val 50000"/>
            </a:avLst>
          </a:prstGeom>
          <a:ln>
            <a:solidFill>
              <a:schemeClr val="tx1"/>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ja-JP" altLang="en-US">
              <a:solidFill>
                <a:srgbClr val="FF0000"/>
              </a:solidFill>
            </a:endParaRPr>
          </a:p>
        </p:txBody>
      </p:sp>
      <p:sp>
        <p:nvSpPr>
          <p:cNvPr id="161" name="正方形/長方形 160"/>
          <p:cNvSpPr/>
          <p:nvPr/>
        </p:nvSpPr>
        <p:spPr>
          <a:xfrm>
            <a:off x="3260746" y="4749041"/>
            <a:ext cx="1167421" cy="659145"/>
          </a:xfrm>
          <a:prstGeom prst="rect">
            <a:avLst/>
          </a:prstGeom>
          <a:noFill/>
          <a:ln>
            <a:noFill/>
          </a:ln>
          <a:effectLst/>
        </p:spPr>
        <p:style>
          <a:lnRef idx="1">
            <a:schemeClr val="accent1"/>
          </a:lnRef>
          <a:fillRef idx="2">
            <a:schemeClr val="accent1"/>
          </a:fillRef>
          <a:effectRef idx="1">
            <a:schemeClr val="accent1"/>
          </a:effectRef>
          <a:fontRef idx="minor">
            <a:schemeClr val="dk1"/>
          </a:fontRef>
        </p:style>
        <p:txBody>
          <a:bodyPr rtlCol="0" anchor="ctr" anchorCtr="0"/>
          <a:lstStyle/>
          <a:p>
            <a:pPr algn="r"/>
            <a:r>
              <a:rPr lang="ja-JP" altLang="en-US"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残業時間</a:t>
            </a:r>
            <a:r>
              <a:rPr lang="en-US" altLang="ja-JP"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原則</a:t>
            </a:r>
            <a:r>
              <a:rPr lang="en-US" altLang="ja-JP"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pPr algn="r"/>
            <a:r>
              <a:rPr lang="ja-JP" altLang="en-US" sz="105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05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45</a:t>
            </a:r>
            <a:r>
              <a:rPr lang="ja-JP" altLang="en-US" sz="105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時間</a:t>
            </a:r>
            <a:endParaRPr lang="en-US" altLang="ja-JP" sz="105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r"/>
            <a:r>
              <a:rPr lang="ja-JP" altLang="en-US" sz="105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05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360</a:t>
            </a:r>
            <a:r>
              <a:rPr lang="ja-JP" altLang="en-US" sz="105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時間</a:t>
            </a:r>
            <a:endParaRPr lang="en-US" altLang="ja-JP" sz="105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2" name="正方形/長方形 161"/>
          <p:cNvSpPr/>
          <p:nvPr/>
        </p:nvSpPr>
        <p:spPr>
          <a:xfrm>
            <a:off x="3368964" y="5454261"/>
            <a:ext cx="1059204" cy="73288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r"/>
            <a:r>
              <a:rPr lang="ja-JP" altLang="en-US"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法定労働時間</a:t>
            </a:r>
            <a:endParaRPr lang="en-US" altLang="ja-JP"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１日８時間</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週</a:t>
            </a:r>
            <a:r>
              <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40</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時間</a:t>
            </a:r>
            <a:r>
              <a:rPr lang="ja-JP" altLang="en-US" sz="105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05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3" name="四角形吹き出し 162"/>
          <p:cNvSpPr/>
          <p:nvPr/>
        </p:nvSpPr>
        <p:spPr>
          <a:xfrm>
            <a:off x="3717784" y="4045243"/>
            <a:ext cx="1665706" cy="502891"/>
          </a:xfrm>
          <a:prstGeom prst="wedgeRectCallout">
            <a:avLst>
              <a:gd name="adj1" fmla="val 23525"/>
              <a:gd name="adj2" fmla="val 40555"/>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rIns="0" bIns="0" rtlCol="0" anchor="ctr"/>
          <a:lstStyle/>
          <a:p>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法律による</a:t>
            </a: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上限</a:t>
            </a:r>
            <a:r>
              <a:rPr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原則</a:t>
            </a:r>
            <a:r>
              <a:rPr lang="en-US" altLang="ja-JP"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4" name="四角形吹き出し 163"/>
          <p:cNvSpPr/>
          <p:nvPr/>
        </p:nvSpPr>
        <p:spPr>
          <a:xfrm>
            <a:off x="4717011" y="2591431"/>
            <a:ext cx="1647837" cy="1115747"/>
          </a:xfrm>
          <a:prstGeom prst="wedgeRectCallout">
            <a:avLst>
              <a:gd name="adj1" fmla="val -11257"/>
              <a:gd name="adj2" fmla="val 46560"/>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0" rtlCol="0" anchor="ctr"/>
          <a:lstStyle/>
          <a:p>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法律による</a:t>
            </a: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上限</a:t>
            </a:r>
            <a:r>
              <a:rPr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例外</a:t>
            </a:r>
            <a:r>
              <a:rPr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720</a:t>
            </a:r>
            <a:r>
              <a:rPr lang="ja-JP" altLang="en-US" sz="1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時間</a:t>
            </a:r>
            <a:endParaRPr lang="en-US" altLang="ja-JP" sz="1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・複数月平均</a:t>
            </a:r>
            <a:r>
              <a:rPr lang="en-US" altLang="ja-JP" sz="1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80</a:t>
            </a:r>
            <a:r>
              <a:rPr lang="ja-JP" altLang="en-US" sz="1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時間</a:t>
            </a:r>
            <a:r>
              <a:rPr lang="ja-JP" altLang="en-US" sz="1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100</a:t>
            </a:r>
            <a:r>
              <a:rPr lang="ja-JP" altLang="en-US" sz="1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時間</a:t>
            </a:r>
            <a:r>
              <a:rPr lang="ja-JP" altLang="en-US" sz="1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未満＊</a:t>
            </a:r>
            <a:endParaRPr lang="en-US" altLang="ja-JP" sz="1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＊休日</a:t>
            </a:r>
            <a:r>
              <a:rPr lang="ja-JP" altLang="en-US" sz="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労働を</a:t>
            </a:r>
            <a:r>
              <a:rPr lang="ja-JP" altLang="en-US" sz="8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含む　</a:t>
            </a:r>
            <a:endParaRPr lang="ja-JP" altLang="en-US" sz="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65" name="直線矢印コネクタ 164"/>
          <p:cNvCxnSpPr/>
          <p:nvPr/>
        </p:nvCxnSpPr>
        <p:spPr>
          <a:xfrm flipH="1">
            <a:off x="5580296" y="3840636"/>
            <a:ext cx="1" cy="18939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6" name="直線矢印コネクタ 165"/>
          <p:cNvCxnSpPr/>
          <p:nvPr/>
        </p:nvCxnSpPr>
        <p:spPr>
          <a:xfrm flipH="1">
            <a:off x="4996333" y="4548133"/>
            <a:ext cx="1" cy="18939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7" name="テキスト ボックス 166"/>
          <p:cNvSpPr txBox="1"/>
          <p:nvPr/>
        </p:nvSpPr>
        <p:spPr>
          <a:xfrm>
            <a:off x="6435538" y="2106462"/>
            <a:ext cx="377026" cy="3201432"/>
          </a:xfrm>
          <a:prstGeom prst="rect">
            <a:avLst/>
          </a:prstGeom>
          <a:noFill/>
          <a:ln>
            <a:noFill/>
          </a:ln>
        </p:spPr>
        <p:txBody>
          <a:bodyPr vert="eaVert" wrap="square" rtlCol="0">
            <a:spAutoFit/>
          </a:bodyPr>
          <a:lstStyle/>
          <a:p>
            <a:pPr algn="ctr"/>
            <a:r>
              <a:rPr kumimoji="1" lang="ja-JP" altLang="en-US" sz="1000" b="1" dirty="0" smtClean="0">
                <a:latin typeface="メイリオ" panose="020B0604030504040204" pitchFamily="50" charset="-128"/>
                <a:ea typeface="メイリオ" panose="020B0604030504040204" pitchFamily="50" charset="-128"/>
                <a:cs typeface="メイリオ" panose="020B0604030504040204" pitchFamily="50" charset="-128"/>
              </a:rPr>
              <a:t>月残業</a:t>
            </a:r>
            <a:r>
              <a:rPr kumimoji="1" lang="en-US" altLang="ja-JP" sz="1000" b="1" dirty="0" smtClean="0">
                <a:latin typeface="メイリオ" panose="020B0604030504040204" pitchFamily="50" charset="-128"/>
                <a:ea typeface="メイリオ" panose="020B0604030504040204" pitchFamily="50" charset="-128"/>
                <a:cs typeface="メイリオ" panose="020B0604030504040204" pitchFamily="50" charset="-128"/>
              </a:rPr>
              <a:t>80</a:t>
            </a:r>
            <a:r>
              <a:rPr kumimoji="1" lang="ja-JP" altLang="en-US" sz="1000" b="1" dirty="0" smtClean="0">
                <a:latin typeface="メイリオ" panose="020B0604030504040204" pitchFamily="50" charset="-128"/>
                <a:ea typeface="メイリオ" panose="020B0604030504040204" pitchFamily="50" charset="-128"/>
                <a:cs typeface="メイリオ" panose="020B0604030504040204" pitchFamily="50" charset="-128"/>
              </a:rPr>
              <a:t>時間＝</a:t>
            </a:r>
            <a:r>
              <a:rPr kumimoji="1" lang="ja-JP" altLang="en-US" sz="10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１日残業４時間</a:t>
            </a:r>
            <a:r>
              <a:rPr kumimoji="1" lang="ja-JP" altLang="en-US" sz="1000" b="1" dirty="0" smtClean="0">
                <a:latin typeface="メイリオ" panose="020B0604030504040204" pitchFamily="50" charset="-128"/>
                <a:ea typeface="メイリオ" panose="020B0604030504040204" pitchFamily="50" charset="-128"/>
                <a:cs typeface="メイリオ" panose="020B0604030504040204" pitchFamily="50" charset="-128"/>
              </a:rPr>
              <a:t>程度</a:t>
            </a:r>
            <a:endParaRPr kumimoji="1" lang="ja-JP" altLang="en-US" sz="1000" b="1"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68" name="直線矢印コネクタ 167"/>
          <p:cNvCxnSpPr/>
          <p:nvPr/>
        </p:nvCxnSpPr>
        <p:spPr>
          <a:xfrm flipH="1">
            <a:off x="6293897" y="3124201"/>
            <a:ext cx="216000" cy="834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9" name="直線矢印コネクタ 168"/>
          <p:cNvCxnSpPr/>
          <p:nvPr/>
        </p:nvCxnSpPr>
        <p:spPr>
          <a:xfrm flipH="1">
            <a:off x="4068128" y="3866828"/>
            <a:ext cx="1" cy="18939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0" name="テキスト ボックス 169"/>
          <p:cNvSpPr txBox="1"/>
          <p:nvPr/>
        </p:nvSpPr>
        <p:spPr>
          <a:xfrm>
            <a:off x="426383" y="6825536"/>
            <a:ext cx="5996545" cy="2952000"/>
          </a:xfrm>
          <a:prstGeom prst="rect">
            <a:avLst/>
          </a:prstGeom>
          <a:noFill/>
          <a:ln w="19050">
            <a:solidFill>
              <a:schemeClr val="tx1"/>
            </a:solidFill>
            <a:prstDash val="dash"/>
          </a:ln>
        </p:spPr>
        <p:txBody>
          <a:bodyPr wrap="square" rtlCol="0">
            <a:spAutoFit/>
          </a:bodyPr>
          <a:lstStyle/>
          <a:p>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◎残業</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時間</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上限</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原則として月４５時間</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年３６０時間</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とし、</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臨時的な特別の事情がなければこれを超えることはできません。</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（月４５時間は、</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１日当たり２時間程度</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の残業に相当します。）</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臨時的な特別の事情</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があって労使が合意する場合でも、</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年７２０時間</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以内</a:t>
            </a:r>
            <a:endPar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複数月平均８０時間</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以内（休日労働を含む）</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月１００時間</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未満（休日労働を含む）</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を超えることはできません。</a:t>
            </a:r>
            <a:endPar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（月８０時間は、</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１日当たり４時間程度</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の残業に相当</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します。</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また、原則である月４５時間を超えることができるのは、</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年間６か月</a:t>
            </a:r>
            <a:endPar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spcAft>
                <a:spcPts val="600"/>
              </a:spcAft>
            </a:pP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まで</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です。</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711315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132564" y="864677"/>
            <a:ext cx="6552728" cy="4923622"/>
          </a:xfrm>
          <a:prstGeom prst="rect">
            <a:avLst/>
          </a:prstGeom>
          <a:solidFill>
            <a:schemeClr val="accent1">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4" name="表 3"/>
          <p:cNvGraphicFramePr>
            <a:graphicFrameLocks noGrp="1"/>
          </p:cNvGraphicFramePr>
          <p:nvPr>
            <p:extLst>
              <p:ext uri="{D42A27DB-BD31-4B8C-83A1-F6EECF244321}">
                <p14:modId xmlns:p14="http://schemas.microsoft.com/office/powerpoint/2010/main" val="2334275340"/>
              </p:ext>
            </p:extLst>
          </p:nvPr>
        </p:nvGraphicFramePr>
        <p:xfrm>
          <a:off x="240278" y="1457227"/>
          <a:ext cx="6337300" cy="4234059"/>
        </p:xfrm>
        <a:graphic>
          <a:graphicData uri="http://schemas.openxmlformats.org/drawingml/2006/table">
            <a:tbl>
              <a:tblPr/>
              <a:tblGrid>
                <a:gridCol w="1656481">
                  <a:extLst>
                    <a:ext uri="{9D8B030D-6E8A-4147-A177-3AD203B41FA5}">
                      <a16:colId xmlns:a16="http://schemas.microsoft.com/office/drawing/2014/main" val="20000"/>
                    </a:ext>
                  </a:extLst>
                </a:gridCol>
                <a:gridCol w="4680819">
                  <a:extLst>
                    <a:ext uri="{9D8B030D-6E8A-4147-A177-3AD203B41FA5}">
                      <a16:colId xmlns:a16="http://schemas.microsoft.com/office/drawing/2014/main" val="20001"/>
                    </a:ext>
                  </a:extLst>
                </a:gridCol>
              </a:tblGrid>
              <a:tr h="596581">
                <a:tc>
                  <a:txBody>
                    <a:bodyPr/>
                    <a:lstStyle/>
                    <a:p>
                      <a:pPr algn="l" fontAlgn="ctr"/>
                      <a:r>
                        <a:rPr lang="ja-JP" altLang="en-US" sz="1400" b="0" i="0" u="none" strike="noStrike" dirty="0">
                          <a:solidFill>
                            <a:schemeClr val="tx1"/>
                          </a:solidFill>
                          <a:effectLst/>
                          <a:latin typeface="メイリオ" panose="020B0604030504040204" pitchFamily="50" charset="-128"/>
                          <a:ea typeface="メイリオ" panose="020B0604030504040204" pitchFamily="50" charset="-128"/>
                        </a:rPr>
                        <a:t>自動車運転の</a:t>
                      </a:r>
                      <a:r>
                        <a:rPr lang="ja-JP" altLang="en-US" sz="1400" b="0" i="0" u="none" strike="noStrike" dirty="0" smtClean="0">
                          <a:solidFill>
                            <a:schemeClr val="tx1"/>
                          </a:solidFill>
                          <a:effectLst/>
                          <a:latin typeface="メイリオ" panose="020B0604030504040204" pitchFamily="50" charset="-128"/>
                          <a:ea typeface="メイリオ" panose="020B0604030504040204" pitchFamily="50" charset="-128"/>
                        </a:rPr>
                        <a:t>業務</a:t>
                      </a:r>
                      <a:endParaRPr lang="ja-JP" altLang="en-US" sz="1400" b="0" i="0" u="none" strike="noStrike" dirty="0">
                        <a:solidFill>
                          <a:schemeClr val="tx1"/>
                        </a:solidFill>
                        <a:effectLst/>
                        <a:latin typeface="メイリオ" panose="020B0604030504040204" pitchFamily="50" charset="-128"/>
                        <a:ea typeface="メイリオ" panose="020B0604030504040204" pitchFamily="50" charset="-128"/>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1400" b="1" i="0" u="sng" strike="noStrike" dirty="0" smtClean="0">
                          <a:solidFill>
                            <a:srgbClr val="000000"/>
                          </a:solidFill>
                          <a:effectLst/>
                          <a:latin typeface="メイリオ" panose="020B0604030504040204" pitchFamily="50" charset="-128"/>
                          <a:ea typeface="メイリオ" panose="020B0604030504040204" pitchFamily="50" charset="-128"/>
                        </a:rPr>
                        <a:t>改正法施行５年後に、上限規制を適用します。</a:t>
                      </a:r>
                      <a:endParaRPr lang="en-US" altLang="ja-JP" sz="1400" b="1" i="0" u="sng" strike="noStrike" dirty="0" smtClean="0">
                        <a:solidFill>
                          <a:srgbClr val="000000"/>
                        </a:solidFill>
                        <a:effectLst/>
                        <a:latin typeface="メイリオ" panose="020B0604030504040204" pitchFamily="50" charset="-128"/>
                        <a:ea typeface="メイリオ" panose="020B0604030504040204" pitchFamily="50" charset="-128"/>
                      </a:endParaRPr>
                    </a:p>
                    <a:p>
                      <a:pPr algn="l" fontAlgn="ctr"/>
                      <a:r>
                        <a:rPr lang="ja-JP" altLang="en-US" sz="1200" b="0" i="0" u="none" strike="noStrike" dirty="0" smtClean="0">
                          <a:solidFill>
                            <a:srgbClr val="000000"/>
                          </a:solidFill>
                          <a:effectLst/>
                          <a:latin typeface="メイリオ" panose="020B0604030504040204" pitchFamily="50" charset="-128"/>
                          <a:ea typeface="メイリオ" panose="020B0604030504040204" pitchFamily="50" charset="-128"/>
                        </a:rPr>
                        <a:t>（ただし、</a:t>
                      </a:r>
                      <a:r>
                        <a:rPr lang="ja-JP" altLang="en-US" sz="1200" b="1" i="0" u="sng" strike="noStrike" dirty="0" smtClean="0">
                          <a:solidFill>
                            <a:srgbClr val="000000"/>
                          </a:solidFill>
                          <a:effectLst/>
                          <a:latin typeface="メイリオ" panose="020B0604030504040204" pitchFamily="50" charset="-128"/>
                          <a:ea typeface="メイリオ" panose="020B0604030504040204" pitchFamily="50" charset="-128"/>
                        </a:rPr>
                        <a:t>適用後の上限時間は、年９６０時間</a:t>
                      </a:r>
                      <a:r>
                        <a:rPr lang="ja-JP" altLang="en-US" sz="1200" b="0" i="0" u="none" strike="noStrike" dirty="0" smtClean="0">
                          <a:solidFill>
                            <a:srgbClr val="000000"/>
                          </a:solidFill>
                          <a:effectLst/>
                          <a:latin typeface="メイリオ" panose="020B0604030504040204" pitchFamily="50" charset="-128"/>
                          <a:ea typeface="メイリオ" panose="020B0604030504040204" pitchFamily="50" charset="-128"/>
                        </a:rPr>
                        <a:t>とし、将来的な一般則の適用については引き続き検討します。）</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820299">
                <a:tc>
                  <a:txBody>
                    <a:bodyPr/>
                    <a:lstStyle/>
                    <a:p>
                      <a:pPr algn="l" fontAlgn="ctr"/>
                      <a:r>
                        <a:rPr lang="ja-JP" altLang="en-US" sz="1400" b="0" i="0" u="none" strike="noStrike" dirty="0">
                          <a:solidFill>
                            <a:schemeClr val="tx1"/>
                          </a:solidFill>
                          <a:effectLst/>
                          <a:latin typeface="メイリオ" panose="020B0604030504040204" pitchFamily="50" charset="-128"/>
                          <a:ea typeface="メイリオ" panose="020B0604030504040204" pitchFamily="50" charset="-128"/>
                        </a:rPr>
                        <a:t>建設</a:t>
                      </a:r>
                      <a:r>
                        <a:rPr lang="ja-JP" altLang="en-US" sz="1400" b="0" i="0" u="none" strike="noStrike" dirty="0" smtClean="0">
                          <a:solidFill>
                            <a:schemeClr val="tx1"/>
                          </a:solidFill>
                          <a:effectLst/>
                          <a:latin typeface="メイリオ" panose="020B0604030504040204" pitchFamily="50" charset="-128"/>
                          <a:ea typeface="メイリオ" panose="020B0604030504040204" pitchFamily="50" charset="-128"/>
                        </a:rPr>
                        <a:t>事業</a:t>
                      </a:r>
                      <a:endParaRPr lang="ja-JP" altLang="en-US" sz="1400" b="0" i="0" u="none" strike="noStrike" dirty="0">
                        <a:solidFill>
                          <a:schemeClr val="tx1"/>
                        </a:solidFill>
                        <a:effectLst/>
                        <a:latin typeface="メイリオ" panose="020B0604030504040204" pitchFamily="50" charset="-128"/>
                        <a:ea typeface="メイリオ" panose="020B0604030504040204" pitchFamily="50" charset="-128"/>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1400" b="1" i="0" u="sng" strike="noStrike" dirty="0" smtClean="0">
                          <a:solidFill>
                            <a:srgbClr val="000000"/>
                          </a:solidFill>
                          <a:effectLst/>
                          <a:latin typeface="メイリオ" panose="020B0604030504040204" pitchFamily="50" charset="-128"/>
                          <a:ea typeface="メイリオ" panose="020B0604030504040204" pitchFamily="50" charset="-128"/>
                        </a:rPr>
                        <a:t>改正法施行５年後に、上限規制を適用します。</a:t>
                      </a:r>
                      <a:endParaRPr lang="en-US" altLang="ja-JP" sz="1400" b="1" i="0" u="sng" strike="noStrike" dirty="0" smtClean="0">
                        <a:solidFill>
                          <a:srgbClr val="000000"/>
                        </a:solidFill>
                        <a:effectLst/>
                        <a:latin typeface="メイリオ" panose="020B0604030504040204" pitchFamily="50" charset="-128"/>
                        <a:ea typeface="メイリオ" panose="020B0604030504040204" pitchFamily="50" charset="-128"/>
                      </a:endParaRPr>
                    </a:p>
                    <a:p>
                      <a:pPr algn="l" fontAlgn="ctr"/>
                      <a:r>
                        <a:rPr lang="ja-JP" altLang="en-US" sz="1200" b="0" i="0" u="none" strike="noStrike" dirty="0" smtClean="0">
                          <a:solidFill>
                            <a:srgbClr val="000000"/>
                          </a:solidFill>
                          <a:effectLst/>
                          <a:latin typeface="メイリオ" panose="020B0604030504040204" pitchFamily="50" charset="-128"/>
                          <a:ea typeface="メイリオ" panose="020B0604030504040204" pitchFamily="50" charset="-128"/>
                        </a:rPr>
                        <a:t>（ただし、災害時における復旧・復興の事業については、複数月平均８０時間以内・１か月１００時間未満の要件は適用しません。この点についても、将来的な一般則の適用について引き続き検討します。）</a:t>
                      </a: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820299">
                <a:tc>
                  <a:txBody>
                    <a:bodyPr/>
                    <a:lstStyle/>
                    <a:p>
                      <a:pPr algn="l" fontAlgn="ctr"/>
                      <a:r>
                        <a:rPr lang="ja-JP" altLang="en-US" sz="1400" b="0" i="0" u="none" strike="noStrike" dirty="0">
                          <a:solidFill>
                            <a:schemeClr val="tx1"/>
                          </a:solidFill>
                          <a:effectLst/>
                          <a:latin typeface="メイリオ" panose="020B0604030504040204" pitchFamily="50" charset="-128"/>
                          <a:ea typeface="メイリオ" panose="020B0604030504040204" pitchFamily="50" charset="-128"/>
                        </a:rPr>
                        <a:t>医師</a:t>
                      </a: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1400" b="1" i="0" u="sng" strike="noStrike" dirty="0" smtClean="0">
                          <a:solidFill>
                            <a:srgbClr val="000000"/>
                          </a:solidFill>
                          <a:effectLst/>
                          <a:latin typeface="メイリオ" panose="020B0604030504040204" pitchFamily="50" charset="-128"/>
                          <a:ea typeface="メイリオ" panose="020B0604030504040204" pitchFamily="50" charset="-128"/>
                        </a:rPr>
                        <a:t>改正法施行５年後に、上限規制を適用します。</a:t>
                      </a:r>
                      <a:endParaRPr lang="en-US" altLang="ja-JP" sz="1400" b="1" i="0" u="sng" strike="noStrike" dirty="0" smtClean="0">
                        <a:solidFill>
                          <a:srgbClr val="000000"/>
                        </a:solidFill>
                        <a:effectLst/>
                        <a:latin typeface="メイリオ" panose="020B0604030504040204" pitchFamily="50" charset="-128"/>
                        <a:ea typeface="メイリオ" panose="020B0604030504040204" pitchFamily="50" charset="-128"/>
                      </a:endParaRPr>
                    </a:p>
                    <a:p>
                      <a:pPr algn="l" fontAlgn="ctr"/>
                      <a:r>
                        <a:rPr lang="ja-JP" altLang="en-US" sz="1200" b="0" i="0" u="none" strike="noStrike" dirty="0" smtClean="0">
                          <a:solidFill>
                            <a:srgbClr val="000000"/>
                          </a:solidFill>
                          <a:effectLst/>
                          <a:latin typeface="メイリオ" panose="020B0604030504040204" pitchFamily="50" charset="-128"/>
                          <a:ea typeface="メイリオ" panose="020B0604030504040204" pitchFamily="50" charset="-128"/>
                        </a:rPr>
                        <a:t>（ただし、具体的な上限時間等については、医療界</a:t>
                      </a: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rPr>
                        <a:t>の</a:t>
                      </a:r>
                      <a:r>
                        <a:rPr lang="ja-JP" altLang="en-US" sz="1200" b="0" i="0" u="none" strike="noStrike" dirty="0" smtClean="0">
                          <a:solidFill>
                            <a:srgbClr val="000000"/>
                          </a:solidFill>
                          <a:effectLst/>
                          <a:latin typeface="メイリオ" panose="020B0604030504040204" pitchFamily="50" charset="-128"/>
                          <a:ea typeface="メイリオ" panose="020B0604030504040204" pitchFamily="50" charset="-128"/>
                        </a:rPr>
                        <a:t>参加による検討</a:t>
                      </a: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rPr>
                        <a:t>の</a:t>
                      </a:r>
                      <a:r>
                        <a:rPr lang="ja-JP" altLang="en-US" sz="1200" b="0" i="0" u="none" strike="noStrike" dirty="0" smtClean="0">
                          <a:solidFill>
                            <a:srgbClr val="000000"/>
                          </a:solidFill>
                          <a:effectLst/>
                          <a:latin typeface="メイリオ" panose="020B0604030504040204" pitchFamily="50" charset="-128"/>
                          <a:ea typeface="メイリオ" panose="020B0604030504040204" pitchFamily="50" charset="-128"/>
                        </a:rPr>
                        <a:t>場において、規制の</a:t>
                      </a: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rPr>
                        <a:t>具体的あり方、労働時間の短縮策等について検討し、結論を</a:t>
                      </a:r>
                      <a:r>
                        <a:rPr lang="ja-JP" altLang="en-US" sz="1200" b="0" i="0" u="none" strike="noStrike" dirty="0" smtClean="0">
                          <a:solidFill>
                            <a:srgbClr val="000000"/>
                          </a:solidFill>
                          <a:effectLst/>
                          <a:latin typeface="メイリオ" panose="020B0604030504040204" pitchFamily="50" charset="-128"/>
                          <a:ea typeface="メイリオ" panose="020B0604030504040204" pitchFamily="50" charset="-128"/>
                        </a:rPr>
                        <a:t>得ることとしています。）</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820299">
                <a:tc>
                  <a:txBody>
                    <a:bodyPr/>
                    <a:lstStyle/>
                    <a:p>
                      <a:pPr algn="l" fontAlgn="ctr"/>
                      <a:r>
                        <a:rPr lang="ja-JP" altLang="en-US" sz="1400" b="0" i="0" u="none" strike="noStrike" dirty="0" smtClean="0">
                          <a:solidFill>
                            <a:schemeClr val="tx1"/>
                          </a:solidFill>
                          <a:effectLst/>
                          <a:latin typeface="メイリオ" panose="020B0604030504040204" pitchFamily="50" charset="-128"/>
                          <a:ea typeface="メイリオ" panose="020B0604030504040204" pitchFamily="50" charset="-128"/>
                        </a:rPr>
                        <a:t>鹿児島県及び沖縄県における砂糖製造業</a:t>
                      </a:r>
                      <a:endParaRPr lang="ja-JP" altLang="en-US" sz="1400" b="0" i="0" u="none" strike="noStrike" dirty="0">
                        <a:solidFill>
                          <a:schemeClr val="tx1"/>
                        </a:solidFill>
                        <a:effectLst/>
                        <a:latin typeface="メイリオ" panose="020B0604030504040204" pitchFamily="50" charset="-128"/>
                        <a:ea typeface="メイリオ" panose="020B0604030504040204" pitchFamily="50" charset="-128"/>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1400" b="1" i="0" u="sng" strike="noStrike" dirty="0" smtClean="0">
                          <a:solidFill>
                            <a:srgbClr val="000000"/>
                          </a:solidFill>
                          <a:effectLst/>
                          <a:latin typeface="メイリオ" panose="020B0604030504040204" pitchFamily="50" charset="-128"/>
                          <a:ea typeface="メイリオ" panose="020B0604030504040204" pitchFamily="50" charset="-128"/>
                        </a:rPr>
                        <a:t>改正法施行５年後に、上限規制を適用します。</a:t>
                      </a:r>
                      <a:endParaRPr lang="en-US" altLang="ja-JP" sz="1400" b="1" i="0" u="sng" strike="noStrike" dirty="0" smtClean="0">
                        <a:solidFill>
                          <a:srgbClr val="000000"/>
                        </a:solidFill>
                        <a:effectLst/>
                        <a:latin typeface="メイリオ" panose="020B0604030504040204" pitchFamily="50" charset="-128"/>
                        <a:ea typeface="メイリオ" panose="020B0604030504040204" pitchFamily="50" charset="-128"/>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820299">
                <a:tc>
                  <a:txBody>
                    <a:bodyPr/>
                    <a:lstStyle/>
                    <a:p>
                      <a:pPr algn="l" fontAlgn="ctr"/>
                      <a:r>
                        <a:rPr lang="ja-JP" altLang="en-US" sz="1400" b="0" i="0" u="none" strike="noStrike" dirty="0">
                          <a:solidFill>
                            <a:schemeClr val="tx1"/>
                          </a:solidFill>
                          <a:effectLst/>
                          <a:latin typeface="メイリオ" panose="020B0604030504040204" pitchFamily="50" charset="-128"/>
                          <a:ea typeface="メイリオ" panose="020B0604030504040204" pitchFamily="50" charset="-128"/>
                        </a:rPr>
                        <a:t>新技術・新商品</a:t>
                      </a:r>
                      <a:r>
                        <a:rPr lang="ja-JP" altLang="en-US" sz="1400" b="0" i="0" u="none" strike="noStrike" dirty="0" smtClean="0">
                          <a:solidFill>
                            <a:schemeClr val="tx1"/>
                          </a:solidFill>
                          <a:effectLst/>
                          <a:latin typeface="メイリオ" panose="020B0604030504040204" pitchFamily="50" charset="-128"/>
                          <a:ea typeface="メイリオ" panose="020B0604030504040204" pitchFamily="50" charset="-128"/>
                        </a:rPr>
                        <a:t>等の研究開発業務</a:t>
                      </a:r>
                      <a:endParaRPr lang="ja-JP" altLang="en-US" sz="1400" b="0" i="0" u="none" strike="noStrike" dirty="0">
                        <a:solidFill>
                          <a:schemeClr val="tx1"/>
                        </a:solidFill>
                        <a:effectLst/>
                        <a:latin typeface="メイリオ" panose="020B0604030504040204" pitchFamily="50" charset="-128"/>
                        <a:ea typeface="メイリオ" panose="020B0604030504040204" pitchFamily="50" charset="-128"/>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400" b="0" i="0" u="none" strike="noStrike" spc="-60" baseline="0" dirty="0">
                          <a:solidFill>
                            <a:srgbClr val="000000"/>
                          </a:solidFill>
                          <a:effectLst/>
                          <a:latin typeface="メイリオ" panose="020B0604030504040204" pitchFamily="50" charset="-128"/>
                          <a:ea typeface="メイリオ" panose="020B0604030504040204" pitchFamily="50" charset="-128"/>
                        </a:rPr>
                        <a:t>医師の面接</a:t>
                      </a:r>
                      <a:r>
                        <a:rPr lang="ja-JP" altLang="en-US" sz="1400" b="0" i="0" u="none" strike="noStrike" spc="-60" baseline="0" dirty="0" smtClean="0">
                          <a:solidFill>
                            <a:srgbClr val="000000"/>
                          </a:solidFill>
                          <a:effectLst/>
                          <a:latin typeface="メイリオ" panose="020B0604030504040204" pitchFamily="50" charset="-128"/>
                          <a:ea typeface="メイリオ" panose="020B0604030504040204" pitchFamily="50" charset="-128"/>
                        </a:rPr>
                        <a:t>指導（</a:t>
                      </a:r>
                      <a:r>
                        <a:rPr lang="en-US" altLang="ja-JP" sz="1400" b="0" i="0" u="none" strike="noStrike" spc="-60" baseline="0" dirty="0" smtClean="0">
                          <a:solidFill>
                            <a:srgbClr val="000000"/>
                          </a:solidFill>
                          <a:effectLst/>
                          <a:latin typeface="メイリオ" panose="020B0604030504040204" pitchFamily="50" charset="-128"/>
                          <a:ea typeface="メイリオ" panose="020B0604030504040204" pitchFamily="50" charset="-128"/>
                        </a:rPr>
                        <a:t>※</a:t>
                      </a:r>
                      <a:r>
                        <a:rPr lang="ja-JP" altLang="en-US" sz="1400" b="0" i="0" u="none" strike="noStrike" spc="-60" baseline="0" dirty="0" smtClean="0">
                          <a:solidFill>
                            <a:srgbClr val="000000"/>
                          </a:solidFill>
                          <a:effectLst/>
                          <a:latin typeface="メイリオ" panose="020B0604030504040204" pitchFamily="50" charset="-128"/>
                          <a:ea typeface="メイリオ" panose="020B0604030504040204" pitchFamily="50" charset="-128"/>
                        </a:rPr>
                        <a:t>）、</a:t>
                      </a:r>
                      <a:r>
                        <a:rPr lang="ja-JP" altLang="en-US" sz="1400" b="0" i="0" u="none" strike="noStrike" spc="-60" baseline="0" dirty="0">
                          <a:solidFill>
                            <a:srgbClr val="000000"/>
                          </a:solidFill>
                          <a:effectLst/>
                          <a:latin typeface="メイリオ" panose="020B0604030504040204" pitchFamily="50" charset="-128"/>
                          <a:ea typeface="メイリオ" panose="020B0604030504040204" pitchFamily="50" charset="-128"/>
                        </a:rPr>
                        <a:t>代替休暇の</a:t>
                      </a:r>
                      <a:r>
                        <a:rPr lang="ja-JP" altLang="en-US" sz="1400" b="0" i="0" u="none" strike="noStrike" spc="-60" baseline="0" dirty="0" smtClean="0">
                          <a:solidFill>
                            <a:srgbClr val="000000"/>
                          </a:solidFill>
                          <a:effectLst/>
                          <a:latin typeface="メイリオ" panose="020B0604030504040204" pitchFamily="50" charset="-128"/>
                          <a:ea typeface="メイリオ" panose="020B0604030504040204" pitchFamily="50" charset="-128"/>
                        </a:rPr>
                        <a:t>付与等の健康</a:t>
                      </a:r>
                      <a:r>
                        <a:rPr lang="ja-JP" altLang="en-US" sz="1400" b="0" i="0" u="none" strike="noStrike" spc="-60" baseline="0" dirty="0">
                          <a:solidFill>
                            <a:srgbClr val="000000"/>
                          </a:solidFill>
                          <a:effectLst/>
                          <a:latin typeface="メイリオ" panose="020B0604030504040204" pitchFamily="50" charset="-128"/>
                          <a:ea typeface="メイリオ" panose="020B0604030504040204" pitchFamily="50" charset="-128"/>
                        </a:rPr>
                        <a:t>確保措置</a:t>
                      </a:r>
                      <a:r>
                        <a:rPr lang="ja-JP" altLang="en-US" sz="1400" b="0" i="0" u="none" strike="noStrike" spc="-60" baseline="0" dirty="0" smtClean="0">
                          <a:solidFill>
                            <a:srgbClr val="000000"/>
                          </a:solidFill>
                          <a:effectLst/>
                          <a:latin typeface="メイリオ" panose="020B0604030504040204" pitchFamily="50" charset="-128"/>
                          <a:ea typeface="メイリオ" panose="020B0604030504040204" pitchFamily="50" charset="-128"/>
                        </a:rPr>
                        <a:t>を設けた上で、</a:t>
                      </a:r>
                      <a:r>
                        <a:rPr lang="ja-JP" altLang="en-US" sz="1400" b="1" i="0" u="sng" strike="noStrike" spc="-60" baseline="0" dirty="0" smtClean="0">
                          <a:solidFill>
                            <a:srgbClr val="000000"/>
                          </a:solidFill>
                          <a:effectLst/>
                          <a:latin typeface="メイリオ" panose="020B0604030504040204" pitchFamily="50" charset="-128"/>
                          <a:ea typeface="メイリオ" panose="020B0604030504040204" pitchFamily="50" charset="-128"/>
                        </a:rPr>
                        <a:t>時間外労働の上限規制は適用しません。</a:t>
                      </a:r>
                      <a:endParaRPr lang="en-US" altLang="ja-JP" sz="1400" b="1" i="0" u="sng" strike="noStrike" spc="-60" baseline="0" dirty="0" smtClean="0">
                        <a:solidFill>
                          <a:srgbClr val="000000"/>
                        </a:solidFill>
                        <a:effectLst/>
                        <a:latin typeface="メイリオ" panose="020B0604030504040204" pitchFamily="50" charset="-128"/>
                        <a:ea typeface="メイリオ" panose="020B0604030504040204" pitchFamily="50" charset="-128"/>
                      </a:endParaRPr>
                    </a:p>
                    <a:p>
                      <a:pPr marL="180000" marR="0" indent="-457200" algn="l" defTabSz="914400" rtl="0" eaLnBrk="1" fontAlgn="ctr" latinLnBrk="0" hangingPunct="1">
                        <a:lnSpc>
                          <a:spcPct val="100000"/>
                        </a:lnSpc>
                        <a:spcBef>
                          <a:spcPts val="0"/>
                        </a:spcBef>
                        <a:spcAft>
                          <a:spcPts val="0"/>
                        </a:spcAft>
                        <a:buClrTx/>
                        <a:buSzTx/>
                        <a:buFontTx/>
                        <a:buNone/>
                        <a:tabLst/>
                        <a:defRPr/>
                      </a:pPr>
                      <a:r>
                        <a:rPr lang="en-US" altLang="ja-JP" sz="11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ja-JP" altLang="en-US" sz="1100" b="0" i="0" u="none" strike="noStrike" dirty="0" smtClean="0">
                          <a:solidFill>
                            <a:srgbClr val="000000"/>
                          </a:solidFill>
                          <a:effectLst/>
                          <a:latin typeface="メイリオ" panose="020B0604030504040204" pitchFamily="50" charset="-128"/>
                          <a:ea typeface="メイリオ" panose="020B0604030504040204" pitchFamily="50" charset="-128"/>
                        </a:rPr>
                        <a:t>時間外労働が</a:t>
                      </a:r>
                      <a:r>
                        <a:rPr lang="ja-JP" altLang="en-US" sz="1100" dirty="0" smtClean="0">
                          <a:latin typeface="メイリオ" panose="020B0604030504040204" pitchFamily="50" charset="-128"/>
                          <a:ea typeface="メイリオ" panose="020B0604030504040204" pitchFamily="50" charset="-128"/>
                        </a:rPr>
                        <a:t>一定時間を超える場合には、事業主は、その者に必ず医師による面接指導を受けさせなければならないこととします。</a:t>
                      </a:r>
                      <a:endParaRPr lang="en-US" altLang="ja-JP" sz="1100" dirty="0" smtClean="0">
                        <a:latin typeface="メイリオ" panose="020B0604030504040204" pitchFamily="50" charset="-128"/>
                        <a:ea typeface="メイリオ" panose="020B0604030504040204" pitchFamily="50" charset="-128"/>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
        <p:nvSpPr>
          <p:cNvPr id="9" name="テキスト ボックス 8"/>
          <p:cNvSpPr txBox="1"/>
          <p:nvPr/>
        </p:nvSpPr>
        <p:spPr>
          <a:xfrm>
            <a:off x="0" y="1149450"/>
            <a:ext cx="2907571" cy="307777"/>
          </a:xfrm>
          <a:prstGeom prst="rect">
            <a:avLst/>
          </a:prstGeom>
          <a:noFill/>
        </p:spPr>
        <p:txBody>
          <a:bodyPr wrap="square" rtlCol="0">
            <a:spAutoFit/>
          </a:bodyPr>
          <a:lstStyle/>
          <a:p>
            <a:r>
              <a:rPr kumimoji="1" lang="en-US" altLang="ja-JP" sz="1400" b="1" dirty="0" smtClean="0">
                <a:latin typeface="メイリオ" panose="020B0604030504040204" pitchFamily="50" charset="-128"/>
                <a:ea typeface="メイリオ" panose="020B0604030504040204" pitchFamily="50" charset="-128"/>
              </a:rPr>
              <a:t>【</a:t>
            </a:r>
            <a:r>
              <a:rPr kumimoji="1" lang="ja-JP" altLang="en-US" sz="1400" b="1" dirty="0" smtClean="0">
                <a:latin typeface="メイリオ" panose="020B0604030504040204" pitchFamily="50" charset="-128"/>
                <a:ea typeface="メイリオ" panose="020B0604030504040204" pitchFamily="50" charset="-128"/>
              </a:rPr>
              <a:t>適用猶予・除外の事業・業務</a:t>
            </a:r>
            <a:r>
              <a:rPr kumimoji="1" lang="en-US" altLang="ja-JP" sz="1400" b="1" dirty="0" smtClean="0">
                <a:latin typeface="メイリオ" panose="020B0604030504040204" pitchFamily="50" charset="-128"/>
                <a:ea typeface="メイリオ" panose="020B0604030504040204" pitchFamily="50" charset="-128"/>
              </a:rPr>
              <a:t>】</a:t>
            </a:r>
            <a:endParaRPr kumimoji="1" lang="ja-JP" altLang="en-US" sz="1400" b="1" dirty="0">
              <a:latin typeface="メイリオ" panose="020B0604030504040204" pitchFamily="50" charset="-128"/>
              <a:ea typeface="メイリオ" panose="020B0604030504040204" pitchFamily="50" charset="-128"/>
            </a:endParaRPr>
          </a:p>
        </p:txBody>
      </p:sp>
      <p:sp>
        <p:nvSpPr>
          <p:cNvPr id="12" name="角丸四角形吹き出し 11"/>
          <p:cNvSpPr/>
          <p:nvPr/>
        </p:nvSpPr>
        <p:spPr>
          <a:xfrm>
            <a:off x="362370" y="498616"/>
            <a:ext cx="6093117" cy="566998"/>
          </a:xfrm>
          <a:prstGeom prst="wedgeRoundRectCallout">
            <a:avLst>
              <a:gd name="adj1" fmla="val 18878"/>
              <a:gd name="adj2" fmla="val 44696"/>
              <a:gd name="adj3" fmla="val 16667"/>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44000" tIns="72000" bIns="0" rtlCol="0" anchor="ctr"/>
          <a:lstStyle>
            <a:defPPr>
              <a:defRPr lang="ja-JP"/>
            </a:defPPr>
            <a:lvl1pPr marL="0" algn="l" defTabSz="910944" rtl="0" eaLnBrk="1" latinLnBrk="0" hangingPunct="1">
              <a:defRPr kumimoji="1" sz="1800" kern="1200">
                <a:solidFill>
                  <a:schemeClr val="lt1"/>
                </a:solidFill>
                <a:latin typeface="+mn-lt"/>
                <a:ea typeface="+mn-ea"/>
                <a:cs typeface="+mn-cs"/>
              </a:defRPr>
            </a:lvl1pPr>
            <a:lvl2pPr marL="455470" algn="l" defTabSz="910944" rtl="0" eaLnBrk="1" latinLnBrk="0" hangingPunct="1">
              <a:defRPr kumimoji="1" sz="1800" kern="1200">
                <a:solidFill>
                  <a:schemeClr val="lt1"/>
                </a:solidFill>
                <a:latin typeface="+mn-lt"/>
                <a:ea typeface="+mn-ea"/>
                <a:cs typeface="+mn-cs"/>
              </a:defRPr>
            </a:lvl2pPr>
            <a:lvl3pPr marL="910944" algn="l" defTabSz="910944" rtl="0" eaLnBrk="1" latinLnBrk="0" hangingPunct="1">
              <a:defRPr kumimoji="1" sz="1800" kern="1200">
                <a:solidFill>
                  <a:schemeClr val="lt1"/>
                </a:solidFill>
                <a:latin typeface="+mn-lt"/>
                <a:ea typeface="+mn-ea"/>
                <a:cs typeface="+mn-cs"/>
              </a:defRPr>
            </a:lvl3pPr>
            <a:lvl4pPr marL="1366414" algn="l" defTabSz="910944" rtl="0" eaLnBrk="1" latinLnBrk="0" hangingPunct="1">
              <a:defRPr kumimoji="1" sz="1800" kern="1200">
                <a:solidFill>
                  <a:schemeClr val="lt1"/>
                </a:solidFill>
                <a:latin typeface="+mn-lt"/>
                <a:ea typeface="+mn-ea"/>
                <a:cs typeface="+mn-cs"/>
              </a:defRPr>
            </a:lvl4pPr>
            <a:lvl5pPr marL="1821886" algn="l" defTabSz="910944" rtl="0" eaLnBrk="1" latinLnBrk="0" hangingPunct="1">
              <a:defRPr kumimoji="1" sz="1800" kern="1200">
                <a:solidFill>
                  <a:schemeClr val="lt1"/>
                </a:solidFill>
                <a:latin typeface="+mn-lt"/>
                <a:ea typeface="+mn-ea"/>
                <a:cs typeface="+mn-cs"/>
              </a:defRPr>
            </a:lvl5pPr>
            <a:lvl6pPr marL="2277359" algn="l" defTabSz="910944" rtl="0" eaLnBrk="1" latinLnBrk="0" hangingPunct="1">
              <a:defRPr kumimoji="1" sz="1800" kern="1200">
                <a:solidFill>
                  <a:schemeClr val="lt1"/>
                </a:solidFill>
                <a:latin typeface="+mn-lt"/>
                <a:ea typeface="+mn-ea"/>
                <a:cs typeface="+mn-cs"/>
              </a:defRPr>
            </a:lvl6pPr>
            <a:lvl7pPr marL="2732831" algn="l" defTabSz="910944" rtl="0" eaLnBrk="1" latinLnBrk="0" hangingPunct="1">
              <a:defRPr kumimoji="1" sz="1800" kern="1200">
                <a:solidFill>
                  <a:schemeClr val="lt1"/>
                </a:solidFill>
                <a:latin typeface="+mn-lt"/>
                <a:ea typeface="+mn-ea"/>
                <a:cs typeface="+mn-cs"/>
              </a:defRPr>
            </a:lvl7pPr>
            <a:lvl8pPr marL="3188299" algn="l" defTabSz="910944" rtl="0" eaLnBrk="1" latinLnBrk="0" hangingPunct="1">
              <a:defRPr kumimoji="1" sz="1800" kern="1200">
                <a:solidFill>
                  <a:schemeClr val="lt1"/>
                </a:solidFill>
                <a:latin typeface="+mn-lt"/>
                <a:ea typeface="+mn-ea"/>
                <a:cs typeface="+mn-cs"/>
              </a:defRPr>
            </a:lvl8pPr>
            <a:lvl9pPr marL="3643773" algn="l" defTabSz="910944" rtl="0" eaLnBrk="1" latinLnBrk="0" hangingPunct="1">
              <a:defRPr kumimoji="1" sz="1800" kern="1200">
                <a:solidFill>
                  <a:schemeClr val="lt1"/>
                </a:solidFill>
                <a:latin typeface="+mn-lt"/>
                <a:ea typeface="+mn-ea"/>
                <a:cs typeface="+mn-cs"/>
              </a:defRPr>
            </a:lvl9pPr>
          </a:lstStyle>
          <a:p>
            <a:pPr>
              <a:lnSpc>
                <a:spcPts val="2000"/>
              </a:lnSpc>
            </a:pPr>
            <a:r>
              <a:rPr lang="en-US" altLang="ja-JP"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ただし、上限規制には適用を猶予・除外する事業・業務があります。</a:t>
            </a:r>
          </a:p>
        </p:txBody>
      </p:sp>
      <p:sp>
        <p:nvSpPr>
          <p:cNvPr id="15" name="正方形/長方形 14"/>
          <p:cNvSpPr/>
          <p:nvPr/>
        </p:nvSpPr>
        <p:spPr>
          <a:xfrm>
            <a:off x="0" y="221617"/>
            <a:ext cx="889987" cy="276999"/>
          </a:xfrm>
          <a:prstGeom prst="rect">
            <a:avLst/>
          </a:prstGeom>
          <a:noFill/>
          <a:ln>
            <a:noFill/>
          </a:ln>
        </p:spPr>
        <p:txBody>
          <a:bodyPr wrap="none">
            <a:spAutoFit/>
          </a:bodyPr>
          <a:lstStyle/>
          <a:p>
            <a:pPr algn="ctr"/>
            <a:r>
              <a:rPr lang="ja-JP" altLang="en-US" sz="1200" b="1" spc="-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（改正後）</a:t>
            </a:r>
            <a:endParaRPr lang="en-US" altLang="ja-JP" sz="12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角丸四角形吹き出し 9"/>
          <p:cNvSpPr/>
          <p:nvPr/>
        </p:nvSpPr>
        <p:spPr>
          <a:xfrm>
            <a:off x="132564" y="6096076"/>
            <a:ext cx="6552728" cy="2382729"/>
          </a:xfrm>
          <a:prstGeom prst="wedgeRoundRectCallout">
            <a:avLst>
              <a:gd name="adj1" fmla="val 18878"/>
              <a:gd name="adj2" fmla="val 44696"/>
              <a:gd name="adj3" fmla="val 16667"/>
            </a:avLst>
          </a:prstGeom>
          <a:solidFill>
            <a:schemeClr val="bg1"/>
          </a:solidFill>
          <a:ln>
            <a:solidFill>
              <a:srgbClr val="D50115"/>
            </a:solidFill>
          </a:ln>
        </p:spPr>
        <p:style>
          <a:lnRef idx="2">
            <a:schemeClr val="accent1">
              <a:shade val="50000"/>
            </a:schemeClr>
          </a:lnRef>
          <a:fillRef idx="1">
            <a:schemeClr val="accent1"/>
          </a:fillRef>
          <a:effectRef idx="0">
            <a:schemeClr val="accent1"/>
          </a:effectRef>
          <a:fontRef idx="minor">
            <a:schemeClr val="lt1"/>
          </a:fontRef>
        </p:style>
        <p:txBody>
          <a:bodyPr lIns="144000" tIns="72000" bIns="0" rtlCol="0" anchor="ctr"/>
          <a:lstStyle>
            <a:defPPr>
              <a:defRPr lang="ja-JP"/>
            </a:defPPr>
            <a:lvl1pPr marL="0" algn="l" defTabSz="910944" rtl="0" eaLnBrk="1" latinLnBrk="0" hangingPunct="1">
              <a:defRPr kumimoji="1" sz="1800" kern="1200">
                <a:solidFill>
                  <a:schemeClr val="lt1"/>
                </a:solidFill>
                <a:latin typeface="+mn-lt"/>
                <a:ea typeface="+mn-ea"/>
                <a:cs typeface="+mn-cs"/>
              </a:defRPr>
            </a:lvl1pPr>
            <a:lvl2pPr marL="455470" algn="l" defTabSz="910944" rtl="0" eaLnBrk="1" latinLnBrk="0" hangingPunct="1">
              <a:defRPr kumimoji="1" sz="1800" kern="1200">
                <a:solidFill>
                  <a:schemeClr val="lt1"/>
                </a:solidFill>
                <a:latin typeface="+mn-lt"/>
                <a:ea typeface="+mn-ea"/>
                <a:cs typeface="+mn-cs"/>
              </a:defRPr>
            </a:lvl2pPr>
            <a:lvl3pPr marL="910944" algn="l" defTabSz="910944" rtl="0" eaLnBrk="1" latinLnBrk="0" hangingPunct="1">
              <a:defRPr kumimoji="1" sz="1800" kern="1200">
                <a:solidFill>
                  <a:schemeClr val="lt1"/>
                </a:solidFill>
                <a:latin typeface="+mn-lt"/>
                <a:ea typeface="+mn-ea"/>
                <a:cs typeface="+mn-cs"/>
              </a:defRPr>
            </a:lvl3pPr>
            <a:lvl4pPr marL="1366414" algn="l" defTabSz="910944" rtl="0" eaLnBrk="1" latinLnBrk="0" hangingPunct="1">
              <a:defRPr kumimoji="1" sz="1800" kern="1200">
                <a:solidFill>
                  <a:schemeClr val="lt1"/>
                </a:solidFill>
                <a:latin typeface="+mn-lt"/>
                <a:ea typeface="+mn-ea"/>
                <a:cs typeface="+mn-cs"/>
              </a:defRPr>
            </a:lvl4pPr>
            <a:lvl5pPr marL="1821886" algn="l" defTabSz="910944" rtl="0" eaLnBrk="1" latinLnBrk="0" hangingPunct="1">
              <a:defRPr kumimoji="1" sz="1800" kern="1200">
                <a:solidFill>
                  <a:schemeClr val="lt1"/>
                </a:solidFill>
                <a:latin typeface="+mn-lt"/>
                <a:ea typeface="+mn-ea"/>
                <a:cs typeface="+mn-cs"/>
              </a:defRPr>
            </a:lvl5pPr>
            <a:lvl6pPr marL="2277359" algn="l" defTabSz="910944" rtl="0" eaLnBrk="1" latinLnBrk="0" hangingPunct="1">
              <a:defRPr kumimoji="1" sz="1800" kern="1200">
                <a:solidFill>
                  <a:schemeClr val="lt1"/>
                </a:solidFill>
                <a:latin typeface="+mn-lt"/>
                <a:ea typeface="+mn-ea"/>
                <a:cs typeface="+mn-cs"/>
              </a:defRPr>
            </a:lvl6pPr>
            <a:lvl7pPr marL="2732831" algn="l" defTabSz="910944" rtl="0" eaLnBrk="1" latinLnBrk="0" hangingPunct="1">
              <a:defRPr kumimoji="1" sz="1800" kern="1200">
                <a:solidFill>
                  <a:schemeClr val="lt1"/>
                </a:solidFill>
                <a:latin typeface="+mn-lt"/>
                <a:ea typeface="+mn-ea"/>
                <a:cs typeface="+mn-cs"/>
              </a:defRPr>
            </a:lvl7pPr>
            <a:lvl8pPr marL="3188299" algn="l" defTabSz="910944" rtl="0" eaLnBrk="1" latinLnBrk="0" hangingPunct="1">
              <a:defRPr kumimoji="1" sz="1800" kern="1200">
                <a:solidFill>
                  <a:schemeClr val="lt1"/>
                </a:solidFill>
                <a:latin typeface="+mn-lt"/>
                <a:ea typeface="+mn-ea"/>
                <a:cs typeface="+mn-cs"/>
              </a:defRPr>
            </a:lvl8pPr>
            <a:lvl9pPr marL="3643773" algn="l" defTabSz="910944" rtl="0" eaLnBrk="1" latinLnBrk="0" hangingPunct="1">
              <a:defRPr kumimoji="1" sz="1800" kern="1200">
                <a:solidFill>
                  <a:schemeClr val="lt1"/>
                </a:solidFill>
                <a:latin typeface="+mn-lt"/>
                <a:ea typeface="+mn-ea"/>
                <a:cs typeface="+mn-cs"/>
              </a:defRPr>
            </a:lvl9pPr>
          </a:lstStyle>
          <a:p>
            <a:pPr>
              <a:lnSpc>
                <a:spcPts val="2000"/>
              </a:lnSpc>
            </a:pPr>
            <a:r>
              <a:rPr lang="ja-JP" altLang="en-US" sz="14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時間外</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労働の上限は、月</a:t>
            </a:r>
            <a:r>
              <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45</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時間、かつ、年</a:t>
            </a:r>
            <a:r>
              <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360</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時間が原則です。特例による場合であっても、できる限りこの水準に近づける努力が求められます。このため、新たに労働時間の延長や休日労働を適正なものとするための指針を厚生労働大臣が定め、必要な助言・指導を行うこととしています</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pP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r>
            <a:b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その際、</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当分の間、中小事業主に対しこの助言・指導を行うに当たっては、</a:t>
            </a:r>
            <a:r>
              <a:rPr lang="ja-JP" altLang="en-US" sz="14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中小企業における労働時間の動向、人材確保の状況、取引の実態等を踏まえて行うよう配慮</a:t>
            </a:r>
            <a:r>
              <a:rPr lang="ja-JP" altLang="en-US" sz="1400"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すること</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しています。</a:t>
            </a:r>
          </a:p>
        </p:txBody>
      </p:sp>
      <p:sp>
        <p:nvSpPr>
          <p:cNvPr id="11" name="角丸四角形 10"/>
          <p:cNvSpPr/>
          <p:nvPr/>
        </p:nvSpPr>
        <p:spPr>
          <a:xfrm>
            <a:off x="132564" y="5940712"/>
            <a:ext cx="4918902" cy="284373"/>
          </a:xfrm>
          <a:prstGeom prst="roundRect">
            <a:avLst>
              <a:gd name="adj" fmla="val 50000"/>
            </a:avLst>
          </a:prstGeom>
          <a:solidFill>
            <a:srgbClr val="D50115"/>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36000" rIns="36000" bIns="0" rtlCol="0" anchor="ctr"/>
          <a:lstStyle/>
          <a:p>
            <a:pPr algn="ct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～中小企業の事情に配慮しながら助言指導を行います～</a:t>
            </a:r>
            <a:endParaRPr lang="en-US" altLang="ja-JP"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角丸四角形吹き出し 13"/>
          <p:cNvSpPr/>
          <p:nvPr/>
        </p:nvSpPr>
        <p:spPr>
          <a:xfrm>
            <a:off x="132564" y="8760377"/>
            <a:ext cx="6523766" cy="1013909"/>
          </a:xfrm>
          <a:prstGeom prst="wedgeRoundRectCallout">
            <a:avLst>
              <a:gd name="adj1" fmla="val 18878"/>
              <a:gd name="adj2" fmla="val 44696"/>
              <a:gd name="adj3" fmla="val 16667"/>
            </a:avLst>
          </a:prstGeom>
          <a:solidFill>
            <a:schemeClr val="bg1"/>
          </a:solidFill>
          <a:ln>
            <a:solidFill>
              <a:srgbClr val="D50115"/>
            </a:solidFill>
          </a:ln>
        </p:spPr>
        <p:style>
          <a:lnRef idx="2">
            <a:schemeClr val="accent1">
              <a:shade val="50000"/>
            </a:schemeClr>
          </a:lnRef>
          <a:fillRef idx="1">
            <a:schemeClr val="accent1"/>
          </a:fillRef>
          <a:effectRef idx="0">
            <a:schemeClr val="accent1"/>
          </a:effectRef>
          <a:fontRef idx="minor">
            <a:schemeClr val="lt1"/>
          </a:fontRef>
        </p:style>
        <p:txBody>
          <a:bodyPr lIns="144000" tIns="72000" bIns="0" rtlCol="0" anchor="ctr"/>
          <a:lstStyle>
            <a:defPPr>
              <a:defRPr lang="ja-JP"/>
            </a:defPPr>
            <a:lvl1pPr marL="0" algn="l" defTabSz="910944" rtl="0" eaLnBrk="1" latinLnBrk="0" hangingPunct="1">
              <a:defRPr kumimoji="1" sz="1800" kern="1200">
                <a:solidFill>
                  <a:schemeClr val="lt1"/>
                </a:solidFill>
                <a:latin typeface="+mn-lt"/>
                <a:ea typeface="+mn-ea"/>
                <a:cs typeface="+mn-cs"/>
              </a:defRPr>
            </a:lvl1pPr>
            <a:lvl2pPr marL="455470" algn="l" defTabSz="910944" rtl="0" eaLnBrk="1" latinLnBrk="0" hangingPunct="1">
              <a:defRPr kumimoji="1" sz="1800" kern="1200">
                <a:solidFill>
                  <a:schemeClr val="lt1"/>
                </a:solidFill>
                <a:latin typeface="+mn-lt"/>
                <a:ea typeface="+mn-ea"/>
                <a:cs typeface="+mn-cs"/>
              </a:defRPr>
            </a:lvl2pPr>
            <a:lvl3pPr marL="910944" algn="l" defTabSz="910944" rtl="0" eaLnBrk="1" latinLnBrk="0" hangingPunct="1">
              <a:defRPr kumimoji="1" sz="1800" kern="1200">
                <a:solidFill>
                  <a:schemeClr val="lt1"/>
                </a:solidFill>
                <a:latin typeface="+mn-lt"/>
                <a:ea typeface="+mn-ea"/>
                <a:cs typeface="+mn-cs"/>
              </a:defRPr>
            </a:lvl3pPr>
            <a:lvl4pPr marL="1366414" algn="l" defTabSz="910944" rtl="0" eaLnBrk="1" latinLnBrk="0" hangingPunct="1">
              <a:defRPr kumimoji="1" sz="1800" kern="1200">
                <a:solidFill>
                  <a:schemeClr val="lt1"/>
                </a:solidFill>
                <a:latin typeface="+mn-lt"/>
                <a:ea typeface="+mn-ea"/>
                <a:cs typeface="+mn-cs"/>
              </a:defRPr>
            </a:lvl4pPr>
            <a:lvl5pPr marL="1821886" algn="l" defTabSz="910944" rtl="0" eaLnBrk="1" latinLnBrk="0" hangingPunct="1">
              <a:defRPr kumimoji="1" sz="1800" kern="1200">
                <a:solidFill>
                  <a:schemeClr val="lt1"/>
                </a:solidFill>
                <a:latin typeface="+mn-lt"/>
                <a:ea typeface="+mn-ea"/>
                <a:cs typeface="+mn-cs"/>
              </a:defRPr>
            </a:lvl5pPr>
            <a:lvl6pPr marL="2277359" algn="l" defTabSz="910944" rtl="0" eaLnBrk="1" latinLnBrk="0" hangingPunct="1">
              <a:defRPr kumimoji="1" sz="1800" kern="1200">
                <a:solidFill>
                  <a:schemeClr val="lt1"/>
                </a:solidFill>
                <a:latin typeface="+mn-lt"/>
                <a:ea typeface="+mn-ea"/>
                <a:cs typeface="+mn-cs"/>
              </a:defRPr>
            </a:lvl6pPr>
            <a:lvl7pPr marL="2732831" algn="l" defTabSz="910944" rtl="0" eaLnBrk="1" latinLnBrk="0" hangingPunct="1">
              <a:defRPr kumimoji="1" sz="1800" kern="1200">
                <a:solidFill>
                  <a:schemeClr val="lt1"/>
                </a:solidFill>
                <a:latin typeface="+mn-lt"/>
                <a:ea typeface="+mn-ea"/>
                <a:cs typeface="+mn-cs"/>
              </a:defRPr>
            </a:lvl7pPr>
            <a:lvl8pPr marL="3188299" algn="l" defTabSz="910944" rtl="0" eaLnBrk="1" latinLnBrk="0" hangingPunct="1">
              <a:defRPr kumimoji="1" sz="1800" kern="1200">
                <a:solidFill>
                  <a:schemeClr val="lt1"/>
                </a:solidFill>
                <a:latin typeface="+mn-lt"/>
                <a:ea typeface="+mn-ea"/>
                <a:cs typeface="+mn-cs"/>
              </a:defRPr>
            </a:lvl8pPr>
            <a:lvl9pPr marL="3643773" algn="l" defTabSz="910944" rtl="0" eaLnBrk="1" latinLnBrk="0" hangingPunct="1">
              <a:defRPr kumimoji="1" sz="1800" kern="1200">
                <a:solidFill>
                  <a:schemeClr val="lt1"/>
                </a:solidFill>
                <a:latin typeface="+mn-lt"/>
                <a:ea typeface="+mn-ea"/>
                <a:cs typeface="+mn-cs"/>
              </a:defRPr>
            </a:lvl9pPr>
          </a:lstStyle>
          <a:p>
            <a:pPr>
              <a:lnSpc>
                <a:spcPts val="2000"/>
              </a:lnSpc>
            </a:pP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長時間労働の是正には取引環境の改善も重要です。</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pP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労働時間等設定改善法では、事業主の責務として、</a:t>
            </a:r>
            <a:r>
              <a:rPr lang="ja-JP" altLang="en-US" sz="1400"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短納期発注や発注の内容の頻繁な変更を行わないよう配慮するよう努めること</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と規定されました。</a:t>
            </a:r>
            <a:endPar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角丸四角形 16"/>
          <p:cNvSpPr/>
          <p:nvPr/>
        </p:nvSpPr>
        <p:spPr>
          <a:xfrm>
            <a:off x="132564" y="8618190"/>
            <a:ext cx="4918902" cy="284373"/>
          </a:xfrm>
          <a:prstGeom prst="roundRect">
            <a:avLst>
              <a:gd name="adj" fmla="val 50000"/>
            </a:avLst>
          </a:prstGeom>
          <a:solidFill>
            <a:srgbClr val="D50115"/>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36000" rIns="36000" bIns="0" rtlCol="0" anchor="ctr"/>
          <a:lstStyle/>
          <a:p>
            <a:pPr algn="ct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～取引環境の改善も重要です～</a:t>
            </a:r>
            <a:endParaRPr lang="en-US" altLang="ja-JP"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スライド番号プレースホルダー 3"/>
          <p:cNvSpPr>
            <a:spLocks noGrp="1"/>
          </p:cNvSpPr>
          <p:nvPr>
            <p:ph type="sldNum" sz="quarter" idx="12"/>
          </p:nvPr>
        </p:nvSpPr>
        <p:spPr>
          <a:xfrm>
            <a:off x="5357192" y="9538165"/>
            <a:ext cx="1600200" cy="527403"/>
          </a:xfrm>
        </p:spPr>
        <p:txBody>
          <a:bodyPr/>
          <a:lstStyle/>
          <a:p>
            <a:r>
              <a:rPr lang="ja-JP" altLang="en-US" sz="1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a:t>
            </a:r>
            <a:endPar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1916245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ホームベース 11"/>
          <p:cNvSpPr/>
          <p:nvPr/>
        </p:nvSpPr>
        <p:spPr>
          <a:xfrm>
            <a:off x="252517" y="2834777"/>
            <a:ext cx="6345133" cy="252000"/>
          </a:xfrm>
          <a:prstGeom prst="homePlat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260052" y="982004"/>
            <a:ext cx="6329873" cy="1570546"/>
          </a:xfrm>
          <a:prstGeom prst="rect">
            <a:avLst/>
          </a:prstGeom>
          <a:solidFill>
            <a:schemeClr val="accent1">
              <a:lumMod val="20000"/>
              <a:lumOff val="80000"/>
            </a:schemeClr>
          </a:solidFill>
          <a:ln w="12700">
            <a:solidFill>
              <a:srgbClr val="002B8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2" name="直線コネクタ 61"/>
          <p:cNvCxnSpPr/>
          <p:nvPr/>
        </p:nvCxnSpPr>
        <p:spPr>
          <a:xfrm>
            <a:off x="3172500" y="3071246"/>
            <a:ext cx="0" cy="122400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8" name="スライド番号プレースホルダー 3"/>
          <p:cNvSpPr>
            <a:spLocks noGrp="1"/>
          </p:cNvSpPr>
          <p:nvPr>
            <p:ph type="sldNum" sz="quarter" idx="12"/>
          </p:nvPr>
        </p:nvSpPr>
        <p:spPr>
          <a:xfrm>
            <a:off x="5357192" y="9538165"/>
            <a:ext cx="1600200" cy="527403"/>
          </a:xfrm>
        </p:spPr>
        <p:txBody>
          <a:bodyPr/>
          <a:lstStyle/>
          <a:p>
            <a:fld id="{880319E4-FDE7-458F-BD10-6FC582C326FE}" type="slidenum">
              <a:rPr lang="ja-JP" altLang="en-US" sz="1800" b="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pPr/>
              <a:t>4</a:t>
            </a:fld>
            <a:endPar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3" name="テキスト ボックス 102"/>
          <p:cNvSpPr txBox="1"/>
          <p:nvPr/>
        </p:nvSpPr>
        <p:spPr>
          <a:xfrm>
            <a:off x="332656" y="1183422"/>
            <a:ext cx="6111976" cy="630942"/>
          </a:xfrm>
          <a:prstGeom prst="rect">
            <a:avLst/>
          </a:prstGeom>
          <a:noFill/>
          <a:ln>
            <a:noFill/>
          </a:ln>
        </p:spPr>
        <p:txBody>
          <a:bodyPr wrap="square" rtlCol="0">
            <a:spAutoFit/>
          </a:bodyPr>
          <a:lstStyle/>
          <a:p>
            <a:pPr>
              <a:lnSpc>
                <a:spcPts val="2100"/>
              </a:lnSpc>
            </a:pP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１日の勤務終了後、翌日の出社までの間に、</a:t>
            </a:r>
            <a:endParaRPr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100"/>
              </a:lnSpc>
            </a:pP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一定時間以上の休息時間（インターバル）を確保する仕組みです。</a:t>
            </a:r>
            <a:endParaRPr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09" name="直線コネクタ 108"/>
          <p:cNvCxnSpPr/>
          <p:nvPr/>
        </p:nvCxnSpPr>
        <p:spPr>
          <a:xfrm>
            <a:off x="5684443" y="3071246"/>
            <a:ext cx="0" cy="122400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10" name="直線コネクタ 109"/>
          <p:cNvCxnSpPr/>
          <p:nvPr/>
        </p:nvCxnSpPr>
        <p:spPr>
          <a:xfrm>
            <a:off x="3600215" y="3071246"/>
            <a:ext cx="0" cy="122400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12" name="直線コネクタ 111"/>
          <p:cNvCxnSpPr/>
          <p:nvPr/>
        </p:nvCxnSpPr>
        <p:spPr>
          <a:xfrm>
            <a:off x="414634" y="3071246"/>
            <a:ext cx="0" cy="122400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13" name="直線コネクタ 112"/>
          <p:cNvCxnSpPr/>
          <p:nvPr/>
        </p:nvCxnSpPr>
        <p:spPr>
          <a:xfrm>
            <a:off x="2231354" y="3071246"/>
            <a:ext cx="0" cy="122400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14" name="直線コネクタ 113"/>
          <p:cNvCxnSpPr/>
          <p:nvPr/>
        </p:nvCxnSpPr>
        <p:spPr>
          <a:xfrm>
            <a:off x="5122066" y="3071246"/>
            <a:ext cx="0" cy="122400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15" name="右矢印 114"/>
          <p:cNvSpPr/>
          <p:nvPr/>
        </p:nvSpPr>
        <p:spPr>
          <a:xfrm>
            <a:off x="409267" y="3851849"/>
            <a:ext cx="1804733" cy="360000"/>
          </a:xfrm>
          <a:prstGeom prst="rightArrow">
            <a:avLst>
              <a:gd name="adj1" fmla="val 73530"/>
              <a:gd name="adj2" fmla="val 85294"/>
            </a:avLst>
          </a:prstGeom>
          <a:solidFill>
            <a:schemeClr val="accent3">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6" name="右矢印 115"/>
          <p:cNvSpPr/>
          <p:nvPr/>
        </p:nvSpPr>
        <p:spPr>
          <a:xfrm>
            <a:off x="2232000" y="3850271"/>
            <a:ext cx="1353093" cy="360000"/>
          </a:xfrm>
          <a:prstGeom prst="rightArrow">
            <a:avLst>
              <a:gd name="adj1" fmla="val 77451"/>
              <a:gd name="adj2" fmla="val 63725"/>
            </a:avLst>
          </a:prstGeom>
          <a:solidFill>
            <a:schemeClr val="accent5">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残業</a:t>
            </a:r>
            <a:endParaRPr kumimoji="1"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7" name="右矢印 116"/>
          <p:cNvSpPr/>
          <p:nvPr/>
        </p:nvSpPr>
        <p:spPr>
          <a:xfrm>
            <a:off x="3600215" y="3848694"/>
            <a:ext cx="2033899" cy="360000"/>
          </a:xfrm>
          <a:prstGeom prst="rightArrow">
            <a:avLst>
              <a:gd name="adj1" fmla="val 77451"/>
              <a:gd name="adj2" fmla="val 87255"/>
            </a:avLst>
          </a:prstGeom>
          <a:solidFill>
            <a:schemeClr val="accent2">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休息時間（</a:t>
            </a:r>
            <a:r>
              <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時間）</a:t>
            </a:r>
            <a:endParaRPr kumimoji="1"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1" name="テキスト ボックス 110"/>
          <p:cNvSpPr txBox="1"/>
          <p:nvPr/>
        </p:nvSpPr>
        <p:spPr>
          <a:xfrm>
            <a:off x="215936" y="2867434"/>
            <a:ext cx="548768" cy="261610"/>
          </a:xfrm>
          <a:prstGeom prst="rect">
            <a:avLst/>
          </a:prstGeom>
          <a:noFill/>
        </p:spPr>
        <p:txBody>
          <a:bodyPr wrap="square" rtlCol="0">
            <a:spAutoFit/>
          </a:bodyPr>
          <a:lstStyle/>
          <a:p>
            <a:pPr algn="ct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８時　　　　　　　　　　　　　　　　　　</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2" name="正方形/長方形 121"/>
          <p:cNvSpPr/>
          <p:nvPr/>
        </p:nvSpPr>
        <p:spPr>
          <a:xfrm>
            <a:off x="116632" y="2567246"/>
            <a:ext cx="5721384" cy="357375"/>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en-US" altLang="ja-JP" sz="11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例：</a:t>
            </a:r>
            <a:r>
              <a:rPr lang="en-US" altLang="ja-JP" sz="11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11</a:t>
            </a:r>
            <a:r>
              <a:rPr lang="ja-JP" altLang="en-US" sz="11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時間の休息時間を確保するために始業時刻を後ろ倒しにする場合 </a:t>
            </a:r>
            <a:r>
              <a:rPr lang="en-US" altLang="ja-JP" sz="11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1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3" name="テキスト ボックス 122"/>
          <p:cNvSpPr txBox="1"/>
          <p:nvPr/>
        </p:nvSpPr>
        <p:spPr>
          <a:xfrm>
            <a:off x="1935083" y="2867434"/>
            <a:ext cx="612000" cy="261610"/>
          </a:xfrm>
          <a:prstGeom prst="rect">
            <a:avLst/>
          </a:prstGeom>
          <a:noFill/>
        </p:spPr>
        <p:txBody>
          <a:bodyPr wrap="square" rtlCol="0">
            <a:spAutoFit/>
          </a:bodyPr>
          <a:lstStyle/>
          <a:p>
            <a:pPr algn="ct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17</a:t>
            </a: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時　　　　　　　　　　　　　　　　　</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4" name="テキスト ボックス 123"/>
          <p:cNvSpPr txBox="1"/>
          <p:nvPr/>
        </p:nvSpPr>
        <p:spPr>
          <a:xfrm>
            <a:off x="3356992" y="2867434"/>
            <a:ext cx="612000" cy="430887"/>
          </a:xfrm>
          <a:prstGeom prst="rect">
            <a:avLst/>
          </a:prstGeom>
          <a:noFill/>
        </p:spPr>
        <p:txBody>
          <a:bodyPr wrap="square" rtlCol="0">
            <a:spAutoFit/>
          </a:bodyPr>
          <a:lstStyle/>
          <a:p>
            <a:pPr algn="ctr"/>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23</a:t>
            </a: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時</a:t>
            </a:r>
            <a:endPar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5" name="テキスト ボックス 124"/>
          <p:cNvSpPr txBox="1"/>
          <p:nvPr/>
        </p:nvSpPr>
        <p:spPr>
          <a:xfrm>
            <a:off x="4797152" y="2866046"/>
            <a:ext cx="612000" cy="430887"/>
          </a:xfrm>
          <a:prstGeom prst="rect">
            <a:avLst/>
          </a:prstGeom>
          <a:noFill/>
        </p:spPr>
        <p:txBody>
          <a:bodyPr wrap="square" rtlCol="0">
            <a:spAutoFit/>
          </a:bodyPr>
          <a:lstStyle/>
          <a:p>
            <a:pPr algn="ct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８時</a:t>
            </a:r>
            <a:endPar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6" name="テキスト ボックス 125"/>
          <p:cNvSpPr txBox="1"/>
          <p:nvPr/>
        </p:nvSpPr>
        <p:spPr>
          <a:xfrm>
            <a:off x="5301208" y="2867434"/>
            <a:ext cx="792088" cy="261610"/>
          </a:xfrm>
          <a:prstGeom prst="rect">
            <a:avLst/>
          </a:prstGeom>
          <a:noFill/>
        </p:spPr>
        <p:txBody>
          <a:bodyPr wrap="square" rtlCol="0">
            <a:spAutoFit/>
          </a:bodyPr>
          <a:lstStyle/>
          <a:p>
            <a:pPr algn="ctr"/>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10</a:t>
            </a: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時　　　　　　　　　　　　　　　　　</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3" name="テキスト ボックス 62"/>
          <p:cNvSpPr txBox="1"/>
          <p:nvPr/>
        </p:nvSpPr>
        <p:spPr>
          <a:xfrm>
            <a:off x="2780928" y="2867434"/>
            <a:ext cx="612000" cy="261610"/>
          </a:xfrm>
          <a:prstGeom prst="rect">
            <a:avLst/>
          </a:prstGeom>
          <a:noFill/>
        </p:spPr>
        <p:txBody>
          <a:bodyPr wrap="square" rtlCol="0">
            <a:spAutoFit/>
          </a:bodyPr>
          <a:lstStyle/>
          <a:p>
            <a:pPr algn="ctr"/>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21</a:t>
            </a: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時　　　　　　　　　　　　　　　</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4" name="右矢印 63"/>
          <p:cNvSpPr/>
          <p:nvPr/>
        </p:nvSpPr>
        <p:spPr>
          <a:xfrm>
            <a:off x="409267" y="3194818"/>
            <a:ext cx="1804733" cy="360000"/>
          </a:xfrm>
          <a:prstGeom prst="rightArrow">
            <a:avLst>
              <a:gd name="adj1" fmla="val 73530"/>
              <a:gd name="adj2" fmla="val 85294"/>
            </a:avLst>
          </a:prstGeom>
          <a:solidFill>
            <a:schemeClr val="accent3">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5" name="右矢印 64"/>
          <p:cNvSpPr/>
          <p:nvPr/>
        </p:nvSpPr>
        <p:spPr>
          <a:xfrm>
            <a:off x="2232000" y="3208462"/>
            <a:ext cx="900000" cy="360000"/>
          </a:xfrm>
          <a:prstGeom prst="rightArrow">
            <a:avLst>
              <a:gd name="adj1" fmla="val 77451"/>
              <a:gd name="adj2" fmla="val 63725"/>
            </a:avLst>
          </a:prstGeom>
          <a:solidFill>
            <a:schemeClr val="accent5">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残業</a:t>
            </a:r>
            <a:endParaRPr kumimoji="1"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右矢印 65"/>
          <p:cNvSpPr/>
          <p:nvPr/>
        </p:nvSpPr>
        <p:spPr>
          <a:xfrm>
            <a:off x="3162213" y="3208462"/>
            <a:ext cx="1954869" cy="360000"/>
          </a:xfrm>
          <a:prstGeom prst="rightArrow">
            <a:avLst>
              <a:gd name="adj1" fmla="val 77451"/>
              <a:gd name="adj2" fmla="val 87255"/>
            </a:avLst>
          </a:prstGeom>
          <a:solidFill>
            <a:schemeClr val="accent2">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休息時間（</a:t>
            </a:r>
            <a:r>
              <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時間）</a:t>
            </a:r>
            <a:endParaRPr kumimoji="1"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テキスト ボックス 66"/>
          <p:cNvSpPr txBox="1"/>
          <p:nvPr/>
        </p:nvSpPr>
        <p:spPr>
          <a:xfrm>
            <a:off x="3418626" y="4295246"/>
            <a:ext cx="586438" cy="225706"/>
          </a:xfrm>
          <a:prstGeom prst="rect">
            <a:avLst/>
          </a:prstGeom>
          <a:solidFill>
            <a:schemeClr val="bg1"/>
          </a:solidFill>
        </p:spPr>
        <p:txBody>
          <a:bodyPr wrap="square" lIns="0" tIns="18000" rIns="0" bIns="18000" rtlCol="0">
            <a:noAutofit/>
          </a:bodyPr>
          <a:lstStyle/>
          <a:p>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勤務</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終了</a:t>
            </a:r>
            <a:r>
              <a:rPr kumimoji="1"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　</a:t>
            </a:r>
            <a:endParaRPr kumimoji="1" lang="ja-JP" altLang="en-US"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右カーブ矢印 3"/>
          <p:cNvSpPr/>
          <p:nvPr/>
        </p:nvSpPr>
        <p:spPr>
          <a:xfrm rot="16200000">
            <a:off x="5327805" y="3979197"/>
            <a:ext cx="202940" cy="688182"/>
          </a:xfrm>
          <a:prstGeom prst="curvedRightArrow">
            <a:avLst>
              <a:gd name="adj1" fmla="val 29854"/>
              <a:gd name="adj2" fmla="val 92907"/>
              <a:gd name="adj3" fmla="val 34688"/>
            </a:avLst>
          </a:prstGeom>
          <a:solidFill>
            <a:schemeClr val="accent2">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8" name="正方形/長方形 147"/>
          <p:cNvSpPr/>
          <p:nvPr/>
        </p:nvSpPr>
        <p:spPr>
          <a:xfrm>
            <a:off x="260052" y="252000"/>
            <a:ext cx="6337300" cy="431478"/>
          </a:xfrm>
          <a:prstGeom prst="rect">
            <a:avLst/>
          </a:prstGeom>
          <a:solidFill>
            <a:srgbClr val="D50115"/>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72000" bIns="0" rtlCol="0" anchor="ctr"/>
          <a:lstStyle/>
          <a:p>
            <a:r>
              <a:rPr lang="ja-JP" altLang="en-US"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② </a:t>
            </a:r>
            <a:r>
              <a:rPr lang="ja-JP" altLang="en-US"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「勤務間インターバル」制度の導入を促します</a:t>
            </a:r>
          </a:p>
        </p:txBody>
      </p:sp>
      <p:sp>
        <p:nvSpPr>
          <p:cNvPr id="7" name="角丸四角形 6"/>
          <p:cNvSpPr/>
          <p:nvPr/>
        </p:nvSpPr>
        <p:spPr>
          <a:xfrm>
            <a:off x="261394" y="838004"/>
            <a:ext cx="2690605" cy="288000"/>
          </a:xfrm>
          <a:prstGeom prst="roundRect">
            <a:avLst>
              <a:gd name="adj" fmla="val 50000"/>
            </a:avLst>
          </a:prstGeom>
          <a:solidFill>
            <a:schemeClr val="bg1"/>
          </a:solidFill>
          <a:ln w="12700">
            <a:solidFill>
              <a:srgbClr val="002B82"/>
            </a:solidFill>
          </a:ln>
        </p:spPr>
        <p:style>
          <a:lnRef idx="2">
            <a:schemeClr val="accent1">
              <a:shade val="50000"/>
            </a:schemeClr>
          </a:lnRef>
          <a:fillRef idx="1">
            <a:schemeClr val="accent1"/>
          </a:fillRef>
          <a:effectRef idx="0">
            <a:schemeClr val="accent1"/>
          </a:effectRef>
          <a:fontRef idx="minor">
            <a:schemeClr val="lt1"/>
          </a:fontRef>
        </p:style>
        <p:txBody>
          <a:bodyPr lIns="36000" rIns="36000" bIns="0" rtlCol="0" anchor="ctr"/>
          <a:lstStyle/>
          <a:p>
            <a:pPr algn="ctr"/>
            <a:r>
              <a:rPr lang="ja-JP" altLang="en-US" sz="1200" b="1" dirty="0">
                <a:solidFill>
                  <a:srgbClr val="002B82"/>
                </a:solidFill>
                <a:latin typeface="メイリオ" panose="020B0604030504040204" pitchFamily="50" charset="-128"/>
                <a:ea typeface="メイリオ" panose="020B0604030504040204" pitchFamily="50" charset="-128"/>
                <a:cs typeface="メイリオ" panose="020B0604030504040204" pitchFamily="50" charset="-128"/>
              </a:rPr>
              <a:t>「勤務間インターバル</a:t>
            </a:r>
            <a:r>
              <a:rPr lang="ja-JP" altLang="en-US" sz="1200" b="1" dirty="0" smtClean="0">
                <a:solidFill>
                  <a:srgbClr val="002B82"/>
                </a:solidFill>
                <a:latin typeface="メイリオ" panose="020B0604030504040204" pitchFamily="50" charset="-128"/>
                <a:ea typeface="メイリオ" panose="020B0604030504040204" pitchFamily="50" charset="-128"/>
                <a:cs typeface="メイリオ" panose="020B0604030504040204" pitchFamily="50" charset="-128"/>
              </a:rPr>
              <a:t>」制度と</a:t>
            </a:r>
            <a:r>
              <a:rPr lang="ja-JP" altLang="en-US" sz="1200" b="1" dirty="0">
                <a:solidFill>
                  <a:srgbClr val="002B82"/>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sz="1200" b="1" dirty="0" smtClean="0">
                <a:solidFill>
                  <a:srgbClr val="002B82"/>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b="1" dirty="0">
              <a:solidFill>
                <a:srgbClr val="002B8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0" name="角丸四角形吹き出し 149"/>
          <p:cNvSpPr/>
          <p:nvPr/>
        </p:nvSpPr>
        <p:spPr>
          <a:xfrm>
            <a:off x="1311633" y="1792066"/>
            <a:ext cx="5132999" cy="648000"/>
          </a:xfrm>
          <a:prstGeom prst="wedgeRoundRectCallout">
            <a:avLst>
              <a:gd name="adj1" fmla="val 18878"/>
              <a:gd name="adj2" fmla="val 44696"/>
              <a:gd name="adj3" fmla="val 16667"/>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44000" tIns="36000" bIns="0" rtlCol="0" anchor="ctr"/>
          <a:lstStyle>
            <a:defPPr>
              <a:defRPr lang="ja-JP"/>
            </a:defPPr>
            <a:lvl1pPr marL="0" algn="l" defTabSz="910944" rtl="0" eaLnBrk="1" latinLnBrk="0" hangingPunct="1">
              <a:defRPr kumimoji="1" sz="1800" kern="1200">
                <a:solidFill>
                  <a:schemeClr val="lt1"/>
                </a:solidFill>
                <a:latin typeface="+mn-lt"/>
                <a:ea typeface="+mn-ea"/>
                <a:cs typeface="+mn-cs"/>
              </a:defRPr>
            </a:lvl1pPr>
            <a:lvl2pPr marL="455470" algn="l" defTabSz="910944" rtl="0" eaLnBrk="1" latinLnBrk="0" hangingPunct="1">
              <a:defRPr kumimoji="1" sz="1800" kern="1200">
                <a:solidFill>
                  <a:schemeClr val="lt1"/>
                </a:solidFill>
                <a:latin typeface="+mn-lt"/>
                <a:ea typeface="+mn-ea"/>
                <a:cs typeface="+mn-cs"/>
              </a:defRPr>
            </a:lvl2pPr>
            <a:lvl3pPr marL="910944" algn="l" defTabSz="910944" rtl="0" eaLnBrk="1" latinLnBrk="0" hangingPunct="1">
              <a:defRPr kumimoji="1" sz="1800" kern="1200">
                <a:solidFill>
                  <a:schemeClr val="lt1"/>
                </a:solidFill>
                <a:latin typeface="+mn-lt"/>
                <a:ea typeface="+mn-ea"/>
                <a:cs typeface="+mn-cs"/>
              </a:defRPr>
            </a:lvl3pPr>
            <a:lvl4pPr marL="1366414" algn="l" defTabSz="910944" rtl="0" eaLnBrk="1" latinLnBrk="0" hangingPunct="1">
              <a:defRPr kumimoji="1" sz="1800" kern="1200">
                <a:solidFill>
                  <a:schemeClr val="lt1"/>
                </a:solidFill>
                <a:latin typeface="+mn-lt"/>
                <a:ea typeface="+mn-ea"/>
                <a:cs typeface="+mn-cs"/>
              </a:defRPr>
            </a:lvl4pPr>
            <a:lvl5pPr marL="1821886" algn="l" defTabSz="910944" rtl="0" eaLnBrk="1" latinLnBrk="0" hangingPunct="1">
              <a:defRPr kumimoji="1" sz="1800" kern="1200">
                <a:solidFill>
                  <a:schemeClr val="lt1"/>
                </a:solidFill>
                <a:latin typeface="+mn-lt"/>
                <a:ea typeface="+mn-ea"/>
                <a:cs typeface="+mn-cs"/>
              </a:defRPr>
            </a:lvl5pPr>
            <a:lvl6pPr marL="2277359" algn="l" defTabSz="910944" rtl="0" eaLnBrk="1" latinLnBrk="0" hangingPunct="1">
              <a:defRPr kumimoji="1" sz="1800" kern="1200">
                <a:solidFill>
                  <a:schemeClr val="lt1"/>
                </a:solidFill>
                <a:latin typeface="+mn-lt"/>
                <a:ea typeface="+mn-ea"/>
                <a:cs typeface="+mn-cs"/>
              </a:defRPr>
            </a:lvl6pPr>
            <a:lvl7pPr marL="2732831" algn="l" defTabSz="910944" rtl="0" eaLnBrk="1" latinLnBrk="0" hangingPunct="1">
              <a:defRPr kumimoji="1" sz="1800" kern="1200">
                <a:solidFill>
                  <a:schemeClr val="lt1"/>
                </a:solidFill>
                <a:latin typeface="+mn-lt"/>
                <a:ea typeface="+mn-ea"/>
                <a:cs typeface="+mn-cs"/>
              </a:defRPr>
            </a:lvl7pPr>
            <a:lvl8pPr marL="3188299" algn="l" defTabSz="910944" rtl="0" eaLnBrk="1" latinLnBrk="0" hangingPunct="1">
              <a:defRPr kumimoji="1" sz="1800" kern="1200">
                <a:solidFill>
                  <a:schemeClr val="lt1"/>
                </a:solidFill>
                <a:latin typeface="+mn-lt"/>
                <a:ea typeface="+mn-ea"/>
                <a:cs typeface="+mn-cs"/>
              </a:defRPr>
            </a:lvl8pPr>
            <a:lvl9pPr marL="3643773" algn="l" defTabSz="910944" rtl="0" eaLnBrk="1" latinLnBrk="0" hangingPunct="1">
              <a:defRPr kumimoji="1" sz="1800" kern="1200">
                <a:solidFill>
                  <a:schemeClr val="lt1"/>
                </a:solidFill>
                <a:latin typeface="+mn-lt"/>
                <a:ea typeface="+mn-ea"/>
                <a:cs typeface="+mn-cs"/>
              </a:defRPr>
            </a:lvl9pPr>
          </a:lstStyle>
          <a:p>
            <a:pPr>
              <a:lnSpc>
                <a:spcPts val="2100"/>
              </a:lnSpc>
            </a:pP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この</a:t>
            </a: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仕組みを企業の努力義務とすることで、</a:t>
            </a:r>
          </a:p>
          <a:p>
            <a:pPr>
              <a:lnSpc>
                <a:spcPts val="2100"/>
              </a:lnSpc>
            </a:pP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働く方々の</a:t>
            </a:r>
            <a:r>
              <a:rPr lang="ja-JP" altLang="en-US" sz="1600" b="1" u="sng" dirty="0" smtClean="0">
                <a:latin typeface="メイリオ" panose="020B0604030504040204" pitchFamily="50" charset="-128"/>
                <a:ea typeface="メイリオ" panose="020B0604030504040204" pitchFamily="50" charset="-128"/>
                <a:cs typeface="メイリオ" panose="020B0604030504040204" pitchFamily="50" charset="-128"/>
              </a:rPr>
              <a:t>十分</a:t>
            </a:r>
            <a:r>
              <a:rPr lang="ja-JP" altLang="en-US" sz="1600" b="1" u="sng" dirty="0">
                <a:latin typeface="メイリオ" panose="020B0604030504040204" pitchFamily="50" charset="-128"/>
                <a:ea typeface="メイリオ" panose="020B0604030504040204" pitchFamily="50" charset="-128"/>
                <a:cs typeface="メイリオ" panose="020B0604030504040204" pitchFamily="50" charset="-128"/>
              </a:rPr>
              <a:t>な生活時間や睡眠時間を確保</a:t>
            </a: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します。</a:t>
            </a:r>
          </a:p>
        </p:txBody>
      </p:sp>
      <p:sp>
        <p:nvSpPr>
          <p:cNvPr id="10" name="右矢印 9"/>
          <p:cNvSpPr/>
          <p:nvPr/>
        </p:nvSpPr>
        <p:spPr>
          <a:xfrm>
            <a:off x="764704" y="1900767"/>
            <a:ext cx="447837" cy="360040"/>
          </a:xfrm>
          <a:prstGeom prst="rightArrow">
            <a:avLst>
              <a:gd name="adj1" fmla="val 34127"/>
              <a:gd name="adj2" fmla="val 65873"/>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44000" tIns="72000" bIns="0" rtlCol="0" anchor="ctr"/>
          <a:lstStyle/>
          <a:p>
            <a:pPr>
              <a:lnSpc>
                <a:spcPts val="2000"/>
              </a:lnSpc>
            </a:pPr>
            <a:endParaRPr lang="ja-JP" altLang="en-US" sz="14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5" name="テキスト ボックス 154"/>
          <p:cNvSpPr txBox="1"/>
          <p:nvPr/>
        </p:nvSpPr>
        <p:spPr>
          <a:xfrm>
            <a:off x="252000" y="4295246"/>
            <a:ext cx="324000" cy="216000"/>
          </a:xfrm>
          <a:prstGeom prst="rect">
            <a:avLst/>
          </a:prstGeom>
          <a:solidFill>
            <a:schemeClr val="bg1"/>
          </a:solidFill>
        </p:spPr>
        <p:txBody>
          <a:bodyPr wrap="square" lIns="0" tIns="18000" rIns="0" bIns="18000" rtlCol="0">
            <a:noAutofit/>
          </a:bodyPr>
          <a:lstStyle/>
          <a:p>
            <a:pPr algn="ct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始業　　　　　　　　　　　　　　　　　　</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6" name="テキスト ボックス 155"/>
          <p:cNvSpPr txBox="1"/>
          <p:nvPr/>
        </p:nvSpPr>
        <p:spPr>
          <a:xfrm>
            <a:off x="2088000" y="4295246"/>
            <a:ext cx="324000" cy="216000"/>
          </a:xfrm>
          <a:prstGeom prst="rect">
            <a:avLst/>
          </a:prstGeom>
          <a:solidFill>
            <a:schemeClr val="bg1"/>
          </a:solidFill>
        </p:spPr>
        <p:txBody>
          <a:bodyPr wrap="square" lIns="0" tIns="18000" rIns="0" bIns="18000" rtlCol="0">
            <a:noAutofit/>
          </a:bodyPr>
          <a:lstStyle/>
          <a:p>
            <a:pPr algn="ct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終</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業　　　　　　　　　　　　　　　　　　</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8" name="テキスト ボックス 157"/>
          <p:cNvSpPr txBox="1"/>
          <p:nvPr/>
        </p:nvSpPr>
        <p:spPr>
          <a:xfrm>
            <a:off x="5013176" y="3293248"/>
            <a:ext cx="612000" cy="261610"/>
          </a:xfrm>
          <a:prstGeom prst="rect">
            <a:avLst/>
          </a:prstGeom>
          <a:noFill/>
        </p:spPr>
        <p:txBody>
          <a:bodyPr wrap="square" rtlCol="0">
            <a:spAutoFit/>
          </a:bodyPr>
          <a:lstStyle/>
          <a:p>
            <a:pPr algn="ctr"/>
            <a:r>
              <a:rPr kumimoji="1"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始業　　　　　　　　　　　　　　　　　　</a:t>
            </a:r>
            <a:endParaRPr kumimoji="1" lang="ja-JP" altLang="en-US"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9" name="テキスト ボックス 158"/>
          <p:cNvSpPr txBox="1"/>
          <p:nvPr/>
        </p:nvSpPr>
        <p:spPr>
          <a:xfrm>
            <a:off x="5549062" y="3935246"/>
            <a:ext cx="612000" cy="261610"/>
          </a:xfrm>
          <a:prstGeom prst="rect">
            <a:avLst/>
          </a:prstGeom>
          <a:noFill/>
        </p:spPr>
        <p:txBody>
          <a:bodyPr wrap="square" rtlCol="0">
            <a:spAutoFit/>
          </a:bodyPr>
          <a:lstStyle/>
          <a:p>
            <a:pPr algn="ctr"/>
            <a:r>
              <a:rPr kumimoji="1"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始業　　　　　　　　　　　　　　　　　　</a:t>
            </a:r>
            <a:endParaRPr kumimoji="1" lang="ja-JP" altLang="en-US"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76" name="直線矢印コネクタ 75"/>
          <p:cNvCxnSpPr/>
          <p:nvPr/>
        </p:nvCxnSpPr>
        <p:spPr>
          <a:xfrm>
            <a:off x="5805265" y="3683246"/>
            <a:ext cx="1" cy="237456"/>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78" name="テキスト ボックス 77"/>
          <p:cNvSpPr txBox="1"/>
          <p:nvPr/>
        </p:nvSpPr>
        <p:spPr>
          <a:xfrm>
            <a:off x="2952000" y="3575246"/>
            <a:ext cx="586438" cy="225706"/>
          </a:xfrm>
          <a:prstGeom prst="rect">
            <a:avLst/>
          </a:prstGeom>
          <a:solidFill>
            <a:schemeClr val="bg1"/>
          </a:solidFill>
        </p:spPr>
        <p:txBody>
          <a:bodyPr wrap="square" lIns="0" tIns="18000" rIns="0" bIns="18000" rtlCol="0">
            <a:noAutofit/>
          </a:bodyPr>
          <a:lstStyle/>
          <a:p>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勤務</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終了</a:t>
            </a:r>
            <a:r>
              <a:rPr kumimoji="1"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　</a:t>
            </a:r>
            <a:endParaRPr kumimoji="1" lang="ja-JP" altLang="en-US"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9" name="テキスト ボックス 78"/>
          <p:cNvSpPr txBox="1"/>
          <p:nvPr/>
        </p:nvSpPr>
        <p:spPr>
          <a:xfrm>
            <a:off x="252000" y="3575246"/>
            <a:ext cx="324000" cy="216000"/>
          </a:xfrm>
          <a:prstGeom prst="rect">
            <a:avLst/>
          </a:prstGeom>
          <a:solidFill>
            <a:schemeClr val="bg1"/>
          </a:solidFill>
        </p:spPr>
        <p:txBody>
          <a:bodyPr wrap="square" lIns="0" tIns="18000" rIns="0" bIns="18000" rtlCol="0">
            <a:noAutofit/>
          </a:bodyPr>
          <a:lstStyle/>
          <a:p>
            <a:pPr algn="ct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始業　　　　　　　　　　　　　　　　　　</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0" name="テキスト ボックス 79"/>
          <p:cNvSpPr txBox="1"/>
          <p:nvPr/>
        </p:nvSpPr>
        <p:spPr>
          <a:xfrm>
            <a:off x="2088000" y="3575246"/>
            <a:ext cx="324000" cy="216000"/>
          </a:xfrm>
          <a:prstGeom prst="rect">
            <a:avLst/>
          </a:prstGeom>
          <a:solidFill>
            <a:schemeClr val="bg1"/>
          </a:solidFill>
        </p:spPr>
        <p:txBody>
          <a:bodyPr wrap="square" lIns="0" tIns="18000" rIns="0" bIns="18000" rtlCol="0">
            <a:noAutofit/>
          </a:bodyPr>
          <a:lstStyle/>
          <a:p>
            <a:pPr algn="ct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終</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業　　　　　　　　　　　　　　　　　　</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0" name="四角形吹き出し 159"/>
          <p:cNvSpPr/>
          <p:nvPr/>
        </p:nvSpPr>
        <p:spPr>
          <a:xfrm>
            <a:off x="5589240" y="3252350"/>
            <a:ext cx="934802" cy="479793"/>
          </a:xfrm>
          <a:prstGeom prst="wedgeRectCallout">
            <a:avLst>
              <a:gd name="adj1" fmla="val 23525"/>
              <a:gd name="adj2" fmla="val 40555"/>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108000" rIns="0" bIns="0" rtlCol="0" anchor="ctr"/>
          <a:lstStyle/>
          <a:p>
            <a:r>
              <a:rPr lang="ja-JP" altLang="en-US" sz="11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始業</a:t>
            </a:r>
            <a:r>
              <a:rPr lang="ja-JP" altLang="en-US"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時刻を</a:t>
            </a:r>
            <a:endParaRPr lang="en-US" altLang="ja-JP"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後ろ倒しに</a:t>
            </a:r>
            <a:endParaRPr lang="ja-JP" altLang="en-US" sz="11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4" name="正方形/長方形 83"/>
          <p:cNvSpPr/>
          <p:nvPr/>
        </p:nvSpPr>
        <p:spPr>
          <a:xfrm>
            <a:off x="3501571" y="5456486"/>
            <a:ext cx="3096080" cy="410445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正方形/長方形 84"/>
          <p:cNvSpPr/>
          <p:nvPr/>
        </p:nvSpPr>
        <p:spPr>
          <a:xfrm>
            <a:off x="252517" y="5456486"/>
            <a:ext cx="3024000" cy="410445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89" name="Picture 2" descr="PNG,アイコン,アバター,人,切り取ったイメージ,切り取ったピクチャ,切り取った画像,男,男性,透明な背景,頭"/>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0" b="99385" l="0" r="100000"/>
                    </a14:imgEffect>
                  </a14:imgLayer>
                </a14:imgProps>
              </a:ext>
              <a:ext uri="{28A0092B-C50C-407E-A947-70E740481C1C}">
                <a14:useLocalDpi xmlns:a14="http://schemas.microsoft.com/office/drawing/2010/main" val="0"/>
              </a:ext>
            </a:extLst>
          </a:blip>
          <a:srcRect l="20985" t="19299" r="21112" b="18618"/>
          <a:stretch/>
        </p:blipFill>
        <p:spPr bwMode="auto">
          <a:xfrm>
            <a:off x="2276872" y="7112670"/>
            <a:ext cx="985845" cy="1180301"/>
          </a:xfrm>
          <a:prstGeom prst="rect">
            <a:avLst/>
          </a:prstGeom>
          <a:noFill/>
          <a:extLst>
            <a:ext uri="{909E8E84-426E-40DD-AFC4-6F175D3DCCD1}">
              <a14:hiddenFill xmlns:a14="http://schemas.microsoft.com/office/drawing/2010/main">
                <a:solidFill>
                  <a:srgbClr val="FFFFFF"/>
                </a:solidFill>
              </a14:hiddenFill>
            </a:ext>
          </a:extLst>
        </p:spPr>
      </p:pic>
      <p:pic>
        <p:nvPicPr>
          <p:cNvPr id="90" name="Picture 9" descr="PNG,アイコン,アバター,人,切り取ったイメージ,切り取ったピクチャ,切り取った画像,男,男性,透明な背景,頭"/>
          <p:cNvPicPr>
            <a:picLocks noChangeAspect="1" noChangeArrowheads="1"/>
          </p:cNvPicPr>
          <p:nvPr/>
        </p:nvPicPr>
        <p:blipFill rotWithShape="1">
          <a:blip r:embed="rId4">
            <a:extLst>
              <a:ext uri="{BEBA8EAE-BF5A-486C-A8C5-ECC9F3942E4B}">
                <a14:imgProps xmlns:a14="http://schemas.microsoft.com/office/drawing/2010/main">
                  <a14:imgLayer r:embed="rId5">
                    <a14:imgEffect>
                      <a14:backgroundRemoval t="0" b="100000" l="0" r="100000"/>
                    </a14:imgEffect>
                  </a14:imgLayer>
                </a14:imgProps>
              </a:ext>
              <a:ext uri="{28A0092B-C50C-407E-A947-70E740481C1C}">
                <a14:useLocalDpi xmlns:a14="http://schemas.microsoft.com/office/drawing/2010/main" val="0"/>
              </a:ext>
            </a:extLst>
          </a:blip>
          <a:srcRect l="22005" t="19299" r="25034" b="18618"/>
          <a:stretch/>
        </p:blipFill>
        <p:spPr bwMode="auto">
          <a:xfrm flipH="1">
            <a:off x="260350" y="7112670"/>
            <a:ext cx="901700" cy="1180301"/>
          </a:xfrm>
          <a:prstGeom prst="rect">
            <a:avLst/>
          </a:prstGeom>
          <a:noFill/>
          <a:extLst>
            <a:ext uri="{909E8E84-426E-40DD-AFC4-6F175D3DCCD1}">
              <a14:hiddenFill xmlns:a14="http://schemas.microsoft.com/office/drawing/2010/main">
                <a:solidFill>
                  <a:srgbClr val="FFFFFF"/>
                </a:solidFill>
              </a14:hiddenFill>
            </a:ext>
          </a:extLst>
        </p:spPr>
      </p:pic>
      <p:cxnSp>
        <p:nvCxnSpPr>
          <p:cNvPr id="91" name="直線矢印コネクタ 90"/>
          <p:cNvCxnSpPr/>
          <p:nvPr/>
        </p:nvCxnSpPr>
        <p:spPr>
          <a:xfrm>
            <a:off x="1124744" y="7760742"/>
            <a:ext cx="1224136" cy="18591"/>
          </a:xfrm>
          <a:prstGeom prst="straightConnector1">
            <a:avLst/>
          </a:prstGeom>
          <a:ln w="38100">
            <a:solidFill>
              <a:srgbClr val="C00000"/>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92" name="テキスト ボックス 91"/>
          <p:cNvSpPr txBox="1"/>
          <p:nvPr/>
        </p:nvSpPr>
        <p:spPr>
          <a:xfrm>
            <a:off x="836712" y="6968654"/>
            <a:ext cx="1723549" cy="461665"/>
          </a:xfrm>
          <a:prstGeom prst="rect">
            <a:avLst/>
          </a:prstGeom>
          <a:noFill/>
        </p:spPr>
        <p:txBody>
          <a:bodyPr wrap="none" rtlCol="0">
            <a:spAutoFit/>
          </a:bodyPr>
          <a:lstStyle/>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①労働者が使用者に</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取得希望時季を申出</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3" name="テキスト ボックス 92"/>
          <p:cNvSpPr txBox="1"/>
          <p:nvPr/>
        </p:nvSpPr>
        <p:spPr>
          <a:xfrm>
            <a:off x="404712" y="8099950"/>
            <a:ext cx="432000" cy="180000"/>
          </a:xfrm>
          <a:prstGeom prst="rect">
            <a:avLst/>
          </a:prstGeom>
          <a:solidFill>
            <a:schemeClr val="accent1">
              <a:lumMod val="20000"/>
              <a:lumOff val="80000"/>
            </a:schemeClr>
          </a:solidFill>
          <a:ln>
            <a:solidFill>
              <a:schemeClr val="tx1"/>
            </a:solidFill>
          </a:ln>
        </p:spPr>
        <p:txBody>
          <a:bodyPr wrap="none" lIns="36000" tIns="0" rIns="36000" bIns="0" rtlCol="0" anchor="ctr" anchorCtr="0">
            <a:noAutofit/>
          </a:bodyPr>
          <a:lstStyle/>
          <a:p>
            <a:pPr algn="ct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労働者</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4" name="テキスト ボックス 93"/>
          <p:cNvSpPr txBox="1"/>
          <p:nvPr/>
        </p:nvSpPr>
        <p:spPr>
          <a:xfrm>
            <a:off x="2636912" y="8099950"/>
            <a:ext cx="432000" cy="180000"/>
          </a:xfrm>
          <a:prstGeom prst="rect">
            <a:avLst/>
          </a:prstGeom>
          <a:solidFill>
            <a:schemeClr val="bg2">
              <a:lumMod val="90000"/>
            </a:schemeClr>
          </a:solidFill>
          <a:ln>
            <a:solidFill>
              <a:schemeClr val="tx1"/>
            </a:solidFill>
          </a:ln>
        </p:spPr>
        <p:txBody>
          <a:bodyPr wrap="none" lIns="36000" tIns="0" rIns="36000" bIns="0" rtlCol="0" anchor="ctr" anchorCtr="0">
            <a:noAutofit/>
          </a:bodyPr>
          <a:lstStyle/>
          <a:p>
            <a:pPr algn="ctr"/>
            <a:r>
              <a:rPr lang="ja-JP" altLang="en-US" sz="900" dirty="0">
                <a:latin typeface="Meiryo UI" panose="020B0604030504040204" pitchFamily="50" charset="-128"/>
                <a:ea typeface="Meiryo UI" panose="020B0604030504040204" pitchFamily="50" charset="-128"/>
                <a:cs typeface="Meiryo UI" panose="020B0604030504040204" pitchFamily="50" charset="-128"/>
              </a:rPr>
              <a:t>使用</a:t>
            </a: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者</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5" name="右矢印 94"/>
          <p:cNvSpPr/>
          <p:nvPr/>
        </p:nvSpPr>
        <p:spPr>
          <a:xfrm rot="5400000">
            <a:off x="1479682" y="7765845"/>
            <a:ext cx="300227" cy="578056"/>
          </a:xfrm>
          <a:prstGeom prst="rightArrow">
            <a:avLst/>
          </a:prstGeom>
          <a:solidFill>
            <a:srgbClr val="E6B9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6" name="テキスト ボックス 95"/>
          <p:cNvSpPr txBox="1"/>
          <p:nvPr/>
        </p:nvSpPr>
        <p:spPr>
          <a:xfrm>
            <a:off x="828000" y="8264798"/>
            <a:ext cx="1899879" cy="276999"/>
          </a:xfrm>
          <a:prstGeom prst="rect">
            <a:avLst/>
          </a:prstGeom>
          <a:noFill/>
        </p:spPr>
        <p:txBody>
          <a:bodyPr wrap="none" rtlCol="0">
            <a:spAutoFit/>
          </a:bodyPr>
          <a:lstStyle/>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②○月</a:t>
            </a:r>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日に年休が成立</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97" name="直線矢印コネクタ 96"/>
          <p:cNvCxnSpPr/>
          <p:nvPr/>
        </p:nvCxnSpPr>
        <p:spPr>
          <a:xfrm flipH="1">
            <a:off x="4365104" y="8048774"/>
            <a:ext cx="1324182" cy="0"/>
          </a:xfrm>
          <a:prstGeom prst="straightConnector1">
            <a:avLst/>
          </a:prstGeom>
          <a:ln w="38100">
            <a:solidFill>
              <a:srgbClr val="C00000"/>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98" name="テキスト ボックス 97"/>
          <p:cNvSpPr txBox="1"/>
          <p:nvPr/>
        </p:nvSpPr>
        <p:spPr>
          <a:xfrm>
            <a:off x="4104000" y="6969458"/>
            <a:ext cx="1877437" cy="461665"/>
          </a:xfrm>
          <a:prstGeom prst="rect">
            <a:avLst/>
          </a:prstGeom>
          <a:noFill/>
        </p:spPr>
        <p:txBody>
          <a:bodyPr wrap="none" rtlCol="0">
            <a:spAutoFit/>
          </a:bodyPr>
          <a:lstStyle/>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①使用者が労働者に</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取得</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時季の希望を聴取</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9" name="テキスト ボックス 98"/>
          <p:cNvSpPr txBox="1"/>
          <p:nvPr/>
        </p:nvSpPr>
        <p:spPr>
          <a:xfrm>
            <a:off x="4104000" y="8204984"/>
            <a:ext cx="2813581" cy="461665"/>
          </a:xfrm>
          <a:prstGeom prst="rect">
            <a:avLst/>
          </a:prstGeom>
          <a:noFill/>
        </p:spPr>
        <p:txBody>
          <a:bodyPr wrap="square" rtlCol="0">
            <a:spAutoFit/>
          </a:bodyPr>
          <a:lstStyle/>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②労働者の希望を踏まえ</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使用者が取得時季を</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指定</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00" name="曲線コネクタ 99"/>
          <p:cNvCxnSpPr/>
          <p:nvPr/>
        </p:nvCxnSpPr>
        <p:spPr>
          <a:xfrm>
            <a:off x="5579982" y="7529696"/>
            <a:ext cx="148302" cy="231046"/>
          </a:xfrm>
          <a:prstGeom prst="curvedConnector3">
            <a:avLst>
              <a:gd name="adj1" fmla="val -796539"/>
            </a:avLst>
          </a:prstGeom>
          <a:ln w="38100">
            <a:solidFill>
              <a:srgbClr val="C00000"/>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101" name="角丸四角形吹き出し 23"/>
          <p:cNvSpPr/>
          <p:nvPr/>
        </p:nvSpPr>
        <p:spPr>
          <a:xfrm>
            <a:off x="404664" y="8429561"/>
            <a:ext cx="2713468" cy="930445"/>
          </a:xfrm>
          <a:custGeom>
            <a:avLst/>
            <a:gdLst>
              <a:gd name="connsiteX0" fmla="*/ 0 w 2713468"/>
              <a:gd name="connsiteY0" fmla="*/ 120002 h 720000"/>
              <a:gd name="connsiteX1" fmla="*/ 120002 w 2713468"/>
              <a:gd name="connsiteY1" fmla="*/ 0 h 720000"/>
              <a:gd name="connsiteX2" fmla="*/ 452245 w 2713468"/>
              <a:gd name="connsiteY2" fmla="*/ 0 h 720000"/>
              <a:gd name="connsiteX3" fmla="*/ 333105 w 2713468"/>
              <a:gd name="connsiteY3" fmla="*/ -258070 h 720000"/>
              <a:gd name="connsiteX4" fmla="*/ 1130612 w 2713468"/>
              <a:gd name="connsiteY4" fmla="*/ 0 h 720000"/>
              <a:gd name="connsiteX5" fmla="*/ 2593466 w 2713468"/>
              <a:gd name="connsiteY5" fmla="*/ 0 h 720000"/>
              <a:gd name="connsiteX6" fmla="*/ 2713468 w 2713468"/>
              <a:gd name="connsiteY6" fmla="*/ 120002 h 720000"/>
              <a:gd name="connsiteX7" fmla="*/ 2713468 w 2713468"/>
              <a:gd name="connsiteY7" fmla="*/ 120000 h 720000"/>
              <a:gd name="connsiteX8" fmla="*/ 2713468 w 2713468"/>
              <a:gd name="connsiteY8" fmla="*/ 120000 h 720000"/>
              <a:gd name="connsiteX9" fmla="*/ 2713468 w 2713468"/>
              <a:gd name="connsiteY9" fmla="*/ 300000 h 720000"/>
              <a:gd name="connsiteX10" fmla="*/ 2713468 w 2713468"/>
              <a:gd name="connsiteY10" fmla="*/ 599998 h 720000"/>
              <a:gd name="connsiteX11" fmla="*/ 2593466 w 2713468"/>
              <a:gd name="connsiteY11" fmla="*/ 720000 h 720000"/>
              <a:gd name="connsiteX12" fmla="*/ 1130612 w 2713468"/>
              <a:gd name="connsiteY12" fmla="*/ 720000 h 720000"/>
              <a:gd name="connsiteX13" fmla="*/ 452245 w 2713468"/>
              <a:gd name="connsiteY13" fmla="*/ 720000 h 720000"/>
              <a:gd name="connsiteX14" fmla="*/ 452245 w 2713468"/>
              <a:gd name="connsiteY14" fmla="*/ 720000 h 720000"/>
              <a:gd name="connsiteX15" fmla="*/ 120002 w 2713468"/>
              <a:gd name="connsiteY15" fmla="*/ 720000 h 720000"/>
              <a:gd name="connsiteX16" fmla="*/ 0 w 2713468"/>
              <a:gd name="connsiteY16" fmla="*/ 599998 h 720000"/>
              <a:gd name="connsiteX17" fmla="*/ 0 w 2713468"/>
              <a:gd name="connsiteY17" fmla="*/ 300000 h 720000"/>
              <a:gd name="connsiteX18" fmla="*/ 0 w 2713468"/>
              <a:gd name="connsiteY18" fmla="*/ 120000 h 720000"/>
              <a:gd name="connsiteX19" fmla="*/ 0 w 2713468"/>
              <a:gd name="connsiteY19" fmla="*/ 120000 h 720000"/>
              <a:gd name="connsiteX20" fmla="*/ 0 w 2713468"/>
              <a:gd name="connsiteY20" fmla="*/ 120002 h 720000"/>
              <a:gd name="connsiteX0" fmla="*/ 0 w 2713468"/>
              <a:gd name="connsiteY0" fmla="*/ 378072 h 978070"/>
              <a:gd name="connsiteX1" fmla="*/ 120002 w 2713468"/>
              <a:gd name="connsiteY1" fmla="*/ 258070 h 978070"/>
              <a:gd name="connsiteX2" fmla="*/ 128395 w 2713468"/>
              <a:gd name="connsiteY2" fmla="*/ 258070 h 978070"/>
              <a:gd name="connsiteX3" fmla="*/ 333105 w 2713468"/>
              <a:gd name="connsiteY3" fmla="*/ 0 h 978070"/>
              <a:gd name="connsiteX4" fmla="*/ 1130612 w 2713468"/>
              <a:gd name="connsiteY4" fmla="*/ 258070 h 978070"/>
              <a:gd name="connsiteX5" fmla="*/ 2593466 w 2713468"/>
              <a:gd name="connsiteY5" fmla="*/ 258070 h 978070"/>
              <a:gd name="connsiteX6" fmla="*/ 2713468 w 2713468"/>
              <a:gd name="connsiteY6" fmla="*/ 378072 h 978070"/>
              <a:gd name="connsiteX7" fmla="*/ 2713468 w 2713468"/>
              <a:gd name="connsiteY7" fmla="*/ 378070 h 978070"/>
              <a:gd name="connsiteX8" fmla="*/ 2713468 w 2713468"/>
              <a:gd name="connsiteY8" fmla="*/ 378070 h 978070"/>
              <a:gd name="connsiteX9" fmla="*/ 2713468 w 2713468"/>
              <a:gd name="connsiteY9" fmla="*/ 558070 h 978070"/>
              <a:gd name="connsiteX10" fmla="*/ 2713468 w 2713468"/>
              <a:gd name="connsiteY10" fmla="*/ 858068 h 978070"/>
              <a:gd name="connsiteX11" fmla="*/ 2593466 w 2713468"/>
              <a:gd name="connsiteY11" fmla="*/ 978070 h 978070"/>
              <a:gd name="connsiteX12" fmla="*/ 1130612 w 2713468"/>
              <a:gd name="connsiteY12" fmla="*/ 978070 h 978070"/>
              <a:gd name="connsiteX13" fmla="*/ 452245 w 2713468"/>
              <a:gd name="connsiteY13" fmla="*/ 978070 h 978070"/>
              <a:gd name="connsiteX14" fmla="*/ 452245 w 2713468"/>
              <a:gd name="connsiteY14" fmla="*/ 978070 h 978070"/>
              <a:gd name="connsiteX15" fmla="*/ 120002 w 2713468"/>
              <a:gd name="connsiteY15" fmla="*/ 978070 h 978070"/>
              <a:gd name="connsiteX16" fmla="*/ 0 w 2713468"/>
              <a:gd name="connsiteY16" fmla="*/ 858068 h 978070"/>
              <a:gd name="connsiteX17" fmla="*/ 0 w 2713468"/>
              <a:gd name="connsiteY17" fmla="*/ 558070 h 978070"/>
              <a:gd name="connsiteX18" fmla="*/ 0 w 2713468"/>
              <a:gd name="connsiteY18" fmla="*/ 378070 h 978070"/>
              <a:gd name="connsiteX19" fmla="*/ 0 w 2713468"/>
              <a:gd name="connsiteY19" fmla="*/ 378070 h 978070"/>
              <a:gd name="connsiteX20" fmla="*/ 0 w 2713468"/>
              <a:gd name="connsiteY20" fmla="*/ 378072 h 978070"/>
              <a:gd name="connsiteX0" fmla="*/ 0 w 2713468"/>
              <a:gd name="connsiteY0" fmla="*/ 378072 h 978070"/>
              <a:gd name="connsiteX1" fmla="*/ 120002 w 2713468"/>
              <a:gd name="connsiteY1" fmla="*/ 258070 h 978070"/>
              <a:gd name="connsiteX2" fmla="*/ 128395 w 2713468"/>
              <a:gd name="connsiteY2" fmla="*/ 258070 h 978070"/>
              <a:gd name="connsiteX3" fmla="*/ 333105 w 2713468"/>
              <a:gd name="connsiteY3" fmla="*/ 0 h 978070"/>
              <a:gd name="connsiteX4" fmla="*/ 416237 w 2713468"/>
              <a:gd name="connsiteY4" fmla="*/ 258070 h 978070"/>
              <a:gd name="connsiteX5" fmla="*/ 2593466 w 2713468"/>
              <a:gd name="connsiteY5" fmla="*/ 258070 h 978070"/>
              <a:gd name="connsiteX6" fmla="*/ 2713468 w 2713468"/>
              <a:gd name="connsiteY6" fmla="*/ 378072 h 978070"/>
              <a:gd name="connsiteX7" fmla="*/ 2713468 w 2713468"/>
              <a:gd name="connsiteY7" fmla="*/ 378070 h 978070"/>
              <a:gd name="connsiteX8" fmla="*/ 2713468 w 2713468"/>
              <a:gd name="connsiteY8" fmla="*/ 378070 h 978070"/>
              <a:gd name="connsiteX9" fmla="*/ 2713468 w 2713468"/>
              <a:gd name="connsiteY9" fmla="*/ 558070 h 978070"/>
              <a:gd name="connsiteX10" fmla="*/ 2713468 w 2713468"/>
              <a:gd name="connsiteY10" fmla="*/ 858068 h 978070"/>
              <a:gd name="connsiteX11" fmla="*/ 2593466 w 2713468"/>
              <a:gd name="connsiteY11" fmla="*/ 978070 h 978070"/>
              <a:gd name="connsiteX12" fmla="*/ 1130612 w 2713468"/>
              <a:gd name="connsiteY12" fmla="*/ 978070 h 978070"/>
              <a:gd name="connsiteX13" fmla="*/ 452245 w 2713468"/>
              <a:gd name="connsiteY13" fmla="*/ 978070 h 978070"/>
              <a:gd name="connsiteX14" fmla="*/ 452245 w 2713468"/>
              <a:gd name="connsiteY14" fmla="*/ 978070 h 978070"/>
              <a:gd name="connsiteX15" fmla="*/ 120002 w 2713468"/>
              <a:gd name="connsiteY15" fmla="*/ 978070 h 978070"/>
              <a:gd name="connsiteX16" fmla="*/ 0 w 2713468"/>
              <a:gd name="connsiteY16" fmla="*/ 858068 h 978070"/>
              <a:gd name="connsiteX17" fmla="*/ 0 w 2713468"/>
              <a:gd name="connsiteY17" fmla="*/ 558070 h 978070"/>
              <a:gd name="connsiteX18" fmla="*/ 0 w 2713468"/>
              <a:gd name="connsiteY18" fmla="*/ 378070 h 978070"/>
              <a:gd name="connsiteX19" fmla="*/ 0 w 2713468"/>
              <a:gd name="connsiteY19" fmla="*/ 378070 h 978070"/>
              <a:gd name="connsiteX20" fmla="*/ 0 w 2713468"/>
              <a:gd name="connsiteY20" fmla="*/ 378072 h 978070"/>
              <a:gd name="connsiteX0" fmla="*/ 0 w 2713468"/>
              <a:gd name="connsiteY0" fmla="*/ 330447 h 930445"/>
              <a:gd name="connsiteX1" fmla="*/ 120002 w 2713468"/>
              <a:gd name="connsiteY1" fmla="*/ 210445 h 930445"/>
              <a:gd name="connsiteX2" fmla="*/ 128395 w 2713468"/>
              <a:gd name="connsiteY2" fmla="*/ 210445 h 930445"/>
              <a:gd name="connsiteX3" fmla="*/ 256905 w 2713468"/>
              <a:gd name="connsiteY3" fmla="*/ 0 h 930445"/>
              <a:gd name="connsiteX4" fmla="*/ 416237 w 2713468"/>
              <a:gd name="connsiteY4" fmla="*/ 210445 h 930445"/>
              <a:gd name="connsiteX5" fmla="*/ 2593466 w 2713468"/>
              <a:gd name="connsiteY5" fmla="*/ 210445 h 930445"/>
              <a:gd name="connsiteX6" fmla="*/ 2713468 w 2713468"/>
              <a:gd name="connsiteY6" fmla="*/ 330447 h 930445"/>
              <a:gd name="connsiteX7" fmla="*/ 2713468 w 2713468"/>
              <a:gd name="connsiteY7" fmla="*/ 330445 h 930445"/>
              <a:gd name="connsiteX8" fmla="*/ 2713468 w 2713468"/>
              <a:gd name="connsiteY8" fmla="*/ 330445 h 930445"/>
              <a:gd name="connsiteX9" fmla="*/ 2713468 w 2713468"/>
              <a:gd name="connsiteY9" fmla="*/ 510445 h 930445"/>
              <a:gd name="connsiteX10" fmla="*/ 2713468 w 2713468"/>
              <a:gd name="connsiteY10" fmla="*/ 810443 h 930445"/>
              <a:gd name="connsiteX11" fmla="*/ 2593466 w 2713468"/>
              <a:gd name="connsiteY11" fmla="*/ 930445 h 930445"/>
              <a:gd name="connsiteX12" fmla="*/ 1130612 w 2713468"/>
              <a:gd name="connsiteY12" fmla="*/ 930445 h 930445"/>
              <a:gd name="connsiteX13" fmla="*/ 452245 w 2713468"/>
              <a:gd name="connsiteY13" fmla="*/ 930445 h 930445"/>
              <a:gd name="connsiteX14" fmla="*/ 452245 w 2713468"/>
              <a:gd name="connsiteY14" fmla="*/ 930445 h 930445"/>
              <a:gd name="connsiteX15" fmla="*/ 120002 w 2713468"/>
              <a:gd name="connsiteY15" fmla="*/ 930445 h 930445"/>
              <a:gd name="connsiteX16" fmla="*/ 0 w 2713468"/>
              <a:gd name="connsiteY16" fmla="*/ 810443 h 930445"/>
              <a:gd name="connsiteX17" fmla="*/ 0 w 2713468"/>
              <a:gd name="connsiteY17" fmla="*/ 510445 h 930445"/>
              <a:gd name="connsiteX18" fmla="*/ 0 w 2713468"/>
              <a:gd name="connsiteY18" fmla="*/ 330445 h 930445"/>
              <a:gd name="connsiteX19" fmla="*/ 0 w 2713468"/>
              <a:gd name="connsiteY19" fmla="*/ 330445 h 930445"/>
              <a:gd name="connsiteX20" fmla="*/ 0 w 2713468"/>
              <a:gd name="connsiteY20" fmla="*/ 330447 h 9304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713468" h="930445">
                <a:moveTo>
                  <a:pt x="0" y="330447"/>
                </a:moveTo>
                <a:cubicBezTo>
                  <a:pt x="0" y="264172"/>
                  <a:pt x="53727" y="210445"/>
                  <a:pt x="120002" y="210445"/>
                </a:cubicBezTo>
                <a:lnTo>
                  <a:pt x="128395" y="210445"/>
                </a:lnTo>
                <a:lnTo>
                  <a:pt x="256905" y="0"/>
                </a:lnTo>
                <a:lnTo>
                  <a:pt x="416237" y="210445"/>
                </a:lnTo>
                <a:lnTo>
                  <a:pt x="2593466" y="210445"/>
                </a:lnTo>
                <a:cubicBezTo>
                  <a:pt x="2659741" y="210445"/>
                  <a:pt x="2713468" y="264172"/>
                  <a:pt x="2713468" y="330447"/>
                </a:cubicBezTo>
                <a:lnTo>
                  <a:pt x="2713468" y="330445"/>
                </a:lnTo>
                <a:lnTo>
                  <a:pt x="2713468" y="330445"/>
                </a:lnTo>
                <a:lnTo>
                  <a:pt x="2713468" y="510445"/>
                </a:lnTo>
                <a:lnTo>
                  <a:pt x="2713468" y="810443"/>
                </a:lnTo>
                <a:cubicBezTo>
                  <a:pt x="2713468" y="876718"/>
                  <a:pt x="2659741" y="930445"/>
                  <a:pt x="2593466" y="930445"/>
                </a:cubicBezTo>
                <a:lnTo>
                  <a:pt x="1130612" y="930445"/>
                </a:lnTo>
                <a:lnTo>
                  <a:pt x="452245" y="930445"/>
                </a:lnTo>
                <a:lnTo>
                  <a:pt x="452245" y="930445"/>
                </a:lnTo>
                <a:lnTo>
                  <a:pt x="120002" y="930445"/>
                </a:lnTo>
                <a:cubicBezTo>
                  <a:pt x="53727" y="930445"/>
                  <a:pt x="0" y="876718"/>
                  <a:pt x="0" y="810443"/>
                </a:cubicBezTo>
                <a:lnTo>
                  <a:pt x="0" y="510445"/>
                </a:lnTo>
                <a:lnTo>
                  <a:pt x="0" y="330445"/>
                </a:lnTo>
                <a:lnTo>
                  <a:pt x="0" y="330445"/>
                </a:lnTo>
                <a:lnTo>
                  <a:pt x="0" y="330447"/>
                </a:lnTo>
                <a:close/>
              </a:path>
            </a:pathLst>
          </a:custGeom>
          <a:solidFill>
            <a:schemeClr val="accent2">
              <a:lumMod val="20000"/>
              <a:lumOff val="80000"/>
            </a:schemeClr>
          </a:solidFill>
          <a:ln w="12700">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lIns="108000" tIns="90000" rIns="36000" bIns="36000" rtlCol="0" anchor="ctr"/>
          <a:lstStyle/>
          <a:p>
            <a:endPar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ts val="600"/>
              </a:spcBef>
            </a:pP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そもそも、</a:t>
            </a:r>
            <a:r>
              <a:rPr kumimoji="1" lang="ja-JP" altLang="en-US" sz="12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①の希望</a:t>
            </a:r>
            <a:r>
              <a:rPr lang="ja-JP" altLang="en-US" sz="12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申出がし</a:t>
            </a:r>
            <a:r>
              <a:rPr lang="ja-JP" altLang="en-US" sz="12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にくい</a:t>
            </a:r>
            <a:endParaRPr kumimoji="1" lang="en-US" altLang="ja-JP" sz="12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いう状況がありました。</a:t>
            </a:r>
            <a:endPar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ts val="400"/>
              </a:spcBef>
            </a:pP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　</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我が国</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の</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年休取得率</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a:t>
            </a:r>
            <a:r>
              <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49.4%</a:t>
            </a: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2" name="テキスト ボックス 101"/>
          <p:cNvSpPr txBox="1"/>
          <p:nvPr/>
        </p:nvSpPr>
        <p:spPr>
          <a:xfrm>
            <a:off x="4104000" y="9128894"/>
            <a:ext cx="1899879" cy="276999"/>
          </a:xfrm>
          <a:prstGeom prst="rect">
            <a:avLst/>
          </a:prstGeom>
          <a:noFill/>
        </p:spPr>
        <p:txBody>
          <a:bodyPr wrap="none" rtlCol="0">
            <a:spAutoFit/>
          </a:bodyPr>
          <a:lstStyle/>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③</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日に年休が成立</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8" name="正方形/長方形 107"/>
          <p:cNvSpPr/>
          <p:nvPr/>
        </p:nvSpPr>
        <p:spPr>
          <a:xfrm>
            <a:off x="260350" y="4953000"/>
            <a:ext cx="6337300" cy="431478"/>
          </a:xfrm>
          <a:prstGeom prst="rect">
            <a:avLst/>
          </a:prstGeom>
          <a:solidFill>
            <a:srgbClr val="D50115"/>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72000" bIns="0" rtlCol="0" anchor="ctr"/>
          <a:lstStyle/>
          <a:p>
            <a:r>
              <a:rPr lang="ja-JP" altLang="en-US"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③ 年</a:t>
            </a:r>
            <a:r>
              <a:rPr lang="en-US" altLang="ja-JP"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5</a:t>
            </a:r>
            <a:r>
              <a:rPr lang="ja-JP" altLang="en-US"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日の</a:t>
            </a:r>
            <a:r>
              <a:rPr lang="ja-JP" altLang="en-US"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年次有給休暇の取得を、企業に義務づけます</a:t>
            </a:r>
          </a:p>
        </p:txBody>
      </p:sp>
      <p:sp>
        <p:nvSpPr>
          <p:cNvPr id="120" name="正方形/長方形 119"/>
          <p:cNvSpPr/>
          <p:nvPr/>
        </p:nvSpPr>
        <p:spPr>
          <a:xfrm>
            <a:off x="252517" y="5507926"/>
            <a:ext cx="800219" cy="276999"/>
          </a:xfrm>
          <a:prstGeom prst="rect">
            <a:avLst/>
          </a:prstGeom>
          <a:noFill/>
          <a:ln>
            <a:noFill/>
          </a:ln>
        </p:spPr>
        <p:txBody>
          <a:bodyPr wrap="none">
            <a:spAutoFit/>
          </a:bodyPr>
          <a:lstStyle/>
          <a:p>
            <a:r>
              <a:rPr lang="ja-JP" altLang="en-US"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（現在）</a:t>
            </a:r>
            <a:endParaRPr lang="en-US" altLang="ja-JP" sz="12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1" name="右矢印 120"/>
          <p:cNvSpPr/>
          <p:nvPr/>
        </p:nvSpPr>
        <p:spPr>
          <a:xfrm>
            <a:off x="3202933" y="5870558"/>
            <a:ext cx="350981" cy="468000"/>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44000" tIns="72000" bIns="0" rtlCol="0" anchor="ctr"/>
          <a:lstStyle/>
          <a:p>
            <a:pPr>
              <a:lnSpc>
                <a:spcPts val="2000"/>
              </a:lnSpc>
            </a:pPr>
            <a:endParaRPr lang="ja-JP" altLang="en-US" sz="14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 name="角丸四角形吹き出し 145"/>
          <p:cNvSpPr/>
          <p:nvPr/>
        </p:nvSpPr>
        <p:spPr>
          <a:xfrm>
            <a:off x="354213" y="5744518"/>
            <a:ext cx="2808000" cy="1080120"/>
          </a:xfrm>
          <a:prstGeom prst="wedgeRoundRectCallout">
            <a:avLst>
              <a:gd name="adj1" fmla="val 18878"/>
              <a:gd name="adj2" fmla="val 44696"/>
              <a:gd name="adj3" fmla="val 16667"/>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44000" tIns="72000" bIns="0" rtlCol="0" anchor="ctr"/>
          <a:lstStyle>
            <a:defPPr>
              <a:defRPr lang="ja-JP"/>
            </a:defPPr>
            <a:lvl1pPr marL="0" algn="l" defTabSz="910944" rtl="0" eaLnBrk="1" latinLnBrk="0" hangingPunct="1">
              <a:defRPr kumimoji="1" sz="1800" kern="1200">
                <a:solidFill>
                  <a:schemeClr val="lt1"/>
                </a:solidFill>
                <a:latin typeface="+mn-lt"/>
                <a:ea typeface="+mn-ea"/>
                <a:cs typeface="+mn-cs"/>
              </a:defRPr>
            </a:lvl1pPr>
            <a:lvl2pPr marL="455470" algn="l" defTabSz="910944" rtl="0" eaLnBrk="1" latinLnBrk="0" hangingPunct="1">
              <a:defRPr kumimoji="1" sz="1800" kern="1200">
                <a:solidFill>
                  <a:schemeClr val="lt1"/>
                </a:solidFill>
                <a:latin typeface="+mn-lt"/>
                <a:ea typeface="+mn-ea"/>
                <a:cs typeface="+mn-cs"/>
              </a:defRPr>
            </a:lvl2pPr>
            <a:lvl3pPr marL="910944" algn="l" defTabSz="910944" rtl="0" eaLnBrk="1" latinLnBrk="0" hangingPunct="1">
              <a:defRPr kumimoji="1" sz="1800" kern="1200">
                <a:solidFill>
                  <a:schemeClr val="lt1"/>
                </a:solidFill>
                <a:latin typeface="+mn-lt"/>
                <a:ea typeface="+mn-ea"/>
                <a:cs typeface="+mn-cs"/>
              </a:defRPr>
            </a:lvl3pPr>
            <a:lvl4pPr marL="1366414" algn="l" defTabSz="910944" rtl="0" eaLnBrk="1" latinLnBrk="0" hangingPunct="1">
              <a:defRPr kumimoji="1" sz="1800" kern="1200">
                <a:solidFill>
                  <a:schemeClr val="lt1"/>
                </a:solidFill>
                <a:latin typeface="+mn-lt"/>
                <a:ea typeface="+mn-ea"/>
                <a:cs typeface="+mn-cs"/>
              </a:defRPr>
            </a:lvl4pPr>
            <a:lvl5pPr marL="1821886" algn="l" defTabSz="910944" rtl="0" eaLnBrk="1" latinLnBrk="0" hangingPunct="1">
              <a:defRPr kumimoji="1" sz="1800" kern="1200">
                <a:solidFill>
                  <a:schemeClr val="lt1"/>
                </a:solidFill>
                <a:latin typeface="+mn-lt"/>
                <a:ea typeface="+mn-ea"/>
                <a:cs typeface="+mn-cs"/>
              </a:defRPr>
            </a:lvl5pPr>
            <a:lvl6pPr marL="2277359" algn="l" defTabSz="910944" rtl="0" eaLnBrk="1" latinLnBrk="0" hangingPunct="1">
              <a:defRPr kumimoji="1" sz="1800" kern="1200">
                <a:solidFill>
                  <a:schemeClr val="lt1"/>
                </a:solidFill>
                <a:latin typeface="+mn-lt"/>
                <a:ea typeface="+mn-ea"/>
                <a:cs typeface="+mn-cs"/>
              </a:defRPr>
            </a:lvl6pPr>
            <a:lvl7pPr marL="2732831" algn="l" defTabSz="910944" rtl="0" eaLnBrk="1" latinLnBrk="0" hangingPunct="1">
              <a:defRPr kumimoji="1" sz="1800" kern="1200">
                <a:solidFill>
                  <a:schemeClr val="lt1"/>
                </a:solidFill>
                <a:latin typeface="+mn-lt"/>
                <a:ea typeface="+mn-ea"/>
                <a:cs typeface="+mn-cs"/>
              </a:defRPr>
            </a:lvl7pPr>
            <a:lvl8pPr marL="3188299" algn="l" defTabSz="910944" rtl="0" eaLnBrk="1" latinLnBrk="0" hangingPunct="1">
              <a:defRPr kumimoji="1" sz="1800" kern="1200">
                <a:solidFill>
                  <a:schemeClr val="lt1"/>
                </a:solidFill>
                <a:latin typeface="+mn-lt"/>
                <a:ea typeface="+mn-ea"/>
                <a:cs typeface="+mn-cs"/>
              </a:defRPr>
            </a:lvl8pPr>
            <a:lvl9pPr marL="3643773" algn="l" defTabSz="910944" rtl="0" eaLnBrk="1" latinLnBrk="0" hangingPunct="1">
              <a:defRPr kumimoji="1" sz="1800" kern="1200">
                <a:solidFill>
                  <a:schemeClr val="lt1"/>
                </a:solidFill>
                <a:latin typeface="+mn-lt"/>
                <a:ea typeface="+mn-ea"/>
                <a:cs typeface="+mn-cs"/>
              </a:defRPr>
            </a:lvl9pPr>
          </a:lstStyle>
          <a:p>
            <a:pPr>
              <a:lnSpc>
                <a:spcPts val="2000"/>
              </a:lnSpc>
            </a:pPr>
            <a:r>
              <a:rPr lang="ja-JP" altLang="en-US" sz="14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労働者が自ら申し出なければ、</a:t>
            </a:r>
            <a:endParaRPr lang="en-US" altLang="ja-JP" sz="14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pPr>
            <a:r>
              <a:rPr lang="ja-JP" altLang="en-US" sz="14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年休を取得できませんでした。</a:t>
            </a:r>
            <a:endParaRPr lang="en-US" altLang="ja-JP" sz="14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 name="正方形/長方形 146"/>
          <p:cNvSpPr/>
          <p:nvPr/>
        </p:nvSpPr>
        <p:spPr>
          <a:xfrm>
            <a:off x="3501008" y="5507926"/>
            <a:ext cx="889987" cy="276999"/>
          </a:xfrm>
          <a:prstGeom prst="rect">
            <a:avLst/>
          </a:prstGeom>
          <a:noFill/>
          <a:ln>
            <a:noFill/>
          </a:ln>
        </p:spPr>
        <p:txBody>
          <a:bodyPr wrap="none">
            <a:spAutoFit/>
          </a:bodyPr>
          <a:lstStyle/>
          <a:p>
            <a:pPr algn="ctr"/>
            <a:r>
              <a:rPr lang="ja-JP" altLang="en-US" sz="1200" b="1" spc="-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（改正後）</a:t>
            </a:r>
            <a:endParaRPr lang="en-US" altLang="ja-JP" sz="12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9" name="角丸四角形吹き出し 148"/>
          <p:cNvSpPr/>
          <p:nvPr/>
        </p:nvSpPr>
        <p:spPr>
          <a:xfrm>
            <a:off x="3607976" y="5731453"/>
            <a:ext cx="2880000" cy="1080120"/>
          </a:xfrm>
          <a:prstGeom prst="wedgeRoundRectCallout">
            <a:avLst>
              <a:gd name="adj1" fmla="val 18878"/>
              <a:gd name="adj2" fmla="val 44696"/>
              <a:gd name="adj3" fmla="val 16667"/>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44000" tIns="72000" bIns="0" rtlCol="0" anchor="ctr"/>
          <a:lstStyle>
            <a:defPPr>
              <a:defRPr lang="ja-JP"/>
            </a:defPPr>
            <a:lvl1pPr marL="0" algn="l" defTabSz="910944" rtl="0" eaLnBrk="1" latinLnBrk="0" hangingPunct="1">
              <a:defRPr kumimoji="1" sz="1800" kern="1200">
                <a:solidFill>
                  <a:schemeClr val="lt1"/>
                </a:solidFill>
                <a:latin typeface="+mn-lt"/>
                <a:ea typeface="+mn-ea"/>
                <a:cs typeface="+mn-cs"/>
              </a:defRPr>
            </a:lvl1pPr>
            <a:lvl2pPr marL="455470" algn="l" defTabSz="910944" rtl="0" eaLnBrk="1" latinLnBrk="0" hangingPunct="1">
              <a:defRPr kumimoji="1" sz="1800" kern="1200">
                <a:solidFill>
                  <a:schemeClr val="lt1"/>
                </a:solidFill>
                <a:latin typeface="+mn-lt"/>
                <a:ea typeface="+mn-ea"/>
                <a:cs typeface="+mn-cs"/>
              </a:defRPr>
            </a:lvl2pPr>
            <a:lvl3pPr marL="910944" algn="l" defTabSz="910944" rtl="0" eaLnBrk="1" latinLnBrk="0" hangingPunct="1">
              <a:defRPr kumimoji="1" sz="1800" kern="1200">
                <a:solidFill>
                  <a:schemeClr val="lt1"/>
                </a:solidFill>
                <a:latin typeface="+mn-lt"/>
                <a:ea typeface="+mn-ea"/>
                <a:cs typeface="+mn-cs"/>
              </a:defRPr>
            </a:lvl3pPr>
            <a:lvl4pPr marL="1366414" algn="l" defTabSz="910944" rtl="0" eaLnBrk="1" latinLnBrk="0" hangingPunct="1">
              <a:defRPr kumimoji="1" sz="1800" kern="1200">
                <a:solidFill>
                  <a:schemeClr val="lt1"/>
                </a:solidFill>
                <a:latin typeface="+mn-lt"/>
                <a:ea typeface="+mn-ea"/>
                <a:cs typeface="+mn-cs"/>
              </a:defRPr>
            </a:lvl4pPr>
            <a:lvl5pPr marL="1821886" algn="l" defTabSz="910944" rtl="0" eaLnBrk="1" latinLnBrk="0" hangingPunct="1">
              <a:defRPr kumimoji="1" sz="1800" kern="1200">
                <a:solidFill>
                  <a:schemeClr val="lt1"/>
                </a:solidFill>
                <a:latin typeface="+mn-lt"/>
                <a:ea typeface="+mn-ea"/>
                <a:cs typeface="+mn-cs"/>
              </a:defRPr>
            </a:lvl5pPr>
            <a:lvl6pPr marL="2277359" algn="l" defTabSz="910944" rtl="0" eaLnBrk="1" latinLnBrk="0" hangingPunct="1">
              <a:defRPr kumimoji="1" sz="1800" kern="1200">
                <a:solidFill>
                  <a:schemeClr val="lt1"/>
                </a:solidFill>
                <a:latin typeface="+mn-lt"/>
                <a:ea typeface="+mn-ea"/>
                <a:cs typeface="+mn-cs"/>
              </a:defRPr>
            </a:lvl6pPr>
            <a:lvl7pPr marL="2732831" algn="l" defTabSz="910944" rtl="0" eaLnBrk="1" latinLnBrk="0" hangingPunct="1">
              <a:defRPr kumimoji="1" sz="1800" kern="1200">
                <a:solidFill>
                  <a:schemeClr val="lt1"/>
                </a:solidFill>
                <a:latin typeface="+mn-lt"/>
                <a:ea typeface="+mn-ea"/>
                <a:cs typeface="+mn-cs"/>
              </a:defRPr>
            </a:lvl7pPr>
            <a:lvl8pPr marL="3188299" algn="l" defTabSz="910944" rtl="0" eaLnBrk="1" latinLnBrk="0" hangingPunct="1">
              <a:defRPr kumimoji="1" sz="1800" kern="1200">
                <a:solidFill>
                  <a:schemeClr val="lt1"/>
                </a:solidFill>
                <a:latin typeface="+mn-lt"/>
                <a:ea typeface="+mn-ea"/>
                <a:cs typeface="+mn-cs"/>
              </a:defRPr>
            </a:lvl8pPr>
            <a:lvl9pPr marL="3643773" algn="l" defTabSz="910944" rtl="0" eaLnBrk="1" latinLnBrk="0" hangingPunct="1">
              <a:defRPr kumimoji="1" sz="1800" kern="1200">
                <a:solidFill>
                  <a:schemeClr val="lt1"/>
                </a:solidFill>
                <a:latin typeface="+mn-lt"/>
                <a:ea typeface="+mn-ea"/>
                <a:cs typeface="+mn-cs"/>
              </a:defRPr>
            </a:lvl9pPr>
          </a:lstStyle>
          <a:p>
            <a:pPr>
              <a:lnSpc>
                <a:spcPts val="2000"/>
              </a:lnSpc>
            </a:pP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使用者が労働者の希望を聴き、</a:t>
            </a:r>
            <a:endParaRPr lang="en-US" altLang="ja-JP"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pPr>
            <a:r>
              <a:rPr lang="ja-JP" altLang="en-US" sz="1400" b="1" u="sng"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希望</a:t>
            </a:r>
            <a:r>
              <a:rPr lang="ja-JP" altLang="en-US" sz="1400" b="1" u="sng"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を踏まえて時季を指定。</a:t>
            </a:r>
            <a:endParaRPr lang="en-US" altLang="ja-JP" sz="1400" b="1" u="sng"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pPr>
            <a:r>
              <a:rPr lang="ja-JP" altLang="en-US" sz="1400" b="1" u="sng"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年５日は取得していただきます</a:t>
            </a: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2" name="テキスト ボックス 151"/>
          <p:cNvSpPr txBox="1"/>
          <p:nvPr/>
        </p:nvSpPr>
        <p:spPr>
          <a:xfrm>
            <a:off x="967323" y="7386170"/>
            <a:ext cx="1681871" cy="246221"/>
          </a:xfrm>
          <a:prstGeom prst="rect">
            <a:avLst/>
          </a:prstGeom>
          <a:noFill/>
        </p:spPr>
        <p:txBody>
          <a:bodyPr wrap="none" rtlCol="0">
            <a:spAutoFit/>
          </a:bodyPr>
          <a:lstStyle/>
          <a:p>
            <a:r>
              <a:rPr kumimoji="1" lang="ja-JP" altLang="en-US" sz="1000"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例 </a:t>
            </a:r>
            <a:r>
              <a:rPr kumimoji="1" lang="en-US" altLang="ja-JP" sz="1000"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00"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000"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00"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日に</a:t>
            </a:r>
            <a:r>
              <a:rPr lang="ja-JP" altLang="en-US" sz="1000"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休みます」</a:t>
            </a:r>
            <a:endParaRPr kumimoji="1" lang="ja-JP" altLang="en-US" sz="1000"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3" name="テキスト ボックス 152"/>
          <p:cNvSpPr txBox="1"/>
          <p:nvPr/>
        </p:nvSpPr>
        <p:spPr>
          <a:xfrm>
            <a:off x="4298068" y="8594641"/>
            <a:ext cx="2066591" cy="246221"/>
          </a:xfrm>
          <a:prstGeom prst="rect">
            <a:avLst/>
          </a:prstGeom>
          <a:noFill/>
        </p:spPr>
        <p:txBody>
          <a:bodyPr wrap="none" rtlCol="0">
            <a:spAutoFit/>
          </a:bodyPr>
          <a:lstStyle/>
          <a:p>
            <a:r>
              <a:rPr kumimoji="1" lang="ja-JP" altLang="en-US" sz="1000"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例 </a:t>
            </a:r>
            <a:r>
              <a:rPr kumimoji="1" lang="en-US" altLang="ja-JP" sz="1000"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00"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000"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00"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日に</a:t>
            </a:r>
            <a:r>
              <a:rPr lang="ja-JP" altLang="en-US" sz="1000"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休んでください」</a:t>
            </a:r>
            <a:endParaRPr kumimoji="1" lang="ja-JP" altLang="en-US" sz="1000"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54" name="Picture 2" descr="PNG,アイコン,アバター,人,切り取ったイメージ,切り取ったピクチャ,切り取った画像,男,男性,透明な背景,頭"/>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0" b="99385" l="0" r="100000"/>
                    </a14:imgEffect>
                  </a14:imgLayer>
                </a14:imgProps>
              </a:ext>
              <a:ext uri="{28A0092B-C50C-407E-A947-70E740481C1C}">
                <a14:useLocalDpi xmlns:a14="http://schemas.microsoft.com/office/drawing/2010/main" val="0"/>
              </a:ext>
            </a:extLst>
          </a:blip>
          <a:srcRect l="20985" t="19299" r="21112" b="18618"/>
          <a:stretch/>
        </p:blipFill>
        <p:spPr bwMode="auto">
          <a:xfrm>
            <a:off x="5675890" y="7112670"/>
            <a:ext cx="985845" cy="1180301"/>
          </a:xfrm>
          <a:prstGeom prst="rect">
            <a:avLst/>
          </a:prstGeom>
          <a:noFill/>
          <a:extLst>
            <a:ext uri="{909E8E84-426E-40DD-AFC4-6F175D3DCCD1}">
              <a14:hiddenFill xmlns:a14="http://schemas.microsoft.com/office/drawing/2010/main">
                <a:solidFill>
                  <a:srgbClr val="FFFFFF"/>
                </a:solidFill>
              </a14:hiddenFill>
            </a:ext>
          </a:extLst>
        </p:spPr>
      </p:pic>
      <p:pic>
        <p:nvPicPr>
          <p:cNvPr id="157" name="Picture 9" descr="PNG,アイコン,アバター,人,切り取ったイメージ,切り取ったピクチャ,切り取った画像,男,男性,透明な背景,頭"/>
          <p:cNvPicPr>
            <a:picLocks noChangeAspect="1" noChangeArrowheads="1"/>
          </p:cNvPicPr>
          <p:nvPr/>
        </p:nvPicPr>
        <p:blipFill rotWithShape="1">
          <a:blip r:embed="rId4">
            <a:extLst>
              <a:ext uri="{BEBA8EAE-BF5A-486C-A8C5-ECC9F3942E4B}">
                <a14:imgProps xmlns:a14="http://schemas.microsoft.com/office/drawing/2010/main">
                  <a14:imgLayer r:embed="rId5">
                    <a14:imgEffect>
                      <a14:backgroundRemoval t="0" b="100000" l="0" r="100000"/>
                    </a14:imgEffect>
                  </a14:imgLayer>
                </a14:imgProps>
              </a:ext>
              <a:ext uri="{28A0092B-C50C-407E-A947-70E740481C1C}">
                <a14:useLocalDpi xmlns:a14="http://schemas.microsoft.com/office/drawing/2010/main" val="0"/>
              </a:ext>
            </a:extLst>
          </a:blip>
          <a:srcRect l="22005" t="19299" r="25034" b="18618"/>
          <a:stretch/>
        </p:blipFill>
        <p:spPr bwMode="auto">
          <a:xfrm flipH="1">
            <a:off x="3501008" y="7112670"/>
            <a:ext cx="901700" cy="1180301"/>
          </a:xfrm>
          <a:prstGeom prst="rect">
            <a:avLst/>
          </a:prstGeom>
          <a:noFill/>
          <a:extLst>
            <a:ext uri="{909E8E84-426E-40DD-AFC4-6F175D3DCCD1}">
              <a14:hiddenFill xmlns:a14="http://schemas.microsoft.com/office/drawing/2010/main">
                <a:solidFill>
                  <a:srgbClr val="FFFFFF"/>
                </a:solidFill>
              </a14:hiddenFill>
            </a:ext>
          </a:extLst>
        </p:spPr>
      </p:pic>
      <p:sp>
        <p:nvSpPr>
          <p:cNvPr id="161" name="テキスト ボックス 160"/>
          <p:cNvSpPr txBox="1"/>
          <p:nvPr/>
        </p:nvSpPr>
        <p:spPr>
          <a:xfrm>
            <a:off x="3645072" y="8099950"/>
            <a:ext cx="432000" cy="180000"/>
          </a:xfrm>
          <a:prstGeom prst="rect">
            <a:avLst/>
          </a:prstGeom>
          <a:solidFill>
            <a:schemeClr val="accent1">
              <a:lumMod val="20000"/>
              <a:lumOff val="80000"/>
            </a:schemeClr>
          </a:solidFill>
          <a:ln>
            <a:solidFill>
              <a:schemeClr val="tx1"/>
            </a:solidFill>
          </a:ln>
        </p:spPr>
        <p:txBody>
          <a:bodyPr wrap="none" lIns="36000" tIns="0" rIns="36000" bIns="0" rtlCol="0" anchor="ctr" anchorCtr="0">
            <a:noAutofit/>
          </a:bodyPr>
          <a:lstStyle/>
          <a:p>
            <a:pPr algn="ct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労働者</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2" name="テキスト ボックス 161"/>
          <p:cNvSpPr txBox="1"/>
          <p:nvPr/>
        </p:nvSpPr>
        <p:spPr>
          <a:xfrm>
            <a:off x="6021288" y="8099950"/>
            <a:ext cx="432000" cy="180000"/>
          </a:xfrm>
          <a:prstGeom prst="rect">
            <a:avLst/>
          </a:prstGeom>
          <a:solidFill>
            <a:schemeClr val="bg2">
              <a:lumMod val="90000"/>
            </a:schemeClr>
          </a:solidFill>
          <a:ln>
            <a:solidFill>
              <a:schemeClr val="tx1"/>
            </a:solidFill>
          </a:ln>
        </p:spPr>
        <p:txBody>
          <a:bodyPr wrap="none" lIns="36000" tIns="0" rIns="36000" bIns="0" rtlCol="0" anchor="ctr" anchorCtr="0">
            <a:noAutofit/>
          </a:bodyPr>
          <a:lstStyle/>
          <a:p>
            <a:pPr algn="ctr"/>
            <a:r>
              <a:rPr lang="ja-JP" altLang="en-US" sz="900" dirty="0">
                <a:latin typeface="Meiryo UI" panose="020B0604030504040204" pitchFamily="50" charset="-128"/>
                <a:ea typeface="Meiryo UI" panose="020B0604030504040204" pitchFamily="50" charset="-128"/>
                <a:cs typeface="Meiryo UI" panose="020B0604030504040204" pitchFamily="50" charset="-128"/>
              </a:rPr>
              <a:t>使用</a:t>
            </a: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者</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3" name="右矢印 162"/>
          <p:cNvSpPr/>
          <p:nvPr/>
        </p:nvSpPr>
        <p:spPr>
          <a:xfrm rot="5400000">
            <a:off x="4942166" y="8695852"/>
            <a:ext cx="288030" cy="578056"/>
          </a:xfrm>
          <a:prstGeom prst="rightArrow">
            <a:avLst/>
          </a:prstGeom>
          <a:solidFill>
            <a:srgbClr val="E6B9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テキスト ボックス 1"/>
          <p:cNvSpPr txBox="1"/>
          <p:nvPr/>
        </p:nvSpPr>
        <p:spPr>
          <a:xfrm>
            <a:off x="2636912" y="4520952"/>
            <a:ext cx="3727747" cy="246221"/>
          </a:xfrm>
          <a:prstGeom prst="rect">
            <a:avLst/>
          </a:prstGeom>
          <a:noFill/>
        </p:spPr>
        <p:txBody>
          <a:bodyPr wrap="square" rtlCol="0">
            <a:spAutoFit/>
          </a:bodyPr>
          <a:lstStyle/>
          <a:p>
            <a:r>
              <a:rPr kumimoji="1" lang="en-US" altLang="ja-JP" sz="1000" b="1" dirty="0" smtClean="0"/>
              <a:t>※</a:t>
            </a:r>
            <a:r>
              <a:rPr kumimoji="1" lang="ja-JP" altLang="en-US" sz="1000" b="1" dirty="0" smtClean="0"/>
              <a:t>「８時～１０時」までを「働いたものとみなす」方法などもあります。</a:t>
            </a:r>
            <a:endParaRPr kumimoji="1" lang="ja-JP" altLang="en-US" sz="1000" b="1" dirty="0"/>
          </a:p>
        </p:txBody>
      </p:sp>
    </p:spTree>
    <p:extLst>
      <p:ext uri="{BB962C8B-B14F-4D97-AF65-F5344CB8AC3E}">
        <p14:creationId xmlns:p14="http://schemas.microsoft.com/office/powerpoint/2010/main" val="15701092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正方形/長方形 82"/>
          <p:cNvSpPr/>
          <p:nvPr/>
        </p:nvSpPr>
        <p:spPr>
          <a:xfrm>
            <a:off x="3509404" y="847974"/>
            <a:ext cx="3096080" cy="396044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正方形/長方形 83"/>
          <p:cNvSpPr/>
          <p:nvPr/>
        </p:nvSpPr>
        <p:spPr>
          <a:xfrm>
            <a:off x="232351" y="847974"/>
            <a:ext cx="3024000" cy="396044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スライド番号プレースホルダー 3"/>
          <p:cNvSpPr>
            <a:spLocks noGrp="1"/>
          </p:cNvSpPr>
          <p:nvPr>
            <p:ph type="sldNum" sz="quarter" idx="12"/>
          </p:nvPr>
        </p:nvSpPr>
        <p:spPr>
          <a:xfrm>
            <a:off x="5357192" y="9538165"/>
            <a:ext cx="1600200" cy="527403"/>
          </a:xfrm>
        </p:spPr>
        <p:txBody>
          <a:bodyPr/>
          <a:lstStyle/>
          <a:p>
            <a:fld id="{880319E4-FDE7-458F-BD10-6FC582C326FE}" type="slidenum">
              <a:rPr lang="ja-JP" altLang="en-US" sz="1800" b="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pPr/>
              <a:t>5</a:t>
            </a:fld>
            <a:endPar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9" name="表 38"/>
          <p:cNvGraphicFramePr>
            <a:graphicFrameLocks noGrp="1"/>
          </p:cNvGraphicFramePr>
          <p:nvPr>
            <p:extLst>
              <p:ext uri="{D42A27DB-BD31-4B8C-83A1-F6EECF244321}">
                <p14:modId xmlns:p14="http://schemas.microsoft.com/office/powerpoint/2010/main" val="891605354"/>
              </p:ext>
            </p:extLst>
          </p:nvPr>
        </p:nvGraphicFramePr>
        <p:xfrm>
          <a:off x="404664" y="2432150"/>
          <a:ext cx="2757549" cy="1949220"/>
        </p:xfrm>
        <a:graphic>
          <a:graphicData uri="http://schemas.openxmlformats.org/drawingml/2006/table">
            <a:tbl>
              <a:tblPr firstRow="1" bandRow="1">
                <a:tableStyleId>{5940675A-B579-460E-94D1-54222C63F5DA}</a:tableStyleId>
              </a:tblPr>
              <a:tblGrid>
                <a:gridCol w="831111">
                  <a:extLst>
                    <a:ext uri="{9D8B030D-6E8A-4147-A177-3AD203B41FA5}">
                      <a16:colId xmlns:a16="http://schemas.microsoft.com/office/drawing/2014/main" val="20000"/>
                    </a:ext>
                  </a:extLst>
                </a:gridCol>
                <a:gridCol w="963219">
                  <a:extLst>
                    <a:ext uri="{9D8B030D-6E8A-4147-A177-3AD203B41FA5}">
                      <a16:colId xmlns:a16="http://schemas.microsoft.com/office/drawing/2014/main" val="20001"/>
                    </a:ext>
                  </a:extLst>
                </a:gridCol>
                <a:gridCol w="963219">
                  <a:extLst>
                    <a:ext uri="{9D8B030D-6E8A-4147-A177-3AD203B41FA5}">
                      <a16:colId xmlns:a16="http://schemas.microsoft.com/office/drawing/2014/main" val="20002"/>
                    </a:ext>
                  </a:extLst>
                </a:gridCol>
              </a:tblGrid>
              <a:tr h="720000">
                <a:tc rowSpan="2">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72000" marB="36000" anchor="ctr">
                    <a:solidFill>
                      <a:schemeClr val="bg1"/>
                    </a:solidFill>
                  </a:tcPr>
                </a:tc>
                <a:tc gridSpan="2">
                  <a:txBody>
                    <a:bodyPr/>
                    <a:lstStyle/>
                    <a:p>
                      <a:pPr algn="ctr">
                        <a:lnSpc>
                          <a:spcPct val="150000"/>
                        </a:lnSpc>
                      </a:pPr>
                      <a:r>
                        <a:rPr kumimoji="1" lang="ja-JP" altLang="en-US" sz="1300" b="1" dirty="0" smtClean="0">
                          <a:latin typeface="メイリオ" panose="020B0604030504040204" pitchFamily="50" charset="-128"/>
                          <a:ea typeface="メイリオ" panose="020B0604030504040204" pitchFamily="50" charset="-128"/>
                          <a:cs typeface="メイリオ" panose="020B0604030504040204" pitchFamily="50" charset="-128"/>
                        </a:rPr>
                        <a:t>１か月の時間外労働</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spcBef>
                          <a:spcPts val="0"/>
                        </a:spcBef>
                      </a:pP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１日８時間・１週</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40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時間</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spcBef>
                          <a:spcPts val="0"/>
                        </a:spcBef>
                      </a:pP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を超える労働時間</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72000" marB="36000" anchor="ctr">
                    <a:solidFill>
                      <a:schemeClr val="bg1"/>
                    </a:solidFill>
                  </a:tcPr>
                </a:tc>
                <a:tc hMerge="1">
                  <a:txBody>
                    <a:bodyPr/>
                    <a:lstStyle/>
                    <a:p>
                      <a:endParaRPr kumimoji="1" lang="ja-JP" altLang="en-US" dirty="0"/>
                    </a:p>
                  </a:txBody>
                  <a:tcPr/>
                </a:tc>
                <a:extLst>
                  <a:ext uri="{0D108BD9-81ED-4DB2-BD59-A6C34878D82A}">
                    <a16:rowId xmlns:a16="http://schemas.microsoft.com/office/drawing/2014/main" val="10000"/>
                  </a:ext>
                </a:extLst>
              </a:tr>
              <a:tr h="360000">
                <a:tc vMerge="1">
                  <a:txBody>
                    <a:bodyPr/>
                    <a:lstStyle/>
                    <a:p>
                      <a:endParaRPr kumimoji="1" lang="ja-JP" altLang="en-US" dirty="0"/>
                    </a:p>
                  </a:txBody>
                  <a:tcPr>
                    <a:lnB w="38100" cap="flat" cmpd="sng" algn="ctr">
                      <a:solidFill>
                        <a:schemeClr val="bg1"/>
                      </a:solidFill>
                      <a:prstDash val="solid"/>
                      <a:round/>
                      <a:headEnd type="none" w="med" len="med"/>
                      <a:tailEnd type="none" w="med" len="med"/>
                    </a:lnB>
                  </a:tcPr>
                </a:tc>
                <a:tc>
                  <a:txBody>
                    <a:bodyPr/>
                    <a:lstStyle/>
                    <a:p>
                      <a:pPr algn="ctr"/>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60</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時間以下</a:t>
                      </a:r>
                      <a:endParaRPr kumimoji="1"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72000" marB="36000" anchor="ctr">
                    <a:solidFill>
                      <a:schemeClr val="bg1"/>
                    </a:solidFill>
                  </a:tcPr>
                </a:tc>
                <a:tc>
                  <a:txBody>
                    <a:bodyPr/>
                    <a:lstStyle/>
                    <a:p>
                      <a:pPr algn="ctr"/>
                      <a:r>
                        <a:rPr kumimoji="1"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rPr>
                        <a:t>60</a:t>
                      </a:r>
                      <a:r>
                        <a:rPr kumimoji="1"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時間超</a:t>
                      </a:r>
                      <a:endParaRPr kumimoji="1"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72000" marB="36000" anchor="ctr">
                    <a:solidFill>
                      <a:schemeClr val="accent2">
                        <a:lumMod val="20000"/>
                        <a:lumOff val="80000"/>
                      </a:schemeClr>
                    </a:solidFill>
                  </a:tcPr>
                </a:tc>
                <a:extLst>
                  <a:ext uri="{0D108BD9-81ED-4DB2-BD59-A6C34878D82A}">
                    <a16:rowId xmlns:a16="http://schemas.microsoft.com/office/drawing/2014/main" val="10001"/>
                  </a:ext>
                </a:extLst>
              </a:tr>
              <a:tr h="432000">
                <a:tc>
                  <a:txBody>
                    <a:bodyPr/>
                    <a:lstStyle/>
                    <a:p>
                      <a:pPr algn="ct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大企業</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72000" marB="36000" anchor="ctr">
                    <a:solidFill>
                      <a:schemeClr val="bg1"/>
                    </a:solidFill>
                  </a:tcPr>
                </a:tc>
                <a:tc>
                  <a:txBody>
                    <a:bodyPr/>
                    <a:lstStyle/>
                    <a:p>
                      <a:pPr algn="ctr"/>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25%</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72000" marB="36000" anchor="ctr">
                    <a:solidFill>
                      <a:schemeClr val="bg1"/>
                    </a:solidFill>
                  </a:tcPr>
                </a:tc>
                <a:tc>
                  <a:txBody>
                    <a:bodyPr/>
                    <a:lstStyle/>
                    <a:p>
                      <a:pPr algn="ctr"/>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50%</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72000" marB="36000" anchor="ctr">
                    <a:solidFill>
                      <a:schemeClr val="accent2">
                        <a:lumMod val="20000"/>
                        <a:lumOff val="80000"/>
                      </a:schemeClr>
                    </a:solidFill>
                  </a:tcPr>
                </a:tc>
                <a:extLst>
                  <a:ext uri="{0D108BD9-81ED-4DB2-BD59-A6C34878D82A}">
                    <a16:rowId xmlns:a16="http://schemas.microsoft.com/office/drawing/2014/main" val="10002"/>
                  </a:ext>
                </a:extLst>
              </a:tr>
              <a:tr h="432000">
                <a:tc>
                  <a:txBody>
                    <a:bodyPr/>
                    <a:lstStyle/>
                    <a:p>
                      <a:pPr algn="ct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中小企業</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72000" marB="36000" anchor="ctr">
                    <a:solidFill>
                      <a:schemeClr val="bg1"/>
                    </a:solidFill>
                  </a:tcPr>
                </a:tc>
                <a:tc>
                  <a:txBody>
                    <a:bodyPr/>
                    <a:lstStyle/>
                    <a:p>
                      <a:pPr algn="ctr"/>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25%</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72000" marB="36000" anchor="ctr">
                    <a:solidFill>
                      <a:schemeClr val="bg1"/>
                    </a:solidFill>
                  </a:tcPr>
                </a:tc>
                <a:tc>
                  <a:txBody>
                    <a:bodyPr/>
                    <a:lstStyle/>
                    <a:p>
                      <a:pPr algn="ctr"/>
                      <a:r>
                        <a:rPr kumimoji="1"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rPr>
                        <a:t>25%</a:t>
                      </a:r>
                      <a:endPar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72000" marB="36000" anchor="ctr">
                    <a:solidFill>
                      <a:schemeClr val="accent2">
                        <a:lumMod val="20000"/>
                        <a:lumOff val="80000"/>
                      </a:schemeClr>
                    </a:solidFill>
                  </a:tcPr>
                </a:tc>
                <a:extLst>
                  <a:ext uri="{0D108BD9-81ED-4DB2-BD59-A6C34878D82A}">
                    <a16:rowId xmlns:a16="http://schemas.microsoft.com/office/drawing/2014/main" val="10003"/>
                  </a:ext>
                </a:extLst>
              </a:tr>
            </a:tbl>
          </a:graphicData>
        </a:graphic>
      </p:graphicFrame>
      <p:graphicFrame>
        <p:nvGraphicFramePr>
          <p:cNvPr id="45" name="表 44"/>
          <p:cNvGraphicFramePr>
            <a:graphicFrameLocks noGrp="1"/>
          </p:cNvGraphicFramePr>
          <p:nvPr>
            <p:extLst>
              <p:ext uri="{D42A27DB-BD31-4B8C-83A1-F6EECF244321}">
                <p14:modId xmlns:p14="http://schemas.microsoft.com/office/powerpoint/2010/main" val="855514817"/>
              </p:ext>
            </p:extLst>
          </p:nvPr>
        </p:nvGraphicFramePr>
        <p:xfrm>
          <a:off x="3682392" y="2432150"/>
          <a:ext cx="2770944" cy="1949220"/>
        </p:xfrm>
        <a:graphic>
          <a:graphicData uri="http://schemas.openxmlformats.org/drawingml/2006/table">
            <a:tbl>
              <a:tblPr firstRow="1" bandRow="1">
                <a:tableStyleId>{5940675A-B579-460E-94D1-54222C63F5DA}</a:tableStyleId>
              </a:tblPr>
              <a:tblGrid>
                <a:gridCol w="835148">
                  <a:extLst>
                    <a:ext uri="{9D8B030D-6E8A-4147-A177-3AD203B41FA5}">
                      <a16:colId xmlns:a16="http://schemas.microsoft.com/office/drawing/2014/main" val="20000"/>
                    </a:ext>
                  </a:extLst>
                </a:gridCol>
                <a:gridCol w="967898">
                  <a:extLst>
                    <a:ext uri="{9D8B030D-6E8A-4147-A177-3AD203B41FA5}">
                      <a16:colId xmlns:a16="http://schemas.microsoft.com/office/drawing/2014/main" val="20001"/>
                    </a:ext>
                  </a:extLst>
                </a:gridCol>
                <a:gridCol w="967898">
                  <a:extLst>
                    <a:ext uri="{9D8B030D-6E8A-4147-A177-3AD203B41FA5}">
                      <a16:colId xmlns:a16="http://schemas.microsoft.com/office/drawing/2014/main" val="20002"/>
                    </a:ext>
                  </a:extLst>
                </a:gridCol>
              </a:tblGrid>
              <a:tr h="720000">
                <a:tc rowSpan="2">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72000" marB="36000" anchor="ctr">
                    <a:solidFill>
                      <a:schemeClr val="bg1"/>
                    </a:solidFill>
                  </a:tcPr>
                </a:tc>
                <a:tc gridSpan="2">
                  <a:txBody>
                    <a:bodyPr/>
                    <a:lstStyle/>
                    <a:p>
                      <a:pPr algn="ctr">
                        <a:lnSpc>
                          <a:spcPct val="150000"/>
                        </a:lnSpc>
                      </a:pPr>
                      <a:r>
                        <a:rPr kumimoji="1" lang="ja-JP" altLang="en-US" sz="1300" b="1" dirty="0" smtClean="0">
                          <a:latin typeface="メイリオ" panose="020B0604030504040204" pitchFamily="50" charset="-128"/>
                          <a:ea typeface="メイリオ" panose="020B0604030504040204" pitchFamily="50" charset="-128"/>
                          <a:cs typeface="メイリオ" panose="020B0604030504040204" pitchFamily="50" charset="-128"/>
                        </a:rPr>
                        <a:t>１か月の時間外労働</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spcBef>
                          <a:spcPts val="0"/>
                        </a:spcBef>
                      </a:pP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１日８時間・１週</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40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時間</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spcBef>
                          <a:spcPts val="0"/>
                        </a:spcBef>
                      </a:pP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を超える労働時間</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72000" marB="36000" anchor="ctr">
                    <a:solidFill>
                      <a:schemeClr val="bg1"/>
                    </a:solidFill>
                  </a:tcPr>
                </a:tc>
                <a:tc hMerge="1">
                  <a:txBody>
                    <a:bodyPr/>
                    <a:lstStyle/>
                    <a:p>
                      <a:endParaRPr kumimoji="1" lang="ja-JP" altLang="en-US" dirty="0"/>
                    </a:p>
                  </a:txBody>
                  <a:tcPr/>
                </a:tc>
                <a:extLst>
                  <a:ext uri="{0D108BD9-81ED-4DB2-BD59-A6C34878D82A}">
                    <a16:rowId xmlns:a16="http://schemas.microsoft.com/office/drawing/2014/main" val="10000"/>
                  </a:ext>
                </a:extLst>
              </a:tr>
              <a:tr h="360000">
                <a:tc vMerge="1">
                  <a:txBody>
                    <a:bodyPr/>
                    <a:lstStyle/>
                    <a:p>
                      <a:endParaRPr kumimoji="1" lang="ja-JP" altLang="en-US" dirty="0"/>
                    </a:p>
                  </a:txBody>
                  <a:tcPr>
                    <a:lnB w="38100" cap="flat" cmpd="sng" algn="ctr">
                      <a:solidFill>
                        <a:schemeClr val="bg1"/>
                      </a:solidFill>
                      <a:prstDash val="solid"/>
                      <a:round/>
                      <a:headEnd type="none" w="med" len="med"/>
                      <a:tailEnd type="none" w="med" len="med"/>
                    </a:lnB>
                  </a:tcPr>
                </a:tc>
                <a:tc>
                  <a:txBody>
                    <a:bodyPr/>
                    <a:lstStyle/>
                    <a:p>
                      <a:pPr algn="ctr"/>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60</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時間以下</a:t>
                      </a:r>
                      <a:endParaRPr kumimoji="1"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72000" marB="36000" anchor="ctr">
                    <a:solidFill>
                      <a:schemeClr val="bg1"/>
                    </a:solidFill>
                  </a:tcPr>
                </a:tc>
                <a:tc>
                  <a:txBody>
                    <a:bodyPr/>
                    <a:lstStyle/>
                    <a:p>
                      <a:pPr algn="ctr"/>
                      <a:r>
                        <a:rPr kumimoji="1"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rPr>
                        <a:t>60</a:t>
                      </a:r>
                      <a:r>
                        <a:rPr kumimoji="1"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時間超</a:t>
                      </a:r>
                      <a:endParaRPr kumimoji="1"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72000" marB="36000" anchor="ctr">
                    <a:solidFill>
                      <a:schemeClr val="accent2">
                        <a:lumMod val="20000"/>
                        <a:lumOff val="80000"/>
                      </a:schemeClr>
                    </a:solidFill>
                  </a:tcPr>
                </a:tc>
                <a:extLst>
                  <a:ext uri="{0D108BD9-81ED-4DB2-BD59-A6C34878D82A}">
                    <a16:rowId xmlns:a16="http://schemas.microsoft.com/office/drawing/2014/main" val="10001"/>
                  </a:ext>
                </a:extLst>
              </a:tr>
              <a:tr h="432000">
                <a:tc>
                  <a:txBody>
                    <a:bodyPr/>
                    <a:lstStyle/>
                    <a:p>
                      <a:pPr algn="ct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大企業</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72000" marB="36000" anchor="ctr">
                    <a:solidFill>
                      <a:schemeClr val="bg1"/>
                    </a:solidFill>
                  </a:tcPr>
                </a:tc>
                <a:tc>
                  <a:txBody>
                    <a:bodyPr/>
                    <a:lstStyle/>
                    <a:p>
                      <a:pPr algn="ctr"/>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25%</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72000" marB="36000" anchor="ctr">
                    <a:solidFill>
                      <a:schemeClr val="bg1"/>
                    </a:solidFill>
                  </a:tcPr>
                </a:tc>
                <a:tc>
                  <a:txBody>
                    <a:bodyPr/>
                    <a:lstStyle/>
                    <a:p>
                      <a:pPr algn="ctr"/>
                      <a:r>
                        <a:rPr kumimoji="1"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rPr>
                        <a:t>50%</a:t>
                      </a:r>
                      <a:endPar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72000" marB="36000" anchor="ctr">
                    <a:solidFill>
                      <a:schemeClr val="accent2">
                        <a:lumMod val="20000"/>
                        <a:lumOff val="80000"/>
                      </a:schemeClr>
                    </a:solidFill>
                  </a:tcPr>
                </a:tc>
                <a:extLst>
                  <a:ext uri="{0D108BD9-81ED-4DB2-BD59-A6C34878D82A}">
                    <a16:rowId xmlns:a16="http://schemas.microsoft.com/office/drawing/2014/main" val="10002"/>
                  </a:ext>
                </a:extLst>
              </a:tr>
              <a:tr h="432000">
                <a:tc>
                  <a:txBody>
                    <a:bodyPr/>
                    <a:lstStyle/>
                    <a:p>
                      <a:pPr algn="ct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中小企業</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72000" marB="36000" anchor="ctr">
                    <a:solidFill>
                      <a:schemeClr val="bg1"/>
                    </a:solidFill>
                  </a:tcPr>
                </a:tc>
                <a:tc>
                  <a:txBody>
                    <a:bodyPr/>
                    <a:lstStyle/>
                    <a:p>
                      <a:pPr algn="ctr"/>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25%</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72000" marB="36000" anchor="ctr">
                    <a:solidFill>
                      <a:schemeClr val="bg1"/>
                    </a:solidFill>
                  </a:tcPr>
                </a:tc>
                <a:tc>
                  <a:txBody>
                    <a:bodyPr/>
                    <a:lstStyle/>
                    <a:p>
                      <a:pPr algn="ctr"/>
                      <a:r>
                        <a:rPr kumimoji="1" lang="en-US" altLang="ja-JP" sz="1400" b="1" dirty="0" smtClean="0">
                          <a:solidFill>
                            <a:srgbClr val="D50115"/>
                          </a:solidFill>
                          <a:latin typeface="メイリオ" panose="020B0604030504040204" pitchFamily="50" charset="-128"/>
                          <a:ea typeface="メイリオ" panose="020B0604030504040204" pitchFamily="50" charset="-128"/>
                          <a:cs typeface="メイリオ" panose="020B0604030504040204" pitchFamily="50" charset="-128"/>
                        </a:rPr>
                        <a:t>50%</a:t>
                      </a:r>
                      <a:endParaRPr kumimoji="1" lang="ja-JP" altLang="en-US" sz="1400" b="1" dirty="0">
                        <a:solidFill>
                          <a:srgbClr val="D50115"/>
                        </a:solidFill>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72000" marB="36000" anchor="ctr">
                    <a:solidFill>
                      <a:schemeClr val="accent2">
                        <a:lumMod val="20000"/>
                        <a:lumOff val="80000"/>
                      </a:schemeClr>
                    </a:solidFill>
                  </a:tcPr>
                </a:tc>
                <a:extLst>
                  <a:ext uri="{0D108BD9-81ED-4DB2-BD59-A6C34878D82A}">
                    <a16:rowId xmlns:a16="http://schemas.microsoft.com/office/drawing/2014/main" val="10003"/>
                  </a:ext>
                </a:extLst>
              </a:tr>
            </a:tbl>
          </a:graphicData>
        </a:graphic>
      </p:graphicFrame>
      <p:sp>
        <p:nvSpPr>
          <p:cNvPr id="46" name="正方形/長方形 45"/>
          <p:cNvSpPr/>
          <p:nvPr/>
        </p:nvSpPr>
        <p:spPr>
          <a:xfrm>
            <a:off x="5486195" y="3953562"/>
            <a:ext cx="972000" cy="432000"/>
          </a:xfrm>
          <a:prstGeom prst="rect">
            <a:avLst/>
          </a:prstGeom>
          <a:noFill/>
          <a:ln w="38100">
            <a:solidFill>
              <a:srgbClr val="D501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6" name="正方形/長方形 75"/>
          <p:cNvSpPr/>
          <p:nvPr/>
        </p:nvSpPr>
        <p:spPr>
          <a:xfrm>
            <a:off x="260052" y="273600"/>
            <a:ext cx="6337300" cy="431478"/>
          </a:xfrm>
          <a:prstGeom prst="rect">
            <a:avLst/>
          </a:prstGeom>
          <a:solidFill>
            <a:srgbClr val="D50115"/>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72000" bIns="0" rtlCol="0" anchor="ctr"/>
          <a:lstStyle/>
          <a:p>
            <a:r>
              <a:rPr lang="ja-JP" altLang="en-US"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④ 月</a:t>
            </a:r>
            <a:r>
              <a:rPr lang="en-US" altLang="ja-JP"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60</a:t>
            </a:r>
            <a:r>
              <a:rPr lang="ja-JP" altLang="en-US"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時間を超える残業は、割増賃金率を</a:t>
            </a:r>
            <a:r>
              <a:rPr lang="ja-JP" altLang="en-US"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引上げます</a:t>
            </a:r>
            <a:endParaRPr lang="ja-JP" altLang="en-US"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7" name="正方形/長方形 76"/>
          <p:cNvSpPr/>
          <p:nvPr/>
        </p:nvSpPr>
        <p:spPr>
          <a:xfrm>
            <a:off x="252517" y="947458"/>
            <a:ext cx="800219" cy="276999"/>
          </a:xfrm>
          <a:prstGeom prst="rect">
            <a:avLst/>
          </a:prstGeom>
          <a:noFill/>
          <a:ln>
            <a:noFill/>
          </a:ln>
        </p:spPr>
        <p:txBody>
          <a:bodyPr wrap="none">
            <a:spAutoFit/>
          </a:bodyPr>
          <a:lstStyle/>
          <a:p>
            <a:r>
              <a:rPr lang="ja-JP" altLang="en-US"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（現在）</a:t>
            </a:r>
            <a:endParaRPr lang="en-US" altLang="ja-JP" sz="12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8" name="右矢印 77"/>
          <p:cNvSpPr/>
          <p:nvPr/>
        </p:nvSpPr>
        <p:spPr>
          <a:xfrm>
            <a:off x="3202933" y="1310090"/>
            <a:ext cx="350981" cy="468000"/>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44000" tIns="72000" bIns="0" rtlCol="0" anchor="ctr"/>
          <a:lstStyle/>
          <a:p>
            <a:pPr>
              <a:lnSpc>
                <a:spcPts val="2000"/>
              </a:lnSpc>
            </a:pPr>
            <a:endParaRPr lang="ja-JP" altLang="en-US" sz="14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9" name="角丸四角形吹き出し 78"/>
          <p:cNvSpPr/>
          <p:nvPr/>
        </p:nvSpPr>
        <p:spPr>
          <a:xfrm>
            <a:off x="354213" y="1184050"/>
            <a:ext cx="2808000" cy="1080120"/>
          </a:xfrm>
          <a:prstGeom prst="wedgeRoundRectCallout">
            <a:avLst>
              <a:gd name="adj1" fmla="val 18878"/>
              <a:gd name="adj2" fmla="val 44696"/>
              <a:gd name="adj3" fmla="val 16667"/>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44000" tIns="72000" bIns="0" rtlCol="0" anchor="ctr"/>
          <a:lstStyle>
            <a:defPPr>
              <a:defRPr lang="ja-JP"/>
            </a:defPPr>
            <a:lvl1pPr marL="0" algn="l" defTabSz="910944" rtl="0" eaLnBrk="1" latinLnBrk="0" hangingPunct="1">
              <a:defRPr kumimoji="1" sz="1800" kern="1200">
                <a:solidFill>
                  <a:schemeClr val="lt1"/>
                </a:solidFill>
                <a:latin typeface="+mn-lt"/>
                <a:ea typeface="+mn-ea"/>
                <a:cs typeface="+mn-cs"/>
              </a:defRPr>
            </a:lvl1pPr>
            <a:lvl2pPr marL="455470" algn="l" defTabSz="910944" rtl="0" eaLnBrk="1" latinLnBrk="0" hangingPunct="1">
              <a:defRPr kumimoji="1" sz="1800" kern="1200">
                <a:solidFill>
                  <a:schemeClr val="lt1"/>
                </a:solidFill>
                <a:latin typeface="+mn-lt"/>
                <a:ea typeface="+mn-ea"/>
                <a:cs typeface="+mn-cs"/>
              </a:defRPr>
            </a:lvl2pPr>
            <a:lvl3pPr marL="910944" algn="l" defTabSz="910944" rtl="0" eaLnBrk="1" latinLnBrk="0" hangingPunct="1">
              <a:defRPr kumimoji="1" sz="1800" kern="1200">
                <a:solidFill>
                  <a:schemeClr val="lt1"/>
                </a:solidFill>
                <a:latin typeface="+mn-lt"/>
                <a:ea typeface="+mn-ea"/>
                <a:cs typeface="+mn-cs"/>
              </a:defRPr>
            </a:lvl3pPr>
            <a:lvl4pPr marL="1366414" algn="l" defTabSz="910944" rtl="0" eaLnBrk="1" latinLnBrk="0" hangingPunct="1">
              <a:defRPr kumimoji="1" sz="1800" kern="1200">
                <a:solidFill>
                  <a:schemeClr val="lt1"/>
                </a:solidFill>
                <a:latin typeface="+mn-lt"/>
                <a:ea typeface="+mn-ea"/>
                <a:cs typeface="+mn-cs"/>
              </a:defRPr>
            </a:lvl4pPr>
            <a:lvl5pPr marL="1821886" algn="l" defTabSz="910944" rtl="0" eaLnBrk="1" latinLnBrk="0" hangingPunct="1">
              <a:defRPr kumimoji="1" sz="1800" kern="1200">
                <a:solidFill>
                  <a:schemeClr val="lt1"/>
                </a:solidFill>
                <a:latin typeface="+mn-lt"/>
                <a:ea typeface="+mn-ea"/>
                <a:cs typeface="+mn-cs"/>
              </a:defRPr>
            </a:lvl5pPr>
            <a:lvl6pPr marL="2277359" algn="l" defTabSz="910944" rtl="0" eaLnBrk="1" latinLnBrk="0" hangingPunct="1">
              <a:defRPr kumimoji="1" sz="1800" kern="1200">
                <a:solidFill>
                  <a:schemeClr val="lt1"/>
                </a:solidFill>
                <a:latin typeface="+mn-lt"/>
                <a:ea typeface="+mn-ea"/>
                <a:cs typeface="+mn-cs"/>
              </a:defRPr>
            </a:lvl6pPr>
            <a:lvl7pPr marL="2732831" algn="l" defTabSz="910944" rtl="0" eaLnBrk="1" latinLnBrk="0" hangingPunct="1">
              <a:defRPr kumimoji="1" sz="1800" kern="1200">
                <a:solidFill>
                  <a:schemeClr val="lt1"/>
                </a:solidFill>
                <a:latin typeface="+mn-lt"/>
                <a:ea typeface="+mn-ea"/>
                <a:cs typeface="+mn-cs"/>
              </a:defRPr>
            </a:lvl7pPr>
            <a:lvl8pPr marL="3188299" algn="l" defTabSz="910944" rtl="0" eaLnBrk="1" latinLnBrk="0" hangingPunct="1">
              <a:defRPr kumimoji="1" sz="1800" kern="1200">
                <a:solidFill>
                  <a:schemeClr val="lt1"/>
                </a:solidFill>
                <a:latin typeface="+mn-lt"/>
                <a:ea typeface="+mn-ea"/>
                <a:cs typeface="+mn-cs"/>
              </a:defRPr>
            </a:lvl8pPr>
            <a:lvl9pPr marL="3643773" algn="l" defTabSz="910944" rtl="0" eaLnBrk="1" latinLnBrk="0" hangingPunct="1">
              <a:defRPr kumimoji="1" sz="1800" kern="1200">
                <a:solidFill>
                  <a:schemeClr val="lt1"/>
                </a:solidFill>
                <a:latin typeface="+mn-lt"/>
                <a:ea typeface="+mn-ea"/>
                <a:cs typeface="+mn-cs"/>
              </a:defRPr>
            </a:lvl9pPr>
          </a:lstStyle>
          <a:p>
            <a:pPr>
              <a:lnSpc>
                <a:spcPts val="2000"/>
              </a:lnSpc>
            </a:pPr>
            <a:r>
              <a:rPr lang="ja-JP" altLang="en-US" sz="14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4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60</a:t>
            </a:r>
            <a:r>
              <a:rPr lang="ja-JP" altLang="en-US" sz="14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時間超の残業割増賃金率大企業は ５０％</a:t>
            </a:r>
            <a:endParaRPr lang="en-US" altLang="ja-JP" sz="14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pPr>
            <a:r>
              <a:rPr lang="ja-JP" altLang="en-US" sz="14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中小</a:t>
            </a:r>
            <a:r>
              <a:rPr lang="ja-JP" altLang="en-US" sz="14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企業</a:t>
            </a:r>
            <a:r>
              <a:rPr lang="ja-JP" altLang="en-US" sz="14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は ２５％</a:t>
            </a:r>
            <a:endParaRPr lang="ja-JP" altLang="en-US" sz="14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0" name="正方形/長方形 79"/>
          <p:cNvSpPr/>
          <p:nvPr/>
        </p:nvSpPr>
        <p:spPr>
          <a:xfrm>
            <a:off x="3501008" y="947458"/>
            <a:ext cx="889987" cy="276999"/>
          </a:xfrm>
          <a:prstGeom prst="rect">
            <a:avLst/>
          </a:prstGeom>
          <a:noFill/>
          <a:ln>
            <a:noFill/>
          </a:ln>
        </p:spPr>
        <p:txBody>
          <a:bodyPr wrap="none">
            <a:spAutoFit/>
          </a:bodyPr>
          <a:lstStyle/>
          <a:p>
            <a:pPr algn="ctr"/>
            <a:r>
              <a:rPr lang="ja-JP" altLang="en-US" sz="1200" b="1" spc="-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（改正後）</a:t>
            </a:r>
            <a:endParaRPr lang="en-US" altLang="ja-JP" sz="12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1" name="角丸四角形吹き出し 80"/>
          <p:cNvSpPr/>
          <p:nvPr/>
        </p:nvSpPr>
        <p:spPr>
          <a:xfrm>
            <a:off x="3607976" y="1170985"/>
            <a:ext cx="2880000" cy="1080120"/>
          </a:xfrm>
          <a:prstGeom prst="wedgeRoundRectCallout">
            <a:avLst>
              <a:gd name="adj1" fmla="val 18878"/>
              <a:gd name="adj2" fmla="val 44696"/>
              <a:gd name="adj3" fmla="val 16667"/>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44000" tIns="72000" bIns="0" rtlCol="0" anchor="ctr"/>
          <a:lstStyle>
            <a:defPPr>
              <a:defRPr lang="ja-JP"/>
            </a:defPPr>
            <a:lvl1pPr marL="0" algn="l" defTabSz="910944" rtl="0" eaLnBrk="1" latinLnBrk="0" hangingPunct="1">
              <a:defRPr kumimoji="1" sz="1800" kern="1200">
                <a:solidFill>
                  <a:schemeClr val="lt1"/>
                </a:solidFill>
                <a:latin typeface="+mn-lt"/>
                <a:ea typeface="+mn-ea"/>
                <a:cs typeface="+mn-cs"/>
              </a:defRPr>
            </a:lvl1pPr>
            <a:lvl2pPr marL="455470" algn="l" defTabSz="910944" rtl="0" eaLnBrk="1" latinLnBrk="0" hangingPunct="1">
              <a:defRPr kumimoji="1" sz="1800" kern="1200">
                <a:solidFill>
                  <a:schemeClr val="lt1"/>
                </a:solidFill>
                <a:latin typeface="+mn-lt"/>
                <a:ea typeface="+mn-ea"/>
                <a:cs typeface="+mn-cs"/>
              </a:defRPr>
            </a:lvl2pPr>
            <a:lvl3pPr marL="910944" algn="l" defTabSz="910944" rtl="0" eaLnBrk="1" latinLnBrk="0" hangingPunct="1">
              <a:defRPr kumimoji="1" sz="1800" kern="1200">
                <a:solidFill>
                  <a:schemeClr val="lt1"/>
                </a:solidFill>
                <a:latin typeface="+mn-lt"/>
                <a:ea typeface="+mn-ea"/>
                <a:cs typeface="+mn-cs"/>
              </a:defRPr>
            </a:lvl3pPr>
            <a:lvl4pPr marL="1366414" algn="l" defTabSz="910944" rtl="0" eaLnBrk="1" latinLnBrk="0" hangingPunct="1">
              <a:defRPr kumimoji="1" sz="1800" kern="1200">
                <a:solidFill>
                  <a:schemeClr val="lt1"/>
                </a:solidFill>
                <a:latin typeface="+mn-lt"/>
                <a:ea typeface="+mn-ea"/>
                <a:cs typeface="+mn-cs"/>
              </a:defRPr>
            </a:lvl4pPr>
            <a:lvl5pPr marL="1821886" algn="l" defTabSz="910944" rtl="0" eaLnBrk="1" latinLnBrk="0" hangingPunct="1">
              <a:defRPr kumimoji="1" sz="1800" kern="1200">
                <a:solidFill>
                  <a:schemeClr val="lt1"/>
                </a:solidFill>
                <a:latin typeface="+mn-lt"/>
                <a:ea typeface="+mn-ea"/>
                <a:cs typeface="+mn-cs"/>
              </a:defRPr>
            </a:lvl5pPr>
            <a:lvl6pPr marL="2277359" algn="l" defTabSz="910944" rtl="0" eaLnBrk="1" latinLnBrk="0" hangingPunct="1">
              <a:defRPr kumimoji="1" sz="1800" kern="1200">
                <a:solidFill>
                  <a:schemeClr val="lt1"/>
                </a:solidFill>
                <a:latin typeface="+mn-lt"/>
                <a:ea typeface="+mn-ea"/>
                <a:cs typeface="+mn-cs"/>
              </a:defRPr>
            </a:lvl6pPr>
            <a:lvl7pPr marL="2732831" algn="l" defTabSz="910944" rtl="0" eaLnBrk="1" latinLnBrk="0" hangingPunct="1">
              <a:defRPr kumimoji="1" sz="1800" kern="1200">
                <a:solidFill>
                  <a:schemeClr val="lt1"/>
                </a:solidFill>
                <a:latin typeface="+mn-lt"/>
                <a:ea typeface="+mn-ea"/>
                <a:cs typeface="+mn-cs"/>
              </a:defRPr>
            </a:lvl7pPr>
            <a:lvl8pPr marL="3188299" algn="l" defTabSz="910944" rtl="0" eaLnBrk="1" latinLnBrk="0" hangingPunct="1">
              <a:defRPr kumimoji="1" sz="1800" kern="1200">
                <a:solidFill>
                  <a:schemeClr val="lt1"/>
                </a:solidFill>
                <a:latin typeface="+mn-lt"/>
                <a:ea typeface="+mn-ea"/>
                <a:cs typeface="+mn-cs"/>
              </a:defRPr>
            </a:lvl8pPr>
            <a:lvl9pPr marL="3643773" algn="l" defTabSz="910944" rtl="0" eaLnBrk="1" latinLnBrk="0" hangingPunct="1">
              <a:defRPr kumimoji="1" sz="1800" kern="1200">
                <a:solidFill>
                  <a:schemeClr val="lt1"/>
                </a:solidFill>
                <a:latin typeface="+mn-lt"/>
                <a:ea typeface="+mn-ea"/>
                <a:cs typeface="+mn-cs"/>
              </a:defRPr>
            </a:lvl9pPr>
          </a:lstStyle>
          <a:p>
            <a:pPr>
              <a:lnSpc>
                <a:spcPts val="2000"/>
              </a:lnSpc>
            </a:pP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60</a:t>
            </a: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時間超の残業割増賃金率</a:t>
            </a:r>
            <a:r>
              <a:rPr lang="ja-JP" altLang="en-US" sz="1400" b="1" u="sng"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大企業、中小企業ともに５０％</a:t>
            </a:r>
            <a:endParaRPr lang="ja-JP" altLang="en-US" sz="1400" b="1" u="sng"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pPr>
            <a:r>
              <a:rPr lang="en-US" altLang="ja-JP" sz="1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中小企業の割増賃金率を引上げ</a:t>
            </a:r>
            <a:endParaRPr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2" name="正方形/長方形 81"/>
          <p:cNvSpPr/>
          <p:nvPr/>
        </p:nvSpPr>
        <p:spPr>
          <a:xfrm>
            <a:off x="2200132" y="3953562"/>
            <a:ext cx="972000" cy="432000"/>
          </a:xfrm>
          <a:prstGeom prst="rect">
            <a:avLst/>
          </a:prstGeom>
          <a:noFill/>
          <a:ln w="38100">
            <a:solidFill>
              <a:srgbClr val="D501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7" name="大かっこ 36"/>
          <p:cNvSpPr/>
          <p:nvPr/>
        </p:nvSpPr>
        <p:spPr>
          <a:xfrm>
            <a:off x="1340768" y="2780098"/>
            <a:ext cx="1697360" cy="324036"/>
          </a:xfrm>
          <a:prstGeom prst="bracketPair">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5" name="大かっこ 84"/>
          <p:cNvSpPr/>
          <p:nvPr/>
        </p:nvSpPr>
        <p:spPr>
          <a:xfrm>
            <a:off x="4653136" y="2780098"/>
            <a:ext cx="1697409" cy="324036"/>
          </a:xfrm>
          <a:prstGeom prst="bracketPair">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91" name="直線コネクタ 90"/>
          <p:cNvCxnSpPr>
            <a:stCxn id="82" idx="2"/>
          </p:cNvCxnSpPr>
          <p:nvPr/>
        </p:nvCxnSpPr>
        <p:spPr>
          <a:xfrm>
            <a:off x="2686132" y="4385562"/>
            <a:ext cx="0" cy="278836"/>
          </a:xfrm>
          <a:prstGeom prst="line">
            <a:avLst/>
          </a:prstGeom>
          <a:ln w="38100">
            <a:solidFill>
              <a:srgbClr val="C00000"/>
            </a:solidFill>
            <a:prstDash val="sysDash"/>
          </a:ln>
        </p:spPr>
        <p:style>
          <a:lnRef idx="1">
            <a:schemeClr val="accent1"/>
          </a:lnRef>
          <a:fillRef idx="0">
            <a:schemeClr val="accent1"/>
          </a:fillRef>
          <a:effectRef idx="0">
            <a:schemeClr val="accent1"/>
          </a:effectRef>
          <a:fontRef idx="minor">
            <a:schemeClr val="tx1"/>
          </a:fontRef>
        </p:style>
      </p:cxnSp>
      <p:cxnSp>
        <p:nvCxnSpPr>
          <p:cNvPr id="93" name="直線コネクタ 92"/>
          <p:cNvCxnSpPr/>
          <p:nvPr/>
        </p:nvCxnSpPr>
        <p:spPr>
          <a:xfrm>
            <a:off x="2686132" y="4664398"/>
            <a:ext cx="3286063" cy="0"/>
          </a:xfrm>
          <a:prstGeom prst="line">
            <a:avLst/>
          </a:prstGeom>
          <a:ln w="38100">
            <a:solidFill>
              <a:srgbClr val="C00000"/>
            </a:solidFill>
            <a:prstDash val="sysDash"/>
          </a:ln>
        </p:spPr>
        <p:style>
          <a:lnRef idx="1">
            <a:schemeClr val="accent1"/>
          </a:lnRef>
          <a:fillRef idx="0">
            <a:schemeClr val="accent1"/>
          </a:fillRef>
          <a:effectRef idx="0">
            <a:schemeClr val="accent1"/>
          </a:effectRef>
          <a:fontRef idx="minor">
            <a:schemeClr val="tx1"/>
          </a:fontRef>
        </p:style>
      </p:cxnSp>
      <p:cxnSp>
        <p:nvCxnSpPr>
          <p:cNvPr id="95" name="直線コネクタ 94"/>
          <p:cNvCxnSpPr/>
          <p:nvPr/>
        </p:nvCxnSpPr>
        <p:spPr>
          <a:xfrm flipV="1">
            <a:off x="5972194" y="4376366"/>
            <a:ext cx="1" cy="288032"/>
          </a:xfrm>
          <a:prstGeom prst="line">
            <a:avLst/>
          </a:prstGeom>
          <a:ln w="38100">
            <a:solidFill>
              <a:srgbClr val="C00000"/>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49" name="正方形/長方形 48"/>
          <p:cNvSpPr/>
          <p:nvPr/>
        </p:nvSpPr>
        <p:spPr>
          <a:xfrm>
            <a:off x="243852" y="8481504"/>
            <a:ext cx="6373036" cy="1008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72000" rIns="144000" bIns="36000" rtlCol="0" anchor="ctr"/>
          <a:lstStyle/>
          <a:p>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労働時間の状況を客観的に把握することで、</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長時間働いた労働者に対する、</a:t>
            </a:r>
            <a:r>
              <a:rPr kumimoji="1" lang="ja-JP" altLang="en-US" sz="14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医師による面接指導 </a:t>
            </a:r>
            <a:r>
              <a:rPr kumimoji="1" lang="en-US" altLang="ja-JP" sz="1400" u="sng" baseline="30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を確実に実施します</a:t>
            </a:r>
            <a:r>
              <a:rPr kumimoji="1"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ts val="600"/>
              </a:spcBef>
            </a:pPr>
            <a:r>
              <a:rPr kumimoji="1"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「労働安全衛生法」に基づいて、残業が</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一定</a:t>
            </a:r>
            <a:r>
              <a:rPr kumimoji="1"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時間を超えた労働者から申出があった</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場合</a:t>
            </a:r>
            <a:r>
              <a:rPr kumimoji="1"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、使用者</a:t>
            </a:r>
            <a:endParaRPr kumimoji="1"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は医師による面接指導を実施する義務が</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あります。</a:t>
            </a:r>
            <a:endParaRPr kumimoji="1"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正方形/長方形 49"/>
          <p:cNvSpPr/>
          <p:nvPr/>
        </p:nvSpPr>
        <p:spPr>
          <a:xfrm>
            <a:off x="260350" y="5050794"/>
            <a:ext cx="6337300" cy="640286"/>
          </a:xfrm>
          <a:prstGeom prst="rect">
            <a:avLst/>
          </a:prstGeom>
          <a:solidFill>
            <a:srgbClr val="D50115"/>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72000" bIns="0" rtlCol="0" anchor="ctr"/>
          <a:lstStyle/>
          <a:p>
            <a:r>
              <a:rPr lang="ja-JP" altLang="en-US"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⑤ 労働時間の状況を</a:t>
            </a:r>
            <a:r>
              <a:rPr lang="ja-JP" altLang="en-US"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客観的に把握するよう、企業に義務</a:t>
            </a:r>
            <a:r>
              <a:rPr lang="ja-JP" altLang="en-US"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づ</a:t>
            </a:r>
            <a:endParaRPr lang="en-US" altLang="ja-JP"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け</a:t>
            </a:r>
            <a:r>
              <a:rPr lang="ja-JP" altLang="en-US"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ます</a:t>
            </a:r>
          </a:p>
        </p:txBody>
      </p:sp>
      <p:sp>
        <p:nvSpPr>
          <p:cNvPr id="51" name="正方形/長方形 50"/>
          <p:cNvSpPr/>
          <p:nvPr/>
        </p:nvSpPr>
        <p:spPr>
          <a:xfrm>
            <a:off x="188640" y="5742520"/>
            <a:ext cx="800219" cy="276999"/>
          </a:xfrm>
          <a:prstGeom prst="rect">
            <a:avLst/>
          </a:prstGeom>
          <a:noFill/>
          <a:ln>
            <a:noFill/>
          </a:ln>
        </p:spPr>
        <p:txBody>
          <a:bodyPr wrap="none">
            <a:spAutoFit/>
          </a:bodyPr>
          <a:lstStyle/>
          <a:p>
            <a:r>
              <a:rPr lang="ja-JP" altLang="en-US"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（現在）</a:t>
            </a:r>
            <a:endParaRPr lang="en-US" altLang="ja-JP" sz="12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 name="右矢印 53"/>
          <p:cNvSpPr/>
          <p:nvPr/>
        </p:nvSpPr>
        <p:spPr>
          <a:xfrm rot="5400000">
            <a:off x="1396346" y="6859640"/>
            <a:ext cx="288032" cy="687219"/>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44000" tIns="72000" bIns="0" rtlCol="0" anchor="ctr"/>
          <a:lstStyle/>
          <a:p>
            <a:pPr>
              <a:lnSpc>
                <a:spcPts val="2000"/>
              </a:lnSpc>
            </a:pPr>
            <a:endParaRPr lang="ja-JP" altLang="en-US" sz="14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6" name="角丸四角形吹き出し 55"/>
          <p:cNvSpPr/>
          <p:nvPr/>
        </p:nvSpPr>
        <p:spPr>
          <a:xfrm>
            <a:off x="243852" y="5979112"/>
            <a:ext cx="6376032" cy="1080120"/>
          </a:xfrm>
          <a:prstGeom prst="wedgeRoundRectCallout">
            <a:avLst>
              <a:gd name="adj1" fmla="val 18878"/>
              <a:gd name="adj2" fmla="val 44696"/>
              <a:gd name="adj3" fmla="val 16667"/>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72000" tIns="72000" bIns="36000" rtlCol="0" anchor="ctr"/>
          <a:lstStyle>
            <a:defPPr>
              <a:defRPr lang="ja-JP"/>
            </a:defPPr>
            <a:lvl1pPr marL="0" algn="l" defTabSz="910944" rtl="0" eaLnBrk="1" latinLnBrk="0" hangingPunct="1">
              <a:defRPr kumimoji="1" sz="1800" kern="1200">
                <a:solidFill>
                  <a:schemeClr val="lt1"/>
                </a:solidFill>
                <a:latin typeface="+mn-lt"/>
                <a:ea typeface="+mn-ea"/>
                <a:cs typeface="+mn-cs"/>
              </a:defRPr>
            </a:lvl1pPr>
            <a:lvl2pPr marL="455470" algn="l" defTabSz="910944" rtl="0" eaLnBrk="1" latinLnBrk="0" hangingPunct="1">
              <a:defRPr kumimoji="1" sz="1800" kern="1200">
                <a:solidFill>
                  <a:schemeClr val="lt1"/>
                </a:solidFill>
                <a:latin typeface="+mn-lt"/>
                <a:ea typeface="+mn-ea"/>
                <a:cs typeface="+mn-cs"/>
              </a:defRPr>
            </a:lvl2pPr>
            <a:lvl3pPr marL="910944" algn="l" defTabSz="910944" rtl="0" eaLnBrk="1" latinLnBrk="0" hangingPunct="1">
              <a:defRPr kumimoji="1" sz="1800" kern="1200">
                <a:solidFill>
                  <a:schemeClr val="lt1"/>
                </a:solidFill>
                <a:latin typeface="+mn-lt"/>
                <a:ea typeface="+mn-ea"/>
                <a:cs typeface="+mn-cs"/>
              </a:defRPr>
            </a:lvl3pPr>
            <a:lvl4pPr marL="1366414" algn="l" defTabSz="910944" rtl="0" eaLnBrk="1" latinLnBrk="0" hangingPunct="1">
              <a:defRPr kumimoji="1" sz="1800" kern="1200">
                <a:solidFill>
                  <a:schemeClr val="lt1"/>
                </a:solidFill>
                <a:latin typeface="+mn-lt"/>
                <a:ea typeface="+mn-ea"/>
                <a:cs typeface="+mn-cs"/>
              </a:defRPr>
            </a:lvl4pPr>
            <a:lvl5pPr marL="1821886" algn="l" defTabSz="910944" rtl="0" eaLnBrk="1" latinLnBrk="0" hangingPunct="1">
              <a:defRPr kumimoji="1" sz="1800" kern="1200">
                <a:solidFill>
                  <a:schemeClr val="lt1"/>
                </a:solidFill>
                <a:latin typeface="+mn-lt"/>
                <a:ea typeface="+mn-ea"/>
                <a:cs typeface="+mn-cs"/>
              </a:defRPr>
            </a:lvl5pPr>
            <a:lvl6pPr marL="2277359" algn="l" defTabSz="910944" rtl="0" eaLnBrk="1" latinLnBrk="0" hangingPunct="1">
              <a:defRPr kumimoji="1" sz="1800" kern="1200">
                <a:solidFill>
                  <a:schemeClr val="lt1"/>
                </a:solidFill>
                <a:latin typeface="+mn-lt"/>
                <a:ea typeface="+mn-ea"/>
                <a:cs typeface="+mn-cs"/>
              </a:defRPr>
            </a:lvl6pPr>
            <a:lvl7pPr marL="2732831" algn="l" defTabSz="910944" rtl="0" eaLnBrk="1" latinLnBrk="0" hangingPunct="1">
              <a:defRPr kumimoji="1" sz="1800" kern="1200">
                <a:solidFill>
                  <a:schemeClr val="lt1"/>
                </a:solidFill>
                <a:latin typeface="+mn-lt"/>
                <a:ea typeface="+mn-ea"/>
                <a:cs typeface="+mn-cs"/>
              </a:defRPr>
            </a:lvl7pPr>
            <a:lvl8pPr marL="3188299" algn="l" defTabSz="910944" rtl="0" eaLnBrk="1" latinLnBrk="0" hangingPunct="1">
              <a:defRPr kumimoji="1" sz="1800" kern="1200">
                <a:solidFill>
                  <a:schemeClr val="lt1"/>
                </a:solidFill>
                <a:latin typeface="+mn-lt"/>
                <a:ea typeface="+mn-ea"/>
                <a:cs typeface="+mn-cs"/>
              </a:defRPr>
            </a:lvl8pPr>
            <a:lvl9pPr marL="3643773" algn="l" defTabSz="910944" rtl="0" eaLnBrk="1" latinLnBrk="0" hangingPunct="1">
              <a:defRPr kumimoji="1" sz="1800" kern="1200">
                <a:solidFill>
                  <a:schemeClr val="lt1"/>
                </a:solidFill>
                <a:latin typeface="+mn-lt"/>
                <a:ea typeface="+mn-ea"/>
                <a:cs typeface="+mn-cs"/>
              </a:defRPr>
            </a:lvl9pPr>
          </a:lstStyle>
          <a:p>
            <a:pPr>
              <a:lnSpc>
                <a:spcPts val="2000"/>
              </a:lnSpc>
            </a:pPr>
            <a:r>
              <a:rPr lang="ja-JP" altLang="en-US" sz="12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 割増賃金を適正に支払うため、労働</a:t>
            </a:r>
            <a:r>
              <a:rPr lang="ja-JP" altLang="en-US" sz="12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時間を客観的に</a:t>
            </a:r>
            <a:r>
              <a:rPr lang="ja-JP" altLang="en-US" sz="12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把握することを</a:t>
            </a:r>
            <a:r>
              <a:rPr lang="ja-JP" altLang="en-US" sz="12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通達</a:t>
            </a:r>
            <a:r>
              <a:rPr lang="ja-JP" altLang="en-US"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で規定</a:t>
            </a:r>
            <a:endParaRPr lang="en-US" altLang="ja-JP"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pPr>
            <a:r>
              <a:rPr lang="ja-JP" altLang="en-US" sz="1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裁量</a:t>
            </a:r>
            <a:r>
              <a:rPr lang="ja-JP" altLang="en-US" sz="14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労働制が適用される人などは、この通達の</a:t>
            </a:r>
            <a:r>
              <a:rPr lang="ja-JP" altLang="en-US" sz="14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対象外でした。</a:t>
            </a:r>
            <a:endParaRPr lang="ja-JP" altLang="en-US" sz="14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理由</a:t>
            </a:r>
            <a:r>
              <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・裁量</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労働制の適用者は、みなし</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時間</a:t>
            </a:r>
            <a:r>
              <a:rPr lang="en-US" altLang="ja-JP" sz="1050" baseline="30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基づき割増賃金の算定をするため、通達の対象と</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しない</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・管理</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監督者は、時間外・休日労働の割増賃金の支払義務がかからないため、通達の対象と</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しない</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60" name="正方形/長方形 59"/>
          <p:cNvSpPr/>
          <p:nvPr/>
        </p:nvSpPr>
        <p:spPr>
          <a:xfrm>
            <a:off x="191884" y="7195745"/>
            <a:ext cx="889987" cy="276999"/>
          </a:xfrm>
          <a:prstGeom prst="rect">
            <a:avLst/>
          </a:prstGeom>
          <a:noFill/>
          <a:ln>
            <a:noFill/>
          </a:ln>
        </p:spPr>
        <p:txBody>
          <a:bodyPr wrap="none">
            <a:spAutoFit/>
          </a:bodyPr>
          <a:lstStyle/>
          <a:p>
            <a:pPr algn="ctr"/>
            <a:r>
              <a:rPr lang="ja-JP" altLang="en-US" sz="1200" b="1" spc="-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（改正後）</a:t>
            </a:r>
            <a:endParaRPr lang="en-US" altLang="ja-JP" sz="12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1" name="角丸四角形吹き出し 60"/>
          <p:cNvSpPr/>
          <p:nvPr/>
        </p:nvSpPr>
        <p:spPr>
          <a:xfrm>
            <a:off x="252517" y="7419272"/>
            <a:ext cx="6367366" cy="972000"/>
          </a:xfrm>
          <a:prstGeom prst="wedgeRoundRectCallout">
            <a:avLst>
              <a:gd name="adj1" fmla="val 18878"/>
              <a:gd name="adj2" fmla="val 44696"/>
              <a:gd name="adj3" fmla="val 16667"/>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90000" tIns="72000" rIns="36000" bIns="36000" rtlCol="0" anchor="ctr"/>
          <a:lstStyle>
            <a:defPPr>
              <a:defRPr lang="ja-JP"/>
            </a:defPPr>
            <a:lvl1pPr marL="0" algn="l" defTabSz="910944" rtl="0" eaLnBrk="1" latinLnBrk="0" hangingPunct="1">
              <a:defRPr kumimoji="1" sz="1800" kern="1200">
                <a:solidFill>
                  <a:schemeClr val="lt1"/>
                </a:solidFill>
                <a:latin typeface="+mn-lt"/>
                <a:ea typeface="+mn-ea"/>
                <a:cs typeface="+mn-cs"/>
              </a:defRPr>
            </a:lvl1pPr>
            <a:lvl2pPr marL="455470" algn="l" defTabSz="910944" rtl="0" eaLnBrk="1" latinLnBrk="0" hangingPunct="1">
              <a:defRPr kumimoji="1" sz="1800" kern="1200">
                <a:solidFill>
                  <a:schemeClr val="lt1"/>
                </a:solidFill>
                <a:latin typeface="+mn-lt"/>
                <a:ea typeface="+mn-ea"/>
                <a:cs typeface="+mn-cs"/>
              </a:defRPr>
            </a:lvl2pPr>
            <a:lvl3pPr marL="910944" algn="l" defTabSz="910944" rtl="0" eaLnBrk="1" latinLnBrk="0" hangingPunct="1">
              <a:defRPr kumimoji="1" sz="1800" kern="1200">
                <a:solidFill>
                  <a:schemeClr val="lt1"/>
                </a:solidFill>
                <a:latin typeface="+mn-lt"/>
                <a:ea typeface="+mn-ea"/>
                <a:cs typeface="+mn-cs"/>
              </a:defRPr>
            </a:lvl3pPr>
            <a:lvl4pPr marL="1366414" algn="l" defTabSz="910944" rtl="0" eaLnBrk="1" latinLnBrk="0" hangingPunct="1">
              <a:defRPr kumimoji="1" sz="1800" kern="1200">
                <a:solidFill>
                  <a:schemeClr val="lt1"/>
                </a:solidFill>
                <a:latin typeface="+mn-lt"/>
                <a:ea typeface="+mn-ea"/>
                <a:cs typeface="+mn-cs"/>
              </a:defRPr>
            </a:lvl4pPr>
            <a:lvl5pPr marL="1821886" algn="l" defTabSz="910944" rtl="0" eaLnBrk="1" latinLnBrk="0" hangingPunct="1">
              <a:defRPr kumimoji="1" sz="1800" kern="1200">
                <a:solidFill>
                  <a:schemeClr val="lt1"/>
                </a:solidFill>
                <a:latin typeface="+mn-lt"/>
                <a:ea typeface="+mn-ea"/>
                <a:cs typeface="+mn-cs"/>
              </a:defRPr>
            </a:lvl5pPr>
            <a:lvl6pPr marL="2277359" algn="l" defTabSz="910944" rtl="0" eaLnBrk="1" latinLnBrk="0" hangingPunct="1">
              <a:defRPr kumimoji="1" sz="1800" kern="1200">
                <a:solidFill>
                  <a:schemeClr val="lt1"/>
                </a:solidFill>
                <a:latin typeface="+mn-lt"/>
                <a:ea typeface="+mn-ea"/>
                <a:cs typeface="+mn-cs"/>
              </a:defRPr>
            </a:lvl6pPr>
            <a:lvl7pPr marL="2732831" algn="l" defTabSz="910944" rtl="0" eaLnBrk="1" latinLnBrk="0" hangingPunct="1">
              <a:defRPr kumimoji="1" sz="1800" kern="1200">
                <a:solidFill>
                  <a:schemeClr val="lt1"/>
                </a:solidFill>
                <a:latin typeface="+mn-lt"/>
                <a:ea typeface="+mn-ea"/>
                <a:cs typeface="+mn-cs"/>
              </a:defRPr>
            </a:lvl7pPr>
            <a:lvl8pPr marL="3188299" algn="l" defTabSz="910944" rtl="0" eaLnBrk="1" latinLnBrk="0" hangingPunct="1">
              <a:defRPr kumimoji="1" sz="1800" kern="1200">
                <a:solidFill>
                  <a:schemeClr val="lt1"/>
                </a:solidFill>
                <a:latin typeface="+mn-lt"/>
                <a:ea typeface="+mn-ea"/>
                <a:cs typeface="+mn-cs"/>
              </a:defRPr>
            </a:lvl8pPr>
            <a:lvl9pPr marL="3643773" algn="l" defTabSz="910944" rtl="0" eaLnBrk="1" latinLnBrk="0" hangingPunct="1">
              <a:defRPr kumimoji="1" sz="1800" kern="1200">
                <a:solidFill>
                  <a:schemeClr val="lt1"/>
                </a:solidFill>
                <a:latin typeface="+mn-lt"/>
                <a:ea typeface="+mn-ea"/>
                <a:cs typeface="+mn-cs"/>
              </a:defRPr>
            </a:lvl9pPr>
          </a:lstStyle>
          <a:p>
            <a:pPr>
              <a:lnSpc>
                <a:spcPts val="2000"/>
              </a:lnSpc>
            </a:pP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健康管理の観点から、裁量労働制が適用される人や管理監督者も含め</a:t>
            </a: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pPr>
            <a:r>
              <a:rPr lang="ja-JP" altLang="en-US" sz="1400" b="1" u="sng"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すべて</a:t>
            </a:r>
            <a:r>
              <a:rPr lang="ja-JP" altLang="en-US" sz="1400" b="1" u="sng"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の人の労働</a:t>
            </a:r>
            <a:r>
              <a:rPr lang="ja-JP" altLang="en-US" sz="1400" b="1" u="sng"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時間の状況が</a:t>
            </a:r>
            <a:r>
              <a:rPr lang="ja-JP" altLang="en-US" sz="1400" b="1" u="sng"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客観的な</a:t>
            </a:r>
            <a:r>
              <a:rPr lang="ja-JP" altLang="en-US" sz="1400" b="1" u="sng"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方法その他適切な方法で</a:t>
            </a:r>
            <a:r>
              <a:rPr lang="ja-JP" altLang="en-US" sz="1400" b="1" u="sng"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把握される</a:t>
            </a:r>
            <a:r>
              <a:rPr lang="ja-JP" altLang="en-US" sz="1400" b="1" u="sng"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よう法律で義務づけます</a:t>
            </a: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4" name="二等辺三角形 63"/>
          <p:cNvSpPr/>
          <p:nvPr/>
        </p:nvSpPr>
        <p:spPr>
          <a:xfrm rot="10800000">
            <a:off x="1295951" y="8370552"/>
            <a:ext cx="485996" cy="144000"/>
          </a:xfrm>
          <a:prstGeom prst="triangl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90000" tIns="72000" rIns="36000" bIns="36000" rtlCol="0" anchor="ctr"/>
          <a:lstStyle/>
          <a:p>
            <a:pPr>
              <a:lnSpc>
                <a:spcPts val="2000"/>
              </a:lnSpc>
            </a:pPr>
            <a:endParaRPr lang="ja-JP" altLang="en-US" sz="14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5" name="正方形/長方形 64"/>
          <p:cNvSpPr/>
          <p:nvPr/>
        </p:nvSpPr>
        <p:spPr>
          <a:xfrm>
            <a:off x="2162531" y="7074552"/>
            <a:ext cx="4528189" cy="3109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「みなし</a:t>
            </a:r>
            <a:r>
              <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時間」と</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は、実際の労働時間にかかわらず</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、あらかじめ定められた時間労働　</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したものとみなす</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こと</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をいいます。</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510893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スライド番号プレースホルダー 3"/>
          <p:cNvSpPr txBox="1">
            <a:spLocks/>
          </p:cNvSpPr>
          <p:nvPr/>
        </p:nvSpPr>
        <p:spPr>
          <a:xfrm>
            <a:off x="5357192" y="9538165"/>
            <a:ext cx="1600200" cy="527403"/>
          </a:xfrm>
          <a:prstGeom prst="rect">
            <a:avLst/>
          </a:prstGeom>
        </p:spPr>
        <p:txBody>
          <a:bodyPr vert="horz" lIns="95710" tIns="47856" rIns="95710" bIns="47856" rtlCol="0" anchor="ctr"/>
          <a:lstStyle>
            <a:defPPr>
              <a:defRPr lang="ja-JP"/>
            </a:defPPr>
            <a:lvl1pPr marL="0" algn="r" defTabSz="910944" rtl="0" eaLnBrk="1" latinLnBrk="0" hangingPunct="1">
              <a:defRPr kumimoji="1" sz="1300" kern="1200">
                <a:solidFill>
                  <a:schemeClr val="tx1">
                    <a:tint val="75000"/>
                  </a:schemeClr>
                </a:solidFill>
                <a:latin typeface="+mn-lt"/>
                <a:ea typeface="+mn-ea"/>
                <a:cs typeface="+mn-cs"/>
              </a:defRPr>
            </a:lvl1pPr>
            <a:lvl2pPr marL="455470" algn="l" defTabSz="910944" rtl="0" eaLnBrk="1" latinLnBrk="0" hangingPunct="1">
              <a:defRPr kumimoji="1" sz="1800" kern="1200">
                <a:solidFill>
                  <a:schemeClr val="tx1"/>
                </a:solidFill>
                <a:latin typeface="+mn-lt"/>
                <a:ea typeface="+mn-ea"/>
                <a:cs typeface="+mn-cs"/>
              </a:defRPr>
            </a:lvl2pPr>
            <a:lvl3pPr marL="910944" algn="l" defTabSz="910944" rtl="0" eaLnBrk="1" latinLnBrk="0" hangingPunct="1">
              <a:defRPr kumimoji="1" sz="1800" kern="1200">
                <a:solidFill>
                  <a:schemeClr val="tx1"/>
                </a:solidFill>
                <a:latin typeface="+mn-lt"/>
                <a:ea typeface="+mn-ea"/>
                <a:cs typeface="+mn-cs"/>
              </a:defRPr>
            </a:lvl3pPr>
            <a:lvl4pPr marL="1366414" algn="l" defTabSz="910944" rtl="0" eaLnBrk="1" latinLnBrk="0" hangingPunct="1">
              <a:defRPr kumimoji="1" sz="1800" kern="1200">
                <a:solidFill>
                  <a:schemeClr val="tx1"/>
                </a:solidFill>
                <a:latin typeface="+mn-lt"/>
                <a:ea typeface="+mn-ea"/>
                <a:cs typeface="+mn-cs"/>
              </a:defRPr>
            </a:lvl4pPr>
            <a:lvl5pPr marL="1821886" algn="l" defTabSz="910944" rtl="0" eaLnBrk="1" latinLnBrk="0" hangingPunct="1">
              <a:defRPr kumimoji="1" sz="1800" kern="1200">
                <a:solidFill>
                  <a:schemeClr val="tx1"/>
                </a:solidFill>
                <a:latin typeface="+mn-lt"/>
                <a:ea typeface="+mn-ea"/>
                <a:cs typeface="+mn-cs"/>
              </a:defRPr>
            </a:lvl5pPr>
            <a:lvl6pPr marL="2277359" algn="l" defTabSz="910944" rtl="0" eaLnBrk="1" latinLnBrk="0" hangingPunct="1">
              <a:defRPr kumimoji="1" sz="1800" kern="1200">
                <a:solidFill>
                  <a:schemeClr val="tx1"/>
                </a:solidFill>
                <a:latin typeface="+mn-lt"/>
                <a:ea typeface="+mn-ea"/>
                <a:cs typeface="+mn-cs"/>
              </a:defRPr>
            </a:lvl6pPr>
            <a:lvl7pPr marL="2732831" algn="l" defTabSz="910944" rtl="0" eaLnBrk="1" latinLnBrk="0" hangingPunct="1">
              <a:defRPr kumimoji="1" sz="1800" kern="1200">
                <a:solidFill>
                  <a:schemeClr val="tx1"/>
                </a:solidFill>
                <a:latin typeface="+mn-lt"/>
                <a:ea typeface="+mn-ea"/>
                <a:cs typeface="+mn-cs"/>
              </a:defRPr>
            </a:lvl7pPr>
            <a:lvl8pPr marL="3188299" algn="l" defTabSz="910944" rtl="0" eaLnBrk="1" latinLnBrk="0" hangingPunct="1">
              <a:defRPr kumimoji="1" sz="1800" kern="1200">
                <a:solidFill>
                  <a:schemeClr val="tx1"/>
                </a:solidFill>
                <a:latin typeface="+mn-lt"/>
                <a:ea typeface="+mn-ea"/>
                <a:cs typeface="+mn-cs"/>
              </a:defRPr>
            </a:lvl8pPr>
            <a:lvl9pPr marL="3643773" algn="l" defTabSz="910944" rtl="0" eaLnBrk="1" latinLnBrk="0" hangingPunct="1">
              <a:defRPr kumimoji="1" sz="1800" kern="1200">
                <a:solidFill>
                  <a:schemeClr val="tx1"/>
                </a:solidFill>
                <a:latin typeface="+mn-lt"/>
                <a:ea typeface="+mn-ea"/>
                <a:cs typeface="+mn-cs"/>
              </a:defRPr>
            </a:lvl9pPr>
          </a:lstStyle>
          <a:p>
            <a:fld id="{880319E4-FDE7-458F-BD10-6FC582C326FE}" type="slidenum">
              <a:rPr lang="ja-JP" altLang="en-US" sz="1800" b="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pPr/>
              <a:t>6</a:t>
            </a:fld>
            <a:endPar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4" name="正方形/長方形 73"/>
          <p:cNvSpPr/>
          <p:nvPr/>
        </p:nvSpPr>
        <p:spPr>
          <a:xfrm>
            <a:off x="260648" y="273600"/>
            <a:ext cx="6337300" cy="431478"/>
          </a:xfrm>
          <a:prstGeom prst="rect">
            <a:avLst/>
          </a:prstGeom>
          <a:solidFill>
            <a:srgbClr val="D50115"/>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72000" bIns="0" rtlCol="0" anchor="ctr"/>
          <a:lstStyle/>
          <a:p>
            <a:r>
              <a:rPr lang="ja-JP" altLang="en-US"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⑥ </a:t>
            </a:r>
            <a:r>
              <a:rPr lang="ja-JP" altLang="en-US"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「フレックスタイム制</a:t>
            </a:r>
            <a:r>
              <a:rPr lang="ja-JP" altLang="en-US"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拡充します</a:t>
            </a:r>
          </a:p>
        </p:txBody>
      </p:sp>
      <p:sp>
        <p:nvSpPr>
          <p:cNvPr id="85" name="正方形/長方形 84"/>
          <p:cNvSpPr/>
          <p:nvPr/>
        </p:nvSpPr>
        <p:spPr>
          <a:xfrm>
            <a:off x="3501571" y="1299063"/>
            <a:ext cx="3096080" cy="6768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正方形/長方形 85"/>
          <p:cNvSpPr/>
          <p:nvPr/>
        </p:nvSpPr>
        <p:spPr>
          <a:xfrm>
            <a:off x="252517" y="1299063"/>
            <a:ext cx="3024000" cy="6768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3636128" y="2129139"/>
            <a:ext cx="2851847" cy="653329"/>
          </a:xfrm>
          <a:prstGeom prst="rect">
            <a:avLst/>
          </a:prstGeom>
          <a:no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r>
              <a:rPr kumimoji="1" lang="ja-JP" altLang="en-US"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清算期間が３か月</a:t>
            </a:r>
            <a:r>
              <a:rPr lang="ja-JP" altLang="en-US" sz="12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になると・・</a:t>
            </a:r>
            <a:endParaRPr lang="en-US" altLang="ja-JP" sz="12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600"/>
              </a:lnSpc>
            </a:pPr>
            <a:r>
              <a:rPr lang="ja-JP" altLang="en-US"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６月</a:t>
            </a:r>
            <a:r>
              <a:rPr lang="ja-JP" altLang="en-US" sz="12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に働いた時間分</a:t>
            </a:r>
            <a:r>
              <a:rPr lang="ja-JP" altLang="en-US"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を、</a:t>
            </a:r>
            <a:endParaRPr lang="en-US" altLang="ja-JP"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600"/>
              </a:lnSpc>
            </a:pPr>
            <a:r>
              <a:rPr lang="ja-JP" altLang="en-US"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８月の休んだ分に振り替えできます。</a:t>
            </a:r>
            <a:endParaRPr kumimoji="1" lang="ja-JP" altLang="en-US" sz="12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正方形/長方形 52"/>
          <p:cNvSpPr/>
          <p:nvPr/>
        </p:nvSpPr>
        <p:spPr>
          <a:xfrm>
            <a:off x="2215" y="8080948"/>
            <a:ext cx="6163089" cy="64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44463"/>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子育てや介護といった生活上のニーズに合わせて労働時間</a:t>
            </a: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が決められ</a:t>
            </a: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463"/>
            <a:r>
              <a:rPr lang="en-US" altLang="ja-JP"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より柔軟な働き方が可能になります。</a:t>
            </a:r>
            <a:endParaRPr kumimoji="1"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 name="角丸四角形 53"/>
          <p:cNvSpPr/>
          <p:nvPr/>
        </p:nvSpPr>
        <p:spPr>
          <a:xfrm>
            <a:off x="3636128" y="5781312"/>
            <a:ext cx="2851847" cy="1944000"/>
          </a:xfrm>
          <a:prstGeom prst="roundRect">
            <a:avLst>
              <a:gd name="adj" fmla="val 8036"/>
            </a:avLst>
          </a:prstGeom>
          <a:solidFill>
            <a:srgbClr val="FFFFDD"/>
          </a:solidFill>
          <a:ln cap="rnd">
            <a:solidFill>
              <a:srgbClr val="00206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08000" tIns="144000" rIns="72000" bIns="0" rtlCol="0" anchor="ctr"/>
          <a:lstStyle/>
          <a:p>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「６・７・８月の３か月」の中で労働時間の調整が可能となるため、子育て中の親が８月の労働時間を短くすることで</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solidFill>
                  <a:srgbClr val="D50115"/>
                </a:solidFill>
                <a:latin typeface="メイリオ" panose="020B0604030504040204" pitchFamily="50" charset="-128"/>
                <a:ea typeface="メイリオ" panose="020B0604030504040204" pitchFamily="50" charset="-128"/>
                <a:cs typeface="メイリオ" panose="020B0604030504040204" pitchFamily="50" charset="-128"/>
              </a:rPr>
              <a:t>夏休み中の子ども</a:t>
            </a:r>
            <a:endParaRPr lang="en-US" altLang="ja-JP" sz="1200" b="1" dirty="0" smtClean="0">
              <a:solidFill>
                <a:srgbClr val="D50115"/>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dirty="0" smtClean="0">
                <a:solidFill>
                  <a:srgbClr val="D50115"/>
                </a:solidFill>
                <a:latin typeface="メイリオ" panose="020B0604030504040204" pitchFamily="50" charset="-128"/>
                <a:ea typeface="メイリオ" panose="020B0604030504040204" pitchFamily="50" charset="-128"/>
                <a:cs typeface="メイリオ" panose="020B0604030504040204" pitchFamily="50" charset="-128"/>
              </a:rPr>
              <a:t>と過ごす時間を確保しやすく</a:t>
            </a:r>
            <a:endParaRPr lang="en-US" altLang="ja-JP" sz="1200" b="1" dirty="0" smtClean="0">
              <a:solidFill>
                <a:srgbClr val="D50115"/>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dirty="0" smtClean="0">
                <a:solidFill>
                  <a:srgbClr val="D50115"/>
                </a:solidFill>
                <a:latin typeface="メイリオ" panose="020B0604030504040204" pitchFamily="50" charset="-128"/>
                <a:ea typeface="メイリオ" panose="020B0604030504040204" pitchFamily="50" charset="-128"/>
                <a:cs typeface="メイリオ" panose="020B0604030504040204" pitchFamily="50" charset="-128"/>
              </a:rPr>
              <a:t>なります</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0" name="正方形/長方形 79"/>
          <p:cNvSpPr/>
          <p:nvPr/>
        </p:nvSpPr>
        <p:spPr>
          <a:xfrm>
            <a:off x="252517" y="1424608"/>
            <a:ext cx="800219" cy="276999"/>
          </a:xfrm>
          <a:prstGeom prst="rect">
            <a:avLst/>
          </a:prstGeom>
          <a:noFill/>
          <a:ln>
            <a:noFill/>
          </a:ln>
        </p:spPr>
        <p:txBody>
          <a:bodyPr wrap="none">
            <a:spAutoFit/>
          </a:bodyPr>
          <a:lstStyle/>
          <a:p>
            <a:r>
              <a:rPr lang="ja-JP" altLang="en-US"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（現在）</a:t>
            </a:r>
            <a:endParaRPr lang="en-US" altLang="ja-JP" sz="12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1" name="右矢印 80"/>
          <p:cNvSpPr/>
          <p:nvPr/>
        </p:nvSpPr>
        <p:spPr>
          <a:xfrm>
            <a:off x="3202933" y="1825723"/>
            <a:ext cx="350981" cy="288000"/>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44000" tIns="72000" bIns="0" rtlCol="0" anchor="ctr"/>
          <a:lstStyle/>
          <a:p>
            <a:pPr>
              <a:lnSpc>
                <a:spcPts val="2000"/>
              </a:lnSpc>
            </a:pPr>
            <a:endParaRPr lang="ja-JP" altLang="en-US" sz="14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2" name="角丸四角形吹き出し 81"/>
          <p:cNvSpPr/>
          <p:nvPr/>
        </p:nvSpPr>
        <p:spPr>
          <a:xfrm>
            <a:off x="354213" y="1765322"/>
            <a:ext cx="2808000" cy="324000"/>
          </a:xfrm>
          <a:prstGeom prst="wedgeRoundRectCallout">
            <a:avLst>
              <a:gd name="adj1" fmla="val 18878"/>
              <a:gd name="adj2" fmla="val 44696"/>
              <a:gd name="adj3" fmla="val 16667"/>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44000" tIns="72000" bIns="0" rtlCol="0" anchor="ctr"/>
          <a:lstStyle>
            <a:defPPr>
              <a:defRPr lang="ja-JP"/>
            </a:defPPr>
            <a:lvl1pPr marL="0" algn="l" defTabSz="910944" rtl="0" eaLnBrk="1" latinLnBrk="0" hangingPunct="1">
              <a:defRPr kumimoji="1" sz="1800" kern="1200">
                <a:solidFill>
                  <a:schemeClr val="lt1"/>
                </a:solidFill>
                <a:latin typeface="+mn-lt"/>
                <a:ea typeface="+mn-ea"/>
                <a:cs typeface="+mn-cs"/>
              </a:defRPr>
            </a:lvl1pPr>
            <a:lvl2pPr marL="455470" algn="l" defTabSz="910944" rtl="0" eaLnBrk="1" latinLnBrk="0" hangingPunct="1">
              <a:defRPr kumimoji="1" sz="1800" kern="1200">
                <a:solidFill>
                  <a:schemeClr val="lt1"/>
                </a:solidFill>
                <a:latin typeface="+mn-lt"/>
                <a:ea typeface="+mn-ea"/>
                <a:cs typeface="+mn-cs"/>
              </a:defRPr>
            </a:lvl2pPr>
            <a:lvl3pPr marL="910944" algn="l" defTabSz="910944" rtl="0" eaLnBrk="1" latinLnBrk="0" hangingPunct="1">
              <a:defRPr kumimoji="1" sz="1800" kern="1200">
                <a:solidFill>
                  <a:schemeClr val="lt1"/>
                </a:solidFill>
                <a:latin typeface="+mn-lt"/>
                <a:ea typeface="+mn-ea"/>
                <a:cs typeface="+mn-cs"/>
              </a:defRPr>
            </a:lvl3pPr>
            <a:lvl4pPr marL="1366414" algn="l" defTabSz="910944" rtl="0" eaLnBrk="1" latinLnBrk="0" hangingPunct="1">
              <a:defRPr kumimoji="1" sz="1800" kern="1200">
                <a:solidFill>
                  <a:schemeClr val="lt1"/>
                </a:solidFill>
                <a:latin typeface="+mn-lt"/>
                <a:ea typeface="+mn-ea"/>
                <a:cs typeface="+mn-cs"/>
              </a:defRPr>
            </a:lvl4pPr>
            <a:lvl5pPr marL="1821886" algn="l" defTabSz="910944" rtl="0" eaLnBrk="1" latinLnBrk="0" hangingPunct="1">
              <a:defRPr kumimoji="1" sz="1800" kern="1200">
                <a:solidFill>
                  <a:schemeClr val="lt1"/>
                </a:solidFill>
                <a:latin typeface="+mn-lt"/>
                <a:ea typeface="+mn-ea"/>
                <a:cs typeface="+mn-cs"/>
              </a:defRPr>
            </a:lvl5pPr>
            <a:lvl6pPr marL="2277359" algn="l" defTabSz="910944" rtl="0" eaLnBrk="1" latinLnBrk="0" hangingPunct="1">
              <a:defRPr kumimoji="1" sz="1800" kern="1200">
                <a:solidFill>
                  <a:schemeClr val="lt1"/>
                </a:solidFill>
                <a:latin typeface="+mn-lt"/>
                <a:ea typeface="+mn-ea"/>
                <a:cs typeface="+mn-cs"/>
              </a:defRPr>
            </a:lvl6pPr>
            <a:lvl7pPr marL="2732831" algn="l" defTabSz="910944" rtl="0" eaLnBrk="1" latinLnBrk="0" hangingPunct="1">
              <a:defRPr kumimoji="1" sz="1800" kern="1200">
                <a:solidFill>
                  <a:schemeClr val="lt1"/>
                </a:solidFill>
                <a:latin typeface="+mn-lt"/>
                <a:ea typeface="+mn-ea"/>
                <a:cs typeface="+mn-cs"/>
              </a:defRPr>
            </a:lvl7pPr>
            <a:lvl8pPr marL="3188299" algn="l" defTabSz="910944" rtl="0" eaLnBrk="1" latinLnBrk="0" hangingPunct="1">
              <a:defRPr kumimoji="1" sz="1800" kern="1200">
                <a:solidFill>
                  <a:schemeClr val="lt1"/>
                </a:solidFill>
                <a:latin typeface="+mn-lt"/>
                <a:ea typeface="+mn-ea"/>
                <a:cs typeface="+mn-cs"/>
              </a:defRPr>
            </a:lvl8pPr>
            <a:lvl9pPr marL="3643773" algn="l" defTabSz="910944" rtl="0" eaLnBrk="1" latinLnBrk="0" hangingPunct="1">
              <a:defRPr kumimoji="1" sz="1800" kern="1200">
                <a:solidFill>
                  <a:schemeClr val="lt1"/>
                </a:solidFill>
                <a:latin typeface="+mn-lt"/>
                <a:ea typeface="+mn-ea"/>
                <a:cs typeface="+mn-cs"/>
              </a:defRPr>
            </a:lvl9pPr>
          </a:lstStyle>
          <a:p>
            <a:r>
              <a:rPr lang="ja-JP" altLang="en-US" sz="14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労働時間の清算期間：１か月</a:t>
            </a:r>
            <a:endParaRPr lang="en-US" altLang="ja-JP" sz="14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3" name="正方形/長方形 82"/>
          <p:cNvSpPr/>
          <p:nvPr/>
        </p:nvSpPr>
        <p:spPr>
          <a:xfrm>
            <a:off x="3501008" y="1424608"/>
            <a:ext cx="889987" cy="276999"/>
          </a:xfrm>
          <a:prstGeom prst="rect">
            <a:avLst/>
          </a:prstGeom>
          <a:noFill/>
          <a:ln>
            <a:noFill/>
          </a:ln>
        </p:spPr>
        <p:txBody>
          <a:bodyPr wrap="none">
            <a:spAutoFit/>
          </a:bodyPr>
          <a:lstStyle/>
          <a:p>
            <a:pPr algn="ctr"/>
            <a:r>
              <a:rPr lang="ja-JP" altLang="en-US" sz="1200" b="1" spc="-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（改正後）</a:t>
            </a:r>
            <a:endParaRPr lang="en-US" altLang="ja-JP" sz="12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4" name="角丸四角形吹き出し 83"/>
          <p:cNvSpPr/>
          <p:nvPr/>
        </p:nvSpPr>
        <p:spPr>
          <a:xfrm>
            <a:off x="3607976" y="1752257"/>
            <a:ext cx="2880000" cy="324000"/>
          </a:xfrm>
          <a:prstGeom prst="wedgeRoundRectCallout">
            <a:avLst>
              <a:gd name="adj1" fmla="val 18878"/>
              <a:gd name="adj2" fmla="val 44696"/>
              <a:gd name="adj3" fmla="val 16667"/>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44000" tIns="72000" bIns="0" rtlCol="0" anchor="ctr"/>
          <a:lstStyle>
            <a:defPPr>
              <a:defRPr lang="ja-JP"/>
            </a:defPPr>
            <a:lvl1pPr marL="0" algn="l" defTabSz="910944" rtl="0" eaLnBrk="1" latinLnBrk="0" hangingPunct="1">
              <a:defRPr kumimoji="1" sz="1800" kern="1200">
                <a:solidFill>
                  <a:schemeClr val="lt1"/>
                </a:solidFill>
                <a:latin typeface="+mn-lt"/>
                <a:ea typeface="+mn-ea"/>
                <a:cs typeface="+mn-cs"/>
              </a:defRPr>
            </a:lvl1pPr>
            <a:lvl2pPr marL="455470" algn="l" defTabSz="910944" rtl="0" eaLnBrk="1" latinLnBrk="0" hangingPunct="1">
              <a:defRPr kumimoji="1" sz="1800" kern="1200">
                <a:solidFill>
                  <a:schemeClr val="lt1"/>
                </a:solidFill>
                <a:latin typeface="+mn-lt"/>
                <a:ea typeface="+mn-ea"/>
                <a:cs typeface="+mn-cs"/>
              </a:defRPr>
            </a:lvl2pPr>
            <a:lvl3pPr marL="910944" algn="l" defTabSz="910944" rtl="0" eaLnBrk="1" latinLnBrk="0" hangingPunct="1">
              <a:defRPr kumimoji="1" sz="1800" kern="1200">
                <a:solidFill>
                  <a:schemeClr val="lt1"/>
                </a:solidFill>
                <a:latin typeface="+mn-lt"/>
                <a:ea typeface="+mn-ea"/>
                <a:cs typeface="+mn-cs"/>
              </a:defRPr>
            </a:lvl3pPr>
            <a:lvl4pPr marL="1366414" algn="l" defTabSz="910944" rtl="0" eaLnBrk="1" latinLnBrk="0" hangingPunct="1">
              <a:defRPr kumimoji="1" sz="1800" kern="1200">
                <a:solidFill>
                  <a:schemeClr val="lt1"/>
                </a:solidFill>
                <a:latin typeface="+mn-lt"/>
                <a:ea typeface="+mn-ea"/>
                <a:cs typeface="+mn-cs"/>
              </a:defRPr>
            </a:lvl4pPr>
            <a:lvl5pPr marL="1821886" algn="l" defTabSz="910944" rtl="0" eaLnBrk="1" latinLnBrk="0" hangingPunct="1">
              <a:defRPr kumimoji="1" sz="1800" kern="1200">
                <a:solidFill>
                  <a:schemeClr val="lt1"/>
                </a:solidFill>
                <a:latin typeface="+mn-lt"/>
                <a:ea typeface="+mn-ea"/>
                <a:cs typeface="+mn-cs"/>
              </a:defRPr>
            </a:lvl5pPr>
            <a:lvl6pPr marL="2277359" algn="l" defTabSz="910944" rtl="0" eaLnBrk="1" latinLnBrk="0" hangingPunct="1">
              <a:defRPr kumimoji="1" sz="1800" kern="1200">
                <a:solidFill>
                  <a:schemeClr val="lt1"/>
                </a:solidFill>
                <a:latin typeface="+mn-lt"/>
                <a:ea typeface="+mn-ea"/>
                <a:cs typeface="+mn-cs"/>
              </a:defRPr>
            </a:lvl6pPr>
            <a:lvl7pPr marL="2732831" algn="l" defTabSz="910944" rtl="0" eaLnBrk="1" latinLnBrk="0" hangingPunct="1">
              <a:defRPr kumimoji="1" sz="1800" kern="1200">
                <a:solidFill>
                  <a:schemeClr val="lt1"/>
                </a:solidFill>
                <a:latin typeface="+mn-lt"/>
                <a:ea typeface="+mn-ea"/>
                <a:cs typeface="+mn-cs"/>
              </a:defRPr>
            </a:lvl7pPr>
            <a:lvl8pPr marL="3188299" algn="l" defTabSz="910944" rtl="0" eaLnBrk="1" latinLnBrk="0" hangingPunct="1">
              <a:defRPr kumimoji="1" sz="1800" kern="1200">
                <a:solidFill>
                  <a:schemeClr val="lt1"/>
                </a:solidFill>
                <a:latin typeface="+mn-lt"/>
                <a:ea typeface="+mn-ea"/>
                <a:cs typeface="+mn-cs"/>
              </a:defRPr>
            </a:lvl8pPr>
            <a:lvl9pPr marL="3643773" algn="l" defTabSz="910944" rtl="0" eaLnBrk="1" latinLnBrk="0" hangingPunct="1">
              <a:defRPr kumimoji="1" sz="1800" kern="1200">
                <a:solidFill>
                  <a:schemeClr val="lt1"/>
                </a:solidFill>
                <a:latin typeface="+mn-lt"/>
                <a:ea typeface="+mn-ea"/>
                <a:cs typeface="+mn-cs"/>
              </a:defRPr>
            </a:lvl9pPr>
          </a:lstStyle>
          <a:p>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労働時間</a:t>
            </a: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の清算期間</a:t>
            </a: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３か月</a:t>
            </a:r>
            <a:endParaRPr lang="en-US" altLang="ja-JP"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7" name="四角形吹き出し 86"/>
          <p:cNvSpPr/>
          <p:nvPr/>
        </p:nvSpPr>
        <p:spPr>
          <a:xfrm>
            <a:off x="3717352" y="3296888"/>
            <a:ext cx="2880000" cy="465785"/>
          </a:xfrm>
          <a:prstGeom prst="wedgeRectCallout">
            <a:avLst>
              <a:gd name="adj1" fmla="val 23525"/>
              <a:gd name="adj2" fmla="val 40555"/>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108000" tIns="90000" rIns="0" bIns="36000" rtlCol="0" anchor="ctr">
            <a:spAutoFit/>
          </a:bodyPr>
          <a:lstStyle/>
          <a:p>
            <a:r>
              <a:rPr lang="ja-JP" altLang="en-US"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①</a:t>
            </a:r>
            <a:r>
              <a:rPr lang="ja-JP" altLang="en-US" sz="1100" b="1" spc="-5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３か月の平均で法定労働時間以内にすれば、</a:t>
            </a:r>
            <a:endParaRPr lang="en-US" altLang="ja-JP" sz="1100" b="1" spc="-5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b="1" spc="-5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割増賃金の支払いは必要ありません。</a:t>
            </a:r>
            <a:endParaRPr lang="ja-JP" altLang="en-US" sz="11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8" name="四角形吹き出し 87"/>
          <p:cNvSpPr/>
          <p:nvPr/>
        </p:nvSpPr>
        <p:spPr>
          <a:xfrm>
            <a:off x="3717352" y="4622215"/>
            <a:ext cx="2880000" cy="465785"/>
          </a:xfrm>
          <a:prstGeom prst="wedgeRectCallout">
            <a:avLst>
              <a:gd name="adj1" fmla="val 23525"/>
              <a:gd name="adj2" fmla="val 40555"/>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108000" tIns="90000" rIns="0" bIns="36000" rtlCol="0" anchor="ctr">
            <a:spAutoFit/>
          </a:bodyPr>
          <a:lstStyle/>
          <a:p>
            <a:r>
              <a:rPr lang="ja-JP" altLang="en-US"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②６月に働いた時間分があるので、８月は</a:t>
            </a:r>
            <a:endParaRPr lang="en-US" altLang="ja-JP"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働かなくても欠勤</a:t>
            </a:r>
            <a:r>
              <a:rPr lang="ja-JP" altLang="en-US" sz="11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扱い</a:t>
            </a:r>
            <a:r>
              <a:rPr lang="ja-JP" altLang="en-US"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とはなりません。</a:t>
            </a:r>
            <a:endParaRPr lang="ja-JP" altLang="en-US" sz="11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27" name="グループ化 26"/>
          <p:cNvGrpSpPr/>
          <p:nvPr/>
        </p:nvGrpSpPr>
        <p:grpSpPr>
          <a:xfrm>
            <a:off x="222732" y="4523679"/>
            <a:ext cx="2867708" cy="3525737"/>
            <a:chOff x="222732" y="7163711"/>
            <a:chExt cx="2867708" cy="2407958"/>
          </a:xfrm>
        </p:grpSpPr>
        <p:sp>
          <p:nvSpPr>
            <p:cNvPr id="47" name="正方形/長方形 46"/>
            <p:cNvSpPr/>
            <p:nvPr/>
          </p:nvSpPr>
          <p:spPr>
            <a:xfrm>
              <a:off x="1324259" y="8053669"/>
              <a:ext cx="1148044" cy="3832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法定労働</a:t>
              </a:r>
              <a:r>
                <a:rPr lang="ja-JP" altLang="en-US" sz="1050" b="1"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時間</a:t>
              </a:r>
              <a:endParaRPr kumimoji="1" lang="ja-JP" altLang="en-US" sz="1050" b="1"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正方形/長方形 30"/>
            <p:cNvSpPr/>
            <p:nvPr/>
          </p:nvSpPr>
          <p:spPr>
            <a:xfrm>
              <a:off x="2173327" y="8727479"/>
              <a:ext cx="819758" cy="539998"/>
            </a:xfrm>
            <a:prstGeom prst="rect">
              <a:avLst/>
            </a:prstGeom>
            <a:solidFill>
              <a:srgbClr val="FFCD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2" name="正方形/長方形 31"/>
            <p:cNvSpPr/>
            <p:nvPr/>
          </p:nvSpPr>
          <p:spPr>
            <a:xfrm>
              <a:off x="1366216" y="8345891"/>
              <a:ext cx="819758" cy="899998"/>
            </a:xfrm>
            <a:prstGeom prst="rect">
              <a:avLst/>
            </a:prstGeom>
            <a:solidFill>
              <a:srgbClr val="FFCD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3" name="正方形/長方形 32"/>
            <p:cNvSpPr/>
            <p:nvPr/>
          </p:nvSpPr>
          <p:spPr>
            <a:xfrm>
              <a:off x="546276" y="7992966"/>
              <a:ext cx="819758" cy="1259997"/>
            </a:xfrm>
            <a:prstGeom prst="rect">
              <a:avLst/>
            </a:prstGeom>
            <a:solidFill>
              <a:srgbClr val="FFCD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34" name="直線矢印コネクタ 33"/>
            <p:cNvCxnSpPr/>
            <p:nvPr/>
          </p:nvCxnSpPr>
          <p:spPr>
            <a:xfrm>
              <a:off x="546276" y="9258653"/>
              <a:ext cx="819758" cy="3"/>
            </a:xfrm>
            <a:prstGeom prst="straightConnector1">
              <a:avLst/>
            </a:prstGeom>
            <a:ln w="28575">
              <a:headEnd type="arrow"/>
              <a:tailEnd type="arrow"/>
            </a:ln>
          </p:spPr>
          <p:style>
            <a:lnRef idx="1">
              <a:schemeClr val="dk1"/>
            </a:lnRef>
            <a:fillRef idx="0">
              <a:schemeClr val="dk1"/>
            </a:fillRef>
            <a:effectRef idx="0">
              <a:schemeClr val="dk1"/>
            </a:effectRef>
            <a:fontRef idx="minor">
              <a:schemeClr val="tx1"/>
            </a:fontRef>
          </p:style>
        </p:cxnSp>
        <p:cxnSp>
          <p:nvCxnSpPr>
            <p:cNvPr id="35" name="直線矢印コネクタ 34"/>
            <p:cNvCxnSpPr/>
            <p:nvPr/>
          </p:nvCxnSpPr>
          <p:spPr>
            <a:xfrm>
              <a:off x="1353570" y="9258650"/>
              <a:ext cx="819758" cy="3"/>
            </a:xfrm>
            <a:prstGeom prst="straightConnector1">
              <a:avLst/>
            </a:prstGeom>
            <a:ln w="28575">
              <a:headEnd type="arrow"/>
              <a:tailEnd type="arrow"/>
            </a:ln>
          </p:spPr>
          <p:style>
            <a:lnRef idx="1">
              <a:schemeClr val="dk1"/>
            </a:lnRef>
            <a:fillRef idx="0">
              <a:schemeClr val="dk1"/>
            </a:fillRef>
            <a:effectRef idx="0">
              <a:schemeClr val="dk1"/>
            </a:effectRef>
            <a:fontRef idx="minor">
              <a:schemeClr val="tx1"/>
            </a:fontRef>
          </p:style>
        </p:cxnSp>
        <p:cxnSp>
          <p:nvCxnSpPr>
            <p:cNvPr id="36" name="直線矢印コネクタ 35"/>
            <p:cNvCxnSpPr/>
            <p:nvPr/>
          </p:nvCxnSpPr>
          <p:spPr>
            <a:xfrm>
              <a:off x="2161892" y="9258647"/>
              <a:ext cx="819758" cy="3"/>
            </a:xfrm>
            <a:prstGeom prst="straightConnector1">
              <a:avLst/>
            </a:prstGeom>
            <a:ln w="28575">
              <a:headEnd type="arrow"/>
              <a:tailEnd type="arrow"/>
            </a:ln>
          </p:spPr>
          <p:style>
            <a:lnRef idx="1">
              <a:schemeClr val="dk1"/>
            </a:lnRef>
            <a:fillRef idx="0">
              <a:schemeClr val="dk1"/>
            </a:fillRef>
            <a:effectRef idx="0">
              <a:schemeClr val="dk1"/>
            </a:effectRef>
            <a:fontRef idx="minor">
              <a:schemeClr val="tx1"/>
            </a:fontRef>
          </p:style>
        </p:cxnSp>
        <p:sp>
          <p:nvSpPr>
            <p:cNvPr id="39" name="正方形/長方形 38"/>
            <p:cNvSpPr/>
            <p:nvPr/>
          </p:nvSpPr>
          <p:spPr>
            <a:xfrm>
              <a:off x="694857" y="9283669"/>
              <a:ext cx="483560" cy="28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6</a:t>
              </a: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1" name="正方形/長方形 40"/>
            <p:cNvSpPr/>
            <p:nvPr/>
          </p:nvSpPr>
          <p:spPr>
            <a:xfrm>
              <a:off x="222732" y="7163711"/>
              <a:ext cx="830004" cy="415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労働時間</a:t>
              </a:r>
            </a:p>
          </p:txBody>
        </p:sp>
        <p:cxnSp>
          <p:nvCxnSpPr>
            <p:cNvPr id="48" name="直線矢印コネクタ 47"/>
            <p:cNvCxnSpPr/>
            <p:nvPr/>
          </p:nvCxnSpPr>
          <p:spPr>
            <a:xfrm flipH="1" flipV="1">
              <a:off x="546276" y="7467482"/>
              <a:ext cx="0" cy="1799995"/>
            </a:xfrm>
            <a:prstGeom prst="straightConnector1">
              <a:avLst/>
            </a:prstGeom>
            <a:ln w="28575">
              <a:headEnd type="arrow"/>
              <a:tailEnd type="arrow"/>
            </a:ln>
          </p:spPr>
          <p:style>
            <a:lnRef idx="1">
              <a:schemeClr val="dk1"/>
            </a:lnRef>
            <a:fillRef idx="0">
              <a:schemeClr val="dk1"/>
            </a:fillRef>
            <a:effectRef idx="0">
              <a:schemeClr val="dk1"/>
            </a:effectRef>
            <a:fontRef idx="minor">
              <a:schemeClr val="tx1"/>
            </a:fontRef>
          </p:style>
        </p:cxnSp>
        <p:sp>
          <p:nvSpPr>
            <p:cNvPr id="56" name="正方形/長方形 55"/>
            <p:cNvSpPr/>
            <p:nvPr/>
          </p:nvSpPr>
          <p:spPr>
            <a:xfrm>
              <a:off x="1523815" y="9282170"/>
              <a:ext cx="483560" cy="28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7</a:t>
              </a: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7" name="正方形/長方形 56"/>
            <p:cNvSpPr/>
            <p:nvPr/>
          </p:nvSpPr>
          <p:spPr>
            <a:xfrm>
              <a:off x="2329989" y="9274300"/>
              <a:ext cx="483560" cy="28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8</a:t>
              </a: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61" name="直線コネクタ 60"/>
            <p:cNvCxnSpPr/>
            <p:nvPr/>
          </p:nvCxnSpPr>
          <p:spPr>
            <a:xfrm rot="5400000">
              <a:off x="1983093" y="8527860"/>
              <a:ext cx="396000" cy="0"/>
            </a:xfrm>
            <a:prstGeom prst="line">
              <a:avLst/>
            </a:prstGeom>
            <a:ln w="25400">
              <a:solidFill>
                <a:srgbClr val="D50115"/>
              </a:solidFill>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p:nvPr/>
          </p:nvCxnSpPr>
          <p:spPr>
            <a:xfrm>
              <a:off x="426227" y="8318991"/>
              <a:ext cx="2664213" cy="0"/>
            </a:xfrm>
            <a:prstGeom prst="line">
              <a:avLst/>
            </a:prstGeom>
            <a:ln w="158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1369955" y="8329860"/>
              <a:ext cx="0" cy="953809"/>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10" name="グループ化 9"/>
            <p:cNvGrpSpPr/>
            <p:nvPr/>
          </p:nvGrpSpPr>
          <p:grpSpPr>
            <a:xfrm>
              <a:off x="546276" y="7976141"/>
              <a:ext cx="2444285" cy="1307528"/>
              <a:chOff x="546276" y="7976141"/>
              <a:chExt cx="2444285" cy="1307528"/>
            </a:xfrm>
          </p:grpSpPr>
          <p:cxnSp>
            <p:nvCxnSpPr>
              <p:cNvPr id="42" name="直線コネクタ 41"/>
              <p:cNvCxnSpPr/>
              <p:nvPr/>
            </p:nvCxnSpPr>
            <p:spPr>
              <a:xfrm>
                <a:off x="546276" y="7985851"/>
                <a:ext cx="819758" cy="0"/>
              </a:xfrm>
              <a:prstGeom prst="line">
                <a:avLst/>
              </a:prstGeom>
              <a:ln w="25400">
                <a:solidFill>
                  <a:srgbClr val="D50115"/>
                </a:solidFill>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a:off x="1366216" y="8331377"/>
                <a:ext cx="819758" cy="0"/>
              </a:xfrm>
              <a:prstGeom prst="line">
                <a:avLst/>
              </a:prstGeom>
              <a:ln w="25400">
                <a:solidFill>
                  <a:srgbClr val="D50115"/>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rot="5400000">
                <a:off x="1189955" y="8156141"/>
                <a:ext cx="359999" cy="0"/>
              </a:xfrm>
              <a:prstGeom prst="line">
                <a:avLst/>
              </a:prstGeom>
              <a:ln w="25400">
                <a:solidFill>
                  <a:srgbClr val="D50115"/>
                </a:solidFill>
              </a:ln>
            </p:spPr>
            <p:style>
              <a:lnRef idx="1">
                <a:schemeClr val="accent1"/>
              </a:lnRef>
              <a:fillRef idx="0">
                <a:schemeClr val="accent1"/>
              </a:fillRef>
              <a:effectRef idx="0">
                <a:schemeClr val="accent1"/>
              </a:effectRef>
              <a:fontRef idx="minor">
                <a:schemeClr val="tx1"/>
              </a:fontRef>
            </p:style>
          </p:cxnSp>
          <p:cxnSp>
            <p:nvCxnSpPr>
              <p:cNvPr id="60" name="直線コネクタ 59"/>
              <p:cNvCxnSpPr/>
              <p:nvPr/>
            </p:nvCxnSpPr>
            <p:spPr>
              <a:xfrm>
                <a:off x="2170803" y="8714125"/>
                <a:ext cx="819758" cy="0"/>
              </a:xfrm>
              <a:prstGeom prst="line">
                <a:avLst/>
              </a:prstGeom>
              <a:ln w="25400">
                <a:solidFill>
                  <a:srgbClr val="D50115"/>
                </a:solidFill>
              </a:ln>
            </p:spPr>
            <p:style>
              <a:lnRef idx="1">
                <a:schemeClr val="accent1"/>
              </a:lnRef>
              <a:fillRef idx="0">
                <a:schemeClr val="accent1"/>
              </a:fillRef>
              <a:effectRef idx="0">
                <a:schemeClr val="accent1"/>
              </a:effectRef>
              <a:fontRef idx="minor">
                <a:schemeClr val="tx1"/>
              </a:fontRef>
            </p:style>
          </p:cxnSp>
          <p:cxnSp>
            <p:nvCxnSpPr>
              <p:cNvPr id="89" name="直線コネクタ 88"/>
              <p:cNvCxnSpPr/>
              <p:nvPr/>
            </p:nvCxnSpPr>
            <p:spPr>
              <a:xfrm>
                <a:off x="2169772" y="8329860"/>
                <a:ext cx="0" cy="953809"/>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49" name="円/楕円 48"/>
            <p:cNvSpPr/>
            <p:nvPr/>
          </p:nvSpPr>
          <p:spPr>
            <a:xfrm>
              <a:off x="2132340" y="8266405"/>
              <a:ext cx="901734" cy="539998"/>
            </a:xfrm>
            <a:prstGeom prst="ellipse">
              <a:avLst/>
            </a:prstGeom>
            <a:noFill/>
            <a:ln w="38100" cap="rnd">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0" name="円/楕円 49"/>
            <p:cNvSpPr/>
            <p:nvPr/>
          </p:nvSpPr>
          <p:spPr>
            <a:xfrm>
              <a:off x="505288" y="7863386"/>
              <a:ext cx="901734" cy="539998"/>
            </a:xfrm>
            <a:prstGeom prst="ellipse">
              <a:avLst/>
            </a:prstGeom>
            <a:noFill/>
            <a:ln w="38100" cap="rnd">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51" name="角丸四角形吹き出し 50"/>
          <p:cNvSpPr/>
          <p:nvPr/>
        </p:nvSpPr>
        <p:spPr>
          <a:xfrm>
            <a:off x="426227" y="3099279"/>
            <a:ext cx="2156980" cy="2861906"/>
          </a:xfrm>
          <a:custGeom>
            <a:avLst/>
            <a:gdLst>
              <a:gd name="connsiteX0" fmla="*/ 0 w 2241961"/>
              <a:gd name="connsiteY0" fmla="*/ 120002 h 720000"/>
              <a:gd name="connsiteX1" fmla="*/ 120002 w 2241961"/>
              <a:gd name="connsiteY1" fmla="*/ 0 h 720000"/>
              <a:gd name="connsiteX2" fmla="*/ 373660 w 2241961"/>
              <a:gd name="connsiteY2" fmla="*/ 0 h 720000"/>
              <a:gd name="connsiteX3" fmla="*/ 373660 w 2241961"/>
              <a:gd name="connsiteY3" fmla="*/ 0 h 720000"/>
              <a:gd name="connsiteX4" fmla="*/ 934150 w 2241961"/>
              <a:gd name="connsiteY4" fmla="*/ 0 h 720000"/>
              <a:gd name="connsiteX5" fmla="*/ 2121959 w 2241961"/>
              <a:gd name="connsiteY5" fmla="*/ 0 h 720000"/>
              <a:gd name="connsiteX6" fmla="*/ 2241961 w 2241961"/>
              <a:gd name="connsiteY6" fmla="*/ 120002 h 720000"/>
              <a:gd name="connsiteX7" fmla="*/ 2241961 w 2241961"/>
              <a:gd name="connsiteY7" fmla="*/ 420000 h 720000"/>
              <a:gd name="connsiteX8" fmla="*/ 2241961 w 2241961"/>
              <a:gd name="connsiteY8" fmla="*/ 420000 h 720000"/>
              <a:gd name="connsiteX9" fmla="*/ 2241961 w 2241961"/>
              <a:gd name="connsiteY9" fmla="*/ 600000 h 720000"/>
              <a:gd name="connsiteX10" fmla="*/ 2241961 w 2241961"/>
              <a:gd name="connsiteY10" fmla="*/ 599998 h 720000"/>
              <a:gd name="connsiteX11" fmla="*/ 2121959 w 2241961"/>
              <a:gd name="connsiteY11" fmla="*/ 720000 h 720000"/>
              <a:gd name="connsiteX12" fmla="*/ 934150 w 2241961"/>
              <a:gd name="connsiteY12" fmla="*/ 720000 h 720000"/>
              <a:gd name="connsiteX13" fmla="*/ 598088 w 2241961"/>
              <a:gd name="connsiteY13" fmla="*/ 1867025 h 720000"/>
              <a:gd name="connsiteX14" fmla="*/ 373660 w 2241961"/>
              <a:gd name="connsiteY14" fmla="*/ 720000 h 720000"/>
              <a:gd name="connsiteX15" fmla="*/ 120002 w 2241961"/>
              <a:gd name="connsiteY15" fmla="*/ 720000 h 720000"/>
              <a:gd name="connsiteX16" fmla="*/ 0 w 2241961"/>
              <a:gd name="connsiteY16" fmla="*/ 599998 h 720000"/>
              <a:gd name="connsiteX17" fmla="*/ 0 w 2241961"/>
              <a:gd name="connsiteY17" fmla="*/ 600000 h 720000"/>
              <a:gd name="connsiteX18" fmla="*/ 0 w 2241961"/>
              <a:gd name="connsiteY18" fmla="*/ 420000 h 720000"/>
              <a:gd name="connsiteX19" fmla="*/ 0 w 2241961"/>
              <a:gd name="connsiteY19" fmla="*/ 420000 h 720000"/>
              <a:gd name="connsiteX20" fmla="*/ 0 w 2241961"/>
              <a:gd name="connsiteY20" fmla="*/ 120002 h 720000"/>
              <a:gd name="connsiteX0" fmla="*/ 0 w 2241961"/>
              <a:gd name="connsiteY0" fmla="*/ 120002 h 1867025"/>
              <a:gd name="connsiteX1" fmla="*/ 120002 w 2241961"/>
              <a:gd name="connsiteY1" fmla="*/ 0 h 1867025"/>
              <a:gd name="connsiteX2" fmla="*/ 373660 w 2241961"/>
              <a:gd name="connsiteY2" fmla="*/ 0 h 1867025"/>
              <a:gd name="connsiteX3" fmla="*/ 373660 w 2241961"/>
              <a:gd name="connsiteY3" fmla="*/ 0 h 1867025"/>
              <a:gd name="connsiteX4" fmla="*/ 934150 w 2241961"/>
              <a:gd name="connsiteY4" fmla="*/ 0 h 1867025"/>
              <a:gd name="connsiteX5" fmla="*/ 2121959 w 2241961"/>
              <a:gd name="connsiteY5" fmla="*/ 0 h 1867025"/>
              <a:gd name="connsiteX6" fmla="*/ 2241961 w 2241961"/>
              <a:gd name="connsiteY6" fmla="*/ 120002 h 1867025"/>
              <a:gd name="connsiteX7" fmla="*/ 2241961 w 2241961"/>
              <a:gd name="connsiteY7" fmla="*/ 420000 h 1867025"/>
              <a:gd name="connsiteX8" fmla="*/ 2241961 w 2241961"/>
              <a:gd name="connsiteY8" fmla="*/ 420000 h 1867025"/>
              <a:gd name="connsiteX9" fmla="*/ 2241961 w 2241961"/>
              <a:gd name="connsiteY9" fmla="*/ 600000 h 1867025"/>
              <a:gd name="connsiteX10" fmla="*/ 2241961 w 2241961"/>
              <a:gd name="connsiteY10" fmla="*/ 599998 h 1867025"/>
              <a:gd name="connsiteX11" fmla="*/ 2121959 w 2241961"/>
              <a:gd name="connsiteY11" fmla="*/ 720000 h 1867025"/>
              <a:gd name="connsiteX12" fmla="*/ 724600 w 2241961"/>
              <a:gd name="connsiteY12" fmla="*/ 720000 h 1867025"/>
              <a:gd name="connsiteX13" fmla="*/ 598088 w 2241961"/>
              <a:gd name="connsiteY13" fmla="*/ 1867025 h 1867025"/>
              <a:gd name="connsiteX14" fmla="*/ 373660 w 2241961"/>
              <a:gd name="connsiteY14" fmla="*/ 720000 h 1867025"/>
              <a:gd name="connsiteX15" fmla="*/ 120002 w 2241961"/>
              <a:gd name="connsiteY15" fmla="*/ 720000 h 1867025"/>
              <a:gd name="connsiteX16" fmla="*/ 0 w 2241961"/>
              <a:gd name="connsiteY16" fmla="*/ 599998 h 1867025"/>
              <a:gd name="connsiteX17" fmla="*/ 0 w 2241961"/>
              <a:gd name="connsiteY17" fmla="*/ 600000 h 1867025"/>
              <a:gd name="connsiteX18" fmla="*/ 0 w 2241961"/>
              <a:gd name="connsiteY18" fmla="*/ 420000 h 1867025"/>
              <a:gd name="connsiteX19" fmla="*/ 0 w 2241961"/>
              <a:gd name="connsiteY19" fmla="*/ 420000 h 1867025"/>
              <a:gd name="connsiteX20" fmla="*/ 0 w 2241961"/>
              <a:gd name="connsiteY20" fmla="*/ 120002 h 1867025"/>
              <a:gd name="connsiteX0" fmla="*/ 0 w 2241961"/>
              <a:gd name="connsiteY0" fmla="*/ 120002 h 1867025"/>
              <a:gd name="connsiteX1" fmla="*/ 120002 w 2241961"/>
              <a:gd name="connsiteY1" fmla="*/ 0 h 1867025"/>
              <a:gd name="connsiteX2" fmla="*/ 373660 w 2241961"/>
              <a:gd name="connsiteY2" fmla="*/ 0 h 1867025"/>
              <a:gd name="connsiteX3" fmla="*/ 373660 w 2241961"/>
              <a:gd name="connsiteY3" fmla="*/ 0 h 1867025"/>
              <a:gd name="connsiteX4" fmla="*/ 934150 w 2241961"/>
              <a:gd name="connsiteY4" fmla="*/ 0 h 1867025"/>
              <a:gd name="connsiteX5" fmla="*/ 2121959 w 2241961"/>
              <a:gd name="connsiteY5" fmla="*/ 0 h 1867025"/>
              <a:gd name="connsiteX6" fmla="*/ 2241961 w 2241961"/>
              <a:gd name="connsiteY6" fmla="*/ 120002 h 1867025"/>
              <a:gd name="connsiteX7" fmla="*/ 2241961 w 2241961"/>
              <a:gd name="connsiteY7" fmla="*/ 420000 h 1867025"/>
              <a:gd name="connsiteX8" fmla="*/ 2241961 w 2241961"/>
              <a:gd name="connsiteY8" fmla="*/ 420000 h 1867025"/>
              <a:gd name="connsiteX9" fmla="*/ 2241961 w 2241961"/>
              <a:gd name="connsiteY9" fmla="*/ 600000 h 1867025"/>
              <a:gd name="connsiteX10" fmla="*/ 2241961 w 2241961"/>
              <a:gd name="connsiteY10" fmla="*/ 599998 h 1867025"/>
              <a:gd name="connsiteX11" fmla="*/ 2121959 w 2241961"/>
              <a:gd name="connsiteY11" fmla="*/ 720000 h 1867025"/>
              <a:gd name="connsiteX12" fmla="*/ 724600 w 2241961"/>
              <a:gd name="connsiteY12" fmla="*/ 720000 h 1867025"/>
              <a:gd name="connsiteX13" fmla="*/ 598088 w 2241961"/>
              <a:gd name="connsiteY13" fmla="*/ 1867025 h 1867025"/>
              <a:gd name="connsiteX14" fmla="*/ 535585 w 2241961"/>
              <a:gd name="connsiteY14" fmla="*/ 739050 h 1867025"/>
              <a:gd name="connsiteX15" fmla="*/ 120002 w 2241961"/>
              <a:gd name="connsiteY15" fmla="*/ 720000 h 1867025"/>
              <a:gd name="connsiteX16" fmla="*/ 0 w 2241961"/>
              <a:gd name="connsiteY16" fmla="*/ 599998 h 1867025"/>
              <a:gd name="connsiteX17" fmla="*/ 0 w 2241961"/>
              <a:gd name="connsiteY17" fmla="*/ 600000 h 1867025"/>
              <a:gd name="connsiteX18" fmla="*/ 0 w 2241961"/>
              <a:gd name="connsiteY18" fmla="*/ 420000 h 1867025"/>
              <a:gd name="connsiteX19" fmla="*/ 0 w 2241961"/>
              <a:gd name="connsiteY19" fmla="*/ 420000 h 1867025"/>
              <a:gd name="connsiteX20" fmla="*/ 0 w 2241961"/>
              <a:gd name="connsiteY20" fmla="*/ 120002 h 1867025"/>
              <a:gd name="connsiteX0" fmla="*/ 0 w 2241961"/>
              <a:gd name="connsiteY0" fmla="*/ 120002 h 1867025"/>
              <a:gd name="connsiteX1" fmla="*/ 120002 w 2241961"/>
              <a:gd name="connsiteY1" fmla="*/ 0 h 1867025"/>
              <a:gd name="connsiteX2" fmla="*/ 373660 w 2241961"/>
              <a:gd name="connsiteY2" fmla="*/ 0 h 1867025"/>
              <a:gd name="connsiteX3" fmla="*/ 373660 w 2241961"/>
              <a:gd name="connsiteY3" fmla="*/ 0 h 1867025"/>
              <a:gd name="connsiteX4" fmla="*/ 934150 w 2241961"/>
              <a:gd name="connsiteY4" fmla="*/ 0 h 1867025"/>
              <a:gd name="connsiteX5" fmla="*/ 2121959 w 2241961"/>
              <a:gd name="connsiteY5" fmla="*/ 0 h 1867025"/>
              <a:gd name="connsiteX6" fmla="*/ 2241961 w 2241961"/>
              <a:gd name="connsiteY6" fmla="*/ 120002 h 1867025"/>
              <a:gd name="connsiteX7" fmla="*/ 2241961 w 2241961"/>
              <a:gd name="connsiteY7" fmla="*/ 420000 h 1867025"/>
              <a:gd name="connsiteX8" fmla="*/ 2241961 w 2241961"/>
              <a:gd name="connsiteY8" fmla="*/ 420000 h 1867025"/>
              <a:gd name="connsiteX9" fmla="*/ 2241961 w 2241961"/>
              <a:gd name="connsiteY9" fmla="*/ 600000 h 1867025"/>
              <a:gd name="connsiteX10" fmla="*/ 2241961 w 2241961"/>
              <a:gd name="connsiteY10" fmla="*/ 599998 h 1867025"/>
              <a:gd name="connsiteX11" fmla="*/ 2121959 w 2241961"/>
              <a:gd name="connsiteY11" fmla="*/ 720000 h 1867025"/>
              <a:gd name="connsiteX12" fmla="*/ 724600 w 2241961"/>
              <a:gd name="connsiteY12" fmla="*/ 720000 h 1867025"/>
              <a:gd name="connsiteX13" fmla="*/ 598088 w 2241961"/>
              <a:gd name="connsiteY13" fmla="*/ 1867025 h 1867025"/>
              <a:gd name="connsiteX14" fmla="*/ 535585 w 2241961"/>
              <a:gd name="connsiteY14" fmla="*/ 720000 h 1867025"/>
              <a:gd name="connsiteX15" fmla="*/ 120002 w 2241961"/>
              <a:gd name="connsiteY15" fmla="*/ 720000 h 1867025"/>
              <a:gd name="connsiteX16" fmla="*/ 0 w 2241961"/>
              <a:gd name="connsiteY16" fmla="*/ 599998 h 1867025"/>
              <a:gd name="connsiteX17" fmla="*/ 0 w 2241961"/>
              <a:gd name="connsiteY17" fmla="*/ 600000 h 1867025"/>
              <a:gd name="connsiteX18" fmla="*/ 0 w 2241961"/>
              <a:gd name="connsiteY18" fmla="*/ 420000 h 1867025"/>
              <a:gd name="connsiteX19" fmla="*/ 0 w 2241961"/>
              <a:gd name="connsiteY19" fmla="*/ 420000 h 1867025"/>
              <a:gd name="connsiteX20" fmla="*/ 0 w 2241961"/>
              <a:gd name="connsiteY20" fmla="*/ 120002 h 1867025"/>
              <a:gd name="connsiteX0" fmla="*/ 0 w 2241961"/>
              <a:gd name="connsiteY0" fmla="*/ 120002 h 1867025"/>
              <a:gd name="connsiteX1" fmla="*/ 120002 w 2241961"/>
              <a:gd name="connsiteY1" fmla="*/ 0 h 1867025"/>
              <a:gd name="connsiteX2" fmla="*/ 373660 w 2241961"/>
              <a:gd name="connsiteY2" fmla="*/ 0 h 1867025"/>
              <a:gd name="connsiteX3" fmla="*/ 373660 w 2241961"/>
              <a:gd name="connsiteY3" fmla="*/ 0 h 1867025"/>
              <a:gd name="connsiteX4" fmla="*/ 934150 w 2241961"/>
              <a:gd name="connsiteY4" fmla="*/ 0 h 1867025"/>
              <a:gd name="connsiteX5" fmla="*/ 2121959 w 2241961"/>
              <a:gd name="connsiteY5" fmla="*/ 0 h 1867025"/>
              <a:gd name="connsiteX6" fmla="*/ 2241961 w 2241961"/>
              <a:gd name="connsiteY6" fmla="*/ 120002 h 1867025"/>
              <a:gd name="connsiteX7" fmla="*/ 2241961 w 2241961"/>
              <a:gd name="connsiteY7" fmla="*/ 420000 h 1867025"/>
              <a:gd name="connsiteX8" fmla="*/ 2241961 w 2241961"/>
              <a:gd name="connsiteY8" fmla="*/ 420000 h 1867025"/>
              <a:gd name="connsiteX9" fmla="*/ 2241961 w 2241961"/>
              <a:gd name="connsiteY9" fmla="*/ 600000 h 1867025"/>
              <a:gd name="connsiteX10" fmla="*/ 2241961 w 2241961"/>
              <a:gd name="connsiteY10" fmla="*/ 599998 h 1867025"/>
              <a:gd name="connsiteX11" fmla="*/ 2121959 w 2241961"/>
              <a:gd name="connsiteY11" fmla="*/ 720000 h 1867025"/>
              <a:gd name="connsiteX12" fmla="*/ 867475 w 2241961"/>
              <a:gd name="connsiteY12" fmla="*/ 720000 h 1867025"/>
              <a:gd name="connsiteX13" fmla="*/ 598088 w 2241961"/>
              <a:gd name="connsiteY13" fmla="*/ 1867025 h 1867025"/>
              <a:gd name="connsiteX14" fmla="*/ 535585 w 2241961"/>
              <a:gd name="connsiteY14" fmla="*/ 720000 h 1867025"/>
              <a:gd name="connsiteX15" fmla="*/ 120002 w 2241961"/>
              <a:gd name="connsiteY15" fmla="*/ 720000 h 1867025"/>
              <a:gd name="connsiteX16" fmla="*/ 0 w 2241961"/>
              <a:gd name="connsiteY16" fmla="*/ 599998 h 1867025"/>
              <a:gd name="connsiteX17" fmla="*/ 0 w 2241961"/>
              <a:gd name="connsiteY17" fmla="*/ 600000 h 1867025"/>
              <a:gd name="connsiteX18" fmla="*/ 0 w 2241961"/>
              <a:gd name="connsiteY18" fmla="*/ 420000 h 1867025"/>
              <a:gd name="connsiteX19" fmla="*/ 0 w 2241961"/>
              <a:gd name="connsiteY19" fmla="*/ 420000 h 1867025"/>
              <a:gd name="connsiteX20" fmla="*/ 0 w 2241961"/>
              <a:gd name="connsiteY20" fmla="*/ 120002 h 1867025"/>
              <a:gd name="connsiteX0" fmla="*/ 0 w 2241961"/>
              <a:gd name="connsiteY0" fmla="*/ 120002 h 1867025"/>
              <a:gd name="connsiteX1" fmla="*/ 120002 w 2241961"/>
              <a:gd name="connsiteY1" fmla="*/ 0 h 1867025"/>
              <a:gd name="connsiteX2" fmla="*/ 373660 w 2241961"/>
              <a:gd name="connsiteY2" fmla="*/ 0 h 1867025"/>
              <a:gd name="connsiteX3" fmla="*/ 373660 w 2241961"/>
              <a:gd name="connsiteY3" fmla="*/ 0 h 1867025"/>
              <a:gd name="connsiteX4" fmla="*/ 934150 w 2241961"/>
              <a:gd name="connsiteY4" fmla="*/ 0 h 1867025"/>
              <a:gd name="connsiteX5" fmla="*/ 2121959 w 2241961"/>
              <a:gd name="connsiteY5" fmla="*/ 0 h 1867025"/>
              <a:gd name="connsiteX6" fmla="*/ 2241961 w 2241961"/>
              <a:gd name="connsiteY6" fmla="*/ 120002 h 1867025"/>
              <a:gd name="connsiteX7" fmla="*/ 2241961 w 2241961"/>
              <a:gd name="connsiteY7" fmla="*/ 420000 h 1867025"/>
              <a:gd name="connsiteX8" fmla="*/ 2241961 w 2241961"/>
              <a:gd name="connsiteY8" fmla="*/ 420000 h 1867025"/>
              <a:gd name="connsiteX9" fmla="*/ 2241961 w 2241961"/>
              <a:gd name="connsiteY9" fmla="*/ 600000 h 1867025"/>
              <a:gd name="connsiteX10" fmla="*/ 2241961 w 2241961"/>
              <a:gd name="connsiteY10" fmla="*/ 599998 h 1867025"/>
              <a:gd name="connsiteX11" fmla="*/ 2121959 w 2241961"/>
              <a:gd name="connsiteY11" fmla="*/ 720000 h 1867025"/>
              <a:gd name="connsiteX12" fmla="*/ 867475 w 2241961"/>
              <a:gd name="connsiteY12" fmla="*/ 720000 h 1867025"/>
              <a:gd name="connsiteX13" fmla="*/ 598088 w 2241961"/>
              <a:gd name="connsiteY13" fmla="*/ 1867025 h 1867025"/>
              <a:gd name="connsiteX14" fmla="*/ 640360 w 2241961"/>
              <a:gd name="connsiteY14" fmla="*/ 729525 h 1867025"/>
              <a:gd name="connsiteX15" fmla="*/ 120002 w 2241961"/>
              <a:gd name="connsiteY15" fmla="*/ 720000 h 1867025"/>
              <a:gd name="connsiteX16" fmla="*/ 0 w 2241961"/>
              <a:gd name="connsiteY16" fmla="*/ 599998 h 1867025"/>
              <a:gd name="connsiteX17" fmla="*/ 0 w 2241961"/>
              <a:gd name="connsiteY17" fmla="*/ 600000 h 1867025"/>
              <a:gd name="connsiteX18" fmla="*/ 0 w 2241961"/>
              <a:gd name="connsiteY18" fmla="*/ 420000 h 1867025"/>
              <a:gd name="connsiteX19" fmla="*/ 0 w 2241961"/>
              <a:gd name="connsiteY19" fmla="*/ 420000 h 1867025"/>
              <a:gd name="connsiteX20" fmla="*/ 0 w 2241961"/>
              <a:gd name="connsiteY20" fmla="*/ 120002 h 1867025"/>
              <a:gd name="connsiteX0" fmla="*/ 0 w 2241961"/>
              <a:gd name="connsiteY0" fmla="*/ 120002 h 1867025"/>
              <a:gd name="connsiteX1" fmla="*/ 120002 w 2241961"/>
              <a:gd name="connsiteY1" fmla="*/ 0 h 1867025"/>
              <a:gd name="connsiteX2" fmla="*/ 373660 w 2241961"/>
              <a:gd name="connsiteY2" fmla="*/ 0 h 1867025"/>
              <a:gd name="connsiteX3" fmla="*/ 373660 w 2241961"/>
              <a:gd name="connsiteY3" fmla="*/ 0 h 1867025"/>
              <a:gd name="connsiteX4" fmla="*/ 934150 w 2241961"/>
              <a:gd name="connsiteY4" fmla="*/ 0 h 1867025"/>
              <a:gd name="connsiteX5" fmla="*/ 2121959 w 2241961"/>
              <a:gd name="connsiteY5" fmla="*/ 0 h 1867025"/>
              <a:gd name="connsiteX6" fmla="*/ 2241961 w 2241961"/>
              <a:gd name="connsiteY6" fmla="*/ 120002 h 1867025"/>
              <a:gd name="connsiteX7" fmla="*/ 2241961 w 2241961"/>
              <a:gd name="connsiteY7" fmla="*/ 420000 h 1867025"/>
              <a:gd name="connsiteX8" fmla="*/ 2241961 w 2241961"/>
              <a:gd name="connsiteY8" fmla="*/ 420000 h 1867025"/>
              <a:gd name="connsiteX9" fmla="*/ 2241961 w 2241961"/>
              <a:gd name="connsiteY9" fmla="*/ 600000 h 1867025"/>
              <a:gd name="connsiteX10" fmla="*/ 2241961 w 2241961"/>
              <a:gd name="connsiteY10" fmla="*/ 599998 h 1867025"/>
              <a:gd name="connsiteX11" fmla="*/ 2121959 w 2241961"/>
              <a:gd name="connsiteY11" fmla="*/ 720000 h 1867025"/>
              <a:gd name="connsiteX12" fmla="*/ 867475 w 2241961"/>
              <a:gd name="connsiteY12" fmla="*/ 720000 h 1867025"/>
              <a:gd name="connsiteX13" fmla="*/ 598088 w 2241961"/>
              <a:gd name="connsiteY13" fmla="*/ 1867025 h 1867025"/>
              <a:gd name="connsiteX14" fmla="*/ 649885 w 2241961"/>
              <a:gd name="connsiteY14" fmla="*/ 710475 h 1867025"/>
              <a:gd name="connsiteX15" fmla="*/ 120002 w 2241961"/>
              <a:gd name="connsiteY15" fmla="*/ 720000 h 1867025"/>
              <a:gd name="connsiteX16" fmla="*/ 0 w 2241961"/>
              <a:gd name="connsiteY16" fmla="*/ 599998 h 1867025"/>
              <a:gd name="connsiteX17" fmla="*/ 0 w 2241961"/>
              <a:gd name="connsiteY17" fmla="*/ 600000 h 1867025"/>
              <a:gd name="connsiteX18" fmla="*/ 0 w 2241961"/>
              <a:gd name="connsiteY18" fmla="*/ 420000 h 1867025"/>
              <a:gd name="connsiteX19" fmla="*/ 0 w 2241961"/>
              <a:gd name="connsiteY19" fmla="*/ 420000 h 1867025"/>
              <a:gd name="connsiteX20" fmla="*/ 0 w 2241961"/>
              <a:gd name="connsiteY20" fmla="*/ 120002 h 1867025"/>
              <a:gd name="connsiteX0" fmla="*/ 0 w 2241961"/>
              <a:gd name="connsiteY0" fmla="*/ 120002 h 1867025"/>
              <a:gd name="connsiteX1" fmla="*/ 120002 w 2241961"/>
              <a:gd name="connsiteY1" fmla="*/ 0 h 1867025"/>
              <a:gd name="connsiteX2" fmla="*/ 373660 w 2241961"/>
              <a:gd name="connsiteY2" fmla="*/ 0 h 1867025"/>
              <a:gd name="connsiteX3" fmla="*/ 373660 w 2241961"/>
              <a:gd name="connsiteY3" fmla="*/ 0 h 1867025"/>
              <a:gd name="connsiteX4" fmla="*/ 934150 w 2241961"/>
              <a:gd name="connsiteY4" fmla="*/ 0 h 1867025"/>
              <a:gd name="connsiteX5" fmla="*/ 2121959 w 2241961"/>
              <a:gd name="connsiteY5" fmla="*/ 0 h 1867025"/>
              <a:gd name="connsiteX6" fmla="*/ 2241961 w 2241961"/>
              <a:gd name="connsiteY6" fmla="*/ 120002 h 1867025"/>
              <a:gd name="connsiteX7" fmla="*/ 2241961 w 2241961"/>
              <a:gd name="connsiteY7" fmla="*/ 420000 h 1867025"/>
              <a:gd name="connsiteX8" fmla="*/ 2241961 w 2241961"/>
              <a:gd name="connsiteY8" fmla="*/ 420000 h 1867025"/>
              <a:gd name="connsiteX9" fmla="*/ 2241961 w 2241961"/>
              <a:gd name="connsiteY9" fmla="*/ 600000 h 1867025"/>
              <a:gd name="connsiteX10" fmla="*/ 2241961 w 2241961"/>
              <a:gd name="connsiteY10" fmla="*/ 599998 h 1867025"/>
              <a:gd name="connsiteX11" fmla="*/ 2121959 w 2241961"/>
              <a:gd name="connsiteY11" fmla="*/ 720000 h 1867025"/>
              <a:gd name="connsiteX12" fmla="*/ 867475 w 2241961"/>
              <a:gd name="connsiteY12" fmla="*/ 720000 h 1867025"/>
              <a:gd name="connsiteX13" fmla="*/ 598088 w 2241961"/>
              <a:gd name="connsiteY13" fmla="*/ 1867025 h 1867025"/>
              <a:gd name="connsiteX14" fmla="*/ 640360 w 2241961"/>
              <a:gd name="connsiteY14" fmla="*/ 720000 h 1867025"/>
              <a:gd name="connsiteX15" fmla="*/ 120002 w 2241961"/>
              <a:gd name="connsiteY15" fmla="*/ 720000 h 1867025"/>
              <a:gd name="connsiteX16" fmla="*/ 0 w 2241961"/>
              <a:gd name="connsiteY16" fmla="*/ 599998 h 1867025"/>
              <a:gd name="connsiteX17" fmla="*/ 0 w 2241961"/>
              <a:gd name="connsiteY17" fmla="*/ 600000 h 1867025"/>
              <a:gd name="connsiteX18" fmla="*/ 0 w 2241961"/>
              <a:gd name="connsiteY18" fmla="*/ 420000 h 1867025"/>
              <a:gd name="connsiteX19" fmla="*/ 0 w 2241961"/>
              <a:gd name="connsiteY19" fmla="*/ 420000 h 1867025"/>
              <a:gd name="connsiteX20" fmla="*/ 0 w 2241961"/>
              <a:gd name="connsiteY20" fmla="*/ 120002 h 1867025"/>
              <a:gd name="connsiteX0" fmla="*/ 0 w 2241961"/>
              <a:gd name="connsiteY0" fmla="*/ 120002 h 2124200"/>
              <a:gd name="connsiteX1" fmla="*/ 120002 w 2241961"/>
              <a:gd name="connsiteY1" fmla="*/ 0 h 2124200"/>
              <a:gd name="connsiteX2" fmla="*/ 373660 w 2241961"/>
              <a:gd name="connsiteY2" fmla="*/ 0 h 2124200"/>
              <a:gd name="connsiteX3" fmla="*/ 373660 w 2241961"/>
              <a:gd name="connsiteY3" fmla="*/ 0 h 2124200"/>
              <a:gd name="connsiteX4" fmla="*/ 934150 w 2241961"/>
              <a:gd name="connsiteY4" fmla="*/ 0 h 2124200"/>
              <a:gd name="connsiteX5" fmla="*/ 2121959 w 2241961"/>
              <a:gd name="connsiteY5" fmla="*/ 0 h 2124200"/>
              <a:gd name="connsiteX6" fmla="*/ 2241961 w 2241961"/>
              <a:gd name="connsiteY6" fmla="*/ 120002 h 2124200"/>
              <a:gd name="connsiteX7" fmla="*/ 2241961 w 2241961"/>
              <a:gd name="connsiteY7" fmla="*/ 420000 h 2124200"/>
              <a:gd name="connsiteX8" fmla="*/ 2241961 w 2241961"/>
              <a:gd name="connsiteY8" fmla="*/ 420000 h 2124200"/>
              <a:gd name="connsiteX9" fmla="*/ 2241961 w 2241961"/>
              <a:gd name="connsiteY9" fmla="*/ 600000 h 2124200"/>
              <a:gd name="connsiteX10" fmla="*/ 2241961 w 2241961"/>
              <a:gd name="connsiteY10" fmla="*/ 599998 h 2124200"/>
              <a:gd name="connsiteX11" fmla="*/ 2121959 w 2241961"/>
              <a:gd name="connsiteY11" fmla="*/ 720000 h 2124200"/>
              <a:gd name="connsiteX12" fmla="*/ 867475 w 2241961"/>
              <a:gd name="connsiteY12" fmla="*/ 720000 h 2124200"/>
              <a:gd name="connsiteX13" fmla="*/ 588563 w 2241961"/>
              <a:gd name="connsiteY13" fmla="*/ 2124200 h 2124200"/>
              <a:gd name="connsiteX14" fmla="*/ 640360 w 2241961"/>
              <a:gd name="connsiteY14" fmla="*/ 720000 h 2124200"/>
              <a:gd name="connsiteX15" fmla="*/ 120002 w 2241961"/>
              <a:gd name="connsiteY15" fmla="*/ 720000 h 2124200"/>
              <a:gd name="connsiteX16" fmla="*/ 0 w 2241961"/>
              <a:gd name="connsiteY16" fmla="*/ 599998 h 2124200"/>
              <a:gd name="connsiteX17" fmla="*/ 0 w 2241961"/>
              <a:gd name="connsiteY17" fmla="*/ 600000 h 2124200"/>
              <a:gd name="connsiteX18" fmla="*/ 0 w 2241961"/>
              <a:gd name="connsiteY18" fmla="*/ 420000 h 2124200"/>
              <a:gd name="connsiteX19" fmla="*/ 0 w 2241961"/>
              <a:gd name="connsiteY19" fmla="*/ 420000 h 2124200"/>
              <a:gd name="connsiteX20" fmla="*/ 0 w 2241961"/>
              <a:gd name="connsiteY20" fmla="*/ 120002 h 2124200"/>
              <a:gd name="connsiteX0" fmla="*/ 0 w 2241961"/>
              <a:gd name="connsiteY0" fmla="*/ 120002 h 2076575"/>
              <a:gd name="connsiteX1" fmla="*/ 120002 w 2241961"/>
              <a:gd name="connsiteY1" fmla="*/ 0 h 2076575"/>
              <a:gd name="connsiteX2" fmla="*/ 373660 w 2241961"/>
              <a:gd name="connsiteY2" fmla="*/ 0 h 2076575"/>
              <a:gd name="connsiteX3" fmla="*/ 373660 w 2241961"/>
              <a:gd name="connsiteY3" fmla="*/ 0 h 2076575"/>
              <a:gd name="connsiteX4" fmla="*/ 934150 w 2241961"/>
              <a:gd name="connsiteY4" fmla="*/ 0 h 2076575"/>
              <a:gd name="connsiteX5" fmla="*/ 2121959 w 2241961"/>
              <a:gd name="connsiteY5" fmla="*/ 0 h 2076575"/>
              <a:gd name="connsiteX6" fmla="*/ 2241961 w 2241961"/>
              <a:gd name="connsiteY6" fmla="*/ 120002 h 2076575"/>
              <a:gd name="connsiteX7" fmla="*/ 2241961 w 2241961"/>
              <a:gd name="connsiteY7" fmla="*/ 420000 h 2076575"/>
              <a:gd name="connsiteX8" fmla="*/ 2241961 w 2241961"/>
              <a:gd name="connsiteY8" fmla="*/ 420000 h 2076575"/>
              <a:gd name="connsiteX9" fmla="*/ 2241961 w 2241961"/>
              <a:gd name="connsiteY9" fmla="*/ 600000 h 2076575"/>
              <a:gd name="connsiteX10" fmla="*/ 2241961 w 2241961"/>
              <a:gd name="connsiteY10" fmla="*/ 599998 h 2076575"/>
              <a:gd name="connsiteX11" fmla="*/ 2121959 w 2241961"/>
              <a:gd name="connsiteY11" fmla="*/ 720000 h 2076575"/>
              <a:gd name="connsiteX12" fmla="*/ 867475 w 2241961"/>
              <a:gd name="connsiteY12" fmla="*/ 720000 h 2076575"/>
              <a:gd name="connsiteX13" fmla="*/ 636188 w 2241961"/>
              <a:gd name="connsiteY13" fmla="*/ 2076575 h 2076575"/>
              <a:gd name="connsiteX14" fmla="*/ 640360 w 2241961"/>
              <a:gd name="connsiteY14" fmla="*/ 720000 h 2076575"/>
              <a:gd name="connsiteX15" fmla="*/ 120002 w 2241961"/>
              <a:gd name="connsiteY15" fmla="*/ 720000 h 2076575"/>
              <a:gd name="connsiteX16" fmla="*/ 0 w 2241961"/>
              <a:gd name="connsiteY16" fmla="*/ 599998 h 2076575"/>
              <a:gd name="connsiteX17" fmla="*/ 0 w 2241961"/>
              <a:gd name="connsiteY17" fmla="*/ 600000 h 2076575"/>
              <a:gd name="connsiteX18" fmla="*/ 0 w 2241961"/>
              <a:gd name="connsiteY18" fmla="*/ 420000 h 2076575"/>
              <a:gd name="connsiteX19" fmla="*/ 0 w 2241961"/>
              <a:gd name="connsiteY19" fmla="*/ 420000 h 2076575"/>
              <a:gd name="connsiteX20" fmla="*/ 0 w 2241961"/>
              <a:gd name="connsiteY20" fmla="*/ 120002 h 2076575"/>
              <a:gd name="connsiteX0" fmla="*/ 0 w 2241961"/>
              <a:gd name="connsiteY0" fmla="*/ 120002 h 1990850"/>
              <a:gd name="connsiteX1" fmla="*/ 120002 w 2241961"/>
              <a:gd name="connsiteY1" fmla="*/ 0 h 1990850"/>
              <a:gd name="connsiteX2" fmla="*/ 373660 w 2241961"/>
              <a:gd name="connsiteY2" fmla="*/ 0 h 1990850"/>
              <a:gd name="connsiteX3" fmla="*/ 373660 w 2241961"/>
              <a:gd name="connsiteY3" fmla="*/ 0 h 1990850"/>
              <a:gd name="connsiteX4" fmla="*/ 934150 w 2241961"/>
              <a:gd name="connsiteY4" fmla="*/ 0 h 1990850"/>
              <a:gd name="connsiteX5" fmla="*/ 2121959 w 2241961"/>
              <a:gd name="connsiteY5" fmla="*/ 0 h 1990850"/>
              <a:gd name="connsiteX6" fmla="*/ 2241961 w 2241961"/>
              <a:gd name="connsiteY6" fmla="*/ 120002 h 1990850"/>
              <a:gd name="connsiteX7" fmla="*/ 2241961 w 2241961"/>
              <a:gd name="connsiteY7" fmla="*/ 420000 h 1990850"/>
              <a:gd name="connsiteX8" fmla="*/ 2241961 w 2241961"/>
              <a:gd name="connsiteY8" fmla="*/ 420000 h 1990850"/>
              <a:gd name="connsiteX9" fmla="*/ 2241961 w 2241961"/>
              <a:gd name="connsiteY9" fmla="*/ 600000 h 1990850"/>
              <a:gd name="connsiteX10" fmla="*/ 2241961 w 2241961"/>
              <a:gd name="connsiteY10" fmla="*/ 599998 h 1990850"/>
              <a:gd name="connsiteX11" fmla="*/ 2121959 w 2241961"/>
              <a:gd name="connsiteY11" fmla="*/ 720000 h 1990850"/>
              <a:gd name="connsiteX12" fmla="*/ 867475 w 2241961"/>
              <a:gd name="connsiteY12" fmla="*/ 720000 h 1990850"/>
              <a:gd name="connsiteX13" fmla="*/ 607613 w 2241961"/>
              <a:gd name="connsiteY13" fmla="*/ 1990850 h 1990850"/>
              <a:gd name="connsiteX14" fmla="*/ 640360 w 2241961"/>
              <a:gd name="connsiteY14" fmla="*/ 720000 h 1990850"/>
              <a:gd name="connsiteX15" fmla="*/ 120002 w 2241961"/>
              <a:gd name="connsiteY15" fmla="*/ 720000 h 1990850"/>
              <a:gd name="connsiteX16" fmla="*/ 0 w 2241961"/>
              <a:gd name="connsiteY16" fmla="*/ 599998 h 1990850"/>
              <a:gd name="connsiteX17" fmla="*/ 0 w 2241961"/>
              <a:gd name="connsiteY17" fmla="*/ 600000 h 1990850"/>
              <a:gd name="connsiteX18" fmla="*/ 0 w 2241961"/>
              <a:gd name="connsiteY18" fmla="*/ 420000 h 1990850"/>
              <a:gd name="connsiteX19" fmla="*/ 0 w 2241961"/>
              <a:gd name="connsiteY19" fmla="*/ 420000 h 1990850"/>
              <a:gd name="connsiteX20" fmla="*/ 0 w 2241961"/>
              <a:gd name="connsiteY20" fmla="*/ 120002 h 1990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241961" h="1990850">
                <a:moveTo>
                  <a:pt x="0" y="120002"/>
                </a:moveTo>
                <a:cubicBezTo>
                  <a:pt x="0" y="53727"/>
                  <a:pt x="53727" y="0"/>
                  <a:pt x="120002" y="0"/>
                </a:cubicBezTo>
                <a:lnTo>
                  <a:pt x="373660" y="0"/>
                </a:lnTo>
                <a:lnTo>
                  <a:pt x="373660" y="0"/>
                </a:lnTo>
                <a:lnTo>
                  <a:pt x="934150" y="0"/>
                </a:lnTo>
                <a:lnTo>
                  <a:pt x="2121959" y="0"/>
                </a:lnTo>
                <a:cubicBezTo>
                  <a:pt x="2188234" y="0"/>
                  <a:pt x="2241961" y="53727"/>
                  <a:pt x="2241961" y="120002"/>
                </a:cubicBezTo>
                <a:lnTo>
                  <a:pt x="2241961" y="420000"/>
                </a:lnTo>
                <a:lnTo>
                  <a:pt x="2241961" y="420000"/>
                </a:lnTo>
                <a:lnTo>
                  <a:pt x="2241961" y="600000"/>
                </a:lnTo>
                <a:lnTo>
                  <a:pt x="2241961" y="599998"/>
                </a:lnTo>
                <a:cubicBezTo>
                  <a:pt x="2241961" y="666273"/>
                  <a:pt x="2188234" y="720000"/>
                  <a:pt x="2121959" y="720000"/>
                </a:cubicBezTo>
                <a:lnTo>
                  <a:pt x="867475" y="720000"/>
                </a:lnTo>
                <a:lnTo>
                  <a:pt x="607613" y="1990850"/>
                </a:lnTo>
                <a:cubicBezTo>
                  <a:pt x="609004" y="1538658"/>
                  <a:pt x="638969" y="1172192"/>
                  <a:pt x="640360" y="720000"/>
                </a:cubicBezTo>
                <a:lnTo>
                  <a:pt x="120002" y="720000"/>
                </a:lnTo>
                <a:cubicBezTo>
                  <a:pt x="53727" y="720000"/>
                  <a:pt x="0" y="666273"/>
                  <a:pt x="0" y="599998"/>
                </a:cubicBezTo>
                <a:lnTo>
                  <a:pt x="0" y="600000"/>
                </a:lnTo>
                <a:lnTo>
                  <a:pt x="0" y="420000"/>
                </a:lnTo>
                <a:lnTo>
                  <a:pt x="0" y="420000"/>
                </a:lnTo>
                <a:lnTo>
                  <a:pt x="0" y="120002"/>
                </a:lnTo>
                <a:close/>
              </a:path>
            </a:pathLst>
          </a:custGeom>
          <a:solidFill>
            <a:schemeClr val="bg1"/>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0" rtlCol="0" anchor="ctr"/>
          <a:lstStyle/>
          <a:p>
            <a:pPr marL="174625" indent="-174625"/>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テキスト ボックス 13"/>
          <p:cNvSpPr txBox="1"/>
          <p:nvPr/>
        </p:nvSpPr>
        <p:spPr>
          <a:xfrm>
            <a:off x="420306" y="3312654"/>
            <a:ext cx="2224737" cy="830997"/>
          </a:xfrm>
          <a:prstGeom prst="rect">
            <a:avLst/>
          </a:prstGeom>
          <a:noFill/>
        </p:spPr>
        <p:txBody>
          <a:bodyPr wrap="square" rtlCol="0">
            <a:spAutoFit/>
          </a:bodyPr>
          <a:lstStyle/>
          <a:p>
            <a:pPr marL="174625" indent="-174625"/>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①１か月単位で清算するため、</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marL="174625" indent="-174625"/>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この分の割増賃金を支払う</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marL="174625" indent="-174625"/>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必要がありました。</a:t>
            </a:r>
          </a:p>
          <a:p>
            <a:endParaRPr kumimoji="1" lang="ja-JP" altLang="en-US" sz="1200" dirty="0"/>
          </a:p>
        </p:txBody>
      </p:sp>
      <p:sp>
        <p:nvSpPr>
          <p:cNvPr id="52" name="角丸四角形吹き出し 51"/>
          <p:cNvSpPr/>
          <p:nvPr/>
        </p:nvSpPr>
        <p:spPr>
          <a:xfrm>
            <a:off x="1284303" y="4396082"/>
            <a:ext cx="1914701" cy="1991772"/>
          </a:xfrm>
          <a:custGeom>
            <a:avLst/>
            <a:gdLst>
              <a:gd name="connsiteX0" fmla="*/ 0 w 1965462"/>
              <a:gd name="connsiteY0" fmla="*/ 158168 h 948991"/>
              <a:gd name="connsiteX1" fmla="*/ 158168 w 1965462"/>
              <a:gd name="connsiteY1" fmla="*/ 0 h 948991"/>
              <a:gd name="connsiteX2" fmla="*/ 1146520 w 1965462"/>
              <a:gd name="connsiteY2" fmla="*/ 0 h 948991"/>
              <a:gd name="connsiteX3" fmla="*/ 1146520 w 1965462"/>
              <a:gd name="connsiteY3" fmla="*/ 0 h 948991"/>
              <a:gd name="connsiteX4" fmla="*/ 1637885 w 1965462"/>
              <a:gd name="connsiteY4" fmla="*/ 0 h 948991"/>
              <a:gd name="connsiteX5" fmla="*/ 1807294 w 1965462"/>
              <a:gd name="connsiteY5" fmla="*/ 0 h 948991"/>
              <a:gd name="connsiteX6" fmla="*/ 1965462 w 1965462"/>
              <a:gd name="connsiteY6" fmla="*/ 158168 h 948991"/>
              <a:gd name="connsiteX7" fmla="*/ 1965462 w 1965462"/>
              <a:gd name="connsiteY7" fmla="*/ 553578 h 948991"/>
              <a:gd name="connsiteX8" fmla="*/ 1965462 w 1965462"/>
              <a:gd name="connsiteY8" fmla="*/ 553578 h 948991"/>
              <a:gd name="connsiteX9" fmla="*/ 1965462 w 1965462"/>
              <a:gd name="connsiteY9" fmla="*/ 790826 h 948991"/>
              <a:gd name="connsiteX10" fmla="*/ 1965462 w 1965462"/>
              <a:gd name="connsiteY10" fmla="*/ 790823 h 948991"/>
              <a:gd name="connsiteX11" fmla="*/ 1807294 w 1965462"/>
              <a:gd name="connsiteY11" fmla="*/ 948991 h 948991"/>
              <a:gd name="connsiteX12" fmla="*/ 1637885 w 1965462"/>
              <a:gd name="connsiteY12" fmla="*/ 948991 h 948991"/>
              <a:gd name="connsiteX13" fmla="*/ 1389130 w 1965462"/>
              <a:gd name="connsiteY13" fmla="*/ 1431752 h 948991"/>
              <a:gd name="connsiteX14" fmla="*/ 1146520 w 1965462"/>
              <a:gd name="connsiteY14" fmla="*/ 948991 h 948991"/>
              <a:gd name="connsiteX15" fmla="*/ 158168 w 1965462"/>
              <a:gd name="connsiteY15" fmla="*/ 948991 h 948991"/>
              <a:gd name="connsiteX16" fmla="*/ 0 w 1965462"/>
              <a:gd name="connsiteY16" fmla="*/ 790823 h 948991"/>
              <a:gd name="connsiteX17" fmla="*/ 0 w 1965462"/>
              <a:gd name="connsiteY17" fmla="*/ 790826 h 948991"/>
              <a:gd name="connsiteX18" fmla="*/ 0 w 1965462"/>
              <a:gd name="connsiteY18" fmla="*/ 553578 h 948991"/>
              <a:gd name="connsiteX19" fmla="*/ 0 w 1965462"/>
              <a:gd name="connsiteY19" fmla="*/ 553578 h 948991"/>
              <a:gd name="connsiteX20" fmla="*/ 0 w 1965462"/>
              <a:gd name="connsiteY20" fmla="*/ 158168 h 948991"/>
              <a:gd name="connsiteX0" fmla="*/ 0 w 1965462"/>
              <a:gd name="connsiteY0" fmla="*/ 158168 h 1431752"/>
              <a:gd name="connsiteX1" fmla="*/ 158168 w 1965462"/>
              <a:gd name="connsiteY1" fmla="*/ 0 h 1431752"/>
              <a:gd name="connsiteX2" fmla="*/ 1146520 w 1965462"/>
              <a:gd name="connsiteY2" fmla="*/ 0 h 1431752"/>
              <a:gd name="connsiteX3" fmla="*/ 1146520 w 1965462"/>
              <a:gd name="connsiteY3" fmla="*/ 0 h 1431752"/>
              <a:gd name="connsiteX4" fmla="*/ 1637885 w 1965462"/>
              <a:gd name="connsiteY4" fmla="*/ 0 h 1431752"/>
              <a:gd name="connsiteX5" fmla="*/ 1807294 w 1965462"/>
              <a:gd name="connsiteY5" fmla="*/ 0 h 1431752"/>
              <a:gd name="connsiteX6" fmla="*/ 1965462 w 1965462"/>
              <a:gd name="connsiteY6" fmla="*/ 158168 h 1431752"/>
              <a:gd name="connsiteX7" fmla="*/ 1965462 w 1965462"/>
              <a:gd name="connsiteY7" fmla="*/ 553578 h 1431752"/>
              <a:gd name="connsiteX8" fmla="*/ 1965462 w 1965462"/>
              <a:gd name="connsiteY8" fmla="*/ 553578 h 1431752"/>
              <a:gd name="connsiteX9" fmla="*/ 1965462 w 1965462"/>
              <a:gd name="connsiteY9" fmla="*/ 790826 h 1431752"/>
              <a:gd name="connsiteX10" fmla="*/ 1965462 w 1965462"/>
              <a:gd name="connsiteY10" fmla="*/ 790823 h 1431752"/>
              <a:gd name="connsiteX11" fmla="*/ 1807294 w 1965462"/>
              <a:gd name="connsiteY11" fmla="*/ 948991 h 1431752"/>
              <a:gd name="connsiteX12" fmla="*/ 1637885 w 1965462"/>
              <a:gd name="connsiteY12" fmla="*/ 948991 h 1431752"/>
              <a:gd name="connsiteX13" fmla="*/ 1389130 w 1965462"/>
              <a:gd name="connsiteY13" fmla="*/ 1431752 h 1431752"/>
              <a:gd name="connsiteX14" fmla="*/ 1308445 w 1965462"/>
              <a:gd name="connsiteY14" fmla="*/ 939466 h 1431752"/>
              <a:gd name="connsiteX15" fmla="*/ 158168 w 1965462"/>
              <a:gd name="connsiteY15" fmla="*/ 948991 h 1431752"/>
              <a:gd name="connsiteX16" fmla="*/ 0 w 1965462"/>
              <a:gd name="connsiteY16" fmla="*/ 790823 h 1431752"/>
              <a:gd name="connsiteX17" fmla="*/ 0 w 1965462"/>
              <a:gd name="connsiteY17" fmla="*/ 790826 h 1431752"/>
              <a:gd name="connsiteX18" fmla="*/ 0 w 1965462"/>
              <a:gd name="connsiteY18" fmla="*/ 553578 h 1431752"/>
              <a:gd name="connsiteX19" fmla="*/ 0 w 1965462"/>
              <a:gd name="connsiteY19" fmla="*/ 553578 h 1431752"/>
              <a:gd name="connsiteX20" fmla="*/ 0 w 1965462"/>
              <a:gd name="connsiteY20" fmla="*/ 158168 h 1431752"/>
              <a:gd name="connsiteX0" fmla="*/ 0 w 1965462"/>
              <a:gd name="connsiteY0" fmla="*/ 158168 h 1431752"/>
              <a:gd name="connsiteX1" fmla="*/ 158168 w 1965462"/>
              <a:gd name="connsiteY1" fmla="*/ 0 h 1431752"/>
              <a:gd name="connsiteX2" fmla="*/ 1146520 w 1965462"/>
              <a:gd name="connsiteY2" fmla="*/ 0 h 1431752"/>
              <a:gd name="connsiteX3" fmla="*/ 1146520 w 1965462"/>
              <a:gd name="connsiteY3" fmla="*/ 0 h 1431752"/>
              <a:gd name="connsiteX4" fmla="*/ 1637885 w 1965462"/>
              <a:gd name="connsiteY4" fmla="*/ 0 h 1431752"/>
              <a:gd name="connsiteX5" fmla="*/ 1807294 w 1965462"/>
              <a:gd name="connsiteY5" fmla="*/ 0 h 1431752"/>
              <a:gd name="connsiteX6" fmla="*/ 1965462 w 1965462"/>
              <a:gd name="connsiteY6" fmla="*/ 158168 h 1431752"/>
              <a:gd name="connsiteX7" fmla="*/ 1965462 w 1965462"/>
              <a:gd name="connsiteY7" fmla="*/ 553578 h 1431752"/>
              <a:gd name="connsiteX8" fmla="*/ 1965462 w 1965462"/>
              <a:gd name="connsiteY8" fmla="*/ 553578 h 1431752"/>
              <a:gd name="connsiteX9" fmla="*/ 1965462 w 1965462"/>
              <a:gd name="connsiteY9" fmla="*/ 790826 h 1431752"/>
              <a:gd name="connsiteX10" fmla="*/ 1965462 w 1965462"/>
              <a:gd name="connsiteY10" fmla="*/ 790823 h 1431752"/>
              <a:gd name="connsiteX11" fmla="*/ 1807294 w 1965462"/>
              <a:gd name="connsiteY11" fmla="*/ 948991 h 1431752"/>
              <a:gd name="connsiteX12" fmla="*/ 1523585 w 1965462"/>
              <a:gd name="connsiteY12" fmla="*/ 948991 h 1431752"/>
              <a:gd name="connsiteX13" fmla="*/ 1389130 w 1965462"/>
              <a:gd name="connsiteY13" fmla="*/ 1431752 h 1431752"/>
              <a:gd name="connsiteX14" fmla="*/ 1308445 w 1965462"/>
              <a:gd name="connsiteY14" fmla="*/ 939466 h 1431752"/>
              <a:gd name="connsiteX15" fmla="*/ 158168 w 1965462"/>
              <a:gd name="connsiteY15" fmla="*/ 948991 h 1431752"/>
              <a:gd name="connsiteX16" fmla="*/ 0 w 1965462"/>
              <a:gd name="connsiteY16" fmla="*/ 790823 h 1431752"/>
              <a:gd name="connsiteX17" fmla="*/ 0 w 1965462"/>
              <a:gd name="connsiteY17" fmla="*/ 790826 h 1431752"/>
              <a:gd name="connsiteX18" fmla="*/ 0 w 1965462"/>
              <a:gd name="connsiteY18" fmla="*/ 553578 h 1431752"/>
              <a:gd name="connsiteX19" fmla="*/ 0 w 1965462"/>
              <a:gd name="connsiteY19" fmla="*/ 553578 h 1431752"/>
              <a:gd name="connsiteX20" fmla="*/ 0 w 1965462"/>
              <a:gd name="connsiteY20" fmla="*/ 158168 h 1431752"/>
              <a:gd name="connsiteX0" fmla="*/ 0 w 1965462"/>
              <a:gd name="connsiteY0" fmla="*/ 158168 h 1431752"/>
              <a:gd name="connsiteX1" fmla="*/ 158168 w 1965462"/>
              <a:gd name="connsiteY1" fmla="*/ 0 h 1431752"/>
              <a:gd name="connsiteX2" fmla="*/ 1146520 w 1965462"/>
              <a:gd name="connsiteY2" fmla="*/ 0 h 1431752"/>
              <a:gd name="connsiteX3" fmla="*/ 1146520 w 1965462"/>
              <a:gd name="connsiteY3" fmla="*/ 0 h 1431752"/>
              <a:gd name="connsiteX4" fmla="*/ 1637885 w 1965462"/>
              <a:gd name="connsiteY4" fmla="*/ 0 h 1431752"/>
              <a:gd name="connsiteX5" fmla="*/ 1807294 w 1965462"/>
              <a:gd name="connsiteY5" fmla="*/ 0 h 1431752"/>
              <a:gd name="connsiteX6" fmla="*/ 1965462 w 1965462"/>
              <a:gd name="connsiteY6" fmla="*/ 158168 h 1431752"/>
              <a:gd name="connsiteX7" fmla="*/ 1965462 w 1965462"/>
              <a:gd name="connsiteY7" fmla="*/ 553578 h 1431752"/>
              <a:gd name="connsiteX8" fmla="*/ 1965462 w 1965462"/>
              <a:gd name="connsiteY8" fmla="*/ 553578 h 1431752"/>
              <a:gd name="connsiteX9" fmla="*/ 1965462 w 1965462"/>
              <a:gd name="connsiteY9" fmla="*/ 790826 h 1431752"/>
              <a:gd name="connsiteX10" fmla="*/ 1965462 w 1965462"/>
              <a:gd name="connsiteY10" fmla="*/ 790823 h 1431752"/>
              <a:gd name="connsiteX11" fmla="*/ 1807294 w 1965462"/>
              <a:gd name="connsiteY11" fmla="*/ 948991 h 1431752"/>
              <a:gd name="connsiteX12" fmla="*/ 1523585 w 1965462"/>
              <a:gd name="connsiteY12" fmla="*/ 948991 h 1431752"/>
              <a:gd name="connsiteX13" fmla="*/ 1389130 w 1965462"/>
              <a:gd name="connsiteY13" fmla="*/ 1431752 h 1431752"/>
              <a:gd name="connsiteX14" fmla="*/ 1327495 w 1965462"/>
              <a:gd name="connsiteY14" fmla="*/ 948991 h 1431752"/>
              <a:gd name="connsiteX15" fmla="*/ 158168 w 1965462"/>
              <a:gd name="connsiteY15" fmla="*/ 948991 h 1431752"/>
              <a:gd name="connsiteX16" fmla="*/ 0 w 1965462"/>
              <a:gd name="connsiteY16" fmla="*/ 790823 h 1431752"/>
              <a:gd name="connsiteX17" fmla="*/ 0 w 1965462"/>
              <a:gd name="connsiteY17" fmla="*/ 790826 h 1431752"/>
              <a:gd name="connsiteX18" fmla="*/ 0 w 1965462"/>
              <a:gd name="connsiteY18" fmla="*/ 553578 h 1431752"/>
              <a:gd name="connsiteX19" fmla="*/ 0 w 1965462"/>
              <a:gd name="connsiteY19" fmla="*/ 553578 h 1431752"/>
              <a:gd name="connsiteX20" fmla="*/ 0 w 1965462"/>
              <a:gd name="connsiteY20" fmla="*/ 158168 h 1431752"/>
              <a:gd name="connsiteX0" fmla="*/ 0 w 1965462"/>
              <a:gd name="connsiteY0" fmla="*/ 158168 h 1650827"/>
              <a:gd name="connsiteX1" fmla="*/ 158168 w 1965462"/>
              <a:gd name="connsiteY1" fmla="*/ 0 h 1650827"/>
              <a:gd name="connsiteX2" fmla="*/ 1146520 w 1965462"/>
              <a:gd name="connsiteY2" fmla="*/ 0 h 1650827"/>
              <a:gd name="connsiteX3" fmla="*/ 1146520 w 1965462"/>
              <a:gd name="connsiteY3" fmla="*/ 0 h 1650827"/>
              <a:gd name="connsiteX4" fmla="*/ 1637885 w 1965462"/>
              <a:gd name="connsiteY4" fmla="*/ 0 h 1650827"/>
              <a:gd name="connsiteX5" fmla="*/ 1807294 w 1965462"/>
              <a:gd name="connsiteY5" fmla="*/ 0 h 1650827"/>
              <a:gd name="connsiteX6" fmla="*/ 1965462 w 1965462"/>
              <a:gd name="connsiteY6" fmla="*/ 158168 h 1650827"/>
              <a:gd name="connsiteX7" fmla="*/ 1965462 w 1965462"/>
              <a:gd name="connsiteY7" fmla="*/ 553578 h 1650827"/>
              <a:gd name="connsiteX8" fmla="*/ 1965462 w 1965462"/>
              <a:gd name="connsiteY8" fmla="*/ 553578 h 1650827"/>
              <a:gd name="connsiteX9" fmla="*/ 1965462 w 1965462"/>
              <a:gd name="connsiteY9" fmla="*/ 790826 h 1650827"/>
              <a:gd name="connsiteX10" fmla="*/ 1965462 w 1965462"/>
              <a:gd name="connsiteY10" fmla="*/ 790823 h 1650827"/>
              <a:gd name="connsiteX11" fmla="*/ 1807294 w 1965462"/>
              <a:gd name="connsiteY11" fmla="*/ 948991 h 1650827"/>
              <a:gd name="connsiteX12" fmla="*/ 1523585 w 1965462"/>
              <a:gd name="connsiteY12" fmla="*/ 948991 h 1650827"/>
              <a:gd name="connsiteX13" fmla="*/ 1389130 w 1965462"/>
              <a:gd name="connsiteY13" fmla="*/ 1650827 h 1650827"/>
              <a:gd name="connsiteX14" fmla="*/ 1327495 w 1965462"/>
              <a:gd name="connsiteY14" fmla="*/ 948991 h 1650827"/>
              <a:gd name="connsiteX15" fmla="*/ 158168 w 1965462"/>
              <a:gd name="connsiteY15" fmla="*/ 948991 h 1650827"/>
              <a:gd name="connsiteX16" fmla="*/ 0 w 1965462"/>
              <a:gd name="connsiteY16" fmla="*/ 790823 h 1650827"/>
              <a:gd name="connsiteX17" fmla="*/ 0 w 1965462"/>
              <a:gd name="connsiteY17" fmla="*/ 790826 h 1650827"/>
              <a:gd name="connsiteX18" fmla="*/ 0 w 1965462"/>
              <a:gd name="connsiteY18" fmla="*/ 553578 h 1650827"/>
              <a:gd name="connsiteX19" fmla="*/ 0 w 1965462"/>
              <a:gd name="connsiteY19" fmla="*/ 553578 h 1650827"/>
              <a:gd name="connsiteX20" fmla="*/ 0 w 1965462"/>
              <a:gd name="connsiteY20" fmla="*/ 158168 h 1650827"/>
              <a:gd name="connsiteX0" fmla="*/ 0 w 1965462"/>
              <a:gd name="connsiteY0" fmla="*/ 158168 h 1565102"/>
              <a:gd name="connsiteX1" fmla="*/ 158168 w 1965462"/>
              <a:gd name="connsiteY1" fmla="*/ 0 h 1565102"/>
              <a:gd name="connsiteX2" fmla="*/ 1146520 w 1965462"/>
              <a:gd name="connsiteY2" fmla="*/ 0 h 1565102"/>
              <a:gd name="connsiteX3" fmla="*/ 1146520 w 1965462"/>
              <a:gd name="connsiteY3" fmla="*/ 0 h 1565102"/>
              <a:gd name="connsiteX4" fmla="*/ 1637885 w 1965462"/>
              <a:gd name="connsiteY4" fmla="*/ 0 h 1565102"/>
              <a:gd name="connsiteX5" fmla="*/ 1807294 w 1965462"/>
              <a:gd name="connsiteY5" fmla="*/ 0 h 1565102"/>
              <a:gd name="connsiteX6" fmla="*/ 1965462 w 1965462"/>
              <a:gd name="connsiteY6" fmla="*/ 158168 h 1565102"/>
              <a:gd name="connsiteX7" fmla="*/ 1965462 w 1965462"/>
              <a:gd name="connsiteY7" fmla="*/ 553578 h 1565102"/>
              <a:gd name="connsiteX8" fmla="*/ 1965462 w 1965462"/>
              <a:gd name="connsiteY8" fmla="*/ 553578 h 1565102"/>
              <a:gd name="connsiteX9" fmla="*/ 1965462 w 1965462"/>
              <a:gd name="connsiteY9" fmla="*/ 790826 h 1565102"/>
              <a:gd name="connsiteX10" fmla="*/ 1965462 w 1965462"/>
              <a:gd name="connsiteY10" fmla="*/ 790823 h 1565102"/>
              <a:gd name="connsiteX11" fmla="*/ 1807294 w 1965462"/>
              <a:gd name="connsiteY11" fmla="*/ 948991 h 1565102"/>
              <a:gd name="connsiteX12" fmla="*/ 1523585 w 1965462"/>
              <a:gd name="connsiteY12" fmla="*/ 948991 h 1565102"/>
              <a:gd name="connsiteX13" fmla="*/ 1398908 w 1965462"/>
              <a:gd name="connsiteY13" fmla="*/ 1565102 h 1565102"/>
              <a:gd name="connsiteX14" fmla="*/ 1327495 w 1965462"/>
              <a:gd name="connsiteY14" fmla="*/ 948991 h 1565102"/>
              <a:gd name="connsiteX15" fmla="*/ 158168 w 1965462"/>
              <a:gd name="connsiteY15" fmla="*/ 948991 h 1565102"/>
              <a:gd name="connsiteX16" fmla="*/ 0 w 1965462"/>
              <a:gd name="connsiteY16" fmla="*/ 790823 h 1565102"/>
              <a:gd name="connsiteX17" fmla="*/ 0 w 1965462"/>
              <a:gd name="connsiteY17" fmla="*/ 790826 h 1565102"/>
              <a:gd name="connsiteX18" fmla="*/ 0 w 1965462"/>
              <a:gd name="connsiteY18" fmla="*/ 553578 h 1565102"/>
              <a:gd name="connsiteX19" fmla="*/ 0 w 1965462"/>
              <a:gd name="connsiteY19" fmla="*/ 553578 h 1565102"/>
              <a:gd name="connsiteX20" fmla="*/ 0 w 1965462"/>
              <a:gd name="connsiteY20" fmla="*/ 158168 h 15651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965462" h="1565102">
                <a:moveTo>
                  <a:pt x="0" y="158168"/>
                </a:moveTo>
                <a:cubicBezTo>
                  <a:pt x="0" y="70814"/>
                  <a:pt x="70814" y="0"/>
                  <a:pt x="158168" y="0"/>
                </a:cubicBezTo>
                <a:lnTo>
                  <a:pt x="1146520" y="0"/>
                </a:lnTo>
                <a:lnTo>
                  <a:pt x="1146520" y="0"/>
                </a:lnTo>
                <a:lnTo>
                  <a:pt x="1637885" y="0"/>
                </a:lnTo>
                <a:lnTo>
                  <a:pt x="1807294" y="0"/>
                </a:lnTo>
                <a:cubicBezTo>
                  <a:pt x="1894648" y="0"/>
                  <a:pt x="1965462" y="70814"/>
                  <a:pt x="1965462" y="158168"/>
                </a:cubicBezTo>
                <a:lnTo>
                  <a:pt x="1965462" y="553578"/>
                </a:lnTo>
                <a:lnTo>
                  <a:pt x="1965462" y="553578"/>
                </a:lnTo>
                <a:lnTo>
                  <a:pt x="1965462" y="790826"/>
                </a:lnTo>
                <a:lnTo>
                  <a:pt x="1965462" y="790823"/>
                </a:lnTo>
                <a:cubicBezTo>
                  <a:pt x="1965462" y="878177"/>
                  <a:pt x="1894648" y="948991"/>
                  <a:pt x="1807294" y="948991"/>
                </a:cubicBezTo>
                <a:lnTo>
                  <a:pt x="1523585" y="948991"/>
                </a:lnTo>
                <a:lnTo>
                  <a:pt x="1398908" y="1565102"/>
                </a:lnTo>
                <a:lnTo>
                  <a:pt x="1327495" y="948991"/>
                </a:lnTo>
                <a:lnTo>
                  <a:pt x="158168" y="948991"/>
                </a:lnTo>
                <a:cubicBezTo>
                  <a:pt x="70814" y="948991"/>
                  <a:pt x="0" y="878177"/>
                  <a:pt x="0" y="790823"/>
                </a:cubicBezTo>
                <a:lnTo>
                  <a:pt x="0" y="790826"/>
                </a:lnTo>
                <a:lnTo>
                  <a:pt x="0" y="553578"/>
                </a:lnTo>
                <a:lnTo>
                  <a:pt x="0" y="553578"/>
                </a:lnTo>
                <a:lnTo>
                  <a:pt x="0" y="158168"/>
                </a:lnTo>
                <a:close/>
              </a:path>
            </a:pathLst>
          </a:custGeom>
          <a:solidFill>
            <a:schemeClr val="bg1"/>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0" rtlCol="0" anchor="ctr"/>
          <a:lstStyle/>
          <a:p>
            <a:pPr marL="174625" indent="-174625"/>
            <a:endPar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2" name="角丸四角形吹き出し 91"/>
          <p:cNvSpPr/>
          <p:nvPr/>
        </p:nvSpPr>
        <p:spPr>
          <a:xfrm>
            <a:off x="1284304" y="4396081"/>
            <a:ext cx="1965462" cy="948991"/>
          </a:xfrm>
          <a:prstGeom prst="wedgeRoundRectCallout">
            <a:avLst>
              <a:gd name="adj1" fmla="val 26492"/>
              <a:gd name="adj2" fmla="val 44664"/>
              <a:gd name="adj3" fmla="val 16667"/>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0" rtlCol="0" anchor="ctr"/>
          <a:lstStyle/>
          <a:p>
            <a:pPr marL="174625" indent="-174625"/>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②所定労働</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時間</a:t>
            </a:r>
            <a:r>
              <a:rPr lang="en-US" altLang="ja-JP" sz="1200" baseline="30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働いていない場合、欠勤</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扱い</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なっていました</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4625" indent="-174625">
              <a:spcBef>
                <a:spcPts val="600"/>
              </a:spcBef>
            </a:pPr>
            <a:r>
              <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通常は法定労働時間以内で</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設定</a:t>
            </a:r>
            <a:endPar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9" name="直線矢印コネクタ 18"/>
          <p:cNvCxnSpPr/>
          <p:nvPr/>
        </p:nvCxnSpPr>
        <p:spPr>
          <a:xfrm>
            <a:off x="2517707" y="3512127"/>
            <a:ext cx="1155211" cy="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3" name="直線矢印コネクタ 92"/>
          <p:cNvCxnSpPr/>
          <p:nvPr/>
        </p:nvCxnSpPr>
        <p:spPr>
          <a:xfrm>
            <a:off x="3203705" y="4860333"/>
            <a:ext cx="432423" cy="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6" name="角丸四角形 25"/>
          <p:cNvSpPr/>
          <p:nvPr/>
        </p:nvSpPr>
        <p:spPr>
          <a:xfrm>
            <a:off x="3636128" y="5673192"/>
            <a:ext cx="2160000" cy="360000"/>
          </a:xfrm>
          <a:prstGeom prst="roundRect">
            <a:avLst>
              <a:gd name="adj" fmla="val 34436"/>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72000" tIns="0" rIns="36000" bIns="0" rtlCol="0" anchor="ctr"/>
          <a:lstStyle/>
          <a:p>
            <a:pPr algn="ctr"/>
            <a:r>
              <a:rPr lang="ja-JP" altLang="en-US"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例えば、こんなメリットがあります！</a:t>
            </a:r>
            <a:endPar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55" name="Picture 2" descr="C:\Users\ytxdm\AppData\Local\Microsoft\Windows\Temporary Internet Files\Content.IE5\GQUGKSZU\MC900228131[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14810" y="7253155"/>
            <a:ext cx="1144379" cy="10965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45905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正方形/長方形 36"/>
          <p:cNvSpPr/>
          <p:nvPr/>
        </p:nvSpPr>
        <p:spPr>
          <a:xfrm>
            <a:off x="252517" y="4664968"/>
            <a:ext cx="6336087" cy="4968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466725" y="6609169"/>
            <a:ext cx="5972175" cy="2844000"/>
          </a:xfrm>
          <a:prstGeom prst="rect">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角丸四角形 21"/>
          <p:cNvSpPr/>
          <p:nvPr/>
        </p:nvSpPr>
        <p:spPr>
          <a:xfrm>
            <a:off x="450000" y="6444000"/>
            <a:ext cx="6012000" cy="324000"/>
          </a:xfrm>
          <a:prstGeom prst="roundRect">
            <a:avLst>
              <a:gd name="adj" fmla="val 50000"/>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bIns="0" rtlCol="0" anchor="ctr"/>
          <a:lstStyle/>
          <a:p>
            <a:pPr algn="ctr"/>
            <a:r>
              <a:rPr lang="ja-JP" altLang="en-US" sz="15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新たな規制の</a:t>
            </a:r>
            <a:r>
              <a:rPr lang="ja-JP" altLang="en-US" sz="15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枠組み　＝　在社時間</a:t>
            </a:r>
            <a:r>
              <a:rPr lang="ja-JP" altLang="en-US" sz="15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等に基づく健康確保</a:t>
            </a:r>
            <a:r>
              <a:rPr lang="ja-JP" altLang="en-US" sz="15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措置</a:t>
            </a:r>
            <a:endParaRPr lang="en-US" altLang="ja-JP" sz="15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正方形/長方形 13"/>
          <p:cNvSpPr/>
          <p:nvPr/>
        </p:nvSpPr>
        <p:spPr>
          <a:xfrm>
            <a:off x="260648" y="2936776"/>
            <a:ext cx="6336087" cy="1620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algn="ctr"/>
            <a:endParaRPr kumimoji="1" lang="ja-JP" altLang="en-US"/>
          </a:p>
        </p:txBody>
      </p:sp>
      <p:sp>
        <p:nvSpPr>
          <p:cNvPr id="69" name="正方形/長方形 68"/>
          <p:cNvSpPr/>
          <p:nvPr/>
        </p:nvSpPr>
        <p:spPr>
          <a:xfrm>
            <a:off x="1196752" y="2432768"/>
            <a:ext cx="5453942" cy="43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制度の創設に当たっては、長時間労働を強いられないよう、</a:t>
            </a:r>
            <a:endPar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以下</a:t>
            </a:r>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のよう</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な手厚い仕組みを徹底します。</a:t>
            </a:r>
            <a:endPar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2" name="スライド番号プレースホルダー 3"/>
          <p:cNvSpPr>
            <a:spLocks noGrp="1"/>
          </p:cNvSpPr>
          <p:nvPr>
            <p:ph type="sldNum" sz="quarter" idx="12"/>
          </p:nvPr>
        </p:nvSpPr>
        <p:spPr>
          <a:xfrm>
            <a:off x="5357192" y="9538165"/>
            <a:ext cx="1600200" cy="527403"/>
          </a:xfrm>
        </p:spPr>
        <p:txBody>
          <a:bodyPr/>
          <a:lstStyle/>
          <a:p>
            <a:fld id="{880319E4-FDE7-458F-BD10-6FC582C326FE}" type="slidenum">
              <a:rPr lang="ja-JP" altLang="en-US" sz="1800" b="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pPr/>
              <a:t>7</a:t>
            </a:fld>
            <a:endPar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正方形/長方形 32"/>
          <p:cNvSpPr/>
          <p:nvPr/>
        </p:nvSpPr>
        <p:spPr>
          <a:xfrm>
            <a:off x="260350" y="2936776"/>
            <a:ext cx="6337598" cy="16767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600"/>
              </a:spcAft>
            </a:pPr>
            <a:endParaRPr kumimoji="1" lang="en-US" altLang="ja-JP" sz="1600" b="1" dirty="0" smtClean="0">
              <a:solidFill>
                <a:srgbClr val="FF3C1C"/>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正方形/長方形 35"/>
          <p:cNvSpPr/>
          <p:nvPr/>
        </p:nvSpPr>
        <p:spPr>
          <a:xfrm>
            <a:off x="260648" y="4665184"/>
            <a:ext cx="6178252" cy="194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600"/>
              </a:spcAft>
            </a:pPr>
            <a:r>
              <a:rPr lang="ja-JP" altLang="en-US" sz="1600" b="1" dirty="0" smtClean="0">
                <a:solidFill>
                  <a:srgbClr val="D50115"/>
                </a:solidFill>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sz="1600" b="1" dirty="0">
                <a:solidFill>
                  <a:srgbClr val="D50115"/>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smtClean="0">
                <a:solidFill>
                  <a:srgbClr val="D50115"/>
                </a:solidFill>
                <a:latin typeface="メイリオ" panose="020B0604030504040204" pitchFamily="50" charset="-128"/>
                <a:ea typeface="メイリオ" panose="020B0604030504040204" pitchFamily="50" charset="-128"/>
                <a:cs typeface="メイリオ" panose="020B0604030504040204" pitchFamily="50" charset="-128"/>
              </a:rPr>
              <a:t>現行の労働時間規制</a:t>
            </a:r>
            <a:r>
              <a:rPr lang="ja-JP" altLang="en-US" sz="1600" b="1" dirty="0">
                <a:solidFill>
                  <a:srgbClr val="D50115"/>
                </a:solidFill>
                <a:latin typeface="メイリオ" panose="020B0604030504040204" pitchFamily="50" charset="-128"/>
                <a:ea typeface="メイリオ" panose="020B0604030504040204" pitchFamily="50" charset="-128"/>
                <a:cs typeface="メイリオ" panose="020B0604030504040204" pitchFamily="50" charset="-128"/>
              </a:rPr>
              <a:t>から新たな規制の枠組み</a:t>
            </a:r>
            <a:r>
              <a:rPr lang="ja-JP" altLang="en-US" sz="1600" b="1" dirty="0" smtClean="0">
                <a:solidFill>
                  <a:srgbClr val="D50115"/>
                </a:solidFill>
                <a:latin typeface="メイリオ" panose="020B0604030504040204" pitchFamily="50" charset="-128"/>
                <a:ea typeface="メイリオ" panose="020B0604030504040204" pitchFamily="50" charset="-128"/>
                <a:cs typeface="メイリオ" panose="020B0604030504040204" pitchFamily="50" charset="-128"/>
              </a:rPr>
              <a:t>へ</a:t>
            </a:r>
            <a:endParaRPr lang="en-US" altLang="ja-JP" sz="1600" b="1" dirty="0" smtClean="0">
              <a:solidFill>
                <a:srgbClr val="D50115"/>
              </a:solidFill>
              <a:latin typeface="メイリオ" panose="020B0604030504040204" pitchFamily="50" charset="-128"/>
              <a:ea typeface="メイリオ" panose="020B0604030504040204" pitchFamily="50" charset="-128"/>
              <a:cs typeface="メイリオ" panose="020B0604030504040204" pitchFamily="50" charset="-128"/>
            </a:endParaRPr>
          </a:p>
          <a:p>
            <a:pPr marL="218250" lvl="0">
              <a:lnSpc>
                <a:spcPct val="200000"/>
              </a:lnSpc>
            </a:pP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現在</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の労働時間</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規制</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は </a:t>
            </a:r>
            <a:r>
              <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18250" lvl="0">
              <a:lnSpc>
                <a:spcPct val="150000"/>
              </a:lnSpc>
            </a:pP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18250" lvl="0"/>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高い</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交渉力を有する高度専門</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具体例</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は次頁参照）について</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18250" lvl="0"/>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その働き方にあった健康</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確保のため</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400" b="1" u="sng" dirty="0" smtClean="0">
                <a:solidFill>
                  <a:srgbClr val="D50115"/>
                </a:solidFill>
                <a:latin typeface="メイリオ" panose="020B0604030504040204" pitchFamily="50" charset="-128"/>
                <a:ea typeface="メイリオ" panose="020B0604030504040204" pitchFamily="50" charset="-128"/>
                <a:cs typeface="メイリオ" panose="020B0604030504040204" pitchFamily="50" charset="-128"/>
              </a:rPr>
              <a:t>新た</a:t>
            </a:r>
            <a:r>
              <a:rPr lang="ja-JP" altLang="en-US" sz="1400" b="1" u="sng" dirty="0">
                <a:solidFill>
                  <a:srgbClr val="D50115"/>
                </a:solidFill>
                <a:latin typeface="メイリオ" panose="020B0604030504040204" pitchFamily="50" charset="-128"/>
                <a:ea typeface="メイリオ" panose="020B0604030504040204" pitchFamily="50" charset="-128"/>
                <a:cs typeface="メイリオ" panose="020B0604030504040204" pitchFamily="50" charset="-128"/>
              </a:rPr>
              <a:t>な規制の枠組み</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設ける</a:t>
            </a:r>
            <a:endParaRPr kumimoji="1"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6" name="正方形/長方形 65"/>
          <p:cNvSpPr/>
          <p:nvPr/>
        </p:nvSpPr>
        <p:spPr>
          <a:xfrm>
            <a:off x="462290" y="7251491"/>
            <a:ext cx="5900731" cy="30244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8" name="正方形/長方形 37"/>
          <p:cNvSpPr/>
          <p:nvPr/>
        </p:nvSpPr>
        <p:spPr>
          <a:xfrm>
            <a:off x="476672" y="6874087"/>
            <a:ext cx="6336704" cy="31194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年間</a:t>
            </a:r>
            <a:r>
              <a:rPr lang="en-US" altLang="ja-JP" sz="16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104</a:t>
            </a:r>
            <a:r>
              <a:rPr lang="ja-JP" altLang="en-US" sz="16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日以上</a:t>
            </a:r>
            <a:r>
              <a:rPr lang="ja-JP" altLang="en-US" sz="1600"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、かつ、</a:t>
            </a:r>
            <a:r>
              <a:rPr lang="ja-JP" altLang="en-US" sz="16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４週４日以上</a:t>
            </a:r>
            <a:r>
              <a:rPr lang="ja-JP" altLang="en-US" sz="1600"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6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休日確保</a:t>
            </a:r>
            <a:r>
              <a:rPr lang="ja-JP" altLang="en-US" sz="1600"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を義務付け</a:t>
            </a:r>
            <a:endParaRPr lang="en-US" altLang="ja-JP" sz="1600"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800"/>
              </a:lnSpc>
            </a:pP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加えて、以下のいずれかの措置を義務付け</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どの</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措置を講じるかは労使委員会の５分の４の多数で</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決議</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84150" indent="-3175">
              <a:spcBef>
                <a:spcPts val="600"/>
              </a:spcBef>
            </a:pP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 </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インターバル規制</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（終業・始業</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時刻の間に一定時間を</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確保）</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84150" indent="-3175"/>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深夜業（</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22</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～５時）</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の回数を</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制限（</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か月当たり）</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84150" indent="-3175"/>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 </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在社時間等の上限の設定</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か月又は</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か月当たり）</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84150" indent="-3175"/>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③ １年につき、</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２週間連続の休暇取得</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（働く方が希望する場合には１週間連続</a:t>
            </a:r>
            <a:r>
              <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２回）</a:t>
            </a:r>
            <a:endPar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84150" indent="-3175"/>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④ </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臨時の健康診断</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の実施</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（在社時間等が一定時間を超えた場合又は本人の申出があった場合）</a:t>
            </a:r>
            <a:endPar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在社時間等が</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一定</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時間（</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か月当たり）を</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超えた労働者に</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対して</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、医師</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よる面接</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指導</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実施（</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義務・罰則付き）</a:t>
            </a:r>
            <a:endPar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29" name="グループ化 28"/>
          <p:cNvGrpSpPr/>
          <p:nvPr/>
        </p:nvGrpSpPr>
        <p:grpSpPr>
          <a:xfrm>
            <a:off x="3717064" y="8733446"/>
            <a:ext cx="2664264" cy="646331"/>
            <a:chOff x="3717064" y="8752241"/>
            <a:chExt cx="2664264" cy="646331"/>
          </a:xfrm>
        </p:grpSpPr>
        <p:sp>
          <p:nvSpPr>
            <p:cNvPr id="81" name="右矢印 80"/>
            <p:cNvSpPr/>
            <p:nvPr/>
          </p:nvSpPr>
          <p:spPr>
            <a:xfrm>
              <a:off x="3717064" y="8780840"/>
              <a:ext cx="288000" cy="504000"/>
            </a:xfrm>
            <a:prstGeom prst="rightArrow">
              <a:avLst>
                <a:gd name="adj1" fmla="val 50000"/>
                <a:gd name="adj2" fmla="val 61165"/>
              </a:avLst>
            </a:prstGeom>
            <a:solidFill>
              <a:srgbClr val="D50115">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3968735" y="8752241"/>
              <a:ext cx="2412593" cy="646331"/>
            </a:xfrm>
            <a:prstGeom prst="rect">
              <a:avLst/>
            </a:prstGeom>
            <a:noFill/>
          </p:spPr>
          <p:txBody>
            <a:bodyPr wrap="square" rtlCol="0">
              <a:spAutoFit/>
            </a:bodyPr>
            <a:lstStyle/>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面接指導の結果に基づき、職務内容の変更や特別な休暇の付与等の事後措置を講じる</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20" name="正方形/長方形 19"/>
          <p:cNvSpPr/>
          <p:nvPr/>
        </p:nvSpPr>
        <p:spPr>
          <a:xfrm>
            <a:off x="260648" y="273050"/>
            <a:ext cx="6337300" cy="431478"/>
          </a:xfrm>
          <a:prstGeom prst="rect">
            <a:avLst/>
          </a:prstGeom>
          <a:solidFill>
            <a:srgbClr val="D50115"/>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72000" bIns="0" rtlCol="0" anchor="ctr"/>
          <a:lstStyle/>
          <a:p>
            <a:r>
              <a:rPr lang="ja-JP" altLang="en-US"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⑦「</a:t>
            </a:r>
            <a:r>
              <a:rPr lang="ja-JP" altLang="en-US"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高度プロフェッショナル制度」を新設</a:t>
            </a:r>
            <a:r>
              <a:rPr lang="ja-JP" altLang="en-US"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します</a:t>
            </a:r>
            <a:endParaRPr lang="en-US" altLang="ja-JP" sz="1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角丸四角形吹き出し 20"/>
          <p:cNvSpPr/>
          <p:nvPr/>
        </p:nvSpPr>
        <p:spPr>
          <a:xfrm>
            <a:off x="252517" y="812528"/>
            <a:ext cx="6345431" cy="1044128"/>
          </a:xfrm>
          <a:prstGeom prst="wedgeRoundRectCallout">
            <a:avLst>
              <a:gd name="adj1" fmla="val 18878"/>
              <a:gd name="adj2" fmla="val 44696"/>
              <a:gd name="adj3" fmla="val 16667"/>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008000" tIns="72000" rIns="36000" bIns="36000" rtlCol="0" anchor="ctr"/>
          <a:lstStyle>
            <a:defPPr>
              <a:defRPr lang="ja-JP"/>
            </a:defPPr>
            <a:lvl1pPr marL="0" algn="l" defTabSz="910944" rtl="0" eaLnBrk="1" latinLnBrk="0" hangingPunct="1">
              <a:defRPr kumimoji="1" sz="1800" kern="1200">
                <a:solidFill>
                  <a:schemeClr val="lt1"/>
                </a:solidFill>
                <a:latin typeface="+mn-lt"/>
                <a:ea typeface="+mn-ea"/>
                <a:cs typeface="+mn-cs"/>
              </a:defRPr>
            </a:lvl1pPr>
            <a:lvl2pPr marL="455470" algn="l" defTabSz="910944" rtl="0" eaLnBrk="1" latinLnBrk="0" hangingPunct="1">
              <a:defRPr kumimoji="1" sz="1800" kern="1200">
                <a:solidFill>
                  <a:schemeClr val="lt1"/>
                </a:solidFill>
                <a:latin typeface="+mn-lt"/>
                <a:ea typeface="+mn-ea"/>
                <a:cs typeface="+mn-cs"/>
              </a:defRPr>
            </a:lvl2pPr>
            <a:lvl3pPr marL="910944" algn="l" defTabSz="910944" rtl="0" eaLnBrk="1" latinLnBrk="0" hangingPunct="1">
              <a:defRPr kumimoji="1" sz="1800" kern="1200">
                <a:solidFill>
                  <a:schemeClr val="lt1"/>
                </a:solidFill>
                <a:latin typeface="+mn-lt"/>
                <a:ea typeface="+mn-ea"/>
                <a:cs typeface="+mn-cs"/>
              </a:defRPr>
            </a:lvl3pPr>
            <a:lvl4pPr marL="1366414" algn="l" defTabSz="910944" rtl="0" eaLnBrk="1" latinLnBrk="0" hangingPunct="1">
              <a:defRPr kumimoji="1" sz="1800" kern="1200">
                <a:solidFill>
                  <a:schemeClr val="lt1"/>
                </a:solidFill>
                <a:latin typeface="+mn-lt"/>
                <a:ea typeface="+mn-ea"/>
                <a:cs typeface="+mn-cs"/>
              </a:defRPr>
            </a:lvl4pPr>
            <a:lvl5pPr marL="1821886" algn="l" defTabSz="910944" rtl="0" eaLnBrk="1" latinLnBrk="0" hangingPunct="1">
              <a:defRPr kumimoji="1" sz="1800" kern="1200">
                <a:solidFill>
                  <a:schemeClr val="lt1"/>
                </a:solidFill>
                <a:latin typeface="+mn-lt"/>
                <a:ea typeface="+mn-ea"/>
                <a:cs typeface="+mn-cs"/>
              </a:defRPr>
            </a:lvl5pPr>
            <a:lvl6pPr marL="2277359" algn="l" defTabSz="910944" rtl="0" eaLnBrk="1" latinLnBrk="0" hangingPunct="1">
              <a:defRPr kumimoji="1" sz="1800" kern="1200">
                <a:solidFill>
                  <a:schemeClr val="lt1"/>
                </a:solidFill>
                <a:latin typeface="+mn-lt"/>
                <a:ea typeface="+mn-ea"/>
                <a:cs typeface="+mn-cs"/>
              </a:defRPr>
            </a:lvl6pPr>
            <a:lvl7pPr marL="2732831" algn="l" defTabSz="910944" rtl="0" eaLnBrk="1" latinLnBrk="0" hangingPunct="1">
              <a:defRPr kumimoji="1" sz="1800" kern="1200">
                <a:solidFill>
                  <a:schemeClr val="lt1"/>
                </a:solidFill>
                <a:latin typeface="+mn-lt"/>
                <a:ea typeface="+mn-ea"/>
                <a:cs typeface="+mn-cs"/>
              </a:defRPr>
            </a:lvl7pPr>
            <a:lvl8pPr marL="3188299" algn="l" defTabSz="910944" rtl="0" eaLnBrk="1" latinLnBrk="0" hangingPunct="1">
              <a:defRPr kumimoji="1" sz="1800" kern="1200">
                <a:solidFill>
                  <a:schemeClr val="lt1"/>
                </a:solidFill>
                <a:latin typeface="+mn-lt"/>
                <a:ea typeface="+mn-ea"/>
                <a:cs typeface="+mn-cs"/>
              </a:defRPr>
            </a:lvl8pPr>
            <a:lvl9pPr marL="3643773" algn="l" defTabSz="910944" rtl="0" eaLnBrk="1" latinLnBrk="0" hangingPunct="1">
              <a:defRPr kumimoji="1" sz="1800" kern="1200">
                <a:solidFill>
                  <a:schemeClr val="lt1"/>
                </a:solidFill>
                <a:latin typeface="+mn-lt"/>
                <a:ea typeface="+mn-ea"/>
                <a:cs typeface="+mn-cs"/>
              </a:defRPr>
            </a:lvl9pPr>
          </a:lstStyle>
          <a:p>
            <a:pPr>
              <a:lnSpc>
                <a:spcPts val="2400"/>
              </a:lnSpc>
            </a:pP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自律的で創造的な働き方を希望</a:t>
            </a: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する</a:t>
            </a: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方々が、</a:t>
            </a:r>
            <a:endParaRPr lang="en-US" altLang="ja-JP"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400"/>
              </a:lnSpc>
            </a:pP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高い収入を確保しながら、</a:t>
            </a: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メリハリ</a:t>
            </a: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のある働き方をできるよう、</a:t>
            </a:r>
            <a:endParaRPr lang="en-US" altLang="ja-JP"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pPr>
            <a:r>
              <a:rPr lang="ja-JP" altLang="en-US" sz="1400" b="1" u="sng" dirty="0" smtClean="0">
                <a:latin typeface="メイリオ" panose="020B0604030504040204" pitchFamily="50" charset="-128"/>
                <a:ea typeface="メイリオ" panose="020B0604030504040204" pitchFamily="50" charset="-128"/>
                <a:cs typeface="メイリオ" panose="020B0604030504040204" pitchFamily="50" charset="-128"/>
              </a:rPr>
              <a:t>本人</a:t>
            </a:r>
            <a:r>
              <a:rPr lang="ja-JP" altLang="en-US" sz="1400" b="1" u="sng" dirty="0">
                <a:latin typeface="メイリオ" panose="020B0604030504040204" pitchFamily="50" charset="-128"/>
                <a:ea typeface="メイリオ" panose="020B0604030504040204" pitchFamily="50" charset="-128"/>
                <a:cs typeface="メイリオ" panose="020B0604030504040204" pitchFamily="50" charset="-128"/>
              </a:rPr>
              <a:t>の希望に応じた自由な働き方の選択肢を用意します</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角丸四角形 3"/>
          <p:cNvSpPr/>
          <p:nvPr/>
        </p:nvSpPr>
        <p:spPr>
          <a:xfrm>
            <a:off x="388898" y="938548"/>
            <a:ext cx="768796" cy="792088"/>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4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制度の</a:t>
            </a:r>
            <a:endParaRPr lang="en-US" altLang="ja-JP" sz="14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22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目的</a:t>
            </a:r>
            <a:endParaRPr kumimoji="1" lang="ja-JP" altLang="en-US" sz="2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正方形/長方形 27"/>
          <p:cNvSpPr/>
          <p:nvPr/>
        </p:nvSpPr>
        <p:spPr>
          <a:xfrm>
            <a:off x="1209633" y="2063356"/>
            <a:ext cx="5358642" cy="369332"/>
          </a:xfrm>
          <a:prstGeom prst="rect">
            <a:avLst/>
          </a:prstGeom>
          <a:noFill/>
          <a:ln>
            <a:noFill/>
          </a:ln>
        </p:spPr>
        <p:txBody>
          <a:bodyPr wrap="square">
            <a:spAutoFit/>
          </a:bodyPr>
          <a:lstStyle/>
          <a:p>
            <a:pPr>
              <a:spcBef>
                <a:spcPts val="600"/>
              </a:spcBef>
            </a:pP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健康の確保</a:t>
            </a:r>
            <a:endParaRPr lang="en-US" altLang="ja-JP" b="1"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0" name="直線コネクタ 9"/>
          <p:cNvCxnSpPr/>
          <p:nvPr/>
        </p:nvCxnSpPr>
        <p:spPr>
          <a:xfrm>
            <a:off x="1052735" y="2360720"/>
            <a:ext cx="5544000"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
        <p:nvSpPr>
          <p:cNvPr id="31" name="正方形/長方形 30"/>
          <p:cNvSpPr/>
          <p:nvPr/>
        </p:nvSpPr>
        <p:spPr>
          <a:xfrm>
            <a:off x="260647" y="2936776"/>
            <a:ext cx="6307627" cy="16767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600"/>
              </a:spcAft>
            </a:pPr>
            <a:r>
              <a:rPr lang="ja-JP" altLang="en-US" sz="1600" b="1" dirty="0" smtClean="0">
                <a:solidFill>
                  <a:srgbClr val="D50115"/>
                </a:solidFill>
                <a:latin typeface="メイリオ" panose="020B0604030504040204" pitchFamily="50" charset="-128"/>
                <a:ea typeface="メイリオ" panose="020B0604030504040204" pitchFamily="50" charset="-128"/>
                <a:cs typeface="メイリオ" panose="020B0604030504040204" pitchFamily="50" charset="-128"/>
              </a:rPr>
              <a:t>（１</a:t>
            </a:r>
            <a:r>
              <a:rPr lang="ja-JP" altLang="en-US" sz="1600" b="1" dirty="0">
                <a:solidFill>
                  <a:srgbClr val="D50115"/>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smtClean="0">
                <a:solidFill>
                  <a:srgbClr val="D50115"/>
                </a:solidFill>
                <a:latin typeface="メイリオ" panose="020B0604030504040204" pitchFamily="50" charset="-128"/>
                <a:ea typeface="メイリオ" panose="020B0604030504040204" pitchFamily="50" charset="-128"/>
                <a:cs typeface="メイリオ" panose="020B0604030504040204" pitchFamily="50" charset="-128"/>
              </a:rPr>
              <a:t>制度</a:t>
            </a:r>
            <a:r>
              <a:rPr lang="ja-JP" altLang="en-US" sz="1600" b="1" dirty="0">
                <a:solidFill>
                  <a:srgbClr val="D50115"/>
                </a:solidFill>
                <a:latin typeface="メイリオ" panose="020B0604030504040204" pitchFamily="50" charset="-128"/>
                <a:ea typeface="メイリオ" panose="020B0604030504040204" pitchFamily="50" charset="-128"/>
                <a:cs typeface="メイリオ" panose="020B0604030504040204" pitchFamily="50" charset="-128"/>
              </a:rPr>
              <a:t>導入の際には、法律に</a:t>
            </a:r>
            <a:r>
              <a:rPr lang="ja-JP" altLang="en-US" sz="1600" b="1" dirty="0" smtClean="0">
                <a:solidFill>
                  <a:srgbClr val="D50115"/>
                </a:solidFill>
                <a:latin typeface="メイリオ" panose="020B0604030504040204" pitchFamily="50" charset="-128"/>
                <a:ea typeface="メイリオ" panose="020B0604030504040204" pitchFamily="50" charset="-128"/>
                <a:cs typeface="メイリオ" panose="020B0604030504040204" pitchFamily="50" charset="-128"/>
              </a:rPr>
              <a:t>定める企業内</a:t>
            </a:r>
            <a:r>
              <a:rPr lang="ja-JP" altLang="en-US" sz="1600" b="1" dirty="0">
                <a:solidFill>
                  <a:srgbClr val="D50115"/>
                </a:solidFill>
                <a:latin typeface="メイリオ" panose="020B0604030504040204" pitchFamily="50" charset="-128"/>
                <a:ea typeface="メイリオ" panose="020B0604030504040204" pitchFamily="50" charset="-128"/>
                <a:cs typeface="メイリオ" panose="020B0604030504040204" pitchFamily="50" charset="-128"/>
              </a:rPr>
              <a:t>手続が</a:t>
            </a:r>
            <a:r>
              <a:rPr lang="ja-JP" altLang="en-US" sz="1600" b="1" dirty="0" smtClean="0">
                <a:solidFill>
                  <a:srgbClr val="D50115"/>
                </a:solidFill>
                <a:latin typeface="メイリオ" panose="020B0604030504040204" pitchFamily="50" charset="-128"/>
                <a:ea typeface="メイリオ" panose="020B0604030504040204" pitchFamily="50" charset="-128"/>
                <a:cs typeface="メイリオ" panose="020B0604030504040204" pitchFamily="50" charset="-128"/>
              </a:rPr>
              <a:t>必要</a:t>
            </a:r>
            <a:endParaRPr lang="en-US" altLang="ja-JP" sz="1600" b="1" dirty="0" smtClean="0">
              <a:solidFill>
                <a:srgbClr val="D50115"/>
              </a:solidFill>
              <a:latin typeface="メイリオ" panose="020B0604030504040204" pitchFamily="50" charset="-128"/>
              <a:ea typeface="メイリオ" panose="020B0604030504040204" pitchFamily="50" charset="-128"/>
              <a:cs typeface="メイリオ" panose="020B0604030504040204" pitchFamily="50" charset="-128"/>
            </a:endParaRPr>
          </a:p>
          <a:p>
            <a:pPr marL="261938">
              <a:lnSpc>
                <a:spcPts val="1800"/>
              </a:lnSpc>
            </a:pP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 事業場</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の労使同数の委員会（いわゆる</a:t>
            </a:r>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「労使委員会」</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、対象業務、</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61938">
              <a:lnSpc>
                <a:spcPts val="1800"/>
              </a:lnSpc>
            </a:pP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対象</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労働者、健康確保措置など</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５</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分の</a:t>
            </a:r>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４</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以上</a:t>
            </a:r>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の多数</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で決議すること  </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61938">
              <a:lnSpc>
                <a:spcPts val="1800"/>
              </a:lnSpc>
            </a:pPr>
            <a:r>
              <a:rPr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すなわち、労働者側</a:t>
            </a:r>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委員の過半数の賛成が</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必要になります）</a:t>
            </a:r>
            <a:endParaRPr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61938">
              <a:lnSpc>
                <a:spcPts val="1800"/>
              </a:lnSpc>
              <a:spcBef>
                <a:spcPts val="800"/>
              </a:spcBef>
            </a:pP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 書面</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による本人の</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同意を</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得る</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こと（同意の撤回も可能）</a:t>
            </a:r>
            <a:endParaRPr kumimoji="1" lang="en-US" altLang="ja-JP" sz="1600" b="1" dirty="0" smtClean="0">
              <a:solidFill>
                <a:srgbClr val="FF3C1C"/>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円/楕円 7"/>
          <p:cNvSpPr/>
          <p:nvPr/>
        </p:nvSpPr>
        <p:spPr>
          <a:xfrm>
            <a:off x="260648" y="2000672"/>
            <a:ext cx="828000" cy="828000"/>
          </a:xfrm>
          <a:prstGeom prst="ellipse">
            <a:avLst/>
          </a:prstGeom>
          <a:solidFill>
            <a:schemeClr val="bg1"/>
          </a:solid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0" rtlCol="0" anchor="ctr"/>
          <a:lstStyle/>
          <a:p>
            <a:pPr algn="ctr"/>
            <a:r>
              <a:rPr lang="ja-JP" altLang="en-US" sz="14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要点</a:t>
            </a:r>
            <a:endParaRPr lang="en-US" altLang="ja-JP" sz="14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22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１</a:t>
            </a:r>
            <a:endParaRPr lang="ja-JP" altLang="en-US" sz="22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7" name="グループ化 16"/>
          <p:cNvGrpSpPr/>
          <p:nvPr/>
        </p:nvGrpSpPr>
        <p:grpSpPr>
          <a:xfrm>
            <a:off x="3068960" y="5191090"/>
            <a:ext cx="3488519" cy="553998"/>
            <a:chOff x="3162175" y="5400000"/>
            <a:chExt cx="3291161" cy="553998"/>
          </a:xfrm>
        </p:grpSpPr>
        <p:sp>
          <p:nvSpPr>
            <p:cNvPr id="39" name="右中かっこ 38"/>
            <p:cNvSpPr/>
            <p:nvPr/>
          </p:nvSpPr>
          <p:spPr>
            <a:xfrm flipH="1">
              <a:off x="3162175" y="5456082"/>
              <a:ext cx="145531" cy="396000"/>
            </a:xfrm>
            <a:prstGeom prst="rightBrace">
              <a:avLst>
                <a:gd name="adj1" fmla="val 30639"/>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6" name="テキスト ボックス 15"/>
            <p:cNvSpPr txBox="1"/>
            <p:nvPr/>
          </p:nvSpPr>
          <p:spPr>
            <a:xfrm>
              <a:off x="3356992" y="5400000"/>
              <a:ext cx="3096344" cy="553998"/>
            </a:xfrm>
            <a:prstGeom prst="rect">
              <a:avLst/>
            </a:prstGeom>
            <a:noFill/>
          </p:spPr>
          <p:txBody>
            <a:bodyPr wrap="square" rtlCol="0">
              <a:spAutoFit/>
            </a:bodyPr>
            <a:lstStyle/>
            <a:p>
              <a:pPr>
                <a:lnSpc>
                  <a:spcPts val="1800"/>
                </a:lnSpc>
              </a:pP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いわゆる</a:t>
              </a: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36</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協定</a:t>
              </a:r>
              <a:r>
                <a:rPr lang="ja-JP" altLang="en-US" sz="1200" spc="-120" dirty="0">
                  <a:latin typeface="メイリオ" panose="020B0604030504040204" pitchFamily="50" charset="-128"/>
                  <a:ea typeface="メイリオ" panose="020B0604030504040204" pitchFamily="50" charset="-128"/>
                  <a:cs typeface="メイリオ" panose="020B0604030504040204" pitchFamily="50" charset="-128"/>
                </a:rPr>
                <a:t>（時間外・</a:t>
              </a:r>
              <a:r>
                <a:rPr lang="ja-JP" altLang="en-US" sz="1200" spc="-120" dirty="0" smtClean="0">
                  <a:latin typeface="メイリオ" panose="020B0604030504040204" pitchFamily="50" charset="-128"/>
                  <a:ea typeface="メイリオ" panose="020B0604030504040204" pitchFamily="50" charset="-128"/>
                  <a:cs typeface="メイリオ" panose="020B0604030504040204" pitchFamily="50" charset="-128"/>
                </a:rPr>
                <a:t>休日労働の規制）</a:t>
              </a:r>
              <a:endParaRPr lang="en-US" altLang="ja-JP" sz="1200" spc="-12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時間外・休日及び深夜の</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割増賃金</a:t>
              </a:r>
              <a:endParaRPr kumimoji="1" lang="ja-JP" altLang="en-US" sz="1400" dirty="0"/>
            </a:p>
          </p:txBody>
        </p:sp>
      </p:grpSp>
      <p:sp>
        <p:nvSpPr>
          <p:cNvPr id="18" name="下矢印 17"/>
          <p:cNvSpPr/>
          <p:nvPr/>
        </p:nvSpPr>
        <p:spPr>
          <a:xfrm>
            <a:off x="1556792" y="5580000"/>
            <a:ext cx="669718" cy="324000"/>
          </a:xfrm>
          <a:prstGeom prst="downArrow">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2817189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正方形/長方形 39"/>
          <p:cNvSpPr/>
          <p:nvPr/>
        </p:nvSpPr>
        <p:spPr>
          <a:xfrm>
            <a:off x="260648" y="1699006"/>
            <a:ext cx="6336087" cy="2772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algn="ctr"/>
            <a:endParaRPr kumimoji="1" lang="ja-JP" altLang="en-US"/>
          </a:p>
        </p:txBody>
      </p:sp>
      <p:sp>
        <p:nvSpPr>
          <p:cNvPr id="49" name="スライド番号プレースホルダー 3"/>
          <p:cNvSpPr>
            <a:spLocks noGrp="1"/>
          </p:cNvSpPr>
          <p:nvPr>
            <p:ph type="sldNum" sz="quarter" idx="12"/>
          </p:nvPr>
        </p:nvSpPr>
        <p:spPr>
          <a:xfrm>
            <a:off x="5357192" y="9538165"/>
            <a:ext cx="1600200" cy="527403"/>
          </a:xfrm>
        </p:spPr>
        <p:txBody>
          <a:bodyPr/>
          <a:lstStyle/>
          <a:p>
            <a:fld id="{880319E4-FDE7-458F-BD10-6FC582C326FE}" type="slidenum">
              <a:rPr lang="ja-JP" altLang="en-US" sz="1800" b="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pPr/>
              <a:t>8</a:t>
            </a:fld>
            <a:endPar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260648" y="1640632"/>
            <a:ext cx="6473004" cy="28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600"/>
              </a:spcAft>
            </a:pPr>
            <a:r>
              <a:rPr kumimoji="1" lang="ja-JP" altLang="en-US" sz="1600" b="1" dirty="0" smtClean="0">
                <a:solidFill>
                  <a:srgbClr val="D50115"/>
                </a:solidFill>
                <a:latin typeface="メイリオ" panose="020B0604030504040204" pitchFamily="50" charset="-128"/>
                <a:ea typeface="メイリオ" panose="020B0604030504040204" pitchFamily="50" charset="-128"/>
                <a:cs typeface="メイリオ" panose="020B0604030504040204" pitchFamily="50" charset="-128"/>
              </a:rPr>
              <a:t>（１</a:t>
            </a:r>
            <a:r>
              <a:rPr lang="ja-JP" altLang="en-US" sz="1600" b="1" dirty="0">
                <a:solidFill>
                  <a:srgbClr val="D50115"/>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600" b="1" dirty="0" smtClean="0">
                <a:solidFill>
                  <a:srgbClr val="D50115"/>
                </a:solidFill>
                <a:latin typeface="メイリオ" panose="020B0604030504040204" pitchFamily="50" charset="-128"/>
                <a:ea typeface="メイリオ" panose="020B0604030504040204" pitchFamily="50" charset="-128"/>
                <a:cs typeface="メイリオ" panose="020B0604030504040204" pitchFamily="50" charset="-128"/>
              </a:rPr>
              <a:t>対象は高度専門職のみ</a:t>
            </a:r>
            <a:endParaRPr kumimoji="1" lang="en-US" altLang="ja-JP" sz="1600" b="1" dirty="0" smtClean="0">
              <a:solidFill>
                <a:srgbClr val="D50115"/>
              </a:solidFill>
              <a:latin typeface="メイリオ" panose="020B0604030504040204" pitchFamily="50" charset="-128"/>
              <a:ea typeface="メイリオ" panose="020B0604030504040204" pitchFamily="50" charset="-128"/>
              <a:cs typeface="メイリオ" panose="020B0604030504040204" pitchFamily="50" charset="-128"/>
            </a:endParaRPr>
          </a:p>
          <a:p>
            <a:pPr marL="218250" lvl="1"/>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spc="-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高度</a:t>
            </a:r>
            <a:r>
              <a:rPr lang="ja-JP" altLang="en-US" sz="1400" spc="-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の専門的</a:t>
            </a:r>
            <a:r>
              <a:rPr lang="ja-JP" altLang="en-US" sz="1400" spc="-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知識等を</a:t>
            </a:r>
            <a:r>
              <a:rPr lang="ja-JP" altLang="en-US" sz="1400" spc="-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必要とし</a:t>
            </a:r>
            <a:r>
              <a:rPr lang="ja-JP" altLang="en-US" sz="1400" spc="-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、従事した時間と成果との関連が高くない業務</a:t>
            </a:r>
            <a:endParaRPr lang="en-US" altLang="ja-JP" sz="1400" spc="-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363538">
              <a:spcBef>
                <a:spcPts val="600"/>
              </a:spcBef>
            </a:pP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具体例</a:t>
            </a:r>
            <a:r>
              <a:rPr lang="ja-JP" altLang="en-US" sz="13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金融商品の開発業務、金融商品のディーリング業務、</a:t>
            </a:r>
            <a:endParaRPr lang="en-US" altLang="ja-JP"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073150"/>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アナリスト</a:t>
            </a:r>
            <a:r>
              <a:rPr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の業務、コンサルタントの業務、研究開発業務</a:t>
            </a: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など</a:t>
            </a:r>
            <a:endParaRPr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ts val="1200"/>
              </a:spcBef>
              <a:spcAft>
                <a:spcPts val="600"/>
              </a:spcAft>
            </a:pPr>
            <a:r>
              <a:rPr lang="ja-JP" altLang="en-US" sz="1600" b="1" dirty="0">
                <a:solidFill>
                  <a:srgbClr val="D50115"/>
                </a:solidFill>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sz="1600" b="1" dirty="0" smtClean="0">
                <a:solidFill>
                  <a:srgbClr val="D50115"/>
                </a:solidFill>
                <a:latin typeface="メイリオ" panose="020B0604030504040204" pitchFamily="50" charset="-128"/>
                <a:ea typeface="メイリオ" panose="020B0604030504040204" pitchFamily="50" charset="-128"/>
                <a:cs typeface="メイリオ" panose="020B0604030504040204" pitchFamily="50" charset="-128"/>
              </a:rPr>
              <a:t>）対象は希望する方のみ</a:t>
            </a:r>
            <a:endParaRPr lang="en-US" altLang="ja-JP" sz="1600" b="1" dirty="0" smtClean="0">
              <a:solidFill>
                <a:srgbClr val="D50115"/>
              </a:solidFill>
              <a:latin typeface="メイリオ" panose="020B0604030504040204" pitchFamily="50" charset="-128"/>
              <a:ea typeface="メイリオ" panose="020B0604030504040204" pitchFamily="50" charset="-128"/>
              <a:cs typeface="メイリオ" panose="020B0604030504040204" pitchFamily="50" charset="-128"/>
            </a:endParaRPr>
          </a:p>
          <a:p>
            <a:pPr marL="216000" lvl="1"/>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・職務を明確に定める「職務記述書」等により同意している方</a:t>
            </a:r>
            <a:endParaRPr lang="en-US" altLang="ja-JP" sz="1600" b="1" dirty="0" smtClean="0">
              <a:solidFill>
                <a:srgbClr val="D50115"/>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ts val="1200"/>
              </a:spcBef>
              <a:spcAft>
                <a:spcPts val="600"/>
              </a:spcAft>
            </a:pPr>
            <a:r>
              <a:rPr lang="ja-JP" altLang="en-US" sz="1600" b="1" dirty="0" smtClean="0">
                <a:solidFill>
                  <a:srgbClr val="D50115"/>
                </a:solidFill>
                <a:latin typeface="メイリオ" panose="020B0604030504040204" pitchFamily="50" charset="-128"/>
                <a:ea typeface="メイリオ" panose="020B0604030504040204" pitchFamily="50" charset="-128"/>
                <a:cs typeface="メイリオ" panose="020B0604030504040204" pitchFamily="50" charset="-128"/>
              </a:rPr>
              <a:t>（３）対象は高所得者のみ</a:t>
            </a:r>
            <a:endParaRPr lang="en-US" altLang="ja-JP" sz="1400" spc="-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18250"/>
            <a:r>
              <a:rPr lang="ja-JP" altLang="en-US" sz="1400" spc="-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・年収</a:t>
            </a:r>
            <a:r>
              <a:rPr lang="ja-JP" altLang="en-US" sz="1400" spc="-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が</a:t>
            </a:r>
            <a:r>
              <a:rPr lang="ja-JP" altLang="en-US" sz="1400" spc="-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spc="-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労働者の</a:t>
            </a:r>
            <a:r>
              <a:rPr lang="ja-JP" altLang="en-US" sz="1400" spc="-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平均</a:t>
            </a:r>
            <a:r>
              <a:rPr lang="ja-JP" altLang="en-US" sz="1400" spc="-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給与額の３倍」を「相当程度上回る水準」以上</a:t>
            </a:r>
            <a:r>
              <a:rPr lang="ja-JP" altLang="en-US" sz="1400" spc="-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の方</a:t>
            </a:r>
            <a:endParaRPr lang="en-US" altLang="ja-JP" sz="1400" spc="-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493713"/>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＝交渉力</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のある</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労働者・</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・・具体額は</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1075</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万円」</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を想定</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99" name="グラフ 98"/>
          <p:cNvGraphicFramePr/>
          <p:nvPr>
            <p:extLst>
              <p:ext uri="{D42A27DB-BD31-4B8C-83A1-F6EECF244321}">
                <p14:modId xmlns:p14="http://schemas.microsoft.com/office/powerpoint/2010/main" val="3282866826"/>
              </p:ext>
            </p:extLst>
          </p:nvPr>
        </p:nvGraphicFramePr>
        <p:xfrm>
          <a:off x="-288354" y="6555752"/>
          <a:ext cx="3047747" cy="1471586"/>
        </p:xfrm>
        <a:graphic>
          <a:graphicData uri="http://schemas.openxmlformats.org/drawingml/2006/chart">
            <c:chart xmlns:c="http://schemas.openxmlformats.org/drawingml/2006/chart" xmlns:r="http://schemas.openxmlformats.org/officeDocument/2006/relationships" r:id="rId3"/>
          </a:graphicData>
        </a:graphic>
      </p:graphicFrame>
      <p:sp>
        <p:nvSpPr>
          <p:cNvPr id="36" name="正方形/長方形 35"/>
          <p:cNvSpPr/>
          <p:nvPr/>
        </p:nvSpPr>
        <p:spPr>
          <a:xfrm>
            <a:off x="1196752" y="1226048"/>
            <a:ext cx="5453942" cy="43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制度の</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対象</a:t>
            </a:r>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者</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は、高度な専門的知識を持ち、高い年収を得ている、ごく限定的な少数の方々です。</a:t>
            </a:r>
            <a:endPar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正方形/長方形 36"/>
          <p:cNvSpPr/>
          <p:nvPr/>
        </p:nvSpPr>
        <p:spPr>
          <a:xfrm>
            <a:off x="1209633" y="856636"/>
            <a:ext cx="5358642" cy="369332"/>
          </a:xfrm>
          <a:prstGeom prst="rect">
            <a:avLst/>
          </a:prstGeom>
          <a:noFill/>
          <a:ln>
            <a:noFill/>
          </a:ln>
        </p:spPr>
        <p:txBody>
          <a:bodyPr wrap="square">
            <a:spAutoFit/>
          </a:bodyPr>
          <a:lstStyle/>
          <a:p>
            <a:pPr>
              <a:spcBef>
                <a:spcPts val="600"/>
              </a:spcBef>
            </a:pP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対象者の限定</a:t>
            </a:r>
          </a:p>
        </p:txBody>
      </p:sp>
      <p:cxnSp>
        <p:nvCxnSpPr>
          <p:cNvPr id="38" name="直線コネクタ 37"/>
          <p:cNvCxnSpPr/>
          <p:nvPr/>
        </p:nvCxnSpPr>
        <p:spPr>
          <a:xfrm>
            <a:off x="1052735" y="1154000"/>
            <a:ext cx="5544000"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
        <p:nvSpPr>
          <p:cNvPr id="39" name="円/楕円 38"/>
          <p:cNvSpPr/>
          <p:nvPr/>
        </p:nvSpPr>
        <p:spPr>
          <a:xfrm>
            <a:off x="260648" y="793952"/>
            <a:ext cx="828000" cy="828000"/>
          </a:xfrm>
          <a:prstGeom prst="ellipse">
            <a:avLst/>
          </a:prstGeom>
          <a:solidFill>
            <a:schemeClr val="bg1"/>
          </a:solid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0" rtlCol="0" anchor="ctr"/>
          <a:lstStyle/>
          <a:p>
            <a:pPr algn="ctr"/>
            <a:r>
              <a:rPr lang="ja-JP" altLang="en-US" sz="14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要点</a:t>
            </a:r>
            <a:endParaRPr lang="en-US" altLang="ja-JP" sz="14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22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22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441555401"/>
              </p:ext>
            </p:extLst>
          </p:nvPr>
        </p:nvGraphicFramePr>
        <p:xfrm>
          <a:off x="257942" y="5961112"/>
          <a:ext cx="6337300" cy="3145600"/>
        </p:xfrm>
        <a:graphic>
          <a:graphicData uri="http://schemas.openxmlformats.org/drawingml/2006/table">
            <a:tbl>
              <a:tblPr firstRow="1" bandRow="1">
                <a:tableStyleId>{5C22544A-7EE6-4342-B048-85BDC9FD1C3A}</a:tableStyleId>
              </a:tblPr>
              <a:tblGrid>
                <a:gridCol w="2729510">
                  <a:extLst>
                    <a:ext uri="{9D8B030D-6E8A-4147-A177-3AD203B41FA5}">
                      <a16:colId xmlns:a16="http://schemas.microsoft.com/office/drawing/2014/main" val="20000"/>
                    </a:ext>
                  </a:extLst>
                </a:gridCol>
                <a:gridCol w="3607790">
                  <a:extLst>
                    <a:ext uri="{9D8B030D-6E8A-4147-A177-3AD203B41FA5}">
                      <a16:colId xmlns:a16="http://schemas.microsoft.com/office/drawing/2014/main" val="20001"/>
                    </a:ext>
                  </a:extLst>
                </a:gridCol>
              </a:tblGrid>
              <a:tr h="1657666">
                <a:tc>
                  <a:txBody>
                    <a:bodyPr/>
                    <a:lstStyle/>
                    <a:p>
                      <a:pPr>
                        <a:lnSpc>
                          <a:spcPts val="1600"/>
                        </a:lnSpc>
                      </a:pPr>
                      <a:r>
                        <a:rPr kumimoji="1" lang="en-US" altLang="ja-JP" sz="1600" b="0" baseline="0" dirty="0" smtClean="0">
                          <a:solidFill>
                            <a:schemeClr val="tx1"/>
                          </a:solidFill>
                          <a:latin typeface="HG丸ｺﾞｼｯｸM-PRO" panose="020F0600000000000000" pitchFamily="50" charset="-128"/>
                          <a:ea typeface="HG丸ｺﾞｼｯｸM-PRO" panose="020F0600000000000000" pitchFamily="50" charset="-128"/>
                        </a:rPr>
                        <a:t>【Q】</a:t>
                      </a:r>
                    </a:p>
                    <a:p>
                      <a:pPr>
                        <a:lnSpc>
                          <a:spcPts val="1600"/>
                        </a:lnSpc>
                      </a:pPr>
                      <a:r>
                        <a:rPr kumimoji="1" lang="ja-JP" altLang="en-US" sz="1600" b="0" baseline="0" dirty="0" smtClean="0">
                          <a:solidFill>
                            <a:schemeClr val="tx1"/>
                          </a:solidFill>
                          <a:latin typeface="HG丸ｺﾞｼｯｸM-PRO" panose="020F0600000000000000" pitchFamily="50" charset="-128"/>
                          <a:ea typeface="HG丸ｺﾞｼｯｸM-PRO" panose="020F0600000000000000" pitchFamily="50" charset="-128"/>
                        </a:rPr>
                        <a:t>高度プロフェッショナル制度で、みんなが残業代ゼロになる？</a:t>
                      </a:r>
                      <a:endParaRPr kumimoji="1" lang="ja-JP" altLang="en-US" sz="1600" b="0" baseline="0" dirty="0">
                        <a:solidFill>
                          <a:schemeClr val="tx1"/>
                        </a:solidFill>
                        <a:latin typeface="HG丸ｺﾞｼｯｸM-PRO" panose="020F0600000000000000" pitchFamily="50" charset="-128"/>
                        <a:ea typeface="HG丸ｺﾞｼｯｸM-PRO" panose="020F0600000000000000" pitchFamily="50" charset="-128"/>
                      </a:endParaRPr>
                    </a:p>
                  </a:txBody>
                  <a:tcPr marL="180000" marR="108000" marT="108000" marB="144000">
                    <a:solidFill>
                      <a:schemeClr val="accent1">
                        <a:lumMod val="20000"/>
                        <a:lumOff val="80000"/>
                      </a:schemeClr>
                    </a:solidFill>
                  </a:tcPr>
                </a:tc>
                <a:tc>
                  <a:txBody>
                    <a:bodyPr/>
                    <a:lstStyle/>
                    <a:p>
                      <a:pPr>
                        <a:lnSpc>
                          <a:spcPts val="1600"/>
                        </a:lnSpc>
                      </a:pPr>
                      <a:r>
                        <a:rPr kumimoji="1" lang="en-US" altLang="ja-JP" sz="1600" b="0" baseline="0" dirty="0" smtClean="0">
                          <a:solidFill>
                            <a:schemeClr val="tx1"/>
                          </a:solidFill>
                          <a:latin typeface="HG丸ｺﾞｼｯｸM-PRO" panose="020F0600000000000000" pitchFamily="50" charset="-128"/>
                          <a:ea typeface="HG丸ｺﾞｼｯｸM-PRO" panose="020F0600000000000000" pitchFamily="50" charset="-128"/>
                        </a:rPr>
                        <a:t>【A】</a:t>
                      </a:r>
                    </a:p>
                    <a:p>
                      <a:pPr>
                        <a:lnSpc>
                          <a:spcPts val="1600"/>
                        </a:lnSpc>
                      </a:pPr>
                      <a:r>
                        <a:rPr kumimoji="1" lang="ja-JP" altLang="en-US" sz="1600" b="0" baseline="0" dirty="0" smtClean="0">
                          <a:solidFill>
                            <a:schemeClr val="tx1"/>
                          </a:solidFill>
                          <a:latin typeface="HG丸ｺﾞｼｯｸM-PRO" panose="020F0600000000000000" pitchFamily="50" charset="-128"/>
                          <a:ea typeface="HG丸ｺﾞｼｯｸM-PRO" panose="020F0600000000000000" pitchFamily="50" charset="-128"/>
                        </a:rPr>
                        <a:t>高度プロフェッショナル制度の対象は、高収入（年収</a:t>
                      </a:r>
                      <a:r>
                        <a:rPr kumimoji="1" lang="en-US" altLang="ja-JP" sz="1600" b="0" baseline="0" dirty="0" smtClean="0">
                          <a:solidFill>
                            <a:schemeClr val="tx1"/>
                          </a:solidFill>
                          <a:latin typeface="HG丸ｺﾞｼｯｸM-PRO" panose="020F0600000000000000" pitchFamily="50" charset="-128"/>
                          <a:ea typeface="HG丸ｺﾞｼｯｸM-PRO" panose="020F0600000000000000" pitchFamily="50" charset="-128"/>
                        </a:rPr>
                        <a:t>1075</a:t>
                      </a:r>
                      <a:r>
                        <a:rPr kumimoji="1" lang="ja-JP" altLang="en-US" sz="1600" b="0" baseline="0" dirty="0" smtClean="0">
                          <a:solidFill>
                            <a:schemeClr val="tx1"/>
                          </a:solidFill>
                          <a:latin typeface="HG丸ｺﾞｼｯｸM-PRO" panose="020F0600000000000000" pitchFamily="50" charset="-128"/>
                          <a:ea typeface="HG丸ｺﾞｼｯｸM-PRO" panose="020F0600000000000000" pitchFamily="50" charset="-128"/>
                        </a:rPr>
                        <a:t>万円以上を想定）の高度専門職のみです。制度に入る際に、対象となる方の賃金が下がらないよう、法に基づく指針に明記し、労使の委員会でしっかりチェックします。</a:t>
                      </a:r>
                      <a:endParaRPr kumimoji="1" lang="en-US" altLang="ja-JP" sz="1600" b="0" baseline="0" dirty="0" smtClean="0">
                        <a:solidFill>
                          <a:schemeClr val="tx1"/>
                        </a:solidFill>
                        <a:latin typeface="HG丸ｺﾞｼｯｸM-PRO" panose="020F0600000000000000" pitchFamily="50" charset="-128"/>
                        <a:ea typeface="HG丸ｺﾞｼｯｸM-PRO" panose="020F0600000000000000" pitchFamily="50" charset="-128"/>
                      </a:endParaRPr>
                    </a:p>
                  </a:txBody>
                  <a:tcPr marL="180000" marR="108000" marT="108000" marB="144000">
                    <a:solidFill>
                      <a:schemeClr val="accent1">
                        <a:lumMod val="20000"/>
                        <a:lumOff val="80000"/>
                      </a:schemeClr>
                    </a:solidFill>
                  </a:tcPr>
                </a:tc>
                <a:extLst>
                  <a:ext uri="{0D108BD9-81ED-4DB2-BD59-A6C34878D82A}">
                    <a16:rowId xmlns:a16="http://schemas.microsoft.com/office/drawing/2014/main" val="10000"/>
                  </a:ext>
                </a:extLst>
              </a:tr>
              <a:tr h="1150645">
                <a:tc>
                  <a:txBody>
                    <a:bodyPr/>
                    <a:lstStyle/>
                    <a:p>
                      <a:pPr>
                        <a:lnSpc>
                          <a:spcPts val="1600"/>
                        </a:lnSpc>
                      </a:pPr>
                      <a:r>
                        <a:rPr kumimoji="1" lang="en-US" altLang="ja-JP" sz="1600" b="0" baseline="0" dirty="0" smtClean="0">
                          <a:solidFill>
                            <a:schemeClr val="tx1"/>
                          </a:solidFill>
                          <a:latin typeface="HG丸ｺﾞｼｯｸM-PRO" panose="020F0600000000000000" pitchFamily="50" charset="-128"/>
                          <a:ea typeface="HG丸ｺﾞｼｯｸM-PRO" panose="020F0600000000000000" pitchFamily="50" charset="-128"/>
                        </a:rPr>
                        <a:t>【Q】</a:t>
                      </a:r>
                    </a:p>
                    <a:p>
                      <a:pPr>
                        <a:lnSpc>
                          <a:spcPts val="1600"/>
                        </a:lnSpc>
                      </a:pPr>
                      <a:r>
                        <a:rPr kumimoji="1" lang="ja-JP" altLang="en-US" sz="1600" baseline="0" dirty="0" smtClean="0">
                          <a:latin typeface="HG丸ｺﾞｼｯｸM-PRO" panose="020F0600000000000000" pitchFamily="50" charset="-128"/>
                          <a:ea typeface="HG丸ｺﾞｼｯｸM-PRO" panose="020F0600000000000000" pitchFamily="50" charset="-128"/>
                        </a:rPr>
                        <a:t>高度プロフェッショナル制度は、後から省令改正など、行政の判断で対象が広がる？</a:t>
                      </a:r>
                      <a:endParaRPr kumimoji="1" lang="ja-JP" altLang="en-US" sz="1600" baseline="0" dirty="0">
                        <a:latin typeface="HG丸ｺﾞｼｯｸM-PRO" panose="020F0600000000000000" pitchFamily="50" charset="-128"/>
                        <a:ea typeface="HG丸ｺﾞｼｯｸM-PRO" panose="020F0600000000000000" pitchFamily="50" charset="-128"/>
                      </a:endParaRPr>
                    </a:p>
                  </a:txBody>
                  <a:tcPr marL="180000" marR="108000" marT="108000" marB="144000">
                    <a:lnB w="3810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pPr>
                        <a:lnSpc>
                          <a:spcPts val="1600"/>
                        </a:lnSpc>
                      </a:pPr>
                      <a:r>
                        <a:rPr kumimoji="1" lang="en-US" altLang="ja-JP" sz="1600" b="0" baseline="0" dirty="0" smtClean="0">
                          <a:solidFill>
                            <a:schemeClr val="tx1"/>
                          </a:solidFill>
                          <a:latin typeface="HG丸ｺﾞｼｯｸM-PRO" panose="020F0600000000000000" pitchFamily="50" charset="-128"/>
                          <a:ea typeface="HG丸ｺﾞｼｯｸM-PRO" panose="020F0600000000000000" pitchFamily="50" charset="-128"/>
                        </a:rPr>
                        <a:t>【A】</a:t>
                      </a:r>
                    </a:p>
                    <a:p>
                      <a:pPr>
                        <a:lnSpc>
                          <a:spcPts val="1600"/>
                        </a:lnSpc>
                      </a:pPr>
                      <a:r>
                        <a:rPr kumimoji="1" lang="ja-JP" altLang="en-US" sz="1600" baseline="0" dirty="0" smtClean="0">
                          <a:latin typeface="HG丸ｺﾞｼｯｸM-PRO" panose="020F0600000000000000" pitchFamily="50" charset="-128"/>
                          <a:ea typeface="HG丸ｺﾞｼｯｸM-PRO" panose="020F0600000000000000" pitchFamily="50" charset="-128"/>
                        </a:rPr>
                        <a:t>対象業務や年収の枠組みを法律に明確に規定し、限定しています。行政の判断でこれらが広がることはありません。</a:t>
                      </a:r>
                      <a:endParaRPr kumimoji="1" lang="ja-JP" altLang="en-US" sz="1600" baseline="0" dirty="0">
                        <a:latin typeface="HG丸ｺﾞｼｯｸM-PRO" panose="020F0600000000000000" pitchFamily="50" charset="-128"/>
                        <a:ea typeface="HG丸ｺﾞｼｯｸM-PRO" panose="020F0600000000000000" pitchFamily="50" charset="-128"/>
                      </a:endParaRPr>
                    </a:p>
                  </a:txBody>
                  <a:tcPr marL="180000" marR="108000" marT="108000" marB="144000">
                    <a:lnB w="38100" cap="flat" cmpd="sng" algn="ctr">
                      <a:solidFill>
                        <a:schemeClr val="bg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
        <p:nvSpPr>
          <p:cNvPr id="2" name="テキスト ボックス 1"/>
          <p:cNvSpPr txBox="1"/>
          <p:nvPr/>
        </p:nvSpPr>
        <p:spPr>
          <a:xfrm>
            <a:off x="257942" y="5565128"/>
            <a:ext cx="4320480" cy="338554"/>
          </a:xfrm>
          <a:prstGeom prst="rect">
            <a:avLst/>
          </a:prstGeom>
          <a:noFill/>
        </p:spPr>
        <p:txBody>
          <a:bodyPr wrap="square" rtlCol="0">
            <a:spAutoFit/>
          </a:bodyPr>
          <a:lstStyle/>
          <a:p>
            <a:r>
              <a:rPr kumimoji="1" lang="ja-JP" altLang="en-US" sz="1600" b="1" dirty="0" smtClean="0"/>
              <a:t>高度プロフェッショナル制度に関する</a:t>
            </a:r>
            <a:r>
              <a:rPr kumimoji="1" lang="en-US" altLang="ja-JP" sz="1600" b="1" dirty="0" smtClean="0"/>
              <a:t>Q&amp;A</a:t>
            </a:r>
            <a:endParaRPr kumimoji="1" lang="ja-JP" altLang="en-US" sz="1600" b="1" dirty="0"/>
          </a:p>
        </p:txBody>
      </p:sp>
    </p:spTree>
    <p:extLst>
      <p:ext uri="{BB962C8B-B14F-4D97-AF65-F5344CB8AC3E}">
        <p14:creationId xmlns:p14="http://schemas.microsoft.com/office/powerpoint/2010/main" val="1005910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67515" y="81170"/>
            <a:ext cx="6696000" cy="431478"/>
          </a:xfrm>
          <a:prstGeom prst="rect">
            <a:avLst/>
          </a:prstGeom>
          <a:solidFill>
            <a:srgbClr val="D50115"/>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72000" bIns="0" rtlCol="0" anchor="ctr"/>
          <a:lstStyle/>
          <a:p>
            <a:r>
              <a:rPr lang="ja-JP" altLang="en-US"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⑧　「産業医</a:t>
            </a:r>
            <a:r>
              <a:rPr lang="ja-JP" altLang="en-US"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・産業保健</a:t>
            </a:r>
            <a:r>
              <a:rPr lang="ja-JP" altLang="en-US"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機能」を強化します</a:t>
            </a:r>
            <a:r>
              <a:rPr lang="ja-JP" altLang="en-US"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正方形/長方形 9"/>
          <p:cNvSpPr/>
          <p:nvPr/>
        </p:nvSpPr>
        <p:spPr>
          <a:xfrm>
            <a:off x="70365" y="552496"/>
            <a:ext cx="6695999" cy="3312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t"/>
          <a:lstStyle/>
          <a:p>
            <a:pPr marL="540000" indent="-180000">
              <a:spcBef>
                <a:spcPts val="600"/>
              </a:spcBef>
            </a:pP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正方形/長方形 1"/>
          <p:cNvSpPr/>
          <p:nvPr/>
        </p:nvSpPr>
        <p:spPr>
          <a:xfrm>
            <a:off x="73662" y="572869"/>
            <a:ext cx="6696000" cy="338554"/>
          </a:xfrm>
          <a:prstGeom prst="rect">
            <a:avLst/>
          </a:prstGeom>
        </p:spPr>
        <p:txBody>
          <a:bodyPr wrap="square">
            <a:spAutoFit/>
          </a:bodyPr>
          <a:lstStyle/>
          <a:p>
            <a:pPr marL="180000" indent="-457200"/>
            <a:r>
              <a:rPr lang="ja-JP" altLang="en-US" sz="1600"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（１</a:t>
            </a:r>
            <a:r>
              <a:rPr lang="ja-JP" altLang="en-US" sz="1600"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）産業医の活動環境の整備</a:t>
            </a:r>
            <a:endParaRPr lang="en-US" altLang="ja-JP" sz="1600"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角丸四角形 11"/>
          <p:cNvSpPr/>
          <p:nvPr/>
        </p:nvSpPr>
        <p:spPr>
          <a:xfrm>
            <a:off x="2875121" y="2526753"/>
            <a:ext cx="3780000" cy="504000"/>
          </a:xfrm>
          <a:prstGeom prst="roundRect">
            <a:avLst>
              <a:gd name="adj" fmla="val 1241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defPPr>
              <a:defRPr lang="ja-JP"/>
            </a:defPPr>
            <a:lvl1pPr marL="0" algn="l" defTabSz="910944" rtl="0" eaLnBrk="1" latinLnBrk="0" hangingPunct="1">
              <a:defRPr kumimoji="1" sz="1800" kern="1200">
                <a:solidFill>
                  <a:schemeClr val="lt1"/>
                </a:solidFill>
                <a:latin typeface="+mn-lt"/>
                <a:ea typeface="+mn-ea"/>
                <a:cs typeface="+mn-cs"/>
              </a:defRPr>
            </a:lvl1pPr>
            <a:lvl2pPr marL="455470" algn="l" defTabSz="910944" rtl="0" eaLnBrk="1" latinLnBrk="0" hangingPunct="1">
              <a:defRPr kumimoji="1" sz="1800" kern="1200">
                <a:solidFill>
                  <a:schemeClr val="lt1"/>
                </a:solidFill>
                <a:latin typeface="+mn-lt"/>
                <a:ea typeface="+mn-ea"/>
                <a:cs typeface="+mn-cs"/>
              </a:defRPr>
            </a:lvl2pPr>
            <a:lvl3pPr marL="910944" algn="l" defTabSz="910944" rtl="0" eaLnBrk="1" latinLnBrk="0" hangingPunct="1">
              <a:defRPr kumimoji="1" sz="1800" kern="1200">
                <a:solidFill>
                  <a:schemeClr val="lt1"/>
                </a:solidFill>
                <a:latin typeface="+mn-lt"/>
                <a:ea typeface="+mn-ea"/>
                <a:cs typeface="+mn-cs"/>
              </a:defRPr>
            </a:lvl3pPr>
            <a:lvl4pPr marL="1366414" algn="l" defTabSz="910944" rtl="0" eaLnBrk="1" latinLnBrk="0" hangingPunct="1">
              <a:defRPr kumimoji="1" sz="1800" kern="1200">
                <a:solidFill>
                  <a:schemeClr val="lt1"/>
                </a:solidFill>
                <a:latin typeface="+mn-lt"/>
                <a:ea typeface="+mn-ea"/>
                <a:cs typeface="+mn-cs"/>
              </a:defRPr>
            </a:lvl4pPr>
            <a:lvl5pPr marL="1821886" algn="l" defTabSz="910944" rtl="0" eaLnBrk="1" latinLnBrk="0" hangingPunct="1">
              <a:defRPr kumimoji="1" sz="1800" kern="1200">
                <a:solidFill>
                  <a:schemeClr val="lt1"/>
                </a:solidFill>
                <a:latin typeface="+mn-lt"/>
                <a:ea typeface="+mn-ea"/>
                <a:cs typeface="+mn-cs"/>
              </a:defRPr>
            </a:lvl5pPr>
            <a:lvl6pPr marL="2277359" algn="l" defTabSz="910944" rtl="0" eaLnBrk="1" latinLnBrk="0" hangingPunct="1">
              <a:defRPr kumimoji="1" sz="1800" kern="1200">
                <a:solidFill>
                  <a:schemeClr val="lt1"/>
                </a:solidFill>
                <a:latin typeface="+mn-lt"/>
                <a:ea typeface="+mn-ea"/>
                <a:cs typeface="+mn-cs"/>
              </a:defRPr>
            </a:lvl6pPr>
            <a:lvl7pPr marL="2732831" algn="l" defTabSz="910944" rtl="0" eaLnBrk="1" latinLnBrk="0" hangingPunct="1">
              <a:defRPr kumimoji="1" sz="1800" kern="1200">
                <a:solidFill>
                  <a:schemeClr val="lt1"/>
                </a:solidFill>
                <a:latin typeface="+mn-lt"/>
                <a:ea typeface="+mn-ea"/>
                <a:cs typeface="+mn-cs"/>
              </a:defRPr>
            </a:lvl7pPr>
            <a:lvl8pPr marL="3188299" algn="l" defTabSz="910944" rtl="0" eaLnBrk="1" latinLnBrk="0" hangingPunct="1">
              <a:defRPr kumimoji="1" sz="1800" kern="1200">
                <a:solidFill>
                  <a:schemeClr val="lt1"/>
                </a:solidFill>
                <a:latin typeface="+mn-lt"/>
                <a:ea typeface="+mn-ea"/>
                <a:cs typeface="+mn-cs"/>
              </a:defRPr>
            </a:lvl8pPr>
            <a:lvl9pPr marL="3643773" algn="l" defTabSz="910944" rtl="0" eaLnBrk="1" latinLnBrk="0" hangingPunct="1">
              <a:defRPr kumimoji="1" sz="1800" kern="1200">
                <a:solidFill>
                  <a:schemeClr val="lt1"/>
                </a:solidFill>
                <a:latin typeface="+mn-lt"/>
                <a:ea typeface="+mn-ea"/>
                <a:cs typeface="+mn-cs"/>
              </a:defRPr>
            </a:lvl9pPr>
          </a:lstStyle>
          <a:p>
            <a:pPr>
              <a:lnSpc>
                <a:spcPts val="1800"/>
              </a:lnSpc>
            </a:pP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産業医の活動と衛生委員会との関係を強化します。</a:t>
            </a:r>
            <a:endParaRPr lang="en-US" altLang="ja-JP"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テキスト ボックス 2"/>
          <p:cNvSpPr txBox="1"/>
          <p:nvPr/>
        </p:nvSpPr>
        <p:spPr>
          <a:xfrm>
            <a:off x="65652" y="857385"/>
            <a:ext cx="828000" cy="252000"/>
          </a:xfrm>
          <a:prstGeom prst="rect">
            <a:avLst/>
          </a:prstGeom>
          <a:noFill/>
        </p:spPr>
        <p:txBody>
          <a:bodyPr wrap="square" rtlCol="0">
            <a:spAutoFit/>
          </a:bodyPr>
          <a:lstStyle/>
          <a:p>
            <a:r>
              <a:rPr kumimoji="1" lang="ja-JP" altLang="en-US"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（現在）</a:t>
            </a:r>
            <a:endParaRPr kumimoji="1" lang="ja-JP" altLang="en-US" sz="12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テキスト ボックス 15"/>
          <p:cNvSpPr txBox="1"/>
          <p:nvPr/>
        </p:nvSpPr>
        <p:spPr>
          <a:xfrm>
            <a:off x="2880045" y="870666"/>
            <a:ext cx="1008000" cy="252000"/>
          </a:xfrm>
          <a:prstGeom prst="rect">
            <a:avLst/>
          </a:prstGeom>
          <a:noFill/>
        </p:spPr>
        <p:txBody>
          <a:bodyPr wrap="square" rtlCol="0">
            <a:spAutoFit/>
          </a:bodyPr>
          <a:lstStyle/>
          <a:p>
            <a:r>
              <a:rPr kumimoji="1" lang="ja-JP" altLang="en-US"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（改正後）</a:t>
            </a:r>
            <a:endParaRPr kumimoji="1" lang="ja-JP" altLang="en-US" sz="12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右矢印 6"/>
          <p:cNvSpPr/>
          <p:nvPr/>
        </p:nvSpPr>
        <p:spPr>
          <a:xfrm>
            <a:off x="2424371" y="1576376"/>
            <a:ext cx="360000" cy="360000"/>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右矢印 18"/>
          <p:cNvSpPr/>
          <p:nvPr/>
        </p:nvSpPr>
        <p:spPr>
          <a:xfrm>
            <a:off x="2432000" y="2886753"/>
            <a:ext cx="360000" cy="360000"/>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角丸四角形 12"/>
          <p:cNvSpPr/>
          <p:nvPr/>
        </p:nvSpPr>
        <p:spPr>
          <a:xfrm>
            <a:off x="188880" y="1108376"/>
            <a:ext cx="2160000" cy="1296000"/>
          </a:xfrm>
          <a:prstGeom prst="roundRect">
            <a:avLst>
              <a:gd name="adj" fmla="val 11165"/>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defPPr>
              <a:defRPr lang="ja-JP"/>
            </a:defPPr>
            <a:lvl1pPr marL="0" algn="l" defTabSz="910944" rtl="0" eaLnBrk="1" latinLnBrk="0" hangingPunct="1">
              <a:defRPr kumimoji="1" sz="1800" kern="1200">
                <a:solidFill>
                  <a:schemeClr val="lt1"/>
                </a:solidFill>
                <a:latin typeface="+mn-lt"/>
                <a:ea typeface="+mn-ea"/>
                <a:cs typeface="+mn-cs"/>
              </a:defRPr>
            </a:lvl1pPr>
            <a:lvl2pPr marL="455470" algn="l" defTabSz="910944" rtl="0" eaLnBrk="1" latinLnBrk="0" hangingPunct="1">
              <a:defRPr kumimoji="1" sz="1800" kern="1200">
                <a:solidFill>
                  <a:schemeClr val="lt1"/>
                </a:solidFill>
                <a:latin typeface="+mn-lt"/>
                <a:ea typeface="+mn-ea"/>
                <a:cs typeface="+mn-cs"/>
              </a:defRPr>
            </a:lvl2pPr>
            <a:lvl3pPr marL="910944" algn="l" defTabSz="910944" rtl="0" eaLnBrk="1" latinLnBrk="0" hangingPunct="1">
              <a:defRPr kumimoji="1" sz="1800" kern="1200">
                <a:solidFill>
                  <a:schemeClr val="lt1"/>
                </a:solidFill>
                <a:latin typeface="+mn-lt"/>
                <a:ea typeface="+mn-ea"/>
                <a:cs typeface="+mn-cs"/>
              </a:defRPr>
            </a:lvl3pPr>
            <a:lvl4pPr marL="1366414" algn="l" defTabSz="910944" rtl="0" eaLnBrk="1" latinLnBrk="0" hangingPunct="1">
              <a:defRPr kumimoji="1" sz="1800" kern="1200">
                <a:solidFill>
                  <a:schemeClr val="lt1"/>
                </a:solidFill>
                <a:latin typeface="+mn-lt"/>
                <a:ea typeface="+mn-ea"/>
                <a:cs typeface="+mn-cs"/>
              </a:defRPr>
            </a:lvl4pPr>
            <a:lvl5pPr marL="1821886" algn="l" defTabSz="910944" rtl="0" eaLnBrk="1" latinLnBrk="0" hangingPunct="1">
              <a:defRPr kumimoji="1" sz="1800" kern="1200">
                <a:solidFill>
                  <a:schemeClr val="lt1"/>
                </a:solidFill>
                <a:latin typeface="+mn-lt"/>
                <a:ea typeface="+mn-ea"/>
                <a:cs typeface="+mn-cs"/>
              </a:defRPr>
            </a:lvl5pPr>
            <a:lvl6pPr marL="2277359" algn="l" defTabSz="910944" rtl="0" eaLnBrk="1" latinLnBrk="0" hangingPunct="1">
              <a:defRPr kumimoji="1" sz="1800" kern="1200">
                <a:solidFill>
                  <a:schemeClr val="lt1"/>
                </a:solidFill>
                <a:latin typeface="+mn-lt"/>
                <a:ea typeface="+mn-ea"/>
                <a:cs typeface="+mn-cs"/>
              </a:defRPr>
            </a:lvl6pPr>
            <a:lvl7pPr marL="2732831" algn="l" defTabSz="910944" rtl="0" eaLnBrk="1" latinLnBrk="0" hangingPunct="1">
              <a:defRPr kumimoji="1" sz="1800" kern="1200">
                <a:solidFill>
                  <a:schemeClr val="lt1"/>
                </a:solidFill>
                <a:latin typeface="+mn-lt"/>
                <a:ea typeface="+mn-ea"/>
                <a:cs typeface="+mn-cs"/>
              </a:defRPr>
            </a:lvl7pPr>
            <a:lvl8pPr marL="3188299" algn="l" defTabSz="910944" rtl="0" eaLnBrk="1" latinLnBrk="0" hangingPunct="1">
              <a:defRPr kumimoji="1" sz="1800" kern="1200">
                <a:solidFill>
                  <a:schemeClr val="lt1"/>
                </a:solidFill>
                <a:latin typeface="+mn-lt"/>
                <a:ea typeface="+mn-ea"/>
                <a:cs typeface="+mn-cs"/>
              </a:defRPr>
            </a:lvl8pPr>
            <a:lvl9pPr marL="3643773" algn="l" defTabSz="910944" rtl="0" eaLnBrk="1" latinLnBrk="0" hangingPunct="1">
              <a:defRPr kumimoji="1" sz="1800" kern="1200">
                <a:solidFill>
                  <a:schemeClr val="lt1"/>
                </a:solidFill>
                <a:latin typeface="+mn-lt"/>
                <a:ea typeface="+mn-ea"/>
                <a:cs typeface="+mn-cs"/>
              </a:defRPr>
            </a:lvl9pPr>
          </a:lstStyle>
          <a:p>
            <a:pPr>
              <a:lnSpc>
                <a:spcPts val="1800"/>
              </a:lnSpc>
            </a:pPr>
            <a:r>
              <a:rPr lang="ja-JP" altLang="en-US" sz="14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産業医は、労働者の健康を確保するために必要があると認めるときは、事業者に対して</a:t>
            </a:r>
            <a:r>
              <a:rPr lang="ja-JP" altLang="en-US" sz="14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勧告すること</a:t>
            </a:r>
            <a:r>
              <a:rPr lang="ja-JP" altLang="en-US" sz="14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ができます</a:t>
            </a:r>
            <a:r>
              <a:rPr lang="ja-JP" altLang="en-US" sz="14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2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正方形/長方形 19"/>
          <p:cNvSpPr/>
          <p:nvPr/>
        </p:nvSpPr>
        <p:spPr>
          <a:xfrm>
            <a:off x="73662" y="7510351"/>
            <a:ext cx="6689853" cy="2304000"/>
          </a:xfrm>
          <a:prstGeom prst="rect">
            <a:avLst/>
          </a:prstGeom>
          <a:noFill/>
          <a:ln w="12700" cmpd="dbl">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t"/>
          <a:lstStyle/>
          <a:p>
            <a:pPr marL="180000" indent="-457200">
              <a:lnSpc>
                <a:spcPts val="1800"/>
              </a:lnSpc>
            </a:pPr>
            <a:r>
              <a:rPr kumimoji="1"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〇産業医とは？</a:t>
            </a:r>
            <a:endParaRPr kumimoji="1"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9388" indent="-179388">
              <a:lnSpc>
                <a:spcPts val="14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産業医</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とは、労働者の健康管理等について、専門的な立場から指導や助言を行う医師のことです</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安全衛生法では、労働者数</a:t>
            </a:r>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人以上の事業場に</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おいては、</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産業医の選任が事業者の義務となっています。また、 小規模事業場（労働者数</a:t>
            </a:r>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人未満の事業場</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）においては</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、産業医の選任義務はありませんが、労働者の健康管理を医師等に行わせるように努めなければなりません</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80000" indent="-457200">
              <a:lnSpc>
                <a:spcPts val="1800"/>
              </a:lnSpc>
              <a:spcBef>
                <a:spcPts val="600"/>
              </a:spcBef>
            </a:pPr>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〇</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衛生委員会とは？</a:t>
            </a:r>
            <a:endParaRPr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80000" indent="-457200">
              <a:lnSpc>
                <a:spcPts val="1400"/>
              </a:lnSpc>
            </a:pP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・衛生</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委員会とは、労働者の健康管理等について、労使が協力して効果的な対策を進めるために、事業場に設置する協議の場です</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。衛生</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委員会のメンバーは、総括安全衛生管理者、産業医、衛生管理者、衛生に関する経験を有する労働者で構成されます。労働者数</a:t>
            </a:r>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人以上の事業場においては</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、衛生委員会の設置が</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事業者の義務となっています。</a:t>
            </a:r>
          </a:p>
        </p:txBody>
      </p:sp>
      <p:sp>
        <p:nvSpPr>
          <p:cNvPr id="21" name="正方形/長方形 20"/>
          <p:cNvSpPr/>
          <p:nvPr/>
        </p:nvSpPr>
        <p:spPr>
          <a:xfrm>
            <a:off x="78018" y="3912360"/>
            <a:ext cx="6696000" cy="3560652"/>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t"/>
          <a:lstStyle/>
          <a:p>
            <a:pPr marL="540000" indent="-180000">
              <a:spcBef>
                <a:spcPts val="600"/>
              </a:spcBef>
            </a:pP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正方形/長方形 21"/>
          <p:cNvSpPr/>
          <p:nvPr/>
        </p:nvSpPr>
        <p:spPr>
          <a:xfrm>
            <a:off x="78018" y="4012009"/>
            <a:ext cx="6696000" cy="540000"/>
          </a:xfrm>
          <a:prstGeom prst="rect">
            <a:avLst/>
          </a:prstGeom>
        </p:spPr>
        <p:txBody>
          <a:bodyPr wrap="square">
            <a:spAutoFit/>
          </a:bodyPr>
          <a:lstStyle/>
          <a:p>
            <a:pPr marL="463550" indent="-741363"/>
            <a:r>
              <a:rPr lang="ja-JP" altLang="en-US" sz="1600"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（２）労働者に対する健康相談の体制整備、労働者の健康情報の適正な取扱いルールの推進</a:t>
            </a:r>
            <a:endParaRPr lang="en-US" altLang="ja-JP" sz="1600"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角丸四角形 22"/>
          <p:cNvSpPr/>
          <p:nvPr/>
        </p:nvSpPr>
        <p:spPr>
          <a:xfrm>
            <a:off x="2883343" y="1109385"/>
            <a:ext cx="3780000" cy="504000"/>
          </a:xfrm>
          <a:prstGeom prst="roundRect">
            <a:avLst>
              <a:gd name="adj" fmla="val 1241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defPPr>
              <a:defRPr lang="ja-JP"/>
            </a:defPPr>
            <a:lvl1pPr marL="0" algn="l" defTabSz="910944" rtl="0" eaLnBrk="1" latinLnBrk="0" hangingPunct="1">
              <a:defRPr kumimoji="1" sz="1800" kern="1200">
                <a:solidFill>
                  <a:schemeClr val="lt1"/>
                </a:solidFill>
                <a:latin typeface="+mn-lt"/>
                <a:ea typeface="+mn-ea"/>
                <a:cs typeface="+mn-cs"/>
              </a:defRPr>
            </a:lvl1pPr>
            <a:lvl2pPr marL="455470" algn="l" defTabSz="910944" rtl="0" eaLnBrk="1" latinLnBrk="0" hangingPunct="1">
              <a:defRPr kumimoji="1" sz="1800" kern="1200">
                <a:solidFill>
                  <a:schemeClr val="lt1"/>
                </a:solidFill>
                <a:latin typeface="+mn-lt"/>
                <a:ea typeface="+mn-ea"/>
                <a:cs typeface="+mn-cs"/>
              </a:defRPr>
            </a:lvl2pPr>
            <a:lvl3pPr marL="910944" algn="l" defTabSz="910944" rtl="0" eaLnBrk="1" latinLnBrk="0" hangingPunct="1">
              <a:defRPr kumimoji="1" sz="1800" kern="1200">
                <a:solidFill>
                  <a:schemeClr val="lt1"/>
                </a:solidFill>
                <a:latin typeface="+mn-lt"/>
                <a:ea typeface="+mn-ea"/>
                <a:cs typeface="+mn-cs"/>
              </a:defRPr>
            </a:lvl3pPr>
            <a:lvl4pPr marL="1366414" algn="l" defTabSz="910944" rtl="0" eaLnBrk="1" latinLnBrk="0" hangingPunct="1">
              <a:defRPr kumimoji="1" sz="1800" kern="1200">
                <a:solidFill>
                  <a:schemeClr val="lt1"/>
                </a:solidFill>
                <a:latin typeface="+mn-lt"/>
                <a:ea typeface="+mn-ea"/>
                <a:cs typeface="+mn-cs"/>
              </a:defRPr>
            </a:lvl4pPr>
            <a:lvl5pPr marL="1821886" algn="l" defTabSz="910944" rtl="0" eaLnBrk="1" latinLnBrk="0" hangingPunct="1">
              <a:defRPr kumimoji="1" sz="1800" kern="1200">
                <a:solidFill>
                  <a:schemeClr val="lt1"/>
                </a:solidFill>
                <a:latin typeface="+mn-lt"/>
                <a:ea typeface="+mn-ea"/>
                <a:cs typeface="+mn-cs"/>
              </a:defRPr>
            </a:lvl5pPr>
            <a:lvl6pPr marL="2277359" algn="l" defTabSz="910944" rtl="0" eaLnBrk="1" latinLnBrk="0" hangingPunct="1">
              <a:defRPr kumimoji="1" sz="1800" kern="1200">
                <a:solidFill>
                  <a:schemeClr val="lt1"/>
                </a:solidFill>
                <a:latin typeface="+mn-lt"/>
                <a:ea typeface="+mn-ea"/>
                <a:cs typeface="+mn-cs"/>
              </a:defRPr>
            </a:lvl6pPr>
            <a:lvl7pPr marL="2732831" algn="l" defTabSz="910944" rtl="0" eaLnBrk="1" latinLnBrk="0" hangingPunct="1">
              <a:defRPr kumimoji="1" sz="1800" kern="1200">
                <a:solidFill>
                  <a:schemeClr val="lt1"/>
                </a:solidFill>
                <a:latin typeface="+mn-lt"/>
                <a:ea typeface="+mn-ea"/>
                <a:cs typeface="+mn-cs"/>
              </a:defRPr>
            </a:lvl7pPr>
            <a:lvl8pPr marL="3188299" algn="l" defTabSz="910944" rtl="0" eaLnBrk="1" latinLnBrk="0" hangingPunct="1">
              <a:defRPr kumimoji="1" sz="1800" kern="1200">
                <a:solidFill>
                  <a:schemeClr val="lt1"/>
                </a:solidFill>
                <a:latin typeface="+mn-lt"/>
                <a:ea typeface="+mn-ea"/>
                <a:cs typeface="+mn-cs"/>
              </a:defRPr>
            </a:lvl8pPr>
            <a:lvl9pPr marL="3643773" algn="l" defTabSz="910944" rtl="0" eaLnBrk="1" latinLnBrk="0" hangingPunct="1">
              <a:defRPr kumimoji="1" sz="1800" kern="1200">
                <a:solidFill>
                  <a:schemeClr val="lt1"/>
                </a:solidFill>
                <a:latin typeface="+mn-lt"/>
                <a:ea typeface="+mn-ea"/>
                <a:cs typeface="+mn-cs"/>
              </a:defRPr>
            </a:lvl9pPr>
          </a:lstStyle>
          <a:p>
            <a:pPr>
              <a:lnSpc>
                <a:spcPts val="1800"/>
              </a:lnSpc>
            </a:pP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事業者から産業医への情報提供を充実・強化します。</a:t>
            </a:r>
            <a:endParaRPr lang="en-US" altLang="ja-JP"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角丸四角形 24"/>
          <p:cNvSpPr/>
          <p:nvPr/>
        </p:nvSpPr>
        <p:spPr>
          <a:xfrm>
            <a:off x="2883343" y="6020916"/>
            <a:ext cx="3780000" cy="576000"/>
          </a:xfrm>
          <a:prstGeom prst="roundRect">
            <a:avLst>
              <a:gd name="adj" fmla="val 1241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defPPr>
              <a:defRPr lang="ja-JP"/>
            </a:defPPr>
            <a:lvl1pPr marL="0" algn="l" defTabSz="910944" rtl="0" eaLnBrk="1" latinLnBrk="0" hangingPunct="1">
              <a:defRPr kumimoji="1" sz="1800" kern="1200">
                <a:solidFill>
                  <a:schemeClr val="lt1"/>
                </a:solidFill>
                <a:latin typeface="+mn-lt"/>
                <a:ea typeface="+mn-ea"/>
                <a:cs typeface="+mn-cs"/>
              </a:defRPr>
            </a:lvl1pPr>
            <a:lvl2pPr marL="455470" algn="l" defTabSz="910944" rtl="0" eaLnBrk="1" latinLnBrk="0" hangingPunct="1">
              <a:defRPr kumimoji="1" sz="1800" kern="1200">
                <a:solidFill>
                  <a:schemeClr val="lt1"/>
                </a:solidFill>
                <a:latin typeface="+mn-lt"/>
                <a:ea typeface="+mn-ea"/>
                <a:cs typeface="+mn-cs"/>
              </a:defRPr>
            </a:lvl2pPr>
            <a:lvl3pPr marL="910944" algn="l" defTabSz="910944" rtl="0" eaLnBrk="1" latinLnBrk="0" hangingPunct="1">
              <a:defRPr kumimoji="1" sz="1800" kern="1200">
                <a:solidFill>
                  <a:schemeClr val="lt1"/>
                </a:solidFill>
                <a:latin typeface="+mn-lt"/>
                <a:ea typeface="+mn-ea"/>
                <a:cs typeface="+mn-cs"/>
              </a:defRPr>
            </a:lvl3pPr>
            <a:lvl4pPr marL="1366414" algn="l" defTabSz="910944" rtl="0" eaLnBrk="1" latinLnBrk="0" hangingPunct="1">
              <a:defRPr kumimoji="1" sz="1800" kern="1200">
                <a:solidFill>
                  <a:schemeClr val="lt1"/>
                </a:solidFill>
                <a:latin typeface="+mn-lt"/>
                <a:ea typeface="+mn-ea"/>
                <a:cs typeface="+mn-cs"/>
              </a:defRPr>
            </a:lvl4pPr>
            <a:lvl5pPr marL="1821886" algn="l" defTabSz="910944" rtl="0" eaLnBrk="1" latinLnBrk="0" hangingPunct="1">
              <a:defRPr kumimoji="1" sz="1800" kern="1200">
                <a:solidFill>
                  <a:schemeClr val="lt1"/>
                </a:solidFill>
                <a:latin typeface="+mn-lt"/>
                <a:ea typeface="+mn-ea"/>
                <a:cs typeface="+mn-cs"/>
              </a:defRPr>
            </a:lvl5pPr>
            <a:lvl6pPr marL="2277359" algn="l" defTabSz="910944" rtl="0" eaLnBrk="1" latinLnBrk="0" hangingPunct="1">
              <a:defRPr kumimoji="1" sz="1800" kern="1200">
                <a:solidFill>
                  <a:schemeClr val="lt1"/>
                </a:solidFill>
                <a:latin typeface="+mn-lt"/>
                <a:ea typeface="+mn-ea"/>
                <a:cs typeface="+mn-cs"/>
              </a:defRPr>
            </a:lvl6pPr>
            <a:lvl7pPr marL="2732831" algn="l" defTabSz="910944" rtl="0" eaLnBrk="1" latinLnBrk="0" hangingPunct="1">
              <a:defRPr kumimoji="1" sz="1800" kern="1200">
                <a:solidFill>
                  <a:schemeClr val="lt1"/>
                </a:solidFill>
                <a:latin typeface="+mn-lt"/>
                <a:ea typeface="+mn-ea"/>
                <a:cs typeface="+mn-cs"/>
              </a:defRPr>
            </a:lvl7pPr>
            <a:lvl8pPr marL="3188299" algn="l" defTabSz="910944" rtl="0" eaLnBrk="1" latinLnBrk="0" hangingPunct="1">
              <a:defRPr kumimoji="1" sz="1800" kern="1200">
                <a:solidFill>
                  <a:schemeClr val="lt1"/>
                </a:solidFill>
                <a:latin typeface="+mn-lt"/>
                <a:ea typeface="+mn-ea"/>
                <a:cs typeface="+mn-cs"/>
              </a:defRPr>
            </a:lvl8pPr>
            <a:lvl9pPr marL="3643773" algn="l" defTabSz="910944" rtl="0" eaLnBrk="1" latinLnBrk="0" hangingPunct="1">
              <a:defRPr kumimoji="1" sz="1800" kern="1200">
                <a:solidFill>
                  <a:schemeClr val="lt1"/>
                </a:solidFill>
                <a:latin typeface="+mn-lt"/>
                <a:ea typeface="+mn-ea"/>
                <a:cs typeface="+mn-cs"/>
              </a:defRPr>
            </a:lvl9pPr>
          </a:lstStyle>
          <a:p>
            <a:pPr>
              <a:lnSpc>
                <a:spcPts val="1800"/>
              </a:lnSpc>
            </a:pP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事業者による労働者の健康情報の適正な取扱いを推進します。</a:t>
            </a:r>
            <a:endParaRPr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角丸四角形 14"/>
          <p:cNvSpPr/>
          <p:nvPr/>
        </p:nvSpPr>
        <p:spPr>
          <a:xfrm>
            <a:off x="188880" y="4815169"/>
            <a:ext cx="2160000" cy="1008000"/>
          </a:xfrm>
          <a:prstGeom prst="roundRect">
            <a:avLst>
              <a:gd name="adj" fmla="val 11165"/>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defPPr>
              <a:defRPr lang="ja-JP"/>
            </a:defPPr>
            <a:lvl1pPr marL="0" algn="l" defTabSz="910944" rtl="0" eaLnBrk="1" latinLnBrk="0" hangingPunct="1">
              <a:defRPr kumimoji="1" sz="1800" kern="1200">
                <a:solidFill>
                  <a:schemeClr val="lt1"/>
                </a:solidFill>
                <a:latin typeface="+mn-lt"/>
                <a:ea typeface="+mn-ea"/>
                <a:cs typeface="+mn-cs"/>
              </a:defRPr>
            </a:lvl1pPr>
            <a:lvl2pPr marL="455470" algn="l" defTabSz="910944" rtl="0" eaLnBrk="1" latinLnBrk="0" hangingPunct="1">
              <a:defRPr kumimoji="1" sz="1800" kern="1200">
                <a:solidFill>
                  <a:schemeClr val="lt1"/>
                </a:solidFill>
                <a:latin typeface="+mn-lt"/>
                <a:ea typeface="+mn-ea"/>
                <a:cs typeface="+mn-cs"/>
              </a:defRPr>
            </a:lvl2pPr>
            <a:lvl3pPr marL="910944" algn="l" defTabSz="910944" rtl="0" eaLnBrk="1" latinLnBrk="0" hangingPunct="1">
              <a:defRPr kumimoji="1" sz="1800" kern="1200">
                <a:solidFill>
                  <a:schemeClr val="lt1"/>
                </a:solidFill>
                <a:latin typeface="+mn-lt"/>
                <a:ea typeface="+mn-ea"/>
                <a:cs typeface="+mn-cs"/>
              </a:defRPr>
            </a:lvl3pPr>
            <a:lvl4pPr marL="1366414" algn="l" defTabSz="910944" rtl="0" eaLnBrk="1" latinLnBrk="0" hangingPunct="1">
              <a:defRPr kumimoji="1" sz="1800" kern="1200">
                <a:solidFill>
                  <a:schemeClr val="lt1"/>
                </a:solidFill>
                <a:latin typeface="+mn-lt"/>
                <a:ea typeface="+mn-ea"/>
                <a:cs typeface="+mn-cs"/>
              </a:defRPr>
            </a:lvl4pPr>
            <a:lvl5pPr marL="1821886" algn="l" defTabSz="910944" rtl="0" eaLnBrk="1" latinLnBrk="0" hangingPunct="1">
              <a:defRPr kumimoji="1" sz="1800" kern="1200">
                <a:solidFill>
                  <a:schemeClr val="lt1"/>
                </a:solidFill>
                <a:latin typeface="+mn-lt"/>
                <a:ea typeface="+mn-ea"/>
                <a:cs typeface="+mn-cs"/>
              </a:defRPr>
            </a:lvl5pPr>
            <a:lvl6pPr marL="2277359" algn="l" defTabSz="910944" rtl="0" eaLnBrk="1" latinLnBrk="0" hangingPunct="1">
              <a:defRPr kumimoji="1" sz="1800" kern="1200">
                <a:solidFill>
                  <a:schemeClr val="lt1"/>
                </a:solidFill>
                <a:latin typeface="+mn-lt"/>
                <a:ea typeface="+mn-ea"/>
                <a:cs typeface="+mn-cs"/>
              </a:defRPr>
            </a:lvl6pPr>
            <a:lvl7pPr marL="2732831" algn="l" defTabSz="910944" rtl="0" eaLnBrk="1" latinLnBrk="0" hangingPunct="1">
              <a:defRPr kumimoji="1" sz="1800" kern="1200">
                <a:solidFill>
                  <a:schemeClr val="lt1"/>
                </a:solidFill>
                <a:latin typeface="+mn-lt"/>
                <a:ea typeface="+mn-ea"/>
                <a:cs typeface="+mn-cs"/>
              </a:defRPr>
            </a:lvl7pPr>
            <a:lvl8pPr marL="3188299" algn="l" defTabSz="910944" rtl="0" eaLnBrk="1" latinLnBrk="0" hangingPunct="1">
              <a:defRPr kumimoji="1" sz="1800" kern="1200">
                <a:solidFill>
                  <a:schemeClr val="lt1"/>
                </a:solidFill>
                <a:latin typeface="+mn-lt"/>
                <a:ea typeface="+mn-ea"/>
                <a:cs typeface="+mn-cs"/>
              </a:defRPr>
            </a:lvl8pPr>
            <a:lvl9pPr marL="3643773" algn="l" defTabSz="910944" rtl="0" eaLnBrk="1" latinLnBrk="0" hangingPunct="1">
              <a:defRPr kumimoji="1" sz="1800" kern="1200">
                <a:solidFill>
                  <a:schemeClr val="lt1"/>
                </a:solidFill>
                <a:latin typeface="+mn-lt"/>
                <a:ea typeface="+mn-ea"/>
                <a:cs typeface="+mn-cs"/>
              </a:defRPr>
            </a:lvl9pPr>
          </a:lstStyle>
          <a:p>
            <a:pPr>
              <a:lnSpc>
                <a:spcPts val="1800"/>
              </a:lnSpc>
            </a:pPr>
            <a:r>
              <a:rPr lang="ja-JP" altLang="en-US" sz="14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事業者は、労働者の健康相談等を継続的かつ計画的に行う必要があります（努力義務）。</a:t>
            </a:r>
            <a:endParaRPr lang="ja-JP" altLang="en-US" sz="1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テキスト ボックス 32"/>
          <p:cNvSpPr txBox="1"/>
          <p:nvPr/>
        </p:nvSpPr>
        <p:spPr>
          <a:xfrm>
            <a:off x="78018" y="4555984"/>
            <a:ext cx="828000" cy="252000"/>
          </a:xfrm>
          <a:prstGeom prst="rect">
            <a:avLst/>
          </a:prstGeom>
          <a:noFill/>
        </p:spPr>
        <p:txBody>
          <a:bodyPr wrap="square" rtlCol="0">
            <a:spAutoFit/>
          </a:bodyPr>
          <a:lstStyle/>
          <a:p>
            <a:r>
              <a:rPr kumimoji="1" lang="ja-JP" altLang="en-US"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（現在）</a:t>
            </a:r>
            <a:endParaRPr kumimoji="1" lang="ja-JP" altLang="en-US" sz="12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角丸四角形 13"/>
          <p:cNvSpPr/>
          <p:nvPr/>
        </p:nvSpPr>
        <p:spPr>
          <a:xfrm>
            <a:off x="2880170" y="4807299"/>
            <a:ext cx="3780000" cy="540000"/>
          </a:xfrm>
          <a:prstGeom prst="roundRect">
            <a:avLst>
              <a:gd name="adj" fmla="val 1241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defPPr>
              <a:defRPr lang="ja-JP"/>
            </a:defPPr>
            <a:lvl1pPr marL="0" algn="l" defTabSz="910944" rtl="0" eaLnBrk="1" latinLnBrk="0" hangingPunct="1">
              <a:defRPr kumimoji="1" sz="1800" kern="1200">
                <a:solidFill>
                  <a:schemeClr val="lt1"/>
                </a:solidFill>
                <a:latin typeface="+mn-lt"/>
                <a:ea typeface="+mn-ea"/>
                <a:cs typeface="+mn-cs"/>
              </a:defRPr>
            </a:lvl1pPr>
            <a:lvl2pPr marL="455470" algn="l" defTabSz="910944" rtl="0" eaLnBrk="1" latinLnBrk="0" hangingPunct="1">
              <a:defRPr kumimoji="1" sz="1800" kern="1200">
                <a:solidFill>
                  <a:schemeClr val="lt1"/>
                </a:solidFill>
                <a:latin typeface="+mn-lt"/>
                <a:ea typeface="+mn-ea"/>
                <a:cs typeface="+mn-cs"/>
              </a:defRPr>
            </a:lvl2pPr>
            <a:lvl3pPr marL="910944" algn="l" defTabSz="910944" rtl="0" eaLnBrk="1" latinLnBrk="0" hangingPunct="1">
              <a:defRPr kumimoji="1" sz="1800" kern="1200">
                <a:solidFill>
                  <a:schemeClr val="lt1"/>
                </a:solidFill>
                <a:latin typeface="+mn-lt"/>
                <a:ea typeface="+mn-ea"/>
                <a:cs typeface="+mn-cs"/>
              </a:defRPr>
            </a:lvl3pPr>
            <a:lvl4pPr marL="1366414" algn="l" defTabSz="910944" rtl="0" eaLnBrk="1" latinLnBrk="0" hangingPunct="1">
              <a:defRPr kumimoji="1" sz="1800" kern="1200">
                <a:solidFill>
                  <a:schemeClr val="lt1"/>
                </a:solidFill>
                <a:latin typeface="+mn-lt"/>
                <a:ea typeface="+mn-ea"/>
                <a:cs typeface="+mn-cs"/>
              </a:defRPr>
            </a:lvl4pPr>
            <a:lvl5pPr marL="1821886" algn="l" defTabSz="910944" rtl="0" eaLnBrk="1" latinLnBrk="0" hangingPunct="1">
              <a:defRPr kumimoji="1" sz="1800" kern="1200">
                <a:solidFill>
                  <a:schemeClr val="lt1"/>
                </a:solidFill>
                <a:latin typeface="+mn-lt"/>
                <a:ea typeface="+mn-ea"/>
                <a:cs typeface="+mn-cs"/>
              </a:defRPr>
            </a:lvl5pPr>
            <a:lvl6pPr marL="2277359" algn="l" defTabSz="910944" rtl="0" eaLnBrk="1" latinLnBrk="0" hangingPunct="1">
              <a:defRPr kumimoji="1" sz="1800" kern="1200">
                <a:solidFill>
                  <a:schemeClr val="lt1"/>
                </a:solidFill>
                <a:latin typeface="+mn-lt"/>
                <a:ea typeface="+mn-ea"/>
                <a:cs typeface="+mn-cs"/>
              </a:defRPr>
            </a:lvl6pPr>
            <a:lvl7pPr marL="2732831" algn="l" defTabSz="910944" rtl="0" eaLnBrk="1" latinLnBrk="0" hangingPunct="1">
              <a:defRPr kumimoji="1" sz="1800" kern="1200">
                <a:solidFill>
                  <a:schemeClr val="lt1"/>
                </a:solidFill>
                <a:latin typeface="+mn-lt"/>
                <a:ea typeface="+mn-ea"/>
                <a:cs typeface="+mn-cs"/>
              </a:defRPr>
            </a:lvl7pPr>
            <a:lvl8pPr marL="3188299" algn="l" defTabSz="910944" rtl="0" eaLnBrk="1" latinLnBrk="0" hangingPunct="1">
              <a:defRPr kumimoji="1" sz="1800" kern="1200">
                <a:solidFill>
                  <a:schemeClr val="lt1"/>
                </a:solidFill>
                <a:latin typeface="+mn-lt"/>
                <a:ea typeface="+mn-ea"/>
                <a:cs typeface="+mn-cs"/>
              </a:defRPr>
            </a:lvl8pPr>
            <a:lvl9pPr marL="3643773" algn="l" defTabSz="910944" rtl="0" eaLnBrk="1" latinLnBrk="0" hangingPunct="1">
              <a:defRPr kumimoji="1" sz="1800" kern="1200">
                <a:solidFill>
                  <a:schemeClr val="lt1"/>
                </a:solidFill>
                <a:latin typeface="+mn-lt"/>
                <a:ea typeface="+mn-ea"/>
                <a:cs typeface="+mn-cs"/>
              </a:defRPr>
            </a:lvl9pPr>
          </a:lstStyle>
          <a:p>
            <a:pPr>
              <a:lnSpc>
                <a:spcPts val="1800"/>
              </a:lnSpc>
            </a:pP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産業医等による労働者の健康相談を強化します。</a:t>
            </a:r>
            <a:endParaRPr lang="en-US" altLang="ja-JP" sz="14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右矢印 33"/>
          <p:cNvSpPr/>
          <p:nvPr/>
        </p:nvSpPr>
        <p:spPr>
          <a:xfrm>
            <a:off x="2432000" y="5133109"/>
            <a:ext cx="360000" cy="360000"/>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ボックス 34"/>
          <p:cNvSpPr txBox="1"/>
          <p:nvPr/>
        </p:nvSpPr>
        <p:spPr>
          <a:xfrm>
            <a:off x="2863284" y="4555984"/>
            <a:ext cx="1008000" cy="252000"/>
          </a:xfrm>
          <a:prstGeom prst="rect">
            <a:avLst/>
          </a:prstGeom>
          <a:noFill/>
        </p:spPr>
        <p:txBody>
          <a:bodyPr wrap="square" rtlCol="0">
            <a:spAutoFit/>
          </a:bodyPr>
          <a:lstStyle/>
          <a:p>
            <a:r>
              <a:rPr kumimoji="1" lang="ja-JP" altLang="en-US"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（改正後）</a:t>
            </a:r>
            <a:endParaRPr kumimoji="1" lang="ja-JP" altLang="en-US" sz="12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右矢印 35"/>
          <p:cNvSpPr/>
          <p:nvPr/>
        </p:nvSpPr>
        <p:spPr>
          <a:xfrm rot="2691791">
            <a:off x="2428726" y="6124789"/>
            <a:ext cx="360000" cy="360000"/>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角丸四角形 36"/>
          <p:cNvSpPr/>
          <p:nvPr/>
        </p:nvSpPr>
        <p:spPr>
          <a:xfrm>
            <a:off x="188880" y="2526753"/>
            <a:ext cx="2160000" cy="1080000"/>
          </a:xfrm>
          <a:prstGeom prst="roundRect">
            <a:avLst>
              <a:gd name="adj" fmla="val 11165"/>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defPPr>
              <a:defRPr lang="ja-JP"/>
            </a:defPPr>
            <a:lvl1pPr marL="0" algn="l" defTabSz="910944" rtl="0" eaLnBrk="1" latinLnBrk="0" hangingPunct="1">
              <a:defRPr kumimoji="1" sz="1800" kern="1200">
                <a:solidFill>
                  <a:schemeClr val="lt1"/>
                </a:solidFill>
                <a:latin typeface="+mn-lt"/>
                <a:ea typeface="+mn-ea"/>
                <a:cs typeface="+mn-cs"/>
              </a:defRPr>
            </a:lvl1pPr>
            <a:lvl2pPr marL="455470" algn="l" defTabSz="910944" rtl="0" eaLnBrk="1" latinLnBrk="0" hangingPunct="1">
              <a:defRPr kumimoji="1" sz="1800" kern="1200">
                <a:solidFill>
                  <a:schemeClr val="lt1"/>
                </a:solidFill>
                <a:latin typeface="+mn-lt"/>
                <a:ea typeface="+mn-ea"/>
                <a:cs typeface="+mn-cs"/>
              </a:defRPr>
            </a:lvl2pPr>
            <a:lvl3pPr marL="910944" algn="l" defTabSz="910944" rtl="0" eaLnBrk="1" latinLnBrk="0" hangingPunct="1">
              <a:defRPr kumimoji="1" sz="1800" kern="1200">
                <a:solidFill>
                  <a:schemeClr val="lt1"/>
                </a:solidFill>
                <a:latin typeface="+mn-lt"/>
                <a:ea typeface="+mn-ea"/>
                <a:cs typeface="+mn-cs"/>
              </a:defRPr>
            </a:lvl3pPr>
            <a:lvl4pPr marL="1366414" algn="l" defTabSz="910944" rtl="0" eaLnBrk="1" latinLnBrk="0" hangingPunct="1">
              <a:defRPr kumimoji="1" sz="1800" kern="1200">
                <a:solidFill>
                  <a:schemeClr val="lt1"/>
                </a:solidFill>
                <a:latin typeface="+mn-lt"/>
                <a:ea typeface="+mn-ea"/>
                <a:cs typeface="+mn-cs"/>
              </a:defRPr>
            </a:lvl4pPr>
            <a:lvl5pPr marL="1821886" algn="l" defTabSz="910944" rtl="0" eaLnBrk="1" latinLnBrk="0" hangingPunct="1">
              <a:defRPr kumimoji="1" sz="1800" kern="1200">
                <a:solidFill>
                  <a:schemeClr val="lt1"/>
                </a:solidFill>
                <a:latin typeface="+mn-lt"/>
                <a:ea typeface="+mn-ea"/>
                <a:cs typeface="+mn-cs"/>
              </a:defRPr>
            </a:lvl5pPr>
            <a:lvl6pPr marL="2277359" algn="l" defTabSz="910944" rtl="0" eaLnBrk="1" latinLnBrk="0" hangingPunct="1">
              <a:defRPr kumimoji="1" sz="1800" kern="1200">
                <a:solidFill>
                  <a:schemeClr val="lt1"/>
                </a:solidFill>
                <a:latin typeface="+mn-lt"/>
                <a:ea typeface="+mn-ea"/>
                <a:cs typeface="+mn-cs"/>
              </a:defRPr>
            </a:lvl6pPr>
            <a:lvl7pPr marL="2732831" algn="l" defTabSz="910944" rtl="0" eaLnBrk="1" latinLnBrk="0" hangingPunct="1">
              <a:defRPr kumimoji="1" sz="1800" kern="1200">
                <a:solidFill>
                  <a:schemeClr val="lt1"/>
                </a:solidFill>
                <a:latin typeface="+mn-lt"/>
                <a:ea typeface="+mn-ea"/>
                <a:cs typeface="+mn-cs"/>
              </a:defRPr>
            </a:lvl7pPr>
            <a:lvl8pPr marL="3188299" algn="l" defTabSz="910944" rtl="0" eaLnBrk="1" latinLnBrk="0" hangingPunct="1">
              <a:defRPr kumimoji="1" sz="1800" kern="1200">
                <a:solidFill>
                  <a:schemeClr val="lt1"/>
                </a:solidFill>
                <a:latin typeface="+mn-lt"/>
                <a:ea typeface="+mn-ea"/>
                <a:cs typeface="+mn-cs"/>
              </a:defRPr>
            </a:lvl8pPr>
            <a:lvl9pPr marL="3643773" algn="l" defTabSz="910944" rtl="0" eaLnBrk="1" latinLnBrk="0" hangingPunct="1">
              <a:defRPr kumimoji="1" sz="1800" kern="1200">
                <a:solidFill>
                  <a:schemeClr val="lt1"/>
                </a:solidFill>
                <a:latin typeface="+mn-lt"/>
                <a:ea typeface="+mn-ea"/>
                <a:cs typeface="+mn-cs"/>
              </a:defRPr>
            </a:lvl9pPr>
          </a:lstStyle>
          <a:p>
            <a:pPr>
              <a:lnSpc>
                <a:spcPts val="1800"/>
              </a:lnSpc>
            </a:pPr>
            <a:r>
              <a:rPr lang="ja-JP" altLang="en-US" sz="14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事業者は</a:t>
            </a:r>
            <a:r>
              <a:rPr lang="ja-JP" altLang="en-US" sz="14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、産業医</a:t>
            </a:r>
            <a:r>
              <a:rPr lang="ja-JP" altLang="en-US" sz="14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から勧告を受けた場合は、その勧告を尊重する義務があります。</a:t>
            </a:r>
            <a:endParaRPr lang="ja-JP" altLang="en-US" sz="12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テキスト ボックス 37"/>
          <p:cNvSpPr txBox="1"/>
          <p:nvPr/>
        </p:nvSpPr>
        <p:spPr>
          <a:xfrm>
            <a:off x="2875120" y="3047514"/>
            <a:ext cx="3780001" cy="792000"/>
          </a:xfrm>
          <a:prstGeom prst="rect">
            <a:avLst/>
          </a:prstGeom>
          <a:noFill/>
        </p:spPr>
        <p:txBody>
          <a:bodyPr wrap="square" rtlCol="0">
            <a:spAutoFit/>
          </a:bodyPr>
          <a:lstStyle/>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事業者は、産業医から受けた勧告の内容を事業場の労使や産業医で構成する衛生委員会に報告することとしなければならないこととし、衛生委員会での実効性</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のある健康確保対策の</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検討に役立てます。</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テキスト ボックス 38"/>
          <p:cNvSpPr txBox="1"/>
          <p:nvPr/>
        </p:nvSpPr>
        <p:spPr>
          <a:xfrm>
            <a:off x="2880044" y="1640632"/>
            <a:ext cx="3780000" cy="792000"/>
          </a:xfrm>
          <a:prstGeom prst="rect">
            <a:avLst/>
          </a:prstGeom>
          <a:noFill/>
        </p:spPr>
        <p:txBody>
          <a:bodyPr wrap="square" rtlCol="0">
            <a:spAutoFit/>
          </a:bodyPr>
          <a:lstStyle/>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事業者は</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長時間</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労働者の状況や労働者の業務の状況</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など産業医が労働者の健康管理等を適切に行うために必要な情報を提供しなければならないこととします。</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テキスト ボックス 39"/>
          <p:cNvSpPr txBox="1"/>
          <p:nvPr/>
        </p:nvSpPr>
        <p:spPr>
          <a:xfrm>
            <a:off x="2883343" y="6609272"/>
            <a:ext cx="3780000" cy="792000"/>
          </a:xfrm>
          <a:prstGeom prst="rect">
            <a:avLst/>
          </a:prstGeom>
          <a:noFill/>
        </p:spPr>
        <p:txBody>
          <a:bodyPr wrap="square" rtlCol="0">
            <a:spAutoFit/>
          </a:bodyPr>
          <a:lstStyle/>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事業者による労働者の健康情報の収集、保管、使用及び適正な管理について、指針を定め、労働者が安心して事業場における健康相談や健康診断を受けられるようにします。</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テキスト ボックス 25"/>
          <p:cNvSpPr txBox="1"/>
          <p:nvPr/>
        </p:nvSpPr>
        <p:spPr>
          <a:xfrm>
            <a:off x="2883343" y="5358556"/>
            <a:ext cx="3771778" cy="646331"/>
          </a:xfrm>
          <a:prstGeom prst="rect">
            <a:avLst/>
          </a:prstGeom>
          <a:noFill/>
        </p:spPr>
        <p:txBody>
          <a:bodyPr wrap="square" rtlCol="0">
            <a:spAutoFit/>
          </a:bodyPr>
          <a:lstStyle/>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事業者は、産業医等が労働者からの健康相談に応じるための体制整備に努めなければならないこととします。</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スライド番号プレースホルダー 3"/>
          <p:cNvSpPr>
            <a:spLocks noGrp="1"/>
          </p:cNvSpPr>
          <p:nvPr>
            <p:ph type="sldNum" sz="quarter" idx="12"/>
          </p:nvPr>
        </p:nvSpPr>
        <p:spPr>
          <a:xfrm>
            <a:off x="5357192" y="9538165"/>
            <a:ext cx="1600200" cy="527403"/>
          </a:xfrm>
        </p:spPr>
        <p:txBody>
          <a:bodyPr/>
          <a:lstStyle/>
          <a:p>
            <a:r>
              <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９</a:t>
            </a:r>
          </a:p>
        </p:txBody>
      </p:sp>
    </p:spTree>
    <p:extLst>
      <p:ext uri="{BB962C8B-B14F-4D97-AF65-F5344CB8AC3E}">
        <p14:creationId xmlns:p14="http://schemas.microsoft.com/office/powerpoint/2010/main" val="298841905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19239</TotalTime>
  <Words>2587</Words>
  <Application>Microsoft Office PowerPoint</Application>
  <PresentationFormat>A4 210 x 297 mm</PresentationFormat>
  <Paragraphs>358</Paragraphs>
  <Slides>10</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10</vt:i4>
      </vt:variant>
    </vt:vector>
  </HeadingPairs>
  <TitlesOfParts>
    <vt:vector size="18" baseType="lpstr">
      <vt:lpstr>HG丸ｺﾞｼｯｸM-PRO</vt:lpstr>
      <vt:lpstr>Meiryo UI</vt:lpstr>
      <vt:lpstr>ＭＳ Ｐゴシック</vt:lpstr>
      <vt:lpstr>メイリオ</vt:lpstr>
      <vt:lpstr>Arial</vt:lpstr>
      <vt:lpstr>Calibri</vt:lpstr>
      <vt:lpstr>Wingdings</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総務課</dc:creator>
  <cp:lastModifiedBy>山口 昌平(yamaguchi-shouhei)</cp:lastModifiedBy>
  <cp:revision>1253</cp:revision>
  <cp:lastPrinted>2018-07-06T14:30:59Z</cp:lastPrinted>
  <dcterms:created xsi:type="dcterms:W3CDTF">2013-12-16T07:30:47Z</dcterms:created>
  <dcterms:modified xsi:type="dcterms:W3CDTF">2018-07-13T09:04:54Z</dcterms:modified>
</cp:coreProperties>
</file>