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8"/>
  </p:notesMasterIdLst>
  <p:handoutMasterIdLst>
    <p:handoutMasterId r:id="rId9"/>
  </p:handoutMasterIdLst>
  <p:sldIdLst>
    <p:sldId id="358" r:id="rId2"/>
    <p:sldId id="352" r:id="rId3"/>
    <p:sldId id="342" r:id="rId4"/>
    <p:sldId id="337" r:id="rId5"/>
    <p:sldId id="356" r:id="rId6"/>
    <p:sldId id="357" r:id="rId7"/>
  </p:sldIdLst>
  <p:sldSz cx="6858000" cy="9906000" type="A4"/>
  <p:notesSz cx="6807200" cy="9939338"/>
  <p:defaultTextStyle>
    <a:defPPr>
      <a:defRPr lang="ja-JP"/>
    </a:defPPr>
    <a:lvl1pPr marL="0" algn="l" defTabSz="910944" rtl="0" eaLnBrk="1" latinLnBrk="0" hangingPunct="1">
      <a:defRPr kumimoji="1" sz="1800" kern="1200">
        <a:solidFill>
          <a:schemeClr val="tx1"/>
        </a:solidFill>
        <a:latin typeface="+mn-lt"/>
        <a:ea typeface="+mn-ea"/>
        <a:cs typeface="+mn-cs"/>
      </a:defRPr>
    </a:lvl1pPr>
    <a:lvl2pPr marL="455470" algn="l" defTabSz="910944" rtl="0" eaLnBrk="1" latinLnBrk="0" hangingPunct="1">
      <a:defRPr kumimoji="1" sz="1800" kern="1200">
        <a:solidFill>
          <a:schemeClr val="tx1"/>
        </a:solidFill>
        <a:latin typeface="+mn-lt"/>
        <a:ea typeface="+mn-ea"/>
        <a:cs typeface="+mn-cs"/>
      </a:defRPr>
    </a:lvl2pPr>
    <a:lvl3pPr marL="910944" algn="l" defTabSz="910944" rtl="0" eaLnBrk="1" latinLnBrk="0" hangingPunct="1">
      <a:defRPr kumimoji="1" sz="1800" kern="1200">
        <a:solidFill>
          <a:schemeClr val="tx1"/>
        </a:solidFill>
        <a:latin typeface="+mn-lt"/>
        <a:ea typeface="+mn-ea"/>
        <a:cs typeface="+mn-cs"/>
      </a:defRPr>
    </a:lvl3pPr>
    <a:lvl4pPr marL="1366414" algn="l" defTabSz="910944" rtl="0" eaLnBrk="1" latinLnBrk="0" hangingPunct="1">
      <a:defRPr kumimoji="1" sz="1800" kern="1200">
        <a:solidFill>
          <a:schemeClr val="tx1"/>
        </a:solidFill>
        <a:latin typeface="+mn-lt"/>
        <a:ea typeface="+mn-ea"/>
        <a:cs typeface="+mn-cs"/>
      </a:defRPr>
    </a:lvl4pPr>
    <a:lvl5pPr marL="1821886" algn="l" defTabSz="910944" rtl="0" eaLnBrk="1" latinLnBrk="0" hangingPunct="1">
      <a:defRPr kumimoji="1" sz="1800" kern="1200">
        <a:solidFill>
          <a:schemeClr val="tx1"/>
        </a:solidFill>
        <a:latin typeface="+mn-lt"/>
        <a:ea typeface="+mn-ea"/>
        <a:cs typeface="+mn-cs"/>
      </a:defRPr>
    </a:lvl5pPr>
    <a:lvl6pPr marL="2277359" algn="l" defTabSz="910944" rtl="0" eaLnBrk="1" latinLnBrk="0" hangingPunct="1">
      <a:defRPr kumimoji="1" sz="1800" kern="1200">
        <a:solidFill>
          <a:schemeClr val="tx1"/>
        </a:solidFill>
        <a:latin typeface="+mn-lt"/>
        <a:ea typeface="+mn-ea"/>
        <a:cs typeface="+mn-cs"/>
      </a:defRPr>
    </a:lvl6pPr>
    <a:lvl7pPr marL="2732831" algn="l" defTabSz="910944" rtl="0" eaLnBrk="1" latinLnBrk="0" hangingPunct="1">
      <a:defRPr kumimoji="1" sz="1800" kern="1200">
        <a:solidFill>
          <a:schemeClr val="tx1"/>
        </a:solidFill>
        <a:latin typeface="+mn-lt"/>
        <a:ea typeface="+mn-ea"/>
        <a:cs typeface="+mn-cs"/>
      </a:defRPr>
    </a:lvl7pPr>
    <a:lvl8pPr marL="3188299" algn="l" defTabSz="910944" rtl="0" eaLnBrk="1" latinLnBrk="0" hangingPunct="1">
      <a:defRPr kumimoji="1" sz="1800" kern="1200">
        <a:solidFill>
          <a:schemeClr val="tx1"/>
        </a:solidFill>
        <a:latin typeface="+mn-lt"/>
        <a:ea typeface="+mn-ea"/>
        <a:cs typeface="+mn-cs"/>
      </a:defRPr>
    </a:lvl8pPr>
    <a:lvl9pPr marL="3643773" algn="l" defTabSz="91094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3120">
          <p15:clr>
            <a:srgbClr val="A4A3A4"/>
          </p15:clr>
        </p15:guide>
        <p15:guide id="4" pos="2160">
          <p15:clr>
            <a:srgbClr val="A4A3A4"/>
          </p15:clr>
        </p15:guide>
        <p15:guide id="5" orient="horz" pos="126">
          <p15:clr>
            <a:srgbClr val="A4A3A4"/>
          </p15:clr>
        </p15:guide>
        <p15:guide id="6" pos="4201">
          <p15:clr>
            <a:srgbClr val="A4A3A4"/>
          </p15:clr>
        </p15:guide>
        <p15:guide id="7" pos="119">
          <p15:clr>
            <a:srgbClr val="A4A3A4"/>
          </p15:clr>
        </p15:guide>
        <p15:guide id="8" pos="210">
          <p15:clr>
            <a:srgbClr val="A4A3A4"/>
          </p15:clr>
        </p15:guide>
        <p15:guide id="9" pos="411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0115"/>
    <a:srgbClr val="F6E7E6"/>
    <a:srgbClr val="F6FBFC"/>
    <a:srgbClr val="FFFFDD"/>
    <a:srgbClr val="FFFFFB"/>
    <a:srgbClr val="FF3C1C"/>
    <a:srgbClr val="F90119"/>
    <a:srgbClr val="F50B43"/>
    <a:srgbClr val="FE1E33"/>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0468" autoAdjust="0"/>
  </p:normalViewPr>
  <p:slideViewPr>
    <p:cSldViewPr>
      <p:cViewPr varScale="1">
        <p:scale>
          <a:sx n="48" d="100"/>
          <a:sy n="48" d="100"/>
        </p:scale>
        <p:origin x="2640" y="36"/>
      </p:cViewPr>
      <p:guideLst>
        <p:guide orient="horz" pos="2160"/>
        <p:guide pos="3120"/>
        <p:guide orient="horz" pos="3120"/>
        <p:guide pos="2160"/>
        <p:guide orient="horz" pos="126"/>
        <p:guide pos="4201"/>
        <p:guide pos="119"/>
        <p:guide pos="210"/>
        <p:guide pos="411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82D75E76-A37D-476D-99C1-0657BFDEADEA}" type="datetime1">
              <a:rPr kumimoji="1" lang="ja-JP" altLang="en-US" smtClean="0"/>
              <a:t>2018/10/17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9748C08-9D39-4636-8C88-645E653975BA}" type="slidenum">
              <a:rPr kumimoji="1" lang="ja-JP" altLang="en-US" smtClean="0"/>
              <a:t>‹#›</a:t>
            </a:fld>
            <a:endParaRPr kumimoji="1" lang="ja-JP" altLang="en-US"/>
          </a:p>
        </p:txBody>
      </p:sp>
    </p:spTree>
    <p:extLst>
      <p:ext uri="{BB962C8B-B14F-4D97-AF65-F5344CB8AC3E}">
        <p14:creationId xmlns:p14="http://schemas.microsoft.com/office/powerpoint/2010/main" val="3507001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4" cy="496888"/>
          </a:xfrm>
          <a:prstGeom prst="rect">
            <a:avLst/>
          </a:prstGeom>
        </p:spPr>
        <p:txBody>
          <a:bodyPr vert="horz" lIns="91384" tIns="45691" rIns="91384" bIns="4569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1" y="1"/>
            <a:ext cx="2949574" cy="496888"/>
          </a:xfrm>
          <a:prstGeom prst="rect">
            <a:avLst/>
          </a:prstGeom>
        </p:spPr>
        <p:txBody>
          <a:bodyPr vert="horz" lIns="91384" tIns="45691" rIns="91384" bIns="45691" rtlCol="0"/>
          <a:lstStyle>
            <a:lvl1pPr algn="r">
              <a:defRPr sz="1200"/>
            </a:lvl1pPr>
          </a:lstStyle>
          <a:p>
            <a:fld id="{9AEA3A91-0E30-4F0C-9A7C-F8F286101769}" type="datetime1">
              <a:rPr kumimoji="1" lang="ja-JP" altLang="en-US" smtClean="0"/>
              <a:t>2018/10/17</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4275"/>
          </a:xfrm>
          <a:prstGeom prst="rect">
            <a:avLst/>
          </a:prstGeom>
          <a:noFill/>
          <a:ln w="12700">
            <a:solidFill>
              <a:prstClr val="black"/>
            </a:solidFill>
          </a:ln>
        </p:spPr>
        <p:txBody>
          <a:bodyPr vert="horz" lIns="91384" tIns="45691" rIns="91384" bIns="45691" rtlCol="0" anchor="ctr"/>
          <a:lstStyle/>
          <a:p>
            <a:endParaRPr lang="ja-JP" altLang="en-US" dirty="0"/>
          </a:p>
        </p:txBody>
      </p:sp>
      <p:sp>
        <p:nvSpPr>
          <p:cNvPr id="5" name="ノート プレースホルダー 4"/>
          <p:cNvSpPr>
            <a:spLocks noGrp="1"/>
          </p:cNvSpPr>
          <p:nvPr>
            <p:ph type="body" sz="quarter" idx="3"/>
          </p:nvPr>
        </p:nvSpPr>
        <p:spPr>
          <a:xfrm>
            <a:off x="681046" y="4721228"/>
            <a:ext cx="5445124" cy="4471987"/>
          </a:xfrm>
          <a:prstGeom prst="rect">
            <a:avLst/>
          </a:prstGeom>
        </p:spPr>
        <p:txBody>
          <a:bodyPr vert="horz" lIns="91384" tIns="45691" rIns="91384" bIns="456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6"/>
            <a:ext cx="2949574" cy="496887"/>
          </a:xfrm>
          <a:prstGeom prst="rect">
            <a:avLst/>
          </a:prstGeom>
        </p:spPr>
        <p:txBody>
          <a:bodyPr vert="horz" lIns="91384" tIns="45691" rIns="91384" bIns="4569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1" y="9440866"/>
            <a:ext cx="2949574" cy="496887"/>
          </a:xfrm>
          <a:prstGeom prst="rect">
            <a:avLst/>
          </a:prstGeom>
        </p:spPr>
        <p:txBody>
          <a:bodyPr vert="horz" lIns="91384" tIns="45691" rIns="91384" bIns="45691" rtlCol="0" anchor="b"/>
          <a:lstStyle>
            <a:lvl1pPr algn="r">
              <a:defRPr sz="1200"/>
            </a:lvl1pPr>
          </a:lstStyle>
          <a:p>
            <a:fld id="{D1A510C3-E917-47D0-BF6C-37207739562A}" type="slidenum">
              <a:rPr kumimoji="1" lang="ja-JP" altLang="en-US" smtClean="0"/>
              <a:pPr/>
              <a:t>‹#›</a:t>
            </a:fld>
            <a:endParaRPr kumimoji="1" lang="ja-JP" altLang="en-US" dirty="0"/>
          </a:p>
        </p:txBody>
      </p:sp>
    </p:spTree>
    <p:extLst>
      <p:ext uri="{BB962C8B-B14F-4D97-AF65-F5344CB8AC3E}">
        <p14:creationId xmlns:p14="http://schemas.microsoft.com/office/powerpoint/2010/main" val="3929096772"/>
      </p:ext>
    </p:extLst>
  </p:cSld>
  <p:clrMap bg1="lt1" tx1="dk1" bg2="lt2" tx2="dk2" accent1="accent1" accent2="accent2" accent3="accent3" accent4="accent4" accent5="accent5" accent6="accent6" hlink="hlink" folHlink="folHlink"/>
  <p:hf hdr="0" ftr="0" dt="0"/>
  <p:notesStyle>
    <a:lvl1pPr marL="0" algn="l" defTabSz="910944" rtl="0" eaLnBrk="1" latinLnBrk="0" hangingPunct="1">
      <a:defRPr kumimoji="1" sz="1200" kern="1200">
        <a:solidFill>
          <a:schemeClr val="tx1"/>
        </a:solidFill>
        <a:latin typeface="+mn-lt"/>
        <a:ea typeface="+mn-ea"/>
        <a:cs typeface="+mn-cs"/>
      </a:defRPr>
    </a:lvl1pPr>
    <a:lvl2pPr marL="455470" algn="l" defTabSz="910944" rtl="0" eaLnBrk="1" latinLnBrk="0" hangingPunct="1">
      <a:defRPr kumimoji="1" sz="1200" kern="1200">
        <a:solidFill>
          <a:schemeClr val="tx1"/>
        </a:solidFill>
        <a:latin typeface="+mn-lt"/>
        <a:ea typeface="+mn-ea"/>
        <a:cs typeface="+mn-cs"/>
      </a:defRPr>
    </a:lvl2pPr>
    <a:lvl3pPr marL="910944" algn="l" defTabSz="910944" rtl="0" eaLnBrk="1" latinLnBrk="0" hangingPunct="1">
      <a:defRPr kumimoji="1" sz="1200" kern="1200">
        <a:solidFill>
          <a:schemeClr val="tx1"/>
        </a:solidFill>
        <a:latin typeface="+mn-lt"/>
        <a:ea typeface="+mn-ea"/>
        <a:cs typeface="+mn-cs"/>
      </a:defRPr>
    </a:lvl3pPr>
    <a:lvl4pPr marL="1366414" algn="l" defTabSz="910944" rtl="0" eaLnBrk="1" latinLnBrk="0" hangingPunct="1">
      <a:defRPr kumimoji="1" sz="1200" kern="1200">
        <a:solidFill>
          <a:schemeClr val="tx1"/>
        </a:solidFill>
        <a:latin typeface="+mn-lt"/>
        <a:ea typeface="+mn-ea"/>
        <a:cs typeface="+mn-cs"/>
      </a:defRPr>
    </a:lvl4pPr>
    <a:lvl5pPr marL="1821886" algn="l" defTabSz="910944" rtl="0" eaLnBrk="1" latinLnBrk="0" hangingPunct="1">
      <a:defRPr kumimoji="1" sz="1200" kern="1200">
        <a:solidFill>
          <a:schemeClr val="tx1"/>
        </a:solidFill>
        <a:latin typeface="+mn-lt"/>
        <a:ea typeface="+mn-ea"/>
        <a:cs typeface="+mn-cs"/>
      </a:defRPr>
    </a:lvl5pPr>
    <a:lvl6pPr marL="2277359" algn="l" defTabSz="910944" rtl="0" eaLnBrk="1" latinLnBrk="0" hangingPunct="1">
      <a:defRPr kumimoji="1" sz="1200" kern="1200">
        <a:solidFill>
          <a:schemeClr val="tx1"/>
        </a:solidFill>
        <a:latin typeface="+mn-lt"/>
        <a:ea typeface="+mn-ea"/>
        <a:cs typeface="+mn-cs"/>
      </a:defRPr>
    </a:lvl6pPr>
    <a:lvl7pPr marL="2732831" algn="l" defTabSz="910944" rtl="0" eaLnBrk="1" latinLnBrk="0" hangingPunct="1">
      <a:defRPr kumimoji="1" sz="1200" kern="1200">
        <a:solidFill>
          <a:schemeClr val="tx1"/>
        </a:solidFill>
        <a:latin typeface="+mn-lt"/>
        <a:ea typeface="+mn-ea"/>
        <a:cs typeface="+mn-cs"/>
      </a:defRPr>
    </a:lvl7pPr>
    <a:lvl8pPr marL="3188299" algn="l" defTabSz="910944" rtl="0" eaLnBrk="1" latinLnBrk="0" hangingPunct="1">
      <a:defRPr kumimoji="1" sz="1200" kern="1200">
        <a:solidFill>
          <a:schemeClr val="tx1"/>
        </a:solidFill>
        <a:latin typeface="+mn-lt"/>
        <a:ea typeface="+mn-ea"/>
        <a:cs typeface="+mn-cs"/>
      </a:defRPr>
    </a:lvl8pPr>
    <a:lvl9pPr marL="3643773" algn="l" defTabSz="91094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42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A510C3-E917-47D0-BF6C-37207739562A}" type="slidenum">
              <a:rPr kumimoji="1" lang="ja-JP" altLang="en-US" smtClean="0"/>
              <a:pPr/>
              <a:t>1</a:t>
            </a:fld>
            <a:endParaRPr kumimoji="1" lang="ja-JP" altLang="en-US" dirty="0"/>
          </a:p>
        </p:txBody>
      </p:sp>
    </p:spTree>
    <p:extLst>
      <p:ext uri="{BB962C8B-B14F-4D97-AF65-F5344CB8AC3E}">
        <p14:creationId xmlns:p14="http://schemas.microsoft.com/office/powerpoint/2010/main" val="2890139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8"/>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478564" indent="0" algn="ctr">
              <a:buNone/>
              <a:defRPr>
                <a:solidFill>
                  <a:schemeClr val="tx1">
                    <a:tint val="75000"/>
                  </a:schemeClr>
                </a:solidFill>
              </a:defRPr>
            </a:lvl2pPr>
            <a:lvl3pPr marL="957127" indent="0" algn="ctr">
              <a:buNone/>
              <a:defRPr>
                <a:solidFill>
                  <a:schemeClr val="tx1">
                    <a:tint val="75000"/>
                  </a:schemeClr>
                </a:solidFill>
              </a:defRPr>
            </a:lvl3pPr>
            <a:lvl4pPr marL="1435688" indent="0" algn="ctr">
              <a:buNone/>
              <a:defRPr>
                <a:solidFill>
                  <a:schemeClr val="tx1">
                    <a:tint val="75000"/>
                  </a:schemeClr>
                </a:solidFill>
              </a:defRPr>
            </a:lvl4pPr>
            <a:lvl5pPr marL="1914251" indent="0" algn="ctr">
              <a:buNone/>
              <a:defRPr>
                <a:solidFill>
                  <a:schemeClr val="tx1">
                    <a:tint val="75000"/>
                  </a:schemeClr>
                </a:solidFill>
              </a:defRPr>
            </a:lvl5pPr>
            <a:lvl6pPr marL="2392812" indent="0" algn="ctr">
              <a:buNone/>
              <a:defRPr>
                <a:solidFill>
                  <a:schemeClr val="tx1">
                    <a:tint val="75000"/>
                  </a:schemeClr>
                </a:solidFill>
              </a:defRPr>
            </a:lvl6pPr>
            <a:lvl7pPr marL="2871375" indent="0" algn="ctr">
              <a:buNone/>
              <a:defRPr>
                <a:solidFill>
                  <a:schemeClr val="tx1">
                    <a:tint val="75000"/>
                  </a:schemeClr>
                </a:solidFill>
              </a:defRPr>
            </a:lvl7pPr>
            <a:lvl8pPr marL="3349937" indent="0" algn="ctr">
              <a:buNone/>
              <a:defRPr>
                <a:solidFill>
                  <a:schemeClr val="tx1">
                    <a:tint val="75000"/>
                  </a:schemeClr>
                </a:solidFill>
              </a:defRPr>
            </a:lvl8pPr>
            <a:lvl9pPr marL="38285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749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02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54920"/>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9" y="554920"/>
            <a:ext cx="6367463"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825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9950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4"/>
            <a:ext cx="5829300" cy="1967442"/>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4" y="4198597"/>
            <a:ext cx="5829300" cy="2166937"/>
          </a:xfrm>
        </p:spPr>
        <p:txBody>
          <a:bodyPr anchor="b"/>
          <a:lstStyle>
            <a:lvl1pPr marL="0" indent="0">
              <a:buNone/>
              <a:defRPr sz="2100">
                <a:solidFill>
                  <a:schemeClr val="tx1">
                    <a:tint val="75000"/>
                  </a:schemeClr>
                </a:solidFill>
              </a:defRPr>
            </a:lvl1pPr>
            <a:lvl2pPr marL="478564" indent="0">
              <a:buNone/>
              <a:defRPr sz="1900">
                <a:solidFill>
                  <a:schemeClr val="tx1">
                    <a:tint val="75000"/>
                  </a:schemeClr>
                </a:solidFill>
              </a:defRPr>
            </a:lvl2pPr>
            <a:lvl3pPr marL="957127" indent="0">
              <a:buNone/>
              <a:defRPr sz="1600">
                <a:solidFill>
                  <a:schemeClr val="tx1">
                    <a:tint val="75000"/>
                  </a:schemeClr>
                </a:solidFill>
              </a:defRPr>
            </a:lvl3pPr>
            <a:lvl4pPr marL="1435688" indent="0">
              <a:buNone/>
              <a:defRPr sz="1500">
                <a:solidFill>
                  <a:schemeClr val="tx1">
                    <a:tint val="75000"/>
                  </a:schemeClr>
                </a:solidFill>
              </a:defRPr>
            </a:lvl4pPr>
            <a:lvl5pPr marL="1914251" indent="0">
              <a:buNone/>
              <a:defRPr sz="1500">
                <a:solidFill>
                  <a:schemeClr val="tx1">
                    <a:tint val="75000"/>
                  </a:schemeClr>
                </a:solidFill>
              </a:defRPr>
            </a:lvl5pPr>
            <a:lvl6pPr marL="2392812" indent="0">
              <a:buNone/>
              <a:defRPr sz="1500">
                <a:solidFill>
                  <a:schemeClr val="tx1">
                    <a:tint val="75000"/>
                  </a:schemeClr>
                </a:solidFill>
              </a:defRPr>
            </a:lvl6pPr>
            <a:lvl7pPr marL="2871375" indent="0">
              <a:buNone/>
              <a:defRPr sz="1500">
                <a:solidFill>
                  <a:schemeClr val="tx1">
                    <a:tint val="75000"/>
                  </a:schemeClr>
                </a:solidFill>
              </a:defRPr>
            </a:lvl7pPr>
            <a:lvl8pPr marL="3349937" indent="0">
              <a:buNone/>
              <a:defRPr sz="1500">
                <a:solidFill>
                  <a:schemeClr val="tx1">
                    <a:tint val="75000"/>
                  </a:schemeClr>
                </a:solidFill>
              </a:defRPr>
            </a:lvl8pPr>
            <a:lvl9pPr marL="3828500"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002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2"/>
            <a:ext cx="4263628"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60" y="3235502"/>
            <a:ext cx="4263629"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368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1"/>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5" y="2217391"/>
            <a:ext cx="303014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5" y="3141488"/>
            <a:ext cx="3030141" cy="570741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9" y="2217391"/>
            <a:ext cx="3031331" cy="924101"/>
          </a:xfrm>
        </p:spPr>
        <p:txBody>
          <a:bodyPr anchor="b"/>
          <a:lstStyle>
            <a:lvl1pPr marL="0" indent="0">
              <a:buNone/>
              <a:defRPr sz="2500" b="1"/>
            </a:lvl1pPr>
            <a:lvl2pPr marL="478564" indent="0">
              <a:buNone/>
              <a:defRPr sz="2100" b="1"/>
            </a:lvl2pPr>
            <a:lvl3pPr marL="957127" indent="0">
              <a:buNone/>
              <a:defRPr sz="1900" b="1"/>
            </a:lvl3pPr>
            <a:lvl4pPr marL="1435688" indent="0">
              <a:buNone/>
              <a:defRPr sz="1600" b="1"/>
            </a:lvl4pPr>
            <a:lvl5pPr marL="1914251" indent="0">
              <a:buNone/>
              <a:defRPr sz="1600" b="1"/>
            </a:lvl5pPr>
            <a:lvl6pPr marL="2392812" indent="0">
              <a:buNone/>
              <a:defRPr sz="1600" b="1"/>
            </a:lvl6pPr>
            <a:lvl7pPr marL="2871375" indent="0">
              <a:buNone/>
              <a:defRPr sz="1600" b="1"/>
            </a:lvl7pPr>
            <a:lvl8pPr marL="3349937" indent="0">
              <a:buNone/>
              <a:defRPr sz="1600" b="1"/>
            </a:lvl8pPr>
            <a:lvl9pPr marL="38285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9" y="3141488"/>
            <a:ext cx="3031331" cy="570741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518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35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9584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6" y="394406"/>
            <a:ext cx="2256235" cy="1678517"/>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2" y="394416"/>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6" y="2072925"/>
            <a:ext cx="2256235" cy="6775980"/>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862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20"/>
            <a:ext cx="4114800" cy="5943600"/>
          </a:xfrm>
        </p:spPr>
        <p:txBody>
          <a:bodyPr/>
          <a:lstStyle>
            <a:lvl1pPr marL="0" indent="0">
              <a:buNone/>
              <a:defRPr sz="3400"/>
            </a:lvl1pPr>
            <a:lvl2pPr marL="478564" indent="0">
              <a:buNone/>
              <a:defRPr sz="2900"/>
            </a:lvl2pPr>
            <a:lvl3pPr marL="957127" indent="0">
              <a:buNone/>
              <a:defRPr sz="2500"/>
            </a:lvl3pPr>
            <a:lvl4pPr marL="1435688" indent="0">
              <a:buNone/>
              <a:defRPr sz="2100"/>
            </a:lvl4pPr>
            <a:lvl5pPr marL="1914251" indent="0">
              <a:buNone/>
              <a:defRPr sz="2100"/>
            </a:lvl5pPr>
            <a:lvl6pPr marL="2392812" indent="0">
              <a:buNone/>
              <a:defRPr sz="2100"/>
            </a:lvl6pPr>
            <a:lvl7pPr marL="2871375" indent="0">
              <a:buNone/>
              <a:defRPr sz="2100"/>
            </a:lvl7pPr>
            <a:lvl8pPr marL="3349937" indent="0">
              <a:buNone/>
              <a:defRPr sz="2100"/>
            </a:lvl8pPr>
            <a:lvl9pPr marL="3828500"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564" indent="0">
              <a:buNone/>
              <a:defRPr sz="1300"/>
            </a:lvl2pPr>
            <a:lvl3pPr marL="957127" indent="0">
              <a:buNone/>
              <a:defRPr sz="1000"/>
            </a:lvl3pPr>
            <a:lvl4pPr marL="1435688" indent="0">
              <a:buNone/>
              <a:defRPr sz="1000"/>
            </a:lvl4pPr>
            <a:lvl5pPr marL="1914251" indent="0">
              <a:buNone/>
              <a:defRPr sz="1000"/>
            </a:lvl5pPr>
            <a:lvl6pPr marL="2392812" indent="0">
              <a:buNone/>
              <a:defRPr sz="1000"/>
            </a:lvl6pPr>
            <a:lvl7pPr marL="2871375" indent="0">
              <a:buNone/>
              <a:defRPr sz="1000"/>
            </a:lvl7pPr>
            <a:lvl8pPr marL="3349937" indent="0">
              <a:buNone/>
              <a:defRPr sz="1000"/>
            </a:lvl8pPr>
            <a:lvl9pPr marL="38285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lang="en-US" altLang="ja-JP" smtClean="0">
                <a:solidFill>
                  <a:prstClr val="black">
                    <a:tint val="75000"/>
                  </a:prstClr>
                </a:solidFill>
              </a:rPr>
              <a:t>2016/2/25</a:t>
            </a:r>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80319E4-FDE7-458F-BD10-6FC582C326F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470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1"/>
          </a:xfrm>
          <a:prstGeom prst="rect">
            <a:avLst/>
          </a:prstGeom>
        </p:spPr>
        <p:txBody>
          <a:bodyPr vert="horz" lIns="95710" tIns="47856" rIns="95710" bIns="478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5710" tIns="47856" rIns="95710" bIns="478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408"/>
            <a:ext cx="1600200" cy="527403"/>
          </a:xfrm>
          <a:prstGeom prst="rect">
            <a:avLst/>
          </a:prstGeom>
        </p:spPr>
        <p:txBody>
          <a:bodyPr vert="horz" lIns="95710" tIns="47856" rIns="95710" bIns="47856" rtlCol="0" anchor="ctr"/>
          <a:lstStyle>
            <a:lvl1pPr algn="l">
              <a:defRPr sz="1300">
                <a:solidFill>
                  <a:schemeClr val="tx1">
                    <a:tint val="75000"/>
                  </a:schemeClr>
                </a:solidFill>
              </a:defRPr>
            </a:lvl1pPr>
          </a:lstStyle>
          <a:p>
            <a:pPr defTabSz="957127"/>
            <a:r>
              <a:rPr lang="en-US" altLang="ja-JP" smtClean="0">
                <a:solidFill>
                  <a:prstClr val="black">
                    <a:tint val="75000"/>
                  </a:prstClr>
                </a:solidFill>
              </a:rPr>
              <a:t>2016/2/25</a:t>
            </a:r>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343150" y="9181408"/>
            <a:ext cx="2171700" cy="527403"/>
          </a:xfrm>
          <a:prstGeom prst="rect">
            <a:avLst/>
          </a:prstGeom>
        </p:spPr>
        <p:txBody>
          <a:bodyPr vert="horz" lIns="95710" tIns="47856" rIns="95710" bIns="47856" rtlCol="0" anchor="ctr"/>
          <a:lstStyle>
            <a:lvl1pPr algn="ctr">
              <a:defRPr sz="1300">
                <a:solidFill>
                  <a:schemeClr val="tx1">
                    <a:tint val="75000"/>
                  </a:schemeClr>
                </a:solidFill>
              </a:defRPr>
            </a:lvl1pPr>
          </a:lstStyle>
          <a:p>
            <a:pPr defTabSz="9571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4914900" y="9181408"/>
            <a:ext cx="1600200" cy="527403"/>
          </a:xfrm>
          <a:prstGeom prst="rect">
            <a:avLst/>
          </a:prstGeom>
        </p:spPr>
        <p:txBody>
          <a:bodyPr vert="horz" lIns="95710" tIns="47856" rIns="95710" bIns="47856" rtlCol="0" anchor="ctr"/>
          <a:lstStyle>
            <a:lvl1pPr algn="r">
              <a:defRPr sz="1300">
                <a:solidFill>
                  <a:schemeClr val="tx1">
                    <a:tint val="75000"/>
                  </a:schemeClr>
                </a:solidFill>
              </a:defRPr>
            </a:lvl1pPr>
          </a:lstStyle>
          <a:p>
            <a:pPr defTabSz="957127"/>
            <a:fld id="{880319E4-FDE7-458F-BD10-6FC582C326FE}" type="slidenum">
              <a:rPr lang="ja-JP" altLang="en-US" smtClean="0">
                <a:solidFill>
                  <a:prstClr val="black">
                    <a:tint val="75000"/>
                  </a:prstClr>
                </a:solidFill>
              </a:rPr>
              <a:pPr defTabSz="957127"/>
              <a:t>‹#›</a:t>
            </a:fld>
            <a:endParaRPr lang="ja-JP" altLang="en-US">
              <a:solidFill>
                <a:prstClr val="black">
                  <a:tint val="75000"/>
                </a:prstClr>
              </a:solidFill>
            </a:endParaRPr>
          </a:p>
        </p:txBody>
      </p:sp>
    </p:spTree>
    <p:extLst>
      <p:ext uri="{BB962C8B-B14F-4D97-AF65-F5344CB8AC3E}">
        <p14:creationId xmlns:p14="http://schemas.microsoft.com/office/powerpoint/2010/main" val="3448172568"/>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hf sldNum="0" hdr="0" ftr="0" dt="0"/>
  <p:txStyles>
    <p:titleStyle>
      <a:lvl1pPr algn="ctr" defTabSz="957127" rtl="0" eaLnBrk="1" latinLnBrk="0" hangingPunct="1">
        <a:spcBef>
          <a:spcPct val="0"/>
        </a:spcBef>
        <a:buNone/>
        <a:defRPr kumimoji="1" sz="4600" kern="1200">
          <a:solidFill>
            <a:schemeClr val="tx1"/>
          </a:solidFill>
          <a:latin typeface="+mj-lt"/>
          <a:ea typeface="+mj-ea"/>
          <a:cs typeface="+mj-cs"/>
        </a:defRPr>
      </a:lvl1pPr>
    </p:titleStyle>
    <p:bodyStyle>
      <a:lvl1pPr marL="358922" indent="-358922" algn="l" defTabSz="957127"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7665" indent="-299101" algn="l" defTabSz="957127"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6406" indent="-239281" algn="l" defTabSz="957127"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496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3530"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2094"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0657"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89219"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67782" indent="-239281" algn="l" defTabSz="95712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127" rtl="0" eaLnBrk="1" latinLnBrk="0" hangingPunct="1">
        <a:defRPr kumimoji="1" sz="1900" kern="1200">
          <a:solidFill>
            <a:schemeClr val="tx1"/>
          </a:solidFill>
          <a:latin typeface="+mn-lt"/>
          <a:ea typeface="+mn-ea"/>
          <a:cs typeface="+mn-cs"/>
        </a:defRPr>
      </a:lvl1pPr>
      <a:lvl2pPr marL="478564" algn="l" defTabSz="957127" rtl="0" eaLnBrk="1" latinLnBrk="0" hangingPunct="1">
        <a:defRPr kumimoji="1" sz="1900" kern="1200">
          <a:solidFill>
            <a:schemeClr val="tx1"/>
          </a:solidFill>
          <a:latin typeface="+mn-lt"/>
          <a:ea typeface="+mn-ea"/>
          <a:cs typeface="+mn-cs"/>
        </a:defRPr>
      </a:lvl2pPr>
      <a:lvl3pPr marL="957127" algn="l" defTabSz="957127" rtl="0" eaLnBrk="1" latinLnBrk="0" hangingPunct="1">
        <a:defRPr kumimoji="1" sz="1900" kern="1200">
          <a:solidFill>
            <a:schemeClr val="tx1"/>
          </a:solidFill>
          <a:latin typeface="+mn-lt"/>
          <a:ea typeface="+mn-ea"/>
          <a:cs typeface="+mn-cs"/>
        </a:defRPr>
      </a:lvl3pPr>
      <a:lvl4pPr marL="1435688" algn="l" defTabSz="957127" rtl="0" eaLnBrk="1" latinLnBrk="0" hangingPunct="1">
        <a:defRPr kumimoji="1" sz="1900" kern="1200">
          <a:solidFill>
            <a:schemeClr val="tx1"/>
          </a:solidFill>
          <a:latin typeface="+mn-lt"/>
          <a:ea typeface="+mn-ea"/>
          <a:cs typeface="+mn-cs"/>
        </a:defRPr>
      </a:lvl4pPr>
      <a:lvl5pPr marL="1914251" algn="l" defTabSz="957127" rtl="0" eaLnBrk="1" latinLnBrk="0" hangingPunct="1">
        <a:defRPr kumimoji="1" sz="1900" kern="1200">
          <a:solidFill>
            <a:schemeClr val="tx1"/>
          </a:solidFill>
          <a:latin typeface="+mn-lt"/>
          <a:ea typeface="+mn-ea"/>
          <a:cs typeface="+mn-cs"/>
        </a:defRPr>
      </a:lvl5pPr>
      <a:lvl6pPr marL="2392812" algn="l" defTabSz="957127" rtl="0" eaLnBrk="1" latinLnBrk="0" hangingPunct="1">
        <a:defRPr kumimoji="1" sz="1900" kern="1200">
          <a:solidFill>
            <a:schemeClr val="tx1"/>
          </a:solidFill>
          <a:latin typeface="+mn-lt"/>
          <a:ea typeface="+mn-ea"/>
          <a:cs typeface="+mn-cs"/>
        </a:defRPr>
      </a:lvl6pPr>
      <a:lvl7pPr marL="2871375" algn="l" defTabSz="957127" rtl="0" eaLnBrk="1" latinLnBrk="0" hangingPunct="1">
        <a:defRPr kumimoji="1" sz="1900" kern="1200">
          <a:solidFill>
            <a:schemeClr val="tx1"/>
          </a:solidFill>
          <a:latin typeface="+mn-lt"/>
          <a:ea typeface="+mn-ea"/>
          <a:cs typeface="+mn-cs"/>
        </a:defRPr>
      </a:lvl7pPr>
      <a:lvl8pPr marL="3349937" algn="l" defTabSz="957127" rtl="0" eaLnBrk="1" latinLnBrk="0" hangingPunct="1">
        <a:defRPr kumimoji="1" sz="1900" kern="1200">
          <a:solidFill>
            <a:schemeClr val="tx1"/>
          </a:solidFill>
          <a:latin typeface="+mn-lt"/>
          <a:ea typeface="+mn-ea"/>
          <a:cs typeface="+mn-cs"/>
        </a:defRPr>
      </a:lvl8pPr>
      <a:lvl9pPr marL="3828500" algn="l" defTabSz="95712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hlw.go.jp/stf/seisakunitsuite/bunya/0000198331.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90701" y="3685557"/>
            <a:ext cx="6591689" cy="5573926"/>
          </a:xfrm>
          <a:prstGeom prst="roundRect">
            <a:avLst>
              <a:gd name="adj" fmla="val 1418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tlCol="0" anchor="t"/>
          <a:lstStyle/>
          <a:p>
            <a:pPr marL="72000" lvl="1">
              <a:lnSpc>
                <a:spcPts val="2000"/>
              </a:lnSpc>
              <a:spcBef>
                <a:spcPts val="200"/>
              </a:spcBef>
            </a:pPr>
            <a:r>
              <a:rPr lang="ja-JP" altLang="en-US"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i="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タイトル 1"/>
          <p:cNvSpPr txBox="1">
            <a:spLocks/>
          </p:cNvSpPr>
          <p:nvPr/>
        </p:nvSpPr>
        <p:spPr>
          <a:xfrm>
            <a:off x="-24635" y="489821"/>
            <a:ext cx="6858000" cy="57474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en-US" sz="3200" b="1" dirty="0">
              <a:solidFill>
                <a:srgbClr val="FF3C1C"/>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角丸四角形 12"/>
          <p:cNvSpPr/>
          <p:nvPr/>
        </p:nvSpPr>
        <p:spPr>
          <a:xfrm>
            <a:off x="204529" y="200472"/>
            <a:ext cx="6452050" cy="1224136"/>
          </a:xfrm>
          <a:prstGeom prst="roundRect">
            <a:avLst>
              <a:gd name="adj" fmla="val 11062"/>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lstStyle/>
          <a:p>
            <a:pPr algn="ctr"/>
            <a:r>
              <a:rPr lang="ja-JP" altLang="en-US" sz="3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働き方改革</a:t>
            </a:r>
            <a:endParaRPr lang="en-US" altLang="ja-JP" sz="3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一億総活躍社会の実現に向けて ～</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http://sagyo.mhlw.go.jp/sites/m5g/5/1．広報業務のマニュアル/03シンボルマークの使用/03　画像データ・名刺フォーマットなど/ロゴマーク（省名いり）.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0140" y="9216403"/>
            <a:ext cx="1868450" cy="664200"/>
          </a:xfrm>
          <a:prstGeom prst="rect">
            <a:avLst/>
          </a:prstGeom>
          <a:noFill/>
          <a:extLst>
            <a:ext uri="{909E8E84-426E-40DD-AFC4-6F175D3DCCD1}">
              <a14:hiddenFill xmlns:a14="http://schemas.microsoft.com/office/drawing/2010/main">
                <a:solidFill>
                  <a:srgbClr val="FFFFFF"/>
                </a:solidFill>
              </a14:hiddenFill>
            </a:ext>
          </a:extLst>
        </p:spPr>
      </p:pic>
      <p:sp>
        <p:nvSpPr>
          <p:cNvPr id="23" name="角丸四角形 22"/>
          <p:cNvSpPr/>
          <p:nvPr/>
        </p:nvSpPr>
        <p:spPr>
          <a:xfrm>
            <a:off x="170062" y="1679690"/>
            <a:ext cx="6512328" cy="1656184"/>
          </a:xfrm>
          <a:prstGeom prst="roundRect">
            <a:avLst>
              <a:gd name="adj" fmla="val 1761"/>
            </a:avLst>
          </a:prstGeom>
          <a:solidFill>
            <a:srgbClr val="FFFFDD"/>
          </a:solidFill>
          <a:ln w="31750" cmpd="thickThi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bIns="0" rtlCol="0" anchor="ctr"/>
          <a:lstStyle/>
          <a:p>
            <a:pPr>
              <a:lnSpc>
                <a:spcPts val="2200"/>
              </a:lnSpc>
            </a:pPr>
            <a:r>
              <a:rPr lang="ja-JP" altLang="en-US" sz="1600" b="1" dirty="0" smtClean="0">
                <a:solidFill>
                  <a:schemeClr val="tx2"/>
                </a:solidFill>
                <a:latin typeface="メイリオ" panose="020B0604030504040204" pitchFamily="50" charset="-128"/>
                <a:ea typeface="メイリオ" panose="020B0604030504040204" pitchFamily="50" charset="-128"/>
              </a:rPr>
              <a:t>働く</a:t>
            </a:r>
            <a:r>
              <a:rPr lang="ja-JP" altLang="en-US" sz="1600" b="1" dirty="0">
                <a:solidFill>
                  <a:schemeClr val="tx2"/>
                </a:solidFill>
                <a:latin typeface="メイリオ" panose="020B0604030504040204" pitchFamily="50" charset="-128"/>
                <a:ea typeface="メイリオ" panose="020B0604030504040204" pitchFamily="50" charset="-128"/>
              </a:rPr>
              <a:t>方々</a:t>
            </a:r>
            <a:r>
              <a:rPr lang="ja-JP" altLang="en-US" sz="1600" b="1" dirty="0" smtClean="0">
                <a:solidFill>
                  <a:schemeClr val="tx2"/>
                </a:solidFill>
                <a:latin typeface="メイリオ" panose="020B0604030504040204" pitchFamily="50" charset="-128"/>
                <a:ea typeface="メイリオ" panose="020B0604030504040204" pitchFamily="50" charset="-128"/>
              </a:rPr>
              <a:t>がそれぞれ</a:t>
            </a:r>
            <a:r>
              <a:rPr lang="ja-JP" altLang="en-US" sz="1600" b="1" dirty="0">
                <a:solidFill>
                  <a:schemeClr val="tx2"/>
                </a:solidFill>
                <a:latin typeface="メイリオ" panose="020B0604030504040204" pitchFamily="50" charset="-128"/>
                <a:ea typeface="メイリオ" panose="020B0604030504040204" pitchFamily="50" charset="-128"/>
              </a:rPr>
              <a:t>の事情に応じた多様な働き方を選択できる社会を実現する働き方改革を総合的に推進するため、長時間労働の是正</a:t>
            </a:r>
            <a:r>
              <a:rPr lang="ja-JP" altLang="en-US" sz="1600" b="1" dirty="0" smtClean="0">
                <a:solidFill>
                  <a:schemeClr val="tx2"/>
                </a:solidFill>
                <a:latin typeface="メイリオ" panose="020B0604030504040204" pitchFamily="50" charset="-128"/>
                <a:ea typeface="メイリオ" panose="020B0604030504040204" pitchFamily="50" charset="-128"/>
              </a:rPr>
              <a:t>、多様</a:t>
            </a:r>
            <a:r>
              <a:rPr lang="ja-JP" altLang="en-US" sz="1600" b="1" dirty="0">
                <a:solidFill>
                  <a:schemeClr val="tx2"/>
                </a:solidFill>
                <a:latin typeface="メイリオ" panose="020B0604030504040204" pitchFamily="50" charset="-128"/>
                <a:ea typeface="メイリオ" panose="020B0604030504040204" pitchFamily="50" charset="-128"/>
              </a:rPr>
              <a:t>で柔軟な働き方の実現、雇用形態にかかわらない公正な待遇の確保等のための措置を</a:t>
            </a:r>
            <a:r>
              <a:rPr lang="ja-JP" altLang="en-US" sz="1600" b="1" dirty="0" smtClean="0">
                <a:solidFill>
                  <a:schemeClr val="tx2"/>
                </a:solidFill>
                <a:latin typeface="メイリオ" panose="020B0604030504040204" pitchFamily="50" charset="-128"/>
                <a:ea typeface="メイリオ" panose="020B0604030504040204" pitchFamily="50" charset="-128"/>
              </a:rPr>
              <a:t>講じます。</a:t>
            </a:r>
            <a:r>
              <a:rPr lang="ja-JP" altLang="en-US" sz="16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178731" y="4499820"/>
            <a:ext cx="6464558" cy="1769840"/>
          </a:xfrm>
          <a:prstGeom prst="roundRect">
            <a:avLst>
              <a:gd name="adj" fmla="val 1418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tlCol="0" anchor="ctr"/>
          <a:lstStyle/>
          <a:p>
            <a:pPr marL="72000" lvl="1">
              <a:lnSpc>
                <a:spcPts val="2000"/>
              </a:lnSpc>
              <a:spcBef>
                <a:spcPts val="200"/>
              </a:spcBef>
            </a:pP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時間法制の</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見直し</a:t>
            </a:r>
            <a:endParaRPr lang="ja-JP" altLang="en-US" b="1" dirty="0">
              <a:solidFill>
                <a:schemeClr val="bg1"/>
              </a:solidFill>
            </a:endParaRPr>
          </a:p>
          <a:p>
            <a:pPr marL="72000" lvl="1">
              <a:lnSpc>
                <a:spcPts val="2000"/>
              </a:lnSpc>
              <a:spcBef>
                <a:spcPts val="2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72000" lvl="1">
              <a:lnSpc>
                <a:spcPts val="1800"/>
              </a:lnSpc>
              <a:spcBef>
                <a:spcPts val="200"/>
              </a:spcBef>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働き過ぎを防</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ぐこと</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で、働く方々の健康を守り、</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72000" lvl="1">
              <a:lnSpc>
                <a:spcPts val="1800"/>
              </a:lnSpc>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多様な「ワーク・ライフ・バランス」を</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実現</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できるようにします。</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3652556" y="6279897"/>
            <a:ext cx="3262432" cy="256959"/>
          </a:xfrm>
          <a:prstGeom prst="rect">
            <a:avLst/>
          </a:prstGeom>
        </p:spPr>
        <p:txBody>
          <a:bodyPr wrap="none">
            <a:spAutoFit/>
          </a:bodyPr>
          <a:lstStyle/>
          <a:p>
            <a:pPr marL="261938" indent="-261938"/>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より詳しくは、</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別紙１</a:t>
            </a:r>
            <a:r>
              <a:rPr lang="en-US" altLang="ja-JP"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b="1" dirty="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5474580" y="5033236"/>
            <a:ext cx="1249060" cy="338554"/>
          </a:xfrm>
          <a:prstGeom prst="rect">
            <a:avLst/>
          </a:prstGeom>
        </p:spPr>
        <p:txBody>
          <a:bodyPr wrap="none">
            <a:spAutoFit/>
          </a:bodyPr>
          <a:lstStyle/>
          <a:p>
            <a:pPr marL="261938" indent="-261938"/>
            <a:r>
              <a:rPr lang="en-US" altLang="ja-JP"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P 3</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参照</a:t>
            </a:r>
            <a:endParaRPr lang="en-US" altLang="ja-JP"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283287" y="4219848"/>
            <a:ext cx="936104" cy="718172"/>
          </a:xfrm>
          <a:prstGeom prst="roundRect">
            <a:avLst>
              <a:gd name="adj" fmla="val 50000"/>
            </a:avLst>
          </a:prstGeom>
          <a:solidFill>
            <a:srgbClr val="D5011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800"/>
              </a:lnSpc>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800"/>
              </a:lnSpc>
            </a:pPr>
            <a:r>
              <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Ⅰ</a:t>
            </a:r>
            <a:endPar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二等辺三角形 2"/>
          <p:cNvSpPr/>
          <p:nvPr/>
        </p:nvSpPr>
        <p:spPr>
          <a:xfrm rot="5400000">
            <a:off x="3235215" y="6329283"/>
            <a:ext cx="183512"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31" name="二等辺三角形 30"/>
          <p:cNvSpPr/>
          <p:nvPr/>
        </p:nvSpPr>
        <p:spPr>
          <a:xfrm rot="5400000">
            <a:off x="3362669" y="6329283"/>
            <a:ext cx="183512"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36" name="二等辺三角形 35"/>
          <p:cNvSpPr/>
          <p:nvPr/>
        </p:nvSpPr>
        <p:spPr>
          <a:xfrm rot="5400000">
            <a:off x="3479176" y="6329282"/>
            <a:ext cx="183512"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30" name="正方形/長方形 29"/>
          <p:cNvSpPr/>
          <p:nvPr/>
        </p:nvSpPr>
        <p:spPr>
          <a:xfrm>
            <a:off x="5400208" y="7705672"/>
            <a:ext cx="1087157" cy="307777"/>
          </a:xfrm>
          <a:prstGeom prst="rect">
            <a:avLst/>
          </a:prstGeom>
        </p:spPr>
        <p:txBody>
          <a:bodyPr wrap="none">
            <a:spAutoFit/>
          </a:bodyPr>
          <a:lstStyle/>
          <a:p>
            <a:pPr marL="261938" indent="-261938"/>
            <a:r>
              <a:rPr lang="en-US" altLang="ja-JP" sz="14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P</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参照</a:t>
            </a:r>
            <a:endParaRPr lang="en-US" altLang="ja-JP" sz="14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614712" y="8691624"/>
            <a:ext cx="3262432" cy="256959"/>
          </a:xfrm>
          <a:prstGeom prst="rect">
            <a:avLst/>
          </a:prstGeom>
        </p:spPr>
        <p:txBody>
          <a:bodyPr wrap="none">
            <a:spAutoFit/>
          </a:bodyPr>
          <a:lstStyle/>
          <a:p>
            <a:pPr marL="261938" indent="-261938"/>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より詳しくは、</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別紙２</a:t>
            </a:r>
            <a:r>
              <a:rPr lang="en-US" altLang="ja-JP"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b="1" dirty="0">
              <a:solidFill>
                <a:srgbClr val="002060"/>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8" name="グループ化 37"/>
          <p:cNvGrpSpPr/>
          <p:nvPr/>
        </p:nvGrpSpPr>
        <p:grpSpPr>
          <a:xfrm>
            <a:off x="3278449" y="8707137"/>
            <a:ext cx="412848" cy="183512"/>
            <a:chOff x="2979018" y="6551920"/>
            <a:chExt cx="366616" cy="197824"/>
          </a:xfrm>
        </p:grpSpPr>
        <p:sp>
          <p:nvSpPr>
            <p:cNvPr id="39" name="二等辺三角形 38"/>
            <p:cNvSpPr/>
            <p:nvPr/>
          </p:nvSpPr>
          <p:spPr>
            <a:xfrm rot="5400000">
              <a:off x="2942938" y="6588000"/>
              <a:ext cx="197824"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40" name="二等辺三角形 39"/>
            <p:cNvSpPr/>
            <p:nvPr/>
          </p:nvSpPr>
          <p:spPr>
            <a:xfrm rot="5400000">
              <a:off x="3073732" y="6588000"/>
              <a:ext cx="197824"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sp>
          <p:nvSpPr>
            <p:cNvPr id="41" name="二等辺三角形 40"/>
            <p:cNvSpPr/>
            <p:nvPr/>
          </p:nvSpPr>
          <p:spPr>
            <a:xfrm rot="5400000">
              <a:off x="3183891" y="6588000"/>
              <a:ext cx="197824" cy="125663"/>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2060"/>
                </a:solidFill>
              </a:endParaRPr>
            </a:p>
          </p:txBody>
        </p:sp>
      </p:grpSp>
      <p:cxnSp>
        <p:nvCxnSpPr>
          <p:cNvPr id="35" name="直線コネクタ 34"/>
          <p:cNvCxnSpPr/>
          <p:nvPr/>
        </p:nvCxnSpPr>
        <p:spPr>
          <a:xfrm>
            <a:off x="1206188" y="5313040"/>
            <a:ext cx="532859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862340" y="3837977"/>
            <a:ext cx="3262432" cy="461665"/>
          </a:xfrm>
          <a:prstGeom prst="rect">
            <a:avLst/>
          </a:prstGeom>
          <a:noFill/>
          <a:ln>
            <a:noFill/>
          </a:ln>
        </p:spPr>
        <p:txBody>
          <a:bodyPr wrap="none" rtlCol="0">
            <a:spAutoFit/>
          </a:bodyPr>
          <a:lstStyle/>
          <a:p>
            <a:r>
              <a:rPr lang="ja-JP" altLang="en-US" sz="2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働き方改革全体の推進</a:t>
            </a:r>
            <a:endParaRPr kumimoji="1" lang="ja-JP" altLang="en-US" sz="2400" dirty="0">
              <a:solidFill>
                <a:srgbClr val="002060"/>
              </a:solidFill>
            </a:endParaRPr>
          </a:p>
        </p:txBody>
      </p:sp>
      <p:cxnSp>
        <p:nvCxnSpPr>
          <p:cNvPr id="55" name="直線コネクタ 54"/>
          <p:cNvCxnSpPr/>
          <p:nvPr/>
        </p:nvCxnSpPr>
        <p:spPr>
          <a:xfrm>
            <a:off x="1110230" y="7977336"/>
            <a:ext cx="532859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148919" y="6742141"/>
            <a:ext cx="6464558" cy="1916898"/>
          </a:xfrm>
          <a:prstGeom prst="roundRect">
            <a:avLst>
              <a:gd name="adj" fmla="val 14180"/>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144000" rtlCol="0" anchor="ctr"/>
          <a:lstStyle/>
          <a:p>
            <a:pPr marL="72000" lvl="1">
              <a:lnSpc>
                <a:spcPts val="2000"/>
              </a:lnSpc>
              <a:spcBef>
                <a:spcPts val="200"/>
              </a:spcBef>
            </a:pP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雇用形態に関わらない公正な待遇の確保</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72000" lvl="1">
              <a:lnSpc>
                <a:spcPts val="2000"/>
              </a:lnSpc>
              <a:spcBef>
                <a:spcPts val="200"/>
              </a:spcBef>
            </a:pPr>
            <a:endParaRPr lang="ja-JP" altLang="en-US" b="1" dirty="0">
              <a:solidFill>
                <a:schemeClr val="bg1"/>
              </a:solidFill>
            </a:endParaRPr>
          </a:p>
          <a:p>
            <a:pPr marL="72000" lvl="1">
              <a:lnSpc>
                <a:spcPts val="2000"/>
              </a:lnSpc>
              <a:spcBef>
                <a:spcPts val="200"/>
              </a:spcBef>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72000" lvl="1">
              <a:lnSpc>
                <a:spcPts val="1800"/>
              </a:lnSpc>
              <a:spcBef>
                <a:spcPts val="200"/>
              </a:spcBef>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同一企業内における正規</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と非正規雇用の間にある不合理な待遇の差をなくし、どのような雇用形態を選択しても「納得」できるようにします</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a:xfrm>
            <a:off x="270084" y="6463459"/>
            <a:ext cx="936104" cy="718172"/>
          </a:xfrm>
          <a:prstGeom prst="roundRect">
            <a:avLst>
              <a:gd name="adj" fmla="val 50000"/>
            </a:avLst>
          </a:prstGeom>
          <a:solidFill>
            <a:srgbClr val="D5011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800"/>
              </a:lnSpc>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800"/>
              </a:lnSpc>
            </a:pPr>
            <a:r>
              <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4" name="直線コネクタ 33"/>
          <p:cNvCxnSpPr/>
          <p:nvPr/>
        </p:nvCxnSpPr>
        <p:spPr>
          <a:xfrm>
            <a:off x="1219391" y="7482537"/>
            <a:ext cx="532859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5378864" y="7174058"/>
            <a:ext cx="1300356" cy="338554"/>
          </a:xfrm>
          <a:prstGeom prst="rect">
            <a:avLst/>
          </a:prstGeom>
        </p:spPr>
        <p:txBody>
          <a:bodyPr wrap="none">
            <a:spAutoFit/>
          </a:bodyPr>
          <a:lstStyle/>
          <a:p>
            <a:pPr marL="261938" indent="-261938"/>
            <a:r>
              <a:rPr lang="en-US" altLang="ja-JP"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P </a:t>
            </a:r>
            <a:r>
              <a:rPr lang="ja-JP" altLang="en-US" sz="1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５･６</a:t>
            </a:r>
            <a:r>
              <a:rPr lang="ja-JP" altLang="en-US"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参照</a:t>
            </a:r>
            <a:endParaRPr lang="en-US" altLang="ja-JP" sz="16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3202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p:cNvSpPr/>
          <p:nvPr/>
        </p:nvSpPr>
        <p:spPr>
          <a:xfrm>
            <a:off x="178800" y="5442168"/>
            <a:ext cx="6492323" cy="4154444"/>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42957" y="-14514"/>
            <a:ext cx="6922728" cy="719042"/>
          </a:xfrm>
          <a:prstGeom prst="rect">
            <a:avLst/>
          </a:prstGeom>
          <a:solidFill>
            <a:srgbClr val="002060"/>
          </a:solidFill>
        </p:spPr>
        <p:txBody>
          <a:bodyPr vert="horz" lIns="91440" tIns="252000" rIns="91440" bIns="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働き方改革の全体像</a:t>
            </a:r>
          </a:p>
        </p:txBody>
      </p:sp>
      <p:grpSp>
        <p:nvGrpSpPr>
          <p:cNvPr id="49" name="グループ化 48"/>
          <p:cNvGrpSpPr/>
          <p:nvPr/>
        </p:nvGrpSpPr>
        <p:grpSpPr>
          <a:xfrm>
            <a:off x="-68025" y="776536"/>
            <a:ext cx="6742277" cy="390000"/>
            <a:chOff x="-68025" y="992560"/>
            <a:chExt cx="6742277" cy="390000"/>
          </a:xfrm>
        </p:grpSpPr>
        <p:sp>
          <p:nvSpPr>
            <p:cNvPr id="50" name="正方形/長方形 49"/>
            <p:cNvSpPr/>
            <p:nvPr/>
          </p:nvSpPr>
          <p:spPr>
            <a:xfrm>
              <a:off x="-68025" y="992560"/>
              <a:ext cx="3758518"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働き方改革の基本的な考え方</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1" name="グループ化 50"/>
            <p:cNvGrpSpPr/>
            <p:nvPr/>
          </p:nvGrpSpPr>
          <p:grpSpPr>
            <a:xfrm>
              <a:off x="185369" y="1022520"/>
              <a:ext cx="6488883" cy="301592"/>
              <a:chOff x="185369" y="1022520"/>
              <a:chExt cx="6488883" cy="301592"/>
            </a:xfrm>
          </p:grpSpPr>
          <p:sp>
            <p:nvSpPr>
              <p:cNvPr id="52" name="正方形/長方形 51"/>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53" name="直線コネクタ 52"/>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54" name="正方形/長方形 53"/>
          <p:cNvSpPr/>
          <p:nvPr/>
        </p:nvSpPr>
        <p:spPr>
          <a:xfrm>
            <a:off x="204919" y="1164343"/>
            <a:ext cx="6469333" cy="2700000"/>
          </a:xfrm>
          <a:prstGeom prst="rect">
            <a:avLst/>
          </a:prstGeom>
          <a:solidFill>
            <a:schemeClr val="accent2">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endParaRPr lang="en-US" altLang="ja-JP" sz="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6" name="グループ化 55"/>
          <p:cNvGrpSpPr/>
          <p:nvPr/>
        </p:nvGrpSpPr>
        <p:grpSpPr>
          <a:xfrm>
            <a:off x="-61292" y="4045653"/>
            <a:ext cx="6742277" cy="390000"/>
            <a:chOff x="-68025" y="992560"/>
            <a:chExt cx="6742277" cy="390000"/>
          </a:xfrm>
        </p:grpSpPr>
        <p:sp>
          <p:nvSpPr>
            <p:cNvPr id="57" name="正方形/長方形 56"/>
            <p:cNvSpPr/>
            <p:nvPr/>
          </p:nvSpPr>
          <p:spPr>
            <a:xfrm>
              <a:off x="-68025" y="992560"/>
              <a:ext cx="5418484"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中小企業・小規模事業者の働き方改革</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58" name="グループ化 57"/>
            <p:cNvGrpSpPr/>
            <p:nvPr/>
          </p:nvGrpSpPr>
          <p:grpSpPr>
            <a:xfrm>
              <a:off x="185369" y="1022520"/>
              <a:ext cx="6488883" cy="301592"/>
              <a:chOff x="185369" y="1022520"/>
              <a:chExt cx="6488883" cy="301592"/>
            </a:xfrm>
          </p:grpSpPr>
          <p:sp>
            <p:nvSpPr>
              <p:cNvPr id="59" name="正方形/長方形 58"/>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60" name="直線コネクタ 59"/>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34"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48085" y="1292784"/>
            <a:ext cx="6314297" cy="523220"/>
          </a:xfrm>
          <a:prstGeom prst="rect">
            <a:avLst/>
          </a:prstGeom>
          <a:noFill/>
        </p:spPr>
        <p:txBody>
          <a:bodyPr wrap="square" rtlCol="0">
            <a:spAutoFit/>
          </a:bodyPr>
          <a:lstStyle/>
          <a:p>
            <a:r>
              <a:rPr kumimoji="1" lang="ja-JP" altLang="en-US" sz="1400" b="1" dirty="0" smtClean="0">
                <a:latin typeface="メイリオ" panose="020B0604030504040204" pitchFamily="50" charset="-128"/>
                <a:ea typeface="メイリオ" panose="020B0604030504040204" pitchFamily="50" charset="-128"/>
              </a:rPr>
              <a:t>「働き方改革」は、働く方々が、</a:t>
            </a:r>
            <a:r>
              <a:rPr kumimoji="1" lang="ja-JP" altLang="en-US" sz="1400" b="1" dirty="0" smtClean="0">
                <a:solidFill>
                  <a:srgbClr val="FF0000"/>
                </a:solidFill>
                <a:latin typeface="メイリオ" panose="020B0604030504040204" pitchFamily="50" charset="-128"/>
                <a:ea typeface="メイリオ" panose="020B0604030504040204" pitchFamily="50" charset="-128"/>
              </a:rPr>
              <a:t>個々の事情に応じた多様で柔軟な</a:t>
            </a:r>
            <a:r>
              <a:rPr lang="ja-JP" altLang="en-US" sz="1400" b="1" dirty="0">
                <a:solidFill>
                  <a:srgbClr val="FF0000"/>
                </a:solidFill>
                <a:latin typeface="メイリオ" panose="020B0604030504040204" pitchFamily="50" charset="-128"/>
                <a:ea typeface="メイリオ" panose="020B0604030504040204" pitchFamily="50" charset="-128"/>
              </a:rPr>
              <a:t>働き方を、自分</a:t>
            </a:r>
            <a:r>
              <a:rPr kumimoji="1" lang="ja-JP" altLang="en-US" sz="1400" b="1" dirty="0" smtClean="0">
                <a:solidFill>
                  <a:srgbClr val="FF0000"/>
                </a:solidFill>
                <a:latin typeface="メイリオ" panose="020B0604030504040204" pitchFamily="50" charset="-128"/>
                <a:ea typeface="メイリオ" panose="020B0604030504040204" pitchFamily="50" charset="-128"/>
              </a:rPr>
              <a:t>で「選択」できるようにする</a:t>
            </a:r>
            <a:r>
              <a:rPr kumimoji="1" lang="ja-JP" altLang="en-US" sz="1400" b="1" dirty="0" smtClean="0">
                <a:latin typeface="メイリオ" panose="020B0604030504040204" pitchFamily="50" charset="-128"/>
                <a:ea typeface="メイリオ" panose="020B0604030504040204" pitchFamily="50" charset="-128"/>
              </a:rPr>
              <a:t>ための改革です。</a:t>
            </a:r>
            <a:endParaRPr kumimoji="1" lang="ja-JP" altLang="en-US" sz="1400" b="1" dirty="0">
              <a:latin typeface="メイリオ" panose="020B0604030504040204" pitchFamily="50" charset="-128"/>
              <a:ea typeface="メイリオ" panose="020B0604030504040204" pitchFamily="50" charset="-128"/>
            </a:endParaRPr>
          </a:p>
        </p:txBody>
      </p:sp>
      <p:sp>
        <p:nvSpPr>
          <p:cNvPr id="9" name="角丸四角形 8"/>
          <p:cNvSpPr/>
          <p:nvPr/>
        </p:nvSpPr>
        <p:spPr>
          <a:xfrm>
            <a:off x="359932" y="1816004"/>
            <a:ext cx="6205424" cy="68380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日本が直面する「少子高齢化に伴う生産年齢人口の減少」、「働く方々のニーズの多様化」などの課題に対応するためには、投資やイノベーションによる生産性向上とともに、就業機会の拡大や意欲・能力を存分に発揮できる環境をつくることが必要です。</a:t>
            </a:r>
            <a:endParaRPr kumimoji="1" lang="ja-JP" altLang="en-US" sz="1200" b="1" dirty="0">
              <a:solidFill>
                <a:schemeClr val="tx1"/>
              </a:solidFill>
            </a:endParaRPr>
          </a:p>
        </p:txBody>
      </p:sp>
      <p:sp>
        <p:nvSpPr>
          <p:cNvPr id="37" name="角丸四角形 36"/>
          <p:cNvSpPr/>
          <p:nvPr/>
        </p:nvSpPr>
        <p:spPr>
          <a:xfrm>
            <a:off x="356960" y="2883539"/>
            <a:ext cx="6205424" cy="70966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働く方の置かれた個々の事情に応じ、多様な働き方を選択できる社会を実現することで、成長と分配の好循環を構築し、働く人一人ひとりがより良い将来の展望を持てるようにすることを目指します。</a:t>
            </a:r>
            <a:endParaRPr kumimoji="1" lang="ja-JP" altLang="en-US" sz="1200" b="1" dirty="0">
              <a:solidFill>
                <a:schemeClr val="tx1"/>
              </a:solidFill>
            </a:endParaRPr>
          </a:p>
        </p:txBody>
      </p:sp>
      <p:sp>
        <p:nvSpPr>
          <p:cNvPr id="10" name="フローチャート: 組合せ 9"/>
          <p:cNvSpPr/>
          <p:nvPr/>
        </p:nvSpPr>
        <p:spPr>
          <a:xfrm>
            <a:off x="2996952" y="2557669"/>
            <a:ext cx="815838" cy="301592"/>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38359" y="4531436"/>
            <a:ext cx="6442626" cy="738664"/>
          </a:xfrm>
          <a:prstGeom prst="rect">
            <a:avLst/>
          </a:prstGeom>
          <a:noFill/>
        </p:spPr>
        <p:txBody>
          <a:bodyPr wrap="square" rtlCol="0">
            <a:spAutoFit/>
          </a:bodyPr>
          <a:lstStyle/>
          <a:p>
            <a:r>
              <a:rPr kumimoji="1" lang="ja-JP" altLang="en-US" sz="1400" b="1" dirty="0" smtClean="0"/>
              <a:t>「働き方改革」は、我が国雇用の</a:t>
            </a:r>
            <a:r>
              <a:rPr kumimoji="1" lang="ja-JP" altLang="en-US" sz="1400" b="1" smtClean="0"/>
              <a:t>７割を担う中小</a:t>
            </a:r>
            <a:r>
              <a:rPr kumimoji="1" lang="ja-JP" altLang="en-US" sz="1400" b="1" dirty="0" smtClean="0"/>
              <a:t>企業・小規模事業者において、着実に実施することが必要です。</a:t>
            </a:r>
            <a:endParaRPr kumimoji="1" lang="en-US" altLang="ja-JP" sz="1400" b="1" dirty="0" smtClean="0"/>
          </a:p>
          <a:p>
            <a:r>
              <a:rPr kumimoji="1" lang="ja-JP" altLang="en-US" sz="1400" b="1" dirty="0" smtClean="0"/>
              <a:t>魅力ある職場とすることで、人手不足解消にもつながります。</a:t>
            </a:r>
            <a:endParaRPr kumimoji="1" lang="ja-JP" altLang="en-US" sz="1400" b="1" dirty="0"/>
          </a:p>
        </p:txBody>
      </p:sp>
      <p:sp>
        <p:nvSpPr>
          <p:cNvPr id="12" name="角丸四角形 11"/>
          <p:cNvSpPr/>
          <p:nvPr/>
        </p:nvSpPr>
        <p:spPr>
          <a:xfrm>
            <a:off x="248086" y="5616508"/>
            <a:ext cx="6314297" cy="8558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職場環境の改善などの「魅力ある職場づくり」が人手不足解消につながることから、人手不足感が強い中小企業・小規模事業者においては、生産性向上に加え、「働き方改革」による魅力ある職場づくりが重要です。</a:t>
            </a:r>
            <a:endParaRPr kumimoji="1" lang="ja-JP" altLang="en-US" sz="1400" b="1" dirty="0">
              <a:solidFill>
                <a:schemeClr val="tx1"/>
              </a:solidFill>
            </a:endParaRPr>
          </a:p>
        </p:txBody>
      </p:sp>
      <p:sp>
        <p:nvSpPr>
          <p:cNvPr id="41" name="フローチャート: 組合せ 40"/>
          <p:cNvSpPr/>
          <p:nvPr/>
        </p:nvSpPr>
        <p:spPr>
          <a:xfrm>
            <a:off x="2996952" y="6537714"/>
            <a:ext cx="815838" cy="301592"/>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267812" y="7016023"/>
            <a:ext cx="6314297" cy="72854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取組に当たっては、「意識の共有がされやすい」など、中小企業・小規模事業者だからこその強みもあります。</a:t>
            </a:r>
            <a:endParaRPr kumimoji="1" lang="ja-JP" altLang="en-US" sz="1400" b="1" dirty="0">
              <a:solidFill>
                <a:schemeClr val="tx1"/>
              </a:solidFill>
            </a:endParaRPr>
          </a:p>
        </p:txBody>
      </p:sp>
      <p:sp>
        <p:nvSpPr>
          <p:cNvPr id="47" name="角丸四角形 46"/>
          <p:cNvSpPr/>
          <p:nvPr/>
        </p:nvSpPr>
        <p:spPr>
          <a:xfrm>
            <a:off x="283836" y="8401251"/>
            <a:ext cx="6314297" cy="8558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rPr>
              <a:t>「魅力ある職場づくり」→「人材の確保」→「業績の向上」→「利益増」の好循環をつくるため、「働き方改革」により魅力ある職場をつくりましょう。</a:t>
            </a:r>
            <a:endParaRPr kumimoji="1" lang="ja-JP" altLang="en-US" sz="1400" b="1" dirty="0">
              <a:solidFill>
                <a:schemeClr val="tx1"/>
              </a:solidFill>
            </a:endParaRPr>
          </a:p>
        </p:txBody>
      </p:sp>
      <p:sp>
        <p:nvSpPr>
          <p:cNvPr id="63" name="フローチャート: 組合せ 62"/>
          <p:cNvSpPr/>
          <p:nvPr/>
        </p:nvSpPr>
        <p:spPr>
          <a:xfrm>
            <a:off x="2996952" y="7901900"/>
            <a:ext cx="815838" cy="301592"/>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1254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タイトル 1"/>
          <p:cNvSpPr txBox="1">
            <a:spLocks/>
          </p:cNvSpPr>
          <p:nvPr/>
        </p:nvSpPr>
        <p:spPr>
          <a:xfrm>
            <a:off x="-42957" y="-14514"/>
            <a:ext cx="6922728" cy="719042"/>
          </a:xfrm>
          <a:prstGeom prst="rect">
            <a:avLst/>
          </a:prstGeom>
          <a:solidFill>
            <a:srgbClr val="002060"/>
          </a:solidFill>
        </p:spPr>
        <p:txBody>
          <a:bodyPr vert="horz" lIns="91440" tIns="252000" rIns="91440" bIns="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労働時間法制の見直し</a:t>
            </a:r>
          </a:p>
        </p:txBody>
      </p:sp>
      <p:sp>
        <p:nvSpPr>
          <p:cNvPr id="31" name="角丸四角形 30"/>
          <p:cNvSpPr/>
          <p:nvPr/>
        </p:nvSpPr>
        <p:spPr>
          <a:xfrm>
            <a:off x="194253" y="1215364"/>
            <a:ext cx="6763139" cy="2081452"/>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nSpc>
                <a:spcPts val="2300"/>
              </a:lnSpc>
            </a:pPr>
            <a:r>
              <a:rPr lang="en-US" altLang="ja-JP"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働き過ぎ」を防ぎながら、</a:t>
            </a:r>
            <a:r>
              <a:rPr lang="en-US" altLang="ja-JP"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ワーク・ライフ・バランス」と</a:t>
            </a:r>
            <a:endParaRPr lang="en-US" altLang="ja-JP"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300"/>
              </a:lnSpc>
            </a:pP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「多様</a:t>
            </a:r>
            <a:r>
              <a:rPr lang="ja-JP" altLang="en-US"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で柔軟</a:t>
            </a:r>
            <a:r>
              <a:rPr lang="ja-JP" altLang="en-US"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な働き方」を実現します</a:t>
            </a:r>
            <a:endParaRPr lang="en-US" altLang="ja-JP"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spcBef>
                <a:spcPts val="600"/>
              </a:spcBef>
            </a:pPr>
            <a:r>
              <a:rPr lang="ja-JP" altLang="en-US"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長時間労働をなく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年次有給休暇</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を取得しやすくすること等に</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個々の事情にあった多様なワーク・ライフ・バランスの実現を目指します。</a:t>
            </a:r>
            <a:endParaRPr lang="en-US" altLang="ja-JP"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spcBef>
                <a:spcPts val="600"/>
              </a:spcBef>
            </a:pPr>
            <a:r>
              <a:rPr lang="ja-JP" altLang="en-US"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働き過ぎを防いで健康を守る措置をしたうえで</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自律的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創造的な</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働き方を</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希望する方々のための新た</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な制度を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つくります。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68025" y="920552"/>
            <a:ext cx="6742277" cy="390000"/>
            <a:chOff x="-68025" y="992560"/>
            <a:chExt cx="6742277" cy="390000"/>
          </a:xfrm>
        </p:grpSpPr>
        <p:sp>
          <p:nvSpPr>
            <p:cNvPr id="44" name="正方形/長方形 43"/>
            <p:cNvSpPr/>
            <p:nvPr/>
          </p:nvSpPr>
          <p:spPr>
            <a:xfrm>
              <a:off x="-68025" y="992560"/>
              <a:ext cx="3343911"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見直しの目的</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7" name="グループ化 6"/>
            <p:cNvGrpSpPr/>
            <p:nvPr/>
          </p:nvGrpSpPr>
          <p:grpSpPr>
            <a:xfrm>
              <a:off x="185369" y="1022520"/>
              <a:ext cx="6488883" cy="301592"/>
              <a:chOff x="185369" y="1022520"/>
              <a:chExt cx="6488883" cy="301592"/>
            </a:xfrm>
          </p:grpSpPr>
          <p:sp>
            <p:nvSpPr>
              <p:cNvPr id="45" name="正方形/長方形 44"/>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46" name="直線コネクタ 45"/>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18" name="テキスト ボックス 17"/>
          <p:cNvSpPr txBox="1"/>
          <p:nvPr/>
        </p:nvSpPr>
        <p:spPr>
          <a:xfrm>
            <a:off x="104051" y="8072654"/>
            <a:ext cx="6588000" cy="1463272"/>
          </a:xfrm>
          <a:prstGeom prst="rect">
            <a:avLst/>
          </a:prstGeom>
          <a:solidFill>
            <a:schemeClr val="accent5">
              <a:lumMod val="20000"/>
              <a:lumOff val="80000"/>
            </a:schemeClr>
          </a:solidFill>
        </p:spPr>
        <p:txBody>
          <a:bodyPr wrap="square" tIns="108000" rtlCol="0">
            <a:spAutoFit/>
          </a:bodyPr>
          <a:lstStyle/>
          <a:p>
            <a:pPr marL="180000" indent="-457200">
              <a:lnSpc>
                <a:spcPts val="18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★生産性を向上しつつ長時間労働をなくすためには、</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これら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見直し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あわせ</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lnSpc>
                <a:spcPts val="1800"/>
              </a:lnSpc>
              <a:spcBef>
                <a:spcPts val="600"/>
              </a:spcBef>
            </a:pPr>
            <a:r>
              <a:rPr kumimoji="1" lang="ja-JP" altLang="en-US" sz="1400"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職場の管理職の意識改革・非効率な業務プロセスの見直し・取引慣行の改善（適正な納期設定など）を通じて長時間労働をなく</a:t>
            </a:r>
            <a:r>
              <a:rPr lang="ja-JP" altLang="en-US" sz="1400" b="1"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して</a:t>
            </a:r>
            <a:r>
              <a:rPr kumimoji="1" lang="ja-JP" altLang="en-US" sz="14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いくことが必要です。</a:t>
            </a:r>
            <a:endParaRPr kumimoji="1" lang="en-US" altLang="ja-JP" sz="1400" b="1" dirty="0" smtClean="0">
              <a:solidFill>
                <a:srgbClr val="D50115"/>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457200">
              <a:lnSpc>
                <a:spcPts val="1800"/>
              </a:lnSpc>
              <a:spcBef>
                <a:spcPts val="600"/>
              </a:spcBef>
            </a:pPr>
            <a:r>
              <a:rPr lang="ja-JP" altLang="en-US" sz="1400" dirty="0">
                <a:solidFill>
                  <a:srgbClr val="D50115"/>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このような</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取り組みが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全て</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の職場に広く浸透していくよう、厚生労働省では、周知・</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啓発や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小企業へ</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の支援・助成を行っていきます。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16632" y="128543"/>
            <a:ext cx="720000" cy="720000"/>
          </a:xfrm>
          <a:prstGeom prst="roundRect">
            <a:avLst>
              <a:gd name="adj" fmla="val 50000"/>
            </a:avLst>
          </a:prstGeom>
          <a:solidFill>
            <a:srgbClr val="D5011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100"/>
              </a:lnSpc>
            </a:pPr>
            <a:r>
              <a:rPr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100"/>
              </a:lnSpc>
            </a:pPr>
            <a:r>
              <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Ⅰ</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9" name="グループ化 28"/>
          <p:cNvGrpSpPr/>
          <p:nvPr/>
        </p:nvGrpSpPr>
        <p:grpSpPr>
          <a:xfrm>
            <a:off x="-72656" y="3173437"/>
            <a:ext cx="6742277" cy="390000"/>
            <a:chOff x="-68025" y="992560"/>
            <a:chExt cx="6742277" cy="390000"/>
          </a:xfrm>
        </p:grpSpPr>
        <p:sp>
          <p:nvSpPr>
            <p:cNvPr id="30" name="正方形/長方形 29"/>
            <p:cNvSpPr/>
            <p:nvPr/>
          </p:nvSpPr>
          <p:spPr>
            <a:xfrm>
              <a:off x="-68025" y="992560"/>
              <a:ext cx="3343911"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見直しの内容</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2" name="グループ化 31"/>
            <p:cNvGrpSpPr/>
            <p:nvPr/>
          </p:nvGrpSpPr>
          <p:grpSpPr>
            <a:xfrm>
              <a:off x="185369" y="1022520"/>
              <a:ext cx="6488883" cy="301592"/>
              <a:chOff x="185369" y="1022520"/>
              <a:chExt cx="6488883" cy="301592"/>
            </a:xfrm>
          </p:grpSpPr>
          <p:sp>
            <p:nvSpPr>
              <p:cNvPr id="33" name="正方形/長方形 32"/>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34" name="直線コネクタ 33"/>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10" name="二等辺三角形 9"/>
          <p:cNvSpPr/>
          <p:nvPr/>
        </p:nvSpPr>
        <p:spPr>
          <a:xfrm rot="10800000">
            <a:off x="2926889" y="7759926"/>
            <a:ext cx="688732" cy="216024"/>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63362" y="8409384"/>
            <a:ext cx="6332518" cy="522000"/>
          </a:xfrm>
          <a:prstGeom prst="rect">
            <a:avLst/>
          </a:prstGeom>
          <a:noFill/>
          <a:ln w="9525">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800529557"/>
              </p:ext>
            </p:extLst>
          </p:nvPr>
        </p:nvGraphicFramePr>
        <p:xfrm>
          <a:off x="175376" y="3690701"/>
          <a:ext cx="6494245" cy="3814434"/>
        </p:xfrm>
        <a:graphic>
          <a:graphicData uri="http://schemas.openxmlformats.org/drawingml/2006/table">
            <a:tbl>
              <a:tblPr firstRow="1" bandRow="1">
                <a:tableStyleId>{5C22544A-7EE6-4342-B048-85BDC9FD1C3A}</a:tableStyleId>
              </a:tblPr>
              <a:tblGrid>
                <a:gridCol w="373838">
                  <a:extLst>
                    <a:ext uri="{9D8B030D-6E8A-4147-A177-3AD203B41FA5}">
                      <a16:colId xmlns:a16="http://schemas.microsoft.com/office/drawing/2014/main" val="20000"/>
                    </a:ext>
                  </a:extLst>
                </a:gridCol>
                <a:gridCol w="6120407">
                  <a:extLst>
                    <a:ext uri="{9D8B030D-6E8A-4147-A177-3AD203B41FA5}">
                      <a16:colId xmlns:a16="http://schemas.microsoft.com/office/drawing/2014/main" val="20001"/>
                    </a:ext>
                  </a:extLst>
                </a:gridCol>
              </a:tblGrid>
              <a:tr h="307614">
                <a:tc>
                  <a:txBody>
                    <a:bodyPr/>
                    <a:lstStyle/>
                    <a:p>
                      <a:pPr>
                        <a:lnSpc>
                          <a:spcPts val="16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残業時間の上限を規制します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07614">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tc>
                  <a:txBody>
                    <a:bodyPr/>
                    <a:lstStyle/>
                    <a:p>
                      <a:pPr>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「勤務間インターバル」制度の導入を促します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extLst>
                  <a:ext uri="{0D108BD9-81ED-4DB2-BD59-A6C34878D82A}">
                    <a16:rowId xmlns:a16="http://schemas.microsoft.com/office/drawing/2014/main" val="10001"/>
                  </a:ext>
                </a:extLst>
              </a:tr>
              <a:tr h="307614">
                <a:tc>
                  <a:txBody>
                    <a:bodyPr/>
                    <a:lstStyle/>
                    <a:p>
                      <a:pPr>
                        <a:lnSpc>
                          <a:spcPts val="16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lang="ja-JP" altLang="en-US"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１人１年あたり</a:t>
                      </a:r>
                      <a:r>
                        <a:rPr lang="en-US" altLang="ja-JP"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400" b="1"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日間の年次有給休暇</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の取得を、企業に義務づけます</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520804">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a:t>
                      </a:r>
                    </a:p>
                    <a:p>
                      <a:pPr>
                        <a:lnSpc>
                          <a:spcPts val="16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tc>
                  <a:txBody>
                    <a:bodyPr/>
                    <a:lstStyle/>
                    <a:p>
                      <a:pPr>
                        <a:lnSpc>
                          <a:spcPts val="1600"/>
                        </a:lnSpc>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時間を超える残業は、割増賃金率を引上げます（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中小企業で働く人にも適用（大企業は平成</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extLst>
                  <a:ext uri="{0D108BD9-81ED-4DB2-BD59-A6C34878D82A}">
                    <a16:rowId xmlns:a16="http://schemas.microsoft.com/office/drawing/2014/main" val="10003"/>
                  </a:ext>
                </a:extLst>
              </a:tr>
              <a:tr h="733994">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a:t>
                      </a:r>
                    </a:p>
                    <a:p>
                      <a:pPr>
                        <a:lnSpc>
                          <a:spcPts val="16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労働時間の状況を客観的に把握するよう、企業に義務づけます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57127" rtl="0" eaLnBrk="1" fontAlgn="auto" latinLnBrk="0" hangingPunct="1">
                        <a:lnSpc>
                          <a:spcPts val="16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働く人の健康管理を徹底</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57127" rtl="0" eaLnBrk="1" fontAlgn="auto" latinLnBrk="0" hangingPunct="1">
                        <a:lnSpc>
                          <a:spcPts val="16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管理職、裁量労働制適用者も対象</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733994">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➅</a:t>
                      </a:r>
                    </a:p>
                    <a:p>
                      <a:pPr>
                        <a:lnSpc>
                          <a:spcPts val="16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tc>
                  <a:txBody>
                    <a:bodyPr/>
                    <a:lstStyle/>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「フレックスタイム制」により働きやすくするため、制度を拡充します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労働時間の調整が可能な期間（清算期間）を延長（</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か月</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子育て・介護しながらでも、より働きやすく</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6FBFC"/>
                    </a:solidFill>
                  </a:tcPr>
                </a:tc>
                <a:extLst>
                  <a:ext uri="{0D108BD9-81ED-4DB2-BD59-A6C34878D82A}">
                    <a16:rowId xmlns:a16="http://schemas.microsoft.com/office/drawing/2014/main" val="10005"/>
                  </a:ext>
                </a:extLst>
              </a:tr>
              <a:tr h="733994">
                <a:tc>
                  <a:txBody>
                    <a:bodyPr/>
                    <a:lstStyle/>
                    <a:p>
                      <a:pPr marL="0" marR="0" indent="0" algn="l" defTabSz="957127" rtl="0" eaLnBrk="1" fontAlgn="auto" latinLnBrk="0" hangingPunct="1">
                        <a:lnSpc>
                          <a:spcPts val="1600"/>
                        </a:lnSpc>
                        <a:spcBef>
                          <a:spcPts val="0"/>
                        </a:spcBef>
                        <a:spcAft>
                          <a:spcPts val="0"/>
                        </a:spcAft>
                        <a:buClrTx/>
                        <a:buSzTx/>
                        <a:buFontTx/>
                        <a:buNone/>
                        <a:tabLst/>
                        <a:defRPr/>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a:t>
                      </a:r>
                    </a:p>
                    <a:p>
                      <a:pPr>
                        <a:lnSpc>
                          <a:spcPts val="1600"/>
                        </a:lnSpc>
                      </a:pP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専門的な職業の方の自律的で創造的な働き方である</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「高度プロフェッショナル制度」を新設し、選択できるようにします　　</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前提として、働く人の健康を守る措置を義務化（</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罰則つき</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ts val="16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対象を限定（一定の年収以上で特定の高度専門職のみが対象）</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72000" marB="18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6"/>
                  </a:ext>
                </a:extLst>
              </a:tr>
            </a:tbl>
          </a:graphicData>
        </a:graphic>
      </p:graphicFrame>
      <p:sp>
        <p:nvSpPr>
          <p:cNvPr id="20"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287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21391" y="1217861"/>
            <a:ext cx="6492323" cy="8424000"/>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252517" y="1279074"/>
            <a:ext cx="800219" cy="276999"/>
          </a:xfrm>
          <a:prstGeom prst="rect">
            <a:avLst/>
          </a:prstGeom>
          <a:noFill/>
          <a:ln>
            <a:noFill/>
          </a:ln>
        </p:spPr>
        <p:txBody>
          <a:bodyPr wrap="none">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（現在）</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右矢印 44"/>
          <p:cNvSpPr/>
          <p:nvPr/>
        </p:nvSpPr>
        <p:spPr>
          <a:xfrm>
            <a:off x="3202933" y="1641706"/>
            <a:ext cx="350981" cy="468000"/>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p>
            <a:pPr>
              <a:lnSpc>
                <a:spcPts val="2000"/>
              </a:lnSpc>
            </a:pPr>
            <a:endParaRPr lang="ja-JP" altLang="en-US" sz="1400" b="1">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1" name="グループ化 80"/>
          <p:cNvGrpSpPr/>
          <p:nvPr/>
        </p:nvGrpSpPr>
        <p:grpSpPr>
          <a:xfrm>
            <a:off x="-68025" y="170512"/>
            <a:ext cx="6742277" cy="390000"/>
            <a:chOff x="-68025" y="992560"/>
            <a:chExt cx="6742277" cy="390000"/>
          </a:xfrm>
        </p:grpSpPr>
        <p:sp>
          <p:nvSpPr>
            <p:cNvPr id="82" name="正方形/長方形 81"/>
            <p:cNvSpPr/>
            <p:nvPr/>
          </p:nvSpPr>
          <p:spPr>
            <a:xfrm>
              <a:off x="-68025" y="992560"/>
              <a:ext cx="4649153"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見直しの</a:t>
              </a:r>
              <a:r>
                <a:rPr lang="ja-JP" altLang="en-US" sz="16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概要</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（残業時間の上限規制）</a:t>
              </a:r>
              <a:endParaRPr lang="ja-JP" altLang="en-US" sz="16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3" name="グループ化 82"/>
            <p:cNvGrpSpPr/>
            <p:nvPr/>
          </p:nvGrpSpPr>
          <p:grpSpPr>
            <a:xfrm>
              <a:off x="185369" y="1022520"/>
              <a:ext cx="6488883" cy="301592"/>
              <a:chOff x="185369" y="1022520"/>
              <a:chExt cx="6488883" cy="301592"/>
            </a:xfrm>
          </p:grpSpPr>
          <p:sp>
            <p:nvSpPr>
              <p:cNvPr id="84" name="正方形/長方形 83"/>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schemeClr val="tx1"/>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schemeClr val="tx1"/>
                  </a:solidFill>
                  <a:latin typeface="ＤＦ特太ゴシック体" panose="020B0509000000000000" pitchFamily="49" charset="-128"/>
                  <a:ea typeface="ＤＦ特太ゴシック体" panose="020B0509000000000000" pitchFamily="49" charset="-128"/>
                </a:endParaRPr>
              </a:p>
            </p:txBody>
          </p:sp>
          <p:cxnSp>
            <p:nvCxnSpPr>
              <p:cNvPr id="85" name="直線コネクタ 84"/>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88" name="角丸四角形吹き出し 87"/>
          <p:cNvSpPr/>
          <p:nvPr/>
        </p:nvSpPr>
        <p:spPr>
          <a:xfrm>
            <a:off x="354213" y="1515666"/>
            <a:ext cx="2808000" cy="720080"/>
          </a:xfrm>
          <a:prstGeom prst="wedgeRoundRectCallout">
            <a:avLst>
              <a:gd name="adj1" fmla="val 18878"/>
              <a:gd name="adj2" fmla="val 44696"/>
              <a:gd name="adj3" fmla="val 16667"/>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法律上は、残業時間の上限が</a:t>
            </a:r>
            <a:endParaRPr lang="en-US" altLang="ja-JP"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ありませんでした</a:t>
            </a:r>
            <a:r>
              <a:rPr lang="ja-JP" altLang="en-US" sz="9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（行政指導のみ）</a:t>
            </a:r>
            <a:r>
              <a:rPr lang="ja-JP" altLang="en-US" sz="14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正方形/長方形 88"/>
          <p:cNvSpPr/>
          <p:nvPr/>
        </p:nvSpPr>
        <p:spPr>
          <a:xfrm>
            <a:off x="3501008" y="1279074"/>
            <a:ext cx="889987" cy="276999"/>
          </a:xfrm>
          <a:prstGeom prst="rect">
            <a:avLst/>
          </a:prstGeom>
          <a:noFill/>
          <a:ln>
            <a:noFill/>
          </a:ln>
        </p:spPr>
        <p:txBody>
          <a:bodyPr wrap="none">
            <a:spAutoFit/>
          </a:bodyPr>
          <a:lstStyle/>
          <a:p>
            <a:pPr algn="ctr"/>
            <a:r>
              <a:rPr lang="ja-JP" altLang="en-US" sz="1200" b="1" spc="-1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（改正後）</a:t>
            </a:r>
            <a:endParaRPr lang="en-US" altLang="ja-JP"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角丸四角形吹き出し 90"/>
          <p:cNvSpPr/>
          <p:nvPr/>
        </p:nvSpPr>
        <p:spPr>
          <a:xfrm>
            <a:off x="3607976" y="1502601"/>
            <a:ext cx="2880000" cy="720080"/>
          </a:xfrm>
          <a:prstGeom prst="wedgeRoundRectCallout">
            <a:avLst>
              <a:gd name="adj1" fmla="val 18878"/>
              <a:gd name="adj2" fmla="val 44696"/>
              <a:gd name="adj3" fmla="val 16667"/>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44000" tIns="72000" bIns="0" rtlCol="0" anchor="ctr"/>
          <a:lstStyle>
            <a:defPPr>
              <a:defRPr lang="ja-JP"/>
            </a:defPPr>
            <a:lvl1pPr marL="0" algn="l" defTabSz="910944" rtl="0" eaLnBrk="1" latinLnBrk="0" hangingPunct="1">
              <a:defRPr kumimoji="1" sz="1800" kern="1200">
                <a:solidFill>
                  <a:schemeClr val="lt1"/>
                </a:solidFill>
                <a:latin typeface="+mn-lt"/>
                <a:ea typeface="+mn-ea"/>
                <a:cs typeface="+mn-cs"/>
              </a:defRPr>
            </a:lvl1pPr>
            <a:lvl2pPr marL="455470" algn="l" defTabSz="910944" rtl="0" eaLnBrk="1" latinLnBrk="0" hangingPunct="1">
              <a:defRPr kumimoji="1" sz="1800" kern="1200">
                <a:solidFill>
                  <a:schemeClr val="lt1"/>
                </a:solidFill>
                <a:latin typeface="+mn-lt"/>
                <a:ea typeface="+mn-ea"/>
                <a:cs typeface="+mn-cs"/>
              </a:defRPr>
            </a:lvl2pPr>
            <a:lvl3pPr marL="910944" algn="l" defTabSz="910944" rtl="0" eaLnBrk="1" latinLnBrk="0" hangingPunct="1">
              <a:defRPr kumimoji="1" sz="1800" kern="1200">
                <a:solidFill>
                  <a:schemeClr val="lt1"/>
                </a:solidFill>
                <a:latin typeface="+mn-lt"/>
                <a:ea typeface="+mn-ea"/>
                <a:cs typeface="+mn-cs"/>
              </a:defRPr>
            </a:lvl3pPr>
            <a:lvl4pPr marL="1366414" algn="l" defTabSz="910944" rtl="0" eaLnBrk="1" latinLnBrk="0" hangingPunct="1">
              <a:defRPr kumimoji="1" sz="1800" kern="1200">
                <a:solidFill>
                  <a:schemeClr val="lt1"/>
                </a:solidFill>
                <a:latin typeface="+mn-lt"/>
                <a:ea typeface="+mn-ea"/>
                <a:cs typeface="+mn-cs"/>
              </a:defRPr>
            </a:lvl4pPr>
            <a:lvl5pPr marL="1821886" algn="l" defTabSz="910944" rtl="0" eaLnBrk="1" latinLnBrk="0" hangingPunct="1">
              <a:defRPr kumimoji="1" sz="1800" kern="1200">
                <a:solidFill>
                  <a:schemeClr val="lt1"/>
                </a:solidFill>
                <a:latin typeface="+mn-lt"/>
                <a:ea typeface="+mn-ea"/>
                <a:cs typeface="+mn-cs"/>
              </a:defRPr>
            </a:lvl5pPr>
            <a:lvl6pPr marL="2277359" algn="l" defTabSz="910944" rtl="0" eaLnBrk="1" latinLnBrk="0" hangingPunct="1">
              <a:defRPr kumimoji="1" sz="1800" kern="1200">
                <a:solidFill>
                  <a:schemeClr val="lt1"/>
                </a:solidFill>
                <a:latin typeface="+mn-lt"/>
                <a:ea typeface="+mn-ea"/>
                <a:cs typeface="+mn-cs"/>
              </a:defRPr>
            </a:lvl6pPr>
            <a:lvl7pPr marL="2732831" algn="l" defTabSz="910944" rtl="0" eaLnBrk="1" latinLnBrk="0" hangingPunct="1">
              <a:defRPr kumimoji="1" sz="1800" kern="1200">
                <a:solidFill>
                  <a:schemeClr val="lt1"/>
                </a:solidFill>
                <a:latin typeface="+mn-lt"/>
                <a:ea typeface="+mn-ea"/>
                <a:cs typeface="+mn-cs"/>
              </a:defRPr>
            </a:lvl7pPr>
            <a:lvl8pPr marL="3188299" algn="l" defTabSz="910944" rtl="0" eaLnBrk="1" latinLnBrk="0" hangingPunct="1">
              <a:defRPr kumimoji="1" sz="1800" kern="1200">
                <a:solidFill>
                  <a:schemeClr val="lt1"/>
                </a:solidFill>
                <a:latin typeface="+mn-lt"/>
                <a:ea typeface="+mn-ea"/>
                <a:cs typeface="+mn-cs"/>
              </a:defRPr>
            </a:lvl8pPr>
            <a:lvl9pPr marL="3643773" algn="l" defTabSz="910944" rtl="0" eaLnBrk="1" latinLnBrk="0" hangingPunct="1">
              <a:defRPr kumimoji="1" sz="1800" kern="1200">
                <a:solidFill>
                  <a:schemeClr val="lt1"/>
                </a:solidFill>
                <a:latin typeface="+mn-lt"/>
                <a:ea typeface="+mn-ea"/>
                <a:cs typeface="+mn-cs"/>
              </a:defRPr>
            </a:lvl9pPr>
          </a:lstStyle>
          <a:p>
            <a:pPr>
              <a:lnSpc>
                <a:spcPts val="17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法律で残業時間の上限を定め、これを超える残業はできなく</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なります。</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テキスト ボックス 89"/>
          <p:cNvSpPr txBox="1"/>
          <p:nvPr/>
        </p:nvSpPr>
        <p:spPr>
          <a:xfrm>
            <a:off x="3278606" y="3196756"/>
            <a:ext cx="1504032" cy="489816"/>
          </a:xfrm>
          <a:prstGeom prst="rect">
            <a:avLst/>
          </a:prstGeom>
          <a:noFill/>
          <a:ln>
            <a:noFill/>
          </a:ln>
        </p:spPr>
        <p:txBody>
          <a:bodyPr vert="horz" wrap="square" rtlCol="0">
            <a:spAutoFit/>
          </a:bodyPr>
          <a:lstStyle/>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月残業</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時間</a:t>
            </a: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１日残業２時間</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程度</a:t>
            </a:r>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493154" y="6062836"/>
            <a:ext cx="1368151" cy="320264"/>
          </a:xfrm>
          <a:prstGeom prst="rect">
            <a:avLst/>
          </a:prstGeom>
          <a:ln w="12700">
            <a:noFill/>
          </a:ln>
        </p:spPr>
        <p:txBody>
          <a:bodyPr wrap="square">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１年間＝</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正方形/長方形 70"/>
          <p:cNvSpPr/>
          <p:nvPr/>
        </p:nvSpPr>
        <p:spPr>
          <a:xfrm>
            <a:off x="4854468" y="6062836"/>
            <a:ext cx="1397358" cy="320264"/>
          </a:xfrm>
          <a:prstGeom prst="rect">
            <a:avLst/>
          </a:prstGeom>
          <a:ln w="12700">
            <a:noFill/>
          </a:ln>
        </p:spPr>
        <p:txBody>
          <a:bodyPr wrap="square">
            <a:sp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１年間＝</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177" y="3766943"/>
            <a:ext cx="1947340" cy="2098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正方形/長方形 47"/>
          <p:cNvSpPr/>
          <p:nvPr/>
        </p:nvSpPr>
        <p:spPr>
          <a:xfrm>
            <a:off x="-8578" y="4483595"/>
            <a:ext cx="1041716" cy="664849"/>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26065" y="5203229"/>
            <a:ext cx="1059204" cy="7385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１日８時間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右中かっこ 50"/>
          <p:cNvSpPr/>
          <p:nvPr/>
        </p:nvSpPr>
        <p:spPr>
          <a:xfrm flipH="1">
            <a:off x="1012785" y="5148179"/>
            <a:ext cx="108000" cy="711018"/>
          </a:xfrm>
          <a:prstGeom prst="rightBrace">
            <a:avLst>
              <a:gd name="adj1" fmla="val 45352"/>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53" name="正方形/長方形 52"/>
          <p:cNvSpPr/>
          <p:nvPr/>
        </p:nvSpPr>
        <p:spPr>
          <a:xfrm>
            <a:off x="1389764" y="2944632"/>
            <a:ext cx="1493712" cy="378583"/>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上限なし</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2020897" y="3557355"/>
            <a:ext cx="1337414" cy="231581"/>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年間６か月まで</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右中かっこ 55"/>
          <p:cNvSpPr/>
          <p:nvPr/>
        </p:nvSpPr>
        <p:spPr>
          <a:xfrm rot="5400000">
            <a:off x="1982102" y="4995521"/>
            <a:ext cx="167299" cy="1908000"/>
          </a:xfrm>
          <a:prstGeom prst="rightBrace">
            <a:avLst>
              <a:gd name="adj1" fmla="val 12826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pic>
        <p:nvPicPr>
          <p:cNvPr id="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7112" y="3756079"/>
            <a:ext cx="1935362" cy="2098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3" name="直線コネクタ 62"/>
          <p:cNvCxnSpPr/>
          <p:nvPr/>
        </p:nvCxnSpPr>
        <p:spPr>
          <a:xfrm flipV="1">
            <a:off x="4437870" y="4443225"/>
            <a:ext cx="1931377" cy="16363"/>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5400000" y="3782029"/>
            <a:ext cx="972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70" name="右中かっこ 69"/>
          <p:cNvSpPr/>
          <p:nvPr/>
        </p:nvSpPr>
        <p:spPr>
          <a:xfrm rot="5400000">
            <a:off x="5352510" y="4996616"/>
            <a:ext cx="125474" cy="1908000"/>
          </a:xfrm>
          <a:prstGeom prst="rightBrace">
            <a:avLst>
              <a:gd name="adj1" fmla="val 12826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72" name="正方形/長方形 71"/>
          <p:cNvSpPr/>
          <p:nvPr/>
        </p:nvSpPr>
        <p:spPr>
          <a:xfrm>
            <a:off x="5445224" y="3561700"/>
            <a:ext cx="1144701" cy="231581"/>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nchorCtr="0"/>
          <a:lstStyle/>
          <a:p>
            <a:pPr algn="ct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年間６か月まで</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右中かっこ 68"/>
          <p:cNvSpPr/>
          <p:nvPr/>
        </p:nvSpPr>
        <p:spPr>
          <a:xfrm flipH="1">
            <a:off x="1012785" y="4435329"/>
            <a:ext cx="108000" cy="711018"/>
          </a:xfrm>
          <a:prstGeom prst="rightBrace">
            <a:avLst>
              <a:gd name="adj1" fmla="val 45352"/>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cxnSp>
        <p:nvCxnSpPr>
          <p:cNvPr id="73" name="直線矢印コネクタ 72"/>
          <p:cNvCxnSpPr/>
          <p:nvPr/>
        </p:nvCxnSpPr>
        <p:spPr>
          <a:xfrm>
            <a:off x="2132746" y="3227806"/>
            <a:ext cx="0" cy="4407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4" name="右中かっこ 73"/>
          <p:cNvSpPr/>
          <p:nvPr/>
        </p:nvSpPr>
        <p:spPr>
          <a:xfrm flipH="1">
            <a:off x="4329870" y="4432886"/>
            <a:ext cx="108000" cy="711018"/>
          </a:xfrm>
          <a:prstGeom prst="rightBrace">
            <a:avLst>
              <a:gd name="adj1" fmla="val 45352"/>
              <a:gd name="adj2" fmla="val 50000"/>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srgbClr val="FF0000"/>
              </a:solidFill>
            </a:endParaRPr>
          </a:p>
        </p:txBody>
      </p:sp>
      <p:sp>
        <p:nvSpPr>
          <p:cNvPr id="75" name="右中かっこ 74"/>
          <p:cNvSpPr/>
          <p:nvPr/>
        </p:nvSpPr>
        <p:spPr>
          <a:xfrm flipH="1">
            <a:off x="4329479" y="5134360"/>
            <a:ext cx="108000" cy="711018"/>
          </a:xfrm>
          <a:prstGeom prst="rightBrace">
            <a:avLst>
              <a:gd name="adj1" fmla="val 45352"/>
              <a:gd name="adj2" fmla="val 50000"/>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srgbClr val="FF0000"/>
              </a:solidFill>
            </a:endParaRPr>
          </a:p>
        </p:txBody>
      </p:sp>
      <p:sp>
        <p:nvSpPr>
          <p:cNvPr id="62" name="テキスト ボックス 61"/>
          <p:cNvSpPr txBox="1"/>
          <p:nvPr/>
        </p:nvSpPr>
        <p:spPr>
          <a:xfrm>
            <a:off x="435811" y="3738005"/>
            <a:ext cx="1476000" cy="527494"/>
          </a:xfrm>
          <a:prstGeom prst="rect">
            <a:avLst/>
          </a:prstGeom>
          <a:noFill/>
        </p:spPr>
        <p:txBody>
          <a:bodyPr wrap="square" rtlCol="0">
            <a:spAutoFit/>
          </a:bodyPr>
          <a:lstStyle/>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大臣</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告示</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による上限</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行政指導</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6" name="直線矢印コネクタ 75"/>
          <p:cNvCxnSpPr/>
          <p:nvPr/>
        </p:nvCxnSpPr>
        <p:spPr>
          <a:xfrm>
            <a:off x="1189545" y="4180705"/>
            <a:ext cx="0" cy="20912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2" name="正方形/長方形 91"/>
          <p:cNvSpPr/>
          <p:nvPr/>
        </p:nvSpPr>
        <p:spPr>
          <a:xfrm>
            <a:off x="3197682" y="4443225"/>
            <a:ext cx="1167421" cy="659145"/>
          </a:xfrm>
          <a:prstGeom prst="rect">
            <a:avLst/>
          </a:prstGeom>
          <a:noFill/>
          <a:ln>
            <a:noFill/>
          </a:ln>
          <a:effectLst/>
        </p:spPr>
        <p:style>
          <a:lnRef idx="1">
            <a:schemeClr val="accent1"/>
          </a:lnRef>
          <a:fillRef idx="2">
            <a:schemeClr val="accent1"/>
          </a:fillRef>
          <a:effectRef idx="1">
            <a:schemeClr val="accent1"/>
          </a:effectRef>
          <a:fontRef idx="minor">
            <a:schemeClr val="dk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残業時間</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360</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5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正方形/長方形 92"/>
          <p:cNvSpPr/>
          <p:nvPr/>
        </p:nvSpPr>
        <p:spPr>
          <a:xfrm>
            <a:off x="3305900" y="5148445"/>
            <a:ext cx="1059204" cy="73288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法定労働時間</a:t>
            </a:r>
            <a:endPar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１日８時間</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週</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5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四角形吹き出し 5"/>
          <p:cNvSpPr/>
          <p:nvPr/>
        </p:nvSpPr>
        <p:spPr>
          <a:xfrm>
            <a:off x="3654720" y="3739427"/>
            <a:ext cx="1665706" cy="502891"/>
          </a:xfrm>
          <a:prstGeom prst="wedgeRectCallout">
            <a:avLst>
              <a:gd name="adj1" fmla="val 23525"/>
              <a:gd name="adj2" fmla="val 40555"/>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rIns="0" bIns="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法律による</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四角形吹き出し 94"/>
          <p:cNvSpPr/>
          <p:nvPr/>
        </p:nvSpPr>
        <p:spPr>
          <a:xfrm>
            <a:off x="4725144" y="2419073"/>
            <a:ext cx="1647837" cy="1115747"/>
          </a:xfrm>
          <a:prstGeom prst="wedgeRectCallout">
            <a:avLst>
              <a:gd name="adj1" fmla="val -11257"/>
              <a:gd name="adj2" fmla="val 4656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法律による</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上限</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例外</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720</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・複数月平均</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未満＊</a:t>
            </a:r>
            <a:endParaRPr lang="en-US" altLang="ja-JP"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＊休日</a:t>
            </a:r>
            <a:r>
              <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労働を</a:t>
            </a:r>
            <a:r>
              <a:rPr lang="ja-JP" altLang="en-US" sz="8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含む　</a:t>
            </a:r>
            <a:endParaRPr lang="ja-JP" altLang="en-US" sz="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 name="直線矢印コネクタ 7"/>
          <p:cNvCxnSpPr/>
          <p:nvPr/>
        </p:nvCxnSpPr>
        <p:spPr>
          <a:xfrm flipH="1">
            <a:off x="5517232" y="3534820"/>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flipH="1">
            <a:off x="4933269" y="4242317"/>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6371282" y="2318420"/>
            <a:ext cx="377026" cy="3201432"/>
          </a:xfrm>
          <a:prstGeom prst="rect">
            <a:avLst/>
          </a:prstGeom>
          <a:noFill/>
          <a:ln>
            <a:noFill/>
          </a:ln>
        </p:spPr>
        <p:txBody>
          <a:bodyPr vert="eaVert" wrap="square" rtlCol="0">
            <a:spAutoFit/>
          </a:bodyPr>
          <a:lstStyle/>
          <a:p>
            <a:pPr algn="ct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月残業</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80</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時間＝</a:t>
            </a:r>
            <a:r>
              <a:rPr kumimoji="1" lang="ja-JP" altLang="en-US" sz="1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１日残業４時間</a:t>
            </a:r>
            <a:r>
              <a:rPr kumimoji="1" lang="ja-JP" altLang="en-US" sz="1000" b="1" dirty="0" smtClean="0">
                <a:latin typeface="メイリオ" panose="020B0604030504040204" pitchFamily="50" charset="-128"/>
                <a:ea typeface="メイリオ" panose="020B0604030504040204" pitchFamily="50" charset="-128"/>
                <a:cs typeface="メイリオ" panose="020B0604030504040204" pitchFamily="50" charset="-128"/>
              </a:rPr>
              <a:t>程度</a:t>
            </a:r>
            <a:endParaRPr kumimoji="1" lang="ja-JP" altLang="en-US" sz="100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4" name="直線矢印コネクタ 93"/>
          <p:cNvCxnSpPr/>
          <p:nvPr/>
        </p:nvCxnSpPr>
        <p:spPr>
          <a:xfrm flipH="1">
            <a:off x="6230833" y="2962401"/>
            <a:ext cx="216000" cy="834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flipH="1">
            <a:off x="4005064" y="3561012"/>
            <a:ext cx="1" cy="18939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26383" y="6488410"/>
            <a:ext cx="5996545" cy="2952000"/>
          </a:xfrm>
          <a:prstGeom prst="rect">
            <a:avLst/>
          </a:prstGeom>
          <a:noFill/>
          <a:ln w="19050">
            <a:solidFill>
              <a:schemeClr val="tx1"/>
            </a:solidFill>
            <a:prstDash val="dash"/>
          </a:ln>
        </p:spPr>
        <p:txBody>
          <a:bodyPr wrap="square" rtlCol="0">
            <a:spAutoFit/>
          </a:bodyPr>
          <a:lstStyle/>
          <a:p>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◎残業</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上限</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原則として月４５時間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年３６０時間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とし、</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臨時的な特別の事情がなければこれを超えることはできません。</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（月４５時間は、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１日当たり２時間程度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の残業に相当します。）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臨時的な特別の事情</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があって労使が合意する場合でも、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年７２０時間</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以内</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複数月平均８０時間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以内（休日労働を含む）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月１００時間</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未満（休日労働を含む）</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を超えることはできません。</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（月８０時間は、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１日当たり４時間程度</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の残業に相当</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また、原則である月４５時間を超えることができるのは、</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年間６か月</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571516" y="536461"/>
            <a:ext cx="5706027" cy="830997"/>
          </a:xfrm>
          <a:prstGeom prst="rect">
            <a:avLst/>
          </a:prstGeom>
          <a:noFill/>
        </p:spPr>
        <p:txBody>
          <a:bodyPr wrap="square" rtlCol="0">
            <a:spAutoFit/>
          </a:bodyPr>
          <a:lstStyle/>
          <a:p>
            <a:r>
              <a:rPr lang="ja-JP" altLang="en-US" sz="1600" b="1" dirty="0" smtClean="0">
                <a:latin typeface="+mn-ea"/>
                <a:cs typeface="Meiryo UI" panose="020B0604030504040204" pitchFamily="50" charset="-128"/>
              </a:rPr>
              <a:t>残業時間の上限を法律で規制することは、</a:t>
            </a:r>
            <a:r>
              <a:rPr lang="en-US" altLang="ja-JP" sz="1600" b="1" dirty="0" smtClean="0">
                <a:latin typeface="+mn-ea"/>
                <a:cs typeface="Meiryo UI" panose="020B0604030504040204" pitchFamily="50" charset="-128"/>
              </a:rPr>
              <a:t>70</a:t>
            </a:r>
            <a:r>
              <a:rPr lang="ja-JP" altLang="en-US" sz="1600" b="1" dirty="0">
                <a:latin typeface="+mn-ea"/>
                <a:cs typeface="Meiryo UI" panose="020B0604030504040204" pitchFamily="50" charset="-128"/>
              </a:rPr>
              <a:t>年前（</a:t>
            </a:r>
            <a:r>
              <a:rPr lang="en-US" altLang="ja-JP" sz="1600" b="1" dirty="0">
                <a:latin typeface="+mn-ea"/>
                <a:cs typeface="Meiryo UI" panose="020B0604030504040204" pitchFamily="50" charset="-128"/>
              </a:rPr>
              <a:t>1947</a:t>
            </a:r>
            <a:r>
              <a:rPr lang="ja-JP" altLang="en-US" sz="1600" b="1" dirty="0">
                <a:latin typeface="+mn-ea"/>
                <a:cs typeface="Meiryo UI" panose="020B0604030504040204" pitchFamily="50" charset="-128"/>
              </a:rPr>
              <a:t>年）</a:t>
            </a:r>
            <a:r>
              <a:rPr lang="ja-JP" altLang="en-US" sz="1600" b="1" dirty="0" smtClean="0">
                <a:latin typeface="+mn-ea"/>
                <a:cs typeface="Meiryo UI" panose="020B0604030504040204" pitchFamily="50" charset="-128"/>
              </a:rPr>
              <a:t>に</a:t>
            </a:r>
            <a:endParaRPr lang="en-US" altLang="ja-JP" sz="1600" b="1" dirty="0" smtClean="0">
              <a:latin typeface="+mn-ea"/>
              <a:cs typeface="Meiryo UI" panose="020B0604030504040204" pitchFamily="50" charset="-128"/>
            </a:endParaRPr>
          </a:p>
          <a:p>
            <a:r>
              <a:rPr lang="ja-JP" altLang="en-US" sz="1600" b="1" dirty="0" smtClean="0">
                <a:latin typeface="+mn-ea"/>
                <a:cs typeface="Meiryo UI" panose="020B0604030504040204" pitchFamily="50" charset="-128"/>
              </a:rPr>
              <a:t>制定</a:t>
            </a:r>
            <a:r>
              <a:rPr lang="ja-JP" altLang="en-US" sz="1600" b="1" dirty="0">
                <a:latin typeface="+mn-ea"/>
                <a:cs typeface="Meiryo UI" panose="020B0604030504040204" pitchFamily="50" charset="-128"/>
              </a:rPr>
              <a:t>された「労働基準法」において</a:t>
            </a:r>
            <a:r>
              <a:rPr lang="ja-JP" altLang="en-US" sz="1600" b="1" dirty="0" smtClean="0">
                <a:latin typeface="+mn-ea"/>
                <a:cs typeface="Meiryo UI" panose="020B0604030504040204" pitchFamily="50" charset="-128"/>
              </a:rPr>
              <a:t>、初めて</a:t>
            </a:r>
            <a:r>
              <a:rPr lang="ja-JP" altLang="en-US" sz="1600" b="1" dirty="0">
                <a:latin typeface="+mn-ea"/>
                <a:cs typeface="Meiryo UI" panose="020B0604030504040204" pitchFamily="50" charset="-128"/>
              </a:rPr>
              <a:t>の</a:t>
            </a:r>
            <a:r>
              <a:rPr lang="ja-JP" altLang="en-US" sz="1600" b="1" dirty="0" smtClean="0">
                <a:latin typeface="+mn-ea"/>
                <a:cs typeface="Meiryo UI" panose="020B0604030504040204" pitchFamily="50" charset="-128"/>
              </a:rPr>
              <a:t>大改革</a:t>
            </a:r>
            <a:r>
              <a:rPr lang="ja-JP" altLang="en-US" sz="1600" b="1" dirty="0">
                <a:latin typeface="+mn-ea"/>
                <a:cs typeface="Meiryo UI" panose="020B0604030504040204" pitchFamily="50" charset="-128"/>
              </a:rPr>
              <a:t>となります</a:t>
            </a:r>
            <a:r>
              <a:rPr lang="ja-JP" altLang="en-US" sz="1600" b="1" dirty="0" smtClean="0">
                <a:latin typeface="+mn-ea"/>
                <a:cs typeface="Meiryo UI" panose="020B0604030504040204" pitchFamily="50" charset="-128"/>
              </a:rPr>
              <a:t>。</a:t>
            </a:r>
            <a:endParaRPr lang="en-US" altLang="ja-JP" sz="1600" b="1" dirty="0">
              <a:latin typeface="+mn-ea"/>
              <a:cs typeface="Meiryo UI" panose="020B0604030504040204" pitchFamily="50" charset="-128"/>
            </a:endParaRPr>
          </a:p>
          <a:p>
            <a:endParaRPr kumimoji="1" lang="ja-JP" altLang="en-US" sz="1600" dirty="0"/>
          </a:p>
        </p:txBody>
      </p:sp>
      <p:sp>
        <p:nvSpPr>
          <p:cNvPr id="46"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98735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09488" y="3671692"/>
            <a:ext cx="6480175" cy="34231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 不合理な待遇差をなくすための規定</a:t>
            </a:r>
            <a:r>
              <a:rPr lang="ja-JP" altLang="en-US" sz="1600" b="1" u="heavy"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整備</a:t>
            </a:r>
            <a:endParaRPr lang="ja-JP" altLang="en-US" sz="1600" b="1" u="heavy" strike="sngStrike"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248950" y="4088904"/>
            <a:ext cx="6329015" cy="864096"/>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36000" bIns="36000" rtlCol="0" anchor="ctr" anchorCtr="0"/>
          <a:lstStyle/>
          <a:p>
            <a:pPr>
              <a:lnSpc>
                <a:spcPts val="1800"/>
              </a:lnSpc>
            </a:pP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同一企業内に</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おいて、正規雇用労働者と非正規雇用労働者との</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間で、基本給</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賞与</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300" b="1" u="heavy"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個々の待遇ごとに</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、不合理な待遇差を設けることが禁止されます。</a:t>
            </a:r>
            <a:endParaRPr lang="en-US" altLang="ja-JP"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spc="-4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ガイドライン</a:t>
            </a:r>
            <a:r>
              <a:rPr lang="en-US" altLang="ja-JP" sz="1400" b="1" spc="-40" baseline="30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spc="-40" baseline="30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300" b="1" spc="-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300" b="1" spc="-4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策定し、どのような待遇差が不合理に当たるかを明確に示します。</a:t>
            </a:r>
            <a:endParaRPr lang="ja-JP" altLang="en-US" sz="900" b="1" spc="-4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46761" y="3148109"/>
            <a:ext cx="6668424"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4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改正の概要</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157821" y="3139240"/>
            <a:ext cx="301689" cy="301592"/>
          </a:xfrm>
          <a:prstGeom prst="rect">
            <a:avLst/>
          </a:prstGeom>
          <a:solidFill>
            <a:srgbClr val="002B82"/>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prstClr val="black"/>
              </a:solidFill>
              <a:latin typeface="ＤＦ特太ゴシック体" panose="020B0509000000000000" pitchFamily="49" charset="-128"/>
              <a:ea typeface="ＤＦ特太ゴシック体" panose="020B0509000000000000" pitchFamily="49" charset="-128"/>
            </a:endParaRPr>
          </a:p>
        </p:txBody>
      </p:sp>
      <p:cxnSp>
        <p:nvCxnSpPr>
          <p:cNvPr id="25" name="直線コネクタ 24"/>
          <p:cNvCxnSpPr/>
          <p:nvPr/>
        </p:nvCxnSpPr>
        <p:spPr>
          <a:xfrm>
            <a:off x="204589" y="3424432"/>
            <a:ext cx="6464771"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2963" y="8060377"/>
            <a:ext cx="6972763" cy="276999"/>
          </a:xfrm>
          <a:prstGeom prst="rect">
            <a:avLst/>
          </a:prstGeom>
          <a:noFill/>
        </p:spPr>
        <p:txBody>
          <a:bodyPr wrap="square" rtlCol="0">
            <a:spAutoFit/>
          </a:bodyPr>
          <a:lstStyle/>
          <a:p>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前→</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後</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あり  △：配慮規定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なし  ◎：規定の解釈の明確化</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角丸四角形 32"/>
          <p:cNvSpPr/>
          <p:nvPr/>
        </p:nvSpPr>
        <p:spPr>
          <a:xfrm>
            <a:off x="260648" y="6825209"/>
            <a:ext cx="6280999" cy="1152127"/>
          </a:xfrm>
          <a:prstGeom prst="roundRect">
            <a:avLst>
              <a:gd name="adj" fmla="val 5472"/>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72000" bIns="36000" rtlCol="0" anchor="t" anchorCtr="0"/>
          <a:lstStyle/>
          <a:p>
            <a:pPr marL="174625" indent="-174625">
              <a:spcBef>
                <a:spcPts val="600"/>
              </a:spcBef>
            </a:pPr>
            <a:r>
              <a:rPr lang="ja-JP" altLang="en-US" sz="1200" b="1"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派遣労働者</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については、下記のいずれ</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かを確保することを</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義務化します。</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200"/>
              </a:spcBef>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（１）派遣先</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の労働者との均等・均衡</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a:t>
            </a:r>
            <a:endPar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spcBef>
                <a:spcPts val="200"/>
              </a:spcBef>
            </a:pP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（２）一定</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の要件を満たす労使協定による待遇</a:t>
            </a:r>
          </a:p>
          <a:p>
            <a:pPr marL="174625" indent="-174625">
              <a:spcBef>
                <a:spcPts val="200"/>
              </a:spcBef>
              <a:tabLst>
                <a:tab pos="542925" algn="l"/>
              </a:tabLst>
            </a:pP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★併せて</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、派遣先になろうとする事業主に対し、派遣先労働者の待遇に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tabLst>
                <a:tab pos="542925" algn="l"/>
              </a:tabLst>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派遣元</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への情報提供義務を</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新設</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します</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endParaRPr lang="en-US" altLang="ja-JP" sz="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marL="268288" indent="-185738">
              <a:spcAft>
                <a:spcPts val="300"/>
              </a:spcAft>
            </a:pPr>
            <a:endParaRPr lang="en-US" altLang="ja-JP" sz="1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260649" y="5025008"/>
            <a:ext cx="6633120" cy="57606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 いかなる待遇差が不合理であり、いかなる待遇差は不合理なものでないかを示した「同一労働同一賃金</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spcBef>
                <a:spcPts val="200"/>
              </a:spcBef>
            </a:pP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ガイドライン案」が</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月に策定されており、今後、確定する予定です。</a:t>
            </a:r>
            <a:endPar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spcBef>
                <a:spcPts val="200"/>
              </a:spcBef>
            </a:pP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（詳しくはこちら）</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http</a:t>
            </a:r>
            <a:r>
              <a:rPr lang="en-US" altLang="ja-JP"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://www.mhlw.go.jp/stf/seisakunitsuite/bunya/0000190591.html</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EA06BD07-CDF5-4EE6-A012-B717042A1BD0" descr="image1.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0358" y="5025008"/>
            <a:ext cx="478743" cy="478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4" name="表 33"/>
          <p:cNvGraphicFramePr>
            <a:graphicFrameLocks noGrp="1"/>
          </p:cNvGraphicFramePr>
          <p:nvPr>
            <p:extLst/>
          </p:nvPr>
        </p:nvGraphicFramePr>
        <p:xfrm>
          <a:off x="308665" y="5594960"/>
          <a:ext cx="6305498" cy="1158240"/>
        </p:xfrm>
        <a:graphic>
          <a:graphicData uri="http://schemas.openxmlformats.org/drawingml/2006/table">
            <a:tbl>
              <a:tblPr firstRow="1" bandRow="1">
                <a:tableStyleId>{5C22544A-7EE6-4342-B048-85BDC9FD1C3A}</a:tableStyleId>
              </a:tblPr>
              <a:tblGrid>
                <a:gridCol w="1500350">
                  <a:extLst>
                    <a:ext uri="{9D8B030D-6E8A-4147-A177-3AD203B41FA5}">
                      <a16:colId xmlns:a16="http://schemas.microsoft.com/office/drawing/2014/main" val="20000"/>
                    </a:ext>
                  </a:extLst>
                </a:gridCol>
                <a:gridCol w="274259">
                  <a:extLst>
                    <a:ext uri="{9D8B030D-6E8A-4147-A177-3AD203B41FA5}">
                      <a16:colId xmlns:a16="http://schemas.microsoft.com/office/drawing/2014/main" val="20001"/>
                    </a:ext>
                  </a:extLst>
                </a:gridCol>
                <a:gridCol w="4530889">
                  <a:extLst>
                    <a:ext uri="{9D8B030D-6E8A-4147-A177-3AD203B41FA5}">
                      <a16:colId xmlns:a16="http://schemas.microsoft.com/office/drawing/2014/main" val="20002"/>
                    </a:ext>
                  </a:extLst>
                </a:gridCol>
              </a:tblGrid>
              <a:tr h="544088">
                <a:tc>
                  <a:txBody>
                    <a:bodyPr/>
                    <a:lstStyle/>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D50115"/>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均衡</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不合理な待遇差の禁止</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下記３点の違いを考慮した上で、</a:t>
                      </a:r>
                      <a:r>
                        <a:rPr kumimoji="1" lang="ja-JP" altLang="en-US" sz="115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不合理な待遇差を禁止</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en-US" altLang="ja-JP"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①職務内容</a:t>
                      </a:r>
                      <a:r>
                        <a:rPr kumimoji="1" lang="en-US" altLang="ja-JP" sz="115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5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、②職務内容・配置の変更の範囲、③その他の事情</a:t>
                      </a:r>
                      <a:endParaRPr kumimoji="1" lang="en-US" altLang="ja-JP"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0"/>
                  </a:ext>
                </a:extLst>
              </a:tr>
              <a:tr h="574294">
                <a:tc>
                  <a:txBody>
                    <a:bodyPr/>
                    <a:lstStyle/>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D50115"/>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均等</a:t>
                      </a: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差別的取扱いの禁止</a:t>
                      </a:r>
                      <a:r>
                        <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a:p>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kumimoji="1" lang="ja-JP" altLang="en-US"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下記２点が同じ場合、</a:t>
                      </a:r>
                      <a:r>
                        <a:rPr kumimoji="1" lang="ja-JP" altLang="en-US" sz="115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差別的取扱いを禁止</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します</a:t>
                      </a:r>
                      <a:endParaRPr kumimoji="1" lang="en-US" altLang="ja-JP"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①職務内容</a:t>
                      </a:r>
                      <a:r>
                        <a:rPr kumimoji="1" lang="en-US" altLang="ja-JP" sz="115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50" b="0" i="0" u="none" strike="noStrike" kern="1200" cap="none" spc="0" normalizeH="0" baseline="3000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1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、②職務内容・配置の変更の範囲</a:t>
                      </a:r>
                      <a:endPar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900" b="0"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職務内容とは、</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業務の内容＋責任の程度をいいます。</a:t>
                      </a: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
        <p:nvSpPr>
          <p:cNvPr id="18" name="右矢印 17"/>
          <p:cNvSpPr/>
          <p:nvPr/>
        </p:nvSpPr>
        <p:spPr>
          <a:xfrm>
            <a:off x="1743345" y="6177136"/>
            <a:ext cx="317503" cy="36004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a:off x="1743345" y="5601072"/>
            <a:ext cx="317503" cy="360040"/>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5" name="表 34"/>
          <p:cNvGraphicFramePr>
            <a:graphicFrameLocks noGrp="1"/>
          </p:cNvGraphicFramePr>
          <p:nvPr>
            <p:extLst/>
          </p:nvPr>
        </p:nvGraphicFramePr>
        <p:xfrm>
          <a:off x="263468" y="8475280"/>
          <a:ext cx="6326194" cy="1158240"/>
        </p:xfrm>
        <a:graphic>
          <a:graphicData uri="http://schemas.openxmlformats.org/drawingml/2006/table">
            <a:tbl>
              <a:tblPr firstRow="1" bandRow="1">
                <a:tableStyleId>{5940675A-B579-460E-94D1-54222C63F5DA}</a:tableStyleId>
              </a:tblPr>
              <a:tblGrid>
                <a:gridCol w="1416959">
                  <a:extLst>
                    <a:ext uri="{9D8B030D-6E8A-4147-A177-3AD203B41FA5}">
                      <a16:colId xmlns:a16="http://schemas.microsoft.com/office/drawing/2014/main" val="20000"/>
                    </a:ext>
                  </a:extLst>
                </a:gridCol>
                <a:gridCol w="1342649">
                  <a:extLst>
                    <a:ext uri="{9D8B030D-6E8A-4147-A177-3AD203B41FA5}">
                      <a16:colId xmlns:a16="http://schemas.microsoft.com/office/drawing/2014/main" val="20001"/>
                    </a:ext>
                  </a:extLst>
                </a:gridCol>
                <a:gridCol w="1342649">
                  <a:extLst>
                    <a:ext uri="{9D8B030D-6E8A-4147-A177-3AD203B41FA5}">
                      <a16:colId xmlns:a16="http://schemas.microsoft.com/office/drawing/2014/main" val="20002"/>
                    </a:ext>
                  </a:extLst>
                </a:gridCol>
                <a:gridCol w="2223937">
                  <a:extLst>
                    <a:ext uri="{9D8B030D-6E8A-4147-A177-3AD203B41FA5}">
                      <a16:colId xmlns:a16="http://schemas.microsoft.com/office/drawing/2014/main" val="20003"/>
                    </a:ext>
                  </a:extLst>
                </a:gridCol>
              </a:tblGrid>
              <a:tr h="258301">
                <a:tc>
                  <a:txBody>
                    <a:bodyPr/>
                    <a:lstStyle/>
                    <a:p>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パート</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有期</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派遣</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281759">
                <a:tc>
                  <a:txBody>
                    <a:bodyPr/>
                    <a:lstStyle/>
                    <a:p>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均衡</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marL="0" marR="0" lvl="0" indent="0" algn="l" defTabSz="957127"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○＋労使協定</a:t>
                      </a:r>
                    </a:p>
                  </a:txBody>
                  <a:tcPr anchor="ctr">
                    <a:solidFill>
                      <a:schemeClr val="accent2">
                        <a:lumMod val="40000"/>
                        <a:lumOff val="60000"/>
                      </a:schemeClr>
                    </a:solidFill>
                  </a:tcPr>
                </a:tc>
                <a:extLst>
                  <a:ext uri="{0D108BD9-81ED-4DB2-BD59-A6C34878D82A}">
                    <a16:rowId xmlns:a16="http://schemas.microsoft.com/office/drawing/2014/main" val="10001"/>
                  </a:ext>
                </a:extLst>
              </a:tr>
              <a:tr h="281759">
                <a:tc>
                  <a:txBody>
                    <a:bodyPr/>
                    <a:lstStyle/>
                    <a:p>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均等</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待遇規定</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l"/>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en-US" altLang="ja-JP"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○＋労使協定</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r h="258301">
                <a:tc>
                  <a:txBody>
                    <a:bodyPr/>
                    <a:lstStyle/>
                    <a:p>
                      <a:r>
                        <a:rPr kumimoji="1" lang="ja-JP" altLang="en-US" sz="13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ガイドライン</a:t>
                      </a:r>
                      <a:endParaRPr kumimoji="1" lang="ja-JP" altLang="en-US" sz="13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en-US" altLang="ja-JP"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en-US" altLang="ja-JP"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300"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　○</a:t>
                      </a:r>
                      <a:endParaRPr kumimoji="1" lang="ja-JP" altLang="en-US" sz="13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26" name="タイトル 1"/>
          <p:cNvSpPr txBox="1">
            <a:spLocks/>
          </p:cNvSpPr>
          <p:nvPr/>
        </p:nvSpPr>
        <p:spPr>
          <a:xfrm>
            <a:off x="-42957" y="-14514"/>
            <a:ext cx="6922728" cy="719042"/>
          </a:xfrm>
          <a:prstGeom prst="rect">
            <a:avLst/>
          </a:prstGeom>
          <a:solidFill>
            <a:srgbClr val="002060"/>
          </a:solidFill>
        </p:spPr>
        <p:txBody>
          <a:bodyPr vert="horz" lIns="91440" tIns="252000" rIns="91440" bIns="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雇用形態に関わらない公正な待遇の確保</a:t>
            </a:r>
            <a:endParaRPr lang="ja-JP" altLang="en-US" sz="1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ja-JP" altLang="en-US"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角丸四角形 27"/>
          <p:cNvSpPr/>
          <p:nvPr/>
        </p:nvSpPr>
        <p:spPr>
          <a:xfrm>
            <a:off x="116632" y="128543"/>
            <a:ext cx="720000" cy="720000"/>
          </a:xfrm>
          <a:prstGeom prst="roundRect">
            <a:avLst>
              <a:gd name="adj" fmla="val 50000"/>
            </a:avLst>
          </a:prstGeom>
          <a:solidFill>
            <a:srgbClr val="D5011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100"/>
              </a:lnSpc>
            </a:pPr>
            <a:r>
              <a:rPr lang="ja-JP" altLang="en-US" sz="9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9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100"/>
              </a:lnSpc>
            </a:pPr>
            <a:r>
              <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二等辺三角形 42"/>
          <p:cNvSpPr/>
          <p:nvPr/>
        </p:nvSpPr>
        <p:spPr>
          <a:xfrm rot="10800000">
            <a:off x="3001761" y="2216696"/>
            <a:ext cx="688732" cy="216024"/>
          </a:xfrm>
          <a:prstGeom prst="triangle">
            <a:avLst/>
          </a:prstGeom>
          <a:solidFill>
            <a:srgbClr val="D501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正方形/長方形 43"/>
          <p:cNvSpPr/>
          <p:nvPr/>
        </p:nvSpPr>
        <p:spPr>
          <a:xfrm>
            <a:off x="548680" y="2432720"/>
            <a:ext cx="5784009" cy="605294"/>
          </a:xfrm>
          <a:prstGeom prst="rect">
            <a:avLst/>
          </a:prstGeom>
        </p:spPr>
        <p:txBody>
          <a:bodyPr wrap="square">
            <a:spAutoFit/>
          </a:bodyPr>
          <a:lstStyle/>
          <a:p>
            <a:pPr>
              <a:lnSpc>
                <a:spcPts val="2000"/>
              </a:lnSpc>
              <a:tabLst>
                <a:tab pos="361950" algn="l"/>
              </a:tabLst>
            </a:pPr>
            <a:r>
              <a:rPr lang="ja-JP" altLang="en-US"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どのよう</a:t>
            </a:r>
            <a:r>
              <a:rPr lang="ja-JP" altLang="en-US" sz="14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な雇用形態を選択しても、待遇に納得して働き続けら</a:t>
            </a:r>
            <a:r>
              <a:rPr lang="ja-JP" altLang="en-US"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れる</a:t>
            </a:r>
            <a:r>
              <a:rPr lang="ja-JP" altLang="en-US" sz="1400" b="1" dirty="0" smtClean="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ようにすることで、多様で柔軟な働き方を「選択できる」ようにします。</a:t>
            </a:r>
            <a:endParaRPr lang="ja-JP" altLang="en-US" sz="14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5" name="グループ化 44"/>
          <p:cNvGrpSpPr/>
          <p:nvPr/>
        </p:nvGrpSpPr>
        <p:grpSpPr>
          <a:xfrm>
            <a:off x="-68025" y="920552"/>
            <a:ext cx="6742277" cy="390000"/>
            <a:chOff x="-68025" y="992560"/>
            <a:chExt cx="6742277" cy="390000"/>
          </a:xfrm>
        </p:grpSpPr>
        <p:sp>
          <p:nvSpPr>
            <p:cNvPr id="46" name="正方形/長方形 45"/>
            <p:cNvSpPr/>
            <p:nvPr/>
          </p:nvSpPr>
          <p:spPr>
            <a:xfrm>
              <a:off x="-68025" y="992560"/>
              <a:ext cx="3343911" cy="39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defTabSz="956955">
                <a:tabLst>
                  <a:tab pos="270566" algn="l"/>
                </a:tabLst>
              </a:pPr>
              <a:r>
                <a:rPr lang="ja-JP" altLang="en-US" sz="1600" dirty="0" smtClean="0">
                  <a:solidFill>
                    <a:srgbClr val="002060"/>
                  </a:solidFill>
                  <a:latin typeface="ＤＦ特太ゴシック体" panose="020B0509000000000000" pitchFamily="49" charset="-128"/>
                  <a:ea typeface="ＤＦ特太ゴシック体" panose="020B0509000000000000" pitchFamily="49" charset="-128"/>
                </a:rPr>
                <a:t>　　　</a:t>
              </a:r>
              <a:r>
                <a:rPr lang="ja-JP" altLang="en-US"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改正の目的</a:t>
              </a:r>
              <a:endParaRPr lang="en-US" altLang="ja-JP" sz="16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7" name="グループ化 46"/>
            <p:cNvGrpSpPr/>
            <p:nvPr/>
          </p:nvGrpSpPr>
          <p:grpSpPr>
            <a:xfrm>
              <a:off x="185369" y="1022520"/>
              <a:ext cx="6488883" cy="301592"/>
              <a:chOff x="185369" y="1022520"/>
              <a:chExt cx="6488883" cy="301592"/>
            </a:xfrm>
          </p:grpSpPr>
          <p:sp>
            <p:nvSpPr>
              <p:cNvPr id="48" name="正方形/長方形 47"/>
              <p:cNvSpPr/>
              <p:nvPr/>
            </p:nvSpPr>
            <p:spPr>
              <a:xfrm>
                <a:off x="185369" y="1022520"/>
                <a:ext cx="302400" cy="30159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68355" tIns="34178" rIns="68355" bIns="34178" rtlCol="0" anchor="ctr"/>
              <a:lstStyle/>
              <a:p>
                <a:pPr algn="ctr" defTabSz="956955">
                  <a:tabLst>
                    <a:tab pos="270566" algn="l"/>
                  </a:tabLst>
                </a:pPr>
                <a:r>
                  <a:rPr lang="ja-JP" altLang="en-US" sz="1600" dirty="0" smtClean="0">
                    <a:solidFill>
                      <a:prstClr val="black"/>
                    </a:solidFill>
                    <a:latin typeface="ＤＦ特太ゴシック体" panose="020B0509000000000000" pitchFamily="49" charset="-128"/>
                    <a:ea typeface="ＤＦ特太ゴシック体" panose="020B0509000000000000" pitchFamily="49" charset="-128"/>
                  </a:rPr>
                  <a:t>　</a:t>
                </a:r>
                <a:endParaRPr kumimoji="0" lang="ja-JP" altLang="en-US" sz="1600" b="1" kern="0" dirty="0">
                  <a:solidFill>
                    <a:prstClr val="black"/>
                  </a:solidFill>
                  <a:latin typeface="ＤＦ特太ゴシック体" panose="020B0509000000000000" pitchFamily="49" charset="-128"/>
                  <a:ea typeface="ＤＦ特太ゴシック体" panose="020B0509000000000000" pitchFamily="49" charset="-128"/>
                </a:endParaRPr>
              </a:p>
            </p:txBody>
          </p:sp>
          <p:cxnSp>
            <p:nvCxnSpPr>
              <p:cNvPr id="49" name="直線コネクタ 48"/>
              <p:cNvCxnSpPr/>
              <p:nvPr/>
            </p:nvCxnSpPr>
            <p:spPr>
              <a:xfrm>
                <a:off x="194252" y="1324112"/>
                <a:ext cx="6480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grpSp>
      <p:sp>
        <p:nvSpPr>
          <p:cNvPr id="50" name="正方形/長方形 49"/>
          <p:cNvSpPr/>
          <p:nvPr/>
        </p:nvSpPr>
        <p:spPr>
          <a:xfrm>
            <a:off x="194251" y="1328383"/>
            <a:ext cx="6469333" cy="888314"/>
          </a:xfrm>
          <a:prstGeom prst="rect">
            <a:avLst/>
          </a:prstGeom>
          <a:solidFill>
            <a:srgbClr val="F6E7E6"/>
          </a:solidFill>
          <a:ln w="12700">
            <a:no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nSpc>
                <a:spcPts val="2000"/>
              </a:lnSpc>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正規雇用労働者</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（無期雇用フルタイム労働者）</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非正規雇用労働者</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（パートタイム労働者・有期雇用労働者・派遣労働者）</a:t>
            </a:r>
            <a:r>
              <a:rPr lang="ja-JP" altLang="en-US"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との</a:t>
            </a:r>
            <a:endParaRPr lang="en-US" altLang="ja-JP" sz="14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spcBef>
                <a:spcPts val="600"/>
              </a:spcBef>
            </a:pPr>
            <a:r>
              <a:rPr lang="ja-JP" altLang="en-US"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不合理な待遇の差をなくす。</a:t>
            </a:r>
            <a:endParaRPr lang="ja-JP" altLang="en-US"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5254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p:cNvSpPr/>
          <p:nvPr/>
        </p:nvSpPr>
        <p:spPr>
          <a:xfrm>
            <a:off x="188640" y="284794"/>
            <a:ext cx="6492323" cy="670069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pPr>
            <a:endParaRPr lang="ja-JP" altLang="en-US" sz="1600" b="1">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76765" y="290208"/>
            <a:ext cx="6492322" cy="34231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労働者</a:t>
            </a:r>
            <a:r>
              <a:rPr lang="ja-JP" altLang="en-US" sz="1600" b="1" u="heavy"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に対する待遇に関する説明義務の強化</a:t>
            </a:r>
            <a:endParaRPr lang="ja-JP" altLang="en-US" sz="1600" b="1" u="heavy"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3962" y="1723673"/>
            <a:ext cx="6972763" cy="276999"/>
          </a:xfrm>
          <a:prstGeom prst="rect">
            <a:avLst/>
          </a:prstGeom>
          <a:noFill/>
        </p:spPr>
        <p:txBody>
          <a:bodyPr wrap="square" rtlCol="0">
            <a:spAutoFit/>
          </a:bodyPr>
          <a:lstStyle/>
          <a:p>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前→</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後</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○：説明義務の規定あり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：説明義務の規定なし  </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17930" y="5457056"/>
            <a:ext cx="6972763" cy="276999"/>
          </a:xfrm>
          <a:prstGeom prst="rect">
            <a:avLst/>
          </a:prstGeom>
          <a:noFill/>
        </p:spPr>
        <p:txBody>
          <a:bodyPr wrap="square" rtlCol="0">
            <a:spAutoFit/>
          </a:bodyPr>
          <a:lstStyle/>
          <a:p>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前→</a:t>
            </a:r>
            <a:r>
              <a:rPr lang="ja-JP" altLang="en-US" sz="1200" b="1" spc="-1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改正</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後</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○：規定あり </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△：部分的に規定</a:t>
            </a:r>
            <a:r>
              <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あり（均衡待遇は対象外</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：規定なし</a:t>
            </a:r>
            <a:endParaRPr lang="ja-JP" altLang="en-US" sz="1200" b="1"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188640" y="3586893"/>
            <a:ext cx="6636612" cy="790043"/>
            <a:chOff x="176764" y="3345445"/>
            <a:chExt cx="6636612" cy="790043"/>
          </a:xfrm>
        </p:grpSpPr>
        <p:sp>
          <p:nvSpPr>
            <p:cNvPr id="49" name="正方形/長方形 48"/>
            <p:cNvSpPr/>
            <p:nvPr/>
          </p:nvSpPr>
          <p:spPr>
            <a:xfrm>
              <a:off x="176764" y="3345445"/>
              <a:ext cx="6636612" cy="5740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200"/>
                </a:lnSpc>
              </a:pPr>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 行政</a:t>
              </a:r>
              <a:r>
                <a:rPr lang="ja-JP" altLang="en-US" sz="1600" b="1" u="heavy"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よる事業主への助言・指導等や</a:t>
              </a:r>
              <a:endParaRPr lang="en-US" altLang="ja-JP"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200"/>
                </a:lnSpc>
              </a:pP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裁判外</a:t>
              </a:r>
              <a:r>
                <a:rPr lang="ja-JP" altLang="en-US" sz="1600" b="1" u="heavy"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紛争解決手続</a:t>
              </a:r>
              <a:r>
                <a:rPr lang="en-US" altLang="ja-JP" sz="1600" b="1" u="heavy"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heavy"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行政ＡＤＲ</a:t>
              </a:r>
              <a:r>
                <a:rPr lang="en-US" altLang="ja-JP"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u="heavy" baseline="30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u="heavy" baseline="30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b="1" u="heavy"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の規定の整備</a:t>
              </a:r>
              <a:endParaRPr lang="ja-JP" altLang="en-US" sz="1600" b="1" u="heavy" strike="sngStrike" dirty="0">
                <a:solidFill>
                  <a:srgbClr val="FFC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a:xfrm>
              <a:off x="1988840" y="3937984"/>
              <a:ext cx="4680247" cy="1975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と労働者との間の紛争を、裁判をせずに解決する手続きのことをいいます。</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3" name="角丸四角形 42"/>
          <p:cNvSpPr/>
          <p:nvPr/>
        </p:nvSpPr>
        <p:spPr>
          <a:xfrm>
            <a:off x="294811" y="704528"/>
            <a:ext cx="6256229" cy="864096"/>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36000" bIns="36000" rtlCol="0" anchor="ctr" anchorCtr="0"/>
          <a:lstStyle/>
          <a:p>
            <a:pPr>
              <a:lnSpc>
                <a:spcPts val="1800"/>
              </a:lnSpc>
            </a:pP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非正規雇用労働者は、「</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正社員との待遇差の内容や理由</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」など、自身の待遇について説明を求めることができるように</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spc="-5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事業主は、非正規雇用労働者から求めがあった場合は、説明をしなければなりません。</a:t>
            </a:r>
            <a:endParaRPr lang="ja-JP" altLang="en-US" sz="1300" b="1" spc="-5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角丸四角形 66"/>
          <p:cNvSpPr/>
          <p:nvPr/>
        </p:nvSpPr>
        <p:spPr>
          <a:xfrm>
            <a:off x="294811" y="4485064"/>
            <a:ext cx="6249420" cy="827976"/>
          </a:xfrm>
          <a:prstGeom prst="roundRect">
            <a:avLst>
              <a:gd name="adj" fmla="val 1043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36000" bIns="36000" rtlCol="0" anchor="ctr" anchorCtr="0"/>
          <a:lstStyle/>
          <a:p>
            <a:pPr>
              <a:lnSpc>
                <a:spcPts val="1800"/>
              </a:lnSpc>
            </a:pP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都道府県労働局において、無料・非公開の紛争解決手続きを行います。</a:t>
            </a:r>
            <a:endParaRPr lang="en-US" altLang="ja-JP"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均衡待遇」や「待遇差の内容・理由」に関する説明についても、行政ＡＤＲの対象と</a:t>
            </a:r>
            <a:r>
              <a:rPr lang="ja-JP" altLang="en-US" sz="13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なります。</a:t>
            </a:r>
            <a:endParaRPr lang="ja-JP" altLang="en-US" sz="13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90047" y="6697458"/>
            <a:ext cx="6490916" cy="2880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関係する省令等の具体的な内容は、今後、労働政策審議会の審議を経て定められる予定</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9" name="表 28"/>
          <p:cNvGraphicFramePr>
            <a:graphicFrameLocks noGrp="1"/>
          </p:cNvGraphicFramePr>
          <p:nvPr>
            <p:extLst/>
          </p:nvPr>
        </p:nvGraphicFramePr>
        <p:xfrm>
          <a:off x="332656" y="1989639"/>
          <a:ext cx="6107076" cy="1173480"/>
        </p:xfrm>
        <a:graphic>
          <a:graphicData uri="http://schemas.openxmlformats.org/drawingml/2006/table">
            <a:tbl>
              <a:tblPr firstRow="1" bandRow="1">
                <a:tableStyleId>{5940675A-B579-460E-94D1-54222C63F5DA}</a:tableStyleId>
              </a:tblPr>
              <a:tblGrid>
                <a:gridCol w="3240360">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22500">
                  <a:extLst>
                    <a:ext uri="{9D8B030D-6E8A-4147-A177-3AD203B41FA5}">
                      <a16:colId xmlns:a16="http://schemas.microsoft.com/office/drawing/2014/main" val="20003"/>
                    </a:ext>
                  </a:extLst>
                </a:gridCol>
              </a:tblGrid>
              <a:tr h="254624">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有期</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254624">
                <a:tc>
                  <a:txBody>
                    <a:bodyPr/>
                    <a:lstStyle/>
                    <a:p>
                      <a:pPr marL="0" marR="0" indent="0" algn="l" defTabSz="957127" rtl="0" eaLnBrk="1" fontAlgn="auto" latinLnBrk="0" hangingPunct="1">
                        <a:lnSpc>
                          <a:spcPct val="100000"/>
                        </a:lnSpc>
                        <a:spcBef>
                          <a:spcPts val="0"/>
                        </a:spcBef>
                        <a:spcAft>
                          <a:spcPts val="0"/>
                        </a:spcAft>
                        <a:buClrTx/>
                        <a:buSzTx/>
                        <a:buFontTx/>
                        <a:buNone/>
                        <a:tabLst/>
                        <a:defRPr/>
                      </a:pP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待遇内容</a:t>
                      </a:r>
                      <a:r>
                        <a:rPr lang="en-US" altLang="ja-JP" sz="1300" b="1" u="none" baseline="30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0" u="none" baseline="30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kumimoji="1" lang="ja-JP" altLang="en-US" sz="105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（雇い入れ時）</a:t>
                      </a:r>
                      <a:endParaRPr kumimoji="1"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1"/>
                  </a:ext>
                </a:extLst>
              </a:tr>
              <a:tr h="254624">
                <a:tc>
                  <a:txBody>
                    <a:bodyP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待遇決定に際しての考慮事項</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（求めがあった場合）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2"/>
                  </a:ext>
                </a:extLst>
              </a:tr>
              <a:tr h="254624">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待遇差の内容・理由</a:t>
                      </a:r>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（求めがあった場合）</a:t>
                      </a:r>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graphicFrame>
        <p:nvGraphicFramePr>
          <p:cNvPr id="45" name="表 44"/>
          <p:cNvGraphicFramePr>
            <a:graphicFrameLocks noGrp="1"/>
          </p:cNvGraphicFramePr>
          <p:nvPr>
            <p:extLst/>
          </p:nvPr>
        </p:nvGraphicFramePr>
        <p:xfrm>
          <a:off x="332656" y="5745088"/>
          <a:ext cx="6107076" cy="914205"/>
        </p:xfrm>
        <a:graphic>
          <a:graphicData uri="http://schemas.openxmlformats.org/drawingml/2006/table">
            <a:tbl>
              <a:tblPr firstRow="1" bandRow="1">
                <a:tableStyleId>{5940675A-B579-460E-94D1-54222C63F5DA}</a:tableStyleId>
              </a:tblPr>
              <a:tblGrid>
                <a:gridCol w="2520009">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138795">
                  <a:extLst>
                    <a:ext uri="{9D8B030D-6E8A-4147-A177-3AD203B41FA5}">
                      <a16:colId xmlns:a16="http://schemas.microsoft.com/office/drawing/2014/main" val="20003"/>
                    </a:ext>
                  </a:extLst>
                </a:gridCol>
              </a:tblGrid>
              <a:tr h="261551">
                <a:tc>
                  <a:txBody>
                    <a:bodyPr/>
                    <a:lstStyle/>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パート</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有期</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00"/>
                  </a:ext>
                </a:extLst>
              </a:tr>
              <a:tr h="319814">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行政による助言・指導等</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marL="0" marR="0" indent="0" algn="ctr" defTabSz="957127"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p>
                  </a:txBody>
                  <a:tcPr anchor="ctr">
                    <a:solidFill>
                      <a:schemeClr val="bg1"/>
                    </a:solidFill>
                  </a:tcPr>
                </a:tc>
                <a:extLst>
                  <a:ext uri="{0D108BD9-81ED-4DB2-BD59-A6C34878D82A}">
                    <a16:rowId xmlns:a16="http://schemas.microsoft.com/office/drawing/2014/main" val="10001"/>
                  </a:ext>
                </a:extLst>
              </a:tr>
              <a:tr h="289591">
                <a:tc>
                  <a:txBody>
                    <a:bodyP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ADR</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tc>
                  <a:txBody>
                    <a:bodyPr/>
                    <a:lstStyle/>
                    <a:p>
                      <a:pPr algn="ctr"/>
                      <a:r>
                        <a:rPr kumimoji="1"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2">
                        <a:lumMod val="40000"/>
                        <a:lumOff val="60000"/>
                      </a:schemeClr>
                    </a:solidFill>
                  </a:tcPr>
                </a:tc>
                <a:extLst>
                  <a:ext uri="{0D108BD9-81ED-4DB2-BD59-A6C34878D82A}">
                    <a16:rowId xmlns:a16="http://schemas.microsoft.com/office/drawing/2014/main" val="10002"/>
                  </a:ext>
                </a:extLst>
              </a:tr>
            </a:tbl>
          </a:graphicData>
        </a:graphic>
      </p:graphicFrame>
      <p:sp>
        <p:nvSpPr>
          <p:cNvPr id="46" name="正方形/長方形 45"/>
          <p:cNvSpPr/>
          <p:nvPr/>
        </p:nvSpPr>
        <p:spPr>
          <a:xfrm>
            <a:off x="404664" y="3243328"/>
            <a:ext cx="4680247" cy="19750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200"/>
              </a:spcBef>
            </a:pP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賃金、福利厚生、教育訓練など</a:t>
            </a:r>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スライド番号プレースホルダー 3"/>
          <p:cNvSpPr>
            <a:spLocks noGrp="1"/>
          </p:cNvSpPr>
          <p:nvPr>
            <p:ph type="sldNum" sz="quarter" idx="12"/>
          </p:nvPr>
        </p:nvSpPr>
        <p:spPr>
          <a:xfrm>
            <a:off x="5357192" y="9538165"/>
            <a:ext cx="1600200" cy="527403"/>
          </a:xfrm>
        </p:spPr>
        <p:txBody>
          <a:bodyPr/>
          <a:lstStyle/>
          <a:p>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6764" y="7065699"/>
            <a:ext cx="6492323" cy="2736167"/>
          </a:xfrm>
          <a:prstGeom prst="rect">
            <a:avLst/>
          </a:prstGeom>
          <a:solidFill>
            <a:srgbClr val="F6E7E6"/>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bIns="0" rtlCol="0" anchor="t"/>
          <a:lstStyle/>
          <a:p>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問い合わせ先</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5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労働基準法の改正に</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関するお問い合わせ</a:t>
            </a:r>
          </a:p>
          <a:p>
            <a:pPr>
              <a:spcAft>
                <a:spcPts val="600"/>
              </a:spcAft>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労働基準局労働条件政策課</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）０３－３５０２－１５９９</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労働安全衛生法の</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改正に関するお問い合わせ</a:t>
            </a:r>
          </a:p>
          <a:p>
            <a:pPr>
              <a:spcAft>
                <a:spcPts val="60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zh-TW"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a:t>
            </a:r>
            <a:r>
              <a:rPr lang="zh-TW"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基準局安全衛生部労働</a:t>
            </a:r>
            <a:r>
              <a:rPr lang="zh-TW"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衛生課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（ＴＥＬ）０３－３５０２－６７５５</a:t>
            </a: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労働時間等設定改善法の改正に</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a:t>
            </a:r>
            <a:endParaRPr lang="en-US" altLang="ja-JP"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基準局労働条件政策課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（ＴＥＬ）０３－３５０２－１５９９</a:t>
            </a:r>
            <a:endPar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厚生労働省</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環境・均等局職業生活</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両立課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）０３－３５９５－３２７４ </a:t>
            </a:r>
            <a:endParaRPr lang="en-US" altLang="ja-JP"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パートタイム・有期雇用労働法に関するお問い合わせ</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環境・均等局有期・短時間</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労働課　　　（ＴＥＬ</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０３－３５９５－３３５２</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労働者派遣法の</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改正に関する</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a:t>
            </a:r>
            <a:endParaRPr lang="en-US" altLang="ja-JP"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厚生労働省</a:t>
            </a:r>
            <a:r>
              <a:rPr lang="zh-TW"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職業</a:t>
            </a:r>
            <a:r>
              <a:rPr lang="zh-TW"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安定局需給調整事業課</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ＴＥＬ）</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０３ー３５０２ー５２２７</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具体的な労務管理の手法に関する</a:t>
            </a:r>
            <a:r>
              <a:rPr lang="ja-JP" altLang="en-US" sz="9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a:t>
            </a:r>
            <a:endParaRPr lang="en-US" altLang="ja-JP" sz="9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検索ワード：働き方改革推進支援センター</a:t>
            </a: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http</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2"/>
              </a:rPr>
              <a:t>www.mhlw.go.jp/stf/seisakunitsuite/bunya/0000198331.html</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89594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20732</TotalTime>
  <Words>1296</Words>
  <Application>Microsoft Office PowerPoint</Application>
  <PresentationFormat>A4 210 x 297 mm</PresentationFormat>
  <Paragraphs>234</Paragraphs>
  <Slides>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ＤＦ特太ゴシック体</vt:lpstr>
      <vt:lpstr>Meiryo UI</vt:lpstr>
      <vt:lpstr>ＭＳ Ｐゴシック</vt:lpstr>
      <vt:lpstr>メイリオ</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総務課</dc:creator>
  <cp:lastModifiedBy>山岡 龍一(yamaoka-ryuuichi)</cp:lastModifiedBy>
  <cp:revision>1190</cp:revision>
  <cp:lastPrinted>2018-07-20T10:30:30Z</cp:lastPrinted>
  <dcterms:created xsi:type="dcterms:W3CDTF">2013-12-16T07:30:47Z</dcterms:created>
  <dcterms:modified xsi:type="dcterms:W3CDTF">2018-10-17T04:21:46Z</dcterms:modified>
</cp:coreProperties>
</file>