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04" r:id="rId1"/>
  </p:sldMasterIdLst>
  <p:notesMasterIdLst>
    <p:notesMasterId r:id="rId4"/>
  </p:notesMasterIdLst>
  <p:sldIdLst>
    <p:sldId id="259" r:id="rId2"/>
    <p:sldId id="258" r:id="rId3"/>
  </p:sldIdLst>
  <p:sldSz cx="7561263" cy="10693400"/>
  <p:notesSz cx="6807200" cy="9939338"/>
  <p:defaultTextStyle>
    <a:defPPr>
      <a:defRPr lang="ja-JP"/>
    </a:defPPr>
    <a:lvl1pPr marL="0" algn="l" defTabSz="1042872" rtl="0" eaLnBrk="1" latinLnBrk="0" hangingPunct="1">
      <a:defRPr kumimoji="1" sz="2100" kern="1200">
        <a:solidFill>
          <a:schemeClr val="tx1"/>
        </a:solidFill>
        <a:latin typeface="+mn-lt"/>
        <a:ea typeface="+mn-ea"/>
        <a:cs typeface="+mn-cs"/>
      </a:defRPr>
    </a:lvl1pPr>
    <a:lvl2pPr marL="521436" algn="l" defTabSz="1042872" rtl="0" eaLnBrk="1" latinLnBrk="0" hangingPunct="1">
      <a:defRPr kumimoji="1" sz="2100" kern="1200">
        <a:solidFill>
          <a:schemeClr val="tx1"/>
        </a:solidFill>
        <a:latin typeface="+mn-lt"/>
        <a:ea typeface="+mn-ea"/>
        <a:cs typeface="+mn-cs"/>
      </a:defRPr>
    </a:lvl2pPr>
    <a:lvl3pPr marL="1042872" algn="l" defTabSz="1042872" rtl="0" eaLnBrk="1" latinLnBrk="0" hangingPunct="1">
      <a:defRPr kumimoji="1" sz="2100" kern="1200">
        <a:solidFill>
          <a:schemeClr val="tx1"/>
        </a:solidFill>
        <a:latin typeface="+mn-lt"/>
        <a:ea typeface="+mn-ea"/>
        <a:cs typeface="+mn-cs"/>
      </a:defRPr>
    </a:lvl3pPr>
    <a:lvl4pPr marL="1564308" algn="l" defTabSz="1042872" rtl="0" eaLnBrk="1" latinLnBrk="0" hangingPunct="1">
      <a:defRPr kumimoji="1" sz="2100" kern="1200">
        <a:solidFill>
          <a:schemeClr val="tx1"/>
        </a:solidFill>
        <a:latin typeface="+mn-lt"/>
        <a:ea typeface="+mn-ea"/>
        <a:cs typeface="+mn-cs"/>
      </a:defRPr>
    </a:lvl4pPr>
    <a:lvl5pPr marL="2085744" algn="l" defTabSz="1042872" rtl="0" eaLnBrk="1" latinLnBrk="0" hangingPunct="1">
      <a:defRPr kumimoji="1" sz="2100" kern="1200">
        <a:solidFill>
          <a:schemeClr val="tx1"/>
        </a:solidFill>
        <a:latin typeface="+mn-lt"/>
        <a:ea typeface="+mn-ea"/>
        <a:cs typeface="+mn-cs"/>
      </a:defRPr>
    </a:lvl5pPr>
    <a:lvl6pPr marL="2607179" algn="l" defTabSz="1042872" rtl="0" eaLnBrk="1" latinLnBrk="0" hangingPunct="1">
      <a:defRPr kumimoji="1" sz="2100" kern="1200">
        <a:solidFill>
          <a:schemeClr val="tx1"/>
        </a:solidFill>
        <a:latin typeface="+mn-lt"/>
        <a:ea typeface="+mn-ea"/>
        <a:cs typeface="+mn-cs"/>
      </a:defRPr>
    </a:lvl6pPr>
    <a:lvl7pPr marL="3128616" algn="l" defTabSz="1042872" rtl="0" eaLnBrk="1" latinLnBrk="0" hangingPunct="1">
      <a:defRPr kumimoji="1" sz="2100" kern="1200">
        <a:solidFill>
          <a:schemeClr val="tx1"/>
        </a:solidFill>
        <a:latin typeface="+mn-lt"/>
        <a:ea typeface="+mn-ea"/>
        <a:cs typeface="+mn-cs"/>
      </a:defRPr>
    </a:lvl7pPr>
    <a:lvl8pPr marL="3650052" algn="l" defTabSz="1042872" rtl="0" eaLnBrk="1" latinLnBrk="0" hangingPunct="1">
      <a:defRPr kumimoji="1" sz="2100" kern="1200">
        <a:solidFill>
          <a:schemeClr val="tx1"/>
        </a:solidFill>
        <a:latin typeface="+mn-lt"/>
        <a:ea typeface="+mn-ea"/>
        <a:cs typeface="+mn-cs"/>
      </a:defRPr>
    </a:lvl8pPr>
    <a:lvl9pPr marL="4171487" algn="l" defTabSz="1042872"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76619" autoAdjust="0"/>
  </p:normalViewPr>
  <p:slideViewPr>
    <p:cSldViewPr>
      <p:cViewPr varScale="1">
        <p:scale>
          <a:sx n="59" d="100"/>
          <a:sy n="59" d="100"/>
        </p:scale>
        <p:origin x="1062" y="90"/>
      </p:cViewPr>
      <p:guideLst>
        <p:guide orient="horz" pos="3368"/>
        <p:guide pos="238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1433" tIns="45716" rIns="91433" bIns="45716" rtlCol="0"/>
          <a:lstStyle>
            <a:lvl1pPr algn="r">
              <a:defRPr sz="1200"/>
            </a:lvl1pPr>
          </a:lstStyle>
          <a:p>
            <a:fld id="{6B20FF5F-0B69-4DF4-AAB1-F1D01502A822}" type="datetimeFigureOut">
              <a:rPr kumimoji="1" lang="ja-JP" altLang="en-US" smtClean="0"/>
              <a:t>2018/7/11</a:t>
            </a:fld>
            <a:endParaRPr kumimoji="1" lang="ja-JP" altLang="en-US"/>
          </a:p>
        </p:txBody>
      </p:sp>
      <p:sp>
        <p:nvSpPr>
          <p:cNvPr id="4" name="スライド イメージ プレースホルダー 3"/>
          <p:cNvSpPr>
            <a:spLocks noGrp="1" noRot="1" noChangeAspect="1"/>
          </p:cNvSpPr>
          <p:nvPr>
            <p:ph type="sldImg" idx="2"/>
          </p:nvPr>
        </p:nvSpPr>
        <p:spPr>
          <a:xfrm>
            <a:off x="2085975" y="746125"/>
            <a:ext cx="2635250"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7" cy="496967"/>
          </a:xfrm>
          <a:prstGeom prst="rect">
            <a:avLst/>
          </a:prstGeom>
        </p:spPr>
        <p:txBody>
          <a:bodyPr vert="horz" lIns="91433" tIns="45716" rIns="91433" bIns="45716" rtlCol="0" anchor="b"/>
          <a:lstStyle>
            <a:lvl1pPr algn="r">
              <a:defRPr sz="1200"/>
            </a:lvl1pPr>
          </a:lstStyle>
          <a:p>
            <a:fld id="{A503A9B3-6F6F-496A-A5C1-6BE18C0E4687}" type="slidenum">
              <a:rPr kumimoji="1" lang="ja-JP" altLang="en-US" smtClean="0"/>
              <a:t>‹#›</a:t>
            </a:fld>
            <a:endParaRPr kumimoji="1" lang="ja-JP" altLang="en-US"/>
          </a:p>
        </p:txBody>
      </p:sp>
    </p:spTree>
    <p:extLst>
      <p:ext uri="{BB962C8B-B14F-4D97-AF65-F5344CB8AC3E}">
        <p14:creationId xmlns:p14="http://schemas.microsoft.com/office/powerpoint/2010/main" val="2050036829"/>
      </p:ext>
    </p:extLst>
  </p:cSld>
  <p:clrMap bg1="lt1" tx1="dk1" bg2="lt2" tx2="dk2" accent1="accent1" accent2="accent2" accent3="accent3" accent4="accent4" accent5="accent5" accent6="accent6" hlink="hlink" folHlink="folHlink"/>
  <p:notesStyle>
    <a:lvl1pPr marL="0" algn="l" defTabSz="1042872" rtl="0" eaLnBrk="1" latinLnBrk="0" hangingPunct="1">
      <a:defRPr kumimoji="1" sz="1400" kern="1200">
        <a:solidFill>
          <a:schemeClr val="tx1"/>
        </a:solidFill>
        <a:latin typeface="+mn-lt"/>
        <a:ea typeface="+mn-ea"/>
        <a:cs typeface="+mn-cs"/>
      </a:defRPr>
    </a:lvl1pPr>
    <a:lvl2pPr marL="521436" algn="l" defTabSz="1042872" rtl="0" eaLnBrk="1" latinLnBrk="0" hangingPunct="1">
      <a:defRPr kumimoji="1" sz="1400" kern="1200">
        <a:solidFill>
          <a:schemeClr val="tx1"/>
        </a:solidFill>
        <a:latin typeface="+mn-lt"/>
        <a:ea typeface="+mn-ea"/>
        <a:cs typeface="+mn-cs"/>
      </a:defRPr>
    </a:lvl2pPr>
    <a:lvl3pPr marL="1042872" algn="l" defTabSz="1042872" rtl="0" eaLnBrk="1" latinLnBrk="0" hangingPunct="1">
      <a:defRPr kumimoji="1" sz="1400" kern="1200">
        <a:solidFill>
          <a:schemeClr val="tx1"/>
        </a:solidFill>
        <a:latin typeface="+mn-lt"/>
        <a:ea typeface="+mn-ea"/>
        <a:cs typeface="+mn-cs"/>
      </a:defRPr>
    </a:lvl3pPr>
    <a:lvl4pPr marL="1564308" algn="l" defTabSz="1042872" rtl="0" eaLnBrk="1" latinLnBrk="0" hangingPunct="1">
      <a:defRPr kumimoji="1" sz="1400" kern="1200">
        <a:solidFill>
          <a:schemeClr val="tx1"/>
        </a:solidFill>
        <a:latin typeface="+mn-lt"/>
        <a:ea typeface="+mn-ea"/>
        <a:cs typeface="+mn-cs"/>
      </a:defRPr>
    </a:lvl4pPr>
    <a:lvl5pPr marL="2085744" algn="l" defTabSz="1042872" rtl="0" eaLnBrk="1" latinLnBrk="0" hangingPunct="1">
      <a:defRPr kumimoji="1" sz="1400" kern="1200">
        <a:solidFill>
          <a:schemeClr val="tx1"/>
        </a:solidFill>
        <a:latin typeface="+mn-lt"/>
        <a:ea typeface="+mn-ea"/>
        <a:cs typeface="+mn-cs"/>
      </a:defRPr>
    </a:lvl5pPr>
    <a:lvl6pPr marL="2607179" algn="l" defTabSz="1042872" rtl="0" eaLnBrk="1" latinLnBrk="0" hangingPunct="1">
      <a:defRPr kumimoji="1" sz="1400" kern="1200">
        <a:solidFill>
          <a:schemeClr val="tx1"/>
        </a:solidFill>
        <a:latin typeface="+mn-lt"/>
        <a:ea typeface="+mn-ea"/>
        <a:cs typeface="+mn-cs"/>
      </a:defRPr>
    </a:lvl6pPr>
    <a:lvl7pPr marL="3128616" algn="l" defTabSz="1042872" rtl="0" eaLnBrk="1" latinLnBrk="0" hangingPunct="1">
      <a:defRPr kumimoji="1" sz="1400" kern="1200">
        <a:solidFill>
          <a:schemeClr val="tx1"/>
        </a:solidFill>
        <a:latin typeface="+mn-lt"/>
        <a:ea typeface="+mn-ea"/>
        <a:cs typeface="+mn-cs"/>
      </a:defRPr>
    </a:lvl7pPr>
    <a:lvl8pPr marL="3650052" algn="l" defTabSz="1042872" rtl="0" eaLnBrk="1" latinLnBrk="0" hangingPunct="1">
      <a:defRPr kumimoji="1" sz="1400" kern="1200">
        <a:solidFill>
          <a:schemeClr val="tx1"/>
        </a:solidFill>
        <a:latin typeface="+mn-lt"/>
        <a:ea typeface="+mn-ea"/>
        <a:cs typeface="+mn-cs"/>
      </a:defRPr>
    </a:lvl8pPr>
    <a:lvl9pPr marL="4171487" algn="l" defTabSz="1042872" rtl="0" eaLnBrk="1" latinLnBrk="0" hangingPunct="1">
      <a:defRPr kumimoji="1"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189032" y="356447"/>
            <a:ext cx="7190761" cy="94101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175029" y="8348217"/>
            <a:ext cx="7213445" cy="2076278"/>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567095" y="2495127"/>
            <a:ext cx="6427074" cy="2775650"/>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4190" y="5544727"/>
            <a:ext cx="5292884" cy="2297101"/>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ADAF681-359B-487F-8510-D8EC546BA101}" type="datetimeFigureOut">
              <a:rPr kumimoji="1" lang="ja-JP" altLang="en-US" smtClean="0"/>
              <a:t>2018/7/11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3ADAF681-359B-487F-8510-D8EC546BA101}" type="datetimeFigureOut">
              <a:rPr kumimoji="1" lang="ja-JP" altLang="en-US" smtClean="0"/>
              <a:t>2018/7/11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189032" y="356447"/>
            <a:ext cx="7190761" cy="2224227"/>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ADAF681-359B-487F-8510-D8EC546BA101}" type="datetimeFigureOut">
              <a:rPr kumimoji="1" lang="ja-JP" altLang="en-US" smtClean="0"/>
              <a:t>2018/7/11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grpSp>
        <p:nvGrpSpPr>
          <p:cNvPr id="15" name="Group 14"/>
          <p:cNvGrpSpPr>
            <a:grpSpLocks noChangeAspect="1"/>
          </p:cNvGrpSpPr>
          <p:nvPr/>
        </p:nvGrpSpPr>
        <p:grpSpPr bwMode="hidden">
          <a:xfrm>
            <a:off x="175029" y="1113609"/>
            <a:ext cx="7213445" cy="2076278"/>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5481916" y="2257496"/>
            <a:ext cx="1701284" cy="6996916"/>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378065" y="2257497"/>
            <a:ext cx="4977831" cy="6996917"/>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3ADAF681-359B-487F-8510-D8EC546BA101}" type="datetimeFigureOut">
              <a:rPr kumimoji="1" lang="ja-JP" altLang="en-US" smtClean="0"/>
              <a:t>2018/7/11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189032" y="356448"/>
            <a:ext cx="7190761" cy="73855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5000688" y="6554490"/>
            <a:ext cx="2378547" cy="11133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165942" y="6354433"/>
            <a:ext cx="4584814" cy="132558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339103" y="6373569"/>
            <a:ext cx="4521526" cy="1207291"/>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4638541" y="6352694"/>
            <a:ext cx="2735418" cy="1015934"/>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175029" y="6328340"/>
            <a:ext cx="7213445" cy="2073618"/>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570596" y="3841329"/>
            <a:ext cx="6427074" cy="2376311"/>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30687" y="2241358"/>
            <a:ext cx="5306887" cy="1465393"/>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ADAF681-359B-487F-8510-D8EC546BA101}" type="datetimeFigureOut">
              <a:rPr kumimoji="1" lang="ja-JP" altLang="en-US" smtClean="0"/>
              <a:t>2018/7/11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3ADAF681-359B-487F-8510-D8EC546BA101}" type="datetimeFigureOut">
              <a:rPr kumimoji="1" lang="ja-JP" altLang="en-US" smtClean="0"/>
              <a:t>2018/7/11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
        <p:nvSpPr>
          <p:cNvPr id="9" name="Content Placeholder 8"/>
          <p:cNvSpPr>
            <a:spLocks noGrp="1"/>
          </p:cNvSpPr>
          <p:nvPr>
            <p:ph sz="quarter" idx="13"/>
          </p:nvPr>
        </p:nvSpPr>
        <p:spPr>
          <a:xfrm>
            <a:off x="559533" y="4177555"/>
            <a:ext cx="3160608" cy="537521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3841122" y="4177555"/>
            <a:ext cx="3160608" cy="537521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559533" y="4175874"/>
            <a:ext cx="3160608" cy="997555"/>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560095" y="5346704"/>
            <a:ext cx="3158841" cy="420557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43642" y="4175872"/>
            <a:ext cx="3160608" cy="997555"/>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41017" y="5346704"/>
            <a:ext cx="3160608" cy="420557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ADAF681-359B-487F-8510-D8EC546BA101}" type="datetimeFigureOut">
              <a:rPr kumimoji="1" lang="ja-JP" altLang="en-US" smtClean="0"/>
              <a:t>2018/7/11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3ADAF681-359B-487F-8510-D8EC546BA101}" type="datetimeFigureOut">
              <a:rPr kumimoji="1" lang="ja-JP" altLang="en-US" smtClean="0"/>
              <a:t>2018/7/11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189032" y="356447"/>
            <a:ext cx="7190761" cy="2224227"/>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175029" y="1113609"/>
            <a:ext cx="7213445" cy="2073618"/>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ADAF681-359B-487F-8510-D8EC546BA101}" type="datetimeFigureOut">
              <a:rPr kumimoji="1" lang="ja-JP" altLang="en-US" smtClean="0"/>
              <a:t>2018/7/11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189032" y="356447"/>
            <a:ext cx="7190761" cy="2224227"/>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ADAF681-359B-487F-8510-D8EC546BA101}" type="datetimeFigureOut">
              <a:rPr kumimoji="1" lang="ja-JP" altLang="en-US" smtClean="0"/>
              <a:t>2018/7/11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
        <p:nvSpPr>
          <p:cNvPr id="4" name="Text Placeholder 3"/>
          <p:cNvSpPr>
            <a:spLocks noGrp="1"/>
          </p:cNvSpPr>
          <p:nvPr>
            <p:ph type="body" sz="half" idx="2"/>
          </p:nvPr>
        </p:nvSpPr>
        <p:spPr>
          <a:xfrm>
            <a:off x="756126" y="5584332"/>
            <a:ext cx="2772463" cy="2970390"/>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175029" y="1113609"/>
            <a:ext cx="7213445" cy="2076278"/>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756126" y="3564467"/>
            <a:ext cx="2772463" cy="19533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46753" y="2851573"/>
            <a:ext cx="3228319" cy="5940778"/>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189032" y="356447"/>
            <a:ext cx="7190761" cy="94101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175029" y="8348217"/>
            <a:ext cx="7213445" cy="2076278"/>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030489" y="528071"/>
            <a:ext cx="3152713" cy="3788897"/>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025672" y="4343372"/>
            <a:ext cx="3157528" cy="3775695"/>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ADAF681-359B-487F-8510-D8EC546BA101}" type="datetimeFigureOut">
              <a:rPr kumimoji="1" lang="ja-JP" altLang="en-US" smtClean="0"/>
              <a:t>2018/7/11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
        <p:nvSpPr>
          <p:cNvPr id="3" name="Picture Placeholder 2"/>
          <p:cNvSpPr>
            <a:spLocks noGrp="1"/>
          </p:cNvSpPr>
          <p:nvPr>
            <p:ph type="pic" idx="1"/>
          </p:nvPr>
        </p:nvSpPr>
        <p:spPr>
          <a:xfrm>
            <a:off x="693118" y="2138680"/>
            <a:ext cx="2948893" cy="4562517"/>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189032" y="356447"/>
            <a:ext cx="7190761" cy="3849624"/>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175029" y="2618665"/>
            <a:ext cx="7213445" cy="2073618"/>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378065" y="527541"/>
            <a:ext cx="6805137" cy="19533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4269893" y="9745630"/>
            <a:ext cx="3131251" cy="569325"/>
          </a:xfrm>
          <a:prstGeom prst="rect">
            <a:avLst/>
          </a:prstGeom>
        </p:spPr>
        <p:txBody>
          <a:bodyPr vert="horz" lIns="91440" tIns="45720" rIns="91440" bIns="45720" rtlCol="0" anchor="ctr"/>
          <a:lstStyle>
            <a:lvl1pPr algn="r">
              <a:defRPr sz="1000">
                <a:solidFill>
                  <a:schemeClr val="tx2"/>
                </a:solidFill>
              </a:defRPr>
            </a:lvl1pPr>
          </a:lstStyle>
          <a:p>
            <a:fld id="{3ADAF681-359B-487F-8510-D8EC546BA101}" type="datetimeFigureOut">
              <a:rPr kumimoji="1" lang="ja-JP" altLang="en-US" smtClean="0"/>
              <a:t>2018/7/11</a:t>
            </a:fld>
            <a:endParaRPr kumimoji="1" lang="ja-JP" altLang="en-US"/>
          </a:p>
        </p:txBody>
      </p:sp>
      <p:sp>
        <p:nvSpPr>
          <p:cNvPr id="5" name="Footer Placeholder 4"/>
          <p:cNvSpPr>
            <a:spLocks noGrp="1"/>
          </p:cNvSpPr>
          <p:nvPr>
            <p:ph type="ftr" sz="quarter" idx="3"/>
          </p:nvPr>
        </p:nvSpPr>
        <p:spPr>
          <a:xfrm>
            <a:off x="160121" y="9745630"/>
            <a:ext cx="3131252" cy="5693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300271" y="9745628"/>
            <a:ext cx="960725" cy="569325"/>
          </a:xfrm>
          <a:prstGeom prst="rect">
            <a:avLst/>
          </a:prstGeom>
        </p:spPr>
        <p:txBody>
          <a:bodyPr vert="horz" lIns="91440" tIns="45720" rIns="91440" bIns="45720" rtlCol="0" anchor="ctr"/>
          <a:lstStyle>
            <a:lvl1pPr algn="ctr">
              <a:defRPr sz="1000">
                <a:solidFill>
                  <a:schemeClr val="tx2"/>
                </a:solidFill>
              </a:defRPr>
            </a:lvl1pPr>
          </a:lstStyle>
          <a:p>
            <a:fld id="{2D36A69A-FD45-461D-8AF2-41C046A2C81C}" type="slidenum">
              <a:rPr kumimoji="1" lang="ja-JP" altLang="en-US" smtClean="0"/>
              <a:t>‹#›</a:t>
            </a:fld>
            <a:endParaRPr kumimoji="1" lang="ja-JP" altLang="en-US"/>
          </a:p>
        </p:txBody>
      </p:sp>
      <p:sp>
        <p:nvSpPr>
          <p:cNvPr id="3" name="Text Placeholder 2"/>
          <p:cNvSpPr>
            <a:spLocks noGrp="1"/>
          </p:cNvSpPr>
          <p:nvPr>
            <p:ph type="body" idx="1"/>
          </p:nvPr>
        </p:nvSpPr>
        <p:spPr>
          <a:xfrm>
            <a:off x="721123" y="4171747"/>
            <a:ext cx="6126023" cy="538053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 bg1="lt1" tx1="dk1" bg2="lt2" tx2="dk2" accent1="accent1" accent2="accent2" accent3="accent3" accent4="accent4" accent5="accent5" accent6="accent6" hlink="hlink" folHlink="folHlink"/>
  <p:sldLayoutIdLst>
    <p:sldLayoutId id="2147484405" r:id="rId1"/>
    <p:sldLayoutId id="2147484406" r:id="rId2"/>
    <p:sldLayoutId id="2147484407" r:id="rId3"/>
    <p:sldLayoutId id="2147484408" r:id="rId4"/>
    <p:sldLayoutId id="2147484409" r:id="rId5"/>
    <p:sldLayoutId id="2147484410" r:id="rId6"/>
    <p:sldLayoutId id="2147484411" r:id="rId7"/>
    <p:sldLayoutId id="2147484412" r:id="rId8"/>
    <p:sldLayoutId id="2147484413" r:id="rId9"/>
    <p:sldLayoutId id="2147484414" r:id="rId10"/>
    <p:sldLayoutId id="2147484415"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hlw.go.jp/stf/seisakunitsuite/bunya/0000148322.html"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huokai.or.jp/link/link-01.htm" TargetMode="External"/><Relationship Id="rId13" Type="http://schemas.openxmlformats.org/officeDocument/2006/relationships/image" Target="../media/image6.jpeg"/><Relationship Id="rId18" Type="http://schemas.openxmlformats.org/officeDocument/2006/relationships/image" Target="../media/image11.png"/><Relationship Id="rId3" Type="http://schemas.openxmlformats.org/officeDocument/2006/relationships/hyperlink" Target="http://www.mhlw.go.jp/stf/seisakunitsuite/bunya/0000198331.html" TargetMode="External"/><Relationship Id="rId7" Type="http://schemas.openxmlformats.org/officeDocument/2006/relationships/hyperlink" Target="https://www5.cin.or.jp/ccilist" TargetMode="External"/><Relationship Id="rId12" Type="http://schemas.openxmlformats.org/officeDocument/2006/relationships/image" Target="../media/image5.png"/><Relationship Id="rId17" Type="http://schemas.openxmlformats.org/officeDocument/2006/relationships/image" Target="../media/image10.png"/><Relationship Id="rId2" Type="http://schemas.openxmlformats.org/officeDocument/2006/relationships/slideLayout" Target="../slideLayouts/slideLayout2.xml"/><Relationship Id="rId16" Type="http://schemas.openxmlformats.org/officeDocument/2006/relationships/image" Target="../media/image9.png"/><Relationship Id="rId1" Type="http://schemas.openxmlformats.org/officeDocument/2006/relationships/themeOverride" Target="../theme/themeOverride1.xml"/><Relationship Id="rId6" Type="http://schemas.openxmlformats.org/officeDocument/2006/relationships/hyperlink" Target="http://www.shokokai.or.jp/?page_id=1754" TargetMode="External"/><Relationship Id="rId11" Type="http://schemas.openxmlformats.org/officeDocument/2006/relationships/image" Target="../media/image4.png"/><Relationship Id="rId5" Type="http://schemas.openxmlformats.org/officeDocument/2006/relationships/hyperlink" Target="https://yorozu.smrj.go.jp/" TargetMode="External"/><Relationship Id="rId15" Type="http://schemas.openxmlformats.org/officeDocument/2006/relationships/image" Target="../media/image8.png"/><Relationship Id="rId10" Type="http://schemas.openxmlformats.org/officeDocument/2006/relationships/hyperlink" Target="https://iryou-kinmukankyou.mhlw.go.jp/information/" TargetMode="External"/><Relationship Id="rId19" Type="http://schemas.openxmlformats.org/officeDocument/2006/relationships/image" Target="../media/image12.png"/><Relationship Id="rId4" Type="http://schemas.openxmlformats.org/officeDocument/2006/relationships/hyperlink" Target="https://www.johas.go.jp/sangyouhoken/sodan/tabid/122/Default.aspx" TargetMode="External"/><Relationship Id="rId9" Type="http://schemas.openxmlformats.org/officeDocument/2006/relationships/hyperlink" Target="http://www.mhlw.go.jp/kouseiroudoushou/shozaiannai/roudoukyoku/" TargetMode="External"/><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a:xfrm>
            <a:off x="185734" y="6980454"/>
            <a:ext cx="7206378" cy="264872"/>
          </a:xfrm>
          <a:prstGeom prst="rect">
            <a:avLst/>
          </a:prstGeom>
          <a:solidFill>
            <a:schemeClr val="tx2"/>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828000" tIns="0" bIns="0" rtlCol="0" anchor="ctr"/>
          <a:lstStyle/>
          <a:p>
            <a:pPr lvl="0"/>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施行： </a:t>
            </a:r>
            <a:r>
              <a:rPr lang="en-US" altLang="ja-JP"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年４月１日～　</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中小企業は、</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年４月１日～</a:t>
            </a:r>
          </a:p>
        </p:txBody>
      </p:sp>
      <p:sp>
        <p:nvSpPr>
          <p:cNvPr id="2" name="タイトル 1"/>
          <p:cNvSpPr>
            <a:spLocks noGrp="1"/>
          </p:cNvSpPr>
          <p:nvPr>
            <p:ph type="title"/>
          </p:nvPr>
        </p:nvSpPr>
        <p:spPr>
          <a:xfrm>
            <a:off x="18219" y="913414"/>
            <a:ext cx="7385961" cy="792088"/>
          </a:xfrm>
        </p:spPr>
        <p:txBody>
          <a:bodyPr>
            <a:noAutofit/>
          </a:bodyPr>
          <a:lstStyle/>
          <a:p>
            <a:r>
              <a:rPr lang="ja-JP" altLang="en-US" dirty="0" smtClean="0">
                <a:effectLst>
                  <a:outerShdw blurRad="50800" dist="38100" dir="2700000" algn="tl" rotWithShape="0">
                    <a:prstClr val="black">
                      <a:alpha val="40000"/>
                    </a:prstClr>
                  </a:outerShdw>
                </a:effectLst>
                <a:latin typeface="ＤＦ特太ゴシック体" panose="020B0509000000000000" pitchFamily="49" charset="-128"/>
                <a:ea typeface="ＤＦ特太ゴシック体" panose="020B0509000000000000" pitchFamily="49" charset="-128"/>
              </a:rPr>
              <a:t>「働き方</a:t>
            </a:r>
            <a:r>
              <a:rPr lang="en-US" altLang="ja-JP" dirty="0" smtClean="0">
                <a:effectLst>
                  <a:outerShdw blurRad="50800" dist="38100" dir="2700000" algn="tl" rotWithShape="0">
                    <a:prstClr val="black">
                      <a:alpha val="40000"/>
                    </a:prstClr>
                  </a:outerShdw>
                </a:effectLst>
                <a:latin typeface="ＤＦ特太ゴシック体" panose="020B0509000000000000" pitchFamily="49" charset="-128"/>
                <a:ea typeface="ＤＦ特太ゴシック体" panose="020B0509000000000000" pitchFamily="49" charset="-128"/>
              </a:rPr>
              <a:t>｣</a:t>
            </a:r>
            <a:r>
              <a:rPr lang="ja-JP" altLang="en-US" dirty="0">
                <a:effectLst>
                  <a:outerShdw blurRad="50800" dist="38100" dir="2700000" algn="tl" rotWithShape="0">
                    <a:prstClr val="black">
                      <a:alpha val="40000"/>
                    </a:prstClr>
                  </a:outerShdw>
                </a:effectLst>
                <a:latin typeface="ＤＦ特太ゴシック体" panose="020B0509000000000000" pitchFamily="49" charset="-128"/>
                <a:ea typeface="ＤＦ特太ゴシック体" panose="020B0509000000000000" pitchFamily="49" charset="-128"/>
              </a:rPr>
              <a:t> </a:t>
            </a:r>
            <a:r>
              <a:rPr lang="ja-JP" altLang="en-US" dirty="0" smtClean="0">
                <a:effectLst>
                  <a:outerShdw blurRad="50800" dist="38100" dir="2700000" algn="tl" rotWithShape="0">
                    <a:prstClr val="black">
                      <a:alpha val="40000"/>
                    </a:prstClr>
                  </a:outerShdw>
                </a:effectLst>
                <a:latin typeface="ＤＦ特太ゴシック体" panose="020B0509000000000000" pitchFamily="49" charset="-128"/>
                <a:ea typeface="ＤＦ特太ゴシック体" panose="020B0509000000000000" pitchFamily="49" charset="-128"/>
              </a:rPr>
              <a:t>が変わります</a:t>
            </a:r>
            <a:r>
              <a:rPr lang="en-US" altLang="ja-JP" dirty="0" smtClean="0">
                <a:effectLst>
                  <a:outerShdw blurRad="50800" dist="38100" dir="2700000" algn="tl" rotWithShape="0">
                    <a:prstClr val="black">
                      <a:alpha val="40000"/>
                    </a:prstClr>
                  </a:outerShdw>
                </a:effectLst>
                <a:latin typeface="ＤＦ特太ゴシック体" panose="020B0509000000000000" pitchFamily="49" charset="-128"/>
                <a:ea typeface="ＤＦ特太ゴシック体" panose="020B0509000000000000" pitchFamily="49" charset="-128"/>
              </a:rPr>
              <a:t>!</a:t>
            </a:r>
            <a:r>
              <a:rPr lang="en-US" altLang="ja-JP" dirty="0">
                <a:effectLst>
                  <a:outerShdw blurRad="50800" dist="38100" dir="2700000" algn="tl" rotWithShape="0">
                    <a:prstClr val="black">
                      <a:alpha val="40000"/>
                    </a:prstClr>
                  </a:outerShdw>
                </a:effectLst>
                <a:latin typeface="ＤＦ特太ゴシック体" panose="020B0509000000000000" pitchFamily="49" charset="-128"/>
                <a:ea typeface="ＤＦ特太ゴシック体" panose="020B0509000000000000" pitchFamily="49" charset="-128"/>
              </a:rPr>
              <a:t>!</a:t>
            </a:r>
            <a:endParaRPr lang="ja-JP" altLang="en-US" dirty="0">
              <a:effectLst>
                <a:outerShdw blurRad="50800" dist="38100" dir="2700000" algn="tl" rotWithShape="0">
                  <a:prstClr val="black">
                    <a:alpha val="40000"/>
                  </a:prstClr>
                </a:outerShdw>
              </a:effectLst>
              <a:latin typeface="ＤＦ特太ゴシック体" panose="020B0509000000000000" pitchFamily="49" charset="-128"/>
              <a:ea typeface="ＤＦ特太ゴシック体" panose="020B0509000000000000" pitchFamily="49" charset="-128"/>
            </a:endParaRPr>
          </a:p>
        </p:txBody>
      </p:sp>
      <p:grpSp>
        <p:nvGrpSpPr>
          <p:cNvPr id="17" name="グループ化 16"/>
          <p:cNvGrpSpPr/>
          <p:nvPr/>
        </p:nvGrpSpPr>
        <p:grpSpPr>
          <a:xfrm>
            <a:off x="268800" y="6764430"/>
            <a:ext cx="703519" cy="742510"/>
            <a:chOff x="207093" y="5325266"/>
            <a:chExt cx="703519" cy="742510"/>
          </a:xfrm>
        </p:grpSpPr>
        <p:sp>
          <p:nvSpPr>
            <p:cNvPr id="54" name="円/楕円 53"/>
            <p:cNvSpPr/>
            <p:nvPr/>
          </p:nvSpPr>
          <p:spPr>
            <a:xfrm>
              <a:off x="207093" y="5325266"/>
              <a:ext cx="612000" cy="61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71" name="テキスト ボックス 70"/>
            <p:cNvSpPr txBox="1"/>
            <p:nvPr/>
          </p:nvSpPr>
          <p:spPr>
            <a:xfrm>
              <a:off x="225695" y="5356020"/>
              <a:ext cx="684917" cy="266513"/>
            </a:xfrm>
            <a:prstGeom prst="rect">
              <a:avLst/>
            </a:prstGeom>
            <a:noFill/>
          </p:spPr>
          <p:txBody>
            <a:bodyPr wrap="square" rtlCol="0">
              <a:noAutofit/>
            </a:bodyPr>
            <a:lstStyle/>
            <a:p>
              <a:r>
                <a:rPr kumimoji="1" lang="en-US" altLang="ja-JP" sz="1000" dirty="0" smtClean="0">
                  <a:ln w="6350">
                    <a:solidFill>
                      <a:schemeClr val="accent1">
                        <a:lumMod val="50000"/>
                      </a:schemeClr>
                    </a:solidFill>
                  </a:ln>
                  <a:solidFill>
                    <a:schemeClr val="bg1"/>
                  </a:solidFill>
                  <a:latin typeface="Rockwell Extra Bold" panose="02060903040505020403" pitchFamily="18" charset="0"/>
                </a:rPr>
                <a:t>Point</a:t>
              </a:r>
              <a:endParaRPr kumimoji="1" lang="ja-JP" altLang="en-US" sz="1000" dirty="0">
                <a:ln w="6350">
                  <a:solidFill>
                    <a:schemeClr val="accent1">
                      <a:lumMod val="50000"/>
                    </a:schemeClr>
                  </a:solidFill>
                </a:ln>
                <a:solidFill>
                  <a:schemeClr val="bg1"/>
                </a:solidFill>
                <a:latin typeface="Rockwell Extra Bold" panose="02060903040505020403" pitchFamily="18" charset="0"/>
              </a:endParaRPr>
            </a:p>
          </p:txBody>
        </p:sp>
        <p:sp>
          <p:nvSpPr>
            <p:cNvPr id="72" name="テキスト ボックス 71"/>
            <p:cNvSpPr txBox="1"/>
            <p:nvPr/>
          </p:nvSpPr>
          <p:spPr>
            <a:xfrm>
              <a:off x="296262" y="5416303"/>
              <a:ext cx="273515" cy="651473"/>
            </a:xfrm>
            <a:prstGeom prst="rect">
              <a:avLst/>
            </a:prstGeom>
            <a:noFill/>
          </p:spPr>
          <p:txBody>
            <a:bodyPr wrap="square" rtlCol="0">
              <a:noAutofit/>
            </a:bodyPr>
            <a:lstStyle/>
            <a:p>
              <a:r>
                <a:rPr kumimoji="1" lang="en-US" altLang="ja-JP" sz="3000" dirty="0" smtClean="0">
                  <a:ln w="6350">
                    <a:solidFill>
                      <a:schemeClr val="accent1">
                        <a:lumMod val="50000"/>
                      </a:schemeClr>
                    </a:solidFill>
                  </a:ln>
                  <a:solidFill>
                    <a:schemeClr val="bg1"/>
                  </a:solidFill>
                  <a:latin typeface="Rockwell Extra Bold" panose="02060903040505020403" pitchFamily="18" charset="0"/>
                </a:rPr>
                <a:t>3</a:t>
              </a:r>
              <a:endParaRPr kumimoji="1" lang="ja-JP" altLang="en-US" sz="3000" dirty="0">
                <a:ln w="6350">
                  <a:solidFill>
                    <a:schemeClr val="accent1">
                      <a:lumMod val="50000"/>
                    </a:schemeClr>
                  </a:solidFill>
                </a:ln>
                <a:solidFill>
                  <a:schemeClr val="bg1"/>
                </a:solidFill>
                <a:latin typeface="Rockwell Extra Bold" panose="02060903040505020403" pitchFamily="18" charset="0"/>
              </a:endParaRPr>
            </a:p>
          </p:txBody>
        </p:sp>
      </p:grpSp>
      <p:sp>
        <p:nvSpPr>
          <p:cNvPr id="74" name="テキスト ボックス 73"/>
          <p:cNvSpPr txBox="1"/>
          <p:nvPr/>
        </p:nvSpPr>
        <p:spPr>
          <a:xfrm>
            <a:off x="915574" y="5649778"/>
            <a:ext cx="6791544" cy="461665"/>
          </a:xfrm>
          <a:prstGeom prst="rect">
            <a:avLst/>
          </a:prstGeom>
          <a:noFill/>
          <a:ln w="3175">
            <a:noFill/>
          </a:ln>
        </p:spPr>
        <p:txBody>
          <a:bodyPr wrap="square" rtlCol="0">
            <a:spAutoFit/>
          </a:bodyPr>
          <a:lstStyle/>
          <a:p>
            <a:pPr lvl="0"/>
            <a:r>
              <a:rPr lang="ja-JP" altLang="en-US" sz="2400" b="1" u="sng" dirty="0">
                <a:latin typeface="メイリオ" panose="020B0604030504040204" pitchFamily="50" charset="-128"/>
                <a:ea typeface="メイリオ" panose="020B0604030504040204" pitchFamily="50" charset="-128"/>
                <a:cs typeface="メイリオ" panose="020B0604030504040204" pitchFamily="50" charset="-128"/>
              </a:rPr>
              <a:t>年次有給休暇の確実な取得</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が必要です！</a:t>
            </a:r>
            <a:endParaRPr lang="ja-JP"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 name="Picture 2" descr="C:\Users\NKBJA\Pictures\新しいフォルダー\無題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8959" y="9937119"/>
            <a:ext cx="2050951" cy="648072"/>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324247" y="458432"/>
            <a:ext cx="2622073" cy="369332"/>
          </a:xfrm>
          <a:prstGeom prst="rect">
            <a:avLst/>
          </a:prstGeom>
          <a:noFill/>
        </p:spPr>
        <p:txBody>
          <a:bodyPr wrap="square" rtlCol="0">
            <a:spAutoFit/>
          </a:bodyPr>
          <a:lstStyle/>
          <a:p>
            <a:r>
              <a:rPr kumimoji="1" lang="ja-JP" altLang="en-US" sz="1800" dirty="0" smtClean="0">
                <a:solidFill>
                  <a:schemeClr val="bg1"/>
                </a:solidFill>
                <a:latin typeface="ＤＦ特太ゴシック体" panose="020B0509000000000000" pitchFamily="49" charset="-128"/>
                <a:ea typeface="ＤＦ特太ゴシック体" panose="020B0509000000000000" pitchFamily="49" charset="-128"/>
              </a:rPr>
              <a:t>事業主の皆さまへ</a:t>
            </a:r>
            <a:endParaRPr kumimoji="1" lang="ja-JP" altLang="en-US" sz="18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34" name="テキスト ボックス 33"/>
          <p:cNvSpPr txBox="1"/>
          <p:nvPr/>
        </p:nvSpPr>
        <p:spPr>
          <a:xfrm>
            <a:off x="874454" y="4098081"/>
            <a:ext cx="6475107" cy="871008"/>
          </a:xfrm>
          <a:prstGeom prst="rect">
            <a:avLst/>
          </a:prstGeom>
          <a:noFill/>
          <a:ln w="3175">
            <a:noFill/>
          </a:ln>
        </p:spPr>
        <p:txBody>
          <a:bodyPr wrap="square" rtlCol="0">
            <a:spAutoFit/>
          </a:bodyPr>
          <a:lstStyle/>
          <a:p>
            <a:pPr lvl="0">
              <a:lnSpc>
                <a:spcPct val="110000"/>
              </a:lnSpc>
            </a:pP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時間外労働の上限について、</a:t>
            </a:r>
            <a:r>
              <a:rPr lang="ja-JP" altLang="en-US" sz="2000" b="1" u="sng"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000" b="1" u="sng"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2000" b="1" u="sng"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時間、年</a:t>
            </a:r>
            <a:r>
              <a:rPr lang="en-US" altLang="ja-JP" sz="2000" b="1" u="sng"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360</a:t>
            </a:r>
            <a:r>
              <a:rPr lang="ja-JP" altLang="en-US" sz="2000" b="1" u="sng"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を原則とし</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ct val="110000"/>
              </a:lnSpc>
            </a:pP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臨時的</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な特別な事情がある場合でも年</a:t>
            </a:r>
            <a:r>
              <a:rPr lang="en-US" altLang="ja-JP"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720</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時間、単月</a:t>
            </a:r>
            <a:r>
              <a:rPr lang="en-US" altLang="ja-JP"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時間未満</a:t>
            </a:r>
            <a:r>
              <a:rPr lang="ja-JP" altLang="en-US" sz="9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（休日</a:t>
            </a:r>
            <a:r>
              <a:rPr lang="ja-JP" altLang="en-US" sz="9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労働含む</a:t>
            </a:r>
            <a:r>
              <a:rPr lang="ja-JP" altLang="en-US" sz="9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ct val="110000"/>
              </a:lnSpc>
            </a:pP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複</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数月平均</a:t>
            </a:r>
            <a:r>
              <a:rPr lang="en-US" altLang="ja-JP"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80</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9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（休日労働含む）</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を限度に</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設定する必要があります。</a:t>
            </a:r>
            <a:endPar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テキスト ボックス 34"/>
          <p:cNvSpPr txBox="1"/>
          <p:nvPr/>
        </p:nvSpPr>
        <p:spPr>
          <a:xfrm>
            <a:off x="912435" y="6031629"/>
            <a:ext cx="6333495" cy="650947"/>
          </a:xfrm>
          <a:prstGeom prst="rect">
            <a:avLst/>
          </a:prstGeom>
          <a:noFill/>
          <a:ln w="3175">
            <a:noFill/>
          </a:ln>
        </p:spPr>
        <p:txBody>
          <a:bodyPr wrap="square" rtlCol="0">
            <a:spAutoFit/>
          </a:bodyPr>
          <a:lstStyle/>
          <a:p>
            <a:pPr lvl="0">
              <a:lnSpc>
                <a:spcPct val="110000"/>
              </a:lnSpc>
            </a:pP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使用者は、</a:t>
            </a:r>
            <a:r>
              <a:rPr lang="en-US" altLang="ja-JP"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日以上の年次</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有給休暇</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が付与</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される全ての労働者</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に対し</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ct val="110000"/>
              </a:lnSpc>
            </a:pPr>
            <a:r>
              <a:rPr lang="ja-JP" altLang="en-US" sz="2000" b="1" u="sng"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毎年５日、</a:t>
            </a:r>
            <a:r>
              <a:rPr lang="ja-JP" altLang="en-US" sz="2000" b="1" u="sng"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時季を指定</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して有給休暇を与える必要があります。</a:t>
            </a:r>
            <a:endPar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904167" y="7266802"/>
            <a:ext cx="6661263" cy="830997"/>
          </a:xfrm>
          <a:prstGeom prst="rect">
            <a:avLst/>
          </a:prstGeom>
          <a:noFill/>
          <a:ln w="3175">
            <a:noFill/>
          </a:ln>
        </p:spPr>
        <p:txBody>
          <a:bodyPr wrap="square" rtlCol="0">
            <a:spAutoFit/>
          </a:bodyPr>
          <a:lstStyle/>
          <a:p>
            <a:pPr lvl="0"/>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正規雇用労働者と非正規雇用</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労働者の</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間</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2400" b="1" u="sng" dirty="0" smtClean="0">
                <a:latin typeface="メイリオ" panose="020B0604030504040204" pitchFamily="50" charset="-128"/>
                <a:ea typeface="メイリオ" panose="020B0604030504040204" pitchFamily="50" charset="-128"/>
                <a:cs typeface="メイリオ" panose="020B0604030504040204" pitchFamily="50" charset="-128"/>
              </a:rPr>
              <a:t>不合理</a:t>
            </a:r>
            <a:r>
              <a:rPr lang="ja-JP" altLang="en-US" sz="2400" b="1" u="sng" dirty="0">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sz="2400" b="1" u="sng" dirty="0" smtClean="0">
                <a:latin typeface="メイリオ" panose="020B0604030504040204" pitchFamily="50" charset="-128"/>
                <a:ea typeface="メイリオ" panose="020B0604030504040204" pitchFamily="50" charset="-128"/>
                <a:cs typeface="メイリオ" panose="020B0604030504040204" pitchFamily="50" charset="-128"/>
              </a:rPr>
              <a:t>待遇差が禁止</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されます！</a:t>
            </a:r>
            <a:endParaRPr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879075" y="8009770"/>
            <a:ext cx="6500352" cy="871008"/>
          </a:xfrm>
          <a:prstGeom prst="rect">
            <a:avLst/>
          </a:prstGeom>
          <a:noFill/>
          <a:ln w="3175">
            <a:noFill/>
          </a:ln>
        </p:spPr>
        <p:txBody>
          <a:bodyPr wrap="square" rtlCol="0">
            <a:spAutoFit/>
          </a:bodyPr>
          <a:lstStyle/>
          <a:p>
            <a:pPr lvl="0">
              <a:lnSpc>
                <a:spcPct val="110000"/>
              </a:lnSpc>
            </a:pP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同一企業内において、</a:t>
            </a:r>
            <a:endParaRPr lang="en-US" altLang="ja-JP"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ct val="110000"/>
              </a:lnSpc>
            </a:pP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正規雇用労働者と非正規雇用労働者</a:t>
            </a:r>
            <a:r>
              <a:rPr lang="ja-JP" altLang="en-US" sz="9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（パートタイム労働者、有期雇用労働者、派遣労働者）</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の間で、</a:t>
            </a:r>
            <a:endParaRPr lang="en-US" altLang="ja-JP"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ct val="110000"/>
              </a:lnSpc>
            </a:pPr>
            <a:r>
              <a:rPr lang="ja-JP" altLang="en-US" sz="2000" b="1" u="sng"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基本給</a:t>
            </a:r>
            <a:r>
              <a:rPr lang="ja-JP" altLang="en-US" sz="1300" b="1" u="sng"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2000" b="1" u="sng"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賞与</a:t>
            </a:r>
            <a:r>
              <a:rPr lang="ja-JP" altLang="en-US" sz="1300" b="1" u="sng"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などの</a:t>
            </a:r>
            <a:r>
              <a:rPr lang="ja-JP" altLang="en-US" sz="2000" b="1" u="sng"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個々の待遇ごとに</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不合理な</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待遇</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差が禁止されます。</a:t>
            </a:r>
            <a:endPar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タイトル 1"/>
          <p:cNvSpPr txBox="1">
            <a:spLocks/>
          </p:cNvSpPr>
          <p:nvPr/>
        </p:nvSpPr>
        <p:spPr>
          <a:xfrm>
            <a:off x="43551" y="1659025"/>
            <a:ext cx="7517712" cy="11139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smtClean="0">
                <a:solidFill>
                  <a:schemeClr val="bg1"/>
                </a:solidFill>
                <a:effectLst>
                  <a:outerShdw blurRad="50800" dist="38100" dir="2700000" algn="tl" rotWithShape="0">
                    <a:prstClr val="black">
                      <a:alpha val="40000"/>
                    </a:prstClr>
                  </a:outerShdw>
                </a:effectLst>
                <a:latin typeface="ＤＦ特太ゴシック体" panose="020B0509000000000000" pitchFamily="49" charset="-128"/>
                <a:ea typeface="ＤＦ特太ゴシック体" panose="020B0509000000000000" pitchFamily="49" charset="-128"/>
              </a:rPr>
              <a:t>２０１９年</a:t>
            </a:r>
            <a:r>
              <a:rPr lang="ja-JP" altLang="en-US" sz="2400" dirty="0" smtClean="0">
                <a:effectLst>
                  <a:outerShdw blurRad="50800" dist="38100" dir="2700000" algn="tl" rotWithShape="0">
                    <a:prstClr val="black">
                      <a:alpha val="40000"/>
                    </a:prstClr>
                  </a:outerShdw>
                </a:effectLst>
                <a:latin typeface="ＤＦ特太ゴシック体" panose="020B0509000000000000" pitchFamily="49" charset="-128"/>
                <a:ea typeface="ＤＦ特太ゴシック体" panose="020B0509000000000000" pitchFamily="49" charset="-128"/>
              </a:rPr>
              <a:t>４月１日から</a:t>
            </a:r>
            <a:r>
              <a:rPr lang="en-US" altLang="ja-JP" sz="2400" dirty="0" smtClean="0">
                <a:effectLst>
                  <a:outerShdw blurRad="50800" dist="38100" dir="2700000" algn="tl" rotWithShape="0">
                    <a:prstClr val="black">
                      <a:alpha val="40000"/>
                    </a:prstClr>
                  </a:outerShdw>
                </a:effectLst>
                <a:latin typeface="ＤＦ特太ゴシック体" panose="020B0509000000000000" pitchFamily="49" charset="-128"/>
                <a:ea typeface="ＤＦ特太ゴシック体" panose="020B0509000000000000" pitchFamily="49" charset="-128"/>
              </a:rPr>
              <a:t/>
            </a:r>
            <a:br>
              <a:rPr lang="en-US" altLang="ja-JP" sz="2400" dirty="0" smtClean="0">
                <a:effectLst>
                  <a:outerShdw blurRad="50800" dist="38100" dir="2700000" algn="tl" rotWithShape="0">
                    <a:prstClr val="black">
                      <a:alpha val="40000"/>
                    </a:prstClr>
                  </a:outerShdw>
                </a:effectLst>
                <a:latin typeface="ＤＦ特太ゴシック体" panose="020B0509000000000000" pitchFamily="49" charset="-128"/>
                <a:ea typeface="ＤＦ特太ゴシック体" panose="020B0509000000000000" pitchFamily="49" charset="-128"/>
              </a:rPr>
            </a:br>
            <a:r>
              <a:rPr lang="ja-JP" altLang="en-US" sz="2400" dirty="0" smtClean="0">
                <a:effectLst>
                  <a:outerShdw blurRad="50800" dist="38100" dir="2700000" algn="tl" rotWithShape="0">
                    <a:prstClr val="black">
                      <a:alpha val="40000"/>
                    </a:prstClr>
                  </a:outerShdw>
                </a:effectLst>
                <a:latin typeface="ＤＦ特太ゴシック体" panose="020B0509000000000000" pitchFamily="49" charset="-128"/>
                <a:ea typeface="ＤＦ特太ゴシック体" panose="020B0509000000000000" pitchFamily="49" charset="-128"/>
              </a:rPr>
              <a:t>働き方改革関連法が順次施行されます</a:t>
            </a:r>
            <a:endParaRPr lang="ja-JP" altLang="en-US" sz="2800" dirty="0">
              <a:effectLst>
                <a:outerShdw blurRad="50800" dist="38100" dir="2700000" algn="tl" rotWithShape="0">
                  <a:prstClr val="black">
                    <a:alpha val="40000"/>
                  </a:prstClr>
                </a:outerShdw>
              </a:effectLst>
              <a:latin typeface="ＤＦ特太ゴシック体" panose="020B0509000000000000" pitchFamily="49" charset="-128"/>
              <a:ea typeface="ＤＦ特太ゴシック体" panose="020B0509000000000000" pitchFamily="49" charset="-128"/>
            </a:endParaRPr>
          </a:p>
        </p:txBody>
      </p:sp>
      <p:sp>
        <p:nvSpPr>
          <p:cNvPr id="18" name="正方形/長方形 17"/>
          <p:cNvSpPr/>
          <p:nvPr/>
        </p:nvSpPr>
        <p:spPr>
          <a:xfrm>
            <a:off x="185734" y="3317495"/>
            <a:ext cx="7206378" cy="264872"/>
          </a:xfrm>
          <a:prstGeom prst="rect">
            <a:avLst/>
          </a:prstGeom>
          <a:solidFill>
            <a:schemeClr val="tx2"/>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828000" tIns="0" bIns="0" rtlCol="0" anchor="ctr"/>
          <a:lstStyle/>
          <a:p>
            <a:pPr lvl="0"/>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施行：</a:t>
            </a:r>
            <a:r>
              <a:rPr lang="en-US" altLang="ja-JP"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年４月１日～　</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中小企業は、</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年４月１日</a:t>
            </a:r>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4" name="グループ化 23"/>
          <p:cNvGrpSpPr/>
          <p:nvPr/>
        </p:nvGrpSpPr>
        <p:grpSpPr>
          <a:xfrm>
            <a:off x="328653" y="3177682"/>
            <a:ext cx="697870" cy="621318"/>
            <a:chOff x="199040" y="3827822"/>
            <a:chExt cx="697870" cy="621318"/>
          </a:xfrm>
        </p:grpSpPr>
        <p:sp>
          <p:nvSpPr>
            <p:cNvPr id="20" name="円/楕円 19"/>
            <p:cNvSpPr/>
            <p:nvPr/>
          </p:nvSpPr>
          <p:spPr>
            <a:xfrm>
              <a:off x="199040" y="3827822"/>
              <a:ext cx="612000" cy="61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21" name="テキスト ボックス 20"/>
            <p:cNvSpPr txBox="1"/>
            <p:nvPr/>
          </p:nvSpPr>
          <p:spPr>
            <a:xfrm>
              <a:off x="222804" y="3899858"/>
              <a:ext cx="674106" cy="207109"/>
            </a:xfrm>
            <a:prstGeom prst="rect">
              <a:avLst/>
            </a:prstGeom>
            <a:noFill/>
          </p:spPr>
          <p:txBody>
            <a:bodyPr wrap="square" rtlCol="0">
              <a:noAutofit/>
            </a:bodyPr>
            <a:lstStyle/>
            <a:p>
              <a:r>
                <a:rPr kumimoji="1" lang="en-US" altLang="ja-JP" sz="1000" dirty="0" smtClean="0">
                  <a:ln w="6350">
                    <a:solidFill>
                      <a:schemeClr val="accent1">
                        <a:lumMod val="50000"/>
                      </a:schemeClr>
                    </a:solidFill>
                  </a:ln>
                  <a:solidFill>
                    <a:schemeClr val="bg1"/>
                  </a:solidFill>
                  <a:latin typeface="Rockwell Extra Bold" panose="02060903040505020403" pitchFamily="18" charset="0"/>
                </a:rPr>
                <a:t>Point</a:t>
              </a:r>
              <a:endParaRPr kumimoji="1" lang="ja-JP" altLang="en-US" sz="1000" dirty="0">
                <a:ln w="6350">
                  <a:solidFill>
                    <a:schemeClr val="accent1">
                      <a:lumMod val="50000"/>
                    </a:schemeClr>
                  </a:solidFill>
                </a:ln>
                <a:solidFill>
                  <a:schemeClr val="bg1"/>
                </a:solidFill>
                <a:latin typeface="Rockwell Extra Bold" panose="02060903040505020403" pitchFamily="18" charset="0"/>
              </a:endParaRPr>
            </a:p>
          </p:txBody>
        </p:sp>
        <p:sp>
          <p:nvSpPr>
            <p:cNvPr id="22" name="テキスト ボックス 21"/>
            <p:cNvSpPr txBox="1"/>
            <p:nvPr/>
          </p:nvSpPr>
          <p:spPr>
            <a:xfrm>
              <a:off x="294401" y="3942876"/>
              <a:ext cx="269198" cy="506264"/>
            </a:xfrm>
            <a:prstGeom prst="rect">
              <a:avLst/>
            </a:prstGeom>
            <a:noFill/>
          </p:spPr>
          <p:txBody>
            <a:bodyPr wrap="square" rtlCol="0">
              <a:noAutofit/>
            </a:bodyPr>
            <a:lstStyle/>
            <a:p>
              <a:r>
                <a:rPr kumimoji="1" lang="en-US" altLang="ja-JP" sz="3000" dirty="0" smtClean="0">
                  <a:ln w="6350">
                    <a:solidFill>
                      <a:schemeClr val="accent1">
                        <a:lumMod val="50000"/>
                      </a:schemeClr>
                    </a:solidFill>
                  </a:ln>
                  <a:solidFill>
                    <a:schemeClr val="bg1"/>
                  </a:solidFill>
                  <a:latin typeface="Rockwell Extra Bold" panose="02060903040505020403" pitchFamily="18" charset="0"/>
                </a:rPr>
                <a:t>1</a:t>
              </a:r>
              <a:endParaRPr kumimoji="1" lang="ja-JP" altLang="en-US" sz="3000" dirty="0">
                <a:ln w="6350">
                  <a:solidFill>
                    <a:schemeClr val="accent1">
                      <a:lumMod val="50000"/>
                    </a:schemeClr>
                  </a:solidFill>
                </a:ln>
                <a:solidFill>
                  <a:schemeClr val="bg1"/>
                </a:solidFill>
                <a:latin typeface="Rockwell Extra Bold" panose="02060903040505020403" pitchFamily="18" charset="0"/>
              </a:endParaRPr>
            </a:p>
          </p:txBody>
        </p:sp>
      </p:grpSp>
      <p:sp>
        <p:nvSpPr>
          <p:cNvPr id="44" name="テキスト ボックス 43"/>
          <p:cNvSpPr txBox="1"/>
          <p:nvPr/>
        </p:nvSpPr>
        <p:spPr>
          <a:xfrm>
            <a:off x="874454" y="3710743"/>
            <a:ext cx="6320803" cy="461665"/>
          </a:xfrm>
          <a:prstGeom prst="rect">
            <a:avLst/>
          </a:prstGeom>
          <a:noFill/>
          <a:ln w="3175">
            <a:noFill/>
          </a:ln>
        </p:spPr>
        <p:txBody>
          <a:bodyPr wrap="square" rtlCol="0">
            <a:spAutoFit/>
          </a:bodyPr>
          <a:lstStyle/>
          <a:p>
            <a:pPr lvl="0"/>
            <a:r>
              <a:rPr lang="ja-JP" altLang="en-US" sz="2400" b="1" u="sng" dirty="0" smtClean="0">
                <a:latin typeface="メイリオ" panose="020B0604030504040204" pitchFamily="50" charset="-128"/>
                <a:ea typeface="メイリオ" panose="020B0604030504040204" pitchFamily="50" charset="-128"/>
                <a:cs typeface="メイリオ" panose="020B0604030504040204" pitchFamily="50" charset="-128"/>
              </a:rPr>
              <a:t>時間外労働の</a:t>
            </a:r>
            <a:r>
              <a:rPr lang="ja-JP" altLang="en-US" sz="2400" b="1" u="sng" dirty="0">
                <a:latin typeface="メイリオ" panose="020B0604030504040204" pitchFamily="50" charset="-128"/>
                <a:ea typeface="メイリオ" panose="020B0604030504040204" pitchFamily="50" charset="-128"/>
                <a:cs typeface="メイリオ" panose="020B0604030504040204" pitchFamily="50" charset="-128"/>
              </a:rPr>
              <a:t>上限</a:t>
            </a:r>
            <a:r>
              <a:rPr lang="ja-JP" altLang="en-US" sz="2400" b="1" u="sng" dirty="0" smtClean="0">
                <a:latin typeface="メイリオ" panose="020B0604030504040204" pitchFamily="50" charset="-128"/>
                <a:ea typeface="メイリオ" panose="020B0604030504040204" pitchFamily="50" charset="-128"/>
                <a:cs typeface="メイリオ" panose="020B0604030504040204" pitchFamily="50" charset="-128"/>
              </a:rPr>
              <a:t>規制</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が導入されます！</a:t>
            </a:r>
            <a:endParaRPr lang="ja-JP"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185734" y="5240449"/>
            <a:ext cx="7206378" cy="264872"/>
          </a:xfrm>
          <a:prstGeom prst="rect">
            <a:avLst/>
          </a:prstGeom>
          <a:solidFill>
            <a:schemeClr val="tx2"/>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828000" tIns="0" bIns="0" rtlCol="0" anchor="ctr"/>
          <a:lstStyle/>
          <a:p>
            <a:pPr lvl="0"/>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施行：</a:t>
            </a:r>
            <a:r>
              <a:rPr lang="ja-JP" altLang="en-US" sz="13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年４月１日</a:t>
            </a:r>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3" name="グループ化 22"/>
          <p:cNvGrpSpPr/>
          <p:nvPr/>
        </p:nvGrpSpPr>
        <p:grpSpPr>
          <a:xfrm>
            <a:off x="300435" y="5097596"/>
            <a:ext cx="658850" cy="630769"/>
            <a:chOff x="216452" y="4580830"/>
            <a:chExt cx="658850" cy="630769"/>
          </a:xfrm>
        </p:grpSpPr>
        <p:sp>
          <p:nvSpPr>
            <p:cNvPr id="53" name="円/楕円 52"/>
            <p:cNvSpPr/>
            <p:nvPr/>
          </p:nvSpPr>
          <p:spPr>
            <a:xfrm>
              <a:off x="216452" y="4580830"/>
              <a:ext cx="612000" cy="61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grpSp>
          <p:nvGrpSpPr>
            <p:cNvPr id="61" name="グループ化 60"/>
            <p:cNvGrpSpPr>
              <a:grpSpLocks noChangeAspect="1"/>
            </p:cNvGrpSpPr>
            <p:nvPr/>
          </p:nvGrpSpPr>
          <p:grpSpPr>
            <a:xfrm>
              <a:off x="228478" y="4604467"/>
              <a:ext cx="646824" cy="607132"/>
              <a:chOff x="4712707" y="657522"/>
              <a:chExt cx="1352375" cy="1116594"/>
            </a:xfrm>
          </p:grpSpPr>
          <p:sp>
            <p:nvSpPr>
              <p:cNvPr id="64" name="テキスト ボックス 63"/>
              <p:cNvSpPr txBox="1"/>
              <p:nvPr/>
            </p:nvSpPr>
            <p:spPr>
              <a:xfrm>
                <a:off x="4712707" y="657522"/>
                <a:ext cx="1352375" cy="415499"/>
              </a:xfrm>
              <a:prstGeom prst="rect">
                <a:avLst/>
              </a:prstGeom>
              <a:noFill/>
            </p:spPr>
            <p:txBody>
              <a:bodyPr wrap="square" rtlCol="0">
                <a:noAutofit/>
              </a:bodyPr>
              <a:lstStyle/>
              <a:p>
                <a:r>
                  <a:rPr kumimoji="1" lang="en-US" altLang="ja-JP" sz="1000" dirty="0" smtClean="0">
                    <a:ln w="6350">
                      <a:solidFill>
                        <a:schemeClr val="accent1">
                          <a:lumMod val="50000"/>
                        </a:schemeClr>
                      </a:solidFill>
                    </a:ln>
                    <a:solidFill>
                      <a:schemeClr val="bg1"/>
                    </a:solidFill>
                    <a:latin typeface="Rockwell Extra Bold" panose="02060903040505020403" pitchFamily="18" charset="0"/>
                  </a:rPr>
                  <a:t>Point</a:t>
                </a:r>
                <a:endParaRPr kumimoji="1" lang="ja-JP" altLang="en-US" sz="1000" dirty="0">
                  <a:ln w="6350">
                    <a:solidFill>
                      <a:schemeClr val="accent1">
                        <a:lumMod val="50000"/>
                      </a:schemeClr>
                    </a:solidFill>
                  </a:ln>
                  <a:solidFill>
                    <a:schemeClr val="bg1"/>
                  </a:solidFill>
                  <a:latin typeface="Rockwell Extra Bold" panose="02060903040505020403" pitchFamily="18" charset="0"/>
                </a:endParaRPr>
              </a:p>
            </p:txBody>
          </p:sp>
          <p:sp>
            <p:nvSpPr>
              <p:cNvPr id="65" name="テキスト ボックス 64"/>
              <p:cNvSpPr txBox="1"/>
              <p:nvPr/>
            </p:nvSpPr>
            <p:spPr>
              <a:xfrm>
                <a:off x="4815693" y="758457"/>
                <a:ext cx="540060" cy="1015659"/>
              </a:xfrm>
              <a:prstGeom prst="rect">
                <a:avLst/>
              </a:prstGeom>
              <a:noFill/>
            </p:spPr>
            <p:txBody>
              <a:bodyPr wrap="square" rtlCol="0">
                <a:noAutofit/>
              </a:bodyPr>
              <a:lstStyle/>
              <a:p>
                <a:r>
                  <a:rPr kumimoji="1" lang="en-US" altLang="ja-JP" sz="3000" dirty="0" smtClean="0">
                    <a:ln w="6350">
                      <a:solidFill>
                        <a:schemeClr val="accent1">
                          <a:lumMod val="50000"/>
                        </a:schemeClr>
                      </a:solidFill>
                    </a:ln>
                    <a:solidFill>
                      <a:schemeClr val="bg1"/>
                    </a:solidFill>
                    <a:latin typeface="Rockwell Extra Bold" panose="02060903040505020403" pitchFamily="18" charset="0"/>
                  </a:rPr>
                  <a:t>2</a:t>
                </a:r>
              </a:p>
              <a:p>
                <a:endParaRPr kumimoji="1" lang="ja-JP" altLang="en-US" sz="3200" dirty="0">
                  <a:ln w="6350">
                    <a:solidFill>
                      <a:schemeClr val="tx1"/>
                    </a:solidFill>
                  </a:ln>
                  <a:solidFill>
                    <a:schemeClr val="bg1"/>
                  </a:solidFill>
                  <a:latin typeface="Rockwell Extra Bold" panose="02060903040505020403" pitchFamily="18" charset="0"/>
                </a:endParaRPr>
              </a:p>
            </p:txBody>
          </p:sp>
        </p:grpSp>
      </p:grpSp>
      <p:sp>
        <p:nvSpPr>
          <p:cNvPr id="42" name="角丸四角形 41"/>
          <p:cNvSpPr/>
          <p:nvPr/>
        </p:nvSpPr>
        <p:spPr>
          <a:xfrm>
            <a:off x="257578" y="9134694"/>
            <a:ext cx="7098082" cy="720000"/>
          </a:xfrm>
          <a:prstGeom prst="round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rtlCol="0" anchor="ctr"/>
          <a:lstStyle/>
          <a:p>
            <a:pPr algn="ctr"/>
            <a:r>
              <a:rPr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「働き方」に関する詳細・お悩みは</a:t>
            </a:r>
            <a:r>
              <a:rPr lang="en-US" altLang="ja-JP" sz="16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相談窓口</a:t>
            </a:r>
            <a:r>
              <a:rPr lang="en-US" altLang="ja-JP"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へ</a:t>
            </a:r>
            <a:endParaRPr lang="en-US" altLang="ja-JP"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ja-JP"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改正法</a:t>
            </a:r>
            <a:r>
              <a:rPr lang="ja-JP" altLang="ja-JP"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の詳細は厚生労働省</a:t>
            </a:r>
            <a:r>
              <a:rPr lang="en-US" altLang="ja-JP"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HP</a:t>
            </a:r>
            <a:r>
              <a:rPr lang="ja-JP" altLang="ja-JP"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『「働き方改革」の実現に向けて』をご覧ください</a:t>
            </a:r>
            <a:r>
              <a:rPr lang="ja-JP" altLang="ja-JP"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hlinkClick r:id="rId3"/>
              </a:rPr>
              <a:t>http://</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hlinkClick r:id="rId3"/>
              </a:rPr>
              <a:t>www.mhlw.go.jp/stf/seisakunitsuite/bunya/0000148322.html</a:t>
            </a:r>
            <a:endPar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16556" y="9937119"/>
            <a:ext cx="1096963"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5529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 name="ホームベース 32"/>
          <p:cNvSpPr/>
          <p:nvPr/>
        </p:nvSpPr>
        <p:spPr>
          <a:xfrm rot="5400000">
            <a:off x="-220289" y="9858767"/>
            <a:ext cx="972000" cy="288000"/>
          </a:xfrm>
          <a:prstGeom prst="homePlat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20" name="表 19"/>
          <p:cNvGraphicFramePr>
            <a:graphicFrameLocks noGrp="1"/>
          </p:cNvGraphicFramePr>
          <p:nvPr>
            <p:extLst>
              <p:ext uri="{D42A27DB-BD31-4B8C-83A1-F6EECF244321}">
                <p14:modId xmlns:p14="http://schemas.microsoft.com/office/powerpoint/2010/main" val="918186971"/>
              </p:ext>
            </p:extLst>
          </p:nvPr>
        </p:nvGraphicFramePr>
        <p:xfrm>
          <a:off x="468262" y="2959649"/>
          <a:ext cx="6743891" cy="6500085"/>
        </p:xfrm>
        <a:graphic>
          <a:graphicData uri="http://schemas.openxmlformats.org/drawingml/2006/table">
            <a:tbl>
              <a:tblPr firstRow="1" bandRow="1"/>
              <a:tblGrid>
                <a:gridCol w="2069174">
                  <a:extLst>
                    <a:ext uri="{9D8B030D-6E8A-4147-A177-3AD203B41FA5}">
                      <a16:colId xmlns:a16="http://schemas.microsoft.com/office/drawing/2014/main" val="3497087403"/>
                    </a:ext>
                  </a:extLst>
                </a:gridCol>
                <a:gridCol w="4674717">
                  <a:extLst>
                    <a:ext uri="{9D8B030D-6E8A-4147-A177-3AD203B41FA5}">
                      <a16:colId xmlns:a16="http://schemas.microsoft.com/office/drawing/2014/main" val="2011817779"/>
                    </a:ext>
                  </a:extLst>
                </a:gridCol>
              </a:tblGrid>
              <a:tr h="1082187">
                <a:tc>
                  <a:txBody>
                    <a:bodyPr/>
                    <a:lstStyle/>
                    <a:p>
                      <a:pPr algn="l">
                        <a:lnSpc>
                          <a:spcPct val="110000"/>
                        </a:lnSpc>
                      </a:pPr>
                      <a:r>
                        <a:rPr kumimoji="1" lang="ja-JP" altLang="en-US" sz="1400" b="1" dirty="0" smtClean="0">
                          <a:solidFill>
                            <a:srgbClr val="002060"/>
                          </a:solidFill>
                          <a:latin typeface="メイリオ" panose="020B0604030504040204" pitchFamily="50" charset="-128"/>
                          <a:ea typeface="メイリオ" panose="020B0604030504040204" pitchFamily="50" charset="-128"/>
                        </a:rPr>
                        <a:t>働き方改革</a:t>
                      </a:r>
                      <a:endParaRPr kumimoji="1" lang="en-US" altLang="ja-JP" sz="1400" b="1" dirty="0" smtClean="0">
                        <a:solidFill>
                          <a:srgbClr val="002060"/>
                        </a:solidFill>
                        <a:latin typeface="メイリオ" panose="020B0604030504040204" pitchFamily="50" charset="-128"/>
                        <a:ea typeface="メイリオ" panose="020B0604030504040204" pitchFamily="50" charset="-128"/>
                      </a:endParaRPr>
                    </a:p>
                    <a:p>
                      <a:pPr algn="l">
                        <a:lnSpc>
                          <a:spcPct val="110000"/>
                        </a:lnSpc>
                      </a:pPr>
                      <a:r>
                        <a:rPr kumimoji="1" lang="ja-JP" altLang="en-US" sz="1400" b="1" dirty="0" smtClean="0">
                          <a:solidFill>
                            <a:srgbClr val="002060"/>
                          </a:solidFill>
                          <a:latin typeface="メイリオ" panose="020B0604030504040204" pitchFamily="50" charset="-128"/>
                          <a:ea typeface="メイリオ" panose="020B0604030504040204" pitchFamily="50" charset="-128"/>
                        </a:rPr>
                        <a:t>推進支援センター</a:t>
                      </a:r>
                      <a:endParaRPr kumimoji="1" lang="en-US" altLang="ja-JP" sz="1400" b="1" dirty="0" smtClean="0">
                        <a:solidFill>
                          <a:srgbClr val="002060"/>
                        </a:solidFill>
                        <a:latin typeface="メイリオ" panose="020B0604030504040204" pitchFamily="50" charset="-128"/>
                        <a:ea typeface="メイリオ" panose="020B0604030504040204" pitchFamily="50" charset="-128"/>
                      </a:endParaRPr>
                    </a:p>
                  </a:txBody>
                  <a:tcPr marL="108000" marR="144000" marT="108000" marB="72000" anchor="ctr">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p>
                      <a:pPr algn="l">
                        <a:lnSpc>
                          <a:spcPct val="110000"/>
                        </a:lnSpc>
                      </a:pPr>
                      <a:r>
                        <a:rPr kumimoji="1" lang="ja-JP" altLang="en-US" sz="1100" b="1" dirty="0" smtClean="0">
                          <a:solidFill>
                            <a:schemeClr val="tx1"/>
                          </a:solidFill>
                          <a:latin typeface="メイリオ" panose="020B0604030504040204" pitchFamily="50" charset="-128"/>
                          <a:ea typeface="メイリオ" panose="020B0604030504040204" pitchFamily="50" charset="-128"/>
                        </a:rPr>
                        <a:t>働き方改革関連法に関する相談の</a:t>
                      </a:r>
                      <a:r>
                        <a:rPr kumimoji="1" lang="ja-JP" altLang="en-US" sz="1100" b="1" u="none" dirty="0" smtClean="0">
                          <a:solidFill>
                            <a:schemeClr val="tx1"/>
                          </a:solidFill>
                          <a:latin typeface="メイリオ" panose="020B0604030504040204" pitchFamily="50" charset="-128"/>
                          <a:ea typeface="メイリオ" panose="020B0604030504040204" pitchFamily="50" charset="-128"/>
                        </a:rPr>
                        <a:t>ほか</a:t>
                      </a:r>
                      <a:r>
                        <a:rPr kumimoji="1" lang="ja-JP" altLang="en-US" sz="1100" b="1" dirty="0" smtClean="0">
                          <a:solidFill>
                            <a:schemeClr val="tx1"/>
                          </a:solidFill>
                          <a:latin typeface="メイリオ" panose="020B0604030504040204" pitchFamily="50" charset="-128"/>
                          <a:ea typeface="メイリオ" panose="020B0604030504040204" pitchFamily="50" charset="-128"/>
                        </a:rPr>
                        <a:t>、労働時間管理のノウハウ</a:t>
                      </a:r>
                      <a:r>
                        <a:rPr kumimoji="1" lang="ja-JP" altLang="en-US" sz="1100" b="1" u="none" dirty="0" smtClean="0">
                          <a:solidFill>
                            <a:schemeClr val="tx1"/>
                          </a:solidFill>
                          <a:latin typeface="メイリオ" panose="020B0604030504040204" pitchFamily="50" charset="-128"/>
                          <a:ea typeface="メイリオ" panose="020B0604030504040204" pitchFamily="50" charset="-128"/>
                        </a:rPr>
                        <a:t>や</a:t>
                      </a:r>
                      <a:r>
                        <a:rPr kumimoji="1" lang="ja-JP" altLang="en-US" sz="1100" b="1" dirty="0" smtClean="0">
                          <a:solidFill>
                            <a:schemeClr val="tx1"/>
                          </a:solidFill>
                          <a:latin typeface="メイリオ" panose="020B0604030504040204" pitchFamily="50" charset="-128"/>
                          <a:ea typeface="メイリオ" panose="020B0604030504040204" pitchFamily="50" charset="-128"/>
                        </a:rPr>
                        <a:t>賃金制度等の見直し</a:t>
                      </a:r>
                      <a:r>
                        <a:rPr kumimoji="1" lang="ja-JP" altLang="en-US" sz="1100" b="1" u="none" dirty="0" smtClean="0">
                          <a:solidFill>
                            <a:schemeClr val="tx1"/>
                          </a:solidFill>
                          <a:latin typeface="メイリオ" panose="020B0604030504040204" pitchFamily="50" charset="-128"/>
                          <a:ea typeface="メイリオ" panose="020B0604030504040204" pitchFamily="50" charset="-128"/>
                        </a:rPr>
                        <a:t>、助成金の活用</a:t>
                      </a:r>
                      <a:r>
                        <a:rPr kumimoji="1" lang="ja-JP" altLang="en-US" sz="1100" b="1" dirty="0" smtClean="0">
                          <a:solidFill>
                            <a:schemeClr val="tx1"/>
                          </a:solidFill>
                          <a:latin typeface="メイリオ" panose="020B0604030504040204" pitchFamily="50" charset="-128"/>
                          <a:ea typeface="メイリオ" panose="020B0604030504040204" pitchFamily="50" charset="-128"/>
                        </a:rPr>
                        <a:t>など、労務管理に関する課題について、社会保険労務士等の専門家が相談に応じます。</a:t>
                      </a:r>
                      <a:endParaRPr kumimoji="1" lang="en-US" altLang="ja-JP" sz="1100" b="1" dirty="0" smtClean="0">
                        <a:solidFill>
                          <a:schemeClr val="tx1"/>
                        </a:solidFill>
                        <a:latin typeface="メイリオ" panose="020B0604030504040204" pitchFamily="50" charset="-128"/>
                        <a:ea typeface="メイリオ" panose="020B0604030504040204" pitchFamily="50" charset="-128"/>
                      </a:endParaRPr>
                    </a:p>
                    <a:p>
                      <a:pPr algn="l">
                        <a:lnSpc>
                          <a:spcPct val="110000"/>
                        </a:lnSpc>
                      </a:pPr>
                      <a:r>
                        <a:rPr kumimoji="1" lang="ja-JP" altLang="en-US" sz="1100" b="1" dirty="0" smtClean="0">
                          <a:solidFill>
                            <a:schemeClr val="tx1"/>
                          </a:solidFill>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▶検索ワード：働き方改革推進支援センター</a:t>
                      </a:r>
                      <a:endParaRPr kumimoji="1" lang="en-US" altLang="ja-JP" sz="900" b="1" dirty="0" smtClean="0">
                        <a:solidFill>
                          <a:srgbClr val="FF0000"/>
                        </a:solidFill>
                        <a:latin typeface="メイリオ" panose="020B0604030504040204" pitchFamily="50" charset="-128"/>
                        <a:ea typeface="メイリオ" panose="020B0604030504040204" pitchFamily="50" charset="-128"/>
                      </a:endParaRPr>
                    </a:p>
                    <a:p>
                      <a:pPr algn="l">
                        <a:lnSpc>
                          <a:spcPct val="110000"/>
                        </a:lnSpc>
                      </a:pPr>
                      <a:r>
                        <a:rPr kumimoji="1" lang="en-US" altLang="ja-JP" sz="800" b="1" dirty="0" smtClean="0">
                          <a:solidFill>
                            <a:srgbClr val="FF0000"/>
                          </a:solidFill>
                          <a:latin typeface="メイリオ" panose="020B0604030504040204" pitchFamily="50" charset="-128"/>
                          <a:ea typeface="メイリオ" panose="020B0604030504040204" pitchFamily="50" charset="-128"/>
                          <a:hlinkClick r:id="rId3"/>
                        </a:rPr>
                        <a:t>http://www.mhlw.go.jp/stf/seisakunitsuite/bunya/0000198331.html</a:t>
                      </a:r>
                      <a:endParaRPr kumimoji="1" lang="en-US" altLang="ja-JP" sz="800" b="1" dirty="0" smtClean="0">
                        <a:solidFill>
                          <a:srgbClr val="FF0000"/>
                        </a:solidFill>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792088">
                <a:tc>
                  <a:txBody>
                    <a:bodyPr/>
                    <a:lstStyle/>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産業保健総合支援</a:t>
                      </a:r>
                      <a:endParaRPr kumimoji="1" lang="en-US" altLang="ja-JP" sz="1400" b="1" dirty="0" smtClean="0">
                        <a:solidFill>
                          <a:srgbClr val="002060"/>
                        </a:solidFill>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センター</a:t>
                      </a:r>
                      <a:endParaRPr kumimoji="1" lang="ja-JP" altLang="en-US" sz="1400" b="1" dirty="0">
                        <a:solidFill>
                          <a:srgbClr val="002060"/>
                        </a:solidFill>
                        <a:latin typeface="メイリオ" panose="020B0604030504040204" pitchFamily="50" charset="-128"/>
                        <a:ea typeface="メイリオ" panose="020B0604030504040204" pitchFamily="50" charset="-128"/>
                      </a:endParaRPr>
                    </a:p>
                  </a:txBody>
                  <a:tcPr marL="108000" marR="144000" marT="108000" marB="72000" anchor="ctr">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p>
                      <a:pPr algn="l">
                        <a:lnSpc>
                          <a:spcPct val="110000"/>
                        </a:lnSpc>
                      </a:pPr>
                      <a:r>
                        <a:rPr kumimoji="1" lang="ja-JP" altLang="en-US" sz="1100" b="1" dirty="0" smtClean="0">
                          <a:solidFill>
                            <a:schemeClr val="tx1"/>
                          </a:solidFill>
                          <a:latin typeface="メイリオ" panose="020B0604030504040204" pitchFamily="50" charset="-128"/>
                          <a:ea typeface="メイリオ" panose="020B0604030504040204" pitchFamily="50" charset="-128"/>
                        </a:rPr>
                        <a:t>医師による面接指導等、労働者の健康確保に関する課題について、</a:t>
                      </a:r>
                      <a:endParaRPr kumimoji="1" lang="en-US" altLang="ja-JP" sz="1100" b="1" dirty="0" smtClean="0">
                        <a:solidFill>
                          <a:schemeClr val="tx1"/>
                        </a:solidFill>
                        <a:latin typeface="メイリオ" panose="020B0604030504040204" pitchFamily="50" charset="-128"/>
                        <a:ea typeface="メイリオ" panose="020B0604030504040204" pitchFamily="50" charset="-128"/>
                      </a:endParaRPr>
                    </a:p>
                    <a:p>
                      <a:pPr algn="l">
                        <a:lnSpc>
                          <a:spcPct val="110000"/>
                        </a:lnSpc>
                      </a:pPr>
                      <a:r>
                        <a:rPr kumimoji="1" lang="ja-JP" altLang="en-US" sz="1100" b="1" dirty="0" smtClean="0">
                          <a:solidFill>
                            <a:schemeClr val="tx1"/>
                          </a:solidFill>
                          <a:latin typeface="メイリオ" panose="020B0604030504040204" pitchFamily="50" charset="-128"/>
                          <a:ea typeface="メイリオ" panose="020B0604030504040204" pitchFamily="50" charset="-128"/>
                        </a:rPr>
                        <a:t>産業保健の専門家が相談に応じます。</a:t>
                      </a:r>
                      <a:endParaRPr kumimoji="1" lang="en-US" altLang="ja-JP" sz="1100" b="1" dirty="0" smtClean="0">
                        <a:solidFill>
                          <a:schemeClr val="tx1"/>
                        </a:solidFill>
                        <a:latin typeface="メイリオ" panose="020B0604030504040204" pitchFamily="50" charset="-128"/>
                        <a:ea typeface="メイリオ" panose="020B0604030504040204" pitchFamily="50" charset="-128"/>
                      </a:endParaRPr>
                    </a:p>
                    <a:p>
                      <a:pPr algn="l">
                        <a:lnSpc>
                          <a:spcPct val="110000"/>
                        </a:lnSpc>
                      </a:pPr>
                      <a:r>
                        <a:rPr kumimoji="1" lang="ja-JP" altLang="en-US" sz="1100" b="1" dirty="0" smtClean="0">
                          <a:solidFill>
                            <a:schemeClr val="tx1"/>
                          </a:solidFill>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▶検索ワード：産業保健総合支援センター</a:t>
                      </a:r>
                      <a:endParaRPr kumimoji="1" lang="en-US" altLang="ja-JP" sz="900" b="1" dirty="0" smtClean="0">
                        <a:solidFill>
                          <a:srgbClr val="FF0000"/>
                        </a:solidFill>
                        <a:latin typeface="メイリオ" panose="020B0604030504040204" pitchFamily="50" charset="-128"/>
                        <a:ea typeface="メイリオ" panose="020B0604030504040204" pitchFamily="50" charset="-128"/>
                      </a:endParaRPr>
                    </a:p>
                    <a:p>
                      <a:pPr algn="l">
                        <a:lnSpc>
                          <a:spcPct val="110000"/>
                        </a:lnSpc>
                      </a:pPr>
                      <a:r>
                        <a:rPr kumimoji="1" lang="en-US" altLang="ja-JP" sz="800" b="1" dirty="0" smtClean="0">
                          <a:solidFill>
                            <a:srgbClr val="FF0000"/>
                          </a:solidFill>
                          <a:latin typeface="メイリオ" panose="020B0604030504040204" pitchFamily="50" charset="-128"/>
                          <a:ea typeface="メイリオ" panose="020B0604030504040204" pitchFamily="50" charset="-128"/>
                          <a:hlinkClick r:id="rId4"/>
                        </a:rPr>
                        <a:t>https://www.johas.go.jp/sangyouhoken/sodan/tabid/122/Default.aspx</a:t>
                      </a:r>
                      <a:endParaRPr kumimoji="1" lang="en-US" altLang="ja-JP" sz="800" b="1" dirty="0" smtClean="0">
                        <a:solidFill>
                          <a:srgbClr val="FF0000"/>
                        </a:solidFill>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806901">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よろず支援拠点</a:t>
                      </a:r>
                      <a:endParaRPr kumimoji="1" lang="en-US" altLang="ja-JP" sz="1400" b="1" dirty="0" smtClean="0">
                        <a:solidFill>
                          <a:srgbClr val="002060"/>
                        </a:solidFill>
                        <a:latin typeface="メイリオ" panose="020B0604030504040204" pitchFamily="50" charset="-128"/>
                        <a:ea typeface="メイリオ" panose="020B0604030504040204" pitchFamily="50" charset="-128"/>
                      </a:endParaRPr>
                    </a:p>
                  </a:txBody>
                  <a:tcPr marL="108000" marR="144000" marT="108000" marB="72000" anchor="ctr">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p>
                      <a:pPr algn="l">
                        <a:lnSpc>
                          <a:spcPct val="110000"/>
                        </a:lnSpc>
                      </a:pPr>
                      <a:r>
                        <a:rPr kumimoji="1" lang="ja-JP" altLang="en-US" sz="1100" b="1" dirty="0" smtClean="0">
                          <a:latin typeface="メイリオ" panose="020B0604030504040204" pitchFamily="50" charset="-128"/>
                          <a:ea typeface="メイリオ" panose="020B0604030504040204" pitchFamily="50" charset="-128"/>
                        </a:rPr>
                        <a:t>生産性向上や人手不足への対応など、経営上のあらゆる</a:t>
                      </a:r>
                      <a:endParaRPr kumimoji="1" lang="en-US" altLang="ja-JP" sz="1100" b="1" dirty="0" smtClean="0">
                        <a:latin typeface="メイリオ" panose="020B0604030504040204" pitchFamily="50" charset="-128"/>
                        <a:ea typeface="メイリオ" panose="020B0604030504040204" pitchFamily="50" charset="-128"/>
                      </a:endParaRPr>
                    </a:p>
                    <a:p>
                      <a:pPr algn="l">
                        <a:lnSpc>
                          <a:spcPct val="110000"/>
                        </a:lnSpc>
                      </a:pPr>
                      <a:r>
                        <a:rPr kumimoji="1" lang="ja-JP" altLang="en-US" sz="1100" b="1" dirty="0" smtClean="0">
                          <a:latin typeface="メイリオ" panose="020B0604030504040204" pitchFamily="50" charset="-128"/>
                          <a:ea typeface="メイリオ" panose="020B0604030504040204" pitchFamily="50" charset="-128"/>
                        </a:rPr>
                        <a:t>課題について、専門家が相談に応じます。</a:t>
                      </a:r>
                      <a:endParaRPr kumimoji="1" lang="en-US" altLang="ja-JP" sz="1100" b="1" dirty="0" smtClean="0">
                        <a:latin typeface="メイリオ" panose="020B0604030504040204" pitchFamily="50" charset="-128"/>
                        <a:ea typeface="メイリオ" panose="020B0604030504040204" pitchFamily="50" charset="-128"/>
                      </a:endParaRPr>
                    </a:p>
                    <a:p>
                      <a:pPr algn="l">
                        <a:lnSpc>
                          <a:spcPct val="110000"/>
                        </a:lnSpc>
                      </a:pPr>
                      <a:r>
                        <a:rPr kumimoji="1" lang="ja-JP" altLang="en-US" sz="1100" b="1" dirty="0" smtClean="0">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▶検索ワード：よろず支援拠点</a:t>
                      </a:r>
                      <a:endParaRPr kumimoji="1" lang="en-US" altLang="ja-JP" sz="900" b="1" dirty="0" smtClean="0">
                        <a:solidFill>
                          <a:srgbClr val="FF0000"/>
                        </a:solidFill>
                        <a:latin typeface="メイリオ" panose="020B0604030504040204" pitchFamily="50" charset="-128"/>
                        <a:ea typeface="メイリオ" panose="020B0604030504040204" pitchFamily="50" charset="-128"/>
                      </a:endParaRPr>
                    </a:p>
                    <a:p>
                      <a:pPr algn="l">
                        <a:lnSpc>
                          <a:spcPct val="110000"/>
                        </a:lnSpc>
                      </a:pPr>
                      <a:r>
                        <a:rPr kumimoji="1" lang="ja-JP" altLang="en-US" sz="1050" b="1" dirty="0" smtClean="0">
                          <a:latin typeface="メイリオ" panose="020B0604030504040204" pitchFamily="50" charset="-128"/>
                          <a:ea typeface="メイリオ" panose="020B0604030504040204" pitchFamily="50" charset="-128"/>
                        </a:rPr>
                        <a:t>　</a:t>
                      </a:r>
                      <a:r>
                        <a:rPr kumimoji="1" lang="ja-JP" altLang="en-US" sz="900" b="1" baseline="0" dirty="0" smtClean="0">
                          <a:latin typeface="メイリオ" panose="020B0604030504040204" pitchFamily="50" charset="-128"/>
                          <a:ea typeface="メイリオ" panose="020B0604030504040204" pitchFamily="50" charset="-128"/>
                        </a:rPr>
                        <a:t>    </a:t>
                      </a:r>
                      <a:r>
                        <a:rPr kumimoji="1" lang="en-US" altLang="ja-JP" sz="900" b="1" dirty="0" smtClean="0">
                          <a:latin typeface="メイリオ" panose="020B0604030504040204" pitchFamily="50" charset="-128"/>
                          <a:ea typeface="メイリオ" panose="020B0604030504040204" pitchFamily="50" charset="-128"/>
                          <a:hlinkClick r:id="rId5"/>
                        </a:rPr>
                        <a:t>https://yorozu.smrj.go.jp/</a:t>
                      </a:r>
                      <a:endParaRPr kumimoji="1" lang="en-US" altLang="ja-JP" sz="900" b="1" dirty="0" smtClean="0">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1438084"/>
                  </a:ext>
                </a:extLst>
              </a:tr>
              <a:tr h="1841883">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商工会</a:t>
                      </a:r>
                      <a:endParaRPr kumimoji="1" lang="en-US" altLang="ja-JP" sz="1400" b="1" dirty="0" smtClean="0">
                        <a:solidFill>
                          <a:srgbClr val="00206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商工会議所</a:t>
                      </a:r>
                      <a:endParaRPr kumimoji="1" lang="en-US" altLang="ja-JP" sz="1400" b="1" dirty="0" smtClean="0">
                        <a:solidFill>
                          <a:srgbClr val="00206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中小企業団体中央会</a:t>
                      </a:r>
                    </a:p>
                  </a:txBody>
                  <a:tcPr marL="108000" marR="144000" marT="108000" marB="72000" anchor="ctr">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経営改善・金融・税務・労務など、経営全般にわたって、</a:t>
                      </a:r>
                      <a:endParaRPr kumimoji="1"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中小企業・小規模事業者の取組を支援します。</a:t>
                      </a:r>
                      <a:endParaRPr kumimoji="1"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10000"/>
                        </a:lnSpc>
                      </a:pPr>
                      <a:r>
                        <a:rPr kumimoji="1" lang="ja-JP" altLang="en-US" sz="1050" b="1" dirty="0" smtClean="0">
                          <a:solidFill>
                            <a:srgbClr val="FF0000"/>
                          </a:solidFill>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▶検索ワード：全国各地の商工会</a:t>
                      </a:r>
                      <a:r>
                        <a:rPr kumimoji="1" lang="en-US" altLang="ja-JP" sz="900" b="1" dirty="0" smtClean="0">
                          <a:solidFill>
                            <a:srgbClr val="FF0000"/>
                          </a:solidFill>
                          <a:latin typeface="メイリオ" panose="020B0604030504040204" pitchFamily="50" charset="-128"/>
                          <a:ea typeface="メイリオ" panose="020B0604030504040204" pitchFamily="50" charset="-128"/>
                        </a:rPr>
                        <a:t>WEB</a:t>
                      </a:r>
                      <a:r>
                        <a:rPr kumimoji="1" lang="ja-JP" altLang="en-US" sz="900" b="1" dirty="0" smtClean="0">
                          <a:solidFill>
                            <a:srgbClr val="FF0000"/>
                          </a:solidFill>
                          <a:latin typeface="メイリオ" panose="020B0604030504040204" pitchFamily="50" charset="-128"/>
                          <a:ea typeface="メイリオ" panose="020B0604030504040204" pitchFamily="50" charset="-128"/>
                        </a:rPr>
                        <a:t>サーチ</a:t>
                      </a:r>
                      <a:endParaRPr kumimoji="1" lang="en-US" altLang="ja-JP" sz="900" b="1" dirty="0" smtClean="0">
                        <a:solidFill>
                          <a:srgbClr val="FF0000"/>
                        </a:solidFill>
                        <a:latin typeface="メイリオ" panose="020B0604030504040204" pitchFamily="50" charset="-128"/>
                        <a:ea typeface="メイリオ" panose="020B0604030504040204" pitchFamily="50" charset="-128"/>
                      </a:endParaRPr>
                    </a:p>
                    <a:p>
                      <a:pPr algn="l">
                        <a:lnSpc>
                          <a:spcPct val="110000"/>
                        </a:lnSpc>
                      </a:pPr>
                      <a:r>
                        <a:rPr kumimoji="1" lang="en-US" altLang="ja-JP" sz="900" b="1" dirty="0" smtClean="0">
                          <a:solidFill>
                            <a:srgbClr val="FF0000"/>
                          </a:solidFill>
                          <a:latin typeface="メイリオ" panose="020B0604030504040204" pitchFamily="50" charset="-128"/>
                          <a:ea typeface="メイリオ" panose="020B0604030504040204" pitchFamily="50" charset="-128"/>
                        </a:rPr>
                        <a:t>       </a:t>
                      </a:r>
                      <a:r>
                        <a:rPr kumimoji="1" lang="en-US" altLang="ja-JP" sz="900" b="1" dirty="0" smtClean="0">
                          <a:solidFill>
                            <a:srgbClr val="FF0000"/>
                          </a:solidFill>
                          <a:latin typeface="メイリオ" panose="020B0604030504040204" pitchFamily="50" charset="-128"/>
                          <a:ea typeface="メイリオ" panose="020B0604030504040204" pitchFamily="50" charset="-128"/>
                          <a:hlinkClick r:id="rId6"/>
                        </a:rPr>
                        <a:t>http://www.shokokai.or.jp/?page_id=1754</a:t>
                      </a:r>
                      <a:endParaRPr kumimoji="1" lang="en-US" altLang="ja-JP" sz="900" b="1" dirty="0" smtClean="0">
                        <a:solidFill>
                          <a:srgbClr val="FF0000"/>
                        </a:solidFill>
                        <a:latin typeface="メイリオ" panose="020B0604030504040204" pitchFamily="50" charset="-128"/>
                        <a:ea typeface="メイリオ" panose="020B0604030504040204" pitchFamily="50" charset="-128"/>
                      </a:endParaRPr>
                    </a:p>
                    <a:p>
                      <a:pPr algn="l">
                        <a:lnSpc>
                          <a:spcPct val="110000"/>
                        </a:lnSpc>
                      </a:pPr>
                      <a:endParaRPr kumimoji="1" lang="en-US" altLang="ja-JP" sz="1050" b="1" dirty="0" smtClean="0">
                        <a:solidFill>
                          <a:srgbClr val="FF0000"/>
                        </a:solidFill>
                        <a:latin typeface="メイリオ" panose="020B0604030504040204" pitchFamily="50" charset="-128"/>
                        <a:ea typeface="メイリオ" panose="020B0604030504040204" pitchFamily="50" charset="-128"/>
                      </a:endParaRPr>
                    </a:p>
                    <a:p>
                      <a:pPr algn="l">
                        <a:lnSpc>
                          <a:spcPct val="110000"/>
                        </a:lnSpc>
                      </a:pPr>
                      <a:r>
                        <a:rPr kumimoji="1" lang="ja-JP" altLang="en-US" sz="1050" b="1" dirty="0" smtClean="0">
                          <a:solidFill>
                            <a:srgbClr val="FF0000"/>
                          </a:solidFill>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▶検索ワード：全国の商工会議所一覧</a:t>
                      </a:r>
                      <a:endParaRPr kumimoji="1" lang="en-US" altLang="ja-JP" sz="900" b="1" dirty="0" smtClean="0">
                        <a:solidFill>
                          <a:srgbClr val="FF0000"/>
                        </a:solidFill>
                        <a:latin typeface="メイリオ" panose="020B0604030504040204" pitchFamily="50" charset="-128"/>
                        <a:ea typeface="メイリオ" panose="020B0604030504040204" pitchFamily="50" charset="-128"/>
                        <a:hlinkClick r:id="rId7"/>
                      </a:endParaRPr>
                    </a:p>
                    <a:p>
                      <a:pPr algn="l">
                        <a:lnSpc>
                          <a:spcPct val="110000"/>
                        </a:lnSpc>
                      </a:pPr>
                      <a:r>
                        <a:rPr kumimoji="1" lang="ja-JP" altLang="en-US" sz="900" b="1" u="none" baseline="0" dirty="0" smtClean="0">
                          <a:latin typeface="メイリオ" panose="020B0604030504040204" pitchFamily="50" charset="-128"/>
                          <a:ea typeface="メイリオ" panose="020B0604030504040204" pitchFamily="50" charset="-128"/>
                        </a:rPr>
                        <a:t>       </a:t>
                      </a:r>
                      <a:r>
                        <a:rPr kumimoji="1" lang="en-US" altLang="ja-JP" sz="900" b="1" dirty="0" smtClean="0">
                          <a:latin typeface="メイリオ" panose="020B0604030504040204" pitchFamily="50" charset="-128"/>
                          <a:ea typeface="メイリオ" panose="020B0604030504040204" pitchFamily="50" charset="-128"/>
                          <a:hlinkClick r:id="rId7"/>
                        </a:rPr>
                        <a:t>https://www5.cin.or.jp/ccilist</a:t>
                      </a:r>
                      <a:endParaRPr kumimoji="1" lang="en-US" altLang="ja-JP" sz="900" b="1" dirty="0" smtClean="0">
                        <a:latin typeface="メイリオ" panose="020B0604030504040204" pitchFamily="50" charset="-128"/>
                        <a:ea typeface="メイリオ" panose="020B0604030504040204" pitchFamily="50" charset="-128"/>
                      </a:endParaRPr>
                    </a:p>
                    <a:p>
                      <a:pPr algn="l">
                        <a:lnSpc>
                          <a:spcPct val="110000"/>
                        </a:lnSpc>
                      </a:pPr>
                      <a:endParaRPr kumimoji="1" lang="en-US" altLang="ja-JP" sz="1050" b="1" dirty="0" smtClean="0">
                        <a:latin typeface="メイリオ" panose="020B0604030504040204" pitchFamily="50" charset="-128"/>
                        <a:ea typeface="メイリオ" panose="020B0604030504040204" pitchFamily="50" charset="-128"/>
                      </a:endParaRPr>
                    </a:p>
                    <a:p>
                      <a:pPr algn="l">
                        <a:lnSpc>
                          <a:spcPct val="110000"/>
                        </a:lnSpc>
                      </a:pPr>
                      <a:r>
                        <a:rPr kumimoji="1" lang="ja-JP" altLang="en-US" sz="1100" b="1" dirty="0" smtClean="0">
                          <a:solidFill>
                            <a:srgbClr val="FF0000"/>
                          </a:solidFill>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▶検索ワード：都道府県中央会</a:t>
                      </a:r>
                      <a:endParaRPr kumimoji="1" lang="en-US" altLang="ja-JP" sz="900" b="1" dirty="0" smtClean="0">
                        <a:solidFill>
                          <a:srgbClr val="FF0000"/>
                        </a:solidFill>
                        <a:latin typeface="メイリオ" panose="020B0604030504040204" pitchFamily="50" charset="-128"/>
                        <a:ea typeface="メイリオ" panose="020B0604030504040204" pitchFamily="50" charset="-128"/>
                        <a:hlinkClick r:id="rId7"/>
                      </a:endParaRPr>
                    </a:p>
                    <a:p>
                      <a:pPr algn="l">
                        <a:lnSpc>
                          <a:spcPct val="110000"/>
                        </a:lnSpc>
                      </a:pPr>
                      <a:r>
                        <a:rPr kumimoji="1" lang="ja-JP" altLang="en-US" sz="900" b="1" u="none" baseline="0" dirty="0" smtClean="0">
                          <a:latin typeface="メイリオ" panose="020B0604030504040204" pitchFamily="50" charset="-128"/>
                          <a:ea typeface="メイリオ" panose="020B0604030504040204" pitchFamily="50" charset="-128"/>
                        </a:rPr>
                        <a:t>       </a:t>
                      </a:r>
                      <a:r>
                        <a:rPr kumimoji="1" lang="en-US" altLang="ja-JP" sz="900" b="1" u="none" baseline="0" dirty="0" smtClean="0">
                          <a:latin typeface="メイリオ" panose="020B0604030504040204" pitchFamily="50" charset="-128"/>
                          <a:ea typeface="メイリオ" panose="020B0604030504040204" pitchFamily="50" charset="-128"/>
                          <a:hlinkClick r:id="rId8"/>
                        </a:rPr>
                        <a:t>https://www.chuokai.or.jp/link/link-01.htm</a:t>
                      </a:r>
                      <a:endParaRPr kumimoji="1" lang="en-US" altLang="ja-JP" sz="900" b="1" u="none" baseline="0" dirty="0" smtClean="0">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44851492"/>
                  </a:ext>
                </a:extLst>
              </a:tr>
              <a:tr h="757420">
                <a:tc>
                  <a:txBody>
                    <a:bodyPr/>
                    <a:lstStyle/>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ハローワーク</a:t>
                      </a:r>
                    </a:p>
                  </a:txBody>
                  <a:tcPr marL="108000" marR="144000" marT="108000" marB="72000" anchor="ctr">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求人充足に向けたコンサルティング、事業所見学会や</a:t>
                      </a:r>
                      <a:endParaRPr kumimoji="1" lang="en-US" altLang="ja-JP"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就職面接会などを実施しています。</a:t>
                      </a:r>
                      <a:endParaRPr kumimoji="1" lang="en-US" altLang="ja-JP"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9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▶検索ワード：ハローワーク</a:t>
                      </a:r>
                      <a:endParaRPr kumimoji="1" lang="en-US" altLang="ja-JP" sz="9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en-US" altLang="ja-JP" sz="8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hlinkClick r:id="rId9"/>
                        </a:rPr>
                        <a:t>http://www.mhlw.go.jp/kouseiroudoushou/shozaiannai/roudoukyoku/</a:t>
                      </a:r>
                      <a:endParaRPr kumimoji="1" lang="en-US" altLang="ja-JP" sz="8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792088">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lnSpc>
                          <a:spcPct val="110000"/>
                        </a:lnSpc>
                      </a:pPr>
                      <a:r>
                        <a:rPr kumimoji="1" lang="ja-JP" altLang="ja-JP" sz="1400" b="1" kern="1200" dirty="0" smtClean="0">
                          <a:solidFill>
                            <a:srgbClr val="002060"/>
                          </a:solidFill>
                          <a:effectLst/>
                          <a:latin typeface="メイリオ" panose="020B0604030504040204" pitchFamily="50" charset="-128"/>
                          <a:ea typeface="メイリオ" panose="020B0604030504040204" pitchFamily="50" charset="-128"/>
                          <a:cs typeface="メイリオ" panose="020B0604030504040204" pitchFamily="50" charset="-128"/>
                        </a:rPr>
                        <a:t>医療勤務環境改善支援センター</a:t>
                      </a:r>
                      <a:endParaRPr kumimoji="1" lang="en-US" altLang="ja-JP" sz="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44000" marT="108000" marB="72000" anchor="ctr">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lnSpc>
                          <a:spcPct val="110000"/>
                        </a:lnSpc>
                      </a:pPr>
                      <a:r>
                        <a:rPr kumimoji="1" lang="ja-JP" altLang="en-US" sz="1100" b="1" dirty="0" smtClean="0">
                          <a:latin typeface="メイリオ" panose="020B0604030504040204" pitchFamily="50" charset="-128"/>
                          <a:ea typeface="メイリオ" panose="020B0604030504040204" pitchFamily="50" charset="-128"/>
                        </a:rPr>
                        <a:t>医療機関に特化した支援機関として、個々の医療機関の</a:t>
                      </a:r>
                      <a:endParaRPr kumimoji="1" lang="en-US" altLang="ja-JP" sz="1100" b="1" dirty="0" smtClean="0">
                        <a:latin typeface="メイリオ" panose="020B0604030504040204" pitchFamily="50" charset="-128"/>
                        <a:ea typeface="メイリオ" panose="020B0604030504040204" pitchFamily="50" charset="-128"/>
                      </a:endParaRPr>
                    </a:p>
                    <a:p>
                      <a:pPr algn="l">
                        <a:lnSpc>
                          <a:spcPct val="110000"/>
                        </a:lnSpc>
                      </a:pPr>
                      <a:r>
                        <a:rPr kumimoji="1" lang="ja-JP" altLang="en-US" sz="1100" b="1" dirty="0" smtClean="0">
                          <a:latin typeface="メイリオ" panose="020B0604030504040204" pitchFamily="50" charset="-128"/>
                          <a:ea typeface="メイリオ" panose="020B0604030504040204" pitchFamily="50" charset="-128"/>
                        </a:rPr>
                        <a:t>ニーズに応じて、総合的なサポートをします。</a:t>
                      </a:r>
                      <a:endParaRPr kumimoji="1" lang="en-US" altLang="ja-JP" sz="1100" b="1" dirty="0" smtClean="0">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100" b="1" dirty="0" smtClean="0">
                          <a:solidFill>
                            <a:srgbClr val="FF0000"/>
                          </a:solidFill>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▶検索ワード：いきサポ</a:t>
                      </a:r>
                      <a:endParaRPr kumimoji="1" lang="en-US" altLang="ja-JP" sz="900" b="1" dirty="0" smtClean="0">
                        <a:solidFill>
                          <a:srgbClr val="FF0000"/>
                        </a:solidFill>
                        <a:latin typeface="メイリオ" panose="020B0604030504040204" pitchFamily="50" charset="-128"/>
                        <a:ea typeface="メイリオ" panose="020B0604030504040204" pitchFamily="50" charset="-128"/>
                      </a:endParaRPr>
                    </a:p>
                    <a:p>
                      <a:pPr algn="l">
                        <a:lnSpc>
                          <a:spcPct val="110000"/>
                        </a:lnSpc>
                      </a:pPr>
                      <a:r>
                        <a:rPr kumimoji="1" lang="en-US" altLang="ja-JP" sz="900" b="1" dirty="0" smtClean="0">
                          <a:latin typeface="メイリオ" panose="020B0604030504040204" pitchFamily="50" charset="-128"/>
                          <a:ea typeface="メイリオ" panose="020B0604030504040204" pitchFamily="50" charset="-128"/>
                          <a:hlinkClick r:id="rId10"/>
                        </a:rPr>
                        <a:t>https://iryou-kinmukankyou.mhlw.go.jp/information/</a:t>
                      </a:r>
                      <a:endParaRPr kumimoji="1" lang="en-US" altLang="ja-JP" sz="900" b="1" dirty="0" smtClean="0">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33627459"/>
                  </a:ext>
                </a:extLst>
              </a:tr>
            </a:tbl>
          </a:graphicData>
        </a:graphic>
      </p:graphicFrame>
      <p:graphicFrame>
        <p:nvGraphicFramePr>
          <p:cNvPr id="61" name="表 60"/>
          <p:cNvGraphicFramePr>
            <a:graphicFrameLocks noGrp="1"/>
          </p:cNvGraphicFramePr>
          <p:nvPr>
            <p:extLst>
              <p:ext uri="{D42A27DB-BD31-4B8C-83A1-F6EECF244321}">
                <p14:modId xmlns:p14="http://schemas.microsoft.com/office/powerpoint/2010/main" val="2042219876"/>
              </p:ext>
            </p:extLst>
          </p:nvPr>
        </p:nvGraphicFramePr>
        <p:xfrm>
          <a:off x="468263" y="755841"/>
          <a:ext cx="6759891" cy="1906225"/>
        </p:xfrm>
        <a:graphic>
          <a:graphicData uri="http://schemas.openxmlformats.org/drawingml/2006/table">
            <a:tbl>
              <a:tblPr firstRow="1" bandRow="1"/>
              <a:tblGrid>
                <a:gridCol w="2095740">
                  <a:extLst>
                    <a:ext uri="{9D8B030D-6E8A-4147-A177-3AD203B41FA5}">
                      <a16:colId xmlns:a16="http://schemas.microsoft.com/office/drawing/2014/main" val="3497087403"/>
                    </a:ext>
                  </a:extLst>
                </a:gridCol>
                <a:gridCol w="4664151">
                  <a:extLst>
                    <a:ext uri="{9D8B030D-6E8A-4147-A177-3AD203B41FA5}">
                      <a16:colId xmlns:a16="http://schemas.microsoft.com/office/drawing/2014/main" val="2011817779"/>
                    </a:ext>
                  </a:extLst>
                </a:gridCol>
              </a:tblGrid>
              <a:tr h="702427">
                <a:tc>
                  <a:txBody>
                    <a:bodyPr/>
                    <a:lstStyle/>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労働基準監督署</a:t>
                      </a: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100" b="1" dirty="0" smtClean="0">
                          <a:solidFill>
                            <a:srgbClr val="002060"/>
                          </a:solidFill>
                          <a:latin typeface="メイリオ" panose="020B0604030504040204" pitchFamily="50" charset="-128"/>
                          <a:ea typeface="メイリオ" panose="020B0604030504040204" pitchFamily="50" charset="-128"/>
                        </a:rPr>
                        <a:t>労働時間相談・支援コーナー</a:t>
                      </a:r>
                      <a:endParaRPr kumimoji="1" lang="ja-JP" altLang="en-US" sz="1100" b="1" dirty="0">
                        <a:solidFill>
                          <a:srgbClr val="002060"/>
                        </a:solidFill>
                        <a:latin typeface="メイリオ" panose="020B0604030504040204" pitchFamily="50" charset="-128"/>
                        <a:ea typeface="メイリオ" panose="020B0604030504040204" pitchFamily="50" charset="-128"/>
                      </a:endParaRPr>
                    </a:p>
                  </a:txBody>
                  <a:tcPr marL="108000" marR="144000" marT="108000" marB="72000" anchor="ctr">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p>
                      <a:pPr algn="l">
                        <a:lnSpc>
                          <a:spcPct val="110000"/>
                        </a:lnSpc>
                      </a:pPr>
                      <a:r>
                        <a:rPr kumimoji="1" lang="ja-JP" altLang="en-US" sz="1100" b="1" dirty="0" smtClean="0">
                          <a:latin typeface="メイリオ" panose="020B0604030504040204" pitchFamily="50" charset="-128"/>
                          <a:ea typeface="メイリオ" panose="020B0604030504040204" pitchFamily="50" charset="-128"/>
                        </a:rPr>
                        <a:t>時間外労働の上限規制や年次有給休暇などに関する相談に応じます。</a:t>
                      </a:r>
                      <a:endParaRPr kumimoji="1" lang="en-US" altLang="ja-JP" sz="1100" b="1" dirty="0" smtClean="0">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100" b="1" dirty="0" smtClean="0">
                          <a:solidFill>
                            <a:srgbClr val="FF0000"/>
                          </a:solidFill>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▶検索ワード：労働基準監督署　</a:t>
                      </a:r>
                      <a:r>
                        <a:rPr kumimoji="1" lang="ja-JP" altLang="en-US" sz="1050" b="1" dirty="0" smtClean="0">
                          <a:solidFill>
                            <a:srgbClr val="FF0000"/>
                          </a:solidFill>
                          <a:latin typeface="メイリオ" panose="020B0604030504040204" pitchFamily="50" charset="-128"/>
                          <a:ea typeface="メイリオ" panose="020B0604030504040204" pitchFamily="50" charset="-128"/>
                        </a:rPr>
                        <a:t>　　　</a:t>
                      </a:r>
                      <a:endParaRPr kumimoji="1" lang="en-US" altLang="ja-JP" sz="1050" b="1" dirty="0" smtClean="0">
                        <a:solidFill>
                          <a:srgbClr val="FF0000"/>
                        </a:solidFill>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en-US" altLang="ja-JP" sz="800" b="1" dirty="0" smtClean="0">
                          <a:solidFill>
                            <a:srgbClr val="FF0000"/>
                          </a:solidFill>
                          <a:latin typeface="メイリオ" panose="020B0604030504040204" pitchFamily="50" charset="-128"/>
                          <a:ea typeface="メイリオ" panose="020B0604030504040204" pitchFamily="50" charset="-128"/>
                          <a:hlinkClick r:id="rId9"/>
                        </a:rPr>
                        <a:t>http://www.mhlw.go.jp/kouseiroudoushou/shozaiannai/roudoukyoku/</a:t>
                      </a:r>
                      <a:endParaRPr kumimoji="1" lang="en-US" altLang="ja-JP" sz="800" b="1" dirty="0" smtClean="0">
                        <a:solidFill>
                          <a:srgbClr val="FF0000"/>
                        </a:solidFill>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203798">
                <a:tc>
                  <a:txBody>
                    <a:bodyPr/>
                    <a:lstStyle/>
                    <a:p>
                      <a:pPr algn="l">
                        <a:lnSpc>
                          <a:spcPct val="110000"/>
                        </a:lnSpc>
                      </a:pPr>
                      <a:r>
                        <a:rPr kumimoji="1" lang="ja-JP" altLang="en-US" sz="1400" b="1" dirty="0" smtClean="0">
                          <a:solidFill>
                            <a:srgbClr val="002060"/>
                          </a:solidFill>
                          <a:latin typeface="メイリオ" panose="020B0604030504040204" pitchFamily="50" charset="-128"/>
                          <a:ea typeface="メイリオ" panose="020B0604030504040204" pitchFamily="50" charset="-128"/>
                        </a:rPr>
                        <a:t>都道府県労働局</a:t>
                      </a:r>
                      <a:endParaRPr kumimoji="1" lang="en-US" altLang="ja-JP" sz="1400" b="1" dirty="0" smtClean="0">
                        <a:solidFill>
                          <a:srgbClr val="002060"/>
                        </a:solidFill>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en-US" altLang="ja-JP" sz="900" b="1" dirty="0" smtClean="0">
                          <a:solidFill>
                            <a:srgbClr val="002060"/>
                          </a:solidFill>
                          <a:latin typeface="メイリオ" panose="020B0604030504040204" pitchFamily="50" charset="-128"/>
                          <a:ea typeface="メイリオ" panose="020B0604030504040204" pitchFamily="50" charset="-128"/>
                        </a:rPr>
                        <a:t>【</a:t>
                      </a:r>
                      <a:r>
                        <a:rPr kumimoji="1" lang="ja-JP" altLang="en-US" sz="900" b="1" dirty="0" smtClean="0">
                          <a:solidFill>
                            <a:srgbClr val="002060"/>
                          </a:solidFill>
                          <a:latin typeface="メイリオ" panose="020B0604030504040204" pitchFamily="50" charset="-128"/>
                          <a:ea typeface="メイリオ" panose="020B0604030504040204" pitchFamily="50" charset="-128"/>
                        </a:rPr>
                        <a:t>パートタイム労働者、有期雇用</a:t>
                      </a:r>
                      <a:endParaRPr kumimoji="1" lang="en-US" altLang="ja-JP" sz="900" b="1" dirty="0" smtClean="0">
                        <a:solidFill>
                          <a:srgbClr val="002060"/>
                        </a:solidFill>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900" b="1" dirty="0" smtClean="0">
                          <a:solidFill>
                            <a:srgbClr val="002060"/>
                          </a:solidFill>
                          <a:latin typeface="メイリオ" panose="020B0604030504040204" pitchFamily="50" charset="-128"/>
                          <a:ea typeface="メイリオ" panose="020B0604030504040204" pitchFamily="50" charset="-128"/>
                        </a:rPr>
                        <a:t>　労働者関係</a:t>
                      </a:r>
                      <a:r>
                        <a:rPr kumimoji="1" lang="en-US" altLang="ja-JP" sz="900" b="1" dirty="0" smtClean="0">
                          <a:solidFill>
                            <a:srgbClr val="002060"/>
                          </a:solidFill>
                          <a:latin typeface="メイリオ" panose="020B0604030504040204" pitchFamily="50" charset="-128"/>
                          <a:ea typeface="メイリオ" panose="020B0604030504040204" pitchFamily="50" charset="-128"/>
                        </a:rPr>
                        <a:t>】</a:t>
                      </a: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900" b="1" dirty="0" smtClean="0">
                          <a:solidFill>
                            <a:srgbClr val="002060"/>
                          </a:solidFill>
                          <a:latin typeface="メイリオ" panose="020B0604030504040204" pitchFamily="50" charset="-128"/>
                          <a:ea typeface="メイリオ" panose="020B0604030504040204" pitchFamily="50" charset="-128"/>
                        </a:rPr>
                        <a:t>　　雇用環境・均等部（室）</a:t>
                      </a:r>
                      <a:endParaRPr kumimoji="1" lang="en-US" altLang="ja-JP" sz="900" b="1" dirty="0" smtClean="0">
                        <a:solidFill>
                          <a:srgbClr val="002060"/>
                        </a:solidFill>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en-US" altLang="ja-JP" sz="900" b="1" dirty="0" smtClean="0">
                          <a:solidFill>
                            <a:srgbClr val="002060"/>
                          </a:solidFill>
                          <a:latin typeface="メイリオ" panose="020B0604030504040204" pitchFamily="50" charset="-128"/>
                          <a:ea typeface="メイリオ" panose="020B0604030504040204" pitchFamily="50" charset="-128"/>
                        </a:rPr>
                        <a:t>【</a:t>
                      </a:r>
                      <a:r>
                        <a:rPr kumimoji="1" lang="ja-JP" altLang="en-US" sz="900" b="1" dirty="0" smtClean="0">
                          <a:solidFill>
                            <a:srgbClr val="002060"/>
                          </a:solidFill>
                          <a:latin typeface="メイリオ" panose="020B0604030504040204" pitchFamily="50" charset="-128"/>
                          <a:ea typeface="メイリオ" panose="020B0604030504040204" pitchFamily="50" charset="-128"/>
                        </a:rPr>
                        <a:t>派遣労働者関係</a:t>
                      </a:r>
                      <a:r>
                        <a:rPr kumimoji="1" lang="en-US" altLang="ja-JP" sz="900" b="1" dirty="0" smtClean="0">
                          <a:solidFill>
                            <a:srgbClr val="002060"/>
                          </a:solidFill>
                          <a:latin typeface="メイリオ" panose="020B0604030504040204" pitchFamily="50" charset="-128"/>
                          <a:ea typeface="メイリオ" panose="020B0604030504040204" pitchFamily="50" charset="-128"/>
                        </a:rPr>
                        <a:t>】</a:t>
                      </a: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900" b="1" dirty="0" smtClean="0">
                          <a:solidFill>
                            <a:srgbClr val="002060"/>
                          </a:solidFill>
                          <a:latin typeface="メイリオ" panose="020B0604030504040204" pitchFamily="50" charset="-128"/>
                          <a:ea typeface="メイリオ" panose="020B0604030504040204" pitchFamily="50" charset="-128"/>
                        </a:rPr>
                        <a:t>　　需給調整事業部（課・室）</a:t>
                      </a:r>
                      <a:endParaRPr kumimoji="1" lang="en-US" altLang="ja-JP" sz="900" b="1" dirty="0" smtClean="0">
                        <a:solidFill>
                          <a:srgbClr val="002060"/>
                        </a:solidFill>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100" b="1" dirty="0" smtClean="0">
                          <a:solidFill>
                            <a:schemeClr val="tx1"/>
                          </a:solidFill>
                          <a:latin typeface="メイリオ" panose="020B0604030504040204" pitchFamily="50" charset="-128"/>
                          <a:ea typeface="メイリオ" panose="020B0604030504040204" pitchFamily="50" charset="-128"/>
                        </a:rPr>
                        <a:t>正規雇用労働者と非正規雇用労働者（パートタイム労働者・有期雇用労働者・派遣労働者）の間</a:t>
                      </a:r>
                      <a:r>
                        <a:rPr kumimoji="1" lang="ja-JP" altLang="en-US" sz="1100" b="1" dirty="0" smtClean="0">
                          <a:latin typeface="メイリオ" panose="020B0604030504040204" pitchFamily="50" charset="-128"/>
                          <a:ea typeface="メイリオ" panose="020B0604030504040204" pitchFamily="50" charset="-128"/>
                        </a:rPr>
                        <a:t>の不合理な待遇差の解消に関する相談に応じます。</a:t>
                      </a:r>
                      <a:endParaRPr kumimoji="1" lang="en-US" altLang="ja-JP" sz="1100" b="1" dirty="0" smtClean="0">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100" b="1" dirty="0" smtClean="0">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▶検索ワード：都道府県労働局</a:t>
                      </a:r>
                      <a:endParaRPr kumimoji="1" lang="en-US" altLang="ja-JP" sz="900" b="1" dirty="0" smtClean="0">
                        <a:solidFill>
                          <a:srgbClr val="FF0000"/>
                        </a:solidFill>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900" b="1" dirty="0" smtClean="0">
                          <a:solidFill>
                            <a:srgbClr val="FF0000"/>
                          </a:solidFill>
                          <a:latin typeface="メイリオ" panose="020B0604030504040204" pitchFamily="50" charset="-128"/>
                          <a:ea typeface="メイリオ" panose="020B0604030504040204" pitchFamily="50" charset="-128"/>
                        </a:rPr>
                        <a:t>　</a:t>
                      </a:r>
                      <a:r>
                        <a:rPr kumimoji="1" lang="en-US" altLang="ja-JP" sz="800" b="1" dirty="0" smtClean="0">
                          <a:solidFill>
                            <a:srgbClr val="FF0000"/>
                          </a:solidFill>
                          <a:latin typeface="メイリオ" panose="020B0604030504040204" pitchFamily="50" charset="-128"/>
                          <a:ea typeface="メイリオ" panose="020B0604030504040204" pitchFamily="50" charset="-128"/>
                          <a:hlinkClick r:id="rId9"/>
                        </a:rPr>
                        <a:t>http://www.mhlw.go.jp/kouseiroudoushou/shozaiannai/roudoukyoku/</a:t>
                      </a:r>
                      <a:endParaRPr kumimoji="1" lang="en-US" altLang="ja-JP" sz="800" b="1" dirty="0" smtClean="0">
                        <a:solidFill>
                          <a:srgbClr val="FF0000"/>
                        </a:solidFill>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8" name="テキスト ボックス 17"/>
          <p:cNvSpPr txBox="1"/>
          <p:nvPr/>
        </p:nvSpPr>
        <p:spPr>
          <a:xfrm>
            <a:off x="265711" y="501554"/>
            <a:ext cx="7205708" cy="295466"/>
          </a:xfrm>
          <a:prstGeom prst="rect">
            <a:avLst/>
          </a:prstGeom>
          <a:noFill/>
        </p:spPr>
        <p:txBody>
          <a:bodyPr wrap="square" rtlCol="0">
            <a:spAutoFit/>
          </a:bodyPr>
          <a:lstStyle/>
          <a:p>
            <a:pPr marL="361950" indent="-266700" defTabSz="914400">
              <a:lnSpc>
                <a:spcPct val="110000"/>
              </a:lnSpc>
            </a:pPr>
            <a:r>
              <a:rPr lang="ja-JP" altLang="en-US" sz="1200" b="1" dirty="0" smtClean="0">
                <a:solidFill>
                  <a:prstClr val="black"/>
                </a:solidFill>
                <a:latin typeface="メイリオ" panose="020B0604030504040204" pitchFamily="50" charset="-128"/>
                <a:ea typeface="メイリオ" panose="020B0604030504040204" pitchFamily="50" charset="-128"/>
              </a:rPr>
              <a:t>■　働き方改革関連法に関する相談については、以下の相談窓口をご活用ください。</a:t>
            </a:r>
            <a:endParaRPr lang="en-US" altLang="ja-JP" sz="1200" b="1" dirty="0" smtClean="0">
              <a:solidFill>
                <a:prstClr val="black"/>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298830" y="2698405"/>
            <a:ext cx="7171549" cy="295466"/>
          </a:xfrm>
          <a:prstGeom prst="rect">
            <a:avLst/>
          </a:prstGeom>
          <a:noFill/>
        </p:spPr>
        <p:txBody>
          <a:bodyPr wrap="square" rtlCol="0">
            <a:spAutoFit/>
          </a:bodyPr>
          <a:lstStyle/>
          <a:p>
            <a:pPr marL="361950" indent="-266700" defTabSz="914400">
              <a:lnSpc>
                <a:spcPct val="110000"/>
              </a:lnSpc>
            </a:pPr>
            <a:r>
              <a:rPr lang="ja-JP" altLang="en-US" sz="1200" b="1" dirty="0" smtClean="0">
                <a:solidFill>
                  <a:prstClr val="black"/>
                </a:solidFill>
                <a:latin typeface="メイリオ" panose="020B0604030504040204" pitchFamily="50" charset="-128"/>
                <a:ea typeface="メイリオ" panose="020B0604030504040204" pitchFamily="50" charset="-128"/>
              </a:rPr>
              <a:t>■　働き方改革の推進に向けた課題を解決するために、以下の相談窓口をご活用ください。</a:t>
            </a:r>
            <a:endParaRPr lang="en-US" altLang="ja-JP" sz="1200" b="1" dirty="0" smtClean="0">
              <a:solidFill>
                <a:prstClr val="black"/>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70737" y="103450"/>
            <a:ext cx="7632000" cy="396000"/>
          </a:xfrm>
          <a:prstGeom prst="rect">
            <a:avLst/>
          </a:prstGeom>
          <a:solidFill>
            <a:srgbClr val="00B0F0"/>
          </a:solidFill>
          <a:ln>
            <a:solidFill>
              <a:schemeClr val="accent1"/>
            </a:solidFill>
          </a:ln>
        </p:spPr>
        <p:txBody>
          <a:bodyPr wrap="square" rtlCol="0" anchor="ctr">
            <a:spAutoFit/>
          </a:bodyPr>
          <a:lstStyle/>
          <a:p>
            <a:pPr algn="ctr"/>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相 談 窓 口 の ご 案 内</a:t>
            </a:r>
          </a:p>
        </p:txBody>
      </p:sp>
      <p:pic>
        <p:nvPicPr>
          <p:cNvPr id="26" name="Picture 2"/>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760515" y="1980348"/>
            <a:ext cx="396000" cy="3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7" name="Picture 2"/>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760427" y="1039100"/>
            <a:ext cx="396000" cy="3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 name="Picture 3"/>
          <p:cNvPicPr>
            <a:picLocks noChangeAspect="1" noChangeArrowheads="1"/>
          </p:cNvPicPr>
          <p:nvPr/>
        </p:nvPicPr>
        <p:blipFill rotWithShape="1">
          <a:blip r:embed="rId12" cstate="print">
            <a:extLst>
              <a:ext uri="{28A0092B-C50C-407E-A947-70E740481C1C}">
                <a14:useLocalDpi xmlns:a14="http://schemas.microsoft.com/office/drawing/2010/main" val="0"/>
              </a:ext>
            </a:extLst>
          </a:blip>
          <a:srcRect l="43354" t="41195" r="43321" b="35591"/>
          <a:stretch/>
        </p:blipFill>
        <p:spPr bwMode="auto">
          <a:xfrm>
            <a:off x="6723255" y="4482604"/>
            <a:ext cx="404309" cy="3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718263" y="8959860"/>
            <a:ext cx="405984"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図 44" descr="C:\Users\KYUBU\AppData\Local\Microsoft\Windows\Temporary Internet Files\Content.IE5\P2739YS2\qr20180425164204698.png"/>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713516" y="8155012"/>
            <a:ext cx="396000" cy="396000"/>
          </a:xfrm>
          <a:prstGeom prst="rect">
            <a:avLst/>
          </a:prstGeom>
          <a:noFill/>
          <a:ln>
            <a:noFill/>
          </a:ln>
        </p:spPr>
      </p:pic>
      <p:sp>
        <p:nvSpPr>
          <p:cNvPr id="3" name="AutoShape 2" descr="https://qr.quel.jp/tmp/5a02b0ae35de6b6b7e4d62514d1ef413.png?v=165"/>
          <p:cNvSpPr>
            <a:spLocks noChangeAspect="1" noChangeArrowheads="1"/>
          </p:cNvSpPr>
          <p:nvPr/>
        </p:nvSpPr>
        <p:spPr bwMode="auto">
          <a:xfrm>
            <a:off x="63500" y="-136525"/>
            <a:ext cx="1571625" cy="15716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aphicFrame>
        <p:nvGraphicFramePr>
          <p:cNvPr id="31" name="表 30"/>
          <p:cNvGraphicFramePr>
            <a:graphicFrameLocks noGrp="1"/>
          </p:cNvGraphicFramePr>
          <p:nvPr>
            <p:extLst>
              <p:ext uri="{D42A27DB-BD31-4B8C-83A1-F6EECF244321}">
                <p14:modId xmlns:p14="http://schemas.microsoft.com/office/powerpoint/2010/main" val="1575650359"/>
              </p:ext>
            </p:extLst>
          </p:nvPr>
        </p:nvGraphicFramePr>
        <p:xfrm>
          <a:off x="468262" y="9559141"/>
          <a:ext cx="6743862" cy="969932"/>
        </p:xfrm>
        <a:graphic>
          <a:graphicData uri="http://schemas.openxmlformats.org/drawingml/2006/table">
            <a:tbl>
              <a:tblPr firstRow="1" bandRow="1"/>
              <a:tblGrid>
                <a:gridCol w="6743862">
                  <a:extLst>
                    <a:ext uri="{9D8B030D-6E8A-4147-A177-3AD203B41FA5}">
                      <a16:colId xmlns:a16="http://schemas.microsoft.com/office/drawing/2014/main" val="3497087403"/>
                    </a:ext>
                  </a:extLst>
                </a:gridCol>
              </a:tblGrid>
              <a:tr h="969932">
                <a:tc>
                  <a:txBody>
                    <a:bodyPr/>
                    <a:lstStyle/>
                    <a:p>
                      <a:pPr marL="0" marR="0" indent="0" algn="l" defTabSz="914400" rtl="0" eaLnBrk="1" fontAlgn="auto" latinLnBrk="0" hangingPunct="1">
                        <a:lnSpc>
                          <a:spcPct val="110000"/>
                        </a:lnSpc>
                        <a:spcBef>
                          <a:spcPts val="0"/>
                        </a:spcBef>
                        <a:spcAft>
                          <a:spcPts val="0"/>
                        </a:spcAft>
                        <a:buClrTx/>
                        <a:buSzTx/>
                        <a:buFontTx/>
                        <a:buNone/>
                        <a:tabLst/>
                        <a:defRPr/>
                      </a:pPr>
                      <a:endParaRPr kumimoji="1" lang="ja-JP" altLang="en-US" sz="1100" b="1" dirty="0">
                        <a:solidFill>
                          <a:srgbClr val="002060"/>
                        </a:solidFill>
                        <a:latin typeface="メイリオ" panose="020B0604030504040204" pitchFamily="50" charset="-128"/>
                        <a:ea typeface="メイリオ" panose="020B0604030504040204" pitchFamily="50" charset="-128"/>
                      </a:endParaRPr>
                    </a:p>
                  </a:txBody>
                  <a:tcPr marL="108000" marR="144000" marT="108000" marB="72000" anchor="ctr">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32" name="角丸四角形 31"/>
          <p:cNvSpPr/>
          <p:nvPr/>
        </p:nvSpPr>
        <p:spPr>
          <a:xfrm>
            <a:off x="540271" y="9595172"/>
            <a:ext cx="1274638" cy="228019"/>
          </a:xfrm>
          <a:prstGeom prst="roundRect">
            <a:avLst>
              <a:gd name="adj" fmla="val 12202"/>
            </a:avLst>
          </a:prstGeom>
          <a:solidFill>
            <a:schemeClr val="accent1"/>
          </a:solidFill>
        </p:spPr>
        <p:txBody>
          <a:bodyPr vert="horz" lIns="0" tIns="0" rIns="0" bIns="0" rtlCol="0" anchor="ctr" anchorCtr="0">
            <a:noAutofit/>
          </a:bodyPr>
          <a:lstStyle/>
          <a:p>
            <a:pPr algn="ctr" defTabSz="914400">
              <a:spcBef>
                <a:spcPct val="0"/>
              </a:spcBef>
            </a:pPr>
            <a:r>
              <a:rPr lang="ja-JP" altLang="en-US" sz="1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その他の相談窓口</a:t>
            </a:r>
            <a:endParaRPr lang="ja-JP" altLang="en-US" sz="1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15"/>
          <a:stretch>
            <a:fillRect/>
          </a:stretch>
        </p:blipFill>
        <p:spPr>
          <a:xfrm>
            <a:off x="6713428" y="6292347"/>
            <a:ext cx="396000" cy="396000"/>
          </a:xfrm>
          <a:prstGeom prst="rect">
            <a:avLst/>
          </a:prstGeom>
        </p:spPr>
      </p:pic>
      <p:pic>
        <p:nvPicPr>
          <p:cNvPr id="7" name="図 6"/>
          <p:cNvPicPr>
            <a:picLocks noChangeAspect="1"/>
          </p:cNvPicPr>
          <p:nvPr/>
        </p:nvPicPr>
        <p:blipFill>
          <a:blip r:embed="rId16"/>
          <a:stretch>
            <a:fillRect/>
          </a:stretch>
        </p:blipFill>
        <p:spPr>
          <a:xfrm>
            <a:off x="6713428" y="6786860"/>
            <a:ext cx="396000" cy="396000"/>
          </a:xfrm>
          <a:prstGeom prst="rect">
            <a:avLst/>
          </a:prstGeom>
        </p:spPr>
      </p:pic>
      <p:pic>
        <p:nvPicPr>
          <p:cNvPr id="9" name="図 8"/>
          <p:cNvPicPr>
            <a:picLocks noChangeAspect="1"/>
          </p:cNvPicPr>
          <p:nvPr/>
        </p:nvPicPr>
        <p:blipFill>
          <a:blip r:embed="rId17"/>
          <a:stretch>
            <a:fillRect/>
          </a:stretch>
        </p:blipFill>
        <p:spPr>
          <a:xfrm>
            <a:off x="6723255" y="7290916"/>
            <a:ext cx="396000" cy="396000"/>
          </a:xfrm>
          <a:prstGeom prst="rect">
            <a:avLst/>
          </a:prstGeom>
        </p:spPr>
      </p:pic>
      <p:pic>
        <p:nvPicPr>
          <p:cNvPr id="21" name="Picture 2" descr="https://qr.quel.jp/tmp/510b132845c22cb4ea53add220cffede.png?v=148"/>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6712257" y="5346700"/>
            <a:ext cx="396000" cy="396000"/>
          </a:xfrm>
          <a:prstGeom prst="rect">
            <a:avLst/>
          </a:prstGeom>
          <a:noFill/>
          <a:extLst>
            <a:ext uri="{909E8E84-426E-40DD-AFC4-6F175D3DCCD1}">
              <a14:hiddenFill xmlns:a14="http://schemas.microsoft.com/office/drawing/2010/main">
                <a:solidFill>
                  <a:srgbClr val="FFFFFF"/>
                </a:solidFill>
              </a14:hiddenFill>
            </a:ext>
          </a:extLst>
        </p:spPr>
      </p:pic>
      <p:sp>
        <p:nvSpPr>
          <p:cNvPr id="22" name="ホームベース 21"/>
          <p:cNvSpPr/>
          <p:nvPr/>
        </p:nvSpPr>
        <p:spPr>
          <a:xfrm rot="5400000">
            <a:off x="-772042" y="1560076"/>
            <a:ext cx="2112904" cy="288000"/>
          </a:xfrm>
          <a:prstGeom prst="homePlat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p:cNvSpPr txBox="1"/>
          <p:nvPr/>
        </p:nvSpPr>
        <p:spPr>
          <a:xfrm>
            <a:off x="111376" y="649287"/>
            <a:ext cx="348979" cy="1386175"/>
          </a:xfrm>
          <a:prstGeom prst="rect">
            <a:avLst/>
          </a:prstGeom>
          <a:noFill/>
        </p:spPr>
        <p:txBody>
          <a:bodyPr vert="eaVert" wrap="square" rtlCol="0">
            <a:noAutofit/>
          </a:bodyPr>
          <a:lstStyle/>
          <a:p>
            <a:r>
              <a:rPr lang="ja-JP" altLang="en-US" sz="13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法律について</a:t>
            </a:r>
            <a:endParaRPr kumimoji="1" lang="ja-JP" altLang="en-US" sz="13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ホームベース 24"/>
          <p:cNvSpPr/>
          <p:nvPr/>
        </p:nvSpPr>
        <p:spPr>
          <a:xfrm rot="5400000">
            <a:off x="-3028289" y="6008344"/>
            <a:ext cx="6588000" cy="288000"/>
          </a:xfrm>
          <a:prstGeom prst="homePlat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テキスト ボックス 28"/>
          <p:cNvSpPr txBox="1"/>
          <p:nvPr/>
        </p:nvSpPr>
        <p:spPr>
          <a:xfrm>
            <a:off x="109921" y="2956128"/>
            <a:ext cx="348979" cy="1922476"/>
          </a:xfrm>
          <a:prstGeom prst="rect">
            <a:avLst/>
          </a:prstGeom>
          <a:noFill/>
        </p:spPr>
        <p:txBody>
          <a:bodyPr vert="eaVert" wrap="square" rtlCol="0">
            <a:noAutofit/>
          </a:bodyPr>
          <a:lstStyle/>
          <a:p>
            <a:r>
              <a:rPr lang="ja-JP" altLang="en-US" sz="13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課題解決の支援</a:t>
            </a:r>
            <a:endParaRPr kumimoji="1" lang="ja-JP" altLang="en-US" sz="13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98384" y="9542635"/>
            <a:ext cx="348979" cy="851050"/>
          </a:xfrm>
          <a:prstGeom prst="rect">
            <a:avLst/>
          </a:prstGeom>
          <a:noFill/>
        </p:spPr>
        <p:txBody>
          <a:bodyPr vert="eaVert" wrap="square" rtlCol="0">
            <a:noAutofit/>
          </a:bodyPr>
          <a:lstStyle/>
          <a:p>
            <a:r>
              <a:rPr kumimoji="1" lang="ja-JP" altLang="en-US" sz="13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その他</a:t>
            </a:r>
            <a:endParaRPr kumimoji="1" lang="ja-JP" altLang="en-US" sz="13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8" name="Picture 2"/>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6732959" y="3590725"/>
            <a:ext cx="375298" cy="375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77098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docProps/app.xml><?xml version="1.0" encoding="utf-8"?>
<Properties xmlns="http://schemas.openxmlformats.org/officeDocument/2006/extended-properties" xmlns:vt="http://schemas.openxmlformats.org/officeDocument/2006/docPropsVTypes">
  <Template>Waveform</Template>
  <TotalTime>4795</TotalTime>
  <Words>537</Words>
  <Application>Microsoft Office PowerPoint</Application>
  <PresentationFormat>ユーザー設定</PresentationFormat>
  <Paragraphs>87</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ＤＦ特太ゴシック体</vt:lpstr>
      <vt:lpstr>HGP明朝E</vt:lpstr>
      <vt:lpstr>Meiryo UI</vt:lpstr>
      <vt:lpstr>ＭＳ Ｐゴシック</vt:lpstr>
      <vt:lpstr>Rockwell Extra Bold</vt:lpstr>
      <vt:lpstr>メイリオ</vt:lpstr>
      <vt:lpstr>Calibri</vt:lpstr>
      <vt:lpstr>Candara</vt:lpstr>
      <vt:lpstr>Symbol</vt:lpstr>
      <vt:lpstr>ウェーブ</vt:lpstr>
      <vt:lpstr>「働き方｣ が変わります!!</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アルバイトをする前に知っておきたいポイント</dc:title>
  <dc:creator>厚生労働省ネットワークシステム</dc:creator>
  <cp:lastModifiedBy>新平 紗恵子(niihira-saeko)</cp:lastModifiedBy>
  <cp:revision>376</cp:revision>
  <cp:lastPrinted>2018-07-11T00:49:23Z</cp:lastPrinted>
  <dcterms:created xsi:type="dcterms:W3CDTF">2014-11-17T08:31:36Z</dcterms:created>
  <dcterms:modified xsi:type="dcterms:W3CDTF">2018-07-11T00:57:49Z</dcterms:modified>
</cp:coreProperties>
</file>