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2.xml" ContentType="application/vnd.openxmlformats-officedocument.presentationml.tags+xml"/>
  <Override PartName="/ppt/notesSlides/notesSlide47.xml" ContentType="application/vnd.openxmlformats-officedocument.presentationml.notesSlide+xml"/>
  <Override PartName="/ppt/tags/tag13.xml" ContentType="application/vnd.openxmlformats-officedocument.presentationml.tags+xml"/>
  <Override PartName="/ppt/notesSlides/notesSlide48.xml" ContentType="application/vnd.openxmlformats-officedocument.presentationml.notesSlide+xml"/>
  <Override PartName="/ppt/tags/tag14.xml" ContentType="application/vnd.openxmlformats-officedocument.presentationml.tags+xml"/>
  <Override PartName="/ppt/notesSlides/notesSlide49.xml" ContentType="application/vnd.openxmlformats-officedocument.presentationml.notesSlide+xml"/>
  <Override PartName="/ppt/tags/tag15.xml" ContentType="application/vnd.openxmlformats-officedocument.presentationml.tags+xml"/>
  <Override PartName="/ppt/notesSlides/notesSlide50.xml" ContentType="application/vnd.openxmlformats-officedocument.presentationml.notesSlide+xml"/>
  <Override PartName="/ppt/tags/tag16.xml" ContentType="application/vnd.openxmlformats-officedocument.presentationml.tags+xml"/>
  <Override PartName="/ppt/notesSlides/notesSlide51.xml" ContentType="application/vnd.openxmlformats-officedocument.presentationml.notesSlide+xml"/>
  <Override PartName="/ppt/tags/tag17.xml" ContentType="application/vnd.openxmlformats-officedocument.presentationml.tags+xml"/>
  <Override PartName="/ppt/notesSlides/notesSlide52.xml" ContentType="application/vnd.openxmlformats-officedocument.presentationml.notesSlide+xml"/>
  <Override PartName="/ppt/tags/tag18.xml" ContentType="application/vnd.openxmlformats-officedocument.presentationml.tags+xml"/>
  <Override PartName="/ppt/notesSlides/notesSlide53.xml" ContentType="application/vnd.openxmlformats-officedocument.presentationml.notesSlide+xml"/>
  <Override PartName="/ppt/tags/tag19.xml" ContentType="application/vnd.openxmlformats-officedocument.presentationml.tags+xml"/>
  <Override PartName="/ppt/notesSlides/notesSlide54.xml" ContentType="application/vnd.openxmlformats-officedocument.presentationml.notesSlide+xml"/>
  <Override PartName="/ppt/tags/tag20.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1.xml" ContentType="application/vnd.openxmlformats-officedocument.presentationml.tags+xml"/>
  <Override PartName="/ppt/notesSlides/notesSlide57.xml" ContentType="application/vnd.openxmlformats-officedocument.presentationml.notesSlide+xml"/>
  <Override PartName="/ppt/tags/tag22.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3.xml" ContentType="application/vnd.openxmlformats-officedocument.presentationml.tags+xml"/>
  <Override PartName="/ppt/notesSlides/notesSlide64.xml" ContentType="application/vnd.openxmlformats-officedocument.presentationml.notesSlide+xml"/>
  <Override PartName="/ppt/tags/tag24.xml" ContentType="application/vnd.openxmlformats-officedocument.presentationml.tags+xml"/>
  <Override PartName="/ppt/notesSlides/notesSlide65.xml" ContentType="application/vnd.openxmlformats-officedocument.presentationml.notesSlide+xml"/>
  <Override PartName="/ppt/tags/tag25.xml" ContentType="application/vnd.openxmlformats-officedocument.presentationml.tags+xml"/>
  <Override PartName="/ppt/notesSlides/notesSlide66.xml" ContentType="application/vnd.openxmlformats-officedocument.presentationml.notesSlide+xml"/>
  <Override PartName="/ppt/tags/tag26.xml" ContentType="application/vnd.openxmlformats-officedocument.presentationml.tags+xml"/>
  <Override PartName="/ppt/notesSlides/notesSlide67.xml" ContentType="application/vnd.openxmlformats-officedocument.presentationml.notesSlide+xml"/>
  <Override PartName="/ppt/tags/tag27.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4284" r:id="rId2"/>
    <p:sldMasterId id="2147484330" r:id="rId3"/>
    <p:sldMasterId id="2147484653" r:id="rId4"/>
    <p:sldMasterId id="2147485124" r:id="rId5"/>
  </p:sldMasterIdLst>
  <p:notesMasterIdLst>
    <p:notesMasterId r:id="rId76"/>
  </p:notesMasterIdLst>
  <p:handoutMasterIdLst>
    <p:handoutMasterId r:id="rId77"/>
  </p:handoutMasterIdLst>
  <p:sldIdLst>
    <p:sldId id="733" r:id="rId6"/>
    <p:sldId id="656" r:id="rId7"/>
    <p:sldId id="657" r:id="rId8"/>
    <p:sldId id="760" r:id="rId9"/>
    <p:sldId id="762" r:id="rId10"/>
    <p:sldId id="763" r:id="rId11"/>
    <p:sldId id="743" r:id="rId12"/>
    <p:sldId id="508" r:id="rId13"/>
    <p:sldId id="590" r:id="rId14"/>
    <p:sldId id="558" r:id="rId15"/>
    <p:sldId id="560" r:id="rId16"/>
    <p:sldId id="570" r:id="rId17"/>
    <p:sldId id="744" r:id="rId18"/>
    <p:sldId id="745" r:id="rId19"/>
    <p:sldId id="746" r:id="rId20"/>
    <p:sldId id="519" r:id="rId21"/>
    <p:sldId id="593" r:id="rId22"/>
    <p:sldId id="591" r:id="rId23"/>
    <p:sldId id="635" r:id="rId24"/>
    <p:sldId id="764" r:id="rId25"/>
    <p:sldId id="624" r:id="rId26"/>
    <p:sldId id="626" r:id="rId27"/>
    <p:sldId id="437" r:id="rId28"/>
    <p:sldId id="730" r:id="rId29"/>
    <p:sldId id="438" r:id="rId30"/>
    <p:sldId id="647" r:id="rId31"/>
    <p:sldId id="719" r:id="rId32"/>
    <p:sldId id="720" r:id="rId33"/>
    <p:sldId id="681" r:id="rId34"/>
    <p:sldId id="682" r:id="rId35"/>
    <p:sldId id="739" r:id="rId36"/>
    <p:sldId id="735" r:id="rId37"/>
    <p:sldId id="638" r:id="rId38"/>
    <p:sldId id="696" r:id="rId39"/>
    <p:sldId id="698" r:id="rId40"/>
    <p:sldId id="655" r:id="rId41"/>
    <p:sldId id="723" r:id="rId42"/>
    <p:sldId id="726" r:id="rId43"/>
    <p:sldId id="731" r:id="rId44"/>
    <p:sldId id="627" r:id="rId45"/>
    <p:sldId id="758" r:id="rId46"/>
    <p:sldId id="629" r:id="rId47"/>
    <p:sldId id="747" r:id="rId48"/>
    <p:sldId id="748" r:id="rId49"/>
    <p:sldId id="749" r:id="rId50"/>
    <p:sldId id="750" r:id="rId51"/>
    <p:sldId id="628" r:id="rId52"/>
    <p:sldId id="751" r:id="rId53"/>
    <p:sldId id="752" r:id="rId54"/>
    <p:sldId id="753" r:id="rId55"/>
    <p:sldId id="754" r:id="rId56"/>
    <p:sldId id="755" r:id="rId57"/>
    <p:sldId id="756" r:id="rId58"/>
    <p:sldId id="757" r:id="rId59"/>
    <p:sldId id="759" r:id="rId60"/>
    <p:sldId id="641" r:id="rId61"/>
    <p:sldId id="642" r:id="rId62"/>
    <p:sldId id="643" r:id="rId63"/>
    <p:sldId id="702" r:id="rId64"/>
    <p:sldId id="704" r:id="rId65"/>
    <p:sldId id="706" r:id="rId66"/>
    <p:sldId id="596" r:id="rId67"/>
    <p:sldId id="597" r:id="rId68"/>
    <p:sldId id="488" r:id="rId69"/>
    <p:sldId id="668" r:id="rId70"/>
    <p:sldId id="669" r:id="rId71"/>
    <p:sldId id="653" r:id="rId72"/>
    <p:sldId id="734" r:id="rId73"/>
    <p:sldId id="736" r:id="rId74"/>
    <p:sldId id="448" r:id="rId75"/>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000"/>
    <a:srgbClr val="FFFF99"/>
    <a:srgbClr val="FFCCFF"/>
    <a:srgbClr val="003399"/>
    <a:srgbClr val="FFCCCC"/>
    <a:srgbClr val="FFE07D"/>
    <a:srgbClr val="B1F1D4"/>
    <a:srgbClr val="FFF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67520" autoAdjust="0"/>
  </p:normalViewPr>
  <p:slideViewPr>
    <p:cSldViewPr>
      <p:cViewPr varScale="1">
        <p:scale>
          <a:sx n="74" d="100"/>
          <a:sy n="74" d="100"/>
        </p:scale>
        <p:origin x="2532" y="60"/>
      </p:cViewPr>
      <p:guideLst>
        <p:guide orient="horz" pos="2160"/>
        <p:guide pos="2880"/>
      </p:guideLst>
    </p:cSldViewPr>
  </p:slideViewPr>
  <p:outlineViewPr>
    <p:cViewPr>
      <p:scale>
        <a:sx n="33" d="100"/>
        <a:sy n="33" d="100"/>
      </p:scale>
      <p:origin x="0" y="0"/>
    </p:cViewPr>
  </p:outlineViewPr>
  <p:notesTextViewPr>
    <p:cViewPr>
      <p:scale>
        <a:sx n="200" d="100"/>
        <a:sy n="200" d="100"/>
      </p:scale>
      <p:origin x="0" y="-2712"/>
    </p:cViewPr>
  </p:notesTextViewPr>
  <p:sorterViewPr>
    <p:cViewPr>
      <p:scale>
        <a:sx n="66" d="100"/>
        <a:sy n="66" d="100"/>
      </p:scale>
      <p:origin x="0" y="-972"/>
    </p:cViewPr>
  </p:sorterViewPr>
  <p:notesViewPr>
    <p:cSldViewPr>
      <p:cViewPr varScale="1">
        <p:scale>
          <a:sx n="80" d="100"/>
          <a:sy n="80" d="100"/>
        </p:scale>
        <p:origin x="4014"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rgbClr val="00B050"/>
            </a:solidFill>
            <a:ln>
              <a:solidFill>
                <a:schemeClr val="tx2"/>
              </a:solidFill>
            </a:ln>
          </c:spPr>
          <c:invertIfNegative val="0"/>
          <c:dLbls>
            <c:dLbl>
              <c:idx val="0"/>
              <c:layout>
                <c:manualLayout>
                  <c:x val="2.9352414097386552E-3"/>
                  <c:y val="-0.2129629629629629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CA-437A-BBA1-C6A91D0E7AA0}"/>
                </c:ext>
              </c:extLst>
            </c:dLbl>
            <c:dLbl>
              <c:idx val="1"/>
              <c:layout>
                <c:manualLayout>
                  <c:x val="0"/>
                  <c:y val="-0.15740740740740741"/>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CA-437A-BBA1-C6A91D0E7AA0}"/>
                </c:ext>
              </c:extLst>
            </c:dLbl>
            <c:dLbl>
              <c:idx val="2"/>
              <c:layout>
                <c:manualLayout>
                  <c:x val="-1.4676207048693343E-3"/>
                  <c:y val="-0.1697530864197530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CCA-437A-BBA1-C6A91D0E7AA0}"/>
                </c:ext>
              </c:extLst>
            </c:dLbl>
            <c:dLbl>
              <c:idx val="3"/>
              <c:layout>
                <c:manualLayout>
                  <c:x val="2.9352414097386687E-3"/>
                  <c:y val="-0.17592641197628076"/>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CCA-437A-BBA1-C6A91D0E7AA0}"/>
                </c:ext>
              </c:extLst>
            </c:dLbl>
            <c:dLbl>
              <c:idx val="4"/>
              <c:layout>
                <c:manualLayout>
                  <c:x val="0"/>
                  <c:y val="-0.1820987654320987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CCA-437A-BBA1-C6A91D0E7AA0}"/>
                </c:ext>
              </c:extLst>
            </c:dLbl>
            <c:dLbl>
              <c:idx val="5"/>
              <c:layout>
                <c:manualLayout>
                  <c:x val="5.8704828194773373E-3"/>
                  <c:y val="-0.2006172839506172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CCA-437A-BBA1-C6A91D0E7AA0}"/>
                </c:ext>
              </c:extLst>
            </c:dLbl>
            <c:dLbl>
              <c:idx val="6"/>
              <c:layout>
                <c:manualLayout>
                  <c:x val="2.9352414097386687E-3"/>
                  <c:y val="-0.2160493827160493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CCA-437A-BBA1-C6A91D0E7AA0}"/>
                </c:ext>
              </c:extLst>
            </c:dLbl>
            <c:dLbl>
              <c:idx val="7"/>
              <c:layout>
                <c:manualLayout>
                  <c:x val="0"/>
                  <c:y val="-0.23148148148148145"/>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CCA-437A-BBA1-C6A91D0E7AA0}"/>
                </c:ext>
              </c:extLst>
            </c:dLbl>
            <c:dLbl>
              <c:idx val="8"/>
              <c:layout>
                <c:manualLayout>
                  <c:x val="4.4028621146080032E-3"/>
                  <c:y val="-0.23765432098765432"/>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CCA-437A-BBA1-C6A91D0E7AA0}"/>
                </c:ext>
              </c:extLst>
            </c:dLbl>
            <c:dLbl>
              <c:idx val="9"/>
              <c:layout>
                <c:manualLayout>
                  <c:x val="1.4676207048693343E-3"/>
                  <c:y val="-0.25617283950617281"/>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CCA-437A-BBA1-C6A91D0E7AA0}"/>
                </c:ext>
              </c:extLst>
            </c:dLbl>
            <c:dLbl>
              <c:idx val="10"/>
              <c:layout>
                <c:manualLayout>
                  <c:x val="7.3381035243466723E-3"/>
                  <c:y val="-0.27469135802469136"/>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CCA-437A-BBA1-C6A91D0E7AA0}"/>
                </c:ext>
              </c:extLst>
            </c:dLbl>
            <c:dLbl>
              <c:idx val="11"/>
              <c:layout>
                <c:manualLayout>
                  <c:x val="4.4028621146078957E-3"/>
                  <c:y val="-0.2438271604938271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CCA-437A-BBA1-C6A91D0E7AA0}"/>
                </c:ext>
              </c:extLst>
            </c:dLbl>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Sheet1!$B$2:$B$13</c:f>
              <c:numCache>
                <c:formatCode>0.00</c:formatCode>
                <c:ptCount val="12"/>
                <c:pt idx="0">
                  <c:v>36.07</c:v>
                </c:pt>
                <c:pt idx="1">
                  <c:v>29.13</c:v>
                </c:pt>
                <c:pt idx="2">
                  <c:v>37.99</c:v>
                </c:pt>
                <c:pt idx="3">
                  <c:v>40.58</c:v>
                </c:pt>
                <c:pt idx="4">
                  <c:v>43.12</c:v>
                </c:pt>
                <c:pt idx="5">
                  <c:v>44.91</c:v>
                </c:pt>
                <c:pt idx="6">
                  <c:v>49.83</c:v>
                </c:pt>
                <c:pt idx="7">
                  <c:v>52.46</c:v>
                </c:pt>
                <c:pt idx="8">
                  <c:v>56.03</c:v>
                </c:pt>
                <c:pt idx="9">
                  <c:v>61.32</c:v>
                </c:pt>
                <c:pt idx="10">
                  <c:v>66.27</c:v>
                </c:pt>
                <c:pt idx="11">
                  <c:v>55.56</c:v>
                </c:pt>
              </c:numCache>
            </c:numRef>
          </c:val>
          <c:extLst>
            <c:ext xmlns:c16="http://schemas.microsoft.com/office/drawing/2014/chart" uri="{C3380CC4-5D6E-409C-BE32-E72D297353CC}">
              <c16:uniqueId val="{0000000C-1CCA-437A-BBA1-C6A91D0E7AA0}"/>
            </c:ext>
          </c:extLst>
        </c:ser>
        <c:ser>
          <c:idx val="1"/>
          <c:order val="1"/>
          <c:tx>
            <c:strRef>
              <c:f>Sheet1!$C$1</c:f>
              <c:strCache>
                <c:ptCount val="1"/>
                <c:pt idx="0">
                  <c:v>系列 2</c:v>
                </c:pt>
              </c:strCache>
            </c:strRef>
          </c:tx>
          <c:spPr>
            <a:noFill/>
            <a:ln>
              <a:solidFill>
                <a:schemeClr val="bg2">
                  <a:lumMod val="50000"/>
                </a:schemeClr>
              </a:solidFill>
            </a:ln>
          </c:spPr>
          <c:invertIfNegative val="0"/>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Sheet1!$C$2:$C$13</c:f>
              <c:numCache>
                <c:formatCode>0.00</c:formatCode>
                <c:ptCount val="12"/>
                <c:pt idx="0">
                  <c:v>63.93</c:v>
                </c:pt>
                <c:pt idx="1">
                  <c:v>70.87</c:v>
                </c:pt>
                <c:pt idx="2">
                  <c:v>62.01</c:v>
                </c:pt>
                <c:pt idx="3">
                  <c:v>59.42</c:v>
                </c:pt>
                <c:pt idx="4">
                  <c:v>56.88</c:v>
                </c:pt>
                <c:pt idx="5">
                  <c:v>55.09</c:v>
                </c:pt>
                <c:pt idx="6">
                  <c:v>50.17</c:v>
                </c:pt>
                <c:pt idx="7">
                  <c:v>47.54</c:v>
                </c:pt>
                <c:pt idx="8">
                  <c:v>43.97</c:v>
                </c:pt>
                <c:pt idx="9">
                  <c:v>38.68</c:v>
                </c:pt>
                <c:pt idx="10">
                  <c:v>33.730000000000004</c:v>
                </c:pt>
                <c:pt idx="11">
                  <c:v>44.44</c:v>
                </c:pt>
              </c:numCache>
            </c:numRef>
          </c:val>
          <c:extLst>
            <c:ext xmlns:c16="http://schemas.microsoft.com/office/drawing/2014/chart" uri="{C3380CC4-5D6E-409C-BE32-E72D297353CC}">
              <c16:uniqueId val="{0000000D-1CCA-437A-BBA1-C6A91D0E7AA0}"/>
            </c:ext>
          </c:extLst>
        </c:ser>
        <c:dLbls>
          <c:showLegendKey val="0"/>
          <c:showVal val="0"/>
          <c:showCatName val="0"/>
          <c:showSerName val="0"/>
          <c:showPercent val="0"/>
          <c:showBubbleSize val="0"/>
        </c:dLbls>
        <c:gapWidth val="150"/>
        <c:shape val="cylinder"/>
        <c:axId val="169995488"/>
        <c:axId val="1"/>
        <c:axId val="0"/>
      </c:bar3DChart>
      <c:catAx>
        <c:axId val="169995488"/>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l"/>
        <c:majorGridlines/>
        <c:numFmt formatCode="0.00" sourceLinked="1"/>
        <c:majorTickMark val="out"/>
        <c:minorTickMark val="none"/>
        <c:tickLblPos val="nextTo"/>
        <c:crossAx val="169995488"/>
        <c:crosses val="autoZero"/>
        <c:crossBetween val="between"/>
      </c:valAx>
      <c:spPr>
        <a:noFill/>
        <a:ln w="25357">
          <a:noFill/>
        </a:ln>
      </c:spPr>
    </c:plotArea>
    <c:plotVisOnly val="1"/>
    <c:dispBlanksAs val="gap"/>
    <c:showDLblsOverMax val="0"/>
  </c:chart>
  <c:txPr>
    <a:bodyPr/>
    <a:lstStyle/>
    <a:p>
      <a:pPr>
        <a:defRPr sz="1766"/>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4E6E0-8B21-4C7D-A2D4-9B03AF90003D}"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kumimoji="1" lang="ja-JP" altLang="en-US"/>
        </a:p>
      </dgm:t>
    </dgm:pt>
    <dgm:pt modelId="{4FFFA3F5-4199-447D-9E73-04CF0880A48B}">
      <dgm:prSet phldrT="[テキスト]" custT="1"/>
      <dgm:spPr/>
      <dgm:t>
        <a:bodyPr/>
        <a:lstStyle/>
        <a:p>
          <a:r>
            <a:rPr kumimoji="1" lang="ja-JP" altLang="en-US" sz="1600" dirty="0" smtClean="0">
              <a:latin typeface="+mn-ea"/>
              <a:ea typeface="+mn-ea"/>
              <a:cs typeface="メイリオ" pitchFamily="50" charset="-128"/>
            </a:rPr>
            <a:t>  　　　　　　</a:t>
          </a:r>
          <a:r>
            <a:rPr lang="ja-JP" altLang="en-US" sz="1600" dirty="0" smtClean="0">
              <a:solidFill>
                <a:srgbClr val="000000"/>
              </a:solidFill>
              <a:latin typeface="+mn-ea"/>
              <a:ea typeface="+mn-ea"/>
              <a:cs typeface="メイリオ" pitchFamily="50" charset="-128"/>
              <a:sym typeface="ＭＳ Ｐゴシック" pitchFamily="50" charset="-128"/>
            </a:rPr>
            <a:t>　　　　　　　　学校・図書館</a:t>
          </a:r>
          <a:endParaRPr kumimoji="1" lang="ja-JP" altLang="en-US" sz="1600" dirty="0">
            <a:latin typeface="+mn-ea"/>
            <a:ea typeface="+mn-ea"/>
            <a:cs typeface="メイリオ" pitchFamily="50" charset="-128"/>
          </a:endParaRPr>
        </a:p>
      </dgm:t>
    </dgm:pt>
    <dgm:pt modelId="{6B846906-ADC2-44B2-9633-63138C6FD5FC}" type="parTrans" cxnId="{6DB9F19A-DEB5-4EE0-B9BF-7F0DE75FB71B}">
      <dgm:prSet/>
      <dgm:spPr/>
      <dgm:t>
        <a:bodyPr/>
        <a:lstStyle/>
        <a:p>
          <a:endParaRPr kumimoji="1" lang="ja-JP" altLang="en-US"/>
        </a:p>
      </dgm:t>
    </dgm:pt>
    <dgm:pt modelId="{D946323C-1766-4B2E-893A-78E985EE161F}" type="sibTrans" cxnId="{6DB9F19A-DEB5-4EE0-B9BF-7F0DE75FB71B}">
      <dgm:prSet/>
      <dgm:spPr/>
      <dgm:t>
        <a:bodyPr/>
        <a:lstStyle/>
        <a:p>
          <a:endParaRPr kumimoji="1" lang="ja-JP" altLang="en-US"/>
        </a:p>
      </dgm:t>
    </dgm:pt>
    <dgm:pt modelId="{F3D71741-18AD-4B6A-968F-8E05649816A3}">
      <dgm:prSet phldrT="[テキスト]" custT="1"/>
      <dgm:spPr/>
      <dgm:t>
        <a:bodyPr/>
        <a:lstStyle/>
        <a:p>
          <a:r>
            <a:rPr kumimoji="1" lang="ja-JP" altLang="en-US" sz="1600" dirty="0" smtClean="0">
              <a:latin typeface="+mn-ea"/>
              <a:ea typeface="+mn-ea"/>
              <a:cs typeface="メイリオ" pitchFamily="50" charset="-128"/>
            </a:rPr>
            <a:t>　　　　　　</a:t>
          </a:r>
          <a:r>
            <a:rPr lang="ja-JP" altLang="en-US" sz="1600" dirty="0" smtClean="0">
              <a:solidFill>
                <a:srgbClr val="000000"/>
              </a:solidFill>
              <a:latin typeface="+mn-ea"/>
              <a:ea typeface="+mn-ea"/>
              <a:cs typeface="メイリオ" pitchFamily="50" charset="-128"/>
              <a:sym typeface="ＭＳ Ｐゴシック" pitchFamily="50" charset="-128"/>
            </a:rPr>
            <a:t>　　　　　　　　　消防・警察・防衛</a:t>
          </a:r>
          <a:endParaRPr kumimoji="1" lang="ja-JP" altLang="en-US" sz="1600" dirty="0">
            <a:latin typeface="+mn-ea"/>
            <a:ea typeface="+mn-ea"/>
            <a:cs typeface="メイリオ" pitchFamily="50" charset="-128"/>
          </a:endParaRPr>
        </a:p>
      </dgm:t>
    </dgm:pt>
    <dgm:pt modelId="{4F63617C-DB21-48A9-8521-37A367D5C113}" type="parTrans" cxnId="{36180BF0-11D8-4538-9A23-0F9B607769B5}">
      <dgm:prSet/>
      <dgm:spPr/>
      <dgm:t>
        <a:bodyPr/>
        <a:lstStyle/>
        <a:p>
          <a:endParaRPr kumimoji="1" lang="ja-JP" altLang="en-US"/>
        </a:p>
      </dgm:t>
    </dgm:pt>
    <dgm:pt modelId="{35E03C4E-954D-4302-8DB0-682EC1BEF741}" type="sibTrans" cxnId="{36180BF0-11D8-4538-9A23-0F9B607769B5}">
      <dgm:prSet/>
      <dgm:spPr/>
      <dgm:t>
        <a:bodyPr/>
        <a:lstStyle/>
        <a:p>
          <a:endParaRPr kumimoji="1" lang="ja-JP" altLang="en-US"/>
        </a:p>
      </dgm:t>
    </dgm:pt>
    <dgm:pt modelId="{E5BCACD9-BC5A-4C11-9637-4C481E76D721}">
      <dgm:prSet phldrT="[テキスト]" custT="1"/>
      <dgm:spPr/>
      <dgm:t>
        <a:bodyPr/>
        <a:lstStyle/>
        <a:p>
          <a:r>
            <a:rPr kumimoji="1" lang="ja-JP" altLang="en-US" sz="1600" dirty="0" smtClean="0">
              <a:latin typeface="+mn-ea"/>
              <a:ea typeface="+mn-ea"/>
              <a:cs typeface="メイリオ" pitchFamily="50" charset="-128"/>
            </a:rPr>
            <a:t>　　　　　 　　　　　　　　　　　医療・介護・年金・子育て</a:t>
          </a:r>
          <a:endParaRPr kumimoji="1" lang="ja-JP" altLang="en-US" sz="1600" dirty="0">
            <a:latin typeface="+mn-ea"/>
            <a:ea typeface="+mn-ea"/>
            <a:cs typeface="メイリオ" pitchFamily="50" charset="-128"/>
          </a:endParaRPr>
        </a:p>
      </dgm:t>
    </dgm:pt>
    <dgm:pt modelId="{370DFC5C-8A28-41B1-AF25-2E36DCB4DC0E}" type="parTrans" cxnId="{E3C9008A-AA6E-45E4-83A0-9FA2EA2E0068}">
      <dgm:prSet/>
      <dgm:spPr/>
      <dgm:t>
        <a:bodyPr/>
        <a:lstStyle/>
        <a:p>
          <a:endParaRPr kumimoji="1" lang="ja-JP" altLang="en-US"/>
        </a:p>
      </dgm:t>
    </dgm:pt>
    <dgm:pt modelId="{1CE1AFD1-F64D-4433-9782-CCE6BC367955}" type="sibTrans" cxnId="{E3C9008A-AA6E-45E4-83A0-9FA2EA2E0068}">
      <dgm:prSet/>
      <dgm:spPr/>
      <dgm:t>
        <a:bodyPr/>
        <a:lstStyle/>
        <a:p>
          <a:endParaRPr kumimoji="1" lang="ja-JP" altLang="en-US"/>
        </a:p>
      </dgm:t>
    </dgm:pt>
    <dgm:pt modelId="{771B3045-6A29-45DA-8FD2-D5ECA34752BB}">
      <dgm:prSet phldrT="[テキスト]" custT="1"/>
      <dgm:spPr/>
      <dgm:t>
        <a:bodyPr/>
        <a:lstStyle/>
        <a:p>
          <a:r>
            <a:rPr kumimoji="1" lang="ja-JP" altLang="en-US" sz="1600" dirty="0" smtClean="0">
              <a:latin typeface="+mn-ea"/>
              <a:ea typeface="+mn-ea"/>
              <a:cs typeface="メイリオ" pitchFamily="50" charset="-128"/>
            </a:rPr>
            <a:t>　　　　　　　　　　　　　　　　　　　道路・都市計画・インフラ整備</a:t>
          </a:r>
          <a:endParaRPr kumimoji="1" lang="ja-JP" altLang="en-US" sz="1600" dirty="0">
            <a:latin typeface="+mn-ea"/>
            <a:ea typeface="+mn-ea"/>
            <a:cs typeface="メイリオ" pitchFamily="50" charset="-128"/>
          </a:endParaRPr>
        </a:p>
      </dgm:t>
    </dgm:pt>
    <dgm:pt modelId="{6D4D462E-2C59-46F4-8117-224B02BDCEED}" type="parTrans" cxnId="{EECB7F84-D1B1-4C7D-953F-FA6F6C94A584}">
      <dgm:prSet/>
      <dgm:spPr/>
      <dgm:t>
        <a:bodyPr/>
        <a:lstStyle/>
        <a:p>
          <a:endParaRPr kumimoji="1" lang="ja-JP" altLang="en-US"/>
        </a:p>
      </dgm:t>
    </dgm:pt>
    <dgm:pt modelId="{A7A8F7EB-5961-4243-8C36-69C5D5AB003A}" type="sibTrans" cxnId="{EECB7F84-D1B1-4C7D-953F-FA6F6C94A584}">
      <dgm:prSet/>
      <dgm:spPr/>
      <dgm:t>
        <a:bodyPr/>
        <a:lstStyle/>
        <a:p>
          <a:endParaRPr kumimoji="1" lang="ja-JP" altLang="en-US"/>
        </a:p>
      </dgm:t>
    </dgm:pt>
    <dgm:pt modelId="{81419F02-153C-4CDE-B7C1-328F957F7E8E}">
      <dgm:prSet phldrT="[テキスト]" custT="1"/>
      <dgm:spPr/>
      <dgm:t>
        <a:bodyPr/>
        <a:lstStyle/>
        <a:p>
          <a:r>
            <a:rPr kumimoji="1" lang="ja-JP" altLang="en-US" sz="1600" dirty="0" smtClean="0">
              <a:latin typeface="+mn-ea"/>
              <a:ea typeface="+mn-ea"/>
              <a:cs typeface="メイリオ" pitchFamily="50" charset="-128"/>
            </a:rPr>
            <a:t>　　　　　　　　　　　　　　　　　地球温暖化・廃棄物処分</a:t>
          </a:r>
          <a:endParaRPr kumimoji="1" lang="ja-JP" altLang="en-US" sz="1600" dirty="0">
            <a:latin typeface="+mn-ea"/>
            <a:ea typeface="+mn-ea"/>
            <a:cs typeface="メイリオ" pitchFamily="50" charset="-128"/>
          </a:endParaRPr>
        </a:p>
      </dgm:t>
    </dgm:pt>
    <dgm:pt modelId="{02CE199D-447D-4694-93D2-C2C9AACBA855}" type="parTrans" cxnId="{49FAFE15-8ABF-448E-8B33-62FCA47194EF}">
      <dgm:prSet/>
      <dgm:spPr/>
      <dgm:t>
        <a:bodyPr/>
        <a:lstStyle/>
        <a:p>
          <a:endParaRPr kumimoji="1" lang="ja-JP" altLang="en-US"/>
        </a:p>
      </dgm:t>
    </dgm:pt>
    <dgm:pt modelId="{3A74FD12-C0D5-4E9D-987D-F1BF2BD25ED0}" type="sibTrans" cxnId="{49FAFE15-8ABF-448E-8B33-62FCA47194EF}">
      <dgm:prSet/>
      <dgm:spPr/>
      <dgm:t>
        <a:bodyPr/>
        <a:lstStyle/>
        <a:p>
          <a:endParaRPr kumimoji="1" lang="ja-JP" altLang="en-US"/>
        </a:p>
      </dgm:t>
    </dgm:pt>
    <dgm:pt modelId="{F034B972-2391-4E2C-9B22-EB6D56819C9C}" type="pres">
      <dgm:prSet presAssocID="{C224E6E0-8B21-4C7D-A2D4-9B03AF90003D}" presName="Name0" presStyleCnt="0">
        <dgm:presLayoutVars>
          <dgm:chMax val="7"/>
          <dgm:chPref val="7"/>
          <dgm:dir/>
        </dgm:presLayoutVars>
      </dgm:prSet>
      <dgm:spPr/>
      <dgm:t>
        <a:bodyPr/>
        <a:lstStyle/>
        <a:p>
          <a:endParaRPr kumimoji="1" lang="ja-JP" altLang="en-US"/>
        </a:p>
      </dgm:t>
    </dgm:pt>
    <dgm:pt modelId="{B938C6F7-E82E-44AC-9B46-0E1CE18004A0}" type="pres">
      <dgm:prSet presAssocID="{C224E6E0-8B21-4C7D-A2D4-9B03AF90003D}" presName="Name1" presStyleCnt="0"/>
      <dgm:spPr/>
    </dgm:pt>
    <dgm:pt modelId="{358778A5-96BB-465C-97E1-8495A4CFA051}" type="pres">
      <dgm:prSet presAssocID="{C224E6E0-8B21-4C7D-A2D4-9B03AF90003D}" presName="cycle" presStyleCnt="0"/>
      <dgm:spPr/>
    </dgm:pt>
    <dgm:pt modelId="{7579E4DD-E47D-44C1-8250-F63DF2C47055}" type="pres">
      <dgm:prSet presAssocID="{C224E6E0-8B21-4C7D-A2D4-9B03AF90003D}" presName="srcNode" presStyleLbl="node1" presStyleIdx="0" presStyleCnt="5"/>
      <dgm:spPr/>
    </dgm:pt>
    <dgm:pt modelId="{40CA880C-3537-4477-8E87-70CE48416C86}" type="pres">
      <dgm:prSet presAssocID="{C224E6E0-8B21-4C7D-A2D4-9B03AF90003D}" presName="conn" presStyleLbl="parChTrans1D2" presStyleIdx="0" presStyleCnt="1"/>
      <dgm:spPr/>
      <dgm:t>
        <a:bodyPr/>
        <a:lstStyle/>
        <a:p>
          <a:endParaRPr kumimoji="1" lang="ja-JP" altLang="en-US"/>
        </a:p>
      </dgm:t>
    </dgm:pt>
    <dgm:pt modelId="{83B3949D-10C8-455D-B2DD-E01D99152B73}" type="pres">
      <dgm:prSet presAssocID="{C224E6E0-8B21-4C7D-A2D4-9B03AF90003D}" presName="extraNode" presStyleLbl="node1" presStyleIdx="0" presStyleCnt="5"/>
      <dgm:spPr/>
    </dgm:pt>
    <dgm:pt modelId="{DDF19720-147C-43ED-9E5A-C502885E3618}" type="pres">
      <dgm:prSet presAssocID="{C224E6E0-8B21-4C7D-A2D4-9B03AF90003D}" presName="dstNode" presStyleLbl="node1" presStyleIdx="0" presStyleCnt="5"/>
      <dgm:spPr/>
    </dgm:pt>
    <dgm:pt modelId="{0BB22C22-5850-4613-B782-B32545269CB7}" type="pres">
      <dgm:prSet presAssocID="{4FFFA3F5-4199-447D-9E73-04CF0880A48B}" presName="text_1" presStyleLbl="node1" presStyleIdx="0" presStyleCnt="5">
        <dgm:presLayoutVars>
          <dgm:bulletEnabled val="1"/>
        </dgm:presLayoutVars>
      </dgm:prSet>
      <dgm:spPr/>
      <dgm:t>
        <a:bodyPr/>
        <a:lstStyle/>
        <a:p>
          <a:endParaRPr kumimoji="1" lang="ja-JP" altLang="en-US"/>
        </a:p>
      </dgm:t>
    </dgm:pt>
    <dgm:pt modelId="{BD5AA44C-F4E8-4108-8768-A5D1EA91F933}" type="pres">
      <dgm:prSet presAssocID="{4FFFA3F5-4199-447D-9E73-04CF0880A48B}" presName="accent_1" presStyleCnt="0"/>
      <dgm:spPr/>
    </dgm:pt>
    <dgm:pt modelId="{C6BC92B5-5936-4150-BA31-FA04741BEB24}" type="pres">
      <dgm:prSet presAssocID="{4FFFA3F5-4199-447D-9E73-04CF0880A48B}" presName="accentRepeatNode" presStyleLbl="solidFgAcc1" presStyleIdx="0" presStyleCnt="5" custScaleX="136811" custScaleY="136810"/>
      <dgm:spPr>
        <a:ln>
          <a:solidFill>
            <a:srgbClr val="00B050"/>
          </a:solidFill>
        </a:ln>
      </dgm:spPr>
      <dgm:t>
        <a:bodyPr/>
        <a:lstStyle/>
        <a:p>
          <a:endParaRPr kumimoji="1" lang="ja-JP" altLang="en-US"/>
        </a:p>
      </dgm:t>
    </dgm:pt>
    <dgm:pt modelId="{F38A370C-E861-46F2-A379-4662B425DB41}" type="pres">
      <dgm:prSet presAssocID="{F3D71741-18AD-4B6A-968F-8E05649816A3}" presName="text_2" presStyleLbl="node1" presStyleIdx="1" presStyleCnt="5">
        <dgm:presLayoutVars>
          <dgm:bulletEnabled val="1"/>
        </dgm:presLayoutVars>
      </dgm:prSet>
      <dgm:spPr/>
      <dgm:t>
        <a:bodyPr/>
        <a:lstStyle/>
        <a:p>
          <a:endParaRPr kumimoji="1" lang="ja-JP" altLang="en-US"/>
        </a:p>
      </dgm:t>
    </dgm:pt>
    <dgm:pt modelId="{397CA8A2-B4C8-4D4A-9C49-D059C1CFB293}" type="pres">
      <dgm:prSet presAssocID="{F3D71741-18AD-4B6A-968F-8E05649816A3}" presName="accent_2" presStyleCnt="0"/>
      <dgm:spPr/>
    </dgm:pt>
    <dgm:pt modelId="{65479815-26AE-44A5-B605-E7A1F487D393}" type="pres">
      <dgm:prSet presAssocID="{F3D71741-18AD-4B6A-968F-8E05649816A3}" presName="accentRepeatNode" presStyleLbl="solidFgAcc1" presStyleIdx="1" presStyleCnt="5" custScaleX="136811" custScaleY="136810"/>
      <dgm:spPr>
        <a:ln>
          <a:solidFill>
            <a:srgbClr val="00B050"/>
          </a:solidFill>
        </a:ln>
      </dgm:spPr>
      <dgm:t>
        <a:bodyPr/>
        <a:lstStyle/>
        <a:p>
          <a:endParaRPr kumimoji="1" lang="ja-JP" altLang="en-US"/>
        </a:p>
      </dgm:t>
    </dgm:pt>
    <dgm:pt modelId="{C6074383-66D8-4D7B-8747-7652C51ACF8F}" type="pres">
      <dgm:prSet presAssocID="{E5BCACD9-BC5A-4C11-9637-4C481E76D721}" presName="text_3" presStyleLbl="node1" presStyleIdx="2" presStyleCnt="5">
        <dgm:presLayoutVars>
          <dgm:bulletEnabled val="1"/>
        </dgm:presLayoutVars>
      </dgm:prSet>
      <dgm:spPr/>
      <dgm:t>
        <a:bodyPr/>
        <a:lstStyle/>
        <a:p>
          <a:endParaRPr kumimoji="1" lang="ja-JP" altLang="en-US"/>
        </a:p>
      </dgm:t>
    </dgm:pt>
    <dgm:pt modelId="{4AD39AB4-A85E-4E54-B903-4707CCCD0883}" type="pres">
      <dgm:prSet presAssocID="{E5BCACD9-BC5A-4C11-9637-4C481E76D721}" presName="accent_3" presStyleCnt="0"/>
      <dgm:spPr/>
    </dgm:pt>
    <dgm:pt modelId="{0B8DD455-65FC-446A-B58D-2B96C835F511}" type="pres">
      <dgm:prSet presAssocID="{E5BCACD9-BC5A-4C11-9637-4C481E76D721}" presName="accentRepeatNode" presStyleLbl="solidFgAcc1" presStyleIdx="2" presStyleCnt="5" custScaleX="136811" custScaleY="136810"/>
      <dgm:spPr>
        <a:ln>
          <a:solidFill>
            <a:srgbClr val="00B050"/>
          </a:solidFill>
        </a:ln>
      </dgm:spPr>
      <dgm:t>
        <a:bodyPr/>
        <a:lstStyle/>
        <a:p>
          <a:endParaRPr kumimoji="1" lang="ja-JP" altLang="en-US"/>
        </a:p>
      </dgm:t>
    </dgm:pt>
    <dgm:pt modelId="{696E3801-E08D-4D56-84B7-7A0CC442C3B2}" type="pres">
      <dgm:prSet presAssocID="{771B3045-6A29-45DA-8FD2-D5ECA34752BB}" presName="text_4" presStyleLbl="node1" presStyleIdx="3" presStyleCnt="5">
        <dgm:presLayoutVars>
          <dgm:bulletEnabled val="1"/>
        </dgm:presLayoutVars>
      </dgm:prSet>
      <dgm:spPr/>
      <dgm:t>
        <a:bodyPr/>
        <a:lstStyle/>
        <a:p>
          <a:endParaRPr kumimoji="1" lang="ja-JP" altLang="en-US"/>
        </a:p>
      </dgm:t>
    </dgm:pt>
    <dgm:pt modelId="{C14D5091-39D6-44C5-B829-073FE7603BC0}" type="pres">
      <dgm:prSet presAssocID="{771B3045-6A29-45DA-8FD2-D5ECA34752BB}" presName="accent_4" presStyleCnt="0"/>
      <dgm:spPr/>
    </dgm:pt>
    <dgm:pt modelId="{7C897201-DB59-46B1-BACE-B40EAC2C2565}" type="pres">
      <dgm:prSet presAssocID="{771B3045-6A29-45DA-8FD2-D5ECA34752BB}" presName="accentRepeatNode" presStyleLbl="solidFgAcc1" presStyleIdx="3" presStyleCnt="5" custScaleX="136811" custScaleY="136810"/>
      <dgm:spPr>
        <a:ln>
          <a:solidFill>
            <a:srgbClr val="00B050"/>
          </a:solidFill>
        </a:ln>
      </dgm:spPr>
      <dgm:t>
        <a:bodyPr/>
        <a:lstStyle/>
        <a:p>
          <a:endParaRPr kumimoji="1" lang="ja-JP" altLang="en-US"/>
        </a:p>
      </dgm:t>
    </dgm:pt>
    <dgm:pt modelId="{ED0228EE-3315-4097-90AC-D9F156ED9264}" type="pres">
      <dgm:prSet presAssocID="{81419F02-153C-4CDE-B7C1-328F957F7E8E}" presName="text_5" presStyleLbl="node1" presStyleIdx="4" presStyleCnt="5">
        <dgm:presLayoutVars>
          <dgm:bulletEnabled val="1"/>
        </dgm:presLayoutVars>
      </dgm:prSet>
      <dgm:spPr/>
      <dgm:t>
        <a:bodyPr/>
        <a:lstStyle/>
        <a:p>
          <a:endParaRPr kumimoji="1" lang="ja-JP" altLang="en-US"/>
        </a:p>
      </dgm:t>
    </dgm:pt>
    <dgm:pt modelId="{518355B0-E15C-4A15-A9D9-40B03B00583A}" type="pres">
      <dgm:prSet presAssocID="{81419F02-153C-4CDE-B7C1-328F957F7E8E}" presName="accent_5" presStyleCnt="0"/>
      <dgm:spPr/>
    </dgm:pt>
    <dgm:pt modelId="{7B8B2699-960B-49D6-850A-0699358FA2EF}" type="pres">
      <dgm:prSet presAssocID="{81419F02-153C-4CDE-B7C1-328F957F7E8E}" presName="accentRepeatNode" presStyleLbl="solidFgAcc1" presStyleIdx="4" presStyleCnt="5" custScaleX="136811" custScaleY="136810"/>
      <dgm:spPr>
        <a:ln>
          <a:solidFill>
            <a:srgbClr val="00B050"/>
          </a:solidFill>
        </a:ln>
      </dgm:spPr>
      <dgm:t>
        <a:bodyPr/>
        <a:lstStyle/>
        <a:p>
          <a:endParaRPr kumimoji="1" lang="ja-JP" altLang="en-US"/>
        </a:p>
      </dgm:t>
    </dgm:pt>
  </dgm:ptLst>
  <dgm:cxnLst>
    <dgm:cxn modelId="{E4F4E717-1629-40AD-B6B6-BA057ECFBD74}" type="presOf" srcId="{E5BCACD9-BC5A-4C11-9637-4C481E76D721}" destId="{C6074383-66D8-4D7B-8747-7652C51ACF8F}" srcOrd="0" destOrd="0" presId="urn:microsoft.com/office/officeart/2008/layout/VerticalCurvedList"/>
    <dgm:cxn modelId="{AE20B8FF-2E63-4343-9702-FAD9051E497B}" type="presOf" srcId="{C224E6E0-8B21-4C7D-A2D4-9B03AF90003D}" destId="{F034B972-2391-4E2C-9B22-EB6D56819C9C}" srcOrd="0" destOrd="0" presId="urn:microsoft.com/office/officeart/2008/layout/VerticalCurvedList"/>
    <dgm:cxn modelId="{49FAFE15-8ABF-448E-8B33-62FCA47194EF}" srcId="{C224E6E0-8B21-4C7D-A2D4-9B03AF90003D}" destId="{81419F02-153C-4CDE-B7C1-328F957F7E8E}" srcOrd="4" destOrd="0" parTransId="{02CE199D-447D-4694-93D2-C2C9AACBA855}" sibTransId="{3A74FD12-C0D5-4E9D-987D-F1BF2BD25ED0}"/>
    <dgm:cxn modelId="{6DB9F19A-DEB5-4EE0-B9BF-7F0DE75FB71B}" srcId="{C224E6E0-8B21-4C7D-A2D4-9B03AF90003D}" destId="{4FFFA3F5-4199-447D-9E73-04CF0880A48B}" srcOrd="0" destOrd="0" parTransId="{6B846906-ADC2-44B2-9633-63138C6FD5FC}" sibTransId="{D946323C-1766-4B2E-893A-78E985EE161F}"/>
    <dgm:cxn modelId="{E3C9008A-AA6E-45E4-83A0-9FA2EA2E0068}" srcId="{C224E6E0-8B21-4C7D-A2D4-9B03AF90003D}" destId="{E5BCACD9-BC5A-4C11-9637-4C481E76D721}" srcOrd="2" destOrd="0" parTransId="{370DFC5C-8A28-41B1-AF25-2E36DCB4DC0E}" sibTransId="{1CE1AFD1-F64D-4433-9782-CCE6BC367955}"/>
    <dgm:cxn modelId="{FFE0418E-C265-4FE9-9470-489D4F1DD1A3}" type="presOf" srcId="{4FFFA3F5-4199-447D-9E73-04CF0880A48B}" destId="{0BB22C22-5850-4613-B782-B32545269CB7}" srcOrd="0" destOrd="0" presId="urn:microsoft.com/office/officeart/2008/layout/VerticalCurvedList"/>
    <dgm:cxn modelId="{EECB7F84-D1B1-4C7D-953F-FA6F6C94A584}" srcId="{C224E6E0-8B21-4C7D-A2D4-9B03AF90003D}" destId="{771B3045-6A29-45DA-8FD2-D5ECA34752BB}" srcOrd="3" destOrd="0" parTransId="{6D4D462E-2C59-46F4-8117-224B02BDCEED}" sibTransId="{A7A8F7EB-5961-4243-8C36-69C5D5AB003A}"/>
    <dgm:cxn modelId="{36180BF0-11D8-4538-9A23-0F9B607769B5}" srcId="{C224E6E0-8B21-4C7D-A2D4-9B03AF90003D}" destId="{F3D71741-18AD-4B6A-968F-8E05649816A3}" srcOrd="1" destOrd="0" parTransId="{4F63617C-DB21-48A9-8521-37A367D5C113}" sibTransId="{35E03C4E-954D-4302-8DB0-682EC1BEF741}"/>
    <dgm:cxn modelId="{84D7026D-EFEC-4948-B269-525870400BB2}" type="presOf" srcId="{771B3045-6A29-45DA-8FD2-D5ECA34752BB}" destId="{696E3801-E08D-4D56-84B7-7A0CC442C3B2}" srcOrd="0" destOrd="0" presId="urn:microsoft.com/office/officeart/2008/layout/VerticalCurvedList"/>
    <dgm:cxn modelId="{676B1CF9-8731-4443-8AAC-3B082C9057AA}" type="presOf" srcId="{F3D71741-18AD-4B6A-968F-8E05649816A3}" destId="{F38A370C-E861-46F2-A379-4662B425DB41}" srcOrd="0" destOrd="0" presId="urn:microsoft.com/office/officeart/2008/layout/VerticalCurvedList"/>
    <dgm:cxn modelId="{D69E19E0-D141-47DD-80CC-E068ECA75A4B}" type="presOf" srcId="{D946323C-1766-4B2E-893A-78E985EE161F}" destId="{40CA880C-3537-4477-8E87-70CE48416C86}" srcOrd="0" destOrd="0" presId="urn:microsoft.com/office/officeart/2008/layout/VerticalCurvedList"/>
    <dgm:cxn modelId="{22669C77-00C2-43D2-BADD-9769E68BACD1}" type="presOf" srcId="{81419F02-153C-4CDE-B7C1-328F957F7E8E}" destId="{ED0228EE-3315-4097-90AC-D9F156ED9264}" srcOrd="0" destOrd="0" presId="urn:microsoft.com/office/officeart/2008/layout/VerticalCurvedList"/>
    <dgm:cxn modelId="{7BB831B2-28AA-4665-B60D-F3F1426B73E4}" type="presParOf" srcId="{F034B972-2391-4E2C-9B22-EB6D56819C9C}" destId="{B938C6F7-E82E-44AC-9B46-0E1CE18004A0}" srcOrd="0" destOrd="0" presId="urn:microsoft.com/office/officeart/2008/layout/VerticalCurvedList"/>
    <dgm:cxn modelId="{1616DBA8-F16F-44A7-9B2C-4710F4F27DE1}" type="presParOf" srcId="{B938C6F7-E82E-44AC-9B46-0E1CE18004A0}" destId="{358778A5-96BB-465C-97E1-8495A4CFA051}" srcOrd="0" destOrd="0" presId="urn:microsoft.com/office/officeart/2008/layout/VerticalCurvedList"/>
    <dgm:cxn modelId="{74984A55-E9F9-4A7B-B849-CE0A820A3D39}" type="presParOf" srcId="{358778A5-96BB-465C-97E1-8495A4CFA051}" destId="{7579E4DD-E47D-44C1-8250-F63DF2C47055}" srcOrd="0" destOrd="0" presId="urn:microsoft.com/office/officeart/2008/layout/VerticalCurvedList"/>
    <dgm:cxn modelId="{C1D2E6C7-6B19-416F-9E6D-2C6C973D52A8}" type="presParOf" srcId="{358778A5-96BB-465C-97E1-8495A4CFA051}" destId="{40CA880C-3537-4477-8E87-70CE48416C86}" srcOrd="1" destOrd="0" presId="urn:microsoft.com/office/officeart/2008/layout/VerticalCurvedList"/>
    <dgm:cxn modelId="{65886267-DDE7-4110-97B5-4D8E1DF6399A}" type="presParOf" srcId="{358778A5-96BB-465C-97E1-8495A4CFA051}" destId="{83B3949D-10C8-455D-B2DD-E01D99152B73}" srcOrd="2" destOrd="0" presId="urn:microsoft.com/office/officeart/2008/layout/VerticalCurvedList"/>
    <dgm:cxn modelId="{3BAA52FC-2D07-4503-9756-7411C19B24B6}" type="presParOf" srcId="{358778A5-96BB-465C-97E1-8495A4CFA051}" destId="{DDF19720-147C-43ED-9E5A-C502885E3618}" srcOrd="3" destOrd="0" presId="urn:microsoft.com/office/officeart/2008/layout/VerticalCurvedList"/>
    <dgm:cxn modelId="{631020BC-E102-4C4A-8C86-7FB0C022AC56}" type="presParOf" srcId="{B938C6F7-E82E-44AC-9B46-0E1CE18004A0}" destId="{0BB22C22-5850-4613-B782-B32545269CB7}" srcOrd="1" destOrd="0" presId="urn:microsoft.com/office/officeart/2008/layout/VerticalCurvedList"/>
    <dgm:cxn modelId="{18B708A4-9630-4046-85F3-D4B4BF9E8E3A}" type="presParOf" srcId="{B938C6F7-E82E-44AC-9B46-0E1CE18004A0}" destId="{BD5AA44C-F4E8-4108-8768-A5D1EA91F933}" srcOrd="2" destOrd="0" presId="urn:microsoft.com/office/officeart/2008/layout/VerticalCurvedList"/>
    <dgm:cxn modelId="{879E5B99-1088-4A88-9A61-3861F741B5E8}" type="presParOf" srcId="{BD5AA44C-F4E8-4108-8768-A5D1EA91F933}" destId="{C6BC92B5-5936-4150-BA31-FA04741BEB24}" srcOrd="0" destOrd="0" presId="urn:microsoft.com/office/officeart/2008/layout/VerticalCurvedList"/>
    <dgm:cxn modelId="{44798F0E-0CF2-491E-92E5-B8A0D566C5FE}" type="presParOf" srcId="{B938C6F7-E82E-44AC-9B46-0E1CE18004A0}" destId="{F38A370C-E861-46F2-A379-4662B425DB41}" srcOrd="3" destOrd="0" presId="urn:microsoft.com/office/officeart/2008/layout/VerticalCurvedList"/>
    <dgm:cxn modelId="{39638E04-B4C2-4D73-95A4-4EC7D1FFA711}" type="presParOf" srcId="{B938C6F7-E82E-44AC-9B46-0E1CE18004A0}" destId="{397CA8A2-B4C8-4D4A-9C49-D059C1CFB293}" srcOrd="4" destOrd="0" presId="urn:microsoft.com/office/officeart/2008/layout/VerticalCurvedList"/>
    <dgm:cxn modelId="{C792AB7C-715F-4AB5-850A-D2202311B86F}" type="presParOf" srcId="{397CA8A2-B4C8-4D4A-9C49-D059C1CFB293}" destId="{65479815-26AE-44A5-B605-E7A1F487D393}" srcOrd="0" destOrd="0" presId="urn:microsoft.com/office/officeart/2008/layout/VerticalCurvedList"/>
    <dgm:cxn modelId="{E113C895-22AB-42AB-A561-B44DD3EDF427}" type="presParOf" srcId="{B938C6F7-E82E-44AC-9B46-0E1CE18004A0}" destId="{C6074383-66D8-4D7B-8747-7652C51ACF8F}" srcOrd="5" destOrd="0" presId="urn:microsoft.com/office/officeart/2008/layout/VerticalCurvedList"/>
    <dgm:cxn modelId="{35477A52-1455-40D6-9590-22160297D7EA}" type="presParOf" srcId="{B938C6F7-E82E-44AC-9B46-0E1CE18004A0}" destId="{4AD39AB4-A85E-4E54-B903-4707CCCD0883}" srcOrd="6" destOrd="0" presId="urn:microsoft.com/office/officeart/2008/layout/VerticalCurvedList"/>
    <dgm:cxn modelId="{65193347-05DB-4076-9350-C552E3CD28D5}" type="presParOf" srcId="{4AD39AB4-A85E-4E54-B903-4707CCCD0883}" destId="{0B8DD455-65FC-446A-B58D-2B96C835F511}" srcOrd="0" destOrd="0" presId="urn:microsoft.com/office/officeart/2008/layout/VerticalCurvedList"/>
    <dgm:cxn modelId="{84FC543A-AB19-44A5-B82A-9880212F36DC}" type="presParOf" srcId="{B938C6F7-E82E-44AC-9B46-0E1CE18004A0}" destId="{696E3801-E08D-4D56-84B7-7A0CC442C3B2}" srcOrd="7" destOrd="0" presId="urn:microsoft.com/office/officeart/2008/layout/VerticalCurvedList"/>
    <dgm:cxn modelId="{50A95180-9329-4CFE-9435-878FA043E350}" type="presParOf" srcId="{B938C6F7-E82E-44AC-9B46-0E1CE18004A0}" destId="{C14D5091-39D6-44C5-B829-073FE7603BC0}" srcOrd="8" destOrd="0" presId="urn:microsoft.com/office/officeart/2008/layout/VerticalCurvedList"/>
    <dgm:cxn modelId="{B8F0412E-AEFC-49F1-97B6-194DBBD97108}" type="presParOf" srcId="{C14D5091-39D6-44C5-B829-073FE7603BC0}" destId="{7C897201-DB59-46B1-BACE-B40EAC2C2565}" srcOrd="0" destOrd="0" presId="urn:microsoft.com/office/officeart/2008/layout/VerticalCurvedList"/>
    <dgm:cxn modelId="{6F5FBE6D-10EA-460D-99EC-66273C2FF1D0}" type="presParOf" srcId="{B938C6F7-E82E-44AC-9B46-0E1CE18004A0}" destId="{ED0228EE-3315-4097-90AC-D9F156ED9264}" srcOrd="9" destOrd="0" presId="urn:microsoft.com/office/officeart/2008/layout/VerticalCurvedList"/>
    <dgm:cxn modelId="{FE6F86B4-27DD-4223-AED6-B13E3707D85C}" type="presParOf" srcId="{B938C6F7-E82E-44AC-9B46-0E1CE18004A0}" destId="{518355B0-E15C-4A15-A9D9-40B03B00583A}" srcOrd="10" destOrd="0" presId="urn:microsoft.com/office/officeart/2008/layout/VerticalCurvedList"/>
    <dgm:cxn modelId="{2BAC5126-DAE5-4532-AF8F-348AD8ADAEFF}" type="presParOf" srcId="{518355B0-E15C-4A15-A9D9-40B03B00583A}" destId="{7B8B2699-960B-49D6-850A-0699358FA2EF}"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A880C-3537-4477-8E87-70CE48416C86}">
      <dsp:nvSpPr>
        <dsp:cNvPr id="0" name=""/>
        <dsp:cNvSpPr/>
      </dsp:nvSpPr>
      <dsp:spPr>
        <a:xfrm>
          <a:off x="-4426157" y="-686595"/>
          <a:ext cx="5333631" cy="5333631"/>
        </a:xfrm>
        <a:prstGeom prst="blockArc">
          <a:avLst>
            <a:gd name="adj1" fmla="val 18900000"/>
            <a:gd name="adj2" fmla="val 2700000"/>
            <a:gd name="adj3" fmla="val 40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22C22-5850-4613-B782-B32545269CB7}">
      <dsp:nvSpPr>
        <dsp:cNvPr id="0" name=""/>
        <dsp:cNvSpPr/>
      </dsp:nvSpPr>
      <dsp:spPr>
        <a:xfrm>
          <a:off x="425980" y="247448"/>
          <a:ext cx="6412240"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lang="ja-JP" altLang="en-US" sz="1600" kern="1200" dirty="0" smtClean="0">
              <a:solidFill>
                <a:srgbClr val="000000"/>
              </a:solidFill>
              <a:latin typeface="+mn-ea"/>
              <a:ea typeface="+mn-ea"/>
              <a:cs typeface="メイリオ" pitchFamily="50" charset="-128"/>
              <a:sym typeface="ＭＳ Ｐゴシック" pitchFamily="50" charset="-128"/>
            </a:rPr>
            <a:t>　　　　　　　　学校・図書館</a:t>
          </a:r>
          <a:endParaRPr kumimoji="1" lang="ja-JP" altLang="en-US" sz="1600" kern="1200" dirty="0">
            <a:latin typeface="+mn-ea"/>
            <a:ea typeface="+mn-ea"/>
            <a:cs typeface="メイリオ" pitchFamily="50" charset="-128"/>
          </a:endParaRPr>
        </a:p>
      </dsp:txBody>
      <dsp:txXfrm>
        <a:off x="425980" y="247448"/>
        <a:ext cx="6412240" cy="495213"/>
      </dsp:txXfrm>
    </dsp:sp>
    <dsp:sp modelId="{C6BC92B5-5936-4150-BA31-FA04741BEB24}">
      <dsp:nvSpPr>
        <dsp:cNvPr id="0" name=""/>
        <dsp:cNvSpPr/>
      </dsp:nvSpPr>
      <dsp:spPr>
        <a:xfrm>
          <a:off x="2539" y="71616"/>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F38A370C-E861-46F2-A379-4662B425DB41}">
      <dsp:nvSpPr>
        <dsp:cNvPr id="0" name=""/>
        <dsp:cNvSpPr/>
      </dsp:nvSpPr>
      <dsp:spPr>
        <a:xfrm>
          <a:off x="780835" y="990030"/>
          <a:ext cx="6057384"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lang="ja-JP" altLang="en-US" sz="1600" kern="1200" dirty="0" smtClean="0">
              <a:solidFill>
                <a:srgbClr val="000000"/>
              </a:solidFill>
              <a:latin typeface="+mn-ea"/>
              <a:ea typeface="+mn-ea"/>
              <a:cs typeface="メイリオ" pitchFamily="50" charset="-128"/>
              <a:sym typeface="ＭＳ Ｐゴシック" pitchFamily="50" charset="-128"/>
            </a:rPr>
            <a:t>　　　　　　　　　消防・警察・防衛</a:t>
          </a:r>
          <a:endParaRPr kumimoji="1" lang="ja-JP" altLang="en-US" sz="1600" kern="1200" dirty="0">
            <a:latin typeface="+mn-ea"/>
            <a:ea typeface="+mn-ea"/>
            <a:cs typeface="メイリオ" pitchFamily="50" charset="-128"/>
          </a:endParaRPr>
        </a:p>
      </dsp:txBody>
      <dsp:txXfrm>
        <a:off x="780835" y="990030"/>
        <a:ext cx="6057384" cy="495213"/>
      </dsp:txXfrm>
    </dsp:sp>
    <dsp:sp modelId="{65479815-26AE-44A5-B605-E7A1F487D393}">
      <dsp:nvSpPr>
        <dsp:cNvPr id="0" name=""/>
        <dsp:cNvSpPr/>
      </dsp:nvSpPr>
      <dsp:spPr>
        <a:xfrm>
          <a:off x="357394" y="814199"/>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C6074383-66D8-4D7B-8747-7652C51ACF8F}">
      <dsp:nvSpPr>
        <dsp:cNvPr id="0" name=""/>
        <dsp:cNvSpPr/>
      </dsp:nvSpPr>
      <dsp:spPr>
        <a:xfrm>
          <a:off x="889748" y="1732613"/>
          <a:ext cx="5948472"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医療・介護・年金・子育て</a:t>
          </a:r>
          <a:endParaRPr kumimoji="1" lang="ja-JP" altLang="en-US" sz="1600" kern="1200" dirty="0">
            <a:latin typeface="+mn-ea"/>
            <a:ea typeface="+mn-ea"/>
            <a:cs typeface="メイリオ" pitchFamily="50" charset="-128"/>
          </a:endParaRPr>
        </a:p>
      </dsp:txBody>
      <dsp:txXfrm>
        <a:off x="889748" y="1732613"/>
        <a:ext cx="5948472" cy="495213"/>
      </dsp:txXfrm>
    </dsp:sp>
    <dsp:sp modelId="{0B8DD455-65FC-446A-B58D-2B96C835F511}">
      <dsp:nvSpPr>
        <dsp:cNvPr id="0" name=""/>
        <dsp:cNvSpPr/>
      </dsp:nvSpPr>
      <dsp:spPr>
        <a:xfrm>
          <a:off x="466306" y="1556781"/>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696E3801-E08D-4D56-84B7-7A0CC442C3B2}">
      <dsp:nvSpPr>
        <dsp:cNvPr id="0" name=""/>
        <dsp:cNvSpPr/>
      </dsp:nvSpPr>
      <dsp:spPr>
        <a:xfrm>
          <a:off x="780835" y="2475195"/>
          <a:ext cx="6057384"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道路・都市計画・インフラ整備</a:t>
          </a:r>
          <a:endParaRPr kumimoji="1" lang="ja-JP" altLang="en-US" sz="1600" kern="1200" dirty="0">
            <a:latin typeface="+mn-ea"/>
            <a:ea typeface="+mn-ea"/>
            <a:cs typeface="メイリオ" pitchFamily="50" charset="-128"/>
          </a:endParaRPr>
        </a:p>
      </dsp:txBody>
      <dsp:txXfrm>
        <a:off x="780835" y="2475195"/>
        <a:ext cx="6057384" cy="495213"/>
      </dsp:txXfrm>
    </dsp:sp>
    <dsp:sp modelId="{7C897201-DB59-46B1-BACE-B40EAC2C2565}">
      <dsp:nvSpPr>
        <dsp:cNvPr id="0" name=""/>
        <dsp:cNvSpPr/>
      </dsp:nvSpPr>
      <dsp:spPr>
        <a:xfrm>
          <a:off x="357394" y="2299364"/>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ED0228EE-3315-4097-90AC-D9F156ED9264}">
      <dsp:nvSpPr>
        <dsp:cNvPr id="0" name=""/>
        <dsp:cNvSpPr/>
      </dsp:nvSpPr>
      <dsp:spPr>
        <a:xfrm>
          <a:off x="425980" y="3217778"/>
          <a:ext cx="6412240"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地球温暖化・廃棄物処分</a:t>
          </a:r>
          <a:endParaRPr kumimoji="1" lang="ja-JP" altLang="en-US" sz="1600" kern="1200" dirty="0">
            <a:latin typeface="+mn-ea"/>
            <a:ea typeface="+mn-ea"/>
            <a:cs typeface="メイリオ" pitchFamily="50" charset="-128"/>
          </a:endParaRPr>
        </a:p>
      </dsp:txBody>
      <dsp:txXfrm>
        <a:off x="425980" y="3217778"/>
        <a:ext cx="6412240" cy="495213"/>
      </dsp:txXfrm>
    </dsp:sp>
    <dsp:sp modelId="{7B8B2699-960B-49D6-850A-0699358FA2EF}">
      <dsp:nvSpPr>
        <dsp:cNvPr id="0" name=""/>
        <dsp:cNvSpPr/>
      </dsp:nvSpPr>
      <dsp:spPr>
        <a:xfrm>
          <a:off x="2539" y="3041946"/>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quarter" idx="1"/>
          </p:nvPr>
        </p:nvSpPr>
        <p:spPr bwMode="auto">
          <a:xfrm>
            <a:off x="3857625" y="0"/>
            <a:ext cx="2949575" cy="495300"/>
          </a:xfrm>
          <a:prstGeom prst="rect">
            <a:avLst/>
          </a:prstGeom>
          <a:noFill/>
          <a:ln w="9525">
            <a:noFill/>
            <a:miter lim="800000"/>
            <a:headEnd/>
            <a:tailEnd/>
          </a:ln>
          <a:effectLst/>
        </p:spPr>
        <p:txBody>
          <a:bodyPr vert="horz" wrap="square" lIns="91380" tIns="45689" rIns="91380" bIns="45689" numCol="1" anchor="t" anchorCtr="0" compatLnSpc="1">
            <a:prstTxWarp prst="textNoShape">
              <a:avLst/>
            </a:prstTxWarp>
          </a:bodyPr>
          <a:lstStyle>
            <a:lvl1pPr algn="r" eaLnBrk="1" hangingPunct="1">
              <a:spcBef>
                <a:spcPct val="0"/>
              </a:spcBef>
              <a:buClrTx/>
              <a:buSzTx/>
              <a:buFontTx/>
              <a:buNone/>
              <a:defRPr sz="1200">
                <a:latin typeface="ＭＳ Ｐゴシック" pitchFamily="50" charset="-128"/>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3"/>
          </p:nvPr>
        </p:nvSpPr>
        <p:spPr>
          <a:xfrm>
            <a:off x="3856038" y="9440863"/>
            <a:ext cx="2949575" cy="496887"/>
          </a:xfrm>
          <a:prstGeom prst="rect">
            <a:avLst/>
          </a:prstGeom>
        </p:spPr>
        <p:txBody>
          <a:bodyPr vert="horz" wrap="square" lIns="91416" tIns="45708" rIns="91416" bIns="45708" numCol="1" anchor="b" anchorCtr="0" compatLnSpc="1">
            <a:prstTxWarp prst="textNoShape">
              <a:avLst/>
            </a:prstTxWarp>
          </a:bodyPr>
          <a:lstStyle>
            <a:lvl1pPr algn="r" eaLnBrk="1" hangingPunct="1">
              <a:spcBef>
                <a:spcPct val="20000"/>
              </a:spcBef>
              <a:buClr>
                <a:schemeClr val="bg1"/>
              </a:buClr>
              <a:buSzPct val="100000"/>
              <a:buFont typeface="Wingdings" panose="05000000000000000000" pitchFamily="2" charset="2"/>
              <a:buChar char="n"/>
              <a:defRPr sz="1200"/>
            </a:lvl1pPr>
          </a:lstStyle>
          <a:p>
            <a:pPr>
              <a:defRPr/>
            </a:pPr>
            <a:fld id="{2FFD8D4A-BFC3-4ADA-9990-13B26262707A}" type="slidenum">
              <a:rPr lang="ja-JP" altLang="en-US"/>
              <a:pPr>
                <a:defRPr/>
              </a:pPr>
              <a:t>‹#›</a:t>
            </a:fld>
            <a:endParaRPr lang="ja-JP" altLang="en-US"/>
          </a:p>
        </p:txBody>
      </p:sp>
      <p:sp>
        <p:nvSpPr>
          <p:cNvPr id="7" name="ヘッダー プレースホルダ 6"/>
          <p:cNvSpPr>
            <a:spLocks noGrp="1"/>
          </p:cNvSpPr>
          <p:nvPr>
            <p:ph type="hdr" sz="quarter"/>
          </p:nvPr>
        </p:nvSpPr>
        <p:spPr>
          <a:xfrm>
            <a:off x="0" y="0"/>
            <a:ext cx="2949575" cy="495300"/>
          </a:xfrm>
          <a:prstGeom prst="rect">
            <a:avLst/>
          </a:prstGeom>
        </p:spPr>
        <p:txBody>
          <a:bodyPr vert="horz" lIns="91416" tIns="45708" rIns="91416" bIns="45708" rtlCol="0"/>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
        <p:nvSpPr>
          <p:cNvPr id="8" name="フッター プレースホルダ 7"/>
          <p:cNvSpPr>
            <a:spLocks noGrp="1"/>
          </p:cNvSpPr>
          <p:nvPr>
            <p:ph type="ftr" sz="quarter" idx="2"/>
          </p:nvPr>
        </p:nvSpPr>
        <p:spPr>
          <a:xfrm>
            <a:off x="0" y="9440863"/>
            <a:ext cx="2949575" cy="496887"/>
          </a:xfrm>
          <a:prstGeom prst="rect">
            <a:avLst/>
          </a:prstGeom>
        </p:spPr>
        <p:txBody>
          <a:bodyPr vert="horz" lIns="91416" tIns="45708" rIns="91416" bIns="45708" rtlCol="0" anchor="b"/>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5300"/>
          </a:xfrm>
          <a:prstGeom prst="rect">
            <a:avLst/>
          </a:prstGeom>
          <a:noFill/>
          <a:ln w="9525">
            <a:noFill/>
            <a:miter lim="800000"/>
            <a:headEnd/>
            <a:tailEnd/>
          </a:ln>
          <a:effectLst/>
        </p:spPr>
        <p:txBody>
          <a:bodyPr vert="horz" wrap="square" lIns="91380" tIns="45689" rIns="91380" bIns="45689" numCol="1" anchor="t" anchorCtr="0" compatLnSpc="1">
            <a:prstTxWarp prst="textNoShape">
              <a:avLst/>
            </a:prstTxWarp>
          </a:bodyPr>
          <a:lstStyle>
            <a:lvl1pPr eaLnBrk="1" hangingPunct="1">
              <a:spcBef>
                <a:spcPct val="0"/>
              </a:spcBef>
              <a:buClrTx/>
              <a:buSzTx/>
              <a:buFontTx/>
              <a:buNone/>
              <a:defRPr sz="1200">
                <a:latin typeface="Times New Roman" charset="0"/>
                <a:ea typeface="ＭＳ Ｐゴシック"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57625" y="0"/>
            <a:ext cx="2949575" cy="495300"/>
          </a:xfrm>
          <a:prstGeom prst="rect">
            <a:avLst/>
          </a:prstGeom>
          <a:noFill/>
          <a:ln w="9525">
            <a:noFill/>
            <a:miter lim="800000"/>
            <a:headEnd/>
            <a:tailEnd/>
          </a:ln>
          <a:effectLst/>
        </p:spPr>
        <p:txBody>
          <a:bodyPr vert="horz" wrap="square" lIns="91380" tIns="45689" rIns="91380" bIns="45689" numCol="1" anchor="t" anchorCtr="0" compatLnSpc="1">
            <a:prstTxWarp prst="textNoShape">
              <a:avLst/>
            </a:prstTxWarp>
          </a:bodyPr>
          <a:lstStyle>
            <a:lvl1pPr algn="r" eaLnBrk="1" hangingPunct="1">
              <a:spcBef>
                <a:spcPct val="0"/>
              </a:spcBef>
              <a:buClrTx/>
              <a:buSzTx/>
              <a:buFontTx/>
              <a:buNone/>
              <a:defRPr sz="1200">
                <a:latin typeface="ＭＳ Ｐゴシック" pitchFamily="50" charset="-128"/>
                <a:ea typeface="ＭＳ Ｐゴシック"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14400" y="533400"/>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79413" y="4343400"/>
            <a:ext cx="6173787" cy="5257800"/>
          </a:xfrm>
          <a:prstGeom prst="rect">
            <a:avLst/>
          </a:prstGeom>
          <a:noFill/>
          <a:ln w="9525">
            <a:solidFill>
              <a:schemeClr val="tx2"/>
            </a:solidFill>
            <a:miter lim="800000"/>
            <a:headEnd/>
            <a:tailEnd/>
          </a:ln>
          <a:effectLst/>
        </p:spPr>
        <p:txBody>
          <a:bodyPr vert="horz" wrap="square" lIns="91380" tIns="45689" rIns="91380" bIns="4568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9" name="Rectangle 7"/>
          <p:cNvSpPr>
            <a:spLocks noGrp="1" noChangeArrowheads="1"/>
          </p:cNvSpPr>
          <p:nvPr>
            <p:ph type="sldNum" sz="quarter" idx="5"/>
          </p:nvPr>
        </p:nvSpPr>
        <p:spPr bwMode="auto">
          <a:xfrm>
            <a:off x="3857625" y="9444038"/>
            <a:ext cx="2949575" cy="495300"/>
          </a:xfrm>
          <a:prstGeom prst="rect">
            <a:avLst/>
          </a:prstGeom>
          <a:noFill/>
          <a:ln w="9525">
            <a:noFill/>
            <a:miter lim="800000"/>
            <a:headEnd/>
            <a:tailEnd/>
          </a:ln>
          <a:effectLst/>
        </p:spPr>
        <p:txBody>
          <a:bodyPr vert="horz" wrap="square" lIns="91380" tIns="45689" rIns="91380" bIns="45689" numCol="1" anchor="b" anchorCtr="0" compatLnSpc="1">
            <a:prstTxWarp prst="textNoShape">
              <a:avLst/>
            </a:prstTxWarp>
          </a:bodyPr>
          <a:lstStyle>
            <a:lvl1pPr algn="r" eaLnBrk="1" hangingPunct="1">
              <a:spcBef>
                <a:spcPct val="0"/>
              </a:spcBef>
              <a:buClrTx/>
              <a:buSzTx/>
              <a:buFontTx/>
              <a:buNone/>
              <a:defRPr sz="1200">
                <a:latin typeface="Times New Roman" panose="02020603050405020304" pitchFamily="18" charset="0"/>
              </a:defRPr>
            </a:lvl1pPr>
          </a:lstStyle>
          <a:p>
            <a:pPr>
              <a:defRPr/>
            </a:pPr>
            <a:fld id="{5681C6D7-8AD0-4096-A042-122E7E83FC9D}" type="slidenum">
              <a:rPr lang="en-US" altLang="ja-JP"/>
              <a:pPr>
                <a:defRPr/>
              </a:pPr>
              <a:t>‹#›</a:t>
            </a:fld>
            <a:endParaRPr lang="en-US" altLang="ja-JP"/>
          </a:p>
        </p:txBody>
      </p:sp>
      <p:sp>
        <p:nvSpPr>
          <p:cNvPr id="8" name="フッター プレースホルダ 7"/>
          <p:cNvSpPr>
            <a:spLocks noGrp="1"/>
          </p:cNvSpPr>
          <p:nvPr>
            <p:ph type="ftr" sz="quarter" idx="4"/>
          </p:nvPr>
        </p:nvSpPr>
        <p:spPr>
          <a:xfrm>
            <a:off x="0" y="9440863"/>
            <a:ext cx="2949575" cy="496887"/>
          </a:xfrm>
          <a:prstGeom prst="rect">
            <a:avLst/>
          </a:prstGeom>
        </p:spPr>
        <p:txBody>
          <a:bodyPr vert="horz" lIns="91416" tIns="45708" rIns="91416" bIns="45708" rtlCol="0" anchor="b"/>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smtClean="0"/>
              <a:t>○●●●選挙管理委員会の●●です。本日はよろしくお願いいたします。</a:t>
            </a:r>
            <a:endParaRPr lang="en-US" altLang="ja-JP" sz="1600" dirty="0" smtClean="0"/>
          </a:p>
          <a:p>
            <a:pPr>
              <a:defRPr/>
            </a:pPr>
            <a:r>
              <a:rPr lang="ja-JP" altLang="en-US" sz="1600" dirty="0" smtClean="0"/>
              <a:t>○本日は選挙の出前講座と言うことで、皆さんに、選挙のお話をいたします。</a:t>
            </a:r>
            <a:endParaRPr lang="en-US" altLang="ja-JP" sz="1600" dirty="0" smtClean="0"/>
          </a:p>
          <a:p>
            <a:pPr>
              <a:defRPr/>
            </a:pPr>
            <a:r>
              <a:rPr lang="ja-JP" altLang="en-US" sz="1600" dirty="0" smtClean="0"/>
              <a:t>○お話の内容としては、そもそもなぜ選挙を行うのかという選挙の意義について考えいきたいと思います。</a:t>
            </a:r>
            <a:endParaRPr lang="en-US" altLang="ja-JP" sz="16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600" dirty="0" smtClean="0"/>
              <a:t>○現在、皆さんのような若い世代の投票率が低くなっているというお話もします。</a:t>
            </a:r>
            <a:endParaRPr lang="en-US" altLang="ja-JP" sz="16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600" dirty="0" smtClean="0"/>
              <a:t>○選挙に行く人が少ないことは、問題だと言われておりますが、その点についても触れていきたいと思います。</a:t>
            </a:r>
            <a:endParaRPr lang="en-US" altLang="ja-JP" sz="1600" dirty="0" smtClean="0"/>
          </a:p>
          <a:p>
            <a:pPr>
              <a:defRPr/>
            </a:pPr>
            <a:r>
              <a:rPr lang="ja-JP" altLang="en-US" sz="1600" dirty="0" smtClean="0"/>
              <a:t>○そして、後ほど、皆さんに模擬投票を行ってもらいますので、実際に投票に行くときのイメージをつかんでいただければと思います。</a:t>
            </a:r>
            <a:endParaRPr lang="en-US" altLang="ja-JP" sz="1600" dirty="0" smtClean="0"/>
          </a:p>
          <a:p>
            <a:pPr>
              <a:defRPr/>
            </a:pPr>
            <a:r>
              <a:rPr lang="ja-JP" altLang="en-US" sz="1600" dirty="0" smtClean="0"/>
              <a:t>○それでは早速説明を始めていきたいと思います。</a:t>
            </a:r>
            <a:endParaRPr lang="en-US" altLang="ja-JP" sz="1600" dirty="0" smtClean="0"/>
          </a:p>
        </p:txBody>
      </p:sp>
      <p:sp>
        <p:nvSpPr>
          <p:cNvPr id="2458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458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B97E39D7-B642-492F-AEEB-0448D3EC483C}" type="slidenum">
              <a:rPr lang="en-US" altLang="ja-JP" smtClean="0">
                <a:latin typeface="Times New Roman" panose="02020603050405020304" pitchFamily="18" charset="0"/>
              </a:rPr>
              <a:pPr>
                <a:spcBef>
                  <a:spcPct val="0"/>
                </a:spcBef>
              </a:pPr>
              <a:t>1</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708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○そもそも、税金って、どんなことに使われているんでしょうか？</a:t>
            </a:r>
            <a:endParaRPr lang="en-US" altLang="ja-JP" sz="1600" dirty="0" smtClean="0"/>
          </a:p>
          <a:p>
            <a:r>
              <a:rPr lang="ja-JP" altLang="en-US" sz="1600" dirty="0" smtClean="0"/>
              <a:t>○ごく一部ですけど、身近なところでは、例えば、●学校、図書館などの「教育」に関わるもの</a:t>
            </a:r>
            <a:endParaRPr lang="en-US" altLang="ja-JP" sz="1600" dirty="0" smtClean="0"/>
          </a:p>
          <a:p>
            <a:r>
              <a:rPr lang="ja-JP" altLang="en-US" sz="1600" dirty="0" smtClean="0"/>
              <a:t>○それから、●消防、警察などの「防災」に関わるもの</a:t>
            </a:r>
          </a:p>
          <a:p>
            <a:r>
              <a:rPr lang="ja-JP" altLang="en-US" sz="1600" dirty="0" smtClean="0"/>
              <a:t>●介護・医療などの「福祉」に関わるもの</a:t>
            </a:r>
          </a:p>
          <a:p>
            <a:r>
              <a:rPr lang="ja-JP" altLang="en-US" sz="1600" dirty="0" smtClean="0"/>
              <a:t>●道路を作ったりする「公共事業」に関わるもの</a:t>
            </a:r>
            <a:endParaRPr lang="en-US" altLang="ja-JP" sz="1600" dirty="0" smtClean="0"/>
          </a:p>
          <a:p>
            <a:r>
              <a:rPr lang="ja-JP" altLang="en-US" sz="1600" dirty="0" smtClean="0"/>
              <a:t>●地球温暖化対策・ごみの処分などの「環境」に関わるもの</a:t>
            </a:r>
            <a:endParaRPr lang="en-US" altLang="ja-JP" sz="1600" dirty="0" smtClean="0"/>
          </a:p>
          <a:p>
            <a:r>
              <a:rPr lang="ja-JP" altLang="en-US" sz="1600" dirty="0" smtClean="0"/>
              <a:t>●宮城県においては過去に起きた東日本大震災の復興関係、ここ数年は世界的に新型コロナ感染症関係だったり、最近のニュースでは防衛費に何兆円といったように、その時の日本・世界の情勢で何にお金を使うか考えられ、いろいろなことに税金が使われています。</a:t>
            </a:r>
            <a:endParaRPr lang="en-US" altLang="ja-JP" sz="1600" dirty="0" smtClean="0"/>
          </a:p>
          <a:p>
            <a:r>
              <a:rPr lang="ja-JP" altLang="en-US" sz="1600" dirty="0" smtClean="0"/>
              <a:t>○この中でさっきの４万円、何に使って欲しいですか、何に使われるなら納得できますか。</a:t>
            </a:r>
            <a:endParaRPr lang="en-US" altLang="ja-JP" sz="1600" dirty="0" smtClean="0"/>
          </a:p>
          <a:p>
            <a:r>
              <a:rPr lang="ja-JP" altLang="en-US" sz="1600" dirty="0" smtClean="0"/>
              <a:t>○地球温暖化対策に４万円使って欲しいという人もいれば、教育と福祉に２万円ずつ使って欲しいという人もいるかもしれません。</a:t>
            </a:r>
            <a:endParaRPr lang="en-US" altLang="ja-JP" sz="1600" dirty="0" smtClean="0"/>
          </a:p>
          <a:p>
            <a:endParaRPr lang="en-US" altLang="ja-JP" sz="1600" dirty="0" smtClean="0"/>
          </a:p>
          <a:p>
            <a:r>
              <a:rPr lang="ja-JP" altLang="en-US" sz="1600" dirty="0" smtClean="0"/>
              <a:t>○考え方は人によっていろいろあると思います。</a:t>
            </a:r>
            <a:endParaRPr lang="en-US" altLang="ja-JP" sz="1600" dirty="0" smtClean="0"/>
          </a:p>
        </p:txBody>
      </p:sp>
      <p:sp>
        <p:nvSpPr>
          <p:cNvPr id="3686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686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C3F7DC-693C-48BA-B090-F65B4A3C5B6D}" type="slidenum">
              <a:rPr lang="en-US" altLang="ja-JP" smtClean="0">
                <a:latin typeface="Times New Roman" panose="02020603050405020304" pitchFamily="18" charset="0"/>
              </a:rPr>
              <a:pPr>
                <a:spcBef>
                  <a:spcPct val="0"/>
                </a:spcBef>
              </a:pPr>
              <a:t>10</a:t>
            </a:fld>
            <a:endParaRPr lang="en-US" altLang="ja-JP" smtClean="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○さて、しかし、そのいろんな考え方がある中で、じゃあどうやってお金の使い道を決めますか。</a:t>
            </a:r>
            <a:endParaRPr lang="en-US" altLang="ja-JP" sz="1600" dirty="0" smtClean="0"/>
          </a:p>
          <a:p>
            <a:r>
              <a:rPr lang="ja-JP" altLang="en-US" sz="1600" dirty="0" smtClean="0"/>
              <a:t>○この税金の使い道を決めるのが、「議会」です。毎年「予算」という形で、お金の使い道が決められます。</a:t>
            </a:r>
            <a:endParaRPr lang="en-US" altLang="ja-JP" sz="1600" dirty="0" smtClean="0"/>
          </a:p>
          <a:p>
            <a:r>
              <a:rPr lang="ja-JP" altLang="en-US" sz="1600" dirty="0" smtClean="0"/>
              <a:t>○議会というのは、国であれば、国会。県の場合は、県議会。市町村は、市町村の議会があります。</a:t>
            </a:r>
          </a:p>
          <a:p>
            <a:r>
              <a:rPr lang="ja-JP" altLang="en-US" sz="1600" dirty="0" smtClean="0"/>
              <a:t>○この議会というのは、議員、つまり政治家が物事を決める場です。</a:t>
            </a:r>
            <a:endParaRPr lang="en-US" altLang="ja-JP" sz="1600" dirty="0" smtClean="0"/>
          </a:p>
          <a:p>
            <a:r>
              <a:rPr lang="ja-JP" altLang="en-US" sz="1600" dirty="0" smtClean="0"/>
              <a:t>○そして、その議員、政治家を、我々が選挙で投票して選ぶんです。</a:t>
            </a:r>
          </a:p>
        </p:txBody>
      </p:sp>
      <p:sp>
        <p:nvSpPr>
          <p:cNvPr id="389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89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D6B5633-D119-46DB-96FD-3F3CCB1DE9D7}" type="slidenum">
              <a:rPr lang="en-US" altLang="ja-JP" smtClean="0">
                <a:latin typeface="Times New Roman" panose="02020603050405020304" pitchFamily="18" charset="0"/>
              </a:rPr>
              <a:pPr>
                <a:spcBef>
                  <a:spcPct val="0"/>
                </a:spcBef>
              </a:pPr>
              <a:t>11</a:t>
            </a:fld>
            <a:endParaRPr lang="en-US" altLang="ja-JP"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smtClean="0">
                <a:latin typeface="+mj-ea"/>
                <a:ea typeface="+mj-ea"/>
              </a:rPr>
              <a:t>○なぜそういう制度になっているかというと、さっき言ったとおり、考え方というのは人それぞれ違います。</a:t>
            </a:r>
            <a:endParaRPr lang="en-US" altLang="ja-JP" sz="1600" dirty="0" smtClean="0">
              <a:latin typeface="+mj-ea"/>
              <a:ea typeface="+mj-ea"/>
            </a:endParaRPr>
          </a:p>
          <a:p>
            <a:pPr>
              <a:defRPr/>
            </a:pPr>
            <a:r>
              <a:rPr lang="ja-JP" altLang="en-US" sz="1600" dirty="0" smtClean="0">
                <a:latin typeface="+mj-ea"/>
                <a:ea typeface="+mj-ea"/>
              </a:rPr>
              <a:t>○ですが、毎回、予算の使い道や政策を決めるのに、いちいちみんなに意見を聞くのは現実的ではありません。選挙と同じくやっていると毎回６００億円かかってしまうことになります。</a:t>
            </a:r>
          </a:p>
          <a:p>
            <a:pPr>
              <a:defRPr/>
            </a:pPr>
            <a:r>
              <a:rPr lang="ja-JP" altLang="en-US" sz="1600" dirty="0" smtClean="0">
                <a:latin typeface="+mj-ea"/>
                <a:ea typeface="+mj-ea"/>
              </a:rPr>
              <a:t>○したがって、私たちの意見を議会に届けてくれる住民の代表者（議員）を選んで、議会の中で、決めてもらうことが効率的と考えられます。</a:t>
            </a:r>
          </a:p>
          <a:p>
            <a:pPr>
              <a:defRPr/>
            </a:pPr>
            <a:r>
              <a:rPr lang="ja-JP" altLang="en-US" sz="1600" dirty="0" smtClean="0">
                <a:latin typeface="+mj-ea"/>
                <a:ea typeface="+mj-ea"/>
              </a:rPr>
              <a:t>○選挙の意義というのは、私たち住民の代表者を決めるために必要なものということです。</a:t>
            </a:r>
          </a:p>
          <a:p>
            <a:pPr>
              <a:buClr>
                <a:schemeClr val="hlink"/>
              </a:buClr>
              <a:buSzPct val="60000"/>
              <a:buFont typeface="Wingdings" panose="05000000000000000000" pitchFamily="2" charset="2"/>
              <a:buNone/>
              <a:defRPr/>
            </a:pPr>
            <a:r>
              <a:rPr lang="ja-JP" altLang="en-US" sz="1600" dirty="0" smtClean="0">
                <a:solidFill>
                  <a:schemeClr val="tx2"/>
                </a:solidFill>
                <a:latin typeface="+mj-ea"/>
                <a:ea typeface="+mj-ea"/>
              </a:rPr>
              <a:t>●つまり、選ばれた議員の判断によって、私たちの生活や国の発展が決まるとも言えると思います。</a:t>
            </a:r>
            <a:endParaRPr lang="en-US" altLang="ja-JP" sz="1600" dirty="0" smtClean="0">
              <a:solidFill>
                <a:schemeClr val="tx2"/>
              </a:solidFill>
              <a:latin typeface="+mj-ea"/>
              <a:ea typeface="+mj-ea"/>
            </a:endParaRPr>
          </a:p>
          <a:p>
            <a:pPr>
              <a:buClr>
                <a:schemeClr val="hlink"/>
              </a:buClr>
              <a:buSzPct val="60000"/>
              <a:buFont typeface="Wingdings" panose="05000000000000000000" pitchFamily="2" charset="2"/>
              <a:buNone/>
              <a:defRPr/>
            </a:pPr>
            <a:r>
              <a:rPr lang="ja-JP" altLang="en-US" sz="1600" dirty="0" smtClean="0">
                <a:solidFill>
                  <a:schemeClr val="tx2"/>
                </a:solidFill>
                <a:latin typeface="+mj-ea"/>
                <a:ea typeface="+mj-ea"/>
              </a:rPr>
              <a:t>○なので、候補者の考えを聞いて、情報を集めて、</a:t>
            </a:r>
            <a:r>
              <a:rPr lang="ja-JP" altLang="en-US" sz="1600" dirty="0" smtClean="0">
                <a:solidFill>
                  <a:srgbClr val="FF0000"/>
                </a:solidFill>
                <a:latin typeface="+mj-ea"/>
                <a:ea typeface="+mj-ea"/>
              </a:rPr>
              <a:t> 最終的には、●</a:t>
            </a:r>
            <a:r>
              <a:rPr lang="ja-JP" altLang="en-US" sz="1600" dirty="0" smtClean="0">
                <a:latin typeface="+mj-ea"/>
                <a:ea typeface="+mj-ea"/>
              </a:rPr>
              <a:t>しっかりとした候補者を</a:t>
            </a:r>
            <a:r>
              <a:rPr lang="ja-JP" altLang="en-US" sz="1600" dirty="0" smtClean="0">
                <a:solidFill>
                  <a:srgbClr val="FF0000"/>
                </a:solidFill>
                <a:latin typeface="+mj-ea"/>
                <a:ea typeface="+mj-ea"/>
              </a:rPr>
              <a:t>自分の判断で、選ぶことが大事ということになります。</a:t>
            </a:r>
            <a:endParaRPr lang="en-US" altLang="ja-JP" sz="1600" dirty="0" smtClean="0">
              <a:solidFill>
                <a:srgbClr val="FF0000"/>
              </a:solidFill>
              <a:latin typeface="+mj-ea"/>
              <a:ea typeface="+mj-ea"/>
            </a:endParaRPr>
          </a:p>
          <a:p>
            <a:pPr>
              <a:buClr>
                <a:schemeClr val="hlink"/>
              </a:buClr>
              <a:buSzPct val="60000"/>
              <a:buFont typeface="Wingdings" panose="05000000000000000000" pitchFamily="2" charset="2"/>
              <a:buNone/>
              <a:defRPr/>
            </a:pPr>
            <a:endParaRPr lang="en-US" altLang="ja-JP" sz="1600" dirty="0" smtClean="0">
              <a:solidFill>
                <a:srgbClr val="FF0000"/>
              </a:solidFill>
              <a:latin typeface="+mj-ea"/>
              <a:ea typeface="+mj-ea"/>
            </a:endParaRPr>
          </a:p>
          <a:p>
            <a:pPr>
              <a:buClr>
                <a:schemeClr val="hlink"/>
              </a:buClr>
              <a:buSzPct val="60000"/>
              <a:buFont typeface="Wingdings" panose="05000000000000000000" pitchFamily="2" charset="2"/>
              <a:buNone/>
              <a:defRPr/>
            </a:pPr>
            <a:r>
              <a:rPr lang="ja-JP" altLang="en-US" sz="1600" dirty="0" smtClean="0">
                <a:latin typeface="+mj-ea"/>
                <a:ea typeface="+mj-ea"/>
              </a:rPr>
              <a:t>○ここまでが、選挙の意義のお話です。</a:t>
            </a:r>
          </a:p>
        </p:txBody>
      </p:sp>
      <p:sp>
        <p:nvSpPr>
          <p:cNvPr id="409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09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C3ED100-7FBE-4AE5-81AE-68FF93A9E135}" type="slidenum">
              <a:rPr lang="en-US" altLang="ja-JP" smtClean="0">
                <a:latin typeface="Times New Roman" panose="02020603050405020304" pitchFamily="18" charset="0"/>
              </a:rPr>
              <a:pPr>
                <a:spcBef>
                  <a:spcPct val="0"/>
                </a:spcBef>
              </a:pPr>
              <a:t>12</a:t>
            </a:fld>
            <a:endParaRPr lang="en-US" altLang="ja-JP"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○さて、そんな大事な選挙に、じゃあ皆さんどれくらい行ってるんでしょうか。選挙の投票率は、いまどれくらいになっているのか、皆さんに考えてもらいたいと思います。</a:t>
            </a:r>
          </a:p>
          <a:p>
            <a:r>
              <a:rPr lang="ja-JP" altLang="en-US" sz="1600" dirty="0" smtClean="0"/>
              <a:t>○直近の令和４年７月１０日執行の参議院議員通常選挙を例に見ていきたいと思います。</a:t>
            </a:r>
            <a:endParaRPr lang="en-US" altLang="ja-JP" sz="1600" dirty="0" smtClean="0"/>
          </a:p>
          <a:p>
            <a:r>
              <a:rPr lang="ja-JP" altLang="en-US" sz="1600" dirty="0" smtClean="0"/>
              <a:t>宮城県内の投票率は、この３つのうちどれでしょうか。</a:t>
            </a:r>
            <a:endParaRPr lang="en-US" altLang="ja-JP" sz="1600" dirty="0" smtClean="0"/>
          </a:p>
          <a:p>
            <a:r>
              <a:rPr lang="ja-JP" altLang="en-US" sz="1600" dirty="0" smtClean="0"/>
              <a:t>○「　</a:t>
            </a:r>
            <a:r>
              <a:rPr lang="en-US" altLang="ja-JP" sz="1600" dirty="0" smtClean="0"/>
              <a:t>A</a:t>
            </a:r>
            <a:r>
              <a:rPr lang="ja-JP" altLang="en-US" sz="1600" dirty="0" smtClean="0"/>
              <a:t>　７２％　」　　「　</a:t>
            </a:r>
            <a:r>
              <a:rPr lang="en-US" altLang="ja-JP" sz="1600" dirty="0" smtClean="0"/>
              <a:t>B</a:t>
            </a:r>
            <a:r>
              <a:rPr lang="ja-JP" altLang="en-US" sz="1600" dirty="0" smtClean="0"/>
              <a:t>　６１％　」　「　</a:t>
            </a:r>
            <a:r>
              <a:rPr lang="en-US" altLang="ja-JP" sz="1600" dirty="0" smtClean="0"/>
              <a:t>C</a:t>
            </a:r>
            <a:r>
              <a:rPr lang="ja-JP" altLang="en-US" sz="1600" dirty="0" smtClean="0"/>
              <a:t>　４８％　」</a:t>
            </a:r>
            <a:endParaRPr lang="en-US" altLang="ja-JP" sz="1600" dirty="0" smtClean="0"/>
          </a:p>
          <a:p>
            <a:endParaRPr lang="en-US" altLang="ja-JP" sz="1600" dirty="0" smtClean="0"/>
          </a:p>
          <a:p>
            <a:r>
              <a:rPr lang="ja-JP" altLang="en-US" sz="1600" dirty="0" smtClean="0"/>
              <a:t>●答え　　</a:t>
            </a:r>
            <a:r>
              <a:rPr lang="en-US" altLang="ja-JP" sz="1600" dirty="0" smtClean="0"/>
              <a:t>C</a:t>
            </a:r>
            <a:endParaRPr lang="ja-JP" altLang="en-US" sz="1600" dirty="0" smtClean="0"/>
          </a:p>
          <a:p>
            <a:endParaRPr lang="en-US" altLang="ja-JP" sz="1600" dirty="0" smtClean="0"/>
          </a:p>
          <a:p>
            <a:r>
              <a:rPr lang="ja-JP" altLang="en-US" sz="1600" dirty="0" smtClean="0"/>
              <a:t>○Ａは昭和２５年の参議院議員通常選挙の数値（過去の投票率で最大）、</a:t>
            </a:r>
            <a:r>
              <a:rPr lang="en-US" altLang="ja-JP" sz="1600" dirty="0" smtClean="0"/>
              <a:t>B</a:t>
            </a:r>
            <a:r>
              <a:rPr lang="ja-JP" altLang="en-US" sz="1600" dirty="0" smtClean="0"/>
              <a:t>は平成元年の参議院議員通常選挙の数値</a:t>
            </a:r>
            <a:endParaRPr lang="en-US" altLang="ja-JP" sz="1600" dirty="0" smtClean="0"/>
          </a:p>
          <a:p>
            <a:r>
              <a:rPr lang="ja-JP" altLang="en-US" sz="1600" dirty="0" smtClean="0"/>
              <a:t>○宮城県　４８．８０％（４７都道府県の中で３５位）　全国平均は　５２．０５％ </a:t>
            </a:r>
            <a:endParaRPr lang="en-US" altLang="ja-JP" sz="1600" dirty="0" smtClean="0"/>
          </a:p>
          <a:p>
            <a:r>
              <a:rPr lang="ja-JP" altLang="en-US" sz="1600" dirty="0" smtClean="0"/>
              <a:t>　前回は令和元年度　５１．１７％のため３％ほど減少した</a:t>
            </a:r>
            <a:endParaRPr lang="en-US" altLang="ja-JP" sz="1600" dirty="0" smtClean="0"/>
          </a:p>
        </p:txBody>
      </p:sp>
      <p:sp>
        <p:nvSpPr>
          <p:cNvPr id="4301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30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0F73D69-6AD6-45B5-8DA6-B199ABC2685B}" type="slidenum">
              <a:rPr lang="en-US" altLang="ja-JP" smtClean="0">
                <a:latin typeface="Times New Roman" panose="02020603050405020304" pitchFamily="18" charset="0"/>
              </a:rPr>
              <a:pPr>
                <a:spcBef>
                  <a:spcPct val="0"/>
                </a:spcBef>
              </a:pPr>
              <a:t>13</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63614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○では、１８、１９歳の投票率は、どのくらいでしょうか。</a:t>
            </a:r>
            <a:endParaRPr lang="en-US" altLang="ja-JP" sz="1600" dirty="0" smtClean="0"/>
          </a:p>
          <a:p>
            <a:r>
              <a:rPr lang="ja-JP" altLang="en-US" sz="1600" dirty="0" smtClean="0"/>
              <a:t>○これも令和４年７月１０日に行われた参議院議員通常選挙の投票率を見てみたいと思います。</a:t>
            </a:r>
            <a:endParaRPr lang="en-US" altLang="ja-JP" sz="1600" dirty="0" smtClean="0"/>
          </a:p>
          <a:p>
            <a:r>
              <a:rPr lang="ja-JP" altLang="en-US" sz="1600" dirty="0" smtClean="0"/>
              <a:t>○次の３つの数字のうち、どの数字になると思いますか。</a:t>
            </a:r>
            <a:endParaRPr lang="en-US" altLang="ja-JP" sz="1600" dirty="0" smtClean="0"/>
          </a:p>
          <a:p>
            <a:r>
              <a:rPr lang="ja-JP" altLang="en-US" sz="1600" dirty="0" smtClean="0"/>
              <a:t>「　</a:t>
            </a:r>
            <a:r>
              <a:rPr lang="en-US" altLang="ja-JP" sz="1600" dirty="0" smtClean="0"/>
              <a:t>A</a:t>
            </a:r>
            <a:r>
              <a:rPr lang="ja-JP" altLang="en-US" sz="1600" dirty="0" smtClean="0"/>
              <a:t>　３６％　」　「　</a:t>
            </a:r>
            <a:r>
              <a:rPr lang="en-US" altLang="ja-JP" sz="1600" dirty="0" smtClean="0"/>
              <a:t>B</a:t>
            </a:r>
            <a:r>
              <a:rPr lang="ja-JP" altLang="en-US" sz="1600" dirty="0" smtClean="0"/>
              <a:t>　４９％　」　「　</a:t>
            </a:r>
            <a:r>
              <a:rPr lang="en-US" altLang="ja-JP" sz="1600" dirty="0" smtClean="0"/>
              <a:t>C</a:t>
            </a:r>
            <a:r>
              <a:rPr lang="ja-JP" altLang="en-US" sz="1600" dirty="0" smtClean="0"/>
              <a:t>　６６％　」、手は挙げなくていいので考えてみてください。</a:t>
            </a:r>
            <a:endParaRPr lang="en-US" altLang="ja-JP" sz="1600" dirty="0" smtClean="0"/>
          </a:p>
          <a:p>
            <a:r>
              <a:rPr lang="ja-JP" altLang="en-US" sz="1600" dirty="0" smtClean="0"/>
              <a:t>○正解は●　「　</a:t>
            </a:r>
            <a:r>
              <a:rPr lang="en-US" altLang="ja-JP" sz="1600" dirty="0" smtClean="0"/>
              <a:t>A</a:t>
            </a:r>
            <a:r>
              <a:rPr lang="ja-JP" altLang="en-US" sz="1600" dirty="0" smtClean="0"/>
              <a:t>　３６％　」です。１８、９歳の投票率は県の平均よりも低い数字となっております。</a:t>
            </a:r>
            <a:endParaRPr lang="en-US" altLang="ja-JP" sz="1600" dirty="0" smtClean="0"/>
          </a:p>
          <a:p>
            <a:r>
              <a:rPr lang="ja-JP" altLang="en-US" sz="1600" dirty="0" smtClean="0"/>
              <a:t>○Ｂは４０～４４歳の値、Ｃは６５～６９歳の数値です。</a:t>
            </a:r>
            <a:endParaRPr lang="en-US" altLang="ja-JP" sz="1600" dirty="0" smtClean="0"/>
          </a:p>
          <a:p>
            <a:r>
              <a:rPr lang="ja-JP" altLang="en-US" sz="1600" dirty="0" smtClean="0"/>
              <a:t>前回令和元年の参議選のときも１８、１９歳の投票率は約３６％だったためほぼ同じくらいの水準となってます。</a:t>
            </a:r>
            <a:endParaRPr lang="en-US" altLang="ja-JP" sz="1600" dirty="0" smtClean="0"/>
          </a:p>
        </p:txBody>
      </p:sp>
      <p:sp>
        <p:nvSpPr>
          <p:cNvPr id="4813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813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EED1162-AA73-44FD-B110-3FAC6D9F8DA9}" type="slidenum">
              <a:rPr lang="en-US" altLang="ja-JP" smtClean="0">
                <a:latin typeface="Times New Roman" panose="02020603050405020304" pitchFamily="18" charset="0"/>
              </a:rPr>
              <a:pPr>
                <a:spcBef>
                  <a:spcPct val="0"/>
                </a:spcBef>
              </a:pPr>
              <a:t>14</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39527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a:ln/>
        </p:spPr>
      </p:sp>
      <p:sp>
        <p:nvSpPr>
          <p:cNvPr id="471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○では、どの年代の人が、どれくらい選挙に行っているんでしょうか。というのがこのグラフです。</a:t>
            </a:r>
            <a:endParaRPr lang="en-US" altLang="ja-JP" sz="1600" dirty="0" smtClean="0"/>
          </a:p>
          <a:p>
            <a:r>
              <a:rPr lang="ja-JP" altLang="en-US" sz="1600" dirty="0" smtClean="0"/>
              <a:t>○左が若い人で、右に行くほど年齢が高くなっています。グラフの高さが投票率の高さです。</a:t>
            </a:r>
          </a:p>
          <a:p>
            <a:r>
              <a:rPr lang="ja-JP" altLang="en-US" sz="1600" dirty="0" smtClean="0"/>
              <a:t>○見て分かるとおり、投票率は、若い人ほど低く、高齢者ほど高い傾向となっています。</a:t>
            </a:r>
          </a:p>
          <a:p>
            <a:r>
              <a:rPr lang="ja-JP" altLang="en-US" sz="1600" dirty="0" smtClean="0"/>
              <a:t>○一番低いのが２０代前半で、３０％に届かない。これに対して、６０代後半だと６５％近くになります。</a:t>
            </a:r>
          </a:p>
          <a:p>
            <a:r>
              <a:rPr lang="ja-JP" altLang="en-US" sz="1600" dirty="0" smtClean="0"/>
              <a:t>○一方、１８、１９歳の平均は、３６％、実は年々上昇してきております。</a:t>
            </a:r>
          </a:p>
          <a:p>
            <a:r>
              <a:rPr lang="ja-JP" altLang="en-US" sz="1600" dirty="0" smtClean="0"/>
              <a:t>ただし、全体的に見ても若者の投票率は低い状態となっています。</a:t>
            </a:r>
          </a:p>
          <a:p>
            <a:endParaRPr lang="ja-JP" altLang="en-US" sz="1600" dirty="0" smtClean="0"/>
          </a:p>
          <a:p>
            <a:r>
              <a:rPr lang="ja-JP" altLang="en-US" sz="1600" dirty="0" smtClean="0"/>
              <a:t>⇒じゃあ、なぜ、若者の投票率が低いのか。</a:t>
            </a:r>
          </a:p>
          <a:p>
            <a:endParaRPr lang="ja-JP" altLang="en-US" sz="1600" dirty="0" smtClean="0"/>
          </a:p>
        </p:txBody>
      </p:sp>
      <p:sp>
        <p:nvSpPr>
          <p:cNvPr id="471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71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6F8B62F-9175-45FF-BB0D-DBA1062D63CD}" type="slidenum">
              <a:rPr lang="en-US" altLang="ja-JP" smtClean="0">
                <a:latin typeface="Times New Roman" panose="02020603050405020304" pitchFamily="18" charset="0"/>
              </a:rPr>
              <a:pPr>
                <a:spcBef>
                  <a:spcPct val="0"/>
                </a:spcBef>
              </a:pPr>
              <a:t>15</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78035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smtClean="0">
                <a:latin typeface="+mn-ea"/>
                <a:ea typeface="+mn-ea"/>
              </a:rPr>
              <a:t>○実際、若者に投票を棄権する理由、つまり、選挙に行かなかった理由を調査してみた結果があります。多かった答えがこれです。</a:t>
            </a:r>
          </a:p>
          <a:p>
            <a:pPr>
              <a:buFont typeface="Tahoma" panose="020B0604030504040204" pitchFamily="34" charset="0"/>
              <a:buNone/>
              <a:defRPr/>
            </a:pPr>
            <a:r>
              <a:rPr lang="ja-JP" altLang="en-US" sz="1600" dirty="0" smtClean="0">
                <a:solidFill>
                  <a:schemeClr val="bg1"/>
                </a:solidFill>
                <a:latin typeface="+mn-ea"/>
                <a:ea typeface="+mn-ea"/>
              </a:rPr>
              <a:t>　１．選挙にあまり関心がなかったから</a:t>
            </a:r>
            <a:endParaRPr lang="en-US" altLang="ja-JP" sz="1600" dirty="0" smtClean="0">
              <a:solidFill>
                <a:schemeClr val="bg1"/>
              </a:solidFill>
              <a:latin typeface="+mn-ea"/>
              <a:ea typeface="+mn-ea"/>
            </a:endParaRPr>
          </a:p>
          <a:p>
            <a:pPr>
              <a:buFont typeface="Tahoma" panose="020B0604030504040204" pitchFamily="34" charset="0"/>
              <a:buNone/>
              <a:defRPr/>
            </a:pPr>
            <a:r>
              <a:rPr lang="ja-JP" altLang="en-US" sz="1600" dirty="0" smtClean="0">
                <a:solidFill>
                  <a:schemeClr val="bg1"/>
                </a:solidFill>
                <a:latin typeface="+mn-ea"/>
                <a:ea typeface="+mn-ea"/>
              </a:rPr>
              <a:t>　２．仕事があったから</a:t>
            </a:r>
            <a:endParaRPr lang="en-US" altLang="ja-JP" sz="1600" dirty="0" smtClean="0">
              <a:solidFill>
                <a:schemeClr val="bg1"/>
              </a:solidFill>
              <a:latin typeface="+mn-ea"/>
              <a:ea typeface="+mn-ea"/>
            </a:endParaRPr>
          </a:p>
          <a:p>
            <a:pPr>
              <a:buFont typeface="Tahoma" panose="020B0604030504040204" pitchFamily="34" charset="0"/>
              <a:buNone/>
              <a:defRPr/>
            </a:pPr>
            <a:r>
              <a:rPr lang="ja-JP" altLang="en-US" sz="1600" dirty="0" smtClean="0">
                <a:solidFill>
                  <a:schemeClr val="bg1"/>
                </a:solidFill>
                <a:latin typeface="+mn-ea"/>
                <a:ea typeface="+mn-ea"/>
              </a:rPr>
              <a:t>　３．適当な候補者も政党もなかったから　</a:t>
            </a:r>
            <a:endParaRPr lang="ja-JP" altLang="en-US" sz="1600" dirty="0" smtClean="0">
              <a:latin typeface="+mn-ea"/>
              <a:ea typeface="+mn-ea"/>
            </a:endParaRPr>
          </a:p>
          <a:p>
            <a:pPr>
              <a:defRPr/>
            </a:pPr>
            <a:r>
              <a:rPr lang="ja-JP" altLang="en-US" sz="1600" dirty="0" smtClean="0">
                <a:latin typeface="+mn-ea"/>
                <a:ea typeface="+mn-ea"/>
              </a:rPr>
              <a:t>●これは、まとめてみますと、「選挙・政治に無関心」だから、ということになるかと思います。</a:t>
            </a:r>
            <a:endParaRPr lang="en-US" altLang="ja-JP" sz="1600" dirty="0" smtClean="0">
              <a:latin typeface="+mn-ea"/>
              <a:ea typeface="+mn-ea"/>
            </a:endParaRPr>
          </a:p>
          <a:p>
            <a:pPr>
              <a:defRPr/>
            </a:pPr>
            <a:r>
              <a:rPr lang="ja-JP" altLang="en-US" sz="1600" dirty="0" smtClean="0">
                <a:latin typeface="+mn-ea"/>
                <a:ea typeface="+mn-ea"/>
              </a:rPr>
              <a:t>○仕事があったから、というのはしょうがないんじゃないか？　無関心とは違うんじゃないか？　と思うかもしれません。</a:t>
            </a:r>
            <a:endParaRPr lang="en-US" altLang="ja-JP" sz="1600" dirty="0" smtClean="0">
              <a:latin typeface="+mn-ea"/>
              <a:ea typeface="+mn-ea"/>
            </a:endParaRPr>
          </a:p>
          <a:p>
            <a:pPr>
              <a:defRPr/>
            </a:pPr>
            <a:r>
              <a:rPr lang="ja-JP" altLang="en-US" sz="1600" dirty="0" smtClean="0">
                <a:latin typeface="+mn-ea"/>
                <a:ea typeface="+mn-ea"/>
              </a:rPr>
              <a:t>○ですが、選挙当日に都合が悪くて投票に行けない人のためにも、後で紹介しますが「期日前投票」や、「不在者投票」といったような制度があります。</a:t>
            </a:r>
            <a:endParaRPr lang="en-US" altLang="ja-JP" sz="1600" dirty="0" smtClean="0">
              <a:latin typeface="+mn-ea"/>
              <a:ea typeface="+mn-ea"/>
            </a:endParaRPr>
          </a:p>
          <a:p>
            <a:pPr>
              <a:defRPr/>
            </a:pPr>
            <a:r>
              <a:rPr lang="ja-JP" altLang="en-US" sz="1600" dirty="0" smtClean="0">
                <a:latin typeface="+mn-ea"/>
                <a:ea typeface="+mn-ea"/>
              </a:rPr>
              <a:t>○ですから、当日仕事や用事があっても、選挙には行けることになっていますが、それでも行かないということは、やはり関心が低い、ということが言えると思います。</a:t>
            </a:r>
            <a:endParaRPr lang="en-US" altLang="ja-JP" sz="1600" dirty="0" smtClean="0">
              <a:latin typeface="+mn-ea"/>
              <a:ea typeface="+mn-ea"/>
            </a:endParaRPr>
          </a:p>
        </p:txBody>
      </p:sp>
      <p:sp>
        <p:nvSpPr>
          <p:cNvPr id="491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91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6437E78-47CD-4233-A7F0-B4B4B6D4DF08}" type="slidenum">
              <a:rPr lang="en-US" altLang="ja-JP" smtClean="0">
                <a:latin typeface="Times New Roman" panose="02020603050405020304" pitchFamily="18" charset="0"/>
              </a:rPr>
              <a:pPr>
                <a:spcBef>
                  <a:spcPct val="0"/>
                </a:spcBef>
              </a:pPr>
              <a:t>16</a:t>
            </a:fld>
            <a:endParaRPr lang="en-US" altLang="ja-JP" smtClean="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○若い人たちの投票率が低いと何が問題か、というと</a:t>
            </a:r>
            <a:endParaRPr lang="en-US" altLang="ja-JP" sz="1600" dirty="0" smtClean="0"/>
          </a:p>
          <a:p>
            <a:r>
              <a:rPr lang="ja-JP" altLang="en-US" sz="1600" dirty="0" smtClean="0"/>
              <a:t>○こういうことが考えられます。</a:t>
            </a:r>
          </a:p>
          <a:p>
            <a:r>
              <a:rPr lang="ja-JP" altLang="en-US" sz="1600" dirty="0" smtClean="0"/>
              <a:t>○「政治への無関心」から●「若者の投票率が低下」します</a:t>
            </a:r>
          </a:p>
          <a:p>
            <a:r>
              <a:rPr lang="ja-JP" altLang="en-US" sz="1600" dirty="0" smtClean="0"/>
              <a:t>○そのため、●「若者の意見を代弁する候補者が当選しない」。つまり、若い人の声を国や県や町に届けてくれる政治家が当選しない。</a:t>
            </a:r>
          </a:p>
          <a:p>
            <a:r>
              <a:rPr lang="ja-JP" altLang="en-US" sz="1600" dirty="0" smtClean="0"/>
              <a:t>○そうすると、●「若者の意見が政治・政策に反映されない」。</a:t>
            </a:r>
          </a:p>
          <a:p>
            <a:r>
              <a:rPr lang="ja-JP" altLang="en-US" sz="1600" dirty="0" smtClean="0"/>
              <a:t>●意見が反映されないから、「自分には関係ないや」と、また政治に無関心となる。</a:t>
            </a:r>
          </a:p>
          <a:p>
            <a:r>
              <a:rPr lang="ja-JP" altLang="en-US" sz="1600" dirty="0" smtClean="0"/>
              <a:t>○このような●悪循環を招くということになります。</a:t>
            </a:r>
          </a:p>
        </p:txBody>
      </p:sp>
      <p:sp>
        <p:nvSpPr>
          <p:cNvPr id="512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12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9A97D56B-1EC9-474A-9D17-01C03D7C2B21}" type="slidenum">
              <a:rPr lang="en-US" altLang="ja-JP" smtClean="0">
                <a:latin typeface="Times New Roman" panose="02020603050405020304" pitchFamily="18" charset="0"/>
              </a:rPr>
              <a:pPr>
                <a:spcBef>
                  <a:spcPct val="0"/>
                </a:spcBef>
              </a:pPr>
              <a:t>17</a:t>
            </a:fld>
            <a:endParaRPr lang="en-US" altLang="ja-JP" smtClean="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○ましてや、いまは少子高齢化の時代。ただでさえ若い人が少なくて、高齢者が多いです。</a:t>
            </a:r>
          </a:p>
          <a:p>
            <a:r>
              <a:rPr lang="ja-JP" altLang="en-US" sz="1600" dirty="0" smtClean="0"/>
              <a:t>○候補者からすれば、人数が少なくて投票にも行ってくれない若い人よりも、人数が多くて投票に行ってくれる高齢者の意見を聞いた方がいいな、当選しやすいな、と考えるかもしれません。</a:t>
            </a:r>
          </a:p>
          <a:p>
            <a:r>
              <a:rPr lang="ja-JP" altLang="en-US" sz="1600" dirty="0" smtClean="0"/>
              <a:t>○立候補すれば、当選したいのは当然のことです。やっぱり投票に行かない人よりも、行く人達の意見を聴くでしょう。</a:t>
            </a:r>
          </a:p>
          <a:p>
            <a:r>
              <a:rPr lang="ja-JP" altLang="en-US" sz="1600" dirty="0" smtClean="0"/>
              <a:t>○これでは、ますます、若い人たちの意見が政治に反映されない恐れがあります。</a:t>
            </a:r>
          </a:p>
          <a:p>
            <a:r>
              <a:rPr lang="ja-JP" altLang="en-US" sz="1600" dirty="0" smtClean="0"/>
              <a:t>○こうして、さっきの「悪循環」に入っていくんです。</a:t>
            </a:r>
            <a:endParaRPr lang="en-US" altLang="ja-JP" sz="1600" dirty="0" smtClean="0"/>
          </a:p>
          <a:p>
            <a:endParaRPr lang="en-US" altLang="ja-JP" sz="1600" dirty="0" smtClean="0"/>
          </a:p>
          <a:p>
            <a:r>
              <a:rPr lang="ja-JP" altLang="en-US" sz="1600" dirty="0" smtClean="0"/>
              <a:t>○なので、「皆さん選挙に行きましょう。」という話になります。</a:t>
            </a:r>
          </a:p>
          <a:p>
            <a:endParaRPr lang="en-US" altLang="ja-JP" sz="1600" dirty="0" smtClean="0"/>
          </a:p>
          <a:p>
            <a:r>
              <a:rPr lang="ja-JP" altLang="en-US" sz="1600" dirty="0" smtClean="0"/>
              <a:t>○ただし、これまで「若者の投票率が低いから投票行きましょう。」というお話をしてきましたが、決して投票に行かない若者が悪いというお話ではありません。</a:t>
            </a:r>
            <a:endParaRPr lang="en-US" altLang="ja-JP" sz="1600" dirty="0" smtClean="0"/>
          </a:p>
          <a:p>
            <a:r>
              <a:rPr lang="ja-JP" altLang="en-US" sz="1600" dirty="0" smtClean="0"/>
              <a:t>投票率については、大学の教授をしている先生たちも研究をしているようですが、先日ある先生から聞いた話では、若年層の投票率が低いのは昭和時代からずっと続いていることであり、昭和時代は、全体の投票率は下がらずに若年層の投票率が全体的に低かったので「若年層の投票率を上げましょう」という話になっていたところ、平成に入ってからは実は全体の投票率が下がってきており、若年層のみではなく全体に目を向けなければならないというお話も出ているようです。</a:t>
            </a:r>
            <a:endParaRPr lang="en-US" altLang="ja-JP" sz="1600" dirty="0" smtClean="0"/>
          </a:p>
          <a:p>
            <a:r>
              <a:rPr lang="ja-JP" altLang="en-US" sz="1600" dirty="0" smtClean="0"/>
              <a:t>特に皆さんの親世代の投票率は、昭和時代に比べると低くなっているので、ぜひ皆さんから親に「選挙連れて行って」と言ってもらえるとありがたいなと思います。</a:t>
            </a:r>
            <a:endParaRPr lang="en-US" altLang="ja-JP" sz="1600" dirty="0" smtClean="0"/>
          </a:p>
          <a:p>
            <a:endParaRPr lang="en-US" altLang="ja-JP" sz="1600" dirty="0" smtClean="0"/>
          </a:p>
        </p:txBody>
      </p:sp>
      <p:sp>
        <p:nvSpPr>
          <p:cNvPr id="5325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325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1D687745-8D1B-4EFC-9078-9888764BC5E0}" type="slidenum">
              <a:rPr lang="en-US" altLang="ja-JP" smtClean="0">
                <a:latin typeface="Times New Roman" panose="02020603050405020304" pitchFamily="18" charset="0"/>
              </a:rPr>
              <a:pPr>
                <a:spcBef>
                  <a:spcPct val="0"/>
                </a:spcBef>
              </a:pPr>
              <a:t>18</a:t>
            </a:fld>
            <a:endParaRPr lang="en-US" altLang="ja-JP" smtClean="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a:ln/>
        </p:spPr>
      </p:sp>
      <p:sp>
        <p:nvSpPr>
          <p:cNvPr id="552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smtClean="0">
                <a:latin typeface="ＭＳ ゴシック" pitchFamily="49" charset="-128"/>
                <a:ea typeface="ＭＳ ゴシック" pitchFamily="49" charset="-128"/>
              </a:rPr>
              <a:t>○みなさんもこれまで政治・経済で学んで、ご存じの方もいるかもしれませんが、最初に選挙が導入されたのは、明治２２年、１８８９年のことでした。</a:t>
            </a:r>
          </a:p>
          <a:p>
            <a:pPr>
              <a:defRPr/>
            </a:pPr>
            <a:r>
              <a:rPr lang="ja-JP" altLang="en-US" sz="1600" dirty="0" smtClean="0">
                <a:latin typeface="ＭＳ ゴシック" pitchFamily="49" charset="-128"/>
                <a:ea typeface="ＭＳ ゴシック" pitchFamily="49" charset="-128"/>
              </a:rPr>
              <a:t>○当時は、納税額</a:t>
            </a:r>
            <a:r>
              <a:rPr lang="en-US" altLang="ja-JP" sz="1600" dirty="0" smtClean="0">
                <a:latin typeface="ＭＳ ゴシック" pitchFamily="49" charset="-128"/>
                <a:ea typeface="ＭＳ ゴシック" pitchFamily="49" charset="-128"/>
              </a:rPr>
              <a:t>15</a:t>
            </a:r>
            <a:r>
              <a:rPr lang="ja-JP" altLang="en-US" sz="1600" dirty="0" smtClean="0">
                <a:latin typeface="ＭＳ ゴシック" pitchFamily="49" charset="-128"/>
                <a:ea typeface="ＭＳ ゴシック" pitchFamily="49" charset="-128"/>
              </a:rPr>
              <a:t>円以上を収めた男子にしか選挙権が与えられず、人口の全体のうち約１％しかいませんでした。</a:t>
            </a:r>
            <a:r>
              <a:rPr lang="ja-JP" altLang="en-US" sz="1600" dirty="0" smtClean="0">
                <a:solidFill>
                  <a:srgbClr val="FF0000"/>
                </a:solidFill>
                <a:effectLst>
                  <a:outerShdw blurRad="38100" dist="38100" dir="2700000" algn="tl">
                    <a:srgbClr val="000000">
                      <a:alpha val="43137"/>
                    </a:srgbClr>
                  </a:outerShdw>
                </a:effectLst>
                <a:latin typeface="ＭＳ ゴシック" pitchFamily="49" charset="-128"/>
                <a:ea typeface="ＭＳ ゴシック" pitchFamily="49" charset="-128"/>
              </a:rPr>
              <a:t>今でいうと、年収約</a:t>
            </a:r>
            <a:r>
              <a:rPr lang="en-US" altLang="ja-JP" sz="1600" dirty="0" smtClean="0">
                <a:solidFill>
                  <a:srgbClr val="FF0000"/>
                </a:solidFill>
                <a:effectLst>
                  <a:outerShdw blurRad="38100" dist="38100" dir="2700000" algn="tl">
                    <a:srgbClr val="000000">
                      <a:alpha val="43137"/>
                    </a:srgbClr>
                  </a:outerShdw>
                </a:effectLst>
                <a:latin typeface="ＭＳ ゴシック" pitchFamily="49" charset="-128"/>
                <a:ea typeface="ＭＳ ゴシック" pitchFamily="49" charset="-128"/>
              </a:rPr>
              <a:t>1,000</a:t>
            </a:r>
            <a:r>
              <a:rPr lang="ja-JP" altLang="en-US" sz="1600" dirty="0" smtClean="0">
                <a:solidFill>
                  <a:srgbClr val="FF0000"/>
                </a:solidFill>
                <a:effectLst>
                  <a:outerShdw blurRad="38100" dist="38100" dir="2700000" algn="tl">
                    <a:srgbClr val="000000">
                      <a:alpha val="43137"/>
                    </a:srgbClr>
                  </a:outerShdw>
                </a:effectLst>
                <a:latin typeface="ＭＳ ゴシック" pitchFamily="49" charset="-128"/>
                <a:ea typeface="ＭＳ ゴシック" pitchFamily="49" charset="-128"/>
              </a:rPr>
              <a:t>万円以上の人々といわれています。</a:t>
            </a:r>
          </a:p>
          <a:p>
            <a:pPr>
              <a:defRPr/>
            </a:pPr>
            <a:r>
              <a:rPr lang="ja-JP" altLang="en-US" sz="1600" dirty="0" smtClean="0">
                <a:latin typeface="ＭＳ ゴシック" pitchFamily="49" charset="-128"/>
                <a:ea typeface="ＭＳ ゴシック" pitchFamily="49" charset="-128"/>
              </a:rPr>
              <a:t>○いわゆるこれが、たくさん収入がある人にしか選挙権が与えられなかった「制限選挙」といものです。</a:t>
            </a:r>
          </a:p>
          <a:p>
            <a:pPr>
              <a:defRPr/>
            </a:pPr>
            <a:endParaRPr lang="ja-JP" altLang="en-US" sz="1600" dirty="0" smtClean="0">
              <a:latin typeface="ＭＳ ゴシック" pitchFamily="49" charset="-128"/>
              <a:ea typeface="ＭＳ ゴシック" pitchFamily="49" charset="-128"/>
            </a:endParaRPr>
          </a:p>
          <a:p>
            <a:pPr>
              <a:defRPr/>
            </a:pPr>
            <a:r>
              <a:rPr lang="ja-JP" altLang="en-US" sz="1600" dirty="0" smtClean="0">
                <a:latin typeface="ＭＳ ゴシック" pitchFamily="49" charset="-128"/>
                <a:ea typeface="ＭＳ ゴシック" pitchFamily="49" charset="-128"/>
              </a:rPr>
              <a:t>○その後、選挙の制限が徐々に緩和されていき、大正</a:t>
            </a:r>
            <a:r>
              <a:rPr lang="en-US" altLang="ja-JP" sz="1600" dirty="0" smtClean="0">
                <a:latin typeface="ＭＳ ゴシック" pitchFamily="49" charset="-128"/>
                <a:ea typeface="ＭＳ ゴシック" pitchFamily="49" charset="-128"/>
              </a:rPr>
              <a:t>14</a:t>
            </a:r>
            <a:r>
              <a:rPr lang="ja-JP" altLang="en-US" sz="1600" dirty="0" smtClean="0">
                <a:latin typeface="ＭＳ ゴシック" pitchFamily="49" charset="-128"/>
                <a:ea typeface="ＭＳ ゴシック" pitchFamily="49" charset="-128"/>
              </a:rPr>
              <a:t>年（</a:t>
            </a:r>
            <a:r>
              <a:rPr lang="en-US" altLang="ja-JP" sz="1600" dirty="0" smtClean="0">
                <a:latin typeface="ＭＳ ゴシック" pitchFamily="49" charset="-128"/>
                <a:ea typeface="ＭＳ ゴシック" pitchFamily="49" charset="-128"/>
              </a:rPr>
              <a:t>1925</a:t>
            </a:r>
            <a:r>
              <a:rPr lang="ja-JP" altLang="en-US" sz="1600" dirty="0" smtClean="0">
                <a:latin typeface="ＭＳ ゴシック" pitchFamily="49" charset="-128"/>
                <a:ea typeface="ＭＳ ゴシック" pitchFamily="49" charset="-128"/>
              </a:rPr>
              <a:t>年）に</a:t>
            </a:r>
            <a:r>
              <a:rPr lang="en-US" altLang="ja-JP" sz="1600" dirty="0" smtClean="0">
                <a:latin typeface="ＭＳ ゴシック" pitchFamily="49" charset="-128"/>
                <a:ea typeface="ＭＳ ゴシック" pitchFamily="49" charset="-128"/>
              </a:rPr>
              <a:t>25</a:t>
            </a:r>
            <a:r>
              <a:rPr lang="ja-JP" altLang="en-US" sz="1600" dirty="0" smtClean="0">
                <a:latin typeface="ＭＳ ゴシック" pitchFamily="49" charset="-128"/>
                <a:ea typeface="ＭＳ ゴシック" pitchFamily="49" charset="-128"/>
              </a:rPr>
              <a:t>歳以上の男性なら投票できる「男子普通選挙」が実現し、戦後、昭和</a:t>
            </a:r>
            <a:r>
              <a:rPr lang="en-US" altLang="ja-JP" sz="1600" dirty="0" smtClean="0">
                <a:latin typeface="ＭＳ ゴシック" pitchFamily="49" charset="-128"/>
                <a:ea typeface="ＭＳ ゴシック" pitchFamily="49" charset="-128"/>
              </a:rPr>
              <a:t>20</a:t>
            </a:r>
            <a:r>
              <a:rPr lang="ja-JP" altLang="en-US" sz="1600" dirty="0" smtClean="0">
                <a:latin typeface="ＭＳ ゴシック" pitchFamily="49" charset="-128"/>
                <a:ea typeface="ＭＳ ゴシック" pitchFamily="49" charset="-128"/>
              </a:rPr>
              <a:t>年（</a:t>
            </a:r>
            <a:r>
              <a:rPr lang="en-US" altLang="ja-JP" sz="1600" dirty="0" smtClean="0">
                <a:latin typeface="ＭＳ ゴシック" pitchFamily="49" charset="-128"/>
                <a:ea typeface="ＭＳ ゴシック" pitchFamily="49" charset="-128"/>
              </a:rPr>
              <a:t>1945</a:t>
            </a:r>
            <a:r>
              <a:rPr lang="ja-JP" altLang="en-US" sz="1600" dirty="0" smtClean="0">
                <a:latin typeface="ＭＳ ゴシック" pitchFamily="49" charset="-128"/>
                <a:ea typeface="ＭＳ ゴシック" pitchFamily="49" charset="-128"/>
              </a:rPr>
              <a:t>年）に、ようやく、男女とも</a:t>
            </a:r>
            <a:r>
              <a:rPr lang="en-US" altLang="ja-JP" sz="1600" dirty="0" smtClean="0">
                <a:latin typeface="ＭＳ ゴシック" pitchFamily="49" charset="-128"/>
                <a:ea typeface="ＭＳ ゴシック" pitchFamily="49" charset="-128"/>
              </a:rPr>
              <a:t>20</a:t>
            </a:r>
            <a:r>
              <a:rPr lang="ja-JP" altLang="en-US" sz="1600" dirty="0" smtClean="0">
                <a:latin typeface="ＭＳ ゴシック" pitchFamily="49" charset="-128"/>
                <a:ea typeface="ＭＳ ゴシック" pitchFamily="49" charset="-128"/>
              </a:rPr>
              <a:t>歳以上に、収入に関係なく選挙権が与えられ、「完全普通選挙」が実現しました。</a:t>
            </a:r>
          </a:p>
          <a:p>
            <a:pPr>
              <a:defRPr/>
            </a:pPr>
            <a:endParaRPr lang="ja-JP" altLang="en-US" sz="1600" dirty="0" smtClean="0">
              <a:latin typeface="ＭＳ ゴシック" pitchFamily="49" charset="-128"/>
              <a:ea typeface="ＭＳ ゴシック" pitchFamily="49" charset="-128"/>
            </a:endParaRPr>
          </a:p>
          <a:p>
            <a:pPr>
              <a:defRPr/>
            </a:pPr>
            <a:r>
              <a:rPr lang="ja-JP" altLang="en-US" sz="1600" dirty="0" smtClean="0">
                <a:latin typeface="ＭＳ ゴシック" pitchFamily="49" charset="-128"/>
                <a:ea typeface="ＭＳ ゴシック" pitchFamily="49" charset="-128"/>
              </a:rPr>
              <a:t>○その後、特に制度の変更はありませんでしたが、平成</a:t>
            </a:r>
            <a:r>
              <a:rPr lang="en-US" altLang="ja-JP" sz="1600" dirty="0" smtClean="0">
                <a:latin typeface="ＭＳ ゴシック" pitchFamily="49" charset="-128"/>
                <a:ea typeface="ＭＳ ゴシック" pitchFamily="49" charset="-128"/>
              </a:rPr>
              <a:t>27</a:t>
            </a:r>
            <a:r>
              <a:rPr lang="ja-JP" altLang="en-US" sz="1600" dirty="0" smtClean="0">
                <a:latin typeface="ＭＳ ゴシック" pitchFamily="49" charset="-128"/>
                <a:ea typeface="ＭＳ ゴシック" pitchFamily="49" charset="-128"/>
              </a:rPr>
              <a:t>年</a:t>
            </a:r>
            <a:r>
              <a:rPr lang="en-US" altLang="ja-JP" sz="1600" dirty="0" smtClean="0">
                <a:latin typeface="ＭＳ ゴシック" pitchFamily="49" charset="-128"/>
                <a:ea typeface="ＭＳ ゴシック" pitchFamily="49" charset="-128"/>
              </a:rPr>
              <a:t>6</a:t>
            </a:r>
            <a:r>
              <a:rPr lang="ja-JP" altLang="en-US" sz="1600" dirty="0" smtClean="0">
                <a:latin typeface="ＭＳ ゴシック" pitchFamily="49" charset="-128"/>
                <a:ea typeface="ＭＳ ゴシック" pitchFamily="49" charset="-128"/>
              </a:rPr>
              <a:t>月の公職選挙法を改正する法律により、平成</a:t>
            </a:r>
            <a:r>
              <a:rPr lang="en-US" altLang="ja-JP" sz="1600" dirty="0" smtClean="0">
                <a:latin typeface="ＭＳ ゴシック" pitchFamily="49" charset="-128"/>
                <a:ea typeface="ＭＳ ゴシック" pitchFamily="49" charset="-128"/>
              </a:rPr>
              <a:t>28</a:t>
            </a:r>
            <a:r>
              <a:rPr lang="ja-JP" altLang="en-US" sz="1600" dirty="0" smtClean="0">
                <a:latin typeface="ＭＳ ゴシック" pitchFamily="49" charset="-128"/>
                <a:ea typeface="ＭＳ ゴシック" pitchFamily="49" charset="-128"/>
              </a:rPr>
              <a:t>年（</a:t>
            </a:r>
            <a:r>
              <a:rPr lang="en-US" altLang="ja-JP" sz="1600" dirty="0" smtClean="0">
                <a:latin typeface="ＭＳ ゴシック" pitchFamily="49" charset="-128"/>
                <a:ea typeface="ＭＳ ゴシック" pitchFamily="49" charset="-128"/>
              </a:rPr>
              <a:t>2016</a:t>
            </a:r>
            <a:r>
              <a:rPr lang="ja-JP" altLang="en-US" sz="1600" dirty="0" smtClean="0">
                <a:latin typeface="ＭＳ ゴシック" pitchFamily="49" charset="-128"/>
                <a:ea typeface="ＭＳ ゴシック" pitchFamily="49" charset="-128"/>
              </a:rPr>
              <a:t>年）</a:t>
            </a:r>
            <a:r>
              <a:rPr lang="en-US" altLang="ja-JP" sz="1600" dirty="0" smtClean="0">
                <a:latin typeface="ＭＳ ゴシック" pitchFamily="49" charset="-128"/>
                <a:ea typeface="ＭＳ ゴシック" pitchFamily="49" charset="-128"/>
              </a:rPr>
              <a:t>6</a:t>
            </a:r>
            <a:r>
              <a:rPr lang="ja-JP" altLang="en-US" sz="1600" dirty="0" smtClean="0">
                <a:latin typeface="ＭＳ ゴシック" pitchFamily="49" charset="-128"/>
                <a:ea typeface="ＭＳ ゴシック" pitchFamily="49" charset="-128"/>
              </a:rPr>
              <a:t>月から選挙権が</a:t>
            </a:r>
            <a:r>
              <a:rPr lang="en-US" altLang="ja-JP" sz="1600" dirty="0" smtClean="0">
                <a:latin typeface="ＭＳ ゴシック" pitchFamily="49" charset="-128"/>
                <a:ea typeface="ＭＳ ゴシック" pitchFamily="49" charset="-128"/>
              </a:rPr>
              <a:t>18</a:t>
            </a:r>
            <a:r>
              <a:rPr lang="ja-JP" altLang="en-US" sz="1600" dirty="0" smtClean="0">
                <a:latin typeface="ＭＳ ゴシック" pitchFamily="49" charset="-128"/>
                <a:ea typeface="ＭＳ ゴシック" pitchFamily="49" charset="-128"/>
              </a:rPr>
              <a:t>歳以上に引き下がりました。</a:t>
            </a:r>
          </a:p>
          <a:p>
            <a:pPr>
              <a:defRPr/>
            </a:pPr>
            <a:r>
              <a:rPr lang="ja-JP" altLang="en-US" sz="1600" dirty="0" smtClean="0">
                <a:latin typeface="ＭＳ ゴシック" pitchFamily="49" charset="-128"/>
                <a:ea typeface="ＭＳ ゴシック" pitchFamily="49" charset="-128"/>
              </a:rPr>
              <a:t>○当初は、人口の１％しかいなかったのが、今では人口の</a:t>
            </a:r>
            <a:r>
              <a:rPr lang="en-US" altLang="ja-JP" sz="1600" dirty="0" smtClean="0">
                <a:latin typeface="ＭＳ ゴシック" pitchFamily="49" charset="-128"/>
                <a:ea typeface="ＭＳ ゴシック" pitchFamily="49" charset="-128"/>
              </a:rPr>
              <a:t>83.7%</a:t>
            </a:r>
            <a:r>
              <a:rPr lang="ja-JP" altLang="en-US" sz="1600" dirty="0" smtClean="0">
                <a:latin typeface="ＭＳ ゴシック" pitchFamily="49" charset="-128"/>
                <a:ea typeface="ＭＳ ゴシック" pitchFamily="49" charset="-128"/>
              </a:rPr>
              <a:t>くらいの人が選挙権を持っています。</a:t>
            </a:r>
            <a:endParaRPr lang="ja-JP" altLang="en-US" sz="1600" dirty="0" smtClean="0">
              <a:latin typeface="ＭＳ ゴシック" pitchFamily="49" charset="-128"/>
              <a:ea typeface="ＭＳ ゴシック" pitchFamily="49" charset="-128"/>
            </a:endParaRPr>
          </a:p>
        </p:txBody>
      </p:sp>
      <p:sp>
        <p:nvSpPr>
          <p:cNvPr id="5530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530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108286A-BE0B-44B7-BCED-BEDE139C6A9A}" type="slidenum">
              <a:rPr lang="en-US" altLang="ja-JP" smtClean="0">
                <a:latin typeface="Times New Roman" panose="02020603050405020304" pitchFamily="18" charset="0"/>
              </a:rPr>
              <a:pPr>
                <a:spcBef>
                  <a:spcPct val="0"/>
                </a:spcBef>
              </a:pPr>
              <a:t>19</a:t>
            </a:fld>
            <a:endParaRPr lang="en-US" altLang="ja-JP"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○最初に国政選挙（国の選挙）の仕組みを見ていきます。</a:t>
            </a:r>
            <a:endParaRPr lang="en-US" altLang="ja-JP" sz="1600" dirty="0" smtClean="0">
              <a:latin typeface="ＭＳ ゴシック" panose="020B0609070205080204" pitchFamily="49" charset="-128"/>
              <a:ea typeface="ＭＳ ゴシック" panose="020B0609070205080204" pitchFamily="49" charset="-128"/>
            </a:endParaRP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○まず、令和３年１０月にあった衆議院議員総選挙についてですが、</a:t>
            </a:r>
          </a:p>
          <a:p>
            <a:r>
              <a:rPr lang="ja-JP" altLang="en-US" sz="1600" dirty="0" smtClean="0">
                <a:latin typeface="ＭＳ ゴシック" panose="020B0609070205080204" pitchFamily="49" charset="-128"/>
                <a:ea typeface="ＭＳ ゴシック" panose="020B0609070205080204" pitchFamily="49" charset="-128"/>
              </a:rPr>
              <a:t>●小選挙区は、宮城県で６つの区に分かれています。</a:t>
            </a:r>
          </a:p>
          <a:p>
            <a:r>
              <a:rPr lang="ja-JP" altLang="en-US" sz="1600" dirty="0" smtClean="0">
                <a:latin typeface="ＭＳ ゴシック" panose="020B0609070205080204" pitchFamily="49" charset="-128"/>
                <a:ea typeface="ＭＳ ゴシック" panose="020B0609070205080204" pitchFamily="49" charset="-128"/>
              </a:rPr>
              <a:t>○定数は、各区１人、結果、宮城県から６人。</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ja-JP" altLang="en-US" sz="1600" baseline="0" dirty="0" smtClean="0">
                <a:latin typeface="ＭＳ ゴシック" panose="020B0609070205080204" pitchFamily="49" charset="-128"/>
                <a:ea typeface="ＭＳ ゴシック" panose="020B0609070205080204" pitchFamily="49" charset="-128"/>
              </a:rPr>
              <a:t> </a:t>
            </a:r>
            <a:r>
              <a:rPr lang="en-US" altLang="ja-JP" sz="1600" baseline="0" dirty="0" smtClean="0">
                <a:latin typeface="ＭＳ ゴシック" panose="020B0609070205080204" pitchFamily="49" charset="-128"/>
                <a:ea typeface="ＭＳ ゴシック" panose="020B0609070205080204" pitchFamily="49" charset="-128"/>
              </a:rPr>
              <a:t>…</a:t>
            </a:r>
            <a:r>
              <a:rPr lang="ja-JP" altLang="en-US" sz="1600" baseline="0" dirty="0" err="1" smtClean="0">
                <a:latin typeface="ＭＳ ゴシック" panose="020B0609070205080204" pitchFamily="49" charset="-128"/>
                <a:ea typeface="ＭＳ ゴシック" panose="020B0609070205080204" pitchFamily="49" charset="-128"/>
              </a:rPr>
              <a:t>で</a:t>
            </a:r>
            <a:r>
              <a:rPr lang="ja-JP" altLang="en-US" sz="1600" baseline="0" dirty="0" smtClean="0">
                <a:latin typeface="ＭＳ ゴシック" panose="020B0609070205080204" pitchFamily="49" charset="-128"/>
                <a:ea typeface="ＭＳ ゴシック" panose="020B0609070205080204" pitchFamily="49" charset="-128"/>
              </a:rPr>
              <a:t>したが、１票の格差の問題ですね。これの関係で区割りの見直しがされまして、</a:t>
            </a:r>
            <a:endParaRPr lang="en-US" altLang="ja-JP" sz="1600" baseline="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次回から宮城県は５区、つまり５人になる予定です。</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●一方、比例代表は、全国を１１ブロックに分け、宮城県は東北ブロックに入っています。</a:t>
            </a:r>
          </a:p>
          <a:p>
            <a:r>
              <a:rPr lang="ja-JP" altLang="en-US" sz="1600" dirty="0" smtClean="0">
                <a:latin typeface="ＭＳ ゴシック" panose="020B0609070205080204" pitchFamily="49" charset="-128"/>
                <a:ea typeface="ＭＳ ゴシック" panose="020B0609070205080204" pitchFamily="49" charset="-128"/>
              </a:rPr>
              <a:t>○定数１３人</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err="1" smtClean="0">
                <a:latin typeface="ＭＳ ゴシック" panose="020B0609070205080204" pitchFamily="49" charset="-128"/>
                <a:ea typeface="ＭＳ ゴシック" panose="020B0609070205080204" pitchFamily="49" charset="-128"/>
              </a:rPr>
              <a:t>で</a:t>
            </a:r>
            <a:r>
              <a:rPr lang="ja-JP" altLang="en-US" sz="1600" dirty="0" smtClean="0">
                <a:latin typeface="ＭＳ ゴシック" panose="020B0609070205080204" pitchFamily="49" charset="-128"/>
                <a:ea typeface="ＭＳ ゴシック" panose="020B0609070205080204" pitchFamily="49" charset="-128"/>
              </a:rPr>
              <a:t>したが、こちらも１減になる見込みです。</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●小選挙区は、候補者個人に投票するのに対し、</a:t>
            </a:r>
          </a:p>
          <a:p>
            <a:r>
              <a:rPr lang="ja-JP" altLang="en-US" sz="1600" dirty="0" smtClean="0">
                <a:latin typeface="ＭＳ ゴシック" panose="020B0609070205080204" pitchFamily="49" charset="-128"/>
                <a:ea typeface="ＭＳ ゴシック" panose="020B0609070205080204" pitchFamily="49" charset="-128"/>
              </a:rPr>
              <a:t>●比例代表は、政党に投票するものとなっています。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政党が候補者の名簿を作り、政党の得票数に応じて、名簿の順番に従って当選人の数が割り当てられます。</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2662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662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E72DD57-EB11-4462-9FD2-3B334337ACDC}" type="slidenum">
              <a:rPr lang="en-US" altLang="ja-JP" smtClean="0">
                <a:latin typeface="Times New Roman" panose="02020603050405020304" pitchFamily="18" charset="0"/>
              </a:rPr>
              <a:pPr>
                <a:spcBef>
                  <a:spcPct val="0"/>
                </a:spcBef>
              </a:pPr>
              <a:t>2</a:t>
            </a:fld>
            <a:endParaRPr lang="en-US" altLang="ja-JP" smtClean="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a:ln/>
        </p:spPr>
      </p:sp>
      <p:sp>
        <p:nvSpPr>
          <p:cNvPr id="552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spcBef>
                <a:spcPts val="300"/>
              </a:spcBef>
            </a:pPr>
            <a:r>
              <a:rPr lang="ja-JP" altLang="en-US" sz="1600" dirty="0" smtClean="0">
                <a:latin typeface="ＭＳ ゴシック" panose="020B0609070205080204" pitchFamily="49" charset="-128"/>
                <a:ea typeface="ＭＳ ゴシック" panose="020B0609070205080204" pitchFamily="49" charset="-128"/>
              </a:rPr>
              <a:t>○さて、長くなりましたが</a:t>
            </a:r>
            <a:r>
              <a:rPr lang="ja-JP" altLang="en-US" sz="1600" dirty="0" smtClean="0">
                <a:latin typeface="ＭＳ ゴシック" panose="020B0609070205080204" pitchFamily="49" charset="-128"/>
                <a:ea typeface="ＭＳ ゴシック" panose="020B0609070205080204" pitchFamily="49" charset="-128"/>
              </a:rPr>
              <a:t>、このように、</a:t>
            </a:r>
            <a:r>
              <a:rPr lang="ja-JP" altLang="en-US" sz="1600" dirty="0" smtClean="0">
                <a:latin typeface="ＭＳ ゴシック" panose="020B0609070205080204" pitchFamily="49" charset="-128"/>
                <a:ea typeface="ＭＳ ゴシック" panose="020B0609070205080204" pitchFamily="49" charset="-128"/>
              </a:rPr>
              <a:t>皆さんは１８歳になれば選挙権を持つことに</a:t>
            </a:r>
            <a:r>
              <a:rPr lang="ja-JP" altLang="en-US" sz="1600" smtClean="0">
                <a:latin typeface="ＭＳ ゴシック" panose="020B0609070205080204" pitchFamily="49" charset="-128"/>
                <a:ea typeface="ＭＳ ゴシック" panose="020B0609070205080204" pitchFamily="49" charset="-128"/>
              </a:rPr>
              <a:t>なります</a:t>
            </a:r>
            <a:r>
              <a:rPr lang="ja-JP" altLang="en-US" sz="1600" smtClean="0">
                <a:latin typeface="ＭＳ ゴシック" panose="020B0609070205080204" pitchFamily="49" charset="-128"/>
                <a:ea typeface="ＭＳ ゴシック" panose="020B0609070205080204" pitchFamily="49" charset="-128"/>
              </a:rPr>
              <a:t>。そして、成人</a:t>
            </a:r>
            <a:r>
              <a:rPr lang="ja-JP" altLang="en-US" sz="1600" dirty="0" smtClean="0">
                <a:latin typeface="ＭＳ ゴシック" panose="020B0609070205080204" pitchFamily="49" charset="-128"/>
                <a:ea typeface="ＭＳ ゴシック" panose="020B0609070205080204" pitchFamily="49" charset="-128"/>
              </a:rPr>
              <a:t>年齢そのものも１８歳に引き下げになりました</a:t>
            </a:r>
            <a:r>
              <a:rPr lang="ja-JP" altLang="en-US" sz="1600" smtClean="0">
                <a:latin typeface="ＭＳ ゴシック" panose="020B0609070205080204" pitchFamily="49" charset="-128"/>
                <a:ea typeface="ＭＳ ゴシック" panose="020B0609070205080204" pitchFamily="49" charset="-128"/>
              </a:rPr>
              <a:t>ね。お酒</a:t>
            </a:r>
            <a:r>
              <a:rPr lang="ja-JP" altLang="en-US" sz="1600" dirty="0" smtClean="0">
                <a:latin typeface="ＭＳ ゴシック" panose="020B0609070205080204" pitchFamily="49" charset="-128"/>
                <a:ea typeface="ＭＳ ゴシック" panose="020B0609070205080204" pitchFamily="49" charset="-128"/>
              </a:rPr>
              <a:t>とたばこはまだできませんけど、１８歳になると、法律の上でもみなさんは大人だということになっていくわけです。</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○それで、話を戻しまして、なぜ選挙権が１８歳に引き下げられたのか、ですが</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○理由が２つあります。まず●</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○世界では既に９割の国々が１８歳。１８歳が世界的な標準ということになります。</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●中には、１６歳から選挙権が得られる、アルゼンチン、オーストリア、ブラジルなどの国もあります。</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○そして、もう１つの理由があります。</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○少子高齢化の中、ますます若い世代が減少していきます。ただし、日本の将来を背負っていくのは、ここにいるみなさんです。</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ですので、少しでも早いうちから、選挙を通じて、政治に関わってもらいたいという思いから、１８歳で選挙権を持つことになりました。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○そうはいっても、正直、選挙に</a:t>
            </a:r>
            <a:r>
              <a:rPr lang="ja-JP" altLang="en-US" sz="1600" dirty="0" err="1" smtClean="0">
                <a:latin typeface="ＭＳ ゴシック" panose="020B0609070205080204" pitchFamily="49" charset="-128"/>
                <a:ea typeface="ＭＳ ゴシック" panose="020B0609070205080204" pitchFamily="49" charset="-128"/>
              </a:rPr>
              <a:t>行くの</a:t>
            </a:r>
            <a:r>
              <a:rPr lang="ja-JP" altLang="en-US" sz="1600" dirty="0" smtClean="0">
                <a:latin typeface="ＭＳ ゴシック" panose="020B0609070205080204" pitchFamily="49" charset="-128"/>
                <a:ea typeface="ＭＳ ゴシック" panose="020B0609070205080204" pitchFamily="49" charset="-128"/>
              </a:rPr>
              <a:t>面倒くさいな、別に１８歳まで下げてくれなくていいのに、と思うかもしれませんが。</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○授業で習ったかもしれませんが、昔は（戦争が終わる頃までは）、女性は選挙に行けませんでした。男性も、税金をたくさん納めている人しか選挙に行けませんでした。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つまり、金持ちの男性だけで国のことを決めていた、ということです。女性や、貧しい人は、「この国にこうなって欲しい」と思っても、その声を直接国に届けることができませんでした。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○それが、様々な人の努力があって、今では、性別や財産に関係なく、日本人であれば１８歳になったら選挙に行くことができるようになりました。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○私も別にその苦労を知っているわけではありませんけれども、まあそういった歴史的な経緯もありますので、その大事な権利を使って、若い皆さんには政治に関わっていって欲しいと思います。</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5530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530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108286A-BE0B-44B7-BCED-BEDE139C6A9A}" type="slidenum">
              <a:rPr lang="en-US" altLang="ja-JP" smtClean="0">
                <a:latin typeface="Times New Roman" panose="02020603050405020304" pitchFamily="18" charset="0"/>
              </a:rPr>
              <a:pPr>
                <a:spcBef>
                  <a:spcPct val="0"/>
                </a:spcBef>
              </a:pPr>
              <a:t>20</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300566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○では次に、実際、投票に行くにはどうしたらいいのか？をお話しします。</a:t>
            </a:r>
            <a:endParaRPr lang="en-US" altLang="ja-JP" sz="1600" dirty="0" smtClean="0"/>
          </a:p>
          <a:p>
            <a:endParaRPr lang="en-US" altLang="ja-JP" sz="1600" dirty="0" smtClean="0"/>
          </a:p>
          <a:p>
            <a:r>
              <a:rPr lang="ja-JP" altLang="en-US" sz="1600" dirty="0" smtClean="0"/>
              <a:t>○最初は不安かもしませんが、非常に簡単です。投票日の前に、投票所入場券が郵便などで自宅に届きます。これを持って投票所に行くだけです。</a:t>
            </a:r>
            <a:endParaRPr lang="en-US" altLang="ja-JP" sz="1600" dirty="0" smtClean="0"/>
          </a:p>
          <a:p>
            <a:endParaRPr lang="en-US" altLang="ja-JP" sz="1600" dirty="0" smtClean="0"/>
          </a:p>
          <a:p>
            <a:r>
              <a:rPr lang="ja-JP" altLang="en-US" sz="1600" dirty="0" smtClean="0">
                <a:latin typeface="ＭＳ ゴシック" panose="020B0609070205080204" pitchFamily="49" charset="-128"/>
                <a:ea typeface="ＭＳ ゴシック" panose="020B0609070205080204" pitchFamily="49" charset="-128"/>
              </a:rPr>
              <a:t>○投票所の場所や投票の日にち・時間は入場券に書かれているので、そこに行く。それだけです。</a:t>
            </a:r>
            <a:endParaRPr lang="en-US" altLang="ja-JP" sz="1600" dirty="0" smtClean="0"/>
          </a:p>
        </p:txBody>
      </p:sp>
      <p:sp>
        <p:nvSpPr>
          <p:cNvPr id="6144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6144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2B528719-7C7D-417A-9AC7-D4E705698C2D}" type="slidenum">
              <a:rPr lang="en-US" altLang="ja-JP" smtClean="0">
                <a:latin typeface="Times New Roman" panose="02020603050405020304" pitchFamily="18" charset="0"/>
              </a:rPr>
              <a:pPr>
                <a:spcBef>
                  <a:spcPct val="0"/>
                </a:spcBef>
              </a:pPr>
              <a:t>21</a:t>
            </a:fld>
            <a:endParaRPr lang="en-US" altLang="ja-JP" smtClean="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ln/>
        </p:spPr>
      </p:sp>
      <p:sp>
        <p:nvSpPr>
          <p:cNvPr id="634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○もし入場券を忘れた場合ですが、</a:t>
            </a:r>
            <a:endParaRPr lang="en-US" altLang="ja-JP" sz="1600" dirty="0" smtClean="0"/>
          </a:p>
          <a:p>
            <a:endParaRPr lang="en-US" altLang="ja-JP" sz="1600" dirty="0" smtClean="0"/>
          </a:p>
          <a:p>
            <a:r>
              <a:rPr lang="ja-JP" altLang="en-US" sz="1600" dirty="0" smtClean="0"/>
              <a:t>●なくても大丈夫です。住所、名前、生年月日などの本人確認ができれば投票できるので、安心して投票所に行ってもらいたいと思います。</a:t>
            </a:r>
          </a:p>
        </p:txBody>
      </p:sp>
      <p:sp>
        <p:nvSpPr>
          <p:cNvPr id="6349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6349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1AF7E6-4725-41FB-A3EC-982409C7F102}" type="slidenum">
              <a:rPr lang="en-US" altLang="ja-JP" smtClean="0">
                <a:latin typeface="Times New Roman" panose="02020603050405020304" pitchFamily="18" charset="0"/>
              </a:rPr>
              <a:pPr>
                <a:spcBef>
                  <a:spcPct val="0"/>
                </a:spcBef>
              </a:pPr>
              <a:t>22</a:t>
            </a:fld>
            <a:endParaRPr lang="en-US" altLang="ja-JP" smtClean="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047D2CD-6410-49E9-8D81-8DB44AA36B8D}" type="slidenum">
              <a:rPr lang="en-US" altLang="ja-JP" smtClean="0">
                <a:latin typeface="Times New Roman" panose="02020603050405020304" pitchFamily="18" charset="0"/>
              </a:rPr>
              <a:pPr>
                <a:spcBef>
                  <a:spcPct val="0"/>
                </a:spcBef>
              </a:pPr>
              <a:t>23</a:t>
            </a:fld>
            <a:endParaRPr lang="en-US" altLang="ja-JP" smtClean="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○次に、実際に投票所に入ってからの投票の方法についてですが、これも簡単です。投票所の中はこんな感じのレイアウトになっています。</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○まず投票所に入ってたら、①の受付を行います。持ってきた入場券を渡します。</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○そして、②で本人確認を受けて、③投票用紙の交付を受けます。</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○投票用紙の交付を受けましたら、④の記載台で投票用紙に記入をします。記入が終わったら、⑤投票箱に投票用紙を入れます。これで終わりです。あとは帰るだけです。</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○ちなみに、右側に投票所の責任者と立会役の人がいますが、何もなければ皆さんがやりとりすることはありません。</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○一般的に、投票所に着いてから、投票を終えるのにかかる時間の平均は５分と言われています。サッと行って、サッと帰ってこれる。ので、気軽に行けるものだと思ってください。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6554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○これは白紙ですが、実際の投票用紙には、こんな感じのことが印刷されています。</a:t>
            </a:r>
            <a:endParaRPr lang="en-US" altLang="ja-JP" sz="1600" dirty="0" smtClean="0"/>
          </a:p>
          <a:p>
            <a:r>
              <a:rPr lang="ja-JP" altLang="en-US" sz="1600" dirty="0" smtClean="0"/>
              <a:t>この後、皆さんにも実際こういった用紙で模擬投票をしてもらいます。</a:t>
            </a:r>
          </a:p>
          <a:p>
            <a:r>
              <a:rPr lang="ja-JP" altLang="en-US" sz="1600" dirty="0" smtClean="0"/>
              <a:t>○投票用紙の、●この枠に、投票したい人の名前や政党を書きます。</a:t>
            </a:r>
            <a:endParaRPr lang="en-US" altLang="ja-JP" sz="1600" dirty="0" smtClean="0"/>
          </a:p>
          <a:p>
            <a:r>
              <a:rPr lang="ja-JP" altLang="en-US" sz="1600" dirty="0" smtClean="0"/>
              <a:t>○それ以外の余計なことを書いたりすると、無効になってしまいますので注意してください。</a:t>
            </a:r>
            <a:endParaRPr lang="en-US" altLang="ja-JP" sz="1600" dirty="0" smtClean="0"/>
          </a:p>
        </p:txBody>
      </p:sp>
      <p:sp>
        <p:nvSpPr>
          <p:cNvPr id="768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smtClean="0">
              <a:solidFill>
                <a:srgbClr val="000000"/>
              </a:solidFill>
            </a:endParaRPr>
          </a:p>
        </p:txBody>
      </p:sp>
      <p:sp>
        <p:nvSpPr>
          <p:cNvPr id="768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B3B2F3B6-8F15-4C5B-8A9E-B6E2BE7D85A4}" type="slidenum">
              <a:rPr lang="en-US" altLang="ja-JP" smtClean="0">
                <a:solidFill>
                  <a:srgbClr val="000000"/>
                </a:solidFill>
                <a:latin typeface="Times New Roman" panose="02020603050405020304" pitchFamily="18" charset="0"/>
              </a:rPr>
              <a:pPr>
                <a:spcBef>
                  <a:spcPct val="0"/>
                </a:spcBef>
                <a:buClr>
                  <a:srgbClr val="FFFFFF"/>
                </a:buClr>
              </a:pPr>
              <a:t>24</a:t>
            </a:fld>
            <a:endParaRPr lang="en-US" altLang="ja-JP"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97952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sz="1600" dirty="0" smtClean="0">
                <a:latin typeface="+mj-ea"/>
                <a:ea typeface="+mj-ea"/>
              </a:rPr>
              <a:t>○どういった場合に無効になるか。投票所に行ってせっかく投票しても、こういう書き方をしてしまうと、無効投票となってしまいますので、</a:t>
            </a:r>
            <a:endParaRPr lang="en-US" altLang="ja-JP" sz="1600" dirty="0" smtClean="0">
              <a:latin typeface="+mj-ea"/>
              <a:ea typeface="+mj-ea"/>
            </a:endParaRPr>
          </a:p>
          <a:p>
            <a:pPr>
              <a:defRPr/>
            </a:pPr>
            <a:r>
              <a:rPr lang="ja-JP" altLang="en-US" sz="1600" dirty="0" smtClean="0">
                <a:latin typeface="+mj-ea"/>
                <a:ea typeface="+mj-ea"/>
              </a:rPr>
              <a:t>気をつけてほしいことをお話します。</a:t>
            </a:r>
            <a:endParaRPr lang="en-US" altLang="ja-JP" sz="1600" dirty="0" smtClean="0">
              <a:latin typeface="+mj-ea"/>
              <a:ea typeface="+mj-ea"/>
            </a:endParaRPr>
          </a:p>
          <a:p>
            <a:pPr>
              <a:defRPr/>
            </a:pPr>
            <a:r>
              <a:rPr lang="ja-JP" altLang="en-US" sz="1600" dirty="0" smtClean="0">
                <a:latin typeface="+mj-ea"/>
                <a:ea typeface="+mj-ea"/>
              </a:rPr>
              <a:t>○まず、投票所で交付された投票用紙以外の用紙に記入した場合。メモ用紙などを持って行って書いても無効になります。</a:t>
            </a:r>
            <a:endParaRPr lang="en-US" altLang="ja-JP" sz="1600" dirty="0" smtClean="0">
              <a:latin typeface="+mj-ea"/>
              <a:ea typeface="+mj-ea"/>
            </a:endParaRPr>
          </a:p>
          <a:p>
            <a:pPr>
              <a:defRPr/>
            </a:pPr>
            <a:r>
              <a:rPr lang="ja-JP" altLang="en-US" sz="1600" dirty="0" smtClean="0">
                <a:latin typeface="+mj-ea"/>
                <a:ea typeface="+mj-ea"/>
              </a:rPr>
              <a:t>○２つめ。投票用紙に候補者の名前を２人以上書いたもの。これも無効。</a:t>
            </a:r>
            <a:endParaRPr lang="en-US" altLang="ja-JP" sz="1600" dirty="0" smtClean="0">
              <a:latin typeface="+mj-ea"/>
              <a:ea typeface="+mj-ea"/>
            </a:endParaRPr>
          </a:p>
          <a:p>
            <a:pPr>
              <a:defRPr/>
            </a:pPr>
            <a:r>
              <a:rPr lang="ja-JP" altLang="en-US" sz="1600" dirty="0" smtClean="0">
                <a:latin typeface="+mj-ea"/>
                <a:ea typeface="+mj-ea"/>
              </a:rPr>
              <a:t>○３つめ。候補者氏名の他に色々書いてしまうもの。これも無効。</a:t>
            </a:r>
            <a:endParaRPr lang="en-US" altLang="ja-JP" sz="1600" dirty="0" smtClean="0">
              <a:latin typeface="+mj-ea"/>
              <a:ea typeface="+mj-ea"/>
            </a:endParaRPr>
          </a:p>
          <a:p>
            <a:pPr>
              <a:defRPr/>
            </a:pPr>
            <a:r>
              <a:rPr lang="ja-JP" altLang="en-US" sz="1600" dirty="0" smtClean="0">
                <a:latin typeface="+mj-ea"/>
                <a:ea typeface="+mj-ea"/>
              </a:rPr>
              <a:t>○４つめ。白紙、いたずら書きや何を書いているか分からないもの。これは当然無効になります。</a:t>
            </a:r>
          </a:p>
          <a:p>
            <a:pPr>
              <a:defRPr/>
            </a:pPr>
            <a:r>
              <a:rPr lang="ja-JP" altLang="en-US" sz="1600" dirty="0" smtClean="0">
                <a:latin typeface="+mj-ea"/>
                <a:ea typeface="+mj-ea"/>
              </a:rPr>
              <a:t>○このようにならないように、投票するときは、投票用紙にしっかりと候補者の名前・政党の名前を書きましょう。</a:t>
            </a:r>
          </a:p>
          <a:p>
            <a:pPr>
              <a:defRPr/>
            </a:pPr>
            <a:r>
              <a:rPr lang="ja-JP" altLang="en-US" sz="1600" dirty="0" smtClean="0"/>
              <a:t>○基本的には、記載台には投票する人や政党の名前、どう書けばいいかという例が掲示されています。氏名掲示といって、今日の記載台にも貼ってありますが、</a:t>
            </a:r>
            <a:endParaRPr lang="en-US" altLang="ja-JP" sz="1600" dirty="0" smtClean="0"/>
          </a:p>
          <a:p>
            <a:pPr>
              <a:defRPr/>
            </a:pPr>
            <a:r>
              <a:rPr lang="ja-JP" altLang="en-US" sz="1600" dirty="0" smtClean="0"/>
              <a:t>その通りに書けばいいようになっていますので、それを見ながら書けば間違いないです。</a:t>
            </a:r>
            <a:endParaRPr lang="en-US" altLang="ja-JP" sz="1600" dirty="0" smtClean="0"/>
          </a:p>
          <a:p>
            <a:pPr>
              <a:defRPr/>
            </a:pPr>
            <a:endParaRPr lang="en-US" altLang="ja-JP" sz="1600" dirty="0" smtClean="0"/>
          </a:p>
          <a:p>
            <a:pPr>
              <a:defRPr/>
            </a:pPr>
            <a:r>
              <a:rPr lang="ja-JP" altLang="en-US" sz="1600" dirty="0" smtClean="0"/>
              <a:t>（模擬投票前に休憩を挟む場合）</a:t>
            </a:r>
            <a:endParaRPr lang="en-US" altLang="ja-JP" sz="1600" dirty="0" smtClean="0"/>
          </a:p>
          <a:p>
            <a:pPr eaLnBrk="1" hangingPunct="1"/>
            <a:r>
              <a:rPr lang="ja-JP" altLang="en-US" sz="1600" dirty="0" smtClean="0"/>
              <a:t>○ここまで投票について、簡単な説明を行いましたので、次に模擬投票の体験に移りたいと思いますが、一度、ここで休憩を挟みたいと思います。</a:t>
            </a:r>
            <a:endParaRPr lang="en-US" altLang="ja-JP" sz="1600" dirty="0" smtClean="0"/>
          </a:p>
          <a:p>
            <a:pPr eaLnBrk="1" hangingPunct="1"/>
            <a:r>
              <a:rPr lang="ja-JP" altLang="en-US" sz="1600" dirty="0" smtClean="0"/>
              <a:t>○□□分後の「△△時</a:t>
            </a:r>
            <a:r>
              <a:rPr lang="en-US" altLang="ja-JP" sz="1600" dirty="0" smtClean="0"/>
              <a:t>××</a:t>
            </a:r>
            <a:r>
              <a:rPr lang="ja-JP" altLang="en-US" sz="1600" dirty="0" smtClean="0"/>
              <a:t>分」まで休憩とします。</a:t>
            </a:r>
            <a:endParaRPr lang="en-US" altLang="ja-JP" sz="1600" dirty="0" smtClean="0"/>
          </a:p>
          <a:p>
            <a:pPr>
              <a:defRPr/>
            </a:pPr>
            <a:endParaRPr lang="en-US" altLang="ja-JP" sz="1600" dirty="0" smtClean="0"/>
          </a:p>
        </p:txBody>
      </p:sp>
      <p:sp>
        <p:nvSpPr>
          <p:cNvPr id="696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1382E2F-4B78-4978-BDC9-17DA7B5E0057}" type="slidenum">
              <a:rPr lang="ja-JP" altLang="en-US" smtClean="0">
                <a:latin typeface="Times New Roman" panose="02020603050405020304" pitchFamily="18" charset="0"/>
              </a:rPr>
              <a:pPr>
                <a:spcBef>
                  <a:spcPct val="0"/>
                </a:spcBef>
              </a:pPr>
              <a:t>25</a:t>
            </a:fld>
            <a:endParaRPr lang="ja-JP" altLang="en-US" smtClean="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A691EFD-0BE3-4936-9278-629DCF0DD22C}" type="slidenum">
              <a:rPr lang="en-US" altLang="ja-JP" smtClean="0">
                <a:latin typeface="Times New Roman" panose="02020603050405020304" pitchFamily="18" charset="0"/>
              </a:rPr>
              <a:pPr>
                <a:spcBef>
                  <a:spcPct val="0"/>
                </a:spcBef>
              </a:pPr>
              <a:t>26</a:t>
            </a:fld>
            <a:endParaRPr lang="en-US" altLang="ja-JP" smtClean="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smtClean="0"/>
              <a:t>○それでは、実際に宮城県知事選挙の模擬投票に入りたいと思います。</a:t>
            </a:r>
            <a:endParaRPr lang="en-US" altLang="ja-JP" sz="1600" dirty="0" smtClean="0"/>
          </a:p>
          <a:p>
            <a:pPr eaLnBrk="1" hangingPunct="1"/>
            <a:r>
              <a:rPr lang="ja-JP" altLang="en-US" sz="1600" dirty="0" smtClean="0"/>
              <a:t>○模擬投票を行っていただく前に、今回の模擬投票の立候補者を簡単に御紹介いたします。</a:t>
            </a:r>
            <a:endParaRPr lang="en-US" altLang="ja-JP" sz="1600" dirty="0" smtClean="0"/>
          </a:p>
        </p:txBody>
      </p:sp>
      <p:sp>
        <p:nvSpPr>
          <p:cNvPr id="71685"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E36C5F4-0785-4F41-8E9D-F39B400BF52A}" type="slidenum">
              <a:rPr lang="en-US" altLang="ja-JP" smtClean="0">
                <a:latin typeface="Times New Roman" panose="02020603050405020304" pitchFamily="18" charset="0"/>
              </a:rPr>
              <a:pPr>
                <a:spcBef>
                  <a:spcPct val="0"/>
                </a:spcBef>
              </a:pPr>
              <a:t>27</a:t>
            </a:fld>
            <a:endParaRPr lang="en-US" altLang="ja-JP" smtClean="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400" dirty="0" smtClean="0"/>
              <a:t>○みなさんの手元には選挙公報をお配りしていますが、改めて候補者について紹介していきたいと思います。</a:t>
            </a:r>
            <a:endParaRPr lang="en-US" altLang="ja-JP" sz="14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sz="1400" dirty="0" smtClean="0"/>
              <a:t>○政策を簡潔に説明</a:t>
            </a:r>
            <a:endParaRPr lang="en-US" altLang="ja-JP" sz="1400" dirty="0" smtClean="0"/>
          </a:p>
          <a:p>
            <a:pPr eaLnBrk="1" hangingPunct="1"/>
            <a:endParaRPr lang="en-US" altLang="ja-JP" sz="1400" dirty="0" smtClean="0"/>
          </a:p>
        </p:txBody>
      </p:sp>
      <p:sp>
        <p:nvSpPr>
          <p:cNvPr id="73733"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94314C9-37FA-4296-8B9A-FA0E49498C84}" type="slidenum">
              <a:rPr lang="en-US" altLang="ja-JP" smtClean="0">
                <a:latin typeface="Times New Roman" panose="02020603050405020304" pitchFamily="18" charset="0"/>
              </a:rPr>
              <a:pPr>
                <a:spcBef>
                  <a:spcPct val="0"/>
                </a:spcBef>
              </a:pPr>
              <a:t>28</a:t>
            </a:fld>
            <a:endParaRPr lang="en-US" altLang="ja-JP" smtClean="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smtClean="0"/>
              <a:t>○政策を簡潔に説明</a:t>
            </a:r>
            <a:endParaRPr lang="en-US" altLang="ja-JP" dirty="0" smtClean="0"/>
          </a:p>
          <a:p>
            <a:pPr eaLnBrk="1" hangingPunct="1"/>
            <a:endParaRPr lang="en-US" altLang="ja-JP" b="1" dirty="0" smtClean="0"/>
          </a:p>
        </p:txBody>
      </p:sp>
      <p:sp>
        <p:nvSpPr>
          <p:cNvPr id="7578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C7A6B36F-0F5E-488E-9C7B-EA94762962CE}" type="slidenum">
              <a:rPr lang="en-US" altLang="ja-JP" smtClean="0">
                <a:latin typeface="Times New Roman" panose="02020603050405020304" pitchFamily="18" charset="0"/>
              </a:rPr>
              <a:pPr>
                <a:spcBef>
                  <a:spcPct val="0"/>
                </a:spcBef>
              </a:pPr>
              <a:t>29</a:t>
            </a:fld>
            <a:endParaRPr lang="en-US" altLang="ja-JP" smtClean="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mtClean="0"/>
              <a:t>○政策を簡潔に説明</a:t>
            </a:r>
            <a:endParaRPr lang="en-US" altLang="ja-JP" smtClean="0"/>
          </a:p>
          <a:p>
            <a:pPr eaLnBrk="1" hangingPunct="1"/>
            <a:endParaRPr lang="en-US" altLang="ja-JP" b="1" smtClean="0"/>
          </a:p>
        </p:txBody>
      </p:sp>
      <p:sp>
        <p:nvSpPr>
          <p:cNvPr id="77829"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○次に参議院議員通常選挙。こちらは令和４年の７月に選挙がありました。</a:t>
            </a: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○選挙区は、宮城県で１つの区域です。定員は２人。</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●一方、比例代表は、全国で１つのブロックになります。</a:t>
            </a:r>
          </a:p>
          <a:p>
            <a:r>
              <a:rPr lang="ja-JP" altLang="en-US" sz="1600" dirty="0" smtClean="0">
                <a:latin typeface="ＭＳ ゴシック" panose="020B0609070205080204" pitchFamily="49" charset="-128"/>
                <a:ea typeface="ＭＳ ゴシック" panose="020B0609070205080204" pitchFamily="49" charset="-128"/>
              </a:rPr>
              <a:t>○定数は１００人。</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●選挙区は、衆議院同様、候補者個人に投票するのに対し、</a:t>
            </a:r>
          </a:p>
          <a:p>
            <a:r>
              <a:rPr lang="ja-JP" altLang="en-US" sz="1600" dirty="0" smtClean="0">
                <a:latin typeface="ＭＳ ゴシック" panose="020B0609070205080204" pitchFamily="49" charset="-128"/>
                <a:ea typeface="ＭＳ ゴシック" panose="020B0609070205080204" pitchFamily="49" charset="-128"/>
              </a:rPr>
              <a:t>●参議院選挙の比例代表は、政党に投票する衆議院の比例代表とは異なり、候補者個人又は政党（略称可）のどちらかの名前を書くことができます。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これは</a:t>
            </a:r>
            <a:r>
              <a:rPr kumimoji="1" lang="ja-JP" altLang="en-US" sz="1600" b="0" i="0" kern="1200" dirty="0" smtClean="0">
                <a:solidFill>
                  <a:schemeClr val="tx1"/>
                </a:solidFill>
                <a:effectLst/>
                <a:latin typeface="ＭＳ Ｐゴシック" pitchFamily="50" charset="-128"/>
                <a:ea typeface="ＭＳ Ｐゴシック" pitchFamily="50" charset="-128"/>
                <a:cs typeface="+mn-cs"/>
              </a:rPr>
              <a:t>「非拘束名簿式比例代表制」と呼ばれるもので、各政党の議席数は、政党名と個人名の得票数の合計に応じて配分され、当選者は個人名の得票数が多い順に決まります。</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t>○なお、参議院は３年ごとに半数を改選する方式なので、</a:t>
            </a:r>
            <a:endParaRPr lang="en-US" altLang="ja-JP" sz="1600" dirty="0" smtClean="0"/>
          </a:p>
          <a:p>
            <a:r>
              <a:rPr lang="ja-JP" altLang="en-US" sz="1600" dirty="0" smtClean="0"/>
              <a:t>　</a:t>
            </a:r>
            <a:r>
              <a:rPr lang="ja-JP" altLang="en-US" sz="1600" baseline="0" dirty="0" smtClean="0"/>
              <a:t> </a:t>
            </a:r>
            <a:r>
              <a:rPr lang="ja-JP" altLang="en-US" sz="1600" dirty="0" smtClean="0"/>
              <a:t>実際には、令和４年の選挙で選ばれたのは、各選挙区１人、比例が５０人、ということになります。</a:t>
            </a:r>
            <a:endParaRPr lang="en-US" altLang="ja-JP" sz="1600" dirty="0" smtClean="0"/>
          </a:p>
          <a:p>
            <a:endParaRPr lang="ja-JP" altLang="en-US" sz="1600" dirty="0" smtClean="0"/>
          </a:p>
        </p:txBody>
      </p:sp>
      <p:sp>
        <p:nvSpPr>
          <p:cNvPr id="286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86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202BA45D-685E-4085-BECE-B5356BD35A6F}" type="slidenum">
              <a:rPr lang="en-US" altLang="ja-JP" smtClean="0">
                <a:latin typeface="Times New Roman" panose="02020603050405020304" pitchFamily="18" charset="0"/>
              </a:rPr>
              <a:pPr>
                <a:spcBef>
                  <a:spcPct val="0"/>
                </a:spcBef>
              </a:pPr>
              <a:t>3</a:t>
            </a:fld>
            <a:endParaRPr lang="en-US" altLang="ja-JP" smtClean="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6007479-C919-4DAB-AF0B-5725933F5191}" type="slidenum">
              <a:rPr lang="en-US" altLang="ja-JP" smtClean="0">
                <a:latin typeface="Times New Roman" panose="02020603050405020304" pitchFamily="18" charset="0"/>
              </a:rPr>
              <a:pPr>
                <a:spcBef>
                  <a:spcPct val="0"/>
                </a:spcBef>
              </a:pPr>
              <a:t>30</a:t>
            </a:fld>
            <a:endParaRPr lang="en-US" altLang="ja-JP" smtClean="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mtClean="0"/>
              <a:t>○政策を簡潔に説明</a:t>
            </a:r>
            <a:endParaRPr lang="en-US" altLang="ja-JP" smtClean="0"/>
          </a:p>
          <a:p>
            <a:pPr eaLnBrk="1" hangingPunct="1"/>
            <a:endParaRPr lang="en-US" altLang="ja-JP" b="1" smtClean="0"/>
          </a:p>
        </p:txBody>
      </p:sp>
      <p:sp>
        <p:nvSpPr>
          <p:cNvPr id="79877"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800" dirty="0" smtClean="0"/>
              <a:t>○それでは、実際に投票に入ります。</a:t>
            </a:r>
            <a:endParaRPr lang="en-US" altLang="ja-JP" sz="1800" dirty="0" smtClean="0"/>
          </a:p>
          <a:p>
            <a:r>
              <a:rPr lang="ja-JP" altLang="en-US" sz="1800" dirty="0" smtClean="0"/>
              <a:t>○後ろに受付と記載台を設置しているので、それぞれクラスごとに投票してください。</a:t>
            </a:r>
            <a:endParaRPr lang="en-US" altLang="ja-JP" sz="1800" dirty="0" smtClean="0"/>
          </a:p>
          <a:p>
            <a:r>
              <a:rPr lang="ja-JP" altLang="en-US" sz="1800" dirty="0" smtClean="0"/>
              <a:t>○設置されている記載台と投票箱は、実際に投票所で使用しているものです。　　</a:t>
            </a:r>
          </a:p>
          <a:p>
            <a:r>
              <a:rPr lang="ja-JP" altLang="en-US" sz="1800" dirty="0" smtClean="0"/>
              <a:t>○記載台は感染症対策で一つ空けて使ってください。</a:t>
            </a:r>
            <a:endParaRPr lang="en-US" altLang="ja-JP" sz="1800" dirty="0" smtClean="0"/>
          </a:p>
          <a:p>
            <a:r>
              <a:rPr lang="ja-JP" altLang="en-US" sz="1800" dirty="0" smtClean="0"/>
              <a:t>○持参した筆記用具をお使いください。</a:t>
            </a:r>
            <a:endParaRPr lang="en-US" altLang="ja-JP" sz="1800" dirty="0" smtClean="0"/>
          </a:p>
          <a:p>
            <a:r>
              <a:rPr lang="ja-JP" altLang="en-US" sz="1800" dirty="0" smtClean="0"/>
              <a:t>○投票が終わったら、今の場所に戻ってください。</a:t>
            </a:r>
          </a:p>
        </p:txBody>
      </p:sp>
      <p:sp>
        <p:nvSpPr>
          <p:cNvPr id="819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smtClean="0">
              <a:ln>
                <a:noFill/>
              </a:ln>
              <a:solidFill>
                <a:srgbClr val="000000"/>
              </a:solidFill>
              <a:effectLst/>
              <a:uLnTx/>
              <a:uFillTx/>
              <a:latin typeface="ＭＳ Ｐゴシック" pitchFamily="50" charset="-128"/>
              <a:ea typeface="ＭＳ Ｐゴシック" pitchFamily="50" charset="-128"/>
              <a:cs typeface="+mn-cs"/>
            </a:endParaRPr>
          </a:p>
        </p:txBody>
      </p:sp>
      <p:sp>
        <p:nvSpPr>
          <p:cNvPr id="819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CC3485-8963-414B-BBF0-CE55A4DD805D}"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18918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○それでは模擬投票を行う前に、各クラスで受付・投票用紙交付係を行う人は後ろに集まってください。受付のやり方を説明します。</a:t>
            </a:r>
            <a:endParaRPr lang="en-US" altLang="ja-JP" sz="1600" dirty="0" smtClean="0"/>
          </a:p>
          <a:p>
            <a:r>
              <a:rPr lang="ja-JP" altLang="en-US" sz="1600" dirty="0" smtClean="0"/>
              <a:t>○投票記載台には、このように候補者の名前が掲示されています。名前を覚えなくても大丈夫です。</a:t>
            </a:r>
          </a:p>
          <a:p>
            <a:endParaRPr lang="en-US" altLang="ja-JP" sz="1600" dirty="0" smtClean="0"/>
          </a:p>
          <a:p>
            <a:r>
              <a:rPr lang="ja-JP" altLang="en-US" sz="1600" dirty="0" smtClean="0"/>
              <a:t>○それでは模擬投票を始めます。</a:t>
            </a:r>
            <a:endParaRPr lang="en-US" altLang="ja-JP" sz="1600" dirty="0" smtClean="0"/>
          </a:p>
        </p:txBody>
      </p:sp>
      <p:sp>
        <p:nvSpPr>
          <p:cNvPr id="839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839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D5F4CC3-D952-48EF-9D0D-4A1B0C72C9A7}" type="slidenum">
              <a:rPr lang="en-US" altLang="ja-JP" smtClean="0">
                <a:latin typeface="Times New Roman" panose="02020603050405020304" pitchFamily="18" charset="0"/>
              </a:rPr>
              <a:pPr>
                <a:spcBef>
                  <a:spcPct val="0"/>
                </a:spcBef>
              </a:pPr>
              <a:t>32</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8639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090F53E-E7B0-4048-ADFC-2FBF8C3F7694}" type="slidenum">
              <a:rPr lang="en-US" altLang="ja-JP" smtClean="0">
                <a:latin typeface="Times New Roman" panose="02020603050405020304" pitchFamily="18" charset="0"/>
              </a:rPr>
              <a:pPr>
                <a:spcBef>
                  <a:spcPct val="0"/>
                </a:spcBef>
              </a:pPr>
              <a:t>33</a:t>
            </a:fld>
            <a:endParaRPr lang="en-US" altLang="ja-JP" smtClean="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smtClean="0"/>
              <a:t>○皆さん、模擬投票お疲れ様でした。</a:t>
            </a:r>
            <a:endParaRPr lang="en-US" altLang="ja-JP" sz="1600" dirty="0" smtClean="0"/>
          </a:p>
          <a:p>
            <a:pPr eaLnBrk="1" hangingPunct="1"/>
            <a:r>
              <a:rPr lang="ja-JP" altLang="en-US" sz="1600" dirty="0" smtClean="0"/>
              <a:t>○開票結果、誰が当選したかについては、授業の最後に発表します。</a:t>
            </a:r>
            <a:endParaRPr lang="en-US" altLang="ja-JP" sz="1600" dirty="0" smtClean="0"/>
          </a:p>
          <a:p>
            <a:pPr eaLnBrk="1" hangingPunct="1"/>
            <a:r>
              <a:rPr lang="ja-JP" altLang="en-US" sz="1600" dirty="0" smtClean="0"/>
              <a:t>○それでは授業の続きをやっていきます。</a:t>
            </a:r>
            <a:endParaRPr lang="en-US" altLang="ja-JP" sz="1600" dirty="0" smtClean="0"/>
          </a:p>
          <a:p>
            <a:pPr eaLnBrk="1" hangingPunct="1"/>
            <a:r>
              <a:rPr lang="ja-JP" altLang="en-US" sz="1600" dirty="0" smtClean="0"/>
              <a:t>○何個かちょっとしたクイズを出したいと思います。</a:t>
            </a:r>
            <a:endParaRPr lang="en-US" altLang="ja-JP" sz="1600" dirty="0" smtClean="0"/>
          </a:p>
          <a:p>
            <a:pPr eaLnBrk="1" hangingPunct="1"/>
            <a:r>
              <a:rPr lang="ja-JP" altLang="en-US" sz="1600" dirty="0" smtClean="0"/>
              <a:t>○まずこちら。投票結果を確認したら、同じ票数の人が出てくる可能性があります。</a:t>
            </a:r>
            <a:endParaRPr lang="en-US" altLang="ja-JP" sz="1600" dirty="0" smtClean="0"/>
          </a:p>
          <a:p>
            <a:pPr eaLnBrk="1" hangingPunct="1"/>
            <a:r>
              <a:rPr lang="ja-JP" altLang="en-US" sz="1600" dirty="0" smtClean="0"/>
              <a:t>○こういう場合、どういう方法で当選者を決めるでしょうか。</a:t>
            </a:r>
            <a:endParaRPr lang="en-US" altLang="ja-JP" sz="1600" dirty="0" smtClean="0"/>
          </a:p>
        </p:txBody>
      </p:sp>
      <p:sp>
        <p:nvSpPr>
          <p:cNvPr id="88069"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a:ln/>
        </p:spPr>
      </p:sp>
      <p:sp>
        <p:nvSpPr>
          <p:cNvPr id="901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○これも三択です。</a:t>
            </a:r>
            <a:endParaRPr lang="en-US" altLang="ja-JP" sz="1600" dirty="0" smtClean="0"/>
          </a:p>
          <a:p>
            <a:r>
              <a:rPr lang="ja-JP" altLang="en-US" sz="1600" dirty="0" smtClean="0"/>
              <a:t>○まず　「　</a:t>
            </a:r>
            <a:r>
              <a:rPr lang="en-US" altLang="ja-JP" sz="1600" dirty="0" smtClean="0"/>
              <a:t>A</a:t>
            </a:r>
            <a:r>
              <a:rPr lang="ja-JP" altLang="en-US" sz="1600" dirty="0" smtClean="0"/>
              <a:t>　これまで当選した回数の多い人　」　「　</a:t>
            </a:r>
            <a:r>
              <a:rPr lang="en-US" altLang="ja-JP" sz="1600" dirty="0" smtClean="0"/>
              <a:t>B</a:t>
            </a:r>
            <a:r>
              <a:rPr lang="ja-JP" altLang="en-US" sz="1600" dirty="0" smtClean="0"/>
              <a:t>　もう一度、選挙する　」　「　</a:t>
            </a:r>
            <a:r>
              <a:rPr lang="en-US" altLang="ja-JP" sz="1600" dirty="0" smtClean="0"/>
              <a:t>C</a:t>
            </a:r>
            <a:r>
              <a:rPr lang="ja-JP" altLang="en-US" sz="1600" dirty="0" smtClean="0"/>
              <a:t>　くじで決める　」</a:t>
            </a:r>
            <a:endParaRPr lang="en-US" altLang="ja-JP" sz="1600" dirty="0" smtClean="0"/>
          </a:p>
          <a:p>
            <a:r>
              <a:rPr lang="ja-JP" altLang="en-US" sz="1600" dirty="0" smtClean="0"/>
              <a:t>～生徒に聞いてみる～</a:t>
            </a:r>
            <a:endParaRPr lang="en-US" altLang="ja-JP" sz="1600" dirty="0" smtClean="0"/>
          </a:p>
          <a:p>
            <a:r>
              <a:rPr lang="ja-JP" altLang="en-US" sz="1600" dirty="0" smtClean="0"/>
              <a:t>○答えは　●　「　</a:t>
            </a:r>
            <a:r>
              <a:rPr lang="en-US" altLang="ja-JP" sz="1600" dirty="0" smtClean="0"/>
              <a:t>C</a:t>
            </a:r>
            <a:r>
              <a:rPr lang="ja-JP" altLang="en-US" sz="1600" dirty="0" smtClean="0"/>
              <a:t>　くじで決める　」　になります。</a:t>
            </a:r>
          </a:p>
          <a:p>
            <a:endParaRPr lang="ja-JP" altLang="en-US" sz="1600" dirty="0" smtClean="0">
              <a:latin typeface="ＭＳ ゴシック" panose="020B0609070205080204" pitchFamily="49" charset="-128"/>
              <a:ea typeface="ＭＳ ゴシック" panose="020B0609070205080204" pitchFamily="49" charset="-128"/>
            </a:endParaRPr>
          </a:p>
          <a:p>
            <a:endParaRPr lang="ja-JP" altLang="en-US" sz="1600" dirty="0" smtClean="0">
              <a:latin typeface="ＭＳ ゴシック" panose="020B0609070205080204" pitchFamily="49" charset="-128"/>
              <a:ea typeface="ＭＳ ゴシック" panose="020B0609070205080204" pitchFamily="49" charset="-128"/>
            </a:endParaRPr>
          </a:p>
        </p:txBody>
      </p:sp>
      <p:sp>
        <p:nvSpPr>
          <p:cNvPr id="901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901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8439B5A-6F0D-4D16-B26B-2694ADE2CE56}" type="slidenum">
              <a:rPr lang="en-US" altLang="ja-JP" smtClean="0">
                <a:latin typeface="Times New Roman" panose="02020603050405020304" pitchFamily="18" charset="0"/>
              </a:rPr>
              <a:pPr>
                <a:spcBef>
                  <a:spcPct val="0"/>
                </a:spcBef>
              </a:pPr>
              <a:t>34</a:t>
            </a:fld>
            <a:endParaRPr lang="en-US" altLang="ja-JP" smtClean="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a:ln/>
        </p:spPr>
      </p:sp>
      <p:sp>
        <p:nvSpPr>
          <p:cNvPr id="921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○これ実際にあったんですね。</a:t>
            </a:r>
            <a:endParaRPr lang="en-US" altLang="ja-JP" sz="1600" dirty="0" smtClean="0"/>
          </a:p>
          <a:p>
            <a:r>
              <a:rPr lang="ja-JP" altLang="en-US" sz="1600" dirty="0" smtClean="0"/>
              <a:t>○平成２７年４月　熊本市議選。これがその時の様子です。くじにより当選人が決まっています。</a:t>
            </a:r>
          </a:p>
          <a:p>
            <a:r>
              <a:rPr lang="ja-JP" altLang="en-US" sz="1600" dirty="0" smtClean="0"/>
              <a:t>○その他、北海道の神恵内（かもえない）村、大樹町（たいきちょう）、遠別町（えんべつちょう）の議会議員選挙などでくじが行われた例があります。</a:t>
            </a:r>
          </a:p>
        </p:txBody>
      </p:sp>
      <p:sp>
        <p:nvSpPr>
          <p:cNvPr id="921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921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080E40A-D699-4E21-96BD-A3B29455E998}" type="slidenum">
              <a:rPr lang="en-US" altLang="ja-JP" smtClean="0">
                <a:latin typeface="Times New Roman" panose="02020603050405020304" pitchFamily="18" charset="0"/>
              </a:rPr>
              <a:pPr>
                <a:spcBef>
                  <a:spcPct val="0"/>
                </a:spcBef>
              </a:pPr>
              <a:t>35</a:t>
            </a:fld>
            <a:endParaRPr lang="en-US" altLang="ja-JP" smtClean="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○さて、それでは続いて、世界の選挙制度の話。</a:t>
            </a:r>
          </a:p>
          <a:p>
            <a:r>
              <a:rPr lang="ja-JP" altLang="en-US" sz="1600" dirty="0" smtClean="0">
                <a:latin typeface="ＭＳ ゴシック" panose="020B0609070205080204" pitchFamily="49" charset="-128"/>
                <a:ea typeface="ＭＳ ゴシック" panose="020B0609070205080204" pitchFamily="49" charset="-128"/>
              </a:rPr>
              <a:t>○この中で、世界で実際にある制度はどれでしょうか。</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○（一つ一つ、あるかないか手を挙げてもらう）</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○こちらは、●全部あります。</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○Ａ　ベルギー、オーストラリア、シンガポール、北朝鮮など。理由なく投票しないと罰金（１，０００円～２，０００円程度）。北朝鮮は無期懲役。</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○Ｂ　エストニア。完全な電子投票が実施されている国としてよく挙げられます。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○Ｃ　タイ　前日の１８時から禁止。販売側も禁止。</a:t>
            </a:r>
          </a:p>
        </p:txBody>
      </p:sp>
      <p:sp>
        <p:nvSpPr>
          <p:cNvPr id="5734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734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8DD2E10-EABC-4F29-8C8D-D487A5D1A6B6}" type="slidenum">
              <a:rPr lang="en-US" altLang="ja-JP" smtClean="0">
                <a:latin typeface="Times New Roman" panose="02020603050405020304" pitchFamily="18" charset="0"/>
              </a:rPr>
              <a:pPr>
                <a:spcBef>
                  <a:spcPct val="0"/>
                </a:spcBef>
              </a:pPr>
              <a:t>36</a:t>
            </a:fld>
            <a:endParaRPr lang="en-US" altLang="ja-JP" smtClean="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○さて、続いて選挙権をもらえる年齢、というか日にちですね。</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○令和４年の参議院選挙の投票日は７月１０日でした。この場合、</a:t>
            </a:r>
            <a:r>
              <a:rPr lang="ja-JP" altLang="en-US" sz="1600" dirty="0" smtClean="0"/>
              <a:t>いつ１８歳の誕生日を迎える人まで投票できるか？</a:t>
            </a:r>
            <a:endParaRPr lang="en-US" altLang="ja-JP" sz="1600" dirty="0" smtClean="0"/>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●実は、７月１１日に１８歳の誕生日を迎える人まで、投票することができました。</a:t>
            </a:r>
          </a:p>
          <a:p>
            <a:r>
              <a:rPr lang="ja-JP" altLang="en-US" sz="1600" dirty="0" smtClean="0">
                <a:latin typeface="ＭＳ ゴシック" panose="020B0609070205080204" pitchFamily="49" charset="-128"/>
                <a:ea typeface="ＭＳ ゴシック" panose="020B0609070205080204" pitchFamily="49" charset="-128"/>
              </a:rPr>
              <a:t>（平成１６年７月１１日生まれ）</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○ちょっと不思議な感じがしますが、これは法律上の年齢の数え方によります。</a:t>
            </a:r>
          </a:p>
          <a:p>
            <a:r>
              <a:rPr lang="ja-JP" altLang="en-US" sz="1600" dirty="0" smtClean="0">
                <a:latin typeface="ＭＳ ゴシック" panose="020B0609070205080204" pitchFamily="49" charset="-128"/>
                <a:ea typeface="ＭＳ ゴシック" panose="020B0609070205080204" pitchFamily="49" charset="-128"/>
              </a:rPr>
              <a:t>○普段の生活では、誕生日に年が一つ増えると思いますが、実は、法律上は誕生日の前日に年が増えます。</a:t>
            </a:r>
          </a:p>
          <a:p>
            <a:r>
              <a:rPr lang="ja-JP" altLang="en-US" sz="1600" dirty="0" smtClean="0">
                <a:latin typeface="ＭＳ ゴシック" panose="020B0609070205080204" pitchFamily="49" charset="-128"/>
                <a:ea typeface="ＭＳ ゴシック" panose="020B0609070205080204" pitchFamily="49" charset="-128"/>
              </a:rPr>
              <a:t>（年齢計算に関する法律）</a:t>
            </a:r>
          </a:p>
          <a:p>
            <a:r>
              <a:rPr lang="ja-JP" altLang="en-US" sz="1600" dirty="0" smtClean="0">
                <a:latin typeface="ＭＳ ゴシック" panose="020B0609070205080204" pitchFamily="49" charset="-128"/>
                <a:ea typeface="ＭＳ ゴシック" panose="020B0609070205080204" pitchFamily="49" charset="-128"/>
              </a:rPr>
              <a:t>○なので、これは皆さん知っていると思いますが、同じ学年で一番誕生日の早い人は、４月１日ではなく４月２日になります。</a:t>
            </a:r>
          </a:p>
          <a:p>
            <a:r>
              <a:rPr lang="ja-JP" altLang="en-US" sz="1600" dirty="0" smtClean="0">
                <a:latin typeface="ＭＳ ゴシック" panose="020B0609070205080204" pitchFamily="49" charset="-128"/>
                <a:ea typeface="ＭＳ ゴシック" panose="020B0609070205080204" pitchFamily="49" charset="-128"/>
              </a:rPr>
              <a:t>○４月１日生まれは、３月３１日に年が増えるので、１個先輩となる。</a:t>
            </a:r>
          </a:p>
          <a:p>
            <a:r>
              <a:rPr lang="ja-JP" altLang="en-US" sz="1600" dirty="0" smtClean="0">
                <a:latin typeface="ＭＳ ゴシック" panose="020B0609070205080204" pitchFamily="49" charset="-128"/>
                <a:ea typeface="ＭＳ ゴシック" panose="020B0609070205080204" pitchFamily="49" charset="-128"/>
              </a:rPr>
              <a:t>○ちょっとした余談でした。</a:t>
            </a:r>
          </a:p>
        </p:txBody>
      </p:sp>
      <p:sp>
        <p:nvSpPr>
          <p:cNvPr id="5939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939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B54C76F-A233-4353-B247-E6FA02740BF8}" type="slidenum">
              <a:rPr lang="en-US" altLang="ja-JP" smtClean="0">
                <a:latin typeface="Times New Roman" panose="02020603050405020304" pitchFamily="18" charset="0"/>
              </a:rPr>
              <a:pPr>
                <a:spcBef>
                  <a:spcPct val="0"/>
                </a:spcBef>
              </a:pPr>
              <a:t>37</a:t>
            </a:fld>
            <a:endParaRPr lang="en-US" altLang="ja-JP" smtClean="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strike="noStrike" dirty="0" smtClean="0"/>
              <a:t>○ここで、投票所で実際に使われている投票用紙はどういうものか、ちょっと体験してもらいたいと思います。</a:t>
            </a:r>
            <a:endParaRPr lang="en-US" altLang="ja-JP" sz="1600" strike="noStrike" dirty="0" smtClean="0"/>
          </a:p>
          <a:p>
            <a:r>
              <a:rPr lang="ja-JP" altLang="en-US" sz="1600" strike="noStrike" dirty="0" smtClean="0"/>
              <a:t>（</a:t>
            </a:r>
            <a:r>
              <a:rPr lang="en-US" altLang="ja-JP" sz="1600" strike="noStrike" dirty="0" smtClean="0"/>
              <a:t>BP</a:t>
            </a:r>
            <a:r>
              <a:rPr lang="ja-JP" altLang="en-US" sz="1600" strike="noStrike" dirty="0" smtClean="0"/>
              <a:t>コート配布）</a:t>
            </a:r>
            <a:endParaRPr lang="en-US" altLang="ja-JP" sz="1600" strike="noStrike" dirty="0" smtClean="0"/>
          </a:p>
          <a:p>
            <a:endParaRPr lang="en-US" altLang="ja-JP" sz="1600" strike="noStrike" dirty="0" smtClean="0"/>
          </a:p>
          <a:p>
            <a:r>
              <a:rPr lang="ja-JP" altLang="en-US" sz="1600" strike="noStrike" dirty="0" smtClean="0"/>
              <a:t>○皆さんにお配りした水色の紙は、先ほど投票してもらった紙、本物の投票用紙と同じ素材でできていますが、この紙にはある仕掛けがあります。どんな仕掛けでしょうか。</a:t>
            </a:r>
            <a:endParaRPr lang="en-US" altLang="ja-JP" sz="1600" strike="noStrike" dirty="0" smtClean="0"/>
          </a:p>
          <a:p>
            <a:r>
              <a:rPr lang="ja-JP" altLang="en-US" sz="1600" strike="noStrike" dirty="0" smtClean="0"/>
              <a:t>○これも三択で用意はしていますが、答えをいいます。●「　</a:t>
            </a:r>
            <a:r>
              <a:rPr lang="en-US" altLang="ja-JP" sz="1600" strike="noStrike" dirty="0" smtClean="0"/>
              <a:t>A</a:t>
            </a:r>
            <a:r>
              <a:rPr lang="ja-JP" altLang="en-US" sz="1600" strike="noStrike" dirty="0" smtClean="0"/>
              <a:t>　折っても自然に戻る　」です。</a:t>
            </a:r>
            <a:endParaRPr lang="en-US" altLang="ja-JP" sz="1600" strike="noStrike" dirty="0" smtClean="0">
              <a:latin typeface="ＭＳ ゴシック" panose="020B0609070205080204" pitchFamily="49" charset="-128"/>
              <a:ea typeface="ＭＳ ゴシック" panose="020B0609070205080204" pitchFamily="49" charset="-128"/>
            </a:endParaRPr>
          </a:p>
          <a:p>
            <a:r>
              <a:rPr lang="ja-JP" altLang="en-US" sz="1600" strike="noStrike" dirty="0" smtClean="0">
                <a:latin typeface="ＭＳ ゴシック" panose="020B0609070205080204" pitchFamily="49" charset="-128"/>
                <a:ea typeface="ＭＳ ゴシック" panose="020B0609070205080204" pitchFamily="49" charset="-128"/>
              </a:rPr>
              <a:t>○みなさんに差し上げますので、四つ折りにしてみてください。手のひらとか床に置いてみると、じわじわ元に戻るのがわかりますか？</a:t>
            </a:r>
            <a:endParaRPr lang="en-US" altLang="ja-JP" sz="1600" strike="noStrike" dirty="0" smtClean="0">
              <a:latin typeface="ＭＳ ゴシック" panose="020B0609070205080204" pitchFamily="49" charset="-128"/>
              <a:ea typeface="ＭＳ ゴシック" panose="020B0609070205080204" pitchFamily="49" charset="-128"/>
            </a:endParaRPr>
          </a:p>
          <a:p>
            <a:r>
              <a:rPr lang="ja-JP" altLang="en-US" sz="1600" strike="noStrike" dirty="0" smtClean="0">
                <a:latin typeface="ＭＳ ゴシック" panose="020B0609070205080204" pitchFamily="49" charset="-128"/>
                <a:ea typeface="ＭＳ ゴシック" panose="020B0609070205080204" pitchFamily="49" charset="-128"/>
              </a:rPr>
              <a:t>○これは投票箱に折りたたんで入れても、投票箱の中で自然に元に戻ってくれるので開票作業が楽になるんです。</a:t>
            </a:r>
            <a:endParaRPr lang="en-US" altLang="ja-JP" sz="1600" strike="noStrike" dirty="0" smtClean="0">
              <a:latin typeface="ＭＳ ゴシック" panose="020B0609070205080204" pitchFamily="49" charset="-128"/>
              <a:ea typeface="ＭＳ ゴシック" panose="020B0609070205080204" pitchFamily="49" charset="-128"/>
            </a:endParaRPr>
          </a:p>
          <a:p>
            <a:r>
              <a:rPr lang="ja-JP" altLang="en-US" sz="1600" strike="noStrike" dirty="0" smtClean="0">
                <a:latin typeface="ＭＳ ゴシック" panose="020B0609070205080204" pitchFamily="49" charset="-128"/>
                <a:ea typeface="ＭＳ ゴシック" panose="020B0609070205080204" pitchFamily="49" charset="-128"/>
              </a:rPr>
              <a:t>○これは、紙ではなくて、実は</a:t>
            </a:r>
            <a:r>
              <a:rPr lang="en-US" altLang="ja-JP" sz="1600" strike="noStrike" dirty="0" smtClean="0">
                <a:latin typeface="ＭＳ ゴシック" panose="020B0609070205080204" pitchFamily="49" charset="-128"/>
                <a:ea typeface="ＭＳ ゴシック" panose="020B0609070205080204" pitchFamily="49" charset="-128"/>
              </a:rPr>
              <a:t>BP</a:t>
            </a:r>
            <a:r>
              <a:rPr lang="ja-JP" altLang="en-US" sz="1600" strike="noStrike" dirty="0" smtClean="0">
                <a:latin typeface="ＭＳ ゴシック" panose="020B0609070205080204" pitchFamily="49" charset="-128"/>
                <a:ea typeface="ＭＳ ゴシック" panose="020B0609070205080204" pitchFamily="49" charset="-128"/>
              </a:rPr>
              <a:t>コートというプラスチック素材になります。</a:t>
            </a:r>
          </a:p>
          <a:p>
            <a:r>
              <a:rPr lang="ja-JP" altLang="en-US" sz="1600" strike="noStrike" dirty="0" smtClean="0">
                <a:latin typeface="ＭＳ ゴシック" panose="020B0609070205080204" pitchFamily="49" charset="-128"/>
                <a:ea typeface="ＭＳ ゴシック" panose="020B0609070205080204" pitchFamily="49" charset="-128"/>
              </a:rPr>
              <a:t>○こういった工夫をして、少しでも効率的に作業を行うようにしているわけです。</a:t>
            </a:r>
            <a:endParaRPr lang="en-US" altLang="ja-JP" sz="1600" strike="noStrike" dirty="0" smtClean="0">
              <a:latin typeface="ＭＳ ゴシック" panose="020B0609070205080204" pitchFamily="49" charset="-128"/>
              <a:ea typeface="ＭＳ ゴシック" panose="020B0609070205080204" pitchFamily="49" charset="-128"/>
            </a:endParaRPr>
          </a:p>
        </p:txBody>
      </p:sp>
      <p:sp>
        <p:nvSpPr>
          <p:cNvPr id="860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860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72D57399-0ED9-4952-ADED-FFD777DB3C38}" type="slidenum">
              <a:rPr lang="en-US" altLang="ja-JP" smtClean="0">
                <a:latin typeface="Times New Roman" panose="02020603050405020304" pitchFamily="18" charset="0"/>
              </a:rPr>
              <a:pPr>
                <a:spcBef>
                  <a:spcPct val="0"/>
                </a:spcBef>
              </a:pPr>
              <a:t>38</a:t>
            </a:fld>
            <a:endParaRPr lang="en-US" altLang="ja-JP" smtClean="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smtClean="0"/>
              <a:t>○では次に、「選挙運動」の話をします。</a:t>
            </a:r>
            <a:endParaRPr lang="en-US" altLang="ja-JP" sz="1600" dirty="0" smtClean="0"/>
          </a:p>
          <a:p>
            <a:pPr eaLnBrk="1" hangingPunct="1"/>
            <a:r>
              <a:rPr lang="ja-JP" altLang="en-US" sz="1600" dirty="0" smtClean="0"/>
              <a:t>○選挙運動というのは、候補者自身が「自分に投票してください」とお願いしたり、あるいは他の人が「この人に投票しましょう、応援しましょう」と呼びかけたり、選挙で特定の候補者を当選させようとする運動のことです。</a:t>
            </a:r>
            <a:endParaRPr lang="en-US" altLang="ja-JP" sz="1600" dirty="0" smtClean="0"/>
          </a:p>
          <a:p>
            <a:pPr eaLnBrk="1" hangingPunct="1"/>
            <a:r>
              <a:rPr lang="ja-JP" altLang="en-US" sz="1600" dirty="0" smtClean="0"/>
              <a:t>○これは何でもできるわけではありません。法律でルールが決まっています。</a:t>
            </a:r>
            <a:endParaRPr lang="en-US" altLang="ja-JP" sz="1600" dirty="0" smtClean="0"/>
          </a:p>
          <a:p>
            <a:pPr eaLnBrk="1" hangingPunct="1"/>
            <a:r>
              <a:rPr lang="ja-JP" altLang="en-US" sz="1600" dirty="0" smtClean="0"/>
              <a:t>○今日はそのルールについて、注意してほしいことなどを説明したいと思います。</a:t>
            </a:r>
            <a:endParaRPr lang="en-US" altLang="ja-JP" sz="1600" dirty="0" smtClean="0"/>
          </a:p>
        </p:txBody>
      </p:sp>
      <p:sp>
        <p:nvSpPr>
          <p:cNvPr id="1054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54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266AC1E-4DE0-40F1-982B-9F378E9447DF}" type="slidenum">
              <a:rPr lang="en-US" altLang="ja-JP" smtClean="0">
                <a:latin typeface="Times New Roman" panose="02020603050405020304" pitchFamily="18" charset="0"/>
              </a:rPr>
              <a:pPr>
                <a:spcBef>
                  <a:spcPct val="0"/>
                </a:spcBef>
              </a:pPr>
              <a:t>39</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80208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○ここで先ほど少しお話ししました「一票の格差」についてお話しします。</a:t>
            </a:r>
            <a:endParaRPr lang="en-US" altLang="ja-JP" sz="1400" dirty="0" smtClean="0"/>
          </a:p>
          <a:p>
            <a:r>
              <a:rPr lang="ja-JP" altLang="en-US" sz="1400" dirty="0" smtClean="0"/>
              <a:t>選挙が終わるとニュースになることがあり皆さんも聞いたことがあるかもしれませんが、これはスライドに標記したとおり</a:t>
            </a:r>
            <a:endParaRPr lang="en-US" altLang="ja-JP" sz="1400" dirty="0" smtClean="0"/>
          </a:p>
          <a:p>
            <a:r>
              <a:rPr lang="ja-JP" altLang="en-US" sz="1400" dirty="0" smtClean="0"/>
              <a:t>全国で行われる選挙で県や市ごと地域の人口によって一票の価値が変わってしまうことを指す表現として使われています。</a:t>
            </a:r>
            <a:endParaRPr lang="en-US" altLang="ja-JP" sz="1400" dirty="0" smtClean="0"/>
          </a:p>
          <a:p>
            <a:r>
              <a:rPr lang="ja-JP" altLang="en-US" sz="1400" dirty="0" smtClean="0"/>
              <a:t>例えばですが、１つの地域で投票する人が１００人で１人投票しなかった場合は全体の１％ですが、１つの地域で投票する人１０人で１人投票しなかった場合は全体の１０％が投票しなかったことになります。</a:t>
            </a:r>
            <a:endParaRPr lang="en-US" altLang="ja-JP" sz="1400" dirty="0" smtClean="0"/>
          </a:p>
          <a:p>
            <a:r>
              <a:rPr lang="ja-JP" altLang="en-US" sz="1400" dirty="0" smtClean="0"/>
              <a:t>大げさな例ですが、１人投票しないという同じ事案なのに、地域により大きく割合が変わってしまうということになります。</a:t>
            </a:r>
            <a:endParaRPr lang="en-US" altLang="ja-JP" sz="1400" dirty="0" smtClean="0"/>
          </a:p>
          <a:p>
            <a:r>
              <a:rPr lang="ja-JP" altLang="en-US" sz="1400" dirty="0" smtClean="0"/>
              <a:t>法律で「一人一票（公選法第３６条）」というように定められており、一人一人の投票は平等で貴重なものになります。</a:t>
            </a:r>
            <a:endParaRPr lang="en-US" altLang="ja-JP" sz="1400" dirty="0" smtClean="0"/>
          </a:p>
          <a:p>
            <a:r>
              <a:rPr lang="ja-JP" altLang="en-US" sz="1400" dirty="0" smtClean="0"/>
              <a:t>その一票が地域ごとで差があるのは良くないということで直近では人口等を確認し、令和４年１２月に衆議院議員の選挙区の区割りを変更する法改正（いわゆる１０増１０減）が施行されています。</a:t>
            </a:r>
            <a:endParaRPr lang="en-US" altLang="ja-JP" sz="1400" dirty="0" smtClean="0"/>
          </a:p>
          <a:p>
            <a:r>
              <a:rPr lang="ja-JP" altLang="en-US" sz="1400" dirty="0" smtClean="0"/>
              <a:t>先ほど触れたとおり、宮城県でも次の総選挙から１人衆議院議員が減ることになります。</a:t>
            </a:r>
            <a:endParaRPr lang="en-US" altLang="ja-JP" sz="1400" dirty="0" smtClean="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4</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527298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p:cNvSpPr>
            <a:spLocks noGrp="1" noRot="1" noChangeAspect="1" noTextEdit="1"/>
          </p:cNvSpPr>
          <p:nvPr>
            <p:ph type="sldImg"/>
          </p:nvPr>
        </p:nvSpPr>
        <p:spPr>
          <a:ln/>
        </p:spPr>
      </p:sp>
      <p:sp>
        <p:nvSpPr>
          <p:cNvPr id="962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○これが、候補者の人たちがやっていい選挙運動の例です。</a:t>
            </a:r>
            <a:endParaRPr lang="en-US" altLang="ja-JP" sz="1600" dirty="0" smtClean="0"/>
          </a:p>
          <a:p>
            <a:endParaRPr lang="en-US" altLang="ja-JP" sz="1600" dirty="0" smtClean="0"/>
          </a:p>
          <a:p>
            <a:r>
              <a:rPr lang="ja-JP" altLang="en-US" sz="1600" dirty="0" smtClean="0"/>
              <a:t>●一番目にするのが、「選挙カー」での運動かなと思います。</a:t>
            </a:r>
          </a:p>
          <a:p>
            <a:r>
              <a:rPr lang="ja-JP" altLang="en-US" sz="1600" dirty="0" smtClean="0"/>
              <a:t>●次に、「選挙ポスター」。</a:t>
            </a:r>
            <a:endParaRPr lang="en-US" altLang="ja-JP" sz="1600" dirty="0" smtClean="0"/>
          </a:p>
          <a:p>
            <a:r>
              <a:rPr lang="ja-JP" altLang="en-US" sz="1600" dirty="0" smtClean="0"/>
              <a:t>●「街頭演説会」。</a:t>
            </a:r>
          </a:p>
          <a:p>
            <a:r>
              <a:rPr lang="ja-JP" altLang="en-US" sz="1600" dirty="0" smtClean="0"/>
              <a:t>●テレビの「政見放送」がある選挙もあります。</a:t>
            </a:r>
          </a:p>
          <a:p>
            <a:r>
              <a:rPr lang="ja-JP" altLang="en-US" sz="1600" dirty="0" smtClean="0"/>
              <a:t>●「選挙公報」は、まさにこういうの（模擬選挙公報）です。候補者の政策をコンパクトに記載した新聞みたいなもので、実際の選挙でも、こういったものが全世帯に配布される。</a:t>
            </a:r>
            <a:endParaRPr lang="en-US" altLang="ja-JP" sz="1600" dirty="0" smtClean="0"/>
          </a:p>
          <a:p>
            <a:r>
              <a:rPr lang="ja-JP" altLang="en-US" sz="1600" dirty="0" smtClean="0"/>
              <a:t>●最近はインターネットを使った運動も認められるようになってます。ホームページや</a:t>
            </a:r>
            <a:r>
              <a:rPr lang="en-US" altLang="ja-JP" sz="1600" dirty="0" smtClean="0"/>
              <a:t>SNS</a:t>
            </a:r>
            <a:r>
              <a:rPr lang="ja-JP" altLang="en-US" sz="1600" dirty="0" smtClean="0"/>
              <a:t>を使用して、政策を述べたりできます。</a:t>
            </a:r>
            <a:endParaRPr lang="en-US" altLang="ja-JP" sz="1600" dirty="0" smtClean="0"/>
          </a:p>
          <a:p>
            <a:endParaRPr lang="en-US" altLang="ja-JP" sz="1600" dirty="0" smtClean="0"/>
          </a:p>
          <a:p>
            <a:r>
              <a:rPr lang="ja-JP" altLang="en-US" sz="1600" dirty="0" smtClean="0"/>
              <a:t>○みなさんも、選挙権を持ったら、誰に投票するか、こういったところから得られる情報を収集して決めてもらえればと思います。</a:t>
            </a:r>
            <a:endParaRPr lang="en-US" altLang="ja-JP" sz="1600" dirty="0" smtClean="0"/>
          </a:p>
          <a:p>
            <a:endParaRPr lang="en-US" altLang="ja-JP" sz="1600" dirty="0" smtClean="0"/>
          </a:p>
          <a:p>
            <a:r>
              <a:rPr lang="ja-JP" altLang="en-US" sz="1600" dirty="0" smtClean="0"/>
              <a:t>→ただし、これらは、いつやってもいいわけではなく決められた期間で行うことができます。</a:t>
            </a:r>
          </a:p>
        </p:txBody>
      </p:sp>
      <p:sp>
        <p:nvSpPr>
          <p:cNvPr id="9626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9626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D6016BF-E6F4-4097-8E5C-83ECE7183885}" type="slidenum">
              <a:rPr lang="en-US" altLang="ja-JP" smtClean="0">
                <a:latin typeface="Times New Roman" panose="02020603050405020304" pitchFamily="18" charset="0"/>
              </a:rPr>
              <a:pPr>
                <a:spcBef>
                  <a:spcPct val="0"/>
                </a:spcBef>
              </a:pPr>
              <a:t>40</a:t>
            </a:fld>
            <a:endParaRPr lang="en-US" altLang="ja-JP" smtClean="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ln/>
        </p:spPr>
      </p:sp>
      <p:sp>
        <p:nvSpPr>
          <p:cNvPr id="1075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○それは、立候補届出をしてから投票日の前日までの期間です。</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●この期間は、選挙の種類によって異なります。</a:t>
            </a:r>
          </a:p>
          <a:p>
            <a:r>
              <a:rPr lang="ja-JP" altLang="en-US" sz="1600" dirty="0" smtClean="0">
                <a:latin typeface="ＭＳ ゴシック" panose="020B0609070205080204" pitchFamily="49" charset="-128"/>
                <a:ea typeface="ＭＳ ゴシック" panose="020B0609070205080204" pitchFamily="49" charset="-128"/>
              </a:rPr>
              <a:t>●例えば、知事選挙は１７日間、市の選挙だと７日間</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町村の選挙だと５日間と決まっており、この期間で選挙運動を行います。</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1075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75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0CAEC4B-9753-4FAF-8D8F-71121873850D}" type="slidenum">
              <a:rPr lang="en-US" altLang="ja-JP" smtClean="0">
                <a:latin typeface="Times New Roman" panose="02020603050405020304" pitchFamily="18" charset="0"/>
              </a:rPr>
              <a:pPr>
                <a:spcBef>
                  <a:spcPct val="0"/>
                </a:spcBef>
              </a:pPr>
              <a:t>41</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45204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a:ln/>
        </p:spPr>
      </p:sp>
      <p:sp>
        <p:nvSpPr>
          <p:cNvPr id="983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　一方で、やってはいけない選挙運動もあります。これは、候補者だけではなく、誰でもダメです。</a:t>
            </a:r>
          </a:p>
          <a:p>
            <a:r>
              <a:rPr lang="ja-JP" altLang="en-US" sz="1600" dirty="0" smtClean="0"/>
              <a:t>○戸別訪問</a:t>
            </a:r>
          </a:p>
          <a:p>
            <a:r>
              <a:rPr lang="ja-JP" altLang="en-US" sz="1600" dirty="0" smtClean="0"/>
              <a:t>　一軒一軒、家をまわって、投票を依頼することはできない。</a:t>
            </a:r>
            <a:endParaRPr lang="en-US" altLang="ja-JP" sz="1600" dirty="0" smtClean="0"/>
          </a:p>
          <a:p>
            <a:r>
              <a:rPr lang="ja-JP" altLang="en-US" sz="1600" dirty="0" smtClean="0"/>
              <a:t>○飲食物の提供と買収</a:t>
            </a:r>
          </a:p>
          <a:p>
            <a:r>
              <a:rPr lang="ja-JP" altLang="en-US" sz="1600" dirty="0" smtClean="0"/>
              <a:t>　選挙運動のために、食べ物をごちそうしたり、お金を渡したりしてはいけません。</a:t>
            </a:r>
          </a:p>
          <a:p>
            <a:r>
              <a:rPr lang="ja-JP" altLang="en-US" sz="1600" dirty="0" smtClean="0"/>
              <a:t>○署名運動・人気投票の公表</a:t>
            </a:r>
          </a:p>
          <a:p>
            <a:r>
              <a:rPr lang="ja-JP" altLang="en-US" sz="1600" dirty="0" smtClean="0"/>
              <a:t>　署名運動をしたり、候補者の誰が当選するか？　人気投票・当選予想をして、結果を公表してはいけない。●</a:t>
            </a:r>
          </a:p>
        </p:txBody>
      </p:sp>
      <p:sp>
        <p:nvSpPr>
          <p:cNvPr id="983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983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5BC1AB1-7740-4F6C-9F08-8F49D6E3924B}" type="slidenum">
              <a:rPr lang="en-US" altLang="ja-JP" smtClean="0">
                <a:latin typeface="Times New Roman" panose="02020603050405020304" pitchFamily="18" charset="0"/>
              </a:rPr>
              <a:pPr>
                <a:spcBef>
                  <a:spcPct val="0"/>
                </a:spcBef>
              </a:pPr>
              <a:t>42</a:t>
            </a:fld>
            <a:endParaRPr lang="en-US" altLang="ja-JP" smtClean="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FF58019-080F-4D5D-99C4-F1A3E2F55151}" type="slidenum">
              <a:rPr lang="en-US" altLang="ja-JP" smtClean="0">
                <a:latin typeface="Times New Roman" panose="02020603050405020304" pitchFamily="18" charset="0"/>
              </a:rPr>
              <a:pPr>
                <a:spcBef>
                  <a:spcPct val="0"/>
                </a:spcBef>
              </a:pPr>
              <a:t>43</a:t>
            </a:fld>
            <a:endParaRPr lang="en-US" altLang="ja-JP" smtClean="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b="0" dirty="0" smtClean="0"/>
              <a:t>（クイズは次ページ）</a:t>
            </a:r>
            <a:endParaRPr lang="en-US" altLang="ja-JP" b="0" dirty="0" smtClean="0"/>
          </a:p>
        </p:txBody>
      </p:sp>
      <p:sp>
        <p:nvSpPr>
          <p:cNvPr id="100357"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extLst>
      <p:ext uri="{BB962C8B-B14F-4D97-AF65-F5344CB8AC3E}">
        <p14:creationId xmlns:p14="http://schemas.microsoft.com/office/powerpoint/2010/main" val="3805770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　答えは</a:t>
            </a:r>
            <a:r>
              <a:rPr lang="en-US" altLang="ja-JP" sz="1600" dirty="0" smtClean="0">
                <a:latin typeface="ＭＳ ゴシック" panose="020B0609070205080204" pitchFamily="49" charset="-128"/>
                <a:ea typeface="ＭＳ ゴシック" panose="020B0609070205080204" pitchFamily="49" charset="-128"/>
              </a:rPr>
              <a:t>A</a:t>
            </a:r>
            <a:r>
              <a:rPr lang="ja-JP" altLang="en-US" sz="1600" dirty="0" smtClean="0">
                <a:latin typeface="ＭＳ ゴシック" panose="020B0609070205080204" pitchFamily="49" charset="-128"/>
                <a:ea typeface="ＭＳ ゴシック" panose="020B0609070205080204" pitchFamily="49" charset="-128"/>
              </a:rPr>
              <a:t>立候補届出の順番です。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ただし、</a:t>
            </a:r>
            <a:r>
              <a:rPr lang="en-US" altLang="ja-JP" sz="1600" dirty="0" smtClean="0">
                <a:latin typeface="ＭＳ ゴシック" panose="020B0609070205080204" pitchFamily="49" charset="-128"/>
                <a:ea typeface="ＭＳ ゴシック" panose="020B0609070205080204" pitchFamily="49" charset="-128"/>
              </a:rPr>
              <a:t>B</a:t>
            </a:r>
            <a:r>
              <a:rPr lang="ja-JP" altLang="en-US" sz="1600" dirty="0" smtClean="0">
                <a:latin typeface="ＭＳ ゴシック" panose="020B0609070205080204" pitchFamily="49" charset="-128"/>
                <a:ea typeface="ＭＳ ゴシック" panose="020B0609070205080204" pitchFamily="49" charset="-128"/>
              </a:rPr>
              <a:t>も間違いではないです。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というのも、普通立候補する人というのはだいたい事前にわかっているので、事前説明会で、受付時刻（８時３０分）までに来た人はくじで届出の順番を決めますよ、という取り決めをしておくことが多い。</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なので、実際にはほとんど</a:t>
            </a:r>
            <a:r>
              <a:rPr lang="en-US" altLang="ja-JP" sz="1600" dirty="0" smtClean="0">
                <a:latin typeface="ＭＳ ゴシック" panose="020B0609070205080204" pitchFamily="49" charset="-128"/>
                <a:ea typeface="ＭＳ ゴシック" panose="020B0609070205080204" pitchFamily="49" charset="-128"/>
              </a:rPr>
              <a:t>B</a:t>
            </a:r>
            <a:r>
              <a:rPr lang="ja-JP" altLang="en-US" sz="1600" dirty="0" smtClean="0">
                <a:latin typeface="ＭＳ ゴシック" panose="020B0609070205080204" pitchFamily="49" charset="-128"/>
                <a:ea typeface="ＭＳ ゴシック" panose="020B0609070205080204" pitchFamily="49" charset="-128"/>
              </a:rPr>
              <a:t>の取り扱い。</a:t>
            </a:r>
          </a:p>
        </p:txBody>
      </p:sp>
      <p:sp>
        <p:nvSpPr>
          <p:cNvPr id="1024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24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FAF20D3-E24C-4DF1-846F-AB967931E4D4}" type="slidenum">
              <a:rPr lang="en-US" altLang="ja-JP" smtClean="0">
                <a:latin typeface="Times New Roman" panose="02020603050405020304" pitchFamily="18" charset="0"/>
              </a:rPr>
              <a:pPr>
                <a:spcBef>
                  <a:spcPct val="0"/>
                </a:spcBef>
              </a:pPr>
              <a:t>44</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4282021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6C233F5-29AA-4518-AFA6-03F94EA0E152}" type="slidenum">
              <a:rPr lang="en-US" altLang="ja-JP" smtClean="0">
                <a:latin typeface="Times New Roman" panose="02020603050405020304" pitchFamily="18" charset="0"/>
              </a:rPr>
              <a:pPr>
                <a:spcBef>
                  <a:spcPct val="0"/>
                </a:spcBef>
              </a:pPr>
              <a:t>45</a:t>
            </a:fld>
            <a:endParaRPr lang="en-US" altLang="ja-JP" smtClean="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b="0" dirty="0" smtClean="0"/>
              <a:t>（クイズは次ページ）</a:t>
            </a:r>
            <a:endParaRPr lang="en-US" altLang="ja-JP" b="0" dirty="0" smtClean="0"/>
          </a:p>
        </p:txBody>
      </p:sp>
      <p:sp>
        <p:nvSpPr>
          <p:cNvPr id="104453"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extLst>
      <p:ext uri="{BB962C8B-B14F-4D97-AF65-F5344CB8AC3E}">
        <p14:creationId xmlns:p14="http://schemas.microsoft.com/office/powerpoint/2010/main" val="2014994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p:cNvSpPr>
            <a:spLocks noGrp="1" noRot="1" noChangeAspect="1" noTextEdit="1"/>
          </p:cNvSpPr>
          <p:nvPr>
            <p:ph type="sldImg"/>
          </p:nvPr>
        </p:nvSpPr>
        <p:spPr>
          <a:ln/>
        </p:spPr>
      </p:sp>
      <p:sp>
        <p:nvSpPr>
          <p:cNvPr id="1064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●答え</a:t>
            </a:r>
            <a:r>
              <a:rPr lang="en-US" altLang="ja-JP" sz="1600" dirty="0" smtClean="0">
                <a:latin typeface="ＭＳ ゴシック" panose="020B0609070205080204" pitchFamily="49" charset="-128"/>
                <a:ea typeface="ＭＳ ゴシック" panose="020B0609070205080204" pitchFamily="49" charset="-128"/>
              </a:rPr>
              <a:t>B</a:t>
            </a:r>
            <a:r>
              <a:rPr lang="ja-JP" altLang="en-US" sz="1600" dirty="0" smtClean="0">
                <a:latin typeface="ＭＳ ゴシック" panose="020B0609070205080204" pitchFamily="49" charset="-128"/>
                <a:ea typeface="ＭＳ ゴシック" panose="020B0609070205080204" pitchFamily="49" charset="-128"/>
              </a:rPr>
              <a:t>の「税金」になります。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○これは、「選挙公営」という制度で、公平に選挙運動を行えるように、候補者から選挙管理委員会に届出があった場合、一定の範囲で税金で負担するものです。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○選挙の種類によって対象や金額は異なりますが、選挙カーの使用、運転手、ガソリン代、ポスターの作成費用については、限度額があるものの、選挙管理委員会が業者に支払う。</a:t>
            </a:r>
          </a:p>
        </p:txBody>
      </p:sp>
      <p:sp>
        <p:nvSpPr>
          <p:cNvPr id="10650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650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B97F3A47-8173-408F-B5D1-BCFAFF8C6A2D}" type="slidenum">
              <a:rPr lang="en-US" altLang="ja-JP" smtClean="0">
                <a:latin typeface="Times New Roman" panose="02020603050405020304" pitchFamily="18" charset="0"/>
              </a:rPr>
              <a:pPr>
                <a:spcBef>
                  <a:spcPct val="0"/>
                </a:spcBef>
              </a:pPr>
              <a:t>46</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807468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ln/>
        </p:spPr>
      </p:sp>
      <p:sp>
        <p:nvSpPr>
          <p:cNvPr id="1085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rPr>
              <a:t>○候補者だけでなく、誰にでもできる選挙運動というものもあります。</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～個別に紹介～</a:t>
            </a:r>
          </a:p>
          <a:p>
            <a:r>
              <a:rPr lang="ja-JP" altLang="en-US" sz="1400" dirty="0" smtClean="0">
                <a:latin typeface="ＭＳ ゴシック" panose="020B0609070205080204" pitchFamily="49" charset="-128"/>
                <a:ea typeface="ＭＳ ゴシック" panose="020B0609070205080204" pitchFamily="49" charset="-128"/>
              </a:rPr>
              <a:t>○ただし、これらができるのは、●１８歳になってから、選挙権を持っている人</a:t>
            </a:r>
          </a:p>
        </p:txBody>
      </p:sp>
      <p:sp>
        <p:nvSpPr>
          <p:cNvPr id="10854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854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481526B-DBDC-4BB4-9862-B861E196D0F7}" type="slidenum">
              <a:rPr lang="en-US" altLang="ja-JP" smtClean="0">
                <a:latin typeface="Times New Roman" panose="02020603050405020304" pitchFamily="18" charset="0"/>
              </a:rPr>
              <a:pPr>
                <a:spcBef>
                  <a:spcPct val="0"/>
                </a:spcBef>
              </a:pPr>
              <a:t>47</a:t>
            </a:fld>
            <a:endParaRPr lang="en-US" altLang="ja-JP" smtClean="0">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p:cNvSpPr>
            <a:spLocks noGrp="1" noRot="1" noChangeAspect="1" noTextEdit="1"/>
          </p:cNvSpPr>
          <p:nvPr>
            <p:ph type="sldImg"/>
          </p:nvPr>
        </p:nvSpPr>
        <p:spPr>
          <a:ln/>
        </p:spPr>
      </p:sp>
      <p:sp>
        <p:nvSpPr>
          <p:cNvPr id="1105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ＭＳ ゴシック" panose="020B0609070205080204" pitchFamily="49" charset="-128"/>
                <a:ea typeface="ＭＳ ゴシック" panose="020B0609070205080204" pitchFamily="49" charset="-128"/>
              </a:rPr>
              <a:t>●この中の、ウェブサイトの利用について、少し詳しく説明していきたいと思います。</a:t>
            </a:r>
          </a:p>
          <a:p>
            <a:endParaRPr lang="ja-JP" altLang="en-US" sz="1400" dirty="0" smtClean="0">
              <a:latin typeface="ＭＳ ゴシック" panose="020B0609070205080204" pitchFamily="49" charset="-128"/>
              <a:ea typeface="ＭＳ ゴシック" panose="020B0609070205080204" pitchFamily="49" charset="-128"/>
            </a:endParaRPr>
          </a:p>
        </p:txBody>
      </p:sp>
      <p:sp>
        <p:nvSpPr>
          <p:cNvPr id="11059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059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C017B88-5120-4BC9-9AE9-0571FC831005}" type="slidenum">
              <a:rPr lang="en-US" altLang="ja-JP" smtClean="0">
                <a:latin typeface="Times New Roman" panose="02020603050405020304" pitchFamily="18" charset="0"/>
              </a:rPr>
              <a:pPr>
                <a:spcBef>
                  <a:spcPct val="0"/>
                </a:spcBef>
              </a:pPr>
              <a:t>48</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714309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p:cNvSpPr>
            <a:spLocks noGrp="1" noRot="1" noChangeAspect="1" noTextEdit="1"/>
          </p:cNvSpPr>
          <p:nvPr>
            <p:ph type="sldImg"/>
          </p:nvPr>
        </p:nvSpPr>
        <p:spPr>
          <a:ln/>
        </p:spPr>
      </p:sp>
      <p:sp>
        <p:nvSpPr>
          <p:cNvPr id="1126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○選挙の法律でいう「ウェブサイト等」とは、ホームページ、ブログ、</a:t>
            </a:r>
            <a:r>
              <a:rPr lang="en-US" altLang="ja-JP" sz="1400" dirty="0" smtClean="0"/>
              <a:t>X</a:t>
            </a:r>
            <a:r>
              <a:rPr lang="ja-JP" altLang="en-US" sz="1400" dirty="0" err="1" smtClean="0"/>
              <a:t>、</a:t>
            </a:r>
            <a:r>
              <a:rPr lang="ja-JP" altLang="en-US" sz="1400" dirty="0" smtClean="0"/>
              <a:t>フェイスブック、</a:t>
            </a:r>
            <a:r>
              <a:rPr lang="en-US" altLang="ja-JP" sz="1400" dirty="0" smtClean="0"/>
              <a:t>LINE</a:t>
            </a:r>
            <a:r>
              <a:rPr lang="ja-JP" altLang="en-US" sz="1400" dirty="0" err="1" smtClean="0"/>
              <a:t>、</a:t>
            </a:r>
            <a:r>
              <a:rPr lang="ja-JP" altLang="en-US" sz="1400" dirty="0" smtClean="0"/>
              <a:t>動画サイトなどのことを指しています。</a:t>
            </a:r>
          </a:p>
          <a:p>
            <a:r>
              <a:rPr lang="ja-JP" altLang="en-US" sz="1400" dirty="0" smtClean="0"/>
              <a:t>○こういった「ウェブサイト等」を使って選挙運動のメッセージを投稿できるが、ただし条件があります。</a:t>
            </a:r>
          </a:p>
        </p:txBody>
      </p:sp>
      <p:sp>
        <p:nvSpPr>
          <p:cNvPr id="11264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264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C48BB4B7-B5D2-4F30-B808-49A939D2C54B}" type="slidenum">
              <a:rPr lang="en-US" altLang="ja-JP" smtClean="0">
                <a:latin typeface="Times New Roman" panose="02020603050405020304" pitchFamily="18" charset="0"/>
              </a:rPr>
              <a:pPr>
                <a:spcBef>
                  <a:spcPct val="0"/>
                </a:spcBef>
              </a:pPr>
              <a:t>49</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78563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○今のお話をもう少し別のことで例えた場合として、例えば学年で、修学旅行の行き先を決めるとなった時、クラス毎に代表者を決めて、代表者の多数決で決める方法としたとします。</a:t>
            </a:r>
            <a:endParaRPr lang="en-US" altLang="ja-JP" sz="1400" dirty="0" smtClean="0"/>
          </a:p>
          <a:p>
            <a:r>
              <a:rPr lang="ja-JP" altLang="en-US" sz="1400" dirty="0" smtClean="0"/>
              <a:t>クラスの人数は宮城クラス３０人、福井クラス１０人、佐賀クラス１０人で代表者はクラス毎に１人ずつです。</a:t>
            </a:r>
            <a:endParaRPr lang="en-US" altLang="ja-JP" sz="1400" dirty="0" smtClean="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5</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3126684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ー 1"/>
          <p:cNvSpPr>
            <a:spLocks noGrp="1" noRot="1" noChangeAspect="1" noTextEdit="1"/>
          </p:cNvSpPr>
          <p:nvPr>
            <p:ph type="sldImg"/>
          </p:nvPr>
        </p:nvSpPr>
        <p:spPr>
          <a:ln/>
        </p:spPr>
      </p:sp>
      <p:sp>
        <p:nvSpPr>
          <p:cNvPr id="1146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●電子メールアドレス等を表示しなければならない。</a:t>
            </a:r>
            <a:r>
              <a:rPr lang="en-US" altLang="ja-JP" sz="1400" dirty="0" smtClean="0"/>
              <a:t>X</a:t>
            </a:r>
            <a:r>
              <a:rPr lang="ja-JP" altLang="en-US" sz="1400" dirty="0" smtClean="0"/>
              <a:t>であればユーザー名などで、書き込みした人に連絡がとれるよう、連絡先を表示しなければなりません。</a:t>
            </a:r>
          </a:p>
          <a:p>
            <a:r>
              <a:rPr lang="ja-JP" altLang="en-US" sz="1400" dirty="0" smtClean="0"/>
              <a:t>●また、この画面を紙に印刷して、配布することはできない。印刷したらそれは紙。「ウェブサイト等」（インターネット）じゃないので禁止されることになります。</a:t>
            </a:r>
          </a:p>
          <a:p>
            <a:endParaRPr lang="ja-JP" altLang="en-US" sz="1400" dirty="0" smtClean="0">
              <a:latin typeface="ＭＳ ゴシック" panose="020B0609070205080204" pitchFamily="49" charset="-128"/>
              <a:ea typeface="ＭＳ ゴシック" panose="020B0609070205080204" pitchFamily="49" charset="-128"/>
            </a:endParaRPr>
          </a:p>
        </p:txBody>
      </p:sp>
      <p:sp>
        <p:nvSpPr>
          <p:cNvPr id="11469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469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4EFDE6F-3CD0-461A-AE48-CB9A4114E444}" type="slidenum">
              <a:rPr lang="en-US" altLang="ja-JP" smtClean="0">
                <a:latin typeface="Times New Roman" panose="02020603050405020304" pitchFamily="18" charset="0"/>
              </a:rPr>
              <a:pPr>
                <a:spcBef>
                  <a:spcPct val="0"/>
                </a:spcBef>
              </a:pPr>
              <a:t>50</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003981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a:ln/>
        </p:spPr>
      </p:sp>
      <p:sp>
        <p:nvSpPr>
          <p:cNvPr id="11673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○では、具体的にどういうことが</a:t>
            </a:r>
            <a:r>
              <a:rPr lang="en-US" altLang="ja-JP" sz="1400" dirty="0" smtClean="0"/>
              <a:t>OK</a:t>
            </a:r>
            <a:r>
              <a:rPr lang="ja-JP" altLang="en-US" sz="1400" dirty="0" smtClean="0"/>
              <a:t>で、どういうことがダメなのか、いくつか事例を見てみたいと思います。</a:t>
            </a:r>
            <a:endParaRPr lang="en-US" altLang="ja-JP" sz="1400" dirty="0" smtClean="0"/>
          </a:p>
          <a:p>
            <a:endParaRPr lang="en-US" altLang="ja-JP" sz="1400" dirty="0" smtClean="0"/>
          </a:p>
          <a:p>
            <a:r>
              <a:rPr lang="ja-JP" altLang="en-US" sz="1400" dirty="0" smtClean="0"/>
              <a:t>○まず、事例１　自分で選挙運動メッセージを掲示板・ブログなど書き込みすることについて</a:t>
            </a:r>
          </a:p>
          <a:p>
            <a:r>
              <a:rPr lang="ja-JP" altLang="en-US" sz="1400" dirty="0" smtClean="0"/>
              <a:t>○選挙権が与えられれば可能●</a:t>
            </a:r>
          </a:p>
          <a:p>
            <a:r>
              <a:rPr lang="ja-JP" altLang="en-US" sz="1400" dirty="0" smtClean="0"/>
              <a:t>○ただし、●電子メールアドレスの表示を忘れずに。</a:t>
            </a:r>
          </a:p>
        </p:txBody>
      </p:sp>
      <p:sp>
        <p:nvSpPr>
          <p:cNvPr id="11674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674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F28A59C-8BBC-490B-841A-4531B4F1FD26}" type="slidenum">
              <a:rPr lang="en-US" altLang="ja-JP" smtClean="0">
                <a:latin typeface="Times New Roman" panose="02020603050405020304" pitchFamily="18" charset="0"/>
              </a:rPr>
              <a:pPr>
                <a:spcBef>
                  <a:spcPct val="0"/>
                </a:spcBef>
              </a:pPr>
              <a:t>51</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821477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p:cNvSpPr>
            <a:spLocks noGrp="1" noRot="1" noChangeAspect="1" noTextEdit="1"/>
          </p:cNvSpPr>
          <p:nvPr>
            <p:ph type="sldImg"/>
          </p:nvPr>
        </p:nvSpPr>
        <p:spPr>
          <a:ln/>
        </p:spPr>
      </p:sp>
      <p:sp>
        <p:nvSpPr>
          <p:cNvPr id="11878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smtClean="0"/>
              <a:t>○次に、他人の選挙運動メッセージを</a:t>
            </a:r>
            <a:r>
              <a:rPr lang="en-US" altLang="ja-JP" sz="1400" smtClean="0"/>
              <a:t>SNS</a:t>
            </a:r>
            <a:r>
              <a:rPr lang="ja-JP" altLang="en-US" sz="1400" smtClean="0"/>
              <a:t>などで広めることについては可能かどうか、</a:t>
            </a:r>
          </a:p>
          <a:p>
            <a:r>
              <a:rPr lang="ja-JP" altLang="en-US" sz="1400" smtClean="0"/>
              <a:t>○</a:t>
            </a:r>
            <a:r>
              <a:rPr lang="en-US" altLang="ja-JP" sz="1400" smtClean="0"/>
              <a:t>facebook</a:t>
            </a:r>
            <a:r>
              <a:rPr lang="ja-JP" altLang="en-US" sz="1400" smtClean="0"/>
              <a:t>シェア、リツイート、などによる拡散行為、</a:t>
            </a:r>
          </a:p>
          <a:p>
            <a:r>
              <a:rPr lang="ja-JP" altLang="en-US" sz="1400" smtClean="0"/>
              <a:t>○選挙権が与えられれば可能●</a:t>
            </a:r>
          </a:p>
        </p:txBody>
      </p:sp>
      <p:sp>
        <p:nvSpPr>
          <p:cNvPr id="11878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878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5B8D0E54-51F3-4090-B5CA-1D3D90282C2E}" type="slidenum">
              <a:rPr lang="en-US" altLang="ja-JP" smtClean="0">
                <a:latin typeface="Times New Roman" panose="02020603050405020304" pitchFamily="18" charset="0"/>
              </a:rPr>
              <a:pPr>
                <a:spcBef>
                  <a:spcPct val="0"/>
                </a:spcBef>
              </a:pPr>
              <a:t>52</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1461622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p:cNvSpPr>
            <a:spLocks noGrp="1" noRot="1" noChangeAspect="1" noTextEdit="1"/>
          </p:cNvSpPr>
          <p:nvPr>
            <p:ph type="sldImg"/>
          </p:nvPr>
        </p:nvSpPr>
        <p:spPr>
          <a:ln/>
        </p:spPr>
      </p:sp>
      <p:sp>
        <p:nvSpPr>
          <p:cNvPr id="1208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smtClean="0"/>
              <a:t>○次に、他人の選挙運動の様子を録画して動画共有サイト</a:t>
            </a:r>
            <a:r>
              <a:rPr lang="en-US" altLang="ja-JP" sz="1400" smtClean="0"/>
              <a:t>YouTube</a:t>
            </a:r>
            <a:r>
              <a:rPr lang="ja-JP" altLang="en-US" sz="1400" smtClean="0"/>
              <a:t>などに投稿については可能かどうか</a:t>
            </a:r>
          </a:p>
          <a:p>
            <a:r>
              <a:rPr lang="ja-JP" altLang="en-US" sz="1400" smtClean="0"/>
              <a:t>○選挙権が与えられれば可能●</a:t>
            </a:r>
          </a:p>
        </p:txBody>
      </p:sp>
      <p:sp>
        <p:nvSpPr>
          <p:cNvPr id="12083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2083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31AC43C-AD7F-4540-8A03-4126BE41D6E4}" type="slidenum">
              <a:rPr lang="en-US" altLang="ja-JP" smtClean="0">
                <a:latin typeface="Times New Roman" panose="02020603050405020304" pitchFamily="18" charset="0"/>
              </a:rPr>
              <a:pPr>
                <a:spcBef>
                  <a:spcPct val="0"/>
                </a:spcBef>
              </a:pPr>
              <a:t>53</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431321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ー 1"/>
          <p:cNvSpPr>
            <a:spLocks noGrp="1" noRot="1" noChangeAspect="1" noTextEdit="1"/>
          </p:cNvSpPr>
          <p:nvPr>
            <p:ph type="sldImg"/>
          </p:nvPr>
        </p:nvSpPr>
        <p:spPr>
          <a:ln/>
        </p:spPr>
      </p:sp>
      <p:sp>
        <p:nvSpPr>
          <p:cNvPr id="12288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smtClean="0"/>
              <a:t>○次に、選挙運動メッセージを電子メールで他人に送信することについて、可能かどうか、</a:t>
            </a:r>
          </a:p>
          <a:p>
            <a:r>
              <a:rPr lang="ja-JP" altLang="en-US" sz="1400" smtClean="0"/>
              <a:t>○これは、選挙権が与えられてもできません。●</a:t>
            </a:r>
          </a:p>
          <a:p>
            <a:r>
              <a:rPr lang="ja-JP" altLang="en-US" sz="1400" smtClean="0"/>
              <a:t>というのは・・</a:t>
            </a:r>
          </a:p>
        </p:txBody>
      </p:sp>
      <p:sp>
        <p:nvSpPr>
          <p:cNvPr id="12288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2288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C8F66015-EF77-46DA-B2D6-B7DF8CF5BE08}" type="slidenum">
              <a:rPr lang="en-US" altLang="ja-JP" smtClean="0">
                <a:latin typeface="Times New Roman" panose="02020603050405020304" pitchFamily="18" charset="0"/>
              </a:rPr>
              <a:pPr>
                <a:spcBef>
                  <a:spcPct val="0"/>
                </a:spcBef>
              </a:pPr>
              <a:t>54</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864448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a:ln/>
        </p:spPr>
      </p:sp>
      <p:sp>
        <p:nvSpPr>
          <p:cNvPr id="133123"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buFont typeface="Wingdings" panose="05000000000000000000" pitchFamily="2" charset="2"/>
              <a:buNone/>
              <a:defRPr/>
            </a:pP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○電子メールを使用して選挙運動ができるのは、候補者・政党関係者のみとなっております。</a:t>
            </a:r>
            <a:endParaRPr lang="ja-JP" altLang="en-US" sz="1600" dirty="0" smtClean="0">
              <a:latin typeface="ＭＳ ゴシック" panose="020B0609070205080204" pitchFamily="49" charset="-128"/>
              <a:ea typeface="ＭＳ ゴシック" panose="020B0609070205080204" pitchFamily="49" charset="-128"/>
            </a:endParaRPr>
          </a:p>
          <a:p>
            <a:pPr>
              <a:defRPr/>
            </a:pPr>
            <a:r>
              <a:rPr lang="ja-JP" altLang="en-US" sz="1600" dirty="0" smtClean="0">
                <a:latin typeface="ＭＳ ゴシック" panose="020B0609070205080204" pitchFamily="49" charset="-128"/>
                <a:ea typeface="ＭＳ ゴシック" panose="020B0609070205080204" pitchFamily="49" charset="-128"/>
              </a:rPr>
              <a:t>○違反してしまうと、２年以下の禁錮（拘置）、５０万円以下の罰金</a:t>
            </a:r>
          </a:p>
          <a:p>
            <a:pPr>
              <a:defRPr/>
            </a:pPr>
            <a:r>
              <a:rPr lang="ja-JP" altLang="en-US" sz="1600" dirty="0" smtClean="0">
                <a:latin typeface="ＭＳ ゴシック" panose="020B0609070205080204" pitchFamily="49" charset="-128"/>
                <a:ea typeface="ＭＳ ゴシック" panose="020B0609070205080204" pitchFamily="49" charset="-128"/>
              </a:rPr>
              <a:t>○みなさんは、今は、電子メールをあまり使わないかもしれないが、電子メールは、密室性、誹謗中傷、なりすましが広がる恐れから禁止されております。</a:t>
            </a:r>
            <a:endParaRPr lang="en-US" altLang="ja-JP" sz="1600" dirty="0" smtClean="0">
              <a:latin typeface="ＭＳ ゴシック" panose="020B0609070205080204" pitchFamily="49" charset="-128"/>
              <a:ea typeface="ＭＳ ゴシック" panose="020B0609070205080204" pitchFamily="49" charset="-128"/>
            </a:endParaRPr>
          </a:p>
          <a:p>
            <a:pPr>
              <a:defRPr/>
            </a:pPr>
            <a:r>
              <a:rPr lang="ja-JP" altLang="en-US" sz="1600" dirty="0" smtClean="0">
                <a:latin typeface="ＭＳ ゴシック" panose="020B0609070205080204" pitchFamily="49" charset="-128"/>
                <a:ea typeface="ＭＳ ゴシック" panose="020B0609070205080204" pitchFamily="49" charset="-128"/>
              </a:rPr>
              <a:t>○ただし、ＬＩＮＥで送るのは、ウェブサイトの整理になっているので、</a:t>
            </a:r>
            <a:r>
              <a:rPr lang="en-US" altLang="ja-JP" sz="1600" dirty="0" smtClean="0">
                <a:latin typeface="ＭＳ ゴシック" panose="020B0609070205080204" pitchFamily="49" charset="-128"/>
                <a:ea typeface="ＭＳ ゴシック" panose="020B0609070205080204" pitchFamily="49" charset="-128"/>
              </a:rPr>
              <a:t>LINE</a:t>
            </a:r>
            <a:r>
              <a:rPr lang="ja-JP" altLang="en-US" sz="1600" dirty="0" smtClean="0">
                <a:latin typeface="ＭＳ ゴシック" panose="020B0609070205080204" pitchFamily="49" charset="-128"/>
                <a:ea typeface="ＭＳ ゴシック" panose="020B0609070205080204" pitchFamily="49" charset="-128"/>
              </a:rPr>
              <a:t>で送るのは可能となっています。</a:t>
            </a:r>
            <a:endParaRPr lang="en-US" altLang="ja-JP" sz="1600" dirty="0" smtClean="0">
              <a:latin typeface="ＭＳ ゴシック" panose="020B0609070205080204" pitchFamily="49" charset="-128"/>
              <a:ea typeface="ＭＳ ゴシック" panose="020B0609070205080204" pitchFamily="49" charset="-128"/>
            </a:endParaRPr>
          </a:p>
          <a:p>
            <a:pPr>
              <a:defRPr/>
            </a:pPr>
            <a:r>
              <a:rPr lang="ja-JP" altLang="en-US" sz="1600" dirty="0" smtClean="0">
                <a:latin typeface="ＭＳ ゴシック" panose="020B0609070205080204" pitchFamily="49" charset="-128"/>
                <a:ea typeface="ＭＳ ゴシック" panose="020B0609070205080204" pitchFamily="49" charset="-128"/>
              </a:rPr>
              <a:t>少しややこしい話しをしてしまいましたが、ネットでの選挙運動については以上となります。</a:t>
            </a:r>
          </a:p>
        </p:txBody>
      </p:sp>
      <p:sp>
        <p:nvSpPr>
          <p:cNvPr id="1259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259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0DE3F19-6AB7-4F89-BB46-54EAF0FAFD74}" type="slidenum">
              <a:rPr lang="en-US" altLang="ja-JP" smtClean="0">
                <a:latin typeface="Times New Roman" panose="02020603050405020304" pitchFamily="18" charset="0"/>
              </a:rPr>
              <a:pPr>
                <a:spcBef>
                  <a:spcPct val="0"/>
                </a:spcBef>
              </a:pPr>
              <a:t>55</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9433425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DFC826C-DBAC-4451-9762-1306A9A7A40A}" type="slidenum">
              <a:rPr lang="en-US" altLang="ja-JP" smtClean="0">
                <a:latin typeface="Times New Roman" panose="02020603050405020304" pitchFamily="18" charset="0"/>
              </a:rPr>
              <a:pPr>
                <a:spcBef>
                  <a:spcPct val="0"/>
                </a:spcBef>
              </a:pPr>
              <a:t>56</a:t>
            </a:fld>
            <a:endParaRPr lang="en-US" altLang="ja-JP" smtClean="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400" dirty="0" smtClean="0"/>
              <a:t>○続いて、先ほど当日投票に行けないときどうするかという話をしましたが、それについて少し説明したいと思います。</a:t>
            </a:r>
            <a:endParaRPr lang="en-US" altLang="ja-JP" sz="1400" dirty="0" smtClean="0"/>
          </a:p>
        </p:txBody>
      </p:sp>
      <p:sp>
        <p:nvSpPr>
          <p:cNvPr id="12698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ー 1"/>
          <p:cNvSpPr>
            <a:spLocks noGrp="1" noRot="1" noChangeAspect="1" noTextEdit="1"/>
          </p:cNvSpPr>
          <p:nvPr>
            <p:ph type="sldImg"/>
          </p:nvPr>
        </p:nvSpPr>
        <p:spPr>
          <a:ln/>
        </p:spPr>
      </p:sp>
      <p:sp>
        <p:nvSpPr>
          <p:cNvPr id="1290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○投票日に旅行や仕事などがあって投票に行けない。</a:t>
            </a:r>
          </a:p>
          <a:p>
            <a:r>
              <a:rPr lang="ja-JP" altLang="en-US" sz="1400" dirty="0" smtClean="0"/>
              <a:t>●そういうときは、期日前投票という方法で投票することができます。</a:t>
            </a:r>
            <a:endParaRPr lang="en-US" altLang="ja-JP" sz="1400" dirty="0" smtClean="0"/>
          </a:p>
          <a:p>
            <a:r>
              <a:rPr lang="ja-JP" altLang="en-US" sz="1400" dirty="0" smtClean="0"/>
              <a:t>投票日当日に投票できない人たちのために、投票日より前に投票できる場所を準備しておいてそこで投票する。</a:t>
            </a:r>
          </a:p>
          <a:p>
            <a:r>
              <a:rPr lang="ja-JP" altLang="en-US" sz="1400" dirty="0" smtClean="0"/>
              <a:t>○正式に、●期日</a:t>
            </a:r>
            <a:r>
              <a:rPr lang="ja-JP" altLang="en-US" sz="1400" dirty="0" err="1" smtClean="0"/>
              <a:t>ぜんと</a:t>
            </a:r>
            <a:r>
              <a:rPr lang="ja-JP" altLang="en-US" sz="1400" dirty="0" smtClean="0"/>
              <a:t>言います。一部のマスコミは、分かりやすくあえて期日まえというところもあります。</a:t>
            </a:r>
          </a:p>
          <a:p>
            <a:r>
              <a:rPr lang="ja-JP" altLang="en-US" sz="1400" dirty="0" smtClean="0"/>
              <a:t>○また、選挙期間中ずっと、他県に出張していたり、病院に入院している方でも、●不在者投票という方法で投票することができます。</a:t>
            </a:r>
            <a:endParaRPr lang="en-US" altLang="ja-JP" sz="1400" dirty="0" smtClean="0"/>
          </a:p>
          <a:p>
            <a:r>
              <a:rPr lang="ja-JP" altLang="en-US" sz="1400" dirty="0" smtClean="0"/>
              <a:t>これはもともと住んでいる市町村の選挙管理委員会から投票用紙を送ってもらい、滞在先の市町村選挙管理委員会に投票するという方法です。</a:t>
            </a:r>
          </a:p>
        </p:txBody>
      </p:sp>
      <p:sp>
        <p:nvSpPr>
          <p:cNvPr id="12902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smtClean="0">
              <a:solidFill>
                <a:srgbClr val="000000"/>
              </a:solidFill>
            </a:endParaRPr>
          </a:p>
        </p:txBody>
      </p:sp>
      <p:sp>
        <p:nvSpPr>
          <p:cNvPr id="12902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CD6BB140-2027-45D7-A854-F9B229371AB6}" type="slidenum">
              <a:rPr lang="en-US" altLang="ja-JP" smtClean="0">
                <a:solidFill>
                  <a:srgbClr val="000000"/>
                </a:solidFill>
                <a:latin typeface="Times New Roman" panose="02020603050405020304" pitchFamily="18" charset="0"/>
              </a:rPr>
              <a:pPr>
                <a:spcBef>
                  <a:spcPct val="0"/>
                </a:spcBef>
                <a:buClr>
                  <a:srgbClr val="FFFFFF"/>
                </a:buClr>
              </a:pPr>
              <a:t>57</a:t>
            </a:fld>
            <a:endParaRPr lang="en-US" altLang="ja-JP" smtClean="0">
              <a:solidFill>
                <a:srgbClr val="000000"/>
              </a:solidFill>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Arial Rounded MT Bold" panose="020F0704030504030204" pitchFamily="34" charset="0"/>
              </a:rPr>
              <a:t>○他にもこういう制度があります。</a:t>
            </a:r>
            <a:endParaRPr lang="en-US" altLang="ja-JP" sz="1400" dirty="0" smtClean="0">
              <a:latin typeface="Arial Rounded MT Bold" panose="020F0704030504030204" pitchFamily="34" charset="0"/>
            </a:endParaRPr>
          </a:p>
          <a:p>
            <a:r>
              <a:rPr lang="ja-JP" altLang="en-US" sz="1400" dirty="0" smtClean="0">
                <a:latin typeface="Arial Rounded MT Bold" panose="020F0704030504030204" pitchFamily="34" charset="0"/>
              </a:rPr>
              <a:t>～それぞれ説明～</a:t>
            </a:r>
          </a:p>
          <a:p>
            <a:r>
              <a:rPr lang="ja-JP" altLang="en-US" sz="1400" dirty="0" smtClean="0">
                <a:latin typeface="Arial Rounded MT Bold" panose="020F0704030504030204" pitchFamily="34" charset="0"/>
              </a:rPr>
              <a:t>○ここに掲載されている制度は国政選挙のみ適用</a:t>
            </a:r>
            <a:endParaRPr lang="en-US" altLang="ja-JP" sz="1400" dirty="0" smtClean="0">
              <a:latin typeface="Arial Rounded MT Bold" panose="020F0704030504030204" pitchFamily="34" charset="0"/>
            </a:endParaRPr>
          </a:p>
          <a:p>
            <a:r>
              <a:rPr lang="ja-JP" altLang="en-US" sz="1400" dirty="0" smtClean="0">
                <a:latin typeface="Arial Rounded MT Bold" panose="020F0704030504030204" pitchFamily="34" charset="0"/>
              </a:rPr>
              <a:t>○こういった様々な制度で皆さんの貴重な一票を投票していただけるようにしております。</a:t>
            </a:r>
            <a:endParaRPr lang="en-US" altLang="ja-JP" sz="1400" dirty="0" smtClean="0">
              <a:latin typeface="Arial Rounded MT Bold" panose="020F0704030504030204" pitchFamily="34" charset="0"/>
            </a:endParaRPr>
          </a:p>
        </p:txBody>
      </p:sp>
      <p:sp>
        <p:nvSpPr>
          <p:cNvPr id="1372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smtClean="0">
              <a:solidFill>
                <a:srgbClr val="000000"/>
              </a:solidFill>
            </a:endParaRPr>
          </a:p>
        </p:txBody>
      </p:sp>
      <p:sp>
        <p:nvSpPr>
          <p:cNvPr id="1372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BEDFB31F-844A-438B-8D85-9E9DD9EBA5B8}" type="slidenum">
              <a:rPr lang="en-US" altLang="ja-JP" smtClean="0">
                <a:solidFill>
                  <a:srgbClr val="000000"/>
                </a:solidFill>
                <a:latin typeface="Times New Roman" panose="02020603050405020304" pitchFamily="18" charset="0"/>
              </a:rPr>
              <a:pPr>
                <a:spcBef>
                  <a:spcPct val="0"/>
                </a:spcBef>
                <a:buClr>
                  <a:srgbClr val="FFFFFF"/>
                </a:buClr>
              </a:pPr>
              <a:t>58</a:t>
            </a:fld>
            <a:endParaRPr lang="en-US" altLang="ja-JP" smtClean="0">
              <a:solidFill>
                <a:srgbClr val="000000"/>
              </a:solidFill>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ー 1"/>
          <p:cNvSpPr>
            <a:spLocks noGrp="1" noRot="1" noChangeAspect="1" noTextEdit="1"/>
          </p:cNvSpPr>
          <p:nvPr>
            <p:ph type="sldImg"/>
          </p:nvPr>
        </p:nvSpPr>
        <p:spPr>
          <a:ln/>
        </p:spPr>
      </p:sp>
      <p:sp>
        <p:nvSpPr>
          <p:cNvPr id="1310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smtClean="0"/>
              <a:t>○ちなみに、令和元年度の宮城県議会議員選挙では、高校でも一か所期日前投票所が設置されました。</a:t>
            </a:r>
            <a:endParaRPr lang="en-US" altLang="ja-JP" dirty="0" smtClean="0"/>
          </a:p>
          <a:p>
            <a:endParaRPr lang="en-US" altLang="ja-JP" dirty="0" smtClean="0"/>
          </a:p>
          <a:p>
            <a:r>
              <a:rPr lang="ja-JP" altLang="en-US" dirty="0" smtClean="0"/>
              <a:t>○こちら県内で初めてだったんですが、小牛田農林高校（美里町）で実施されました。</a:t>
            </a:r>
            <a:endParaRPr lang="en-US" altLang="ja-JP" dirty="0" smtClean="0"/>
          </a:p>
          <a:p>
            <a:r>
              <a:rPr lang="ja-JP" altLang="en-US" dirty="0" smtClean="0"/>
              <a:t>対象生徒２７人のうち１９人の生徒が期日前投票を実施し、投票立会人や投票用紙交付係を３年生の４名の生徒が務めました。</a:t>
            </a:r>
          </a:p>
        </p:txBody>
      </p:sp>
      <p:sp>
        <p:nvSpPr>
          <p:cNvPr id="1310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endParaRPr lang="en-US" altLang="ja-JP" sz="1200" smtClean="0">
              <a:latin typeface="ＭＳ Ｐゴシック" panose="020B0600070205080204" pitchFamily="50" charset="-128"/>
            </a:endParaRPr>
          </a:p>
        </p:txBody>
      </p:sp>
      <p:sp>
        <p:nvSpPr>
          <p:cNvPr id="1310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FADAE93A-C5DD-4733-A437-0680A1AF2003}" type="slidenum">
              <a:rPr lang="en-US" altLang="ja-JP" sz="1200" smtClean="0">
                <a:latin typeface="Times New Roman" panose="02020603050405020304" pitchFamily="18" charset="0"/>
              </a:rPr>
              <a:pPr/>
              <a:t>59</a:t>
            </a:fld>
            <a:endParaRPr lang="en-US" altLang="ja-JP" sz="1200"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スライドにあるとおり、宮城クラスの代表者は北海道、福井と佐賀クラスの代表者は沖縄にいきたいとします。そうすると多数決で沖縄に行くことが決定しました・・・・となりますが、これが代表者での多数決ではなく、全クラスのみなさん全員が集まって多数決をしていたら人数的に北海道に行けたのに！ということになります。</a:t>
            </a:r>
            <a:endParaRPr lang="en-US" altLang="ja-JP" sz="1400" dirty="0" smtClean="0"/>
          </a:p>
          <a:p>
            <a:r>
              <a:rPr lang="ja-JP" altLang="en-US" sz="1400" dirty="0" smtClean="0"/>
              <a:t>このようなことがないように代表者の選ぶ人数について、人口等を調査しながら決めていることになります。（例えばこれが、クラスで１人代表ではなく、１０人から１人代表者を決めるような方法だったら、宮城クラスから３人代表者が選ばれて多数決ができる）</a:t>
            </a:r>
            <a:endParaRPr lang="en-US" altLang="ja-JP" sz="1400" dirty="0" smtClean="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6</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3856043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ー 1"/>
          <p:cNvSpPr>
            <a:spLocks noGrp="1" noRot="1" noChangeAspect="1" noTextEdit="1"/>
          </p:cNvSpPr>
          <p:nvPr>
            <p:ph type="sldImg"/>
          </p:nvPr>
        </p:nvSpPr>
        <p:spPr>
          <a:ln/>
        </p:spPr>
      </p:sp>
      <p:sp>
        <p:nvSpPr>
          <p:cNvPr id="1331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mtClean="0"/>
              <a:t>投票の様子です。</a:t>
            </a:r>
          </a:p>
        </p:txBody>
      </p:sp>
      <p:sp>
        <p:nvSpPr>
          <p:cNvPr id="1331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endParaRPr lang="en-US" altLang="ja-JP" sz="1200" smtClean="0">
              <a:latin typeface="ＭＳ Ｐゴシック" panose="020B0600070205080204" pitchFamily="50" charset="-128"/>
            </a:endParaRPr>
          </a:p>
        </p:txBody>
      </p:sp>
      <p:sp>
        <p:nvSpPr>
          <p:cNvPr id="1331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81BEE66A-CC75-4CAA-9039-F3982960A7DF}" type="slidenum">
              <a:rPr lang="en-US" altLang="ja-JP" sz="1200" smtClean="0">
                <a:latin typeface="Times New Roman" panose="02020603050405020304" pitchFamily="18" charset="0"/>
              </a:rPr>
              <a:pPr/>
              <a:t>60</a:t>
            </a:fld>
            <a:endParaRPr lang="en-US" altLang="ja-JP" sz="1200" smtClean="0">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ln/>
        </p:spPr>
      </p:sp>
      <p:sp>
        <p:nvSpPr>
          <p:cNvPr id="1351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anose="05000000000000000000" pitchFamily="2" charset="2"/>
              <a:buNone/>
            </a:pPr>
            <a:r>
              <a:rPr lang="ja-JP" altLang="en-US" dirty="0" smtClean="0"/>
              <a:t>○生徒の皆さんからは、「いい経験になった。今後も地域のために選挙に参加したいと思った」、「社会に貢献できた気もしたが、投票する上でその人に入れることの責任を少し感じた。」といった声が寄せられた。</a:t>
            </a:r>
            <a:endParaRPr lang="en-US" altLang="ja-JP" dirty="0" smtClean="0"/>
          </a:p>
        </p:txBody>
      </p:sp>
      <p:sp>
        <p:nvSpPr>
          <p:cNvPr id="1351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endParaRPr lang="en-US" altLang="ja-JP" sz="1200" smtClean="0">
              <a:latin typeface="ＭＳ Ｐゴシック" panose="020B0600070205080204" pitchFamily="50" charset="-128"/>
            </a:endParaRPr>
          </a:p>
        </p:txBody>
      </p:sp>
      <p:sp>
        <p:nvSpPr>
          <p:cNvPr id="1351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2B838640-05CA-4509-BCD2-E57ED7D25D9F}" type="slidenum">
              <a:rPr lang="en-US" altLang="ja-JP" sz="1200" smtClean="0">
                <a:latin typeface="Times New Roman" panose="02020603050405020304" pitchFamily="18" charset="0"/>
              </a:rPr>
              <a:pPr/>
              <a:t>61</a:t>
            </a:fld>
            <a:endParaRPr lang="en-US" altLang="ja-JP" sz="1200" smtClean="0">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ー 1"/>
          <p:cNvSpPr>
            <a:spLocks noGrp="1" noRot="1" noChangeAspect="1" noTextEdit="1"/>
          </p:cNvSpPr>
          <p:nvPr>
            <p:ph type="sldImg"/>
          </p:nvPr>
        </p:nvSpPr>
        <p:spPr>
          <a:ln/>
        </p:spPr>
      </p:sp>
      <p:sp>
        <p:nvSpPr>
          <p:cNvPr id="1392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○では、実際に投票場に行き、投票を行うにあたり、</a:t>
            </a:r>
            <a:endParaRPr lang="en-US" altLang="ja-JP" sz="1400" dirty="0" smtClean="0"/>
          </a:p>
          <a:p>
            <a:r>
              <a:rPr lang="ja-JP" altLang="en-US" sz="1400" dirty="0" smtClean="0"/>
              <a:t>こうやっていろんなメッセージ、情報が溢れている中、誰に投票するか。これが重要なところです。まず、当然ながら候補者の名前を知らないといけません。</a:t>
            </a:r>
          </a:p>
          <a:p>
            <a:r>
              <a:rPr lang="ja-JP" altLang="en-US" sz="1400" dirty="0" smtClean="0"/>
              <a:t>○誰が立候補したか、国会議員の選挙や県の選挙であれば、宮城県選挙管理委員会のホームページで分かります。</a:t>
            </a:r>
          </a:p>
          <a:p>
            <a:r>
              <a:rPr lang="ja-JP" altLang="en-US" sz="1400" dirty="0" smtClean="0"/>
              <a:t>○市町村の選挙だと、市町村の選挙管理委員会のページに掲載されていることがあります。又は、インターネットサイトに「政治山」というサイトや「選挙ドットコム」というサイトがあるので確認することができます。</a:t>
            </a:r>
          </a:p>
          <a:p>
            <a:r>
              <a:rPr lang="ja-JP" altLang="en-US" sz="1400" dirty="0" smtClean="0"/>
              <a:t>○選挙ポスターで、顔を確認することができる。</a:t>
            </a:r>
          </a:p>
          <a:p>
            <a:endParaRPr lang="ja-JP" altLang="en-US" dirty="0" smtClean="0"/>
          </a:p>
        </p:txBody>
      </p:sp>
      <p:sp>
        <p:nvSpPr>
          <p:cNvPr id="13926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3926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5947DFBA-75C8-4B0F-B77F-4FBBFBBED66D}" type="slidenum">
              <a:rPr lang="en-US" altLang="ja-JP" smtClean="0">
                <a:latin typeface="Times New Roman" panose="02020603050405020304" pitchFamily="18" charset="0"/>
              </a:rPr>
              <a:pPr>
                <a:spcBef>
                  <a:spcPct val="0"/>
                </a:spcBef>
              </a:pPr>
              <a:t>62</a:t>
            </a:fld>
            <a:endParaRPr lang="en-US" altLang="ja-JP" smtClean="0">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ー 1"/>
          <p:cNvSpPr>
            <a:spLocks noGrp="1" noRot="1" noChangeAspect="1" noTextEdit="1"/>
          </p:cNvSpPr>
          <p:nvPr>
            <p:ph type="sldImg"/>
          </p:nvPr>
        </p:nvSpPr>
        <p:spPr>
          <a:ln/>
        </p:spPr>
      </p:sp>
      <p:sp>
        <p:nvSpPr>
          <p:cNvPr id="1413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○では、候補者の政策を知るためには、これらの情報があります。</a:t>
            </a:r>
          </a:p>
          <a:p>
            <a:r>
              <a:rPr lang="ja-JP" altLang="en-US" sz="1400" dirty="0" smtClean="0"/>
              <a:t>○先ほども言いましたが、ここにあるような、選挙公報や、インターネットなど、様々な方法で候補者の政策が発信されています。</a:t>
            </a:r>
          </a:p>
          <a:p>
            <a:r>
              <a:rPr lang="ja-JP" altLang="en-US" sz="1400" dirty="0" smtClean="0"/>
              <a:t>○街頭で演説してたり、公開討論会などを開催することもあるので、生の声を聴くこともよい。</a:t>
            </a:r>
          </a:p>
        </p:txBody>
      </p:sp>
      <p:sp>
        <p:nvSpPr>
          <p:cNvPr id="1413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13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4AFBC9C-607A-4447-8A3B-B146743DAF17}" type="slidenum">
              <a:rPr lang="en-US" altLang="ja-JP" smtClean="0">
                <a:latin typeface="Times New Roman" panose="02020603050405020304" pitchFamily="18" charset="0"/>
              </a:rPr>
              <a:pPr>
                <a:spcBef>
                  <a:spcPct val="0"/>
                </a:spcBef>
              </a:pPr>
              <a:t>63</a:t>
            </a:fld>
            <a:endParaRPr lang="en-US" altLang="ja-JP" smtClean="0">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ー 1"/>
          <p:cNvSpPr>
            <a:spLocks noGrp="1" noRot="1" noChangeAspect="1" noTextEdit="1"/>
          </p:cNvSpPr>
          <p:nvPr>
            <p:ph type="sldImg"/>
          </p:nvPr>
        </p:nvSpPr>
        <p:spPr>
          <a:ln/>
        </p:spPr>
      </p:sp>
      <p:sp>
        <p:nvSpPr>
          <p:cNvPr id="1433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○色々調べたけど、よく分からないときは、あまり難しく考えなくてもよいと思います。皆さんの中で何か一つでもいいので、判断基準を持つと、誰に投票したらよいか決まりやすいと思う。</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○例えば、「自分の街に、あったらいいもの、いらないもの」　「隣の街と比べて、いいとこ、悪いとこ」　「将来、自分が、あるいは街がどうなってほしいか」、身近なところから考えてみてください。</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433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33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95B7DE0-F4EB-41B0-B949-CF83D059717D}" type="slidenum">
              <a:rPr lang="en-US" altLang="ja-JP" smtClean="0">
                <a:latin typeface="Times New Roman" panose="02020603050405020304" pitchFamily="18" charset="0"/>
              </a:rPr>
              <a:pPr>
                <a:spcBef>
                  <a:spcPct val="0"/>
                </a:spcBef>
              </a:pPr>
              <a:t>64</a:t>
            </a:fld>
            <a:endParaRPr lang="en-US" altLang="ja-JP" smtClean="0">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ー 1"/>
          <p:cNvSpPr>
            <a:spLocks noGrp="1" noRot="1" noChangeAspect="1" noTextEdit="1"/>
          </p:cNvSpPr>
          <p:nvPr>
            <p:ph type="sldImg"/>
          </p:nvPr>
        </p:nvSpPr>
        <p:spPr>
          <a:ln/>
        </p:spPr>
      </p:sp>
      <p:sp>
        <p:nvSpPr>
          <p:cNvPr id="1454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　その結果、考え方は人それぞれ。●基準は、みなさん１人１人の中にある。</a:t>
            </a:r>
          </a:p>
          <a:p>
            <a:r>
              <a:rPr lang="ja-JP" altLang="en-US" sz="1600" dirty="0" smtClean="0">
                <a:latin typeface="ＭＳ ゴシック" panose="020B0609070205080204" pitchFamily="49" charset="-128"/>
                <a:ea typeface="ＭＳ ゴシック" panose="020B0609070205080204" pitchFamily="49" charset="-128"/>
              </a:rPr>
              <a:t>●人は年をとると考え方が変わる。みなさんも学校を卒業して、●就職して、結婚したり、子供できたり、子供が就職したり、●その時々で環境が変わると考え方も変わる。</a:t>
            </a:r>
          </a:p>
          <a:p>
            <a:r>
              <a:rPr lang="ja-JP" altLang="en-US" sz="1600" dirty="0" smtClean="0">
                <a:latin typeface="ＭＳ ゴシック" panose="020B0609070205080204" pitchFamily="49" charset="-128"/>
                <a:ea typeface="ＭＳ ゴシック" panose="020B0609070205080204" pitchFamily="49" charset="-128"/>
              </a:rPr>
              <a:t>●なので、今のみなさんにしか考えられないことも、あるはず。</a:t>
            </a:r>
          </a:p>
        </p:txBody>
      </p:sp>
      <p:sp>
        <p:nvSpPr>
          <p:cNvPr id="14541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5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D4D1D16-9351-4C4C-989C-1AF1CD2D0E31}" type="slidenum">
              <a:rPr lang="en-US" altLang="ja-JP" smtClean="0">
                <a:latin typeface="Times New Roman" panose="02020603050405020304" pitchFamily="18" charset="0"/>
              </a:rPr>
              <a:pPr>
                <a:spcBef>
                  <a:spcPct val="0"/>
                </a:spcBef>
              </a:pPr>
              <a:t>65</a:t>
            </a:fld>
            <a:endParaRPr lang="en-US" altLang="ja-JP" smtClean="0">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ー 1"/>
          <p:cNvSpPr>
            <a:spLocks noGrp="1" noRot="1" noChangeAspect="1" noTextEdit="1"/>
          </p:cNvSpPr>
          <p:nvPr>
            <p:ph type="sldImg"/>
          </p:nvPr>
        </p:nvSpPr>
        <p:spPr>
          <a:ln/>
        </p:spPr>
      </p:sp>
      <p:sp>
        <p:nvSpPr>
          <p:cNvPr id="147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rPr>
              <a:t>○　そうやって考えた結果、この人に投票しようとした、●みなさんの判断に間違いはありません。</a:t>
            </a:r>
          </a:p>
          <a:p>
            <a:r>
              <a:rPr lang="ja-JP" altLang="en-US" sz="1400" dirty="0" smtClean="0">
                <a:latin typeface="ＭＳ ゴシック" panose="020B0609070205080204" pitchFamily="49" charset="-128"/>
                <a:ea typeface="ＭＳ ゴシック" panose="020B0609070205080204" pitchFamily="49" charset="-128"/>
              </a:rPr>
              <a:t>●ですので、自信を持って、自分の将来のためにも、投票していただければと思う。</a:t>
            </a:r>
          </a:p>
          <a:p>
            <a:endParaRPr lang="ja-JP" altLang="en-US"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結構、自分１人（独身）だとどうでもいいなって、あまり政治に関心がない人が多いけど、結婚したり、子供ができると自分に守るべきものができると政治に関心を持つ人が多いと言われているが、皆さんも、その将来のために、今から関心を持っていただきたい。</a:t>
            </a:r>
          </a:p>
          <a:p>
            <a:endParaRPr lang="ja-JP" altLang="en-US"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若者のみなさんが、少しでも自分の考えを持って、行動するきっかけになっていただければありがたい。</a:t>
            </a:r>
          </a:p>
          <a:p>
            <a:r>
              <a:rPr lang="ja-JP" altLang="en-US" sz="1400" dirty="0" smtClean="0">
                <a:latin typeface="ＭＳ ゴシック" panose="020B0609070205080204" pitchFamily="49" charset="-128"/>
                <a:ea typeface="ＭＳ ゴシック" panose="020B0609070205080204" pitchFamily="49" charset="-128"/>
              </a:rPr>
              <a:t>○　すぐにというのは、難しいけど、何事でも、自分の考えを持って、情報共有して、行動するというのが大事であり、そこが、主権者教育の基本。</a:t>
            </a:r>
          </a:p>
          <a:p>
            <a:endParaRPr lang="ja-JP" altLang="en-US" sz="1400" dirty="0" smtClean="0">
              <a:latin typeface="ＭＳ ゴシック" panose="020B0609070205080204" pitchFamily="49" charset="-128"/>
              <a:ea typeface="ＭＳ ゴシック" panose="020B0609070205080204" pitchFamily="49" charset="-128"/>
            </a:endParaRPr>
          </a:p>
        </p:txBody>
      </p:sp>
      <p:sp>
        <p:nvSpPr>
          <p:cNvPr id="14746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746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F3289CC-148E-4E68-9E0C-7A4F0E6630CD}" type="slidenum">
              <a:rPr lang="en-US" altLang="ja-JP" smtClean="0">
                <a:latin typeface="Times New Roman" panose="02020603050405020304" pitchFamily="18" charset="0"/>
              </a:rPr>
              <a:pPr>
                <a:spcBef>
                  <a:spcPct val="0"/>
                </a:spcBef>
              </a:pPr>
              <a:t>66</a:t>
            </a:fld>
            <a:endParaRPr lang="en-US" altLang="ja-JP" smtClean="0">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ー 1"/>
          <p:cNvSpPr>
            <a:spLocks noGrp="1" noRot="1" noChangeAspect="1" noTextEdit="1"/>
          </p:cNvSpPr>
          <p:nvPr>
            <p:ph type="sldImg"/>
          </p:nvPr>
        </p:nvSpPr>
        <p:spPr>
          <a:ln/>
        </p:spPr>
      </p:sp>
      <p:sp>
        <p:nvSpPr>
          <p:cNvPr id="1495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○最後に今日の授業を振り返りたいと思います。</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①なぜ選挙をするのか。私たちは生活のため、国や街の発展のため、選挙で代表者を選んでいる。なので、しっかりとした候補者を選ぶことが大事だということを話しました。</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②これからの将来を担う皆さんの意見が政治に反映されなければ、悪循環に陥ってしまう。これからの未来を生きる若い世代に積極的に政治に関わってほしいなどの理由から選挙権が１８歳に引き下げられたということを話しました。</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③選挙運動について、候補者ができること、皆さんができること、あるいはできないこと。特にネット選挙について説明しました。知らないうちに違反とならないように気をつけてください。</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④誰に投票したらよいか分からない場合の情報収集の方法をご紹介しました。</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○今日の授業でお伝えしたことを忘れずに、ぜひ投票に行っていただければと思います。</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495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95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0A4EA89-FB91-4B4C-AE43-2BE54A31B60A}" type="slidenum">
              <a:rPr lang="en-US" altLang="ja-JP" smtClean="0">
                <a:latin typeface="Times New Roman" panose="02020603050405020304" pitchFamily="18" charset="0"/>
              </a:rPr>
              <a:pPr>
                <a:spcBef>
                  <a:spcPct val="0"/>
                </a:spcBef>
              </a:pPr>
              <a:t>67</a:t>
            </a:fld>
            <a:endParaRPr lang="en-US" altLang="ja-JP" smtClean="0">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ー 1"/>
          <p:cNvSpPr>
            <a:spLocks noGrp="1" noRot="1" noChangeAspect="1" noTextEdit="1"/>
          </p:cNvSpPr>
          <p:nvPr>
            <p:ph type="sldImg"/>
          </p:nvPr>
        </p:nvSpPr>
        <p:spPr>
          <a:ln/>
        </p:spPr>
      </p:sp>
      <p:sp>
        <p:nvSpPr>
          <p:cNvPr id="1515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rPr>
              <a:t>○それでは、今後の主な選挙日程についてです。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○選挙権が与えられれば、皆さんこの６つの選挙に投票することができます。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○まず、皆さんが住んでいる市町村の選挙。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○また、○○○に住んでいれば宮城県民でもあるので宮城県の選挙。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○それから、日本人であれば国政選挙の衆議院と参議院の選挙に投票することができます。</a:t>
            </a:r>
          </a:p>
        </p:txBody>
      </p:sp>
      <p:sp>
        <p:nvSpPr>
          <p:cNvPr id="1515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solidFill>
                <a:srgbClr val="000000"/>
              </a:solidFill>
            </a:endParaRPr>
          </a:p>
        </p:txBody>
      </p:sp>
      <p:sp>
        <p:nvSpPr>
          <p:cNvPr id="1515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C6AB79-0F31-41D3-B8A2-6E42BC87CDBF}" type="slidenum">
              <a:rPr lang="en-US" altLang="ja-JP" smtClean="0">
                <a:solidFill>
                  <a:srgbClr val="000000"/>
                </a:solidFill>
                <a:latin typeface="Times New Roman" panose="02020603050405020304" pitchFamily="18" charset="0"/>
              </a:rPr>
              <a:pPr>
                <a:spcBef>
                  <a:spcPct val="0"/>
                </a:spcBef>
              </a:pPr>
              <a:t>68</a:t>
            </a:fld>
            <a:endParaRPr lang="en-US" altLang="ja-JP"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12727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smtClean="0"/>
              <a:t>○さて、では最後に、模擬投票の結果発表です。</a:t>
            </a:r>
            <a:endParaRPr lang="en-US" altLang="ja-JP" dirty="0" smtClean="0"/>
          </a:p>
        </p:txBody>
      </p:sp>
      <p:sp>
        <p:nvSpPr>
          <p:cNvPr id="839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839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D5F4CC3-D952-48EF-9D0D-4A1B0C72C9A7}" type="slidenum">
              <a:rPr lang="en-US" altLang="ja-JP" smtClean="0">
                <a:latin typeface="Times New Roman" panose="02020603050405020304" pitchFamily="18" charset="0"/>
              </a:rPr>
              <a:pPr>
                <a:spcBef>
                  <a:spcPct val="0"/>
                </a:spcBef>
              </a:pPr>
              <a:t>69</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07874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○続いて選挙に関するクイズです。選挙にはどれくらいのお金がかかっているでしょうか？ということで、令和４年の７月に行われた参議院議員の選挙を例に考えてみましょう。</a:t>
            </a:r>
            <a:endParaRPr lang="en-US" altLang="ja-JP" sz="1600" dirty="0" smtClean="0"/>
          </a:p>
          <a:p>
            <a:r>
              <a:rPr lang="ja-JP" altLang="en-US" sz="1600" dirty="0" smtClean="0"/>
              <a:t>○どれくらいのお金がかかったでしょうか？</a:t>
            </a:r>
            <a:endParaRPr lang="en-US" altLang="ja-JP" sz="1600" dirty="0" smtClean="0"/>
          </a:p>
          <a:p>
            <a:r>
              <a:rPr lang="ja-JP" altLang="en-US" sz="1600" dirty="0" smtClean="0"/>
              <a:t>○参議院議員、つまり国会議員の選挙ですので、国の選挙です。</a:t>
            </a:r>
            <a:endParaRPr lang="en-US" altLang="ja-JP" sz="1600" dirty="0" smtClean="0"/>
          </a:p>
          <a:p>
            <a:r>
              <a:rPr lang="ja-JP" altLang="en-US" sz="1600" dirty="0" smtClean="0"/>
              <a:t>全国で行われ、たくさんの投票所が設置されます。投票所の場所代や投票箱・投票用紙を記入する際に使用する筆記用具・集計に使う機械などの物が必要です。</a:t>
            </a:r>
            <a:endParaRPr lang="en-US" altLang="ja-JP" sz="1600" dirty="0" smtClean="0"/>
          </a:p>
          <a:p>
            <a:r>
              <a:rPr lang="ja-JP" altLang="en-US" sz="1600" dirty="0" smtClean="0"/>
              <a:t>また、ものすごい数の投票用紙を印刷しなければいけません。印刷した投票用紙を投票に来た人に配ったりする人も必要です。</a:t>
            </a:r>
            <a:endParaRPr lang="en-US" altLang="ja-JP" sz="1600" dirty="0" smtClean="0"/>
          </a:p>
          <a:p>
            <a:r>
              <a:rPr lang="ja-JP" altLang="en-US" sz="1600" dirty="0" smtClean="0"/>
              <a:t>そのような人たちへの人件費も払わないといけません。</a:t>
            </a:r>
            <a:endParaRPr lang="en-US" altLang="ja-JP" sz="1600" dirty="0" smtClean="0"/>
          </a:p>
          <a:p>
            <a:r>
              <a:rPr lang="ja-JP" altLang="en-US" sz="1600" dirty="0" smtClean="0"/>
              <a:t>そのようなお金が全国でどれくらいかかったでしょうか？</a:t>
            </a:r>
            <a:endParaRPr lang="en-US" altLang="ja-JP" sz="1600" dirty="0" smtClean="0"/>
          </a:p>
          <a:p>
            <a:endParaRPr lang="en-US" altLang="ja-JP" sz="1600" dirty="0" smtClean="0"/>
          </a:p>
          <a:p>
            <a:r>
              <a:rPr lang="ja-JP" altLang="en-US" sz="1600" dirty="0" smtClean="0"/>
              <a:t>○最初ですから手を挙げてもらいましょう、「　</a:t>
            </a:r>
            <a:r>
              <a:rPr lang="en-US" altLang="ja-JP" sz="1600" dirty="0" smtClean="0"/>
              <a:t>A</a:t>
            </a:r>
            <a:r>
              <a:rPr lang="ja-JP" altLang="en-US" sz="1600" dirty="0" smtClean="0"/>
              <a:t>　５，０００万円　」　「　</a:t>
            </a:r>
            <a:r>
              <a:rPr lang="en-US" altLang="ja-JP" sz="1600" dirty="0" smtClean="0"/>
              <a:t>B</a:t>
            </a:r>
            <a:r>
              <a:rPr lang="ja-JP" altLang="en-US" sz="1600" dirty="0" smtClean="0"/>
              <a:t>　１０億円　」　「　</a:t>
            </a:r>
            <a:r>
              <a:rPr lang="en-US" altLang="ja-JP" sz="1600" dirty="0" smtClean="0"/>
              <a:t>C</a:t>
            </a:r>
            <a:r>
              <a:rPr lang="ja-JP" altLang="en-US" sz="1600" dirty="0" smtClean="0"/>
              <a:t>　６００億円　」</a:t>
            </a:r>
            <a:endParaRPr lang="en-US" altLang="ja-JP" sz="1600" dirty="0" smtClean="0"/>
          </a:p>
          <a:p>
            <a:endParaRPr lang="en-US" altLang="ja-JP" sz="1600" dirty="0" smtClean="0"/>
          </a:p>
          <a:p>
            <a:r>
              <a:rPr lang="ja-JP" altLang="en-US" sz="1600" dirty="0" smtClean="0"/>
              <a:t>○答えは、●　「</a:t>
            </a:r>
            <a:r>
              <a:rPr lang="en-US" altLang="ja-JP" sz="1600" dirty="0" smtClean="0"/>
              <a:t>C</a:t>
            </a:r>
            <a:r>
              <a:rPr lang="ja-JP" altLang="en-US" sz="1600" dirty="0" smtClean="0"/>
              <a:t>　の　６００億円」です。国の選挙を行うとなると、これくらい大きなお金が必要な訳です。もちろん国民の皆さんが納めた税金から支払われます。</a:t>
            </a:r>
            <a:endParaRPr lang="en-US" altLang="ja-JP" sz="1600" dirty="0" smtClean="0"/>
          </a:p>
          <a:p>
            <a:r>
              <a:rPr lang="ja-JP" altLang="en-US" sz="1600" dirty="0" smtClean="0"/>
              <a:t>参考に令和元年の参議院選挙の際の費用は、５７１億円となっており約３０億円増えておりますが、新型コロナウイルス感染症対策として、使い捨て鉛筆を買ったり消毒するための物品を買ったりなどで増額されているようです。</a:t>
            </a:r>
          </a:p>
          <a:p>
            <a:endParaRPr lang="en-US" altLang="ja-JP" sz="1600" dirty="0" smtClean="0"/>
          </a:p>
          <a:p>
            <a:r>
              <a:rPr lang="en-US" altLang="ja-JP" sz="1600" dirty="0" smtClean="0"/>
              <a:t>※</a:t>
            </a:r>
            <a:r>
              <a:rPr lang="ja-JP" altLang="en-US" sz="1600" dirty="0" smtClean="0"/>
              <a:t>ちなみに　「</a:t>
            </a:r>
            <a:r>
              <a:rPr lang="en-US" altLang="ja-JP" sz="1600" dirty="0" smtClean="0"/>
              <a:t>B</a:t>
            </a:r>
            <a:r>
              <a:rPr lang="ja-JP" altLang="en-US" sz="1600" dirty="0" smtClean="0"/>
              <a:t>　１０億円」は、宮城県内だけの金額です。選挙をするために、宮城県内だけでも１０億円必要になります。</a:t>
            </a:r>
            <a:endParaRPr lang="en-US" altLang="ja-JP" sz="1600" dirty="0" smtClean="0"/>
          </a:p>
          <a:p>
            <a:endParaRPr lang="en-US" altLang="ja-JP" sz="1600" dirty="0" smtClean="0"/>
          </a:p>
          <a:p>
            <a:r>
              <a:rPr lang="ja-JP" altLang="en-US" sz="1600" dirty="0" smtClean="0"/>
              <a:t>○このお金は、有権者である皆さんが投票に行っても行かなくても、選挙を行うための事前の準備（投票所の設置）や、当日働く人のお給料などに、これくらい大きなお金が必要になるということです。</a:t>
            </a:r>
            <a:endParaRPr lang="en-US" altLang="ja-JP" sz="1600" dirty="0" smtClean="0"/>
          </a:p>
          <a:p>
            <a:r>
              <a:rPr lang="ja-JP" altLang="en-US" sz="1600" dirty="0" smtClean="0"/>
              <a:t>そしてこのお金は皆さんが納めている税金から支払われています。</a:t>
            </a:r>
          </a:p>
        </p:txBody>
      </p:sp>
      <p:sp>
        <p:nvSpPr>
          <p:cNvPr id="307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07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0346C6B-4A12-4CBD-9488-8C31C7EF13F8}" type="slidenum">
              <a:rPr lang="en-US" altLang="ja-JP" smtClean="0">
                <a:latin typeface="Times New Roman" panose="02020603050405020304" pitchFamily="18" charset="0"/>
              </a:rPr>
              <a:pPr>
                <a:spcBef>
                  <a:spcPct val="0"/>
                </a:spcBef>
              </a:pPr>
              <a:t>7</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3591418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ー 1"/>
          <p:cNvSpPr>
            <a:spLocks noGrp="1" noRot="1" noChangeAspect="1" noTextEdit="1"/>
          </p:cNvSpPr>
          <p:nvPr>
            <p:ph type="sldImg"/>
          </p:nvPr>
        </p:nvSpPr>
        <p:spPr>
          <a:ln/>
        </p:spPr>
      </p:sp>
      <p:sp>
        <p:nvSpPr>
          <p:cNvPr id="1556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○以上で、出前講座を終わります。</a:t>
            </a:r>
            <a:endParaRPr lang="en-US" altLang="ja-JP" sz="1400" dirty="0" smtClean="0"/>
          </a:p>
          <a:p>
            <a:r>
              <a:rPr lang="ja-JP" altLang="en-US" sz="1400" dirty="0" smtClean="0"/>
              <a:t>長い時間、ご静聴いただきありがとうございました。</a:t>
            </a:r>
          </a:p>
        </p:txBody>
      </p:sp>
      <p:sp>
        <p:nvSpPr>
          <p:cNvPr id="15565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5565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C39B2E-2BD6-4BD5-A547-6E2C49CFEBC2}" type="slidenum">
              <a:rPr lang="en-US" altLang="ja-JP" smtClean="0">
                <a:latin typeface="Times New Roman" panose="02020603050405020304" pitchFamily="18" charset="0"/>
              </a:rPr>
              <a:pPr>
                <a:spcBef>
                  <a:spcPct val="0"/>
                </a:spcBef>
              </a:pPr>
              <a:t>70</a:t>
            </a:fld>
            <a:endParaRPr lang="en-US" altLang="ja-JP"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○では、こんなにものすごい金額のお金を掛けて、なぜ選挙をするのか、という、選挙の意義のお話です。</a:t>
            </a:r>
            <a:endParaRPr lang="en-US" altLang="ja-JP" sz="1600" dirty="0" smtClean="0"/>
          </a:p>
          <a:p>
            <a:r>
              <a:rPr lang="ja-JP" altLang="en-US" sz="1600" dirty="0" smtClean="0"/>
              <a:t>○さっき、選挙をやる６００億円のお金も税金と言いましたけど、我々はどれくらい税金を払っているでしょうか？</a:t>
            </a:r>
          </a:p>
          <a:p>
            <a:r>
              <a:rPr lang="ja-JP" altLang="en-US" sz="1600" dirty="0" smtClean="0"/>
              <a:t>●身近なところでは、皆さんも買い物するときには、消費税を支払っています。</a:t>
            </a:r>
            <a:endParaRPr lang="en-US" altLang="ja-JP" sz="1600" dirty="0" smtClean="0"/>
          </a:p>
          <a:p>
            <a:r>
              <a:rPr lang="ja-JP" altLang="en-US" sz="1600" dirty="0" smtClean="0"/>
              <a:t>○１００円のものを買うためには１１０円、１０</a:t>
            </a:r>
            <a:r>
              <a:rPr lang="en-US" altLang="ja-JP" sz="1600" dirty="0" smtClean="0"/>
              <a:t>,</a:t>
            </a:r>
            <a:r>
              <a:rPr lang="ja-JP" altLang="en-US" sz="1600" dirty="0" smtClean="0"/>
              <a:t>０００円のものを買うためには１１</a:t>
            </a:r>
            <a:r>
              <a:rPr lang="en-US" altLang="ja-JP" sz="1600" dirty="0" smtClean="0"/>
              <a:t>,</a:t>
            </a:r>
            <a:r>
              <a:rPr lang="ja-JP" altLang="en-US" sz="1600" dirty="0" smtClean="0"/>
              <a:t>０００円が必要となります。</a:t>
            </a:r>
            <a:endParaRPr lang="en-US" altLang="ja-JP" sz="1600" dirty="0" smtClean="0"/>
          </a:p>
          <a:p>
            <a:endParaRPr lang="en-US" altLang="ja-JP" sz="1600" dirty="0" smtClean="0"/>
          </a:p>
          <a:p>
            <a:r>
              <a:rPr lang="ja-JP" altLang="en-US" sz="1600" dirty="0" smtClean="0"/>
              <a:t>余談ですが、消費税が導入された時は３％（平成元年４月導入）で、それが５％（平成９年</a:t>
            </a:r>
            <a:r>
              <a:rPr lang="en-US" altLang="ja-JP" sz="1600" dirty="0" smtClean="0"/>
              <a:t>4</a:t>
            </a:r>
            <a:r>
              <a:rPr lang="ja-JP" altLang="en-US" sz="1600" dirty="0" smtClean="0"/>
              <a:t>月引き上げ）</a:t>
            </a:r>
            <a:r>
              <a:rPr lang="en-US" altLang="ja-JP" sz="1600" dirty="0" smtClean="0"/>
              <a:t>､</a:t>
            </a:r>
            <a:r>
              <a:rPr lang="ja-JP" altLang="en-US" sz="1600" dirty="0" smtClean="0"/>
              <a:t>８％（平成２６年４月引き上げ）</a:t>
            </a:r>
            <a:r>
              <a:rPr lang="en-US" altLang="ja-JP" sz="1600" dirty="0" smtClean="0"/>
              <a:t>､</a:t>
            </a:r>
            <a:r>
              <a:rPr lang="ja-JP" altLang="en-US" sz="1600" dirty="0" smtClean="0"/>
              <a:t>１０％（令和元年１０月引き上げ）と徐々に税率の引き上げが行われています。</a:t>
            </a:r>
            <a:endParaRPr lang="en-US" altLang="ja-JP" sz="1600" dirty="0" smtClean="0"/>
          </a:p>
          <a:p>
            <a:r>
              <a:rPr lang="ja-JP" altLang="en-US" sz="1600" dirty="0" smtClean="0"/>
              <a:t>「税金」と一口に言っても、様々な税目や特例（控除や軽減税率等）があり、一概に言うことはできませんが、消費税だけでみると皆さんの負担がどんどん増えていっていることが分かります。</a:t>
            </a:r>
            <a:endParaRPr lang="en-US" altLang="ja-JP" sz="1600" dirty="0" smtClean="0"/>
          </a:p>
        </p:txBody>
      </p:sp>
      <p:sp>
        <p:nvSpPr>
          <p:cNvPr id="327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27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F5F3BED-3D4B-458B-AF8A-9A4FED1EE464}" type="slidenum">
              <a:rPr lang="en-US" altLang="ja-JP" smtClean="0">
                <a:latin typeface="Times New Roman" panose="02020603050405020304" pitchFamily="18" charset="0"/>
              </a:rPr>
              <a:pPr>
                <a:spcBef>
                  <a:spcPct val="0"/>
                </a:spcBef>
              </a:pPr>
              <a:t>8</a:t>
            </a:fld>
            <a:endParaRPr lang="en-US" altLang="ja-JP"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48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○今後、皆さんも就職すれば、所得税や住民税といった税金を支払うことになります。</a:t>
            </a:r>
          </a:p>
          <a:p>
            <a:r>
              <a:rPr lang="ja-JP" altLang="en-US" sz="1600" dirty="0" smtClean="0"/>
              <a:t>○このほかにも、車を持てば自動車税、家・土地を持てば固定資産税など、様々な税金を支払っていくことになります。</a:t>
            </a:r>
          </a:p>
          <a:p>
            <a:r>
              <a:rPr lang="ja-JP" altLang="en-US" sz="1600" dirty="0" smtClean="0"/>
              <a:t>○そんななかで、仮に皆さんが高校を卒業してすぐ就職したとして、高卒で就職した方の初任給は、月給で平均１８万円くらいと言われています。（厚生労働省発表「令和５年賃金構造基本統計調査」より）</a:t>
            </a:r>
          </a:p>
          <a:p>
            <a:r>
              <a:rPr lang="ja-JP" altLang="en-US" sz="1600" dirty="0" smtClean="0"/>
              <a:t>○この１８万円まるまる貰えるわけではありません。ここから税金などが引かれることになります。いくらくらい引かれると思いますか？</a:t>
            </a:r>
            <a:endParaRPr lang="en-US" altLang="ja-JP" sz="1600" dirty="0" smtClean="0"/>
          </a:p>
          <a:p>
            <a:r>
              <a:rPr lang="ja-JP" altLang="en-US" sz="1600" dirty="0" smtClean="0"/>
              <a:t>○住んでいる市町村によって異なりますが、●所得税や住民税、年金など含めると４万円くらい差し引かれることになります。</a:t>
            </a:r>
          </a:p>
          <a:p>
            <a:r>
              <a:rPr lang="ja-JP" altLang="en-US" sz="1600" dirty="0" smtClean="0"/>
              <a:t>●結果、手元に残るのは１４万円。これで生活することになります。</a:t>
            </a:r>
            <a:endParaRPr lang="en-US" altLang="ja-JP" sz="1600" dirty="0" smtClean="0"/>
          </a:p>
          <a:p>
            <a:r>
              <a:rPr lang="ja-JP" altLang="en-US" sz="1600" dirty="0" smtClean="0">
                <a:latin typeface="ＭＳ ゴシック" panose="020B0609070205080204" pitchFamily="49" charset="-128"/>
                <a:ea typeface="ＭＳ ゴシック" panose="020B0609070205080204" pitchFamily="49" charset="-128"/>
              </a:rPr>
              <a:t>○一人暮らしをすれば、家賃、光熱水費もかかる。</a:t>
            </a: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smtClean="0"/>
              <a:t>４万円、大きいですよね。</a:t>
            </a:r>
            <a:endParaRPr lang="en-US" altLang="ja-JP" sz="1600" dirty="0" smtClean="0"/>
          </a:p>
          <a:p>
            <a:r>
              <a:rPr lang="ja-JP" altLang="en-US" sz="1600" dirty="0" smtClean="0"/>
              <a:t>○じゃあこの４万円は、何に使われているのか、そして、</a:t>
            </a:r>
            <a:r>
              <a:rPr lang="ja-JP" altLang="en-US" sz="1600" u="sng" dirty="0" smtClean="0"/>
              <a:t>皆さんは何に使って欲しいのか</a:t>
            </a:r>
            <a:r>
              <a:rPr lang="ja-JP" altLang="en-US" sz="1600" dirty="0" smtClean="0"/>
              <a:t>ということが選挙の話につながってくるんです。</a:t>
            </a:r>
            <a:endParaRPr lang="en-US" altLang="ja-JP" sz="1600" dirty="0" smtClean="0"/>
          </a:p>
        </p:txBody>
      </p:sp>
      <p:sp>
        <p:nvSpPr>
          <p:cNvPr id="348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4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F65B217-2EB2-411E-A1F2-A5F6B86C9977}" type="slidenum">
              <a:rPr lang="en-US" altLang="ja-JP" smtClean="0">
                <a:latin typeface="Times New Roman" panose="02020603050405020304" pitchFamily="18" charset="0"/>
              </a:rPr>
              <a:pPr>
                <a:spcBef>
                  <a:spcPct val="0"/>
                </a:spcBef>
              </a:pPr>
              <a:t>9</a:t>
            </a:fld>
            <a:endParaRPr lang="en-US" altLang="ja-JP"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dirty="0" smtClean="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0" name="Rectangle 16"/>
          <p:cNvSpPr>
            <a:spLocks noGrp="1" noChangeArrowheads="1"/>
          </p:cNvSpPr>
          <p:nvPr>
            <p:ph type="sldNum" sz="quarter" idx="10"/>
          </p:nvPr>
        </p:nvSpPr>
        <p:spPr>
          <a:xfrm>
            <a:off x="7239000" y="57912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ADE3631-8376-4049-B652-759FF200AA9C}" type="slidenum">
              <a:rPr lang="en-US" altLang="ja-JP"/>
              <a:pPr>
                <a:defRPr/>
              </a:pPr>
              <a:t>‹#›</a:t>
            </a:fld>
            <a:endParaRPr lang="en-US" altLang="ja-JP"/>
          </a:p>
        </p:txBody>
      </p:sp>
    </p:spTree>
    <p:extLst>
      <p:ext uri="{BB962C8B-B14F-4D97-AF65-F5344CB8AC3E}">
        <p14:creationId xmlns:p14="http://schemas.microsoft.com/office/powerpoint/2010/main" val="319176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2841610D-2442-4DBE-AB55-AC6980DF31ED}" type="slidenum">
              <a:rPr lang="en-US" altLang="ja-JP"/>
              <a:pPr>
                <a:defRPr/>
              </a:pPr>
              <a:t>‹#›</a:t>
            </a:fld>
            <a:endParaRPr lang="en-US" altLang="ja-JP"/>
          </a:p>
        </p:txBody>
      </p:sp>
    </p:spTree>
    <p:extLst>
      <p:ext uri="{BB962C8B-B14F-4D97-AF65-F5344CB8AC3E}">
        <p14:creationId xmlns:p14="http://schemas.microsoft.com/office/powerpoint/2010/main" val="190045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8E8BBFBE-C7CA-415C-8DDC-234DC7A5949F}" type="slidenum">
              <a:rPr lang="en-US" altLang="ja-JP"/>
              <a:pPr>
                <a:defRPr/>
              </a:pPr>
              <a:t>‹#›</a:t>
            </a:fld>
            <a:endParaRPr lang="en-US" altLang="ja-JP"/>
          </a:p>
        </p:txBody>
      </p:sp>
    </p:spTree>
    <p:extLst>
      <p:ext uri="{BB962C8B-B14F-4D97-AF65-F5344CB8AC3E}">
        <p14:creationId xmlns:p14="http://schemas.microsoft.com/office/powerpoint/2010/main" val="368093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smtClean="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Tree>
    <p:extLst>
      <p:ext uri="{BB962C8B-B14F-4D97-AF65-F5344CB8AC3E}">
        <p14:creationId xmlns:p14="http://schemas.microsoft.com/office/powerpoint/2010/main" val="600252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4DD28C8F-1E14-4CCB-AB30-E13F81BC76F3}" type="slidenum">
              <a:rPr lang="en-US" altLang="ja-JP"/>
              <a:pPr>
                <a:defRPr/>
              </a:pPr>
              <a:t>‹#›</a:t>
            </a:fld>
            <a:endParaRPr lang="en-US" altLang="ja-JP"/>
          </a:p>
        </p:txBody>
      </p:sp>
    </p:spTree>
    <p:extLst>
      <p:ext uri="{BB962C8B-B14F-4D97-AF65-F5344CB8AC3E}">
        <p14:creationId xmlns:p14="http://schemas.microsoft.com/office/powerpoint/2010/main" val="184350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BCBE78D0-7F8E-4F1F-AA6B-C398C6B911B2}" type="slidenum">
              <a:rPr lang="en-US" altLang="ja-JP"/>
              <a:pPr>
                <a:defRPr/>
              </a:pPr>
              <a:t>‹#›</a:t>
            </a:fld>
            <a:endParaRPr lang="en-US" altLang="ja-JP"/>
          </a:p>
        </p:txBody>
      </p:sp>
    </p:spTree>
    <p:extLst>
      <p:ext uri="{BB962C8B-B14F-4D97-AF65-F5344CB8AC3E}">
        <p14:creationId xmlns:p14="http://schemas.microsoft.com/office/powerpoint/2010/main" val="329029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0"/>
          </p:nvPr>
        </p:nvSpPr>
        <p:spPr>
          <a:ln/>
        </p:spPr>
        <p:txBody>
          <a:bodyPr/>
          <a:lstStyle>
            <a:lvl1pPr>
              <a:defRPr/>
            </a:lvl1pPr>
          </a:lstStyle>
          <a:p>
            <a:pPr>
              <a:defRPr/>
            </a:pPr>
            <a:fld id="{2D252E79-F575-4CD1-A6D5-620F35B0AE12}" type="slidenum">
              <a:rPr lang="en-US" altLang="ja-JP"/>
              <a:pPr>
                <a:defRPr/>
              </a:pPr>
              <a:t>‹#›</a:t>
            </a:fld>
            <a:endParaRPr lang="en-US" altLang="ja-JP"/>
          </a:p>
        </p:txBody>
      </p:sp>
    </p:spTree>
    <p:extLst>
      <p:ext uri="{BB962C8B-B14F-4D97-AF65-F5344CB8AC3E}">
        <p14:creationId xmlns:p14="http://schemas.microsoft.com/office/powerpoint/2010/main" val="298457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3"/>
          <p:cNvSpPr>
            <a:spLocks noGrp="1" noChangeArrowheads="1"/>
          </p:cNvSpPr>
          <p:nvPr>
            <p:ph type="sldNum" sz="quarter" idx="10"/>
          </p:nvPr>
        </p:nvSpPr>
        <p:spPr>
          <a:ln/>
        </p:spPr>
        <p:txBody>
          <a:bodyPr/>
          <a:lstStyle>
            <a:lvl1pPr>
              <a:defRPr/>
            </a:lvl1pPr>
          </a:lstStyle>
          <a:p>
            <a:pPr>
              <a:defRPr/>
            </a:pPr>
            <a:fld id="{79D39607-ACD7-4968-8BAA-AA9C862E4A88}" type="slidenum">
              <a:rPr lang="en-US" altLang="ja-JP"/>
              <a:pPr>
                <a:defRPr/>
              </a:pPr>
              <a:t>‹#›</a:t>
            </a:fld>
            <a:endParaRPr lang="en-US" altLang="ja-JP"/>
          </a:p>
        </p:txBody>
      </p:sp>
    </p:spTree>
    <p:extLst>
      <p:ext uri="{BB962C8B-B14F-4D97-AF65-F5344CB8AC3E}">
        <p14:creationId xmlns:p14="http://schemas.microsoft.com/office/powerpoint/2010/main" val="205065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3"/>
          <p:cNvSpPr>
            <a:spLocks noGrp="1" noChangeArrowheads="1"/>
          </p:cNvSpPr>
          <p:nvPr>
            <p:ph type="sldNum" sz="quarter" idx="10"/>
          </p:nvPr>
        </p:nvSpPr>
        <p:spPr>
          <a:ln/>
        </p:spPr>
        <p:txBody>
          <a:bodyPr/>
          <a:lstStyle>
            <a:lvl1pPr>
              <a:defRPr/>
            </a:lvl1pPr>
          </a:lstStyle>
          <a:p>
            <a:pPr>
              <a:defRPr/>
            </a:pPr>
            <a:fld id="{AD5539BD-8EBE-4548-BDC4-3B8F7FD0513D}" type="slidenum">
              <a:rPr lang="en-US" altLang="ja-JP"/>
              <a:pPr>
                <a:defRPr/>
              </a:pPr>
              <a:t>‹#›</a:t>
            </a:fld>
            <a:endParaRPr lang="en-US" altLang="ja-JP"/>
          </a:p>
        </p:txBody>
      </p:sp>
    </p:spTree>
    <p:extLst>
      <p:ext uri="{BB962C8B-B14F-4D97-AF65-F5344CB8AC3E}">
        <p14:creationId xmlns:p14="http://schemas.microsoft.com/office/powerpoint/2010/main" val="2015760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0D19B381-C895-49BD-89DD-3444FA2D834D}" type="slidenum">
              <a:rPr lang="en-US" altLang="ja-JP"/>
              <a:pPr>
                <a:defRPr/>
              </a:pPr>
              <a:t>‹#›</a:t>
            </a:fld>
            <a:endParaRPr lang="en-US" altLang="ja-JP"/>
          </a:p>
        </p:txBody>
      </p:sp>
    </p:spTree>
    <p:extLst>
      <p:ext uri="{BB962C8B-B14F-4D97-AF65-F5344CB8AC3E}">
        <p14:creationId xmlns:p14="http://schemas.microsoft.com/office/powerpoint/2010/main" val="143931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FE604DCF-A7DC-4B1F-8985-EDAF502D0E83}" type="slidenum">
              <a:rPr lang="en-US" altLang="ja-JP"/>
              <a:pPr>
                <a:defRPr/>
              </a:pPr>
              <a:t>‹#›</a:t>
            </a:fld>
            <a:endParaRPr lang="en-US" altLang="ja-JP"/>
          </a:p>
        </p:txBody>
      </p:sp>
    </p:spTree>
    <p:extLst>
      <p:ext uri="{BB962C8B-B14F-4D97-AF65-F5344CB8AC3E}">
        <p14:creationId xmlns:p14="http://schemas.microsoft.com/office/powerpoint/2010/main" val="29735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FFFDE869-C519-4548-A79C-E3CCF30FAECD}" type="slidenum">
              <a:rPr lang="en-US" altLang="ja-JP"/>
              <a:pPr>
                <a:defRPr/>
              </a:pPr>
              <a:t>‹#›</a:t>
            </a:fld>
            <a:endParaRPr lang="en-US" altLang="ja-JP"/>
          </a:p>
        </p:txBody>
      </p:sp>
    </p:spTree>
    <p:extLst>
      <p:ext uri="{BB962C8B-B14F-4D97-AF65-F5344CB8AC3E}">
        <p14:creationId xmlns:p14="http://schemas.microsoft.com/office/powerpoint/2010/main" val="1968462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0C200662-428C-43D9-9A84-9B6E42EF377D}" type="slidenum">
              <a:rPr lang="en-US" altLang="ja-JP"/>
              <a:pPr>
                <a:defRPr/>
              </a:pPr>
              <a:t>‹#›</a:t>
            </a:fld>
            <a:endParaRPr lang="en-US" altLang="ja-JP"/>
          </a:p>
        </p:txBody>
      </p:sp>
    </p:spTree>
    <p:extLst>
      <p:ext uri="{BB962C8B-B14F-4D97-AF65-F5344CB8AC3E}">
        <p14:creationId xmlns:p14="http://schemas.microsoft.com/office/powerpoint/2010/main" val="51998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65D296E0-CC53-4A94-A7B8-D4E7CF661C63}" type="slidenum">
              <a:rPr lang="en-US" altLang="ja-JP"/>
              <a:pPr>
                <a:defRPr/>
              </a:pPr>
              <a:t>‹#›</a:t>
            </a:fld>
            <a:endParaRPr lang="en-US" altLang="ja-JP"/>
          </a:p>
        </p:txBody>
      </p:sp>
    </p:spTree>
    <p:extLst>
      <p:ext uri="{BB962C8B-B14F-4D97-AF65-F5344CB8AC3E}">
        <p14:creationId xmlns:p14="http://schemas.microsoft.com/office/powerpoint/2010/main" val="903855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927B7948-3FEC-4147-BCD3-E1AC27DA86BC}" type="slidenum">
              <a:rPr lang="en-US" altLang="ja-JP"/>
              <a:pPr>
                <a:defRPr/>
              </a:pPr>
              <a:t>‹#›</a:t>
            </a:fld>
            <a:endParaRPr lang="en-US" altLang="ja-JP"/>
          </a:p>
        </p:txBody>
      </p:sp>
    </p:spTree>
    <p:extLst>
      <p:ext uri="{BB962C8B-B14F-4D97-AF65-F5344CB8AC3E}">
        <p14:creationId xmlns:p14="http://schemas.microsoft.com/office/powerpoint/2010/main" val="53635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491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6DE77112-BC96-476B-9A04-94E8138A33F0}" type="slidenum">
              <a:rPr lang="ja-JP" altLang="en-US"/>
              <a:pPr>
                <a:defRPr/>
              </a:pPr>
              <a:t>‹#›</a:t>
            </a:fld>
            <a:endParaRPr lang="ja-JP" altLang="en-US"/>
          </a:p>
        </p:txBody>
      </p:sp>
    </p:spTree>
    <p:extLst>
      <p:ext uri="{BB962C8B-B14F-4D97-AF65-F5344CB8AC3E}">
        <p14:creationId xmlns:p14="http://schemas.microsoft.com/office/powerpoint/2010/main" val="167233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p:txBody>
          <a:bodyPr/>
          <a:lstStyle>
            <a:lvl1pPr>
              <a:defRPr kumimoji="0"/>
            </a:lvl1pPr>
          </a:lstStyle>
          <a:p>
            <a:pPr>
              <a:defRPr/>
            </a:pPr>
            <a:fld id="{84C3186F-B057-4A85-94D4-4FC73ABA868F}" type="slidenum">
              <a:rPr lang="en-US" altLang="ja-JP"/>
              <a:pPr>
                <a:defRPr/>
              </a:pPr>
              <a:t>‹#›</a:t>
            </a:fld>
            <a:endParaRPr lang="en-US" altLang="ja-JP"/>
          </a:p>
        </p:txBody>
      </p:sp>
    </p:spTree>
    <p:extLst>
      <p:ext uri="{BB962C8B-B14F-4D97-AF65-F5344CB8AC3E}">
        <p14:creationId xmlns:p14="http://schemas.microsoft.com/office/powerpoint/2010/main" val="1938991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solidFill>
                <a:srgbClr val="000000"/>
              </a:solidFill>
            </a:endParaRPr>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smtClean="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0" name="Rectangle 16"/>
          <p:cNvSpPr>
            <a:spLocks noGrp="1" noChangeArrowheads="1"/>
          </p:cNvSpPr>
          <p:nvPr>
            <p:ph type="sldNum" sz="quarter" idx="10"/>
          </p:nvPr>
        </p:nvSpPr>
        <p:spPr>
          <a:xfrm>
            <a:off x="7239000" y="5791200"/>
            <a:ext cx="1905000" cy="457200"/>
          </a:xfrm>
        </p:spPr>
        <p:txBody>
          <a:bodyPr/>
          <a:lstStyle>
            <a:lvl1pPr>
              <a:defRPr/>
            </a:lvl1pPr>
          </a:lstStyle>
          <a:p>
            <a:pPr>
              <a:defRPr/>
            </a:pPr>
            <a:fld id="{CA5AA5F5-B976-41BF-BA1F-38CECFE06E31}" type="slidenum">
              <a:rPr lang="en-US" altLang="ja-JP"/>
              <a:pPr>
                <a:defRPr/>
              </a:pPr>
              <a:t>‹#›</a:t>
            </a:fld>
            <a:endParaRPr lang="en-US" altLang="ja-JP"/>
          </a:p>
        </p:txBody>
      </p:sp>
    </p:spTree>
    <p:extLst>
      <p:ext uri="{BB962C8B-B14F-4D97-AF65-F5344CB8AC3E}">
        <p14:creationId xmlns:p14="http://schemas.microsoft.com/office/powerpoint/2010/main" val="2960808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BB378023-CFCB-4912-B04E-B762BFF35D27}" type="slidenum">
              <a:rPr lang="en-US" altLang="ja-JP"/>
              <a:pPr>
                <a:defRPr/>
              </a:pPr>
              <a:t>‹#›</a:t>
            </a:fld>
            <a:endParaRPr lang="en-US" altLang="ja-JP"/>
          </a:p>
        </p:txBody>
      </p:sp>
    </p:spTree>
    <p:extLst>
      <p:ext uri="{BB962C8B-B14F-4D97-AF65-F5344CB8AC3E}">
        <p14:creationId xmlns:p14="http://schemas.microsoft.com/office/powerpoint/2010/main" val="1570100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508CA4D9-44F8-4D08-B0DC-B5B54BD2727C}" type="slidenum">
              <a:rPr lang="en-US" altLang="ja-JP"/>
              <a:pPr>
                <a:defRPr/>
              </a:pPr>
              <a:t>‹#›</a:t>
            </a:fld>
            <a:endParaRPr lang="en-US" altLang="ja-JP"/>
          </a:p>
        </p:txBody>
      </p:sp>
    </p:spTree>
    <p:extLst>
      <p:ext uri="{BB962C8B-B14F-4D97-AF65-F5344CB8AC3E}">
        <p14:creationId xmlns:p14="http://schemas.microsoft.com/office/powerpoint/2010/main" val="4134033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0"/>
          </p:nvPr>
        </p:nvSpPr>
        <p:spPr>
          <a:ln/>
        </p:spPr>
        <p:txBody>
          <a:bodyPr/>
          <a:lstStyle>
            <a:lvl1pPr>
              <a:defRPr/>
            </a:lvl1pPr>
          </a:lstStyle>
          <a:p>
            <a:pPr>
              <a:defRPr/>
            </a:pPr>
            <a:fld id="{959EA683-67C3-416D-8658-B112E8CA1C7C}" type="slidenum">
              <a:rPr lang="en-US" altLang="ja-JP"/>
              <a:pPr>
                <a:defRPr/>
              </a:pPr>
              <a:t>‹#›</a:t>
            </a:fld>
            <a:endParaRPr lang="en-US" altLang="ja-JP"/>
          </a:p>
        </p:txBody>
      </p:sp>
    </p:spTree>
    <p:extLst>
      <p:ext uri="{BB962C8B-B14F-4D97-AF65-F5344CB8AC3E}">
        <p14:creationId xmlns:p14="http://schemas.microsoft.com/office/powerpoint/2010/main" val="91138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C32D18BA-2E94-4D78-8B29-3FC9DEAF16CE}" type="slidenum">
              <a:rPr lang="en-US" altLang="ja-JP"/>
              <a:pPr>
                <a:defRPr/>
              </a:pPr>
              <a:t>‹#›</a:t>
            </a:fld>
            <a:endParaRPr lang="en-US" altLang="ja-JP"/>
          </a:p>
        </p:txBody>
      </p:sp>
    </p:spTree>
    <p:extLst>
      <p:ext uri="{BB962C8B-B14F-4D97-AF65-F5344CB8AC3E}">
        <p14:creationId xmlns:p14="http://schemas.microsoft.com/office/powerpoint/2010/main" val="344583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3"/>
          <p:cNvSpPr>
            <a:spLocks noGrp="1" noChangeArrowheads="1"/>
          </p:cNvSpPr>
          <p:nvPr>
            <p:ph type="sldNum" sz="quarter" idx="10"/>
          </p:nvPr>
        </p:nvSpPr>
        <p:spPr>
          <a:ln/>
        </p:spPr>
        <p:txBody>
          <a:bodyPr/>
          <a:lstStyle>
            <a:lvl1pPr>
              <a:defRPr/>
            </a:lvl1pPr>
          </a:lstStyle>
          <a:p>
            <a:pPr>
              <a:defRPr/>
            </a:pPr>
            <a:fld id="{8FEB0EDE-9BA7-4C69-A69F-10CF719CBAA9}" type="slidenum">
              <a:rPr lang="en-US" altLang="ja-JP"/>
              <a:pPr>
                <a:defRPr/>
              </a:pPr>
              <a:t>‹#›</a:t>
            </a:fld>
            <a:endParaRPr lang="en-US" altLang="ja-JP"/>
          </a:p>
        </p:txBody>
      </p:sp>
    </p:spTree>
    <p:extLst>
      <p:ext uri="{BB962C8B-B14F-4D97-AF65-F5344CB8AC3E}">
        <p14:creationId xmlns:p14="http://schemas.microsoft.com/office/powerpoint/2010/main" val="127992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3"/>
          <p:cNvSpPr>
            <a:spLocks noGrp="1" noChangeArrowheads="1"/>
          </p:cNvSpPr>
          <p:nvPr>
            <p:ph type="sldNum" sz="quarter" idx="10"/>
          </p:nvPr>
        </p:nvSpPr>
        <p:spPr>
          <a:ln/>
        </p:spPr>
        <p:txBody>
          <a:bodyPr/>
          <a:lstStyle>
            <a:lvl1pPr>
              <a:defRPr/>
            </a:lvl1pPr>
          </a:lstStyle>
          <a:p>
            <a:pPr>
              <a:defRPr/>
            </a:pPr>
            <a:fld id="{226612D3-A3F6-4985-AD74-6D92996068F1}" type="slidenum">
              <a:rPr lang="en-US" altLang="ja-JP"/>
              <a:pPr>
                <a:defRPr/>
              </a:pPr>
              <a:t>‹#›</a:t>
            </a:fld>
            <a:endParaRPr lang="en-US" altLang="ja-JP"/>
          </a:p>
        </p:txBody>
      </p:sp>
    </p:spTree>
    <p:extLst>
      <p:ext uri="{BB962C8B-B14F-4D97-AF65-F5344CB8AC3E}">
        <p14:creationId xmlns:p14="http://schemas.microsoft.com/office/powerpoint/2010/main" val="2360081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0043B67-C866-412C-9CD2-764C18337B6C}" type="slidenum">
              <a:rPr lang="en-US" altLang="ja-JP"/>
              <a:pPr>
                <a:defRPr/>
              </a:pPr>
              <a:t>‹#›</a:t>
            </a:fld>
            <a:endParaRPr lang="en-US" altLang="ja-JP"/>
          </a:p>
        </p:txBody>
      </p:sp>
    </p:spTree>
    <p:extLst>
      <p:ext uri="{BB962C8B-B14F-4D97-AF65-F5344CB8AC3E}">
        <p14:creationId xmlns:p14="http://schemas.microsoft.com/office/powerpoint/2010/main" val="381964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576790EC-5A03-489E-823A-66A2B143B8F2}" type="slidenum">
              <a:rPr lang="en-US" altLang="ja-JP"/>
              <a:pPr>
                <a:defRPr/>
              </a:pPr>
              <a:t>‹#›</a:t>
            </a:fld>
            <a:endParaRPr lang="en-US" altLang="ja-JP"/>
          </a:p>
        </p:txBody>
      </p:sp>
    </p:spTree>
    <p:extLst>
      <p:ext uri="{BB962C8B-B14F-4D97-AF65-F5344CB8AC3E}">
        <p14:creationId xmlns:p14="http://schemas.microsoft.com/office/powerpoint/2010/main" val="1884259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40CB1DD9-5AD4-425D-9936-D1C81D7E5084}" type="slidenum">
              <a:rPr lang="en-US" altLang="ja-JP"/>
              <a:pPr>
                <a:defRPr/>
              </a:pPr>
              <a:t>‹#›</a:t>
            </a:fld>
            <a:endParaRPr lang="en-US" altLang="ja-JP"/>
          </a:p>
        </p:txBody>
      </p:sp>
    </p:spTree>
    <p:extLst>
      <p:ext uri="{BB962C8B-B14F-4D97-AF65-F5344CB8AC3E}">
        <p14:creationId xmlns:p14="http://schemas.microsoft.com/office/powerpoint/2010/main" val="496151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BD70125D-5B53-4299-AD68-80BB375E7D06}" type="slidenum">
              <a:rPr lang="en-US" altLang="ja-JP"/>
              <a:pPr>
                <a:defRPr/>
              </a:pPr>
              <a:t>‹#›</a:t>
            </a:fld>
            <a:endParaRPr lang="en-US" altLang="ja-JP"/>
          </a:p>
        </p:txBody>
      </p:sp>
    </p:spTree>
    <p:extLst>
      <p:ext uri="{BB962C8B-B14F-4D97-AF65-F5344CB8AC3E}">
        <p14:creationId xmlns:p14="http://schemas.microsoft.com/office/powerpoint/2010/main" val="1170481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A66E229A-7F9E-4EA6-B524-781933895EC0}" type="slidenum">
              <a:rPr lang="en-US" altLang="ja-JP"/>
              <a:pPr>
                <a:defRPr/>
              </a:pPr>
              <a:t>‹#›</a:t>
            </a:fld>
            <a:endParaRPr lang="en-US" altLang="ja-JP"/>
          </a:p>
        </p:txBody>
      </p:sp>
    </p:spTree>
    <p:extLst>
      <p:ext uri="{BB962C8B-B14F-4D97-AF65-F5344CB8AC3E}">
        <p14:creationId xmlns:p14="http://schemas.microsoft.com/office/powerpoint/2010/main" val="646314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テキスト プレースホルダー 5"/>
          <p:cNvSpPr>
            <a:spLocks noGrp="1"/>
          </p:cNvSpPr>
          <p:nvPr>
            <p:ph type="body" sz="quarter" idx="11"/>
          </p:nvPr>
        </p:nvSpPr>
        <p:spPr>
          <a:xfrm>
            <a:off x="250825" y="1124744"/>
            <a:ext cx="8642350" cy="719138"/>
          </a:xfrm>
        </p:spPr>
        <p:txBody>
          <a:bodyPr anchor="ctr"/>
          <a:lstStyle>
            <a:lvl1pPr marL="342900" indent="-342900">
              <a:buFont typeface="Wingdings" panose="05000000000000000000" pitchFamily="2" charset="2"/>
              <a:buChar char="u"/>
              <a:defRPr/>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smtClean="0"/>
              <a:t>マスター テキストの書式設定</a:t>
            </a:r>
          </a:p>
        </p:txBody>
      </p:sp>
    </p:spTree>
    <p:extLst>
      <p:ext uri="{BB962C8B-B14F-4D97-AF65-F5344CB8AC3E}">
        <p14:creationId xmlns:p14="http://schemas.microsoft.com/office/powerpoint/2010/main" val="39120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6DC4C0A1-2768-48E4-8E22-BB2D571EB118}" type="slidenum">
              <a:rPr lang="en-US" altLang="ja-JP"/>
              <a:pPr>
                <a:defRPr/>
              </a:pPr>
              <a:t>‹#›</a:t>
            </a:fld>
            <a:endParaRPr lang="en-US" altLang="ja-JP"/>
          </a:p>
        </p:txBody>
      </p:sp>
    </p:spTree>
    <p:extLst>
      <p:ext uri="{BB962C8B-B14F-4D97-AF65-F5344CB8AC3E}">
        <p14:creationId xmlns:p14="http://schemas.microsoft.com/office/powerpoint/2010/main" val="72176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847E8E3-1F81-4382-A4EB-77F84D129215}" type="slidenum">
              <a:rPr lang="en-US" altLang="ja-JP"/>
              <a:pPr>
                <a:defRPr/>
              </a:pPr>
              <a:t>‹#›</a:t>
            </a:fld>
            <a:endParaRPr lang="en-US" altLang="ja-JP"/>
          </a:p>
        </p:txBody>
      </p:sp>
    </p:spTree>
    <p:extLst>
      <p:ext uri="{BB962C8B-B14F-4D97-AF65-F5344CB8AC3E}">
        <p14:creationId xmlns:p14="http://schemas.microsoft.com/office/powerpoint/2010/main" val="260190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2CDC314A-C570-417A-9A89-E73F6FA55E0E}" type="slidenum">
              <a:rPr lang="en-US" altLang="ja-JP"/>
              <a:pPr>
                <a:defRPr/>
              </a:pPr>
              <a:t>‹#›</a:t>
            </a:fld>
            <a:endParaRPr lang="en-US" altLang="ja-JP"/>
          </a:p>
        </p:txBody>
      </p:sp>
    </p:spTree>
    <p:extLst>
      <p:ext uri="{BB962C8B-B14F-4D97-AF65-F5344CB8AC3E}">
        <p14:creationId xmlns:p14="http://schemas.microsoft.com/office/powerpoint/2010/main" val="249968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8009383-B9B9-4336-ADC4-C236C2F70FC5}" type="slidenum">
              <a:rPr lang="en-US" altLang="ja-JP"/>
              <a:pPr>
                <a:defRPr/>
              </a:pPr>
              <a:t>‹#›</a:t>
            </a:fld>
            <a:endParaRPr lang="en-US" altLang="ja-JP"/>
          </a:p>
        </p:txBody>
      </p:sp>
    </p:spTree>
    <p:extLst>
      <p:ext uri="{BB962C8B-B14F-4D97-AF65-F5344CB8AC3E}">
        <p14:creationId xmlns:p14="http://schemas.microsoft.com/office/powerpoint/2010/main" val="230056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00B00C6D-9C05-4B75-9ABD-A59BCC9182A4}" type="slidenum">
              <a:rPr lang="en-US" altLang="ja-JP"/>
              <a:pPr>
                <a:defRPr/>
              </a:pPr>
              <a:t>‹#›</a:t>
            </a:fld>
            <a:endParaRPr lang="en-US" altLang="ja-JP"/>
          </a:p>
        </p:txBody>
      </p:sp>
    </p:spTree>
    <p:extLst>
      <p:ext uri="{BB962C8B-B14F-4D97-AF65-F5344CB8AC3E}">
        <p14:creationId xmlns:p14="http://schemas.microsoft.com/office/powerpoint/2010/main" val="286522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4B9D8536-ECE2-49E2-8D18-244E9C83B9E8}" type="slidenum">
              <a:rPr lang="en-US" altLang="ja-JP"/>
              <a:pPr>
                <a:defRPr/>
              </a:pPr>
              <a:t>‹#›</a:t>
            </a:fld>
            <a:endParaRPr lang="en-US" altLang="ja-JP"/>
          </a:p>
        </p:txBody>
      </p:sp>
    </p:spTree>
    <p:extLst>
      <p:ext uri="{BB962C8B-B14F-4D97-AF65-F5344CB8AC3E}">
        <p14:creationId xmlns:p14="http://schemas.microsoft.com/office/powerpoint/2010/main" val="195881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4.png"/><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8"/>
          <p:cNvSpPr>
            <a:spLocks noChangeArrowheads="1"/>
          </p:cNvSpPr>
          <p:nvPr/>
        </p:nvSpPr>
        <p:spPr bwMode="gray">
          <a:xfrm>
            <a:off x="442913" y="1781175"/>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1027"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29" name="Picture 18" descr="D:\intra.seisaku\img\en_head.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9" descr="D:\intra.seisaku\img\en_head_2.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0" descr="D:\intra.seisaku\img\en_head_back.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445250"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dirty="0" smtClean="0">
                <a:latin typeface="HG丸ｺﾞｼｯｸM-PRO" pitchFamily="50" charset="-128"/>
                <a:ea typeface="HG丸ｺﾞｼｯｸM-PRO" pitchFamily="50" charset="-128"/>
              </a:rPr>
              <a:t>宮城県選挙管理委員会</a:t>
            </a:r>
          </a:p>
        </p:txBody>
      </p:sp>
      <p:pic>
        <p:nvPicPr>
          <p:cNvPr id="2" name="図 1"/>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1188" y="849313"/>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smtClean="0">
                <a:latin typeface="Monotype Corsiva" pitchFamily="66" charset="0"/>
                <a:ea typeface="HG丸ｺﾞｼｯｸM-PRO" pitchFamily="50" charset="-128"/>
              </a:rPr>
              <a:t>Election Administration Commission</a:t>
            </a:r>
            <a:endParaRPr kumimoji="0" lang="ja-JP" altLang="en-US" sz="1400" smtClean="0">
              <a:latin typeface="Monotype Corsiva" pitchFamily="66" charset="0"/>
              <a:ea typeface="HG丸ｺﾞｼｯｸM-PRO" pitchFamily="50" charset="-128"/>
            </a:endParaRPr>
          </a:p>
        </p:txBody>
      </p:sp>
      <p:pic>
        <p:nvPicPr>
          <p:cNvPr id="3" name="図 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74" r:id="rId1"/>
    <p:sldLayoutId id="2147492775" r:id="rId2"/>
    <p:sldLayoutId id="2147492776" r:id="rId3"/>
    <p:sldLayoutId id="2147492777" r:id="rId4"/>
    <p:sldLayoutId id="2147492778" r:id="rId5"/>
    <p:sldLayoutId id="2147492779" r:id="rId6"/>
    <p:sldLayoutId id="2147492780" r:id="rId7"/>
    <p:sldLayoutId id="2147492781" r:id="rId8"/>
    <p:sldLayoutId id="2147492782" r:id="rId9"/>
    <p:sldLayoutId id="2147492783" r:id="rId10"/>
    <p:sldLayoutId id="214749278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2051"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DAED2FD0-D9F0-440F-AFF1-4CFE36EA421A}" type="slidenum">
              <a:rPr lang="en-US" altLang="ja-JP"/>
              <a:pPr>
                <a:defRPr/>
              </a:pPr>
              <a:t>‹#›</a:t>
            </a:fld>
            <a:endParaRPr lang="en-US" altLang="ja-JP"/>
          </a:p>
        </p:txBody>
      </p:sp>
      <p:pic>
        <p:nvPicPr>
          <p:cNvPr id="2053" name="Picture 18" descr="D:\intra.seisaku\img\en_head.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9" descr="D:\intra.seisaku\img\en_head_2.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0" descr="D:\intra.seisaku\img\en_head_back.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smtClean="0">
                <a:latin typeface="HG丸ｺﾞｼｯｸM-PRO" pitchFamily="50" charset="-128"/>
                <a:ea typeface="HG丸ｺﾞｼｯｸM-PRO" pitchFamily="50" charset="-128"/>
              </a:rPr>
              <a:t>宮城県選挙管理委員会</a:t>
            </a:r>
          </a:p>
        </p:txBody>
      </p:sp>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smtClean="0">
                <a:latin typeface="Monotype Corsiva" pitchFamily="66" charset="0"/>
                <a:ea typeface="HG丸ｺﾞｼｯｸM-PRO" pitchFamily="50" charset="-128"/>
              </a:rPr>
              <a:t>Election Administration Commission</a:t>
            </a:r>
            <a:endParaRPr kumimoji="0" lang="ja-JP" altLang="en-US" sz="1400" smtClean="0">
              <a:latin typeface="Monotype Corsiva" pitchFamily="66" charset="0"/>
              <a:ea typeface="HG丸ｺﾞｼｯｸM-PRO" pitchFamily="50" charset="-128"/>
            </a:endParaRPr>
          </a:p>
        </p:txBody>
      </p:sp>
      <p:pic>
        <p:nvPicPr>
          <p:cNvPr id="2058" name="図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85" r:id="rId1"/>
    <p:sldLayoutId id="2147492752" r:id="rId2"/>
    <p:sldLayoutId id="2147492753" r:id="rId3"/>
    <p:sldLayoutId id="2147492754" r:id="rId4"/>
    <p:sldLayoutId id="2147492755" r:id="rId5"/>
    <p:sldLayoutId id="2147492756" r:id="rId6"/>
    <p:sldLayoutId id="2147492757" r:id="rId7"/>
    <p:sldLayoutId id="2147492758" r:id="rId8"/>
    <p:sldLayoutId id="2147492759" r:id="rId9"/>
    <p:sldLayoutId id="2147492760" r:id="rId10"/>
    <p:sldLayoutId id="214749276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5"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lt1" tx1="dk1" bg2="lt2" tx2="dk2" accent1="accent1" accent2="accent2" accent3="accent3" accent4="accent4" accent5="accent5" accent6="accent6" hlink="hlink" folHlink="folHlink"/>
  <p:sldLayoutIdLst>
    <p:sldLayoutId id="2147492762" r:id="rId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4099"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88AC816E-7E45-43C9-8B11-769EB4043A2D}" type="slidenum">
              <a:rPr lang="ja-JP" altLang="en-US"/>
              <a:pPr>
                <a:defRPr/>
              </a:pPr>
              <a:t>‹#›</a:t>
            </a:fld>
            <a:endParaRPr lang="ja-JP" altLang="en-US"/>
          </a:p>
        </p:txBody>
      </p:sp>
      <p:pic>
        <p:nvPicPr>
          <p:cNvPr id="4101" name="Picture 18" descr="D:\intra.seisaku\img\en_he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9" descr="D:\intra.seisaku\img\en_head_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0" descr="D:\intra.seisaku\img\en_head_back.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fontAlgn="auto" hangingPunct="1">
              <a:spcAft>
                <a:spcPts val="0"/>
              </a:spcAft>
              <a:defRPr/>
            </a:pPr>
            <a:r>
              <a:rPr kumimoji="0" lang="ja-JP" altLang="en-US" sz="1400" smtClean="0">
                <a:solidFill>
                  <a:srgbClr val="000000"/>
                </a:solidFill>
                <a:latin typeface="HG丸ｺﾞｼｯｸM-PRO" pitchFamily="50" charset="-128"/>
                <a:ea typeface="HG丸ｺﾞｼｯｸM-PRO" pitchFamily="50" charset="-128"/>
              </a:rPr>
              <a:t>宮城県選挙管理委員会</a:t>
            </a:r>
          </a:p>
        </p:txBody>
      </p:sp>
      <p:sp>
        <p:nvSpPr>
          <p:cNvPr id="1035" name="Rectangle 21"/>
          <p:cNvSpPr>
            <a:spLocks noChangeArrowheads="1"/>
          </p:cNvSpPr>
          <p:nvPr/>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fontAlgn="auto" hangingPunct="1">
              <a:spcAft>
                <a:spcPts val="0"/>
              </a:spcAft>
              <a:defRPr/>
            </a:pPr>
            <a:r>
              <a:rPr kumimoji="0" lang="en-US" altLang="ja-JP" sz="1400" smtClean="0">
                <a:solidFill>
                  <a:srgbClr val="000000"/>
                </a:solidFill>
                <a:latin typeface="Monotype Corsiva" pitchFamily="66" charset="0"/>
                <a:ea typeface="HG丸ｺﾞｼｯｸM-PRO" pitchFamily="50" charset="-128"/>
              </a:rPr>
              <a:t>Election Administration Commission</a:t>
            </a:r>
            <a:endParaRPr kumimoji="0" lang="ja-JP" altLang="en-US" sz="1400" smtClean="0">
              <a:solidFill>
                <a:srgbClr val="000000"/>
              </a:solidFill>
              <a:latin typeface="Monotype Corsiva" pitchFamily="66" charset="0"/>
              <a:ea typeface="HG丸ｺﾞｼｯｸM-PRO" pitchFamily="50" charset="-128"/>
            </a:endParaRPr>
          </a:p>
        </p:txBody>
      </p:sp>
      <p:pic>
        <p:nvPicPr>
          <p:cNvPr id="4106"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63" r:id="rId1"/>
    <p:sldLayoutId id="2147492786" r:id="rId2"/>
  </p:sldLayoutIdLst>
  <p:timing>
    <p:tnLst>
      <p:par>
        <p:cTn id="1" dur="indefinite" restart="never" nodeType="tmRoot"/>
      </p:par>
    </p:tnLst>
  </p:timing>
  <p:txStyles>
    <p:titleStyle>
      <a:lvl1pPr algn="l" rtl="0" eaLnBrk="0" fontAlgn="base" hangingPunct="0">
        <a:spcBef>
          <a:spcPct val="0"/>
        </a:spcBef>
        <a:spcAft>
          <a:spcPct val="0"/>
        </a:spcAft>
        <a:defRPr kumimoji="1" sz="4400" b="1">
          <a:solidFill>
            <a:schemeClr val="tx2"/>
          </a:solidFill>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8"/>
          <p:cNvSpPr>
            <a:spLocks noChangeArrowheads="1"/>
          </p:cNvSpPr>
          <p:nvPr/>
        </p:nvSpPr>
        <p:spPr bwMode="gray">
          <a:xfrm>
            <a:off x="442913" y="1781175"/>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solidFill>
                <a:srgbClr val="000000"/>
              </a:solidFill>
            </a:endParaRPr>
          </a:p>
        </p:txBody>
      </p:sp>
      <p:sp>
        <p:nvSpPr>
          <p:cNvPr id="5123"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5124"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08A3D538-CECE-426A-B4A7-9B3B1D591B58}" type="slidenum">
              <a:rPr lang="en-US" altLang="ja-JP"/>
              <a:pPr>
                <a:defRPr/>
              </a:pPr>
              <a:t>‹#›</a:t>
            </a:fld>
            <a:endParaRPr lang="en-US" altLang="ja-JP"/>
          </a:p>
        </p:txBody>
      </p:sp>
      <p:pic>
        <p:nvPicPr>
          <p:cNvPr id="5126" name="Picture 18" descr="D:\intra.seisaku\img\en_head.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9" descr="D:\intra.seisaku\img\en_head_2.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D:\intra.seisaku\img\en_head_back.gif"/>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smtClean="0">
                <a:solidFill>
                  <a:srgbClr val="000000"/>
                </a:solidFill>
                <a:latin typeface="HG丸ｺﾞｼｯｸM-PRO" pitchFamily="50" charset="-128"/>
                <a:ea typeface="HG丸ｺﾞｼｯｸM-PRO" pitchFamily="50" charset="-128"/>
              </a:rPr>
              <a:t>宮城県選挙管理委員会</a:t>
            </a:r>
          </a:p>
        </p:txBody>
      </p:sp>
      <p:pic>
        <p:nvPicPr>
          <p:cNvPr id="5130" name="図 1"/>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1188" y="849313"/>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smtClean="0">
                <a:solidFill>
                  <a:srgbClr val="000000"/>
                </a:solidFill>
                <a:latin typeface="Monotype Corsiva" pitchFamily="66" charset="0"/>
                <a:ea typeface="HG丸ｺﾞｼｯｸM-PRO" pitchFamily="50" charset="-128"/>
              </a:rPr>
              <a:t>Election Administration Commission</a:t>
            </a:r>
            <a:endParaRPr kumimoji="0" lang="ja-JP" altLang="en-US" sz="1400" smtClean="0">
              <a:solidFill>
                <a:srgbClr val="000000"/>
              </a:solidFill>
              <a:latin typeface="Monotype Corsiva" pitchFamily="66" charset="0"/>
              <a:ea typeface="HG丸ｺﾞｼｯｸM-PRO" pitchFamily="50" charset="-128"/>
            </a:endParaRPr>
          </a:p>
        </p:txBody>
      </p:sp>
      <p:pic>
        <p:nvPicPr>
          <p:cNvPr id="5132" name="図 4"/>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87" r:id="rId1"/>
    <p:sldLayoutId id="2147492764" r:id="rId2"/>
    <p:sldLayoutId id="2147492765" r:id="rId3"/>
    <p:sldLayoutId id="2147492766" r:id="rId4"/>
    <p:sldLayoutId id="2147492767" r:id="rId5"/>
    <p:sldLayoutId id="2147492768" r:id="rId6"/>
    <p:sldLayoutId id="2147492769" r:id="rId7"/>
    <p:sldLayoutId id="2147492770" r:id="rId8"/>
    <p:sldLayoutId id="2147492771" r:id="rId9"/>
    <p:sldLayoutId id="2147492772" r:id="rId10"/>
    <p:sldLayoutId id="2147492773" r:id="rId11"/>
    <p:sldLayoutId id="214749278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diagramDrawing" Target="../diagrams/drawing1.xml"/><Relationship Id="rId18" Type="http://schemas.openxmlformats.org/officeDocument/2006/relationships/image" Target="../media/image22.jpeg"/><Relationship Id="rId3" Type="http://schemas.openxmlformats.org/officeDocument/2006/relationships/notesSlide" Target="../notesSlides/notesSlide10.xml"/><Relationship Id="rId7" Type="http://schemas.openxmlformats.org/officeDocument/2006/relationships/image" Target="../media/image16.png"/><Relationship Id="rId12" Type="http://schemas.openxmlformats.org/officeDocument/2006/relationships/diagramColors" Target="../diagrams/colors1.xml"/><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jpeg"/><Relationship Id="rId1" Type="http://schemas.openxmlformats.org/officeDocument/2006/relationships/tags" Target="../tags/tag3.xml"/><Relationship Id="rId6" Type="http://schemas.openxmlformats.org/officeDocument/2006/relationships/image" Target="../media/image15.png"/><Relationship Id="rId11" Type="http://schemas.openxmlformats.org/officeDocument/2006/relationships/diagramQuickStyle" Target="../diagrams/quickStyle1.xml"/><Relationship Id="rId5" Type="http://schemas.openxmlformats.org/officeDocument/2006/relationships/image" Target="../media/image14.png"/><Relationship Id="rId15" Type="http://schemas.openxmlformats.org/officeDocument/2006/relationships/image" Target="../media/image19.jpeg"/><Relationship Id="rId10" Type="http://schemas.openxmlformats.org/officeDocument/2006/relationships/diagramLayout" Target="../diagrams/layout1.xml"/><Relationship Id="rId4" Type="http://schemas.openxmlformats.org/officeDocument/2006/relationships/image" Target="../media/image13.png"/><Relationship Id="rId9" Type="http://schemas.openxmlformats.org/officeDocument/2006/relationships/diagramData" Target="../diagrams/data1.xml"/><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5.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6.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2.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49.xml"/><Relationship Id="rId7" Type="http://schemas.openxmlformats.org/officeDocument/2006/relationships/image" Target="../media/image64.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50.xml"/><Relationship Id="rId7" Type="http://schemas.openxmlformats.org/officeDocument/2006/relationships/image" Target="../media/image64.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hyperlink" Target="mailto:&#38651;&#23376;yu592@pref.miyagi.jp" TargetMode="External"/><Relationship Id="rId4" Type="http://schemas.openxmlformats.org/officeDocument/2006/relationships/image" Target="../media/image61.png"/><Relationship Id="rId9"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68.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70.png"/><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notesSlide" Target="../notesSlides/notesSlide58.xml"/><Relationship Id="rId7"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seijiyama.jp/" TargetMode="External"/><Relationship Id="rId2" Type="http://schemas.openxmlformats.org/officeDocument/2006/relationships/notesSlide" Target="../notesSlides/notesSlide62.xml"/><Relationship Id="rId1" Type="http://schemas.openxmlformats.org/officeDocument/2006/relationships/slideLayout" Target="../slideLayouts/slideLayout3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hyperlink" Target="http://go2senkyo.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3.xml"/><Relationship Id="rId1" Type="http://schemas.openxmlformats.org/officeDocument/2006/relationships/slideLayout" Target="../slideLayouts/slideLayout32.xml"/><Relationship Id="rId6" Type="http://schemas.openxmlformats.org/officeDocument/2006/relationships/image" Target="../media/image87.png"/><Relationship Id="rId5" Type="http://schemas.openxmlformats.org/officeDocument/2006/relationships/image" Target="../media/image52.jpe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6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円/楕円 7"/>
          <p:cNvSpPr>
            <a:spLocks noChangeArrowheads="1"/>
          </p:cNvSpPr>
          <p:nvPr/>
        </p:nvSpPr>
        <p:spPr bwMode="auto">
          <a:xfrm>
            <a:off x="1349375" y="1817688"/>
            <a:ext cx="3798888" cy="334645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Arial" panose="020B0604020202020204" pitchFamily="34" charset="0"/>
              <a:buNone/>
            </a:pPr>
            <a:endParaRPr lang="ja-JP" altLang="en-US" sz="2400">
              <a:latin typeface="Arial" panose="020B0604020202020204" pitchFamily="34" charset="0"/>
              <a:ea typeface="ＭＳ Ｐゴシック" panose="020B0600070205080204" pitchFamily="50" charset="-128"/>
            </a:endParaRPr>
          </a:p>
        </p:txBody>
      </p:sp>
      <p:pic>
        <p:nvPicPr>
          <p:cNvPr id="8"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601484"/>
            <a:ext cx="8969749" cy="3870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プレースホルダー 1"/>
          <p:cNvSpPr>
            <a:spLocks noChangeArrowheads="1"/>
          </p:cNvSpPr>
          <p:nvPr/>
        </p:nvSpPr>
        <p:spPr bwMode="auto">
          <a:xfrm>
            <a:off x="2751138" y="2867025"/>
            <a:ext cx="5329237" cy="1685925"/>
          </a:xfrm>
          <a:prstGeom prst="rect">
            <a:avLst/>
          </a:prstGeom>
          <a:solidFill>
            <a:schemeClr val="tx1"/>
          </a:solid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日時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令和○年○月○○日（○）</a:t>
            </a: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a:p>
            <a:pPr>
              <a:buFont typeface="Wingdings" pitchFamily="2" charset="2"/>
              <a:buNone/>
              <a:defRPr/>
            </a:pP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○○時○○分～○○時○○分</a:t>
            </a: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場所　○○○○○○高等学校　　　　　　　　　　　　　　　　　　　　　　　　</a:t>
            </a:r>
          </a:p>
          <a:p>
            <a:pPr>
              <a:buFont typeface="Wingdings" pitchFamily="2" charset="2"/>
              <a:buNone/>
              <a:defRPr/>
            </a:pP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体育館</a:t>
            </a:r>
            <a:r>
              <a:rPr lang="ja-JP" altLang="en-US" sz="24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　　　</a:t>
            </a:r>
          </a:p>
        </p:txBody>
      </p:sp>
      <p:pic>
        <p:nvPicPr>
          <p:cNvPr id="23557" name="図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88" y="2797175"/>
            <a:ext cx="2765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4"/>
          <p:cNvSpPr txBox="1">
            <a:spLocks/>
          </p:cNvSpPr>
          <p:nvPr/>
        </p:nvSpPr>
        <p:spPr>
          <a:xfrm>
            <a:off x="1398588" y="5534025"/>
            <a:ext cx="7570787" cy="763588"/>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主催：○○○選挙管理委員会・○○○明るい選挙推進協議会</a:t>
            </a:r>
            <a:endParaRPr lang="en-US" altLang="ja-JP" sz="2000" b="1"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Wingdings" pitchFamily="2" charset="2"/>
              <a:buNone/>
              <a:defRPr/>
            </a:pP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3"/>
          <p:cNvSpPr txBox="1">
            <a:spLocks/>
          </p:cNvSpPr>
          <p:nvPr/>
        </p:nvSpPr>
        <p:spPr>
          <a:xfrm>
            <a:off x="468313" y="476250"/>
            <a:ext cx="8229600" cy="1778000"/>
          </a:xfrm>
          <a:prstGeom prst="rect">
            <a:avLst/>
          </a:prstGeom>
        </p:spPr>
        <p:txBody>
          <a:bodyPr>
            <a:normAutofit fontScale="97500"/>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2900" kern="0" dirty="0" smtClean="0">
                <a:solidFill>
                  <a:srgbClr val="FF0000"/>
                </a:solidFill>
              </a:rPr>
              <a:t>令和６年度 新しい有権者のための</a:t>
            </a:r>
          </a:p>
          <a:p>
            <a:pPr algn="ctr">
              <a:defRPr/>
            </a:pPr>
            <a:r>
              <a:rPr lang="ja-JP" altLang="en-US" kern="0" dirty="0" smtClean="0">
                <a:solidFill>
                  <a:srgbClr val="FF0000"/>
                </a:solidFill>
              </a:rPr>
              <a:t>　　　　　　</a:t>
            </a:r>
            <a:r>
              <a:rPr lang="ja-JP" altLang="en-US" sz="7400" kern="0" dirty="0" smtClean="0">
                <a:solidFill>
                  <a:srgbClr val="FF0000"/>
                </a:solidFill>
              </a:rPr>
              <a:t>選挙講座</a:t>
            </a:r>
            <a:r>
              <a:rPr lang="ja-JP" altLang="en-US" sz="6000" kern="0" dirty="0" smtClean="0">
                <a:solidFill>
                  <a:srgbClr val="FF0000"/>
                </a:solidFill>
              </a:rPr>
              <a:t>　　　　</a:t>
            </a:r>
            <a:endParaRPr lang="ja-JP" altLang="en-US" sz="4900" kern="0" dirty="0">
              <a:solidFill>
                <a:srgbClr val="FF0000"/>
              </a:solidFill>
            </a:endParaRPr>
          </a:p>
        </p:txBody>
      </p:sp>
    </p:spTree>
    <p:extLst>
      <p:ext uri="{BB962C8B-B14F-4D97-AF65-F5344CB8AC3E}">
        <p14:creationId xmlns:p14="http://schemas.microsoft.com/office/powerpoint/2010/main" val="670912402"/>
      </p:ext>
    </p:extLst>
  </p:cSld>
  <p:clrMapOvr>
    <a:masterClrMapping/>
  </p:clrMapOvr>
  <p:transition spd="slow" advTm="18013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5843" name="テキスト プレースホルダー 1"/>
          <p:cNvSpPr txBox="1">
            <a:spLocks/>
          </p:cNvSpPr>
          <p:nvPr/>
        </p:nvSpPr>
        <p:spPr bwMode="auto">
          <a:xfrm>
            <a:off x="492125" y="17684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その</a:t>
            </a:r>
            <a:r>
              <a:rPr lang="ja-JP" altLang="en-US" sz="3600" b="1">
                <a:solidFill>
                  <a:srgbClr val="FF0000"/>
                </a:solidFill>
              </a:rPr>
              <a:t>税金</a:t>
            </a:r>
            <a:r>
              <a:rPr lang="ja-JP" altLang="en-US" sz="2800">
                <a:solidFill>
                  <a:schemeClr val="bg2"/>
                </a:solidFill>
              </a:rPr>
              <a:t>の</a:t>
            </a:r>
            <a:r>
              <a:rPr lang="ja-JP" altLang="en-US" sz="3600" b="1">
                <a:solidFill>
                  <a:srgbClr val="FF0000"/>
                </a:solidFill>
              </a:rPr>
              <a:t>使われ方は</a:t>
            </a:r>
            <a:endParaRPr lang="ja-JP" altLang="en-US" sz="3600" b="1"/>
          </a:p>
        </p:txBody>
      </p:sp>
      <p:pic>
        <p:nvPicPr>
          <p:cNvPr id="35844"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3038" y="5316538"/>
            <a:ext cx="25003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4113" y="2603500"/>
            <a:ext cx="204946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2755900"/>
            <a:ext cx="13112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405313"/>
            <a:ext cx="15843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1" descr="\\172.20.33.16\市町村課共通\70選挙\選挙啓発\016　出前講座関係\★講座スライド等\素材\IMG_0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8350" y="977900"/>
            <a:ext cx="12017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図表 20"/>
          <p:cNvGraphicFramePr/>
          <p:nvPr>
            <p:extLst>
              <p:ext uri="{D42A27DB-BD31-4B8C-83A1-F6EECF244321}">
                <p14:modId xmlns:p14="http://schemas.microsoft.com/office/powerpoint/2010/main" val="3412206372"/>
              </p:ext>
            </p:extLst>
          </p:nvPr>
        </p:nvGraphicFramePr>
        <p:xfrm>
          <a:off x="1619672" y="2276872"/>
          <a:ext cx="6840760" cy="3960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2" name="Picture 66" descr="IMG_0645"/>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824906" y="2530876"/>
            <a:ext cx="490041" cy="43630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7" descr="IMG_066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721589" y="5468069"/>
            <a:ext cx="704500" cy="52923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9" descr="IMG_0663"/>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284209" y="3911394"/>
            <a:ext cx="572725" cy="5727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172.20.33.16\市町村課共通\70選挙\選挙啓発\016　出前講座関係\★講座スライド等\素材\IMG_0389.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091945" y="4748620"/>
            <a:ext cx="645297" cy="51413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C:\Users\2000362fa\Desktop\IMG_0686.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79434" y="3183724"/>
            <a:ext cx="630321" cy="631379"/>
          </a:xfrm>
          <a:prstGeom prst="ellipse">
            <a:avLst/>
          </a:prstGeom>
          <a:noFill/>
          <a:extLst>
            <a:ext uri="{909E8E84-426E-40DD-AFC4-6F175D3DCCD1}">
              <a14:hiddenFill xmlns:a14="http://schemas.microsoft.com/office/drawing/2010/main">
                <a:solidFill>
                  <a:srgbClr val="FFFFFF"/>
                </a:solidFill>
              </a14:hiddenFill>
            </a:ext>
          </a:extLst>
        </p:spPr>
      </p:pic>
      <p:sp>
        <p:nvSpPr>
          <p:cNvPr id="35856" name="正方形/長方形 1"/>
          <p:cNvSpPr>
            <a:spLocks noChangeArrowheads="1"/>
          </p:cNvSpPr>
          <p:nvPr/>
        </p:nvSpPr>
        <p:spPr bwMode="auto">
          <a:xfrm>
            <a:off x="2525719" y="2523041"/>
            <a:ext cx="1557338"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a:solidFill>
                  <a:srgbClr val="008000"/>
                </a:solidFill>
                <a:latin typeface="Tahoma" panose="020B0604030504040204" pitchFamily="34" charset="0"/>
                <a:ea typeface="ＭＳ Ｐゴシック" panose="020B0600070205080204" pitchFamily="50" charset="-128"/>
              </a:rPr>
              <a:t>　教育</a:t>
            </a:r>
          </a:p>
        </p:txBody>
      </p:sp>
      <p:sp>
        <p:nvSpPr>
          <p:cNvPr id="35857" name="正方形/長方形 16"/>
          <p:cNvSpPr>
            <a:spLocks noChangeArrowheads="1"/>
          </p:cNvSpPr>
          <p:nvPr/>
        </p:nvSpPr>
        <p:spPr bwMode="auto">
          <a:xfrm>
            <a:off x="2898392" y="3260588"/>
            <a:ext cx="1338263" cy="5222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dirty="0">
                <a:solidFill>
                  <a:srgbClr val="008000"/>
                </a:solidFill>
                <a:latin typeface="Tahoma" panose="020B0604030504040204" pitchFamily="34" charset="0"/>
                <a:ea typeface="ＭＳ Ｐゴシック" panose="020B0600070205080204" pitchFamily="50" charset="-128"/>
              </a:rPr>
              <a:t>　防災</a:t>
            </a:r>
          </a:p>
        </p:txBody>
      </p:sp>
      <p:sp>
        <p:nvSpPr>
          <p:cNvPr id="18" name="正方形/長方形 17"/>
          <p:cNvSpPr>
            <a:spLocks noChangeArrowheads="1"/>
          </p:cNvSpPr>
          <p:nvPr/>
        </p:nvSpPr>
        <p:spPr bwMode="auto">
          <a:xfrm>
            <a:off x="3114405" y="3994063"/>
            <a:ext cx="1216025" cy="503238"/>
          </a:xfrm>
          <a:prstGeom prst="rect">
            <a:avLst/>
          </a:prstGeom>
          <a:solidFill>
            <a:schemeClr val="accent1">
              <a:lumMod val="20000"/>
              <a:lumOff val="80000"/>
            </a:schemeClr>
          </a:solidFill>
          <a:ln>
            <a:noFill/>
          </a:ln>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福祉　</a:t>
            </a:r>
          </a:p>
        </p:txBody>
      </p:sp>
      <p:sp>
        <p:nvSpPr>
          <p:cNvPr id="19" name="正方形/長方形 18"/>
          <p:cNvSpPr>
            <a:spLocks noChangeArrowheads="1"/>
          </p:cNvSpPr>
          <p:nvPr/>
        </p:nvSpPr>
        <p:spPr bwMode="auto">
          <a:xfrm>
            <a:off x="2947345" y="4708488"/>
            <a:ext cx="2079625" cy="568325"/>
          </a:xfrm>
          <a:prstGeom prst="rect">
            <a:avLst/>
          </a:prstGeom>
          <a:solidFill>
            <a:schemeClr val="accent6">
              <a:lumMod val="20000"/>
              <a:lumOff val="80000"/>
            </a:schemeClr>
          </a:solidFill>
          <a:ln>
            <a:noFill/>
          </a:ln>
        </p:spPr>
        <p:txBody>
          <a:bodyPr/>
          <a:lstStyle/>
          <a:p>
            <a:pP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　公共事業</a:t>
            </a:r>
          </a:p>
        </p:txBody>
      </p:sp>
      <p:sp>
        <p:nvSpPr>
          <p:cNvPr id="20" name="正方形/長方形 19"/>
          <p:cNvSpPr>
            <a:spLocks noChangeArrowheads="1"/>
          </p:cNvSpPr>
          <p:nvPr/>
        </p:nvSpPr>
        <p:spPr bwMode="auto">
          <a:xfrm>
            <a:off x="2675458" y="5501181"/>
            <a:ext cx="1558925" cy="479425"/>
          </a:xfrm>
          <a:prstGeom prst="rect">
            <a:avLst/>
          </a:prstGeom>
          <a:solidFill>
            <a:schemeClr val="tx2">
              <a:lumMod val="20000"/>
              <a:lumOff val="80000"/>
            </a:schemeClr>
          </a:solidFill>
          <a:ln>
            <a:noFill/>
          </a:ln>
        </p:spPr>
        <p:txBody>
          <a:bodyPr/>
          <a:lstStyle/>
          <a:p>
            <a:pP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　環境</a:t>
            </a:r>
          </a:p>
        </p:txBody>
      </p:sp>
    </p:spTree>
    <p:custDataLst>
      <p:tags r:id="rId1"/>
    </p:custDataLst>
  </p:cSld>
  <p:clrMapOvr>
    <a:masterClrMapping/>
  </p:clrMapOvr>
  <p:transition spd="slow" advTm="286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bwMode="auto">
          <a:xfrm>
            <a:off x="1730375" y="2695575"/>
            <a:ext cx="1249363" cy="1184275"/>
          </a:xfrm>
          <a:prstGeom prst="ellipse">
            <a:avLst/>
          </a:prstGeom>
          <a:solidFill>
            <a:srgbClr val="B1F1D4"/>
          </a:solidFill>
          <a:ln w="63500" cap="flat" cmpd="sng" algn="ctr">
            <a:solidFill>
              <a:schemeClr val="accent5">
                <a:lumMod val="75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37891" name="Picture 11" descr="C:\Users\2000362fa\Desktop\画像\IMG_0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35425"/>
            <a:ext cx="1970087" cy="180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円/楕円 16"/>
          <p:cNvSpPr/>
          <p:nvPr/>
        </p:nvSpPr>
        <p:spPr bwMode="auto">
          <a:xfrm>
            <a:off x="2571750" y="4479925"/>
            <a:ext cx="1584325" cy="1500188"/>
          </a:xfrm>
          <a:prstGeom prst="ellipse">
            <a:avLst/>
          </a:prstGeom>
          <a:solidFill>
            <a:schemeClr val="tx2">
              <a:lumMod val="20000"/>
              <a:lumOff val="80000"/>
            </a:schemeClr>
          </a:solidFill>
          <a:ln w="63500" cap="flat" cmpd="sng" algn="ctr">
            <a:solidFill>
              <a:schemeClr val="tx2">
                <a:lumMod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 name="円/楕円 2"/>
          <p:cNvSpPr/>
          <p:nvPr/>
        </p:nvSpPr>
        <p:spPr bwMode="auto">
          <a:xfrm>
            <a:off x="384175" y="2776538"/>
            <a:ext cx="1584325" cy="1498600"/>
          </a:xfrm>
          <a:prstGeom prst="ellipse">
            <a:avLst/>
          </a:prstGeom>
          <a:solidFill>
            <a:schemeClr val="accent5">
              <a:lumMod val="90000"/>
            </a:schemeClr>
          </a:solidFill>
          <a:ln w="635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7894" name="角丸四角形 25"/>
          <p:cNvSpPr>
            <a:spLocks noChangeArrowheads="1"/>
          </p:cNvSpPr>
          <p:nvPr/>
        </p:nvSpPr>
        <p:spPr bwMode="auto">
          <a:xfrm>
            <a:off x="4427538" y="2568575"/>
            <a:ext cx="4065587" cy="3313113"/>
          </a:xfrm>
          <a:prstGeom prst="roundRect">
            <a:avLst>
              <a:gd name="adj" fmla="val 9736"/>
            </a:avLst>
          </a:prstGeom>
          <a:solidFill>
            <a:srgbClr val="FFCCCC"/>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lnSpc>
                <a:spcPts val="10000"/>
              </a:lnSpc>
              <a:buClr>
                <a:schemeClr val="bg1"/>
              </a:buClr>
              <a:buSzPct val="100000"/>
              <a:buFont typeface="Wingdings" panose="05000000000000000000" pitchFamily="2" charset="2"/>
              <a:buNone/>
            </a:pPr>
            <a:endParaRPr lang="ja-JP" altLang="en-US" sz="6600" b="1">
              <a:solidFill>
                <a:srgbClr val="00B050"/>
              </a:solidFill>
              <a:latin typeface="Tahoma" panose="020B0604030504040204" pitchFamily="34" charset="0"/>
              <a:ea typeface="ＭＳ Ｐゴシック" panose="020B0600070205080204" pitchFamily="50" charset="-128"/>
            </a:endParaRPr>
          </a:p>
        </p:txBody>
      </p:sp>
      <p:sp>
        <p:nvSpPr>
          <p:cNvPr id="37895"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7896" name="テキスト プレースホルダー 1"/>
          <p:cNvSpPr txBox="1">
            <a:spLocks/>
          </p:cNvSpPr>
          <p:nvPr/>
        </p:nvSpPr>
        <p:spPr bwMode="auto">
          <a:xfrm>
            <a:off x="492125" y="1920875"/>
            <a:ext cx="8256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その</a:t>
            </a:r>
            <a:r>
              <a:rPr lang="ja-JP" altLang="en-US" sz="3600" b="1">
                <a:solidFill>
                  <a:srgbClr val="FF0000"/>
                </a:solidFill>
              </a:rPr>
              <a:t>税金</a:t>
            </a:r>
            <a:r>
              <a:rPr lang="ja-JP" altLang="en-US" sz="2800">
                <a:solidFill>
                  <a:schemeClr val="bg2"/>
                </a:solidFill>
              </a:rPr>
              <a:t>の</a:t>
            </a:r>
            <a:r>
              <a:rPr lang="ja-JP" altLang="en-US" sz="3600" b="1">
                <a:solidFill>
                  <a:srgbClr val="FF0000"/>
                </a:solidFill>
              </a:rPr>
              <a:t>使い道</a:t>
            </a:r>
            <a:r>
              <a:rPr lang="ja-JP" altLang="en-US" sz="2800">
                <a:solidFill>
                  <a:schemeClr val="bg2"/>
                </a:solidFill>
              </a:rPr>
              <a:t>を決めるのは</a:t>
            </a:r>
            <a:r>
              <a:rPr lang="en-US" altLang="ja-JP" sz="2800">
                <a:solidFill>
                  <a:schemeClr val="bg2"/>
                </a:solidFill>
              </a:rPr>
              <a:t>…</a:t>
            </a:r>
            <a:endParaRPr lang="ja-JP" altLang="en-US" sz="2800" b="1">
              <a:solidFill>
                <a:srgbClr val="FF0000"/>
              </a:solidFill>
            </a:endParaRPr>
          </a:p>
        </p:txBody>
      </p:sp>
      <p:pic>
        <p:nvPicPr>
          <p:cNvPr id="37897"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71950"/>
            <a:ext cx="255111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1213" y="4224338"/>
            <a:ext cx="157321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図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6763" y="2847975"/>
            <a:ext cx="635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図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2125" y="2847975"/>
            <a:ext cx="1368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1" descr="\\172.20.33.16\市町村課共通\70選挙\選挙啓発\016　出前講座関係\★講座スライド等\素材\IMG_03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3363" y="3930650"/>
            <a:ext cx="7794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角丸四角形 12"/>
          <p:cNvSpPr>
            <a:spLocks noChangeArrowheads="1"/>
          </p:cNvSpPr>
          <p:nvPr/>
        </p:nvSpPr>
        <p:spPr bwMode="auto">
          <a:xfrm>
            <a:off x="4621213" y="2776538"/>
            <a:ext cx="2840037" cy="1250950"/>
          </a:xfrm>
          <a:prstGeom prst="roundRect">
            <a:avLst>
              <a:gd name="adj" fmla="val 1666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solidFill>
                  <a:srgbClr val="FF0000"/>
                </a:solidFill>
                <a:latin typeface="Tahoma" panose="020B0604030504040204" pitchFamily="34" charset="0"/>
                <a:ea typeface="ＭＳ Ｐゴシック" panose="020B0600070205080204" pitchFamily="50" charset="-128"/>
              </a:rPr>
              <a:t>○○年度</a:t>
            </a:r>
          </a:p>
          <a:p>
            <a:pPr eaLnBrk="1" hangingPunct="1">
              <a:buClr>
                <a:schemeClr val="bg1"/>
              </a:buClr>
              <a:buSzPct val="100000"/>
              <a:buFont typeface="Wingdings" panose="05000000000000000000" pitchFamily="2" charset="2"/>
              <a:buNone/>
            </a:pPr>
            <a:r>
              <a:rPr lang="ja-JP" altLang="en-US" sz="2000" b="1">
                <a:solidFill>
                  <a:srgbClr val="FF0000"/>
                </a:solidFill>
                <a:latin typeface="Tahoma" panose="020B0604030504040204" pitchFamily="34" charset="0"/>
                <a:ea typeface="ＭＳ Ｐゴシック" panose="020B0600070205080204" pitchFamily="50" charset="-128"/>
              </a:rPr>
              <a:t>　</a:t>
            </a:r>
            <a:r>
              <a:rPr lang="ja-JP" altLang="en-US" sz="4000" b="1">
                <a:solidFill>
                  <a:srgbClr val="FF0000"/>
                </a:solidFill>
                <a:latin typeface="Tahoma" panose="020B0604030504040204" pitchFamily="34" charset="0"/>
                <a:ea typeface="ＭＳ Ｐゴシック" panose="020B0600070205080204" pitchFamily="50" charset="-128"/>
              </a:rPr>
              <a:t>予算成立</a:t>
            </a:r>
            <a:endParaRPr lang="ja-JP" altLang="ja-JP" sz="4000" b="1">
              <a:solidFill>
                <a:srgbClr val="FF0000"/>
              </a:solidFill>
              <a:latin typeface="Tahoma" panose="020B0604030504040204" pitchFamily="34" charset="0"/>
              <a:ea typeface="ＭＳ Ｐゴシック" panose="020B0600070205080204" pitchFamily="50" charset="-128"/>
            </a:endParaRPr>
          </a:p>
        </p:txBody>
      </p:sp>
      <p:pic>
        <p:nvPicPr>
          <p:cNvPr id="37903" name="Picture 5" descr="C:\Users\2000362fa\Desktop\senkyo_rikkouho[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2763" y="4621213"/>
            <a:ext cx="6223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bwMode="auto">
          <a:xfrm>
            <a:off x="2671763" y="3879850"/>
            <a:ext cx="381000" cy="600075"/>
          </a:xfrm>
          <a:prstGeom prst="straightConnector1">
            <a:avLst/>
          </a:prstGeom>
          <a:solidFill>
            <a:srgbClr val="CCFFFF"/>
          </a:solidFill>
          <a:ln w="63500" cap="flat" cmpd="sng" algn="ctr">
            <a:solidFill>
              <a:schemeClr val="tx2">
                <a:lumMod val="50000"/>
              </a:schemeClr>
            </a:solidFill>
            <a:prstDash val="solid"/>
            <a:round/>
            <a:headEnd type="none" w="med" len="med"/>
            <a:tailEnd type="arrow"/>
          </a:ln>
          <a:effectLst/>
        </p:spPr>
      </p:cxnSp>
      <p:cxnSp>
        <p:nvCxnSpPr>
          <p:cNvPr id="21" name="直線矢印コネクタ 20"/>
          <p:cNvCxnSpPr/>
          <p:nvPr/>
        </p:nvCxnSpPr>
        <p:spPr bwMode="auto">
          <a:xfrm flipV="1">
            <a:off x="4189413" y="5229225"/>
            <a:ext cx="431800" cy="149225"/>
          </a:xfrm>
          <a:prstGeom prst="straightConnector1">
            <a:avLst/>
          </a:prstGeom>
          <a:solidFill>
            <a:srgbClr val="CCFFFF"/>
          </a:solidFill>
          <a:ln w="63500" cap="flat" cmpd="sng" algn="ctr">
            <a:solidFill>
              <a:schemeClr val="tx2">
                <a:lumMod val="50000"/>
              </a:schemeClr>
            </a:solidFill>
            <a:prstDash val="solid"/>
            <a:round/>
            <a:headEnd type="none" w="med" len="med"/>
            <a:tailEnd type="arrow"/>
          </a:ln>
          <a:effectLst/>
        </p:spPr>
      </p:cxnSp>
    </p:spTree>
    <p:custDataLst>
      <p:tags r:id="rId1"/>
    </p:custDataLst>
  </p:cSld>
  <p:clrMapOvr>
    <a:masterClrMapping/>
  </p:clrMapOvr>
  <p:transition spd="slow" advTm="286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a:spLocks noChangeArrowheads="1"/>
          </p:cNvSpPr>
          <p:nvPr/>
        </p:nvSpPr>
        <p:spPr bwMode="auto">
          <a:xfrm>
            <a:off x="612775" y="5551488"/>
            <a:ext cx="3454400" cy="541337"/>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2" name="正方形/長方形 1"/>
          <p:cNvSpPr>
            <a:spLocks noChangeArrowheads="1"/>
          </p:cNvSpPr>
          <p:nvPr/>
        </p:nvSpPr>
        <p:spPr bwMode="auto">
          <a:xfrm>
            <a:off x="900113" y="5011738"/>
            <a:ext cx="7632700" cy="53975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39940"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9941" name="テキスト プレースホルダー 1"/>
          <p:cNvSpPr txBox="1">
            <a:spLocks/>
          </p:cNvSpPr>
          <p:nvPr/>
        </p:nvSpPr>
        <p:spPr bwMode="auto">
          <a:xfrm>
            <a:off x="492125" y="1920875"/>
            <a:ext cx="8256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3600" b="1"/>
              <a:t>選挙の意義</a:t>
            </a:r>
            <a:endParaRPr lang="ja-JP" altLang="en-US" sz="2800" b="1"/>
          </a:p>
        </p:txBody>
      </p:sp>
      <p:sp>
        <p:nvSpPr>
          <p:cNvPr id="39942" name="テキスト プレースホルダー 1"/>
          <p:cNvSpPr txBox="1">
            <a:spLocks/>
          </p:cNvSpPr>
          <p:nvPr/>
        </p:nvSpPr>
        <p:spPr bwMode="auto">
          <a:xfrm>
            <a:off x="755650" y="2563813"/>
            <a:ext cx="77771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b="1"/>
              <a:t>　私たちの生活のため、国や街の発展のため、私たちの意見を届けてくれる住民の代表者を決めるために</a:t>
            </a:r>
          </a:p>
          <a:p>
            <a:pPr>
              <a:buFont typeface="Wingdings" panose="05000000000000000000" pitchFamily="2" charset="2"/>
              <a:buNone/>
            </a:pPr>
            <a:r>
              <a:rPr lang="ja-JP" altLang="en-US" sz="2400" b="1"/>
              <a:t>「選挙」が必要</a:t>
            </a:r>
          </a:p>
        </p:txBody>
      </p:sp>
      <p:sp>
        <p:nvSpPr>
          <p:cNvPr id="39943" name="テキスト プレースホルダー 1"/>
          <p:cNvSpPr txBox="1">
            <a:spLocks/>
          </p:cNvSpPr>
          <p:nvPr/>
        </p:nvSpPr>
        <p:spPr bwMode="auto">
          <a:xfrm>
            <a:off x="1835150" y="4978400"/>
            <a:ext cx="30972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FF0000"/>
                </a:solidFill>
              </a:rPr>
              <a:t>　</a:t>
            </a:r>
            <a:endParaRPr lang="ja-JP" altLang="en-US" sz="2800" b="1">
              <a:solidFill>
                <a:srgbClr val="FF0000"/>
              </a:solidFill>
            </a:endParaRPr>
          </a:p>
        </p:txBody>
      </p:sp>
      <p:sp>
        <p:nvSpPr>
          <p:cNvPr id="3" name="テキスト プレースホルダー 1"/>
          <p:cNvSpPr txBox="1">
            <a:spLocks/>
          </p:cNvSpPr>
          <p:nvPr/>
        </p:nvSpPr>
        <p:spPr bwMode="auto">
          <a:xfrm>
            <a:off x="525463" y="3930650"/>
            <a:ext cx="8007350" cy="2162175"/>
          </a:xfrm>
          <a:prstGeom prst="rect">
            <a:avLst/>
          </a:prstGeom>
          <a:noFill/>
          <a:ln w="635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b="1" dirty="0">
                <a:solidFill>
                  <a:schemeClr val="tx2"/>
                </a:solidFill>
              </a:rPr>
              <a:t>　議員の判断によって、私たちの生活や国の発展が決まるとも言える。</a:t>
            </a:r>
            <a:endParaRPr lang="en-US" altLang="ja-JP" sz="2800" b="1" dirty="0">
              <a:solidFill>
                <a:schemeClr val="tx2"/>
              </a:solidFill>
            </a:endParaRPr>
          </a:p>
          <a:p>
            <a:pPr>
              <a:buFont typeface="Wingdings" panose="05000000000000000000" pitchFamily="2" charset="2"/>
              <a:buNone/>
            </a:pPr>
            <a:r>
              <a:rPr lang="ja-JP" altLang="en-US" sz="3600" b="1" dirty="0">
                <a:solidFill>
                  <a:srgbClr val="FF0000"/>
                </a:solidFill>
              </a:rPr>
              <a:t>  </a:t>
            </a:r>
            <a:r>
              <a:rPr lang="ja-JP" altLang="en-US" sz="3600" b="1" dirty="0">
                <a:solidFill>
                  <a:schemeClr val="tx2"/>
                </a:solidFill>
              </a:rPr>
              <a:t>私たちは、しっかりとした候補者を選ぶことが大事</a:t>
            </a: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txBox="1">
            <a:spLocks/>
          </p:cNvSpPr>
          <p:nvPr/>
        </p:nvSpPr>
        <p:spPr bwMode="auto">
          <a:xfrm>
            <a:off x="1476375" y="836613"/>
            <a:ext cx="53784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宮城県の投票率は？</a:t>
            </a:r>
          </a:p>
        </p:txBody>
      </p:sp>
      <p:sp>
        <p:nvSpPr>
          <p:cNvPr id="8" name="角丸四角形 7"/>
          <p:cNvSpPr/>
          <p:nvPr/>
        </p:nvSpPr>
        <p:spPr bwMode="hidden">
          <a:xfrm>
            <a:off x="323850" y="2133600"/>
            <a:ext cx="8569325" cy="3816350"/>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itchFamily="50" charset="-128"/>
                <a:ea typeface="HG丸ｺﾞｼｯｸM-PRO" pitchFamily="50" charset="-128"/>
              </a:rPr>
              <a:t> </a:t>
            </a:r>
            <a:r>
              <a:rPr lang="en-US" altLang="ja-JP" sz="4400" b="1" dirty="0" smtClean="0">
                <a:latin typeface="HG丸ｺﾞｼｯｸM-PRO" pitchFamily="50" charset="-128"/>
                <a:ea typeface="HG丸ｺﾞｼｯｸM-PRO" pitchFamily="50" charset="-128"/>
              </a:rPr>
              <a:t>R</a:t>
            </a:r>
            <a:r>
              <a:rPr lang="ja-JP" altLang="en-US" sz="4400" b="1" dirty="0" smtClean="0">
                <a:latin typeface="HG丸ｺﾞｼｯｸM-PRO" pitchFamily="50" charset="-128"/>
                <a:ea typeface="HG丸ｺﾞｼｯｸM-PRO" pitchFamily="50" charset="-128"/>
              </a:rPr>
              <a:t>４</a:t>
            </a:r>
            <a:r>
              <a:rPr lang="ja-JP" altLang="en-US" sz="4400" b="1" dirty="0">
                <a:latin typeface="HG丸ｺﾞｼｯｸM-PRO" pitchFamily="50" charset="-128"/>
                <a:ea typeface="HG丸ｺﾞｼｯｸM-PRO" pitchFamily="50" charset="-128"/>
              </a:rPr>
              <a:t>参議院</a:t>
            </a:r>
            <a:r>
              <a:rPr lang="ja-JP" altLang="en-US" sz="4400" b="1" dirty="0" smtClean="0">
                <a:latin typeface="HG丸ｺﾞｼｯｸM-PRO" pitchFamily="50" charset="-128"/>
                <a:ea typeface="HG丸ｺﾞｼｯｸM-PRO" pitchFamily="50" charset="-128"/>
              </a:rPr>
              <a:t>議員</a:t>
            </a:r>
            <a:r>
              <a:rPr lang="ja-JP" altLang="en-US" sz="4400" b="1" dirty="0">
                <a:latin typeface="HG丸ｺﾞｼｯｸM-PRO" pitchFamily="50" charset="-128"/>
                <a:ea typeface="HG丸ｺﾞｼｯｸM-PRO" pitchFamily="50" charset="-128"/>
              </a:rPr>
              <a:t>通常</a:t>
            </a:r>
            <a:r>
              <a:rPr lang="ja-JP" altLang="en-US" sz="4400" b="1" dirty="0" smtClean="0">
                <a:latin typeface="HG丸ｺﾞｼｯｸM-PRO" pitchFamily="50" charset="-128"/>
                <a:ea typeface="HG丸ｺﾞｼｯｸM-PRO" pitchFamily="50" charset="-128"/>
              </a:rPr>
              <a:t>選挙</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a:p>
            <a:pPr algn="ctr" eaLnBrk="1" hangingPunct="1">
              <a:spcBef>
                <a:spcPct val="20000"/>
              </a:spcBef>
              <a:buClr>
                <a:schemeClr val="bg1"/>
              </a:buClr>
              <a:buSzPct val="100000"/>
              <a:buFont typeface="Wingdings" panose="05000000000000000000" pitchFamily="2" charset="2"/>
              <a:buNone/>
              <a:defRPr/>
            </a:pPr>
            <a:endParaRPr lang="en-US" altLang="ja-JP" sz="40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9" name="角丸四角形 8"/>
          <p:cNvSpPr/>
          <p:nvPr/>
        </p:nvSpPr>
        <p:spPr bwMode="hidden">
          <a:xfrm>
            <a:off x="323850" y="3068638"/>
            <a:ext cx="8569325" cy="936625"/>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７２％</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4005263"/>
            <a:ext cx="8569325" cy="935037"/>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６１</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４８</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3" name="フリーフォーム 12"/>
          <p:cNvSpPr/>
          <p:nvPr/>
        </p:nvSpPr>
        <p:spPr bwMode="auto">
          <a:xfrm>
            <a:off x="5364163" y="2636838"/>
            <a:ext cx="3221037" cy="33131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alpha val="23000"/>
            </a:schemeClr>
          </a:solidFill>
          <a:ln w="508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419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4430713"/>
            <a:ext cx="1546225" cy="14684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2" descr="C:\Users\2000362fa\Desktop\senkyo_bako[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3314700"/>
            <a:ext cx="9525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角丸四角形 1"/>
          <p:cNvSpPr>
            <a:spLocks noChangeArrowheads="1"/>
          </p:cNvSpPr>
          <p:nvPr/>
        </p:nvSpPr>
        <p:spPr bwMode="auto">
          <a:xfrm>
            <a:off x="1476375" y="4997450"/>
            <a:ext cx="4032250"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240035731"/>
      </p:ext>
    </p:ext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barn(inVertical)">
                                      <p:cBhvr>
                                        <p:cTn id="7"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txBox="1">
            <a:spLocks/>
          </p:cNvSpPr>
          <p:nvPr/>
        </p:nvSpPr>
        <p:spPr bwMode="auto">
          <a:xfrm>
            <a:off x="1258888" y="908050"/>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dirty="0" smtClean="0">
                <a:solidFill>
                  <a:schemeClr val="tx2"/>
                </a:solidFill>
              </a:rPr>
              <a:t>１８・１９歳</a:t>
            </a:r>
            <a:r>
              <a:rPr lang="ja-JP" altLang="en-US" sz="4000" b="1" dirty="0">
                <a:solidFill>
                  <a:schemeClr val="tx2"/>
                </a:solidFill>
              </a:rPr>
              <a:t>の投票率は？</a:t>
            </a:r>
          </a:p>
        </p:txBody>
      </p:sp>
      <p:sp>
        <p:nvSpPr>
          <p:cNvPr id="8" name="角丸四角形 7"/>
          <p:cNvSpPr/>
          <p:nvPr/>
        </p:nvSpPr>
        <p:spPr bwMode="hidden">
          <a:xfrm>
            <a:off x="323850" y="2205038"/>
            <a:ext cx="8569325" cy="3744912"/>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en-US" altLang="ja-JP" sz="4000" b="1" dirty="0" smtClean="0">
                <a:solidFill>
                  <a:schemeClr val="bg2">
                    <a:lumMod val="90000"/>
                    <a:lumOff val="10000"/>
                  </a:schemeClr>
                </a:solidFill>
                <a:latin typeface="HG丸ｺﾞｼｯｸM-PRO" pitchFamily="50" charset="-128"/>
                <a:ea typeface="HG丸ｺﾞｼｯｸM-PRO" pitchFamily="50" charset="-128"/>
              </a:rPr>
              <a:t>R</a:t>
            </a:r>
            <a:r>
              <a:rPr lang="ja-JP" altLang="en-US" sz="4000" b="1" dirty="0" smtClean="0">
                <a:solidFill>
                  <a:schemeClr val="bg2">
                    <a:lumMod val="90000"/>
                    <a:lumOff val="10000"/>
                  </a:schemeClr>
                </a:solidFill>
                <a:latin typeface="HG丸ｺﾞｼｯｸM-PRO" pitchFamily="50" charset="-128"/>
                <a:ea typeface="HG丸ｺﾞｼｯｸM-PRO" pitchFamily="50" charset="-128"/>
              </a:rPr>
              <a:t>４</a:t>
            </a:r>
            <a:r>
              <a:rPr lang="ja-JP" altLang="en-US" sz="4000" b="1" dirty="0">
                <a:solidFill>
                  <a:schemeClr val="bg2">
                    <a:lumMod val="90000"/>
                    <a:lumOff val="10000"/>
                  </a:schemeClr>
                </a:solidFill>
                <a:latin typeface="HG丸ｺﾞｼｯｸM-PRO" pitchFamily="50" charset="-128"/>
                <a:ea typeface="HG丸ｺﾞｼｯｸM-PRO" pitchFamily="50" charset="-128"/>
              </a:rPr>
              <a:t>参議院議員</a:t>
            </a:r>
            <a:r>
              <a:rPr lang="ja-JP" altLang="en-US" sz="4000" b="1" dirty="0" smtClean="0">
                <a:solidFill>
                  <a:schemeClr val="bg2">
                    <a:lumMod val="90000"/>
                    <a:lumOff val="10000"/>
                  </a:schemeClr>
                </a:solidFill>
                <a:latin typeface="HG丸ｺﾞｼｯｸM-PRO" pitchFamily="50" charset="-128"/>
                <a:ea typeface="HG丸ｺﾞｼｯｸM-PRO" pitchFamily="50" charset="-128"/>
              </a:rPr>
              <a:t>通常選挙</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p:txBody>
      </p:sp>
      <p:sp>
        <p:nvSpPr>
          <p:cNvPr id="9" name="角丸四角形 8"/>
          <p:cNvSpPr/>
          <p:nvPr/>
        </p:nvSpPr>
        <p:spPr bwMode="hidden">
          <a:xfrm>
            <a:off x="323850" y="3068638"/>
            <a:ext cx="8569325" cy="936625"/>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３６</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4005263"/>
            <a:ext cx="8569325" cy="935037"/>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４９</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６６</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3" name="フリーフォーム 12"/>
          <p:cNvSpPr/>
          <p:nvPr/>
        </p:nvSpPr>
        <p:spPr bwMode="auto">
          <a:xfrm>
            <a:off x="5508625" y="2852738"/>
            <a:ext cx="3076575" cy="30972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alpha val="23000"/>
            </a:schemeClr>
          </a:solidFill>
          <a:ln w="508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6" name="Picture 5" descr="C:\Users\2000362fa\Desktop\touhyou_bo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3578225"/>
            <a:ext cx="128111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C:\Users\2000362fa\Desktop\touhyou_gir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038" y="3562350"/>
            <a:ext cx="130333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角丸四角形 11"/>
          <p:cNvSpPr>
            <a:spLocks noChangeArrowheads="1"/>
          </p:cNvSpPr>
          <p:nvPr/>
        </p:nvSpPr>
        <p:spPr bwMode="auto">
          <a:xfrm>
            <a:off x="1692275" y="3181350"/>
            <a:ext cx="4032250" cy="792163"/>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1262132339"/>
      </p:ext>
    </p:ext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barn(inVertical)">
                                      <p:cBhvr>
                                        <p:cTn id="19"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5"/>
          <p:cNvGraphicFramePr>
            <a:graphicFrameLocks noGrp="1"/>
          </p:cNvGraphicFramePr>
          <p:nvPr>
            <p:ph idx="1"/>
            <p:extLst/>
          </p:nvPr>
        </p:nvGraphicFramePr>
        <p:xfrm>
          <a:off x="-180975" y="1797050"/>
          <a:ext cx="9161463" cy="4402138"/>
        </p:xfrm>
        <a:graphic>
          <a:graphicData uri="http://schemas.openxmlformats.org/drawingml/2006/chart">
            <c:chart xmlns:c="http://schemas.openxmlformats.org/drawingml/2006/chart" xmlns:r="http://schemas.openxmlformats.org/officeDocument/2006/relationships" r:id="rId3"/>
          </a:graphicData>
        </a:graphic>
      </p:graphicFrame>
      <p:sp>
        <p:nvSpPr>
          <p:cNvPr id="46083" name="テキスト プレースホルダー 4"/>
          <p:cNvSpPr txBox="1">
            <a:spLocks/>
          </p:cNvSpPr>
          <p:nvPr/>
        </p:nvSpPr>
        <p:spPr bwMode="auto">
          <a:xfrm>
            <a:off x="1295400" y="1125538"/>
            <a:ext cx="6654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en-US" altLang="ja-JP" b="1" dirty="0" smtClean="0">
                <a:solidFill>
                  <a:srgbClr val="003399"/>
                </a:solidFill>
                <a:latin typeface="メイリオ" panose="020B0604030504040204" pitchFamily="50" charset="-128"/>
                <a:ea typeface="メイリオ" panose="020B0604030504040204" pitchFamily="50" charset="-128"/>
              </a:rPr>
              <a:t>R</a:t>
            </a:r>
            <a:r>
              <a:rPr lang="ja-JP" altLang="en-US" b="1" dirty="0" smtClean="0">
                <a:solidFill>
                  <a:srgbClr val="003399"/>
                </a:solidFill>
                <a:latin typeface="メイリオ" panose="020B0604030504040204" pitchFamily="50" charset="-128"/>
                <a:ea typeface="メイリオ" panose="020B0604030504040204" pitchFamily="50" charset="-128"/>
              </a:rPr>
              <a:t>４参議の</a:t>
            </a:r>
            <a:r>
              <a:rPr lang="ja-JP" altLang="en-US" b="1" dirty="0">
                <a:solidFill>
                  <a:srgbClr val="003399"/>
                </a:solidFill>
                <a:latin typeface="メイリオ" panose="020B0604030504040204" pitchFamily="50" charset="-128"/>
                <a:ea typeface="メイリオ" panose="020B0604030504040204" pitchFamily="50" charset="-128"/>
              </a:rPr>
              <a:t>年代別投票率</a:t>
            </a:r>
          </a:p>
        </p:txBody>
      </p:sp>
      <p:sp>
        <p:nvSpPr>
          <p:cNvPr id="46084" name="円/楕円 2"/>
          <p:cNvSpPr>
            <a:spLocks noChangeArrowheads="1"/>
          </p:cNvSpPr>
          <p:nvPr/>
        </p:nvSpPr>
        <p:spPr bwMode="auto">
          <a:xfrm>
            <a:off x="642938" y="3644900"/>
            <a:ext cx="647700" cy="1439863"/>
          </a:xfrm>
          <a:prstGeom prst="ellipse">
            <a:avLst/>
          </a:prstGeom>
          <a:noFill/>
          <a:ln w="762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6085" name="円/楕円 6"/>
          <p:cNvSpPr>
            <a:spLocks noChangeArrowheads="1"/>
          </p:cNvSpPr>
          <p:nvPr/>
        </p:nvSpPr>
        <p:spPr bwMode="auto">
          <a:xfrm>
            <a:off x="1320800" y="3933825"/>
            <a:ext cx="576263" cy="1150938"/>
          </a:xfrm>
          <a:prstGeom prst="ellipse">
            <a:avLst/>
          </a:prstGeom>
          <a:noFill/>
          <a:ln w="762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nvGrpSpPr>
          <p:cNvPr id="46086" name="グループ化 8"/>
          <p:cNvGrpSpPr>
            <a:grpSpLocks/>
          </p:cNvGrpSpPr>
          <p:nvPr/>
        </p:nvGrpSpPr>
        <p:grpSpPr bwMode="auto">
          <a:xfrm>
            <a:off x="642938" y="1954213"/>
            <a:ext cx="2225675" cy="595312"/>
            <a:chOff x="6233918" y="4941029"/>
            <a:chExt cx="2226143" cy="595227"/>
          </a:xfrm>
        </p:grpSpPr>
        <p:sp>
          <p:nvSpPr>
            <p:cNvPr id="30736" name="テキスト ボックス 2"/>
            <p:cNvSpPr txBox="1">
              <a:spLocks noChangeArrowheads="1"/>
            </p:cNvSpPr>
            <p:nvPr/>
          </p:nvSpPr>
          <p:spPr bwMode="auto">
            <a:xfrm>
              <a:off x="6300607" y="4993409"/>
              <a:ext cx="2159454" cy="52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2800" b="1" dirty="0" smtClean="0"/>
                <a:t>　</a:t>
              </a:r>
              <a:r>
                <a:rPr lang="ja-JP" altLang="en-US" sz="2800" b="1" dirty="0"/>
                <a:t>３６</a:t>
              </a:r>
              <a:r>
                <a:rPr lang="en-US" altLang="ja-JP" sz="2800" b="1" dirty="0" smtClean="0">
                  <a:latin typeface="+mj-lt"/>
                  <a:ea typeface="ＤＦ特太ゴシック体" pitchFamily="49" charset="-128"/>
                </a:rPr>
                <a:t>.</a:t>
              </a:r>
              <a:r>
                <a:rPr lang="ja-JP" altLang="en-US" sz="2800" b="1" dirty="0" smtClean="0">
                  <a:latin typeface="+mj-ea"/>
                  <a:ea typeface="+mj-ea"/>
                </a:rPr>
                <a:t>０７</a:t>
              </a:r>
              <a:r>
                <a:rPr lang="ja-JP" altLang="en-US" sz="2800" b="1" dirty="0" smtClean="0">
                  <a:latin typeface="+mj-lt"/>
                </a:rPr>
                <a:t>％</a:t>
              </a:r>
            </a:p>
          </p:txBody>
        </p:sp>
        <p:sp>
          <p:nvSpPr>
            <p:cNvPr id="46097" name="円形吹き出し 3"/>
            <p:cNvSpPr>
              <a:spLocks noChangeArrowheads="1"/>
            </p:cNvSpPr>
            <p:nvPr/>
          </p:nvSpPr>
          <p:spPr bwMode="auto">
            <a:xfrm>
              <a:off x="6233918" y="4941029"/>
              <a:ext cx="2088232" cy="595227"/>
            </a:xfrm>
            <a:prstGeom prst="wedgeEllipseCallout">
              <a:avLst>
                <a:gd name="adj1" fmla="val -32847"/>
                <a:gd name="adj2" fmla="val 17090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grpSp>
        <p:nvGrpSpPr>
          <p:cNvPr id="46087" name="グループ化 11"/>
          <p:cNvGrpSpPr>
            <a:grpSpLocks/>
          </p:cNvGrpSpPr>
          <p:nvPr/>
        </p:nvGrpSpPr>
        <p:grpSpPr bwMode="auto">
          <a:xfrm>
            <a:off x="2586038" y="2330450"/>
            <a:ext cx="2227262" cy="595313"/>
            <a:chOff x="6233918" y="4941029"/>
            <a:chExt cx="2226143" cy="595227"/>
          </a:xfrm>
        </p:grpSpPr>
        <p:sp>
          <p:nvSpPr>
            <p:cNvPr id="46094" name="テキスト ボックス 2"/>
            <p:cNvSpPr txBox="1">
              <a:spLocks noChangeArrowheads="1"/>
            </p:cNvSpPr>
            <p:nvPr/>
          </p:nvSpPr>
          <p:spPr bwMode="auto">
            <a:xfrm>
              <a:off x="6299821" y="4993790"/>
              <a:ext cx="2160240" cy="52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latin typeface="Tahoma" panose="020B0604030504040204" pitchFamily="34" charset="0"/>
                  <a:ea typeface="ＭＳ Ｐゴシック" panose="020B0600070205080204" pitchFamily="50" charset="-128"/>
                </a:rPr>
                <a:t>　２９</a:t>
              </a:r>
              <a:r>
                <a:rPr lang="en-US" altLang="ja-JP" sz="2800" b="1" dirty="0" smtClean="0">
                  <a:latin typeface="Tahoma" panose="020B0604030504040204" pitchFamily="34" charset="0"/>
                  <a:ea typeface="ＭＳ Ｐゴシック" panose="020B0600070205080204" pitchFamily="50" charset="-128"/>
                </a:rPr>
                <a:t>.</a:t>
              </a:r>
              <a:r>
                <a:rPr lang="ja-JP" altLang="en-US" sz="2800" b="1" dirty="0">
                  <a:latin typeface="Tahoma" panose="020B0604030504040204" pitchFamily="34" charset="0"/>
                  <a:ea typeface="ＭＳ Ｐゴシック" panose="020B0600070205080204" pitchFamily="50" charset="-128"/>
                </a:rPr>
                <a:t>１３</a:t>
              </a:r>
              <a:r>
                <a:rPr lang="ja-JP" altLang="en-US" sz="2800" b="1" dirty="0" smtClean="0">
                  <a:latin typeface="Tahoma" panose="020B0604030504040204" pitchFamily="34" charset="0"/>
                  <a:ea typeface="ＭＳ Ｐゴシック" panose="020B0600070205080204" pitchFamily="50" charset="-128"/>
                </a:rPr>
                <a:t>％</a:t>
              </a:r>
              <a:endParaRPr lang="ja-JP" altLang="en-US" sz="2800" b="1" dirty="0">
                <a:latin typeface="Tahoma" panose="020B0604030504040204" pitchFamily="34" charset="0"/>
                <a:ea typeface="ＭＳ Ｐゴシック" panose="020B0600070205080204" pitchFamily="50" charset="-128"/>
              </a:endParaRPr>
            </a:p>
          </p:txBody>
        </p:sp>
        <p:sp>
          <p:nvSpPr>
            <p:cNvPr id="46095" name="円形吹き出し 3"/>
            <p:cNvSpPr>
              <a:spLocks noChangeArrowheads="1"/>
            </p:cNvSpPr>
            <p:nvPr/>
          </p:nvSpPr>
          <p:spPr bwMode="auto">
            <a:xfrm>
              <a:off x="6233918" y="4941029"/>
              <a:ext cx="2088232" cy="595227"/>
            </a:xfrm>
            <a:prstGeom prst="wedgeEllipseCallout">
              <a:avLst>
                <a:gd name="adj1" fmla="val -95838"/>
                <a:gd name="adj2" fmla="val 161528"/>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grpSp>
        <p:nvGrpSpPr>
          <p:cNvPr id="46088" name="グループ化 6"/>
          <p:cNvGrpSpPr>
            <a:grpSpLocks/>
          </p:cNvGrpSpPr>
          <p:nvPr/>
        </p:nvGrpSpPr>
        <p:grpSpPr bwMode="auto">
          <a:xfrm>
            <a:off x="6784975" y="1223963"/>
            <a:ext cx="2195513" cy="573087"/>
            <a:chOff x="6233918" y="4941029"/>
            <a:chExt cx="2193984" cy="595227"/>
          </a:xfrm>
        </p:grpSpPr>
        <p:sp>
          <p:nvSpPr>
            <p:cNvPr id="46092" name="テキスト ボックス 2"/>
            <p:cNvSpPr txBox="1">
              <a:spLocks noChangeArrowheads="1"/>
            </p:cNvSpPr>
            <p:nvPr/>
          </p:nvSpPr>
          <p:spPr bwMode="auto">
            <a:xfrm>
              <a:off x="6267662" y="4992984"/>
              <a:ext cx="2160240" cy="54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latin typeface="Tahoma" panose="020B0604030504040204" pitchFamily="34" charset="0"/>
                  <a:ea typeface="ＭＳ Ｐゴシック" panose="020B0600070205080204" pitchFamily="50" charset="-128"/>
                </a:rPr>
                <a:t>　６６</a:t>
              </a:r>
              <a:r>
                <a:rPr lang="en-US" altLang="ja-JP" sz="2800" b="1" dirty="0" smtClean="0">
                  <a:latin typeface="Tahoma" panose="020B0604030504040204" pitchFamily="34" charset="0"/>
                  <a:ea typeface="ＭＳ Ｐゴシック" panose="020B0600070205080204" pitchFamily="50" charset="-128"/>
                </a:rPr>
                <a:t>.</a:t>
              </a:r>
              <a:r>
                <a:rPr lang="ja-JP" altLang="en-US" sz="2800" b="1" dirty="0">
                  <a:latin typeface="Tahoma" panose="020B0604030504040204" pitchFamily="34" charset="0"/>
                  <a:ea typeface="ＭＳ Ｐゴシック" panose="020B0600070205080204" pitchFamily="50" charset="-128"/>
                </a:rPr>
                <a:t>２７</a:t>
              </a:r>
              <a:r>
                <a:rPr lang="ja-JP" altLang="en-US" sz="2800" b="1" dirty="0" smtClean="0">
                  <a:latin typeface="Tahoma" panose="020B0604030504040204" pitchFamily="34" charset="0"/>
                  <a:ea typeface="ＭＳ Ｐゴシック" panose="020B0600070205080204" pitchFamily="50" charset="-128"/>
                </a:rPr>
                <a:t>％</a:t>
              </a:r>
              <a:endParaRPr lang="ja-JP" altLang="en-US" sz="2800" b="1" dirty="0">
                <a:latin typeface="Tahoma" panose="020B0604030504040204" pitchFamily="34" charset="0"/>
                <a:ea typeface="ＭＳ Ｐゴシック" panose="020B0600070205080204" pitchFamily="50" charset="-128"/>
              </a:endParaRPr>
            </a:p>
          </p:txBody>
        </p:sp>
        <p:sp>
          <p:nvSpPr>
            <p:cNvPr id="46093" name="円形吹き出し 3"/>
            <p:cNvSpPr>
              <a:spLocks noChangeArrowheads="1"/>
            </p:cNvSpPr>
            <p:nvPr/>
          </p:nvSpPr>
          <p:spPr bwMode="auto">
            <a:xfrm>
              <a:off x="6233918" y="4941029"/>
              <a:ext cx="2088232" cy="595227"/>
            </a:xfrm>
            <a:prstGeom prst="wedgeEllipseCallout">
              <a:avLst>
                <a:gd name="adj1" fmla="val -16296"/>
                <a:gd name="adj2" fmla="val 173704"/>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sp>
        <p:nvSpPr>
          <p:cNvPr id="46089" name="右矢印 12"/>
          <p:cNvSpPr>
            <a:spLocks noChangeArrowheads="1"/>
          </p:cNvSpPr>
          <p:nvPr/>
        </p:nvSpPr>
        <p:spPr bwMode="auto">
          <a:xfrm rot="-802299">
            <a:off x="2130425" y="3724275"/>
            <a:ext cx="5589588" cy="504825"/>
          </a:xfrm>
          <a:prstGeom prst="rightArrow">
            <a:avLst>
              <a:gd name="adj1" fmla="val 50000"/>
              <a:gd name="adj2" fmla="val 49877"/>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6090" name="テキスト プレースホルダー 4"/>
          <p:cNvSpPr txBox="1">
            <a:spLocks/>
          </p:cNvSpPr>
          <p:nvPr/>
        </p:nvSpPr>
        <p:spPr bwMode="auto">
          <a:xfrm>
            <a:off x="5854700" y="1797050"/>
            <a:ext cx="18367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dirty="0"/>
              <a:t>（抽出調査）</a:t>
            </a:r>
          </a:p>
        </p:txBody>
      </p:sp>
      <p:sp>
        <p:nvSpPr>
          <p:cNvPr id="46091" name="テキスト ボックス 1"/>
          <p:cNvSpPr txBox="1">
            <a:spLocks noChangeArrowheads="1"/>
          </p:cNvSpPr>
          <p:nvPr/>
        </p:nvSpPr>
        <p:spPr bwMode="auto">
          <a:xfrm>
            <a:off x="47625" y="1747838"/>
            <a:ext cx="100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r>
              <a:rPr lang="ja-JP" altLang="en-US" sz="2400" b="1">
                <a:latin typeface="Tahoma" panose="020B0604030504040204" pitchFamily="34" charset="0"/>
                <a:ea typeface="ＭＳ Ｐゴシック" panose="020B0600070205080204" pitchFamily="50" charset="-128"/>
              </a:rPr>
              <a:t>（％）</a:t>
            </a:r>
          </a:p>
        </p:txBody>
      </p:sp>
    </p:spTree>
    <p:extLst>
      <p:ext uri="{BB962C8B-B14F-4D97-AF65-F5344CB8AC3E}">
        <p14:creationId xmlns:p14="http://schemas.microsoft.com/office/powerpoint/2010/main" val="3563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角丸四角形 7"/>
          <p:cNvSpPr>
            <a:spLocks noChangeArrowheads="1"/>
          </p:cNvSpPr>
          <p:nvPr/>
        </p:nvSpPr>
        <p:spPr bwMode="auto">
          <a:xfrm>
            <a:off x="474663" y="1916113"/>
            <a:ext cx="7777162" cy="2449512"/>
          </a:xfrm>
          <a:prstGeom prst="roundRect">
            <a:avLst>
              <a:gd name="adj" fmla="val 659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solidFill>
                <a:srgbClr val="FF0000"/>
              </a:solidFill>
              <a:latin typeface="Tahoma" panose="020B0604030504040204" pitchFamily="34" charset="0"/>
              <a:ea typeface="ＭＳ Ｐゴシック" panose="020B0600070205080204" pitchFamily="50" charset="-128"/>
            </a:endParaRPr>
          </a:p>
        </p:txBody>
      </p:sp>
      <p:sp>
        <p:nvSpPr>
          <p:cNvPr id="48131" name="コンテンツ プレースホルダー 2"/>
          <p:cNvSpPr>
            <a:spLocks noGrp="1"/>
          </p:cNvSpPr>
          <p:nvPr>
            <p:ph idx="1"/>
          </p:nvPr>
        </p:nvSpPr>
        <p:spPr>
          <a:xfrm>
            <a:off x="503238" y="2101850"/>
            <a:ext cx="8389937" cy="4114800"/>
          </a:xfrm>
        </p:spPr>
        <p:txBody>
          <a:bodyPr/>
          <a:lstStyle/>
          <a:p>
            <a:pPr>
              <a:lnSpc>
                <a:spcPct val="150000"/>
              </a:lnSpc>
              <a:buClrTx/>
              <a:buSzPct val="150000"/>
              <a:buFont typeface="Wingdings" panose="05000000000000000000" pitchFamily="2" charset="2"/>
              <a:buBlip>
                <a:blip r:embed="rId3"/>
              </a:buBlip>
            </a:pPr>
            <a:r>
              <a:rPr lang="ja-JP" altLang="en-US" sz="2800" b="1" smtClean="0">
                <a:solidFill>
                  <a:schemeClr val="bg1"/>
                </a:solidFill>
                <a:latin typeface="メイリオ" panose="020B0604030504040204" pitchFamily="50" charset="-128"/>
                <a:ea typeface="メイリオ" panose="020B0604030504040204" pitchFamily="50" charset="-128"/>
              </a:rPr>
              <a:t> 選挙にあまり関心がなかったから</a:t>
            </a:r>
            <a:endParaRPr lang="en-US" altLang="ja-JP" sz="2800" b="1" smtClean="0">
              <a:solidFill>
                <a:schemeClr val="bg1"/>
              </a:solidFill>
              <a:latin typeface="メイリオ" panose="020B0604030504040204" pitchFamily="50" charset="-128"/>
              <a:ea typeface="メイリオ" panose="020B0604030504040204" pitchFamily="50" charset="-128"/>
            </a:endParaRPr>
          </a:p>
          <a:p>
            <a:pPr>
              <a:lnSpc>
                <a:spcPct val="150000"/>
              </a:lnSpc>
              <a:buClrTx/>
              <a:buSzPct val="150000"/>
              <a:buFont typeface="Wingdings" panose="05000000000000000000" pitchFamily="2" charset="2"/>
              <a:buBlip>
                <a:blip r:embed="rId3"/>
              </a:buBlip>
            </a:pPr>
            <a:r>
              <a:rPr lang="ja-JP" altLang="en-US" sz="2800" b="1" smtClean="0">
                <a:solidFill>
                  <a:schemeClr val="bg1"/>
                </a:solidFill>
                <a:latin typeface="メイリオ" panose="020B0604030504040204" pitchFamily="50" charset="-128"/>
                <a:ea typeface="メイリオ" panose="020B0604030504040204" pitchFamily="50" charset="-128"/>
              </a:rPr>
              <a:t> 仕事があったから</a:t>
            </a:r>
            <a:endParaRPr lang="en-US" altLang="ja-JP" sz="2800" b="1" smtClean="0">
              <a:solidFill>
                <a:schemeClr val="bg1"/>
              </a:solidFill>
              <a:latin typeface="メイリオ" panose="020B0604030504040204" pitchFamily="50" charset="-128"/>
              <a:ea typeface="メイリオ" panose="020B0604030504040204" pitchFamily="50" charset="-128"/>
            </a:endParaRPr>
          </a:p>
          <a:p>
            <a:pPr>
              <a:lnSpc>
                <a:spcPct val="150000"/>
              </a:lnSpc>
              <a:buClrTx/>
              <a:buSzPct val="150000"/>
              <a:buFont typeface="Wingdings" panose="05000000000000000000" pitchFamily="2" charset="2"/>
              <a:buBlip>
                <a:blip r:embed="rId3"/>
              </a:buBlip>
            </a:pPr>
            <a:r>
              <a:rPr lang="ja-JP" altLang="en-US" sz="2800" b="1" smtClean="0">
                <a:solidFill>
                  <a:schemeClr val="bg1"/>
                </a:solidFill>
                <a:latin typeface="メイリオ" panose="020B0604030504040204" pitchFamily="50" charset="-128"/>
                <a:ea typeface="メイリオ" panose="020B0604030504040204" pitchFamily="50" charset="-128"/>
              </a:rPr>
              <a:t> 適当な候補者も政党もなかったから</a:t>
            </a:r>
            <a:r>
              <a:rPr lang="ja-JP" altLang="en-US" sz="2800" smtClean="0">
                <a:solidFill>
                  <a:schemeClr val="bg1"/>
                </a:solidFill>
                <a:latin typeface="メイリオ" panose="020B0604030504040204" pitchFamily="50" charset="-128"/>
                <a:ea typeface="メイリオ" panose="020B0604030504040204" pitchFamily="50" charset="-128"/>
              </a:rPr>
              <a:t>　　　</a:t>
            </a:r>
          </a:p>
        </p:txBody>
      </p:sp>
      <p:sp>
        <p:nvSpPr>
          <p:cNvPr id="48132"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若者が投票を棄権する理由</a:t>
            </a:r>
          </a:p>
        </p:txBody>
      </p:sp>
      <p:sp>
        <p:nvSpPr>
          <p:cNvPr id="7" name="コンテンツ プレースホルダー 2"/>
          <p:cNvSpPr txBox="1">
            <a:spLocks/>
          </p:cNvSpPr>
          <p:nvPr/>
        </p:nvSpPr>
        <p:spPr bwMode="auto">
          <a:xfrm>
            <a:off x="1085850" y="5076825"/>
            <a:ext cx="7921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ClrTx/>
              <a:buSzPct val="100000"/>
              <a:buFont typeface="Wingdings" pitchFamily="2" charset="2"/>
              <a:buNone/>
              <a:defRPr/>
            </a:pPr>
            <a:r>
              <a:rPr lang="ja-JP" altLang="en-US" b="1" kern="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選挙・政治に対する無関心 </a:t>
            </a:r>
            <a:r>
              <a:rPr lang="ja-JP" altLang="en-US" sz="2800" b="1" kern="0" dirty="0" smtClean="0">
                <a:latin typeface="メイリオ" panose="020B0604030504040204" pitchFamily="50" charset="-128"/>
                <a:ea typeface="メイリオ" panose="020B0604030504040204" pitchFamily="50" charset="-128"/>
                <a:cs typeface="メイリオ" panose="020B0604030504040204" pitchFamily="50" charset="-128"/>
              </a:rPr>
              <a:t>によるもの</a:t>
            </a:r>
            <a:endParaRPr lang="en-US" altLang="ja-JP" sz="2800" b="1" kern="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a:spLocks noChangeArrowheads="1"/>
          </p:cNvSpPr>
          <p:nvPr/>
        </p:nvSpPr>
        <p:spPr bwMode="auto">
          <a:xfrm>
            <a:off x="474663" y="4968875"/>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8135" name="テキスト ボックス 1"/>
          <p:cNvSpPr txBox="1">
            <a:spLocks noChangeArrowheads="1"/>
          </p:cNvSpPr>
          <p:nvPr/>
        </p:nvSpPr>
        <p:spPr bwMode="auto">
          <a:xfrm>
            <a:off x="5724525" y="4365625"/>
            <a:ext cx="309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r>
              <a:rPr lang="en-US" altLang="ja-JP" sz="1400">
                <a:latin typeface="Tahoma" panose="020B0604030504040204" pitchFamily="34" charset="0"/>
                <a:ea typeface="ＭＳ Ｐゴシック" panose="020B0600070205080204" pitchFamily="50" charset="-128"/>
              </a:rPr>
              <a:t>※</a:t>
            </a:r>
            <a:r>
              <a:rPr lang="ja-JP" altLang="en-US" sz="1400">
                <a:latin typeface="Tahoma" panose="020B0604030504040204" pitchFamily="34" charset="0"/>
                <a:ea typeface="ＭＳ Ｐゴシック" panose="020B0600070205080204" pitchFamily="50" charset="-128"/>
              </a:rPr>
              <a:t>公財　明るい選挙推進協会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つの角を丸めた四角形 2"/>
          <p:cNvSpPr/>
          <p:nvPr/>
        </p:nvSpPr>
        <p:spPr bwMode="auto">
          <a:xfrm>
            <a:off x="806450" y="3644900"/>
            <a:ext cx="1657350" cy="720725"/>
          </a:xfrm>
          <a:prstGeom prst="round1Rect">
            <a:avLst>
              <a:gd name="adj" fmla="val 24804"/>
            </a:avLst>
          </a:prstGeom>
          <a:solidFill>
            <a:schemeClr val="accent5">
              <a:lumMod val="9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政治への</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無関心</a:t>
            </a:r>
          </a:p>
        </p:txBody>
      </p:sp>
      <p:sp>
        <p:nvSpPr>
          <p:cNvPr id="5" name="1 つの角を丸めた四角形 4"/>
          <p:cNvSpPr/>
          <p:nvPr/>
        </p:nvSpPr>
        <p:spPr bwMode="auto">
          <a:xfrm>
            <a:off x="3248025" y="5426075"/>
            <a:ext cx="2230438" cy="647700"/>
          </a:xfrm>
          <a:prstGeom prst="round1Rect">
            <a:avLst>
              <a:gd name="adj" fmla="val 29844"/>
            </a:avLst>
          </a:prstGeom>
          <a:solidFill>
            <a:schemeClr val="tx2">
              <a:lumMod val="40000"/>
              <a:lumOff val="6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若者の</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投票率低下</a:t>
            </a:r>
          </a:p>
        </p:txBody>
      </p:sp>
      <p:sp>
        <p:nvSpPr>
          <p:cNvPr id="6" name="1 つの角を丸めた四角形 5"/>
          <p:cNvSpPr/>
          <p:nvPr/>
        </p:nvSpPr>
        <p:spPr bwMode="auto">
          <a:xfrm>
            <a:off x="6204745" y="3388350"/>
            <a:ext cx="2284412" cy="1120770"/>
          </a:xfrm>
          <a:prstGeom prst="round1Rect">
            <a:avLst>
              <a:gd name="adj" fmla="val 21625"/>
            </a:avLst>
          </a:prstGeom>
          <a:solidFill>
            <a:schemeClr val="accent5">
              <a:lumMod val="50000"/>
            </a:schemeClr>
          </a:solidFill>
          <a:ln w="9525" cap="flat" cmpd="sng" algn="ctr">
            <a:noFill/>
            <a:prstDash val="solid"/>
            <a:round/>
            <a:headEnd type="none" w="med" len="med"/>
            <a:tailEnd type="none" w="med" len="med"/>
          </a:ln>
          <a:effectLst/>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b="1" dirty="0">
                <a:solidFill>
                  <a:schemeClr val="bg1"/>
                </a:solidFill>
                <a:latin typeface="ＤＦ平成ゴシック体W5" pitchFamily="49" charset="-128"/>
                <a:ea typeface="ＤＦ平成ゴシック体W5" pitchFamily="49" charset="-128"/>
              </a:rPr>
              <a:t>若者の意見</a:t>
            </a:r>
            <a:r>
              <a:rPr lang="ja-JP" altLang="en-US" sz="1800" b="1" dirty="0" smtClean="0">
                <a:solidFill>
                  <a:schemeClr val="bg1"/>
                </a:solidFill>
                <a:latin typeface="ＤＦ平成ゴシック体W5" pitchFamily="49" charset="-128"/>
                <a:ea typeface="ＤＦ平成ゴシック体W5" pitchFamily="49" charset="-128"/>
              </a:rPr>
              <a:t>を</a:t>
            </a:r>
            <a:endParaRPr lang="en-US" altLang="ja-JP" sz="1800" b="1" dirty="0" smtClean="0">
              <a:solidFill>
                <a:schemeClr val="bg1"/>
              </a:solidFill>
              <a:latin typeface="ＤＦ平成ゴシック体W5" pitchFamily="49" charset="-128"/>
              <a:ea typeface="ＤＦ平成ゴシック体W5" pitchFamily="49" charset="-128"/>
            </a:endParaRPr>
          </a:p>
          <a:p>
            <a:pPr algn="ctr" eaLnBrk="1" hangingPunct="1">
              <a:spcBef>
                <a:spcPct val="20000"/>
              </a:spcBef>
              <a:buClr>
                <a:schemeClr val="bg1"/>
              </a:buClr>
              <a:buSzPct val="100000"/>
              <a:buFont typeface="Wingdings" panose="05000000000000000000" pitchFamily="2" charset="2"/>
              <a:buNone/>
              <a:defRPr/>
            </a:pPr>
            <a:r>
              <a:rPr lang="ja-JP" altLang="en-US" sz="1800" b="1" dirty="0" smtClean="0">
                <a:solidFill>
                  <a:schemeClr val="bg1"/>
                </a:solidFill>
                <a:latin typeface="ＤＦ平成ゴシック体W5" pitchFamily="49" charset="-128"/>
                <a:ea typeface="ＤＦ平成ゴシック体W5" pitchFamily="49" charset="-128"/>
              </a:rPr>
              <a:t>代弁</a:t>
            </a:r>
            <a:r>
              <a:rPr lang="ja-JP" altLang="en-US" sz="1800" b="1" dirty="0">
                <a:solidFill>
                  <a:schemeClr val="bg1"/>
                </a:solidFill>
                <a:latin typeface="ＤＦ平成ゴシック体W5" pitchFamily="49" charset="-128"/>
                <a:ea typeface="ＤＦ平成ゴシック体W5" pitchFamily="49" charset="-128"/>
              </a:rPr>
              <a:t>する候補者</a:t>
            </a:r>
            <a:r>
              <a:rPr lang="ja-JP" altLang="en-US" sz="1800" b="1" dirty="0" smtClean="0">
                <a:solidFill>
                  <a:schemeClr val="bg1"/>
                </a:solidFill>
                <a:latin typeface="ＤＦ平成ゴシック体W5" pitchFamily="49" charset="-128"/>
                <a:ea typeface="ＤＦ平成ゴシック体W5" pitchFamily="49" charset="-128"/>
              </a:rPr>
              <a:t>が</a:t>
            </a:r>
            <a:endParaRPr lang="en-US" altLang="ja-JP" sz="1800" b="1" dirty="0" smtClean="0">
              <a:solidFill>
                <a:schemeClr val="bg1"/>
              </a:solidFill>
              <a:latin typeface="ＤＦ平成ゴシック体W5" pitchFamily="49" charset="-128"/>
              <a:ea typeface="ＤＦ平成ゴシック体W5" pitchFamily="49" charset="-128"/>
            </a:endParaRPr>
          </a:p>
          <a:p>
            <a:pPr algn="ctr" eaLnBrk="1" hangingPunct="1">
              <a:spcBef>
                <a:spcPct val="20000"/>
              </a:spcBef>
              <a:buClr>
                <a:schemeClr val="bg1"/>
              </a:buClr>
              <a:buSzPct val="100000"/>
              <a:buFont typeface="Wingdings" panose="05000000000000000000" pitchFamily="2" charset="2"/>
              <a:buNone/>
              <a:defRPr/>
            </a:pPr>
            <a:r>
              <a:rPr lang="ja-JP" altLang="en-US" sz="1800" b="1" dirty="0" smtClean="0">
                <a:solidFill>
                  <a:schemeClr val="bg1"/>
                </a:solidFill>
                <a:latin typeface="ＤＦ平成ゴシック体W5" pitchFamily="49" charset="-128"/>
                <a:ea typeface="ＤＦ平成ゴシック体W5" pitchFamily="49" charset="-128"/>
              </a:rPr>
              <a:t>当選</a:t>
            </a:r>
            <a:r>
              <a:rPr lang="ja-JP" altLang="en-US" sz="1800" b="1" dirty="0">
                <a:solidFill>
                  <a:schemeClr val="bg1"/>
                </a:solidFill>
                <a:latin typeface="ＤＦ平成ゴシック体W5" pitchFamily="49" charset="-128"/>
                <a:ea typeface="ＤＦ平成ゴシック体W5" pitchFamily="49" charset="-128"/>
              </a:rPr>
              <a:t>しない</a:t>
            </a:r>
          </a:p>
        </p:txBody>
      </p:sp>
      <p:sp>
        <p:nvSpPr>
          <p:cNvPr id="7" name="1 つの角を丸めた四角形 6"/>
          <p:cNvSpPr/>
          <p:nvPr/>
        </p:nvSpPr>
        <p:spPr bwMode="auto">
          <a:xfrm>
            <a:off x="3248025" y="2108200"/>
            <a:ext cx="2230438" cy="731838"/>
          </a:xfrm>
          <a:prstGeom prst="round1Rect">
            <a:avLst>
              <a:gd name="adj" fmla="val 28609"/>
            </a:avLst>
          </a:prstGeom>
          <a:solidFill>
            <a:schemeClr val="tx2">
              <a:lumMod val="60000"/>
              <a:lumOff val="4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solidFill>
                  <a:schemeClr val="bg1"/>
                </a:solidFill>
                <a:latin typeface="ＤＦ平成ゴシック体W5" pitchFamily="49" charset="-128"/>
                <a:ea typeface="ＤＦ平成ゴシック体W5" pitchFamily="49" charset="-128"/>
              </a:rPr>
              <a:t>若者の意見が</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solidFill>
                  <a:schemeClr val="bg1"/>
                </a:solidFill>
                <a:latin typeface="ＤＦ平成ゴシック体W5" pitchFamily="49" charset="-128"/>
                <a:ea typeface="ＤＦ平成ゴシック体W5" pitchFamily="49" charset="-128"/>
              </a:rPr>
              <a:t>反映されない</a:t>
            </a:r>
          </a:p>
        </p:txBody>
      </p:sp>
      <p:sp>
        <p:nvSpPr>
          <p:cNvPr id="8" name="曲折矢印 7"/>
          <p:cNvSpPr/>
          <p:nvPr/>
        </p:nvSpPr>
        <p:spPr bwMode="auto">
          <a:xfrm rot="10800000" flipH="1">
            <a:off x="1411288" y="4660555"/>
            <a:ext cx="1593316" cy="1220596"/>
          </a:xfrm>
          <a:prstGeom prst="bentArrow">
            <a:avLst>
              <a:gd name="adj1" fmla="val 28397"/>
              <a:gd name="adj2" fmla="val 33412"/>
              <a:gd name="adj3" fmla="val 39774"/>
              <a:gd name="adj4" fmla="val 31784"/>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0" name="曲折矢印 9"/>
          <p:cNvSpPr/>
          <p:nvPr/>
        </p:nvSpPr>
        <p:spPr bwMode="auto">
          <a:xfrm rot="5400000" flipH="1">
            <a:off x="6185371" y="4182245"/>
            <a:ext cx="1076669" cy="2033290"/>
          </a:xfrm>
          <a:prstGeom prst="bentArrow">
            <a:avLst>
              <a:gd name="adj1" fmla="val 32428"/>
              <a:gd name="adj2" fmla="val 36389"/>
              <a:gd name="adj3" fmla="val 45828"/>
              <a:gd name="adj4" fmla="val 25782"/>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1" name="曲折矢印 10"/>
          <p:cNvSpPr/>
          <p:nvPr/>
        </p:nvSpPr>
        <p:spPr bwMode="auto">
          <a:xfrm rot="16200000" flipH="1">
            <a:off x="1459707" y="1885157"/>
            <a:ext cx="1171577" cy="1947865"/>
          </a:xfrm>
          <a:prstGeom prst="bentArrow">
            <a:avLst>
              <a:gd name="adj1" fmla="val 28312"/>
              <a:gd name="adj2" fmla="val 36534"/>
              <a:gd name="adj3" fmla="val 39049"/>
              <a:gd name="adj4" fmla="val 27119"/>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3" name="曲折矢印 12"/>
          <p:cNvSpPr/>
          <p:nvPr/>
        </p:nvSpPr>
        <p:spPr bwMode="auto">
          <a:xfrm flipH="1">
            <a:off x="5707057" y="2108201"/>
            <a:ext cx="1745262" cy="1128713"/>
          </a:xfrm>
          <a:prstGeom prst="bentArrow">
            <a:avLst>
              <a:gd name="adj1" fmla="val 28017"/>
              <a:gd name="adj2" fmla="val 33202"/>
              <a:gd name="adj3" fmla="val 43618"/>
              <a:gd name="adj4" fmla="val 22993"/>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50186"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低投票率が悪循環を招く</a:t>
            </a:r>
          </a:p>
        </p:txBody>
      </p:sp>
      <p:sp>
        <p:nvSpPr>
          <p:cNvPr id="33803" name="AutoShape 23"/>
          <p:cNvSpPr>
            <a:spLocks noChangeArrowheads="1"/>
          </p:cNvSpPr>
          <p:nvPr/>
        </p:nvSpPr>
        <p:spPr bwMode="auto">
          <a:xfrm>
            <a:off x="2560638" y="2654300"/>
            <a:ext cx="3557587" cy="2701925"/>
          </a:xfrm>
          <a:prstGeom prst="irregularSeal1">
            <a:avLst/>
          </a:prstGeom>
          <a:solidFill>
            <a:srgbClr val="FFC000"/>
          </a:solidFill>
          <a:ln w="9525">
            <a:solidFill>
              <a:schemeClr val="tx1"/>
            </a:solidFill>
            <a:miter lim="800000"/>
            <a:headEnd/>
            <a:tailEnd/>
          </a:ln>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dirty="0">
                <a:solidFill>
                  <a:schemeClr val="bg1"/>
                </a:solidFill>
                <a:latin typeface="Tahoma" panose="020B0604030504040204" pitchFamily="34" charset="0"/>
                <a:ea typeface="ＭＳ Ｐゴシック" panose="020B0600070205080204" pitchFamily="50" charset="-128"/>
              </a:rPr>
              <a:t>悪循環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803"/>
                                        </p:tgtEl>
                                        <p:attrNameLst>
                                          <p:attrName>style.visibility</p:attrName>
                                        </p:attrNameLst>
                                      </p:cBhvr>
                                      <p:to>
                                        <p:strVal val="visible"/>
                                      </p:to>
                                    </p:set>
                                    <p:anim calcmode="lin" valueType="num">
                                      <p:cBhvr>
                                        <p:cTn id="43" dur="500" fill="hold"/>
                                        <p:tgtEl>
                                          <p:spTgt spid="33803"/>
                                        </p:tgtEl>
                                        <p:attrNameLst>
                                          <p:attrName>ppt_w</p:attrName>
                                        </p:attrNameLst>
                                      </p:cBhvr>
                                      <p:tavLst>
                                        <p:tav tm="0">
                                          <p:val>
                                            <p:fltVal val="0"/>
                                          </p:val>
                                        </p:tav>
                                        <p:tav tm="100000">
                                          <p:val>
                                            <p:strVal val="#ppt_w"/>
                                          </p:val>
                                        </p:tav>
                                      </p:tavLst>
                                    </p:anim>
                                    <p:anim calcmode="lin" valueType="num">
                                      <p:cBhvr>
                                        <p:cTn id="44" dur="500" fill="hold"/>
                                        <p:tgtEl>
                                          <p:spTgt spid="33803"/>
                                        </p:tgtEl>
                                        <p:attrNameLst>
                                          <p:attrName>ppt_h</p:attrName>
                                        </p:attrNameLst>
                                      </p:cBhvr>
                                      <p:tavLst>
                                        <p:tav tm="0">
                                          <p:val>
                                            <p:fltVal val="0"/>
                                          </p:val>
                                        </p:tav>
                                        <p:tav tm="100000">
                                          <p:val>
                                            <p:strVal val="#ppt_h"/>
                                          </p:val>
                                        </p:tav>
                                      </p:tavLst>
                                    </p:anim>
                                    <p:animEffect transition="in" filter="fade">
                                      <p:cBhvr>
                                        <p:cTn id="45"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38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角丸四角形 7"/>
          <p:cNvSpPr>
            <a:spLocks noChangeArrowheads="1"/>
          </p:cNvSpPr>
          <p:nvPr/>
        </p:nvSpPr>
        <p:spPr bwMode="auto">
          <a:xfrm>
            <a:off x="474663" y="1916113"/>
            <a:ext cx="7777162" cy="2449512"/>
          </a:xfrm>
          <a:prstGeom prst="roundRect">
            <a:avLst>
              <a:gd name="adj" fmla="val 659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32772" name="コンテンツ プレースホルダー 2"/>
          <p:cNvSpPr>
            <a:spLocks noGrp="1"/>
          </p:cNvSpPr>
          <p:nvPr>
            <p:ph idx="1"/>
          </p:nvPr>
        </p:nvSpPr>
        <p:spPr>
          <a:xfrm>
            <a:off x="522288" y="1916113"/>
            <a:ext cx="7956550" cy="3703637"/>
          </a:xfrm>
          <a:solidFill>
            <a:schemeClr val="accent6">
              <a:lumMod val="20000"/>
              <a:lumOff val="80000"/>
            </a:schemeClr>
          </a:solidFill>
        </p:spPr>
        <p:txBody>
          <a:bodyPr/>
          <a:lstStyle/>
          <a:p>
            <a:pPr>
              <a:lnSpc>
                <a:spcPct val="150000"/>
              </a:lnSpc>
              <a:buClrTx/>
              <a:buSzPct val="150000"/>
              <a:buFont typeface="Wingdings" panose="05000000000000000000" pitchFamily="2" charset="2"/>
              <a:buBlip>
                <a:blip r:embed="rId3"/>
              </a:buBlip>
              <a:defRPr/>
            </a:pPr>
            <a:r>
              <a:rPr lang="ja-JP" altLang="en-US" sz="2800" b="1" dirty="0" smtClean="0">
                <a:solidFill>
                  <a:schemeClr val="bg1"/>
                </a:solidFill>
                <a:latin typeface="メイリオ" pitchFamily="50" charset="-128"/>
                <a:ea typeface="メイリオ" pitchFamily="50" charset="-128"/>
                <a:cs typeface="メイリオ" pitchFamily="50" charset="-128"/>
              </a:rPr>
              <a:t> </a:t>
            </a:r>
            <a:r>
              <a:rPr lang="ja-JP" altLang="en-US" sz="2800" b="1" dirty="0" smtClean="0">
                <a:latin typeface="メイリオ" pitchFamily="50" charset="-128"/>
                <a:ea typeface="メイリオ" pitchFamily="50" charset="-128"/>
                <a:cs typeface="メイリオ" pitchFamily="50" charset="-128"/>
              </a:rPr>
              <a:t>少子高齢化の時代、</a:t>
            </a:r>
            <a:r>
              <a:rPr lang="ja-JP" altLang="en-US" sz="2800" b="1" dirty="0" smtClean="0">
                <a:solidFill>
                  <a:srgbClr val="FF0000"/>
                </a:solidFill>
                <a:latin typeface="メイリオ" pitchFamily="50" charset="-128"/>
                <a:ea typeface="メイリオ" pitchFamily="50" charset="-128"/>
                <a:cs typeface="メイリオ" pitchFamily="50" charset="-128"/>
              </a:rPr>
              <a:t>どうせ</a:t>
            </a:r>
            <a:r>
              <a:rPr lang="ja-JP" altLang="en-US" sz="3600" b="1" dirty="0" smtClean="0">
                <a:solidFill>
                  <a:srgbClr val="FF0000"/>
                </a:solidFill>
                <a:latin typeface="メイリオ" pitchFamily="50" charset="-128"/>
                <a:ea typeface="メイリオ" pitchFamily="50" charset="-128"/>
                <a:cs typeface="メイリオ" pitchFamily="50" charset="-128"/>
              </a:rPr>
              <a:t>若者が投票しないなら、</a:t>
            </a:r>
            <a:r>
              <a:rPr lang="ja-JP" altLang="en-US" sz="2800" b="1" dirty="0" smtClean="0">
                <a:solidFill>
                  <a:srgbClr val="FF0000"/>
                </a:solidFill>
                <a:latin typeface="メイリオ" pitchFamily="50" charset="-128"/>
                <a:ea typeface="メイリオ" pitchFamily="50" charset="-128"/>
                <a:cs typeface="メイリオ" pitchFamily="50" charset="-128"/>
              </a:rPr>
              <a:t>投票に行く</a:t>
            </a:r>
            <a:r>
              <a:rPr lang="ja-JP" altLang="en-US" sz="4000" b="1" u="sng" dirty="0" smtClean="0">
                <a:solidFill>
                  <a:srgbClr val="FF0000"/>
                </a:solidFill>
                <a:latin typeface="メイリオ" pitchFamily="50" charset="-128"/>
                <a:ea typeface="メイリオ" pitchFamily="50" charset="-128"/>
                <a:cs typeface="メイリオ" pitchFamily="50" charset="-128"/>
              </a:rPr>
              <a:t>高齢者の意見を聴こうとする候補者が増える</a:t>
            </a:r>
            <a:r>
              <a:rPr lang="ja-JP" altLang="en-US" sz="2800" b="1" dirty="0" smtClean="0">
                <a:latin typeface="メイリオ" pitchFamily="50" charset="-128"/>
                <a:ea typeface="メイリオ" pitchFamily="50" charset="-128"/>
                <a:cs typeface="メイリオ" pitchFamily="50" charset="-128"/>
              </a:rPr>
              <a:t>かもしれない。</a:t>
            </a:r>
            <a:endParaRPr lang="ja-JP" altLang="en-US" sz="2800" dirty="0" smtClean="0">
              <a:latin typeface="メイリオ" pitchFamily="50" charset="-128"/>
              <a:ea typeface="メイリオ" pitchFamily="50" charset="-128"/>
              <a:cs typeface="メイリオ" pitchFamily="50" charset="-128"/>
            </a:endParaRPr>
          </a:p>
        </p:txBody>
      </p:sp>
      <p:sp>
        <p:nvSpPr>
          <p:cNvPr id="52228"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若者が投票しないと</a:t>
            </a:r>
          </a:p>
        </p:txBody>
      </p:sp>
      <p:pic>
        <p:nvPicPr>
          <p:cNvPr id="52229" name="Picture 6" descr="C:\Users\2000362fa\Desktop\IMG_11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554538"/>
            <a:ext cx="2455862"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txBox="1">
            <a:spLocks/>
          </p:cNvSpPr>
          <p:nvPr/>
        </p:nvSpPr>
        <p:spPr bwMode="auto">
          <a:xfrm>
            <a:off x="1466850" y="981075"/>
            <a:ext cx="68786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b="1" dirty="0" smtClean="0">
                <a:solidFill>
                  <a:srgbClr val="003399"/>
                </a:solidFill>
              </a:rPr>
              <a:t>選挙制度の歴史</a:t>
            </a:r>
            <a:endParaRPr lang="ja-JP" altLang="en-US" b="1" dirty="0">
              <a:solidFill>
                <a:srgbClr val="003399"/>
              </a:solidFill>
            </a:endParaRPr>
          </a:p>
        </p:txBody>
      </p:sp>
      <p:sp>
        <p:nvSpPr>
          <p:cNvPr id="8" name="角丸四角形 7"/>
          <p:cNvSpPr/>
          <p:nvPr/>
        </p:nvSpPr>
        <p:spPr bwMode="auto">
          <a:xfrm>
            <a:off x="7092950" y="4900389"/>
            <a:ext cx="1439863" cy="884238"/>
          </a:xfrm>
          <a:prstGeom prst="roundRect">
            <a:avLst>
              <a:gd name="adj" fmla="val 2460"/>
            </a:avLst>
          </a:prstGeom>
          <a:solidFill>
            <a:srgbClr val="FFFF00"/>
          </a:solidFill>
          <a:ln w="9525" cap="flat" cmpd="sng" algn="ctr">
            <a:noFill/>
            <a:prstDash val="solid"/>
            <a:round/>
            <a:headEnd type="none" w="med" len="med"/>
            <a:tailEnd type="none" w="med" len="med"/>
          </a:ln>
          <a:effectLst/>
        </p:spPr>
        <p:txBody>
          <a:bodyPr/>
          <a:lstStyle/>
          <a:p>
            <a:pPr algn="ctr">
              <a:lnSpc>
                <a:spcPts val="200"/>
              </a:lnSpc>
              <a:spcBef>
                <a:spcPts val="600"/>
              </a:spcBef>
              <a:buFont typeface="Wingdings" panose="05000000000000000000" pitchFamily="2" charset="2"/>
              <a:buNone/>
              <a:defRPr/>
            </a:pPr>
            <a:endParaRPr lang="en-US" altLang="ja-JP" sz="1400" b="1" dirty="0">
              <a:latin typeface="+mj-ea"/>
              <a:ea typeface="+mj-ea"/>
            </a:endParaRPr>
          </a:p>
          <a:p>
            <a:pPr algn="ctr">
              <a:lnSpc>
                <a:spcPts val="1200"/>
              </a:lnSpc>
              <a:spcBef>
                <a:spcPts val="600"/>
              </a:spcBef>
              <a:buFont typeface="Wingdings" panose="05000000000000000000" pitchFamily="2" charset="2"/>
              <a:buNone/>
              <a:defRPr/>
            </a:pPr>
            <a:endParaRPr lang="ja-JP" altLang="en-US" sz="1200" b="1" dirty="0">
              <a:latin typeface="HG丸ｺﾞｼｯｸM-PRO" pitchFamily="50" charset="-128"/>
              <a:ea typeface="HG丸ｺﾞｼｯｸM-PRO" pitchFamily="50" charset="-128"/>
              <a:cs typeface="メイリオ" pitchFamily="50" charset="-128"/>
            </a:endParaRPr>
          </a:p>
        </p:txBody>
      </p:sp>
      <p:sp>
        <p:nvSpPr>
          <p:cNvPr id="9" name="角丸四角形 8"/>
          <p:cNvSpPr/>
          <p:nvPr/>
        </p:nvSpPr>
        <p:spPr bwMode="auto">
          <a:xfrm>
            <a:off x="7092950" y="2442939"/>
            <a:ext cx="1439863" cy="2376488"/>
          </a:xfrm>
          <a:prstGeom prst="roundRect">
            <a:avLst>
              <a:gd name="adj" fmla="val 2460"/>
            </a:avLst>
          </a:prstGeom>
          <a:solidFill>
            <a:srgbClr val="00B0F0"/>
          </a:solidFill>
          <a:ln w="9525" cap="flat" cmpd="sng" algn="ctr">
            <a:noFill/>
            <a:prstDash val="solid"/>
            <a:round/>
            <a:headEnd type="none" w="med" len="med"/>
            <a:tailEnd type="none" w="med" len="med"/>
          </a:ln>
          <a:effectLst/>
        </p:spPr>
        <p:txBody>
          <a:bodyPr/>
          <a:lstStyle/>
          <a:p>
            <a:pPr algn="ctr">
              <a:lnSpc>
                <a:spcPts val="200"/>
              </a:lnSpc>
              <a:spcBef>
                <a:spcPts val="600"/>
              </a:spcBef>
              <a:buFont typeface="Wingdings" panose="05000000000000000000" pitchFamily="2" charset="2"/>
              <a:buNone/>
              <a:defRPr/>
            </a:pPr>
            <a:endParaRPr lang="en-US" altLang="ja-JP" sz="1400" b="1" dirty="0">
              <a:latin typeface="+mj-ea"/>
              <a:ea typeface="+mj-ea"/>
            </a:endParaRPr>
          </a:p>
          <a:p>
            <a:pPr algn="ctr">
              <a:lnSpc>
                <a:spcPts val="1200"/>
              </a:lnSpc>
              <a:spcBef>
                <a:spcPts val="600"/>
              </a:spcBef>
              <a:buFont typeface="Wingdings" panose="05000000000000000000" pitchFamily="2" charset="2"/>
              <a:buNone/>
              <a:defRPr/>
            </a:pPr>
            <a:r>
              <a:rPr lang="ja-JP" altLang="en-US" sz="1200" b="1" dirty="0">
                <a:latin typeface="HG丸ｺﾞｼｯｸM-PRO" pitchFamily="50" charset="-128"/>
                <a:ea typeface="HG丸ｺﾞｼｯｸM-PRO" pitchFamily="50" charset="-128"/>
                <a:cs typeface="メイリオ" pitchFamily="50" charset="-128"/>
              </a:rPr>
              <a:t>平成</a:t>
            </a:r>
            <a:r>
              <a:rPr lang="en-US" altLang="ja-JP" sz="1200" b="1" dirty="0">
                <a:latin typeface="HG丸ｺﾞｼｯｸM-PRO" pitchFamily="50" charset="-128"/>
                <a:ea typeface="HG丸ｺﾞｼｯｸM-PRO" pitchFamily="50" charset="-128"/>
                <a:cs typeface="メイリオ" pitchFamily="50" charset="-128"/>
              </a:rPr>
              <a:t>28</a:t>
            </a:r>
            <a:r>
              <a:rPr lang="ja-JP" altLang="en-US" sz="1200" b="1" dirty="0">
                <a:latin typeface="HG丸ｺﾞｼｯｸM-PRO" pitchFamily="50" charset="-128"/>
                <a:ea typeface="HG丸ｺﾞｼｯｸM-PRO" pitchFamily="50" charset="-128"/>
                <a:cs typeface="メイリオ" pitchFamily="50" charset="-128"/>
              </a:rPr>
              <a:t>年</a:t>
            </a:r>
          </a:p>
          <a:p>
            <a:pPr algn="ctr">
              <a:lnSpc>
                <a:spcPts val="1200"/>
              </a:lnSpc>
              <a:spcBef>
                <a:spcPts val="600"/>
              </a:spcBef>
              <a:buFont typeface="Wingdings" panose="05000000000000000000" pitchFamily="2" charset="2"/>
              <a:buNone/>
              <a:defRPr/>
            </a:pPr>
            <a:r>
              <a:rPr lang="ja-JP" altLang="en-US" sz="1200" b="1" dirty="0">
                <a:latin typeface="HG丸ｺﾞｼｯｸM-PRO" pitchFamily="50" charset="-128"/>
                <a:ea typeface="HG丸ｺﾞｼｯｸM-PRO" pitchFamily="50" charset="-128"/>
                <a:cs typeface="メイリオ" pitchFamily="50" charset="-128"/>
              </a:rPr>
              <a:t>（</a:t>
            </a:r>
            <a:r>
              <a:rPr lang="en-US" altLang="ja-JP" sz="1200" b="1" dirty="0">
                <a:latin typeface="HG丸ｺﾞｼｯｸM-PRO" pitchFamily="50" charset="-128"/>
                <a:ea typeface="HG丸ｺﾞｼｯｸM-PRO" pitchFamily="50" charset="-128"/>
                <a:cs typeface="メイリオ" pitchFamily="50" charset="-128"/>
              </a:rPr>
              <a:t>2016</a:t>
            </a:r>
            <a:r>
              <a:rPr lang="ja-JP" altLang="en-US" sz="1200" b="1" dirty="0">
                <a:latin typeface="HG丸ｺﾞｼｯｸM-PRO" pitchFamily="50" charset="-128"/>
                <a:ea typeface="HG丸ｺﾞｼｯｸM-PRO" pitchFamily="50" charset="-128"/>
                <a:cs typeface="メイリオ" pitchFamily="50" charset="-128"/>
              </a:rPr>
              <a:t>）</a:t>
            </a:r>
            <a:endParaRPr lang="en-US" altLang="ja-JP" sz="1200" b="1" dirty="0">
              <a:latin typeface="HG丸ｺﾞｼｯｸM-PRO" pitchFamily="50" charset="-128"/>
              <a:ea typeface="HG丸ｺﾞｼｯｸM-PRO" pitchFamily="50" charset="-128"/>
              <a:cs typeface="メイリオ" pitchFamily="50" charset="-128"/>
            </a:endParaRPr>
          </a:p>
          <a:p>
            <a:pPr algn="ctr">
              <a:lnSpc>
                <a:spcPts val="1200"/>
              </a:lnSpc>
              <a:spcBef>
                <a:spcPts val="600"/>
              </a:spcBef>
              <a:buFont typeface="Wingdings" panose="05000000000000000000" pitchFamily="2" charset="2"/>
              <a:buNone/>
              <a:defRPr/>
            </a:pPr>
            <a:endParaRPr lang="en-US" altLang="ja-JP" sz="1200" b="1" dirty="0">
              <a:latin typeface="HG丸ｺﾞｼｯｸM-PRO" pitchFamily="50" charset="-128"/>
              <a:ea typeface="HG丸ｺﾞｼｯｸM-PRO" pitchFamily="50" charset="-128"/>
              <a:cs typeface="メイリオ" pitchFamily="50" charset="-128"/>
            </a:endParaRPr>
          </a:p>
          <a:p>
            <a:pPr algn="ctr">
              <a:lnSpc>
                <a:spcPts val="1200"/>
              </a:lnSpc>
              <a:spcBef>
                <a:spcPts val="600"/>
              </a:spcBef>
              <a:buFont typeface="Wingdings" panose="05000000000000000000" pitchFamily="2" charset="2"/>
              <a:buNone/>
              <a:defRPr/>
            </a:pPr>
            <a:endParaRPr lang="en-US" altLang="ja-JP" sz="1200" b="1" dirty="0">
              <a:latin typeface="HG丸ｺﾞｼｯｸM-PRO" pitchFamily="50" charset="-128"/>
              <a:ea typeface="HG丸ｺﾞｼｯｸM-PRO" pitchFamily="50" charset="-128"/>
              <a:cs typeface="メイリオ" pitchFamily="50" charset="-128"/>
            </a:endParaRPr>
          </a:p>
          <a:p>
            <a:pPr algn="ctr">
              <a:lnSpc>
                <a:spcPts val="1200"/>
              </a:lnSpc>
              <a:spcBef>
                <a:spcPts val="600"/>
              </a:spcBef>
              <a:buFont typeface="Wingdings" panose="05000000000000000000" pitchFamily="2" charset="2"/>
              <a:buNone/>
              <a:defRPr/>
            </a:pPr>
            <a:endParaRPr lang="en-US" altLang="ja-JP" sz="1200" b="1" dirty="0">
              <a:latin typeface="HG丸ｺﾞｼｯｸM-PRO" pitchFamily="50" charset="-128"/>
              <a:ea typeface="HG丸ｺﾞｼｯｸM-PRO" pitchFamily="50" charset="-128"/>
              <a:cs typeface="メイリオ" pitchFamily="50" charset="-128"/>
            </a:endParaRPr>
          </a:p>
          <a:p>
            <a:pPr algn="ctr">
              <a:lnSpc>
                <a:spcPts val="1200"/>
              </a:lnSpc>
              <a:spcBef>
                <a:spcPts val="600"/>
              </a:spcBef>
              <a:buFont typeface="Wingdings" panose="05000000000000000000" pitchFamily="2" charset="2"/>
              <a:buNone/>
              <a:defRPr/>
            </a:pPr>
            <a:endParaRPr lang="en-US" altLang="ja-JP" sz="1200" b="1" dirty="0">
              <a:latin typeface="HG丸ｺﾞｼｯｸM-PRO" pitchFamily="50" charset="-128"/>
              <a:ea typeface="HG丸ｺﾞｼｯｸM-PRO" pitchFamily="50" charset="-128"/>
              <a:cs typeface="メイリオ" pitchFamily="50" charset="-128"/>
            </a:endParaRPr>
          </a:p>
          <a:p>
            <a:pPr algn="ctr">
              <a:lnSpc>
                <a:spcPts val="1200"/>
              </a:lnSpc>
              <a:spcBef>
                <a:spcPts val="600"/>
              </a:spcBef>
              <a:buFont typeface="Wingdings" panose="05000000000000000000" pitchFamily="2" charset="2"/>
              <a:buNone/>
              <a:defRPr/>
            </a:pPr>
            <a:endParaRPr lang="en-US" altLang="ja-JP" sz="1200" b="1" dirty="0">
              <a:latin typeface="HG丸ｺﾞｼｯｸM-PRO" pitchFamily="50" charset="-128"/>
              <a:ea typeface="HG丸ｺﾞｼｯｸM-PRO" pitchFamily="50" charset="-128"/>
              <a:cs typeface="メイリオ" pitchFamily="50" charset="-128"/>
            </a:endParaRPr>
          </a:p>
          <a:p>
            <a:pPr algn="ctr">
              <a:lnSpc>
                <a:spcPts val="1200"/>
              </a:lnSpc>
              <a:spcBef>
                <a:spcPts val="600"/>
              </a:spcBef>
              <a:buFont typeface="Wingdings" panose="05000000000000000000" pitchFamily="2" charset="2"/>
              <a:buNone/>
              <a:defRPr/>
            </a:pPr>
            <a:endParaRPr lang="en-US" altLang="ja-JP" sz="1200" b="1" dirty="0">
              <a:latin typeface="HG丸ｺﾞｼｯｸM-PRO" pitchFamily="50" charset="-128"/>
              <a:ea typeface="HG丸ｺﾞｼｯｸM-PRO" pitchFamily="50" charset="-128"/>
              <a:cs typeface="メイリオ" pitchFamily="50" charset="-128"/>
            </a:endParaRPr>
          </a:p>
          <a:p>
            <a:pPr algn="ctr">
              <a:lnSpc>
                <a:spcPts val="1200"/>
              </a:lnSpc>
              <a:spcBef>
                <a:spcPts val="600"/>
              </a:spcBef>
              <a:buFont typeface="Wingdings" panose="05000000000000000000" pitchFamily="2" charset="2"/>
              <a:buNone/>
              <a:defRPr/>
            </a:pPr>
            <a:r>
              <a:rPr lang="en-US" altLang="ja-JP" sz="900" b="1" dirty="0">
                <a:latin typeface="HG丸ｺﾞｼｯｸM-PRO" pitchFamily="50" charset="-128"/>
                <a:ea typeface="HG丸ｺﾞｼｯｸM-PRO" pitchFamily="50" charset="-128"/>
                <a:cs typeface="メイリオ" pitchFamily="50" charset="-128"/>
              </a:rPr>
              <a:t>18</a:t>
            </a:r>
            <a:r>
              <a:rPr lang="ja-JP" altLang="en-US" sz="900" b="1" dirty="0">
                <a:latin typeface="HG丸ｺﾞｼｯｸM-PRO" pitchFamily="50" charset="-128"/>
                <a:ea typeface="HG丸ｺﾞｼｯｸM-PRO" pitchFamily="50" charset="-128"/>
                <a:cs typeface="メイリオ" pitchFamily="50" charset="-128"/>
              </a:rPr>
              <a:t>歳以上の男女</a:t>
            </a:r>
            <a:endParaRPr lang="en-US" altLang="ja-JP" sz="900" b="1" dirty="0">
              <a:latin typeface="HG丸ｺﾞｼｯｸM-PRO" pitchFamily="50" charset="-128"/>
              <a:ea typeface="HG丸ｺﾞｼｯｸM-PRO" pitchFamily="50" charset="-128"/>
              <a:cs typeface="メイリオ" pitchFamily="50" charset="-128"/>
            </a:endParaRPr>
          </a:p>
          <a:p>
            <a:pPr algn="ctr">
              <a:lnSpc>
                <a:spcPts val="1200"/>
              </a:lnSpc>
              <a:spcBef>
                <a:spcPts val="600"/>
              </a:spcBef>
              <a:buFont typeface="Wingdings" panose="05000000000000000000" pitchFamily="2" charset="2"/>
              <a:buNone/>
              <a:defRPr/>
            </a:pPr>
            <a:endParaRPr lang="ja-JP" altLang="en-US" sz="1200" b="1" dirty="0">
              <a:latin typeface="HG丸ｺﾞｼｯｸM-PRO" pitchFamily="50" charset="-128"/>
              <a:ea typeface="HG丸ｺﾞｼｯｸM-PRO" pitchFamily="50" charset="-128"/>
              <a:cs typeface="メイリオ" pitchFamily="50" charset="-128"/>
            </a:endParaRPr>
          </a:p>
        </p:txBody>
      </p:sp>
      <p:pic>
        <p:nvPicPr>
          <p:cNvPr id="10" name="Picture 2" descr="\\10.66.163.2\default\選挙課啓発係\A  Let'sすたでぃ選挙\27 Let'sすたでぃ選挙\１　版下作成\4 納品物\選挙法の歩み.png"/>
          <p:cNvPicPr>
            <a:picLocks noChangeAspect="1" noChangeArrowheads="1"/>
          </p:cNvPicPr>
          <p:nvPr/>
        </p:nvPicPr>
        <p:blipFill>
          <a:blip r:embed="rId4">
            <a:extLst>
              <a:ext uri="{28A0092B-C50C-407E-A947-70E740481C1C}">
                <a14:useLocalDpi xmlns:a14="http://schemas.microsoft.com/office/drawing/2010/main" val="0"/>
              </a:ext>
            </a:extLst>
          </a:blip>
          <a:srcRect r="2402" b="6221"/>
          <a:stretch>
            <a:fillRect/>
          </a:stretch>
        </p:blipFill>
        <p:spPr bwMode="auto">
          <a:xfrm>
            <a:off x="684213" y="2011139"/>
            <a:ext cx="6335712"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グループ化 10"/>
          <p:cNvGrpSpPr>
            <a:grpSpLocks/>
          </p:cNvGrpSpPr>
          <p:nvPr/>
        </p:nvGrpSpPr>
        <p:grpSpPr bwMode="auto">
          <a:xfrm>
            <a:off x="6948488" y="2947764"/>
            <a:ext cx="1760537" cy="1398588"/>
            <a:chOff x="411163" y="3109913"/>
            <a:chExt cx="1760537" cy="1398587"/>
          </a:xfrm>
        </p:grpSpPr>
        <p:pic>
          <p:nvPicPr>
            <p:cNvPr id="12" name="Picture 5" descr="C:\Users\2000362fa\Desktop\touhyou_boy[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3" y="3144838"/>
              <a:ext cx="9969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Users\2000362fa\Desktop\touhyou_girl[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763" y="3109913"/>
              <a:ext cx="1023937"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ホームベース 6"/>
          <p:cNvSpPr>
            <a:spLocks noChangeArrowheads="1"/>
          </p:cNvSpPr>
          <p:nvPr/>
        </p:nvSpPr>
        <p:spPr bwMode="auto">
          <a:xfrm>
            <a:off x="7092950" y="2011139"/>
            <a:ext cx="1439863" cy="288925"/>
          </a:xfrm>
          <a:prstGeom prst="homePlate">
            <a:avLst>
              <a:gd name="adj" fmla="val 49858"/>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1"/>
              </a:buClr>
              <a:buSzPct val="10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1"/>
              </a:buClr>
              <a:buSzPct val="10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1"/>
              </a:buClr>
              <a:buSzPct val="10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1"/>
              </a:buClr>
              <a:buSzPct val="10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en-US" altLang="ja-JP" sz="1400" b="1">
                <a:solidFill>
                  <a:schemeClr val="bg1"/>
                </a:solidFill>
                <a:latin typeface="HGｺﾞｼｯｸM" panose="020B0609000000000000" pitchFamily="49" charset="-128"/>
                <a:ea typeface="HGｺﾞｼｯｸM" panose="020B0609000000000000" pitchFamily="49" charset="-128"/>
              </a:rPr>
              <a:t>18</a:t>
            </a:r>
            <a:r>
              <a:rPr lang="ja-JP" altLang="en-US" sz="1400" b="1">
                <a:solidFill>
                  <a:schemeClr val="bg1"/>
                </a:solidFill>
                <a:latin typeface="HGｺﾞｼｯｸM" panose="020B0609000000000000" pitchFamily="49" charset="-128"/>
                <a:ea typeface="HGｺﾞｼｯｸM" panose="020B0609000000000000" pitchFamily="49" charset="-128"/>
              </a:rPr>
              <a:t>歳選挙権</a:t>
            </a:r>
          </a:p>
        </p:txBody>
      </p:sp>
      <p:pic>
        <p:nvPicPr>
          <p:cNvPr id="15"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6625" y="4900389"/>
            <a:ext cx="1050925" cy="9048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フリーフォーム 32"/>
          <p:cNvSpPr>
            <a:spLocks/>
          </p:cNvSpPr>
          <p:nvPr/>
        </p:nvSpPr>
        <p:spPr bwMode="auto">
          <a:xfrm>
            <a:off x="5722938" y="2668588"/>
            <a:ext cx="1768475" cy="3309937"/>
          </a:xfrm>
          <a:custGeom>
            <a:avLst/>
            <a:gdLst>
              <a:gd name="T0" fmla="*/ 1466 w 1837427"/>
              <a:gd name="T1" fmla="*/ 5 h 3916392"/>
              <a:gd name="T2" fmla="*/ 1563 w 1837427"/>
              <a:gd name="T3" fmla="*/ 14 h 3916392"/>
              <a:gd name="T4" fmla="*/ 1647 w 1837427"/>
              <a:gd name="T5" fmla="*/ 24 h 3916392"/>
              <a:gd name="T6" fmla="*/ 1840 w 1837427"/>
              <a:gd name="T7" fmla="*/ 31 h 3916392"/>
              <a:gd name="T8" fmla="*/ 1935 w 1837427"/>
              <a:gd name="T9" fmla="*/ 37 h 3916392"/>
              <a:gd name="T10" fmla="*/ 2012 w 1837427"/>
              <a:gd name="T11" fmla="*/ 44 h 3916392"/>
              <a:gd name="T12" fmla="*/ 1962 w 1837427"/>
              <a:gd name="T13" fmla="*/ 48 h 3916392"/>
              <a:gd name="T14" fmla="*/ 1935 w 1837427"/>
              <a:gd name="T15" fmla="*/ 53 h 3916392"/>
              <a:gd name="T16" fmla="*/ 1801 w 1837427"/>
              <a:gd name="T17" fmla="*/ 57 h 3916392"/>
              <a:gd name="T18" fmla="*/ 1641 w 1837427"/>
              <a:gd name="T19" fmla="*/ 61 h 3916392"/>
              <a:gd name="T20" fmla="*/ 1573 w 1837427"/>
              <a:gd name="T21" fmla="*/ 64 h 3916392"/>
              <a:gd name="T22" fmla="*/ 1667 w 1837427"/>
              <a:gd name="T23" fmla="*/ 68 h 3916392"/>
              <a:gd name="T24" fmla="*/ 1600 w 1837427"/>
              <a:gd name="T25" fmla="*/ 72 h 3916392"/>
              <a:gd name="T26" fmla="*/ 1390 w 1837427"/>
              <a:gd name="T27" fmla="*/ 71 h 3916392"/>
              <a:gd name="T28" fmla="*/ 1246 w 1837427"/>
              <a:gd name="T29" fmla="*/ 73 h 3916392"/>
              <a:gd name="T30" fmla="*/ 1240 w 1837427"/>
              <a:gd name="T31" fmla="*/ 82 h 3916392"/>
              <a:gd name="T32" fmla="*/ 1316 w 1837427"/>
              <a:gd name="T33" fmla="*/ 94 h 3916392"/>
              <a:gd name="T34" fmla="*/ 1209 w 1837427"/>
              <a:gd name="T35" fmla="*/ 101 h 3916392"/>
              <a:gd name="T36" fmla="*/ 897 w 1837427"/>
              <a:gd name="T37" fmla="*/ 104 h 3916392"/>
              <a:gd name="T38" fmla="*/ 698 w 1837427"/>
              <a:gd name="T39" fmla="*/ 99 h 3916392"/>
              <a:gd name="T40" fmla="*/ 276 w 1837427"/>
              <a:gd name="T41" fmla="*/ 99 h 3916392"/>
              <a:gd name="T42" fmla="*/ 13 w 1837427"/>
              <a:gd name="T43" fmla="*/ 100 h 3916392"/>
              <a:gd name="T44" fmla="*/ 30 w 1837427"/>
              <a:gd name="T45" fmla="*/ 96 h 3916392"/>
              <a:gd name="T46" fmla="*/ 48 w 1837427"/>
              <a:gd name="T47" fmla="*/ 93 h 3916392"/>
              <a:gd name="T48" fmla="*/ 95 w 1837427"/>
              <a:gd name="T49" fmla="*/ 89 h 3916392"/>
              <a:gd name="T50" fmla="*/ 353 w 1837427"/>
              <a:gd name="T51" fmla="*/ 86 h 3916392"/>
              <a:gd name="T52" fmla="*/ 392 w 1837427"/>
              <a:gd name="T53" fmla="*/ 81 h 3916392"/>
              <a:gd name="T54" fmla="*/ 363 w 1837427"/>
              <a:gd name="T55" fmla="*/ 74 h 3916392"/>
              <a:gd name="T56" fmla="*/ 515 w 1837427"/>
              <a:gd name="T57" fmla="*/ 72 h 3916392"/>
              <a:gd name="T58" fmla="*/ 382 w 1837427"/>
              <a:gd name="T59" fmla="*/ 68 h 3916392"/>
              <a:gd name="T60" fmla="*/ 411 w 1837427"/>
              <a:gd name="T61" fmla="*/ 61 h 3916392"/>
              <a:gd name="T62" fmla="*/ 535 w 1837427"/>
              <a:gd name="T63" fmla="*/ 52 h 3916392"/>
              <a:gd name="T64" fmla="*/ 629 w 1837427"/>
              <a:gd name="T65" fmla="*/ 41 h 3916392"/>
              <a:gd name="T66" fmla="*/ 506 w 1837427"/>
              <a:gd name="T67" fmla="*/ 37 h 3916392"/>
              <a:gd name="T68" fmla="*/ 382 w 1837427"/>
              <a:gd name="T69" fmla="*/ 35 h 3916392"/>
              <a:gd name="T70" fmla="*/ 602 w 1837427"/>
              <a:gd name="T71" fmla="*/ 30 h 3916392"/>
              <a:gd name="T72" fmla="*/ 525 w 1837427"/>
              <a:gd name="T73" fmla="*/ 22 h 3916392"/>
              <a:gd name="T74" fmla="*/ 581 w 1837427"/>
              <a:gd name="T75" fmla="*/ 17 h 3916392"/>
              <a:gd name="T76" fmla="*/ 773 w 1837427"/>
              <a:gd name="T77" fmla="*/ 14 h 3916392"/>
              <a:gd name="T78" fmla="*/ 831 w 1837427"/>
              <a:gd name="T79" fmla="*/ 8 h 3916392"/>
              <a:gd name="T80" fmla="*/ 953 w 1837427"/>
              <a:gd name="T81" fmla="*/ 7 h 3916392"/>
              <a:gd name="T82" fmla="*/ 1039 w 1837427"/>
              <a:gd name="T83" fmla="*/ 14 h 3916392"/>
              <a:gd name="T84" fmla="*/ 1209 w 1837427"/>
              <a:gd name="T85" fmla="*/ 12 h 3916392"/>
              <a:gd name="T86" fmla="*/ 1429 w 1837427"/>
              <a:gd name="T87" fmla="*/ 9 h 3916392"/>
              <a:gd name="T88" fmla="*/ 1305 w 1837427"/>
              <a:gd name="T89" fmla="*/ 8 h 3916392"/>
              <a:gd name="T90" fmla="*/ 1115 w 1837427"/>
              <a:gd name="T91" fmla="*/ 9 h 3916392"/>
              <a:gd name="T92" fmla="*/ 1180 w 1837427"/>
              <a:gd name="T93" fmla="*/ 0 h 39163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7427"/>
              <a:gd name="T142" fmla="*/ 0 h 3916392"/>
              <a:gd name="T143" fmla="*/ 1837427 w 1837427"/>
              <a:gd name="T144" fmla="*/ 3916392 h 39163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7427" h="3916392">
                <a:moveTo>
                  <a:pt x="1130061" y="8626"/>
                </a:moveTo>
                <a:lnTo>
                  <a:pt x="1285336" y="94890"/>
                </a:lnTo>
                <a:lnTo>
                  <a:pt x="1328468" y="172528"/>
                </a:lnTo>
                <a:lnTo>
                  <a:pt x="1440612" y="86264"/>
                </a:lnTo>
                <a:lnTo>
                  <a:pt x="1397480" y="310551"/>
                </a:lnTo>
                <a:lnTo>
                  <a:pt x="1414732" y="543464"/>
                </a:lnTo>
                <a:lnTo>
                  <a:pt x="1397480" y="603849"/>
                </a:lnTo>
                <a:lnTo>
                  <a:pt x="1475117" y="810883"/>
                </a:lnTo>
                <a:lnTo>
                  <a:pt x="1492370" y="897147"/>
                </a:lnTo>
                <a:lnTo>
                  <a:pt x="1570008" y="879894"/>
                </a:lnTo>
                <a:lnTo>
                  <a:pt x="1673525" y="1086928"/>
                </a:lnTo>
                <a:lnTo>
                  <a:pt x="1664898" y="1173192"/>
                </a:lnTo>
                <a:lnTo>
                  <a:pt x="1716657" y="1233577"/>
                </a:lnTo>
                <a:lnTo>
                  <a:pt x="1725283" y="1311215"/>
                </a:lnTo>
                <a:lnTo>
                  <a:pt x="1751163" y="1406105"/>
                </a:lnTo>
                <a:lnTo>
                  <a:pt x="1785668" y="1509622"/>
                </a:lnTo>
                <a:lnTo>
                  <a:pt x="1811547" y="1578634"/>
                </a:lnTo>
                <a:lnTo>
                  <a:pt x="1820174" y="1664898"/>
                </a:lnTo>
                <a:lnTo>
                  <a:pt x="1811547" y="1708030"/>
                </a:lnTo>
                <a:lnTo>
                  <a:pt x="1837427" y="1785668"/>
                </a:lnTo>
                <a:lnTo>
                  <a:pt x="1777042" y="1811547"/>
                </a:lnTo>
                <a:lnTo>
                  <a:pt x="1768415" y="1854679"/>
                </a:lnTo>
                <a:lnTo>
                  <a:pt x="1733910" y="1915064"/>
                </a:lnTo>
                <a:lnTo>
                  <a:pt x="1751163" y="1992702"/>
                </a:lnTo>
                <a:lnTo>
                  <a:pt x="1690778" y="2053087"/>
                </a:lnTo>
                <a:lnTo>
                  <a:pt x="1708030" y="2113471"/>
                </a:lnTo>
                <a:lnTo>
                  <a:pt x="1630393" y="2139351"/>
                </a:lnTo>
                <a:lnTo>
                  <a:pt x="1561381" y="2139351"/>
                </a:lnTo>
                <a:lnTo>
                  <a:pt x="1621766" y="2242868"/>
                </a:lnTo>
                <a:lnTo>
                  <a:pt x="1483744" y="2294626"/>
                </a:lnTo>
                <a:lnTo>
                  <a:pt x="1483744" y="2355011"/>
                </a:lnTo>
                <a:lnTo>
                  <a:pt x="1535502" y="2372264"/>
                </a:lnTo>
                <a:lnTo>
                  <a:pt x="1423359" y="2415396"/>
                </a:lnTo>
                <a:lnTo>
                  <a:pt x="1500997" y="2432649"/>
                </a:lnTo>
                <a:lnTo>
                  <a:pt x="1457864" y="2493034"/>
                </a:lnTo>
                <a:lnTo>
                  <a:pt x="1509623" y="2579298"/>
                </a:lnTo>
                <a:lnTo>
                  <a:pt x="1509623" y="2700068"/>
                </a:lnTo>
                <a:lnTo>
                  <a:pt x="1509623" y="2760453"/>
                </a:lnTo>
                <a:lnTo>
                  <a:pt x="1449238" y="2682815"/>
                </a:lnTo>
                <a:lnTo>
                  <a:pt x="1423359" y="2596551"/>
                </a:lnTo>
                <a:lnTo>
                  <a:pt x="1293963" y="2656936"/>
                </a:lnTo>
                <a:lnTo>
                  <a:pt x="1259457" y="2665562"/>
                </a:lnTo>
                <a:lnTo>
                  <a:pt x="1242204" y="2639683"/>
                </a:lnTo>
                <a:lnTo>
                  <a:pt x="1207698" y="2725947"/>
                </a:lnTo>
                <a:lnTo>
                  <a:pt x="1130061" y="2760453"/>
                </a:lnTo>
                <a:lnTo>
                  <a:pt x="1112808" y="2881222"/>
                </a:lnTo>
                <a:lnTo>
                  <a:pt x="1104181" y="3001992"/>
                </a:lnTo>
                <a:lnTo>
                  <a:pt x="1121434" y="3088256"/>
                </a:lnTo>
                <a:lnTo>
                  <a:pt x="1181819" y="3183147"/>
                </a:lnTo>
                <a:lnTo>
                  <a:pt x="1181819" y="3269411"/>
                </a:lnTo>
                <a:lnTo>
                  <a:pt x="1190446" y="3493698"/>
                </a:lnTo>
                <a:lnTo>
                  <a:pt x="1155940" y="3674853"/>
                </a:lnTo>
                <a:lnTo>
                  <a:pt x="1130061" y="3786996"/>
                </a:lnTo>
                <a:lnTo>
                  <a:pt x="1095555" y="3821502"/>
                </a:lnTo>
                <a:lnTo>
                  <a:pt x="1009291" y="3881887"/>
                </a:lnTo>
                <a:lnTo>
                  <a:pt x="905774" y="3812875"/>
                </a:lnTo>
                <a:lnTo>
                  <a:pt x="810883" y="3916392"/>
                </a:lnTo>
                <a:lnTo>
                  <a:pt x="724619" y="3838754"/>
                </a:lnTo>
                <a:lnTo>
                  <a:pt x="672861" y="3812875"/>
                </a:lnTo>
                <a:lnTo>
                  <a:pt x="629729" y="3726611"/>
                </a:lnTo>
                <a:lnTo>
                  <a:pt x="552091" y="3640347"/>
                </a:lnTo>
                <a:lnTo>
                  <a:pt x="457200" y="3648973"/>
                </a:lnTo>
                <a:lnTo>
                  <a:pt x="250166" y="3735237"/>
                </a:lnTo>
                <a:lnTo>
                  <a:pt x="146649" y="3795622"/>
                </a:lnTo>
                <a:lnTo>
                  <a:pt x="112144" y="3804249"/>
                </a:lnTo>
                <a:lnTo>
                  <a:pt x="8627" y="3786996"/>
                </a:lnTo>
                <a:lnTo>
                  <a:pt x="34506" y="3674853"/>
                </a:lnTo>
                <a:lnTo>
                  <a:pt x="69012" y="3640347"/>
                </a:lnTo>
                <a:lnTo>
                  <a:pt x="25880" y="3588588"/>
                </a:lnTo>
                <a:lnTo>
                  <a:pt x="0" y="3571336"/>
                </a:lnTo>
                <a:lnTo>
                  <a:pt x="17253" y="3502324"/>
                </a:lnTo>
                <a:lnTo>
                  <a:pt x="43132" y="3485071"/>
                </a:lnTo>
                <a:lnTo>
                  <a:pt x="25880" y="3424687"/>
                </a:lnTo>
                <a:lnTo>
                  <a:pt x="8627" y="3372928"/>
                </a:lnTo>
                <a:lnTo>
                  <a:pt x="86264" y="3355675"/>
                </a:lnTo>
                <a:lnTo>
                  <a:pt x="138023" y="3329796"/>
                </a:lnTo>
                <a:lnTo>
                  <a:pt x="215661" y="3338422"/>
                </a:lnTo>
                <a:lnTo>
                  <a:pt x="319178" y="3252158"/>
                </a:lnTo>
                <a:lnTo>
                  <a:pt x="267419" y="3209026"/>
                </a:lnTo>
                <a:lnTo>
                  <a:pt x="336430" y="3096883"/>
                </a:lnTo>
                <a:lnTo>
                  <a:pt x="353683" y="3062377"/>
                </a:lnTo>
                <a:lnTo>
                  <a:pt x="319178" y="3001992"/>
                </a:lnTo>
                <a:lnTo>
                  <a:pt x="310551" y="2924354"/>
                </a:lnTo>
                <a:lnTo>
                  <a:pt x="327804" y="2820837"/>
                </a:lnTo>
                <a:lnTo>
                  <a:pt x="327804" y="2777705"/>
                </a:lnTo>
                <a:lnTo>
                  <a:pt x="396815" y="2769079"/>
                </a:lnTo>
                <a:lnTo>
                  <a:pt x="465827" y="2725947"/>
                </a:lnTo>
                <a:lnTo>
                  <a:pt x="405442" y="2648309"/>
                </a:lnTo>
                <a:lnTo>
                  <a:pt x="345057" y="2639683"/>
                </a:lnTo>
                <a:lnTo>
                  <a:pt x="345057" y="2579298"/>
                </a:lnTo>
                <a:lnTo>
                  <a:pt x="345057" y="2536166"/>
                </a:lnTo>
                <a:lnTo>
                  <a:pt x="215661" y="2493034"/>
                </a:lnTo>
                <a:lnTo>
                  <a:pt x="370936" y="2286000"/>
                </a:lnTo>
                <a:lnTo>
                  <a:pt x="414068" y="2165230"/>
                </a:lnTo>
                <a:lnTo>
                  <a:pt x="439947" y="2078966"/>
                </a:lnTo>
                <a:lnTo>
                  <a:pt x="483080" y="1940943"/>
                </a:lnTo>
                <a:lnTo>
                  <a:pt x="517585" y="1837426"/>
                </a:lnTo>
                <a:lnTo>
                  <a:pt x="552091" y="1716656"/>
                </a:lnTo>
                <a:lnTo>
                  <a:pt x="569344" y="1570007"/>
                </a:lnTo>
                <a:lnTo>
                  <a:pt x="569344" y="1457864"/>
                </a:lnTo>
                <a:lnTo>
                  <a:pt x="569344" y="1406105"/>
                </a:lnTo>
                <a:lnTo>
                  <a:pt x="457200" y="1380226"/>
                </a:lnTo>
                <a:lnTo>
                  <a:pt x="405442" y="1423358"/>
                </a:lnTo>
                <a:lnTo>
                  <a:pt x="370936" y="1414732"/>
                </a:lnTo>
                <a:lnTo>
                  <a:pt x="345057" y="1337094"/>
                </a:lnTo>
                <a:lnTo>
                  <a:pt x="345057" y="1293962"/>
                </a:lnTo>
                <a:lnTo>
                  <a:pt x="465827" y="1285336"/>
                </a:lnTo>
                <a:lnTo>
                  <a:pt x="543464" y="1112807"/>
                </a:lnTo>
                <a:lnTo>
                  <a:pt x="552091" y="1017917"/>
                </a:lnTo>
                <a:lnTo>
                  <a:pt x="491706" y="948905"/>
                </a:lnTo>
                <a:lnTo>
                  <a:pt x="474453" y="836762"/>
                </a:lnTo>
                <a:lnTo>
                  <a:pt x="431321" y="793630"/>
                </a:lnTo>
                <a:lnTo>
                  <a:pt x="500332" y="733245"/>
                </a:lnTo>
                <a:lnTo>
                  <a:pt x="526212" y="629728"/>
                </a:lnTo>
                <a:lnTo>
                  <a:pt x="612476" y="681487"/>
                </a:lnTo>
                <a:lnTo>
                  <a:pt x="681487" y="638354"/>
                </a:lnTo>
                <a:lnTo>
                  <a:pt x="698740" y="517585"/>
                </a:lnTo>
                <a:lnTo>
                  <a:pt x="759125" y="396815"/>
                </a:lnTo>
                <a:lnTo>
                  <a:pt x="672861" y="327803"/>
                </a:lnTo>
                <a:lnTo>
                  <a:pt x="750498" y="310551"/>
                </a:lnTo>
                <a:lnTo>
                  <a:pt x="750498" y="232913"/>
                </a:lnTo>
                <a:lnTo>
                  <a:pt x="819510" y="284671"/>
                </a:lnTo>
                <a:lnTo>
                  <a:pt x="862642" y="267419"/>
                </a:lnTo>
                <a:lnTo>
                  <a:pt x="923027" y="293298"/>
                </a:lnTo>
                <a:lnTo>
                  <a:pt x="923027" y="396815"/>
                </a:lnTo>
                <a:lnTo>
                  <a:pt x="940280" y="517585"/>
                </a:lnTo>
                <a:lnTo>
                  <a:pt x="948906" y="569343"/>
                </a:lnTo>
                <a:lnTo>
                  <a:pt x="974785" y="638354"/>
                </a:lnTo>
                <a:lnTo>
                  <a:pt x="1095555" y="448573"/>
                </a:lnTo>
                <a:lnTo>
                  <a:pt x="1224951" y="586596"/>
                </a:lnTo>
                <a:lnTo>
                  <a:pt x="1268083" y="500332"/>
                </a:lnTo>
                <a:lnTo>
                  <a:pt x="1293963" y="345056"/>
                </a:lnTo>
                <a:lnTo>
                  <a:pt x="1319842" y="301924"/>
                </a:lnTo>
                <a:lnTo>
                  <a:pt x="1285336" y="232913"/>
                </a:lnTo>
                <a:lnTo>
                  <a:pt x="1181819" y="301924"/>
                </a:lnTo>
                <a:lnTo>
                  <a:pt x="1155940" y="301924"/>
                </a:lnTo>
                <a:lnTo>
                  <a:pt x="1052423" y="353683"/>
                </a:lnTo>
                <a:lnTo>
                  <a:pt x="1009291" y="336430"/>
                </a:lnTo>
                <a:lnTo>
                  <a:pt x="1017917" y="241539"/>
                </a:lnTo>
                <a:lnTo>
                  <a:pt x="1052423" y="146649"/>
                </a:lnTo>
                <a:lnTo>
                  <a:pt x="1069676" y="0"/>
                </a:lnTo>
                <a:lnTo>
                  <a:pt x="1130061" y="8626"/>
                </a:lnTo>
                <a:close/>
              </a:path>
            </a:pathLst>
          </a:custGeom>
          <a:solidFill>
            <a:srgbClr val="92D050">
              <a:alpha val="63136"/>
            </a:srgbClr>
          </a:solidFill>
          <a:ln w="9525" cap="flat" cmpd="sng">
            <a:solidFill>
              <a:srgbClr val="000000">
                <a:alpha val="50195"/>
              </a:srgbClr>
            </a:solidFill>
            <a:miter lim="800000"/>
            <a:headEnd/>
            <a:tailEnd/>
          </a:ln>
        </p:spPr>
        <p:txBody>
          <a:bodyPr/>
          <a:lstStyle/>
          <a:p>
            <a:endParaRPr lang="ja-JP" altLang="en-US"/>
          </a:p>
        </p:txBody>
      </p:sp>
      <p:pic>
        <p:nvPicPr>
          <p:cNvPr id="25603" name="Picture 67"/>
          <p:cNvPicPr>
            <a:picLocks noChangeAspect="1" noChangeArrowheads="1"/>
          </p:cNvPicPr>
          <p:nvPr/>
        </p:nvPicPr>
        <p:blipFill>
          <a:blip r:embed="rId3">
            <a:lum bright="26000"/>
            <a:extLst>
              <a:ext uri="{28A0092B-C50C-407E-A947-70E740481C1C}">
                <a14:useLocalDpi xmlns:a14="http://schemas.microsoft.com/office/drawing/2010/main" val="0"/>
              </a:ext>
            </a:extLst>
          </a:blip>
          <a:srcRect/>
          <a:stretch>
            <a:fillRect/>
          </a:stretch>
        </p:blipFill>
        <p:spPr bwMode="auto">
          <a:xfrm>
            <a:off x="895350" y="2884488"/>
            <a:ext cx="3249613"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タイトル 1"/>
          <p:cNvSpPr>
            <a:spLocks noGrp="1"/>
          </p:cNvSpPr>
          <p:nvPr>
            <p:ph type="title"/>
          </p:nvPr>
        </p:nvSpPr>
        <p:spPr/>
        <p:txBody>
          <a:bodyPr/>
          <a:lstStyle/>
          <a:p>
            <a:r>
              <a:rPr lang="ja-JP" altLang="en-US" sz="4000" smtClean="0"/>
              <a:t>衆議院議員総選挙（宮城県）</a:t>
            </a:r>
          </a:p>
        </p:txBody>
      </p:sp>
      <p:sp>
        <p:nvSpPr>
          <p:cNvPr id="21" name="コンテンツ プレースホルダー 2"/>
          <p:cNvSpPr txBox="1">
            <a:spLocks/>
          </p:cNvSpPr>
          <p:nvPr/>
        </p:nvSpPr>
        <p:spPr bwMode="auto">
          <a:xfrm>
            <a:off x="323528" y="4121150"/>
            <a:ext cx="4248150" cy="74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smtClean="0">
                <a:latin typeface="メイリオ" pitchFamily="50" charset="-128"/>
                <a:ea typeface="メイリオ" pitchFamily="50" charset="-128"/>
                <a:cs typeface="メイリオ" pitchFamily="50" charset="-128"/>
              </a:rPr>
              <a:t>定数各区</a:t>
            </a:r>
            <a:r>
              <a:rPr lang="ja-JP" altLang="en-US" b="1" kern="0" dirty="0" smtClean="0">
                <a:solidFill>
                  <a:srgbClr val="FF0000"/>
                </a:solidFill>
                <a:latin typeface="メイリオ" pitchFamily="50" charset="-128"/>
                <a:ea typeface="メイリオ" pitchFamily="50" charset="-128"/>
                <a:cs typeface="メイリオ" pitchFamily="50" charset="-128"/>
              </a:rPr>
              <a:t>１</a:t>
            </a:r>
            <a:r>
              <a:rPr lang="ja-JP" altLang="en-US" b="1" kern="0" dirty="0" smtClean="0">
                <a:latin typeface="メイリオ" pitchFamily="50" charset="-128"/>
                <a:ea typeface="メイリオ" pitchFamily="50" charset="-128"/>
                <a:cs typeface="メイリオ" pitchFamily="50" charset="-128"/>
              </a:rPr>
              <a:t>人</a:t>
            </a:r>
            <a:endParaRPr lang="en-US" altLang="ja-JP" b="1" kern="0" dirty="0" smtClean="0">
              <a:latin typeface="メイリオ" pitchFamily="50" charset="-128"/>
              <a:ea typeface="メイリオ" pitchFamily="50" charset="-128"/>
              <a:cs typeface="メイリオ" pitchFamily="50" charset="-128"/>
            </a:endParaRPr>
          </a:p>
        </p:txBody>
      </p:sp>
      <p:sp>
        <p:nvSpPr>
          <p:cNvPr id="24" name="コンテンツ プレースホルダー 2"/>
          <p:cNvSpPr txBox="1">
            <a:spLocks/>
          </p:cNvSpPr>
          <p:nvPr/>
        </p:nvSpPr>
        <p:spPr bwMode="auto">
          <a:xfrm>
            <a:off x="5171281" y="2881779"/>
            <a:ext cx="3551238"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smtClean="0">
                <a:latin typeface="メイリオ" pitchFamily="50" charset="-128"/>
                <a:ea typeface="メイリオ" pitchFamily="50" charset="-128"/>
                <a:cs typeface="メイリオ" pitchFamily="50" charset="-128"/>
              </a:rPr>
              <a:t>東北ブロック</a:t>
            </a:r>
            <a:endParaRPr lang="en-US" altLang="ja-JP" b="1" kern="0" dirty="0" smtClean="0">
              <a:latin typeface="メイリオ" pitchFamily="50" charset="-128"/>
              <a:ea typeface="メイリオ" pitchFamily="50" charset="-128"/>
              <a:cs typeface="メイリオ" pitchFamily="50" charset="-128"/>
            </a:endParaRPr>
          </a:p>
        </p:txBody>
      </p:sp>
      <p:sp>
        <p:nvSpPr>
          <p:cNvPr id="25" name="コンテンツ プレースホルダー 2"/>
          <p:cNvSpPr txBox="1">
            <a:spLocks/>
          </p:cNvSpPr>
          <p:nvPr/>
        </p:nvSpPr>
        <p:spPr bwMode="auto">
          <a:xfrm>
            <a:off x="327844" y="2792412"/>
            <a:ext cx="4748212"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smtClean="0">
                <a:latin typeface="メイリオ" pitchFamily="50" charset="-128"/>
                <a:ea typeface="メイリオ" pitchFamily="50" charset="-128"/>
                <a:cs typeface="メイリオ" pitchFamily="50" charset="-128"/>
              </a:rPr>
              <a:t>宮城県で６つの区</a:t>
            </a:r>
            <a:endParaRPr lang="en-US" altLang="ja-JP" b="1" kern="0" dirty="0" smtClean="0">
              <a:latin typeface="メイリオ" pitchFamily="50" charset="-128"/>
              <a:ea typeface="メイリオ" pitchFamily="50" charset="-128"/>
              <a:cs typeface="メイリオ" pitchFamily="50" charset="-128"/>
            </a:endParaRPr>
          </a:p>
          <a:p>
            <a:pPr marL="0" indent="0">
              <a:buNone/>
              <a:defRPr/>
            </a:pPr>
            <a:r>
              <a:rPr lang="ja-JP" altLang="en-US" b="1" kern="0" dirty="0" smtClean="0">
                <a:latin typeface="メイリオ" pitchFamily="50" charset="-128"/>
                <a:ea typeface="メイリオ" pitchFamily="50" charset="-128"/>
                <a:cs typeface="メイリオ" pitchFamily="50" charset="-128"/>
              </a:rPr>
              <a:t>（</a:t>
            </a:r>
            <a:r>
              <a:rPr lang="en-US" altLang="ja-JP" b="1" kern="0" dirty="0" smtClean="0">
                <a:latin typeface="メイリオ" pitchFamily="50" charset="-128"/>
                <a:ea typeface="メイリオ" pitchFamily="50" charset="-128"/>
                <a:cs typeface="メイリオ" pitchFamily="50" charset="-128"/>
              </a:rPr>
              <a:t>※</a:t>
            </a:r>
            <a:r>
              <a:rPr lang="ja-JP" altLang="en-US" b="1" kern="0" dirty="0" smtClean="0">
                <a:latin typeface="メイリオ" pitchFamily="50" charset="-128"/>
                <a:ea typeface="メイリオ" pitchFamily="50" charset="-128"/>
                <a:cs typeface="メイリオ" pitchFamily="50" charset="-128"/>
              </a:rPr>
              <a:t>次回選挙から</a:t>
            </a:r>
            <a:r>
              <a:rPr lang="ja-JP" altLang="en-US" b="1" u="sng" kern="0" dirty="0" smtClean="0">
                <a:solidFill>
                  <a:srgbClr val="FF0000"/>
                </a:solidFill>
                <a:latin typeface="メイリオ" pitchFamily="50" charset="-128"/>
                <a:ea typeface="メイリオ" pitchFamily="50" charset="-128"/>
                <a:cs typeface="メイリオ" pitchFamily="50" charset="-128"/>
              </a:rPr>
              <a:t>５つ</a:t>
            </a:r>
            <a:r>
              <a:rPr lang="ja-JP" altLang="en-US" b="1" kern="0" dirty="0" smtClean="0">
                <a:latin typeface="メイリオ" pitchFamily="50" charset="-128"/>
                <a:ea typeface="メイリオ" pitchFamily="50" charset="-128"/>
                <a:cs typeface="メイリオ" pitchFamily="50" charset="-128"/>
              </a:rPr>
              <a:t>）</a:t>
            </a:r>
            <a:endParaRPr lang="en-US" altLang="ja-JP" b="1" kern="0" dirty="0" smtClean="0">
              <a:latin typeface="メイリオ" pitchFamily="50" charset="-128"/>
              <a:ea typeface="メイリオ" pitchFamily="50" charset="-128"/>
              <a:cs typeface="メイリオ" pitchFamily="50" charset="-128"/>
            </a:endParaRPr>
          </a:p>
        </p:txBody>
      </p:sp>
      <p:sp>
        <p:nvSpPr>
          <p:cNvPr id="26" name="コンテンツ プレースホルダー 2"/>
          <p:cNvSpPr txBox="1">
            <a:spLocks/>
          </p:cNvSpPr>
          <p:nvPr/>
        </p:nvSpPr>
        <p:spPr bwMode="auto">
          <a:xfrm>
            <a:off x="5143500" y="3701557"/>
            <a:ext cx="3606800" cy="130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smtClean="0">
                <a:latin typeface="メイリオ" pitchFamily="50" charset="-128"/>
                <a:ea typeface="メイリオ" pitchFamily="50" charset="-128"/>
                <a:cs typeface="メイリオ" pitchFamily="50" charset="-128"/>
              </a:rPr>
              <a:t>定数１３人</a:t>
            </a:r>
            <a:endParaRPr lang="en-US" altLang="ja-JP" b="1" kern="0" dirty="0" smtClean="0">
              <a:latin typeface="メイリオ" pitchFamily="50" charset="-128"/>
              <a:ea typeface="メイリオ" pitchFamily="50" charset="-128"/>
              <a:cs typeface="メイリオ" pitchFamily="50" charset="-128"/>
            </a:endParaRPr>
          </a:p>
          <a:p>
            <a:pPr marL="0" indent="0">
              <a:buNone/>
              <a:defRPr/>
            </a:pPr>
            <a:r>
              <a:rPr lang="ja-JP" altLang="en-US" b="1" kern="0" dirty="0" smtClean="0">
                <a:latin typeface="メイリオ" pitchFamily="50" charset="-128"/>
                <a:ea typeface="メイリオ" pitchFamily="50" charset="-128"/>
                <a:cs typeface="メイリオ" pitchFamily="50" charset="-128"/>
              </a:rPr>
              <a:t>（次回は</a:t>
            </a:r>
            <a:r>
              <a:rPr lang="ja-JP" altLang="en-US" b="1" u="sng" kern="0" dirty="0" smtClean="0">
                <a:solidFill>
                  <a:srgbClr val="FF0000"/>
                </a:solidFill>
                <a:latin typeface="メイリオ" pitchFamily="50" charset="-128"/>
                <a:ea typeface="メイリオ" pitchFamily="50" charset="-128"/>
                <a:cs typeface="メイリオ" pitchFamily="50" charset="-128"/>
              </a:rPr>
              <a:t>１２</a:t>
            </a:r>
            <a:r>
              <a:rPr lang="ja-JP" altLang="en-US" b="1" kern="0" dirty="0" smtClean="0">
                <a:latin typeface="メイリオ" pitchFamily="50" charset="-128"/>
                <a:ea typeface="メイリオ" pitchFamily="50" charset="-128"/>
                <a:cs typeface="メイリオ" pitchFamily="50" charset="-128"/>
              </a:rPr>
              <a:t>人）</a:t>
            </a:r>
            <a:endParaRPr lang="en-US" altLang="ja-JP" b="1" kern="0" dirty="0" smtClean="0">
              <a:latin typeface="メイリオ" pitchFamily="50" charset="-128"/>
              <a:ea typeface="メイリオ" pitchFamily="50" charset="-128"/>
              <a:cs typeface="メイリオ" pitchFamily="50" charset="-128"/>
            </a:endParaRPr>
          </a:p>
        </p:txBody>
      </p:sp>
      <p:sp>
        <p:nvSpPr>
          <p:cNvPr id="25609" name="角丸四角形 1"/>
          <p:cNvSpPr>
            <a:spLocks noChangeArrowheads="1"/>
          </p:cNvSpPr>
          <p:nvPr/>
        </p:nvSpPr>
        <p:spPr bwMode="auto">
          <a:xfrm>
            <a:off x="971550" y="2019300"/>
            <a:ext cx="2424113" cy="503238"/>
          </a:xfrm>
          <a:prstGeom prst="roundRect">
            <a:avLst>
              <a:gd name="adj" fmla="val 10324"/>
            </a:avLst>
          </a:prstGeom>
          <a:solidFill>
            <a:srgbClr val="008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小選挙区</a:t>
            </a:r>
          </a:p>
        </p:txBody>
      </p:sp>
      <p:sp>
        <p:nvSpPr>
          <p:cNvPr id="25610" name="角丸四角形 1"/>
          <p:cNvSpPr>
            <a:spLocks noChangeArrowheads="1"/>
          </p:cNvSpPr>
          <p:nvPr/>
        </p:nvSpPr>
        <p:spPr bwMode="auto">
          <a:xfrm>
            <a:off x="5329238" y="1951038"/>
            <a:ext cx="2555875" cy="504825"/>
          </a:xfrm>
          <a:prstGeom prst="roundRect">
            <a:avLst>
              <a:gd name="adj" fmla="val 10324"/>
            </a:avLst>
          </a:prstGeom>
          <a:solidFill>
            <a:srgbClr val="FF0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比例代表</a:t>
            </a: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1" name="角丸四角形 1"/>
          <p:cNvSpPr>
            <a:spLocks noChangeArrowheads="1"/>
          </p:cNvSpPr>
          <p:nvPr/>
        </p:nvSpPr>
        <p:spPr bwMode="auto">
          <a:xfrm>
            <a:off x="331788" y="5229225"/>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a:solidFill>
                  <a:srgbClr val="FF0000"/>
                </a:solidFill>
                <a:latin typeface="メイリオ" panose="020B0604030504040204" pitchFamily="50" charset="-128"/>
                <a:ea typeface="メイリオ" panose="020B0604030504040204" pitchFamily="50" charset="-128"/>
              </a:rPr>
              <a:t>候補者 </a:t>
            </a:r>
            <a:r>
              <a:rPr lang="ja-JP" altLang="en-US" sz="1800" b="1">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2" name="角丸四角形 1"/>
          <p:cNvSpPr>
            <a:spLocks noChangeArrowheads="1"/>
          </p:cNvSpPr>
          <p:nvPr/>
        </p:nvSpPr>
        <p:spPr bwMode="auto">
          <a:xfrm>
            <a:off x="4743450" y="5238750"/>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dirty="0" smtClean="0">
                <a:solidFill>
                  <a:srgbClr val="FF0000"/>
                </a:solidFill>
                <a:latin typeface="メイリオ" panose="020B0604030504040204" pitchFamily="50" charset="-128"/>
                <a:ea typeface="メイリオ" panose="020B0604030504040204" pitchFamily="50" charset="-128"/>
              </a:rPr>
              <a:t>政党等 </a:t>
            </a:r>
            <a:r>
              <a:rPr lang="ja-JP" altLang="en-US" sz="1800" b="1" dirty="0">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txBox="1">
            <a:spLocks/>
          </p:cNvSpPr>
          <p:nvPr/>
        </p:nvSpPr>
        <p:spPr bwMode="auto">
          <a:xfrm>
            <a:off x="1466850" y="981075"/>
            <a:ext cx="68786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b="1">
                <a:solidFill>
                  <a:srgbClr val="003399"/>
                </a:solidFill>
              </a:rPr>
              <a:t>なぜ１８歳に引き下げられたのか？</a:t>
            </a:r>
          </a:p>
        </p:txBody>
      </p:sp>
      <p:sp>
        <p:nvSpPr>
          <p:cNvPr id="54275" name="コンテンツ プレースホルダー 2"/>
          <p:cNvSpPr txBox="1">
            <a:spLocks/>
          </p:cNvSpPr>
          <p:nvPr/>
        </p:nvSpPr>
        <p:spPr bwMode="auto">
          <a:xfrm>
            <a:off x="1331913" y="2898775"/>
            <a:ext cx="59769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en-US" altLang="ja-JP" sz="1800" b="1">
                <a:solidFill>
                  <a:srgbClr val="008000"/>
                </a:solidFill>
                <a:ea typeface="メイリオ" panose="020B0604030504040204" pitchFamily="50" charset="-128"/>
              </a:rPr>
              <a:t>16</a:t>
            </a:r>
            <a:r>
              <a:rPr lang="ja-JP" altLang="en-US" sz="1800" b="1">
                <a:solidFill>
                  <a:srgbClr val="008000"/>
                </a:solidFill>
                <a:ea typeface="メイリオ" panose="020B0604030504040204" pitchFamily="50" charset="-128"/>
              </a:rPr>
              <a:t>歳　アルゼンチン、オーストリア、ブラジル</a:t>
            </a:r>
          </a:p>
          <a:p>
            <a:pPr>
              <a:buFont typeface="Wingdings" panose="05000000000000000000" pitchFamily="2" charset="2"/>
              <a:buNone/>
            </a:pPr>
            <a:r>
              <a:rPr lang="en-US" altLang="ja-JP" sz="1800" b="1">
                <a:solidFill>
                  <a:srgbClr val="008000"/>
                </a:solidFill>
                <a:ea typeface="メイリオ" panose="020B0604030504040204" pitchFamily="50" charset="-128"/>
              </a:rPr>
              <a:t>17</a:t>
            </a:r>
            <a:r>
              <a:rPr lang="ja-JP" altLang="en-US" sz="1800" b="1">
                <a:solidFill>
                  <a:srgbClr val="008000"/>
                </a:solidFill>
                <a:ea typeface="メイリオ" panose="020B0604030504040204" pitchFamily="50" charset="-128"/>
              </a:rPr>
              <a:t>歳   インドネシア</a:t>
            </a:r>
          </a:p>
          <a:p>
            <a:pPr>
              <a:buFont typeface="Wingdings" panose="05000000000000000000" pitchFamily="2" charset="2"/>
              <a:buNone/>
            </a:pPr>
            <a:r>
              <a:rPr lang="en-US" altLang="ja-JP" sz="1800" b="1">
                <a:solidFill>
                  <a:srgbClr val="008000"/>
                </a:solidFill>
                <a:ea typeface="メイリオ" panose="020B0604030504040204" pitchFamily="50" charset="-128"/>
              </a:rPr>
              <a:t>19</a:t>
            </a:r>
            <a:r>
              <a:rPr lang="ja-JP" altLang="en-US" sz="1800" b="1">
                <a:solidFill>
                  <a:srgbClr val="008000"/>
                </a:solidFill>
                <a:ea typeface="メイリオ" panose="020B0604030504040204" pitchFamily="50" charset="-128"/>
              </a:rPr>
              <a:t>歳　韓国</a:t>
            </a:r>
          </a:p>
          <a:p>
            <a:pPr>
              <a:buFont typeface="Wingdings" panose="05000000000000000000" pitchFamily="2" charset="2"/>
              <a:buNone/>
            </a:pPr>
            <a:r>
              <a:rPr lang="en-US" altLang="ja-JP" sz="1800" b="1">
                <a:solidFill>
                  <a:srgbClr val="008000"/>
                </a:solidFill>
                <a:ea typeface="メイリオ" panose="020B0604030504040204" pitchFamily="50" charset="-128"/>
              </a:rPr>
              <a:t>21</a:t>
            </a:r>
            <a:r>
              <a:rPr lang="ja-JP" altLang="en-US" sz="1800" b="1">
                <a:solidFill>
                  <a:srgbClr val="008000"/>
                </a:solidFill>
                <a:ea typeface="メイリオ" panose="020B0604030504040204" pitchFamily="50" charset="-128"/>
              </a:rPr>
              <a:t>歳   シンガポール、マレーシア</a:t>
            </a:r>
            <a:endParaRPr lang="en-US" altLang="ja-JP" sz="2800" b="1">
              <a:solidFill>
                <a:srgbClr val="008000"/>
              </a:solidFill>
              <a:ea typeface="メイリオ" panose="020B0604030504040204" pitchFamily="50" charset="-128"/>
            </a:endParaRPr>
          </a:p>
        </p:txBody>
      </p:sp>
      <p:grpSp>
        <p:nvGrpSpPr>
          <p:cNvPr id="54276" name="グループ化 1"/>
          <p:cNvGrpSpPr>
            <a:grpSpLocks/>
          </p:cNvGrpSpPr>
          <p:nvPr/>
        </p:nvGrpSpPr>
        <p:grpSpPr bwMode="auto">
          <a:xfrm>
            <a:off x="6478588" y="3292475"/>
            <a:ext cx="2398712" cy="2398713"/>
            <a:chOff x="6516688" y="3624263"/>
            <a:chExt cx="2398712" cy="2398712"/>
          </a:xfrm>
        </p:grpSpPr>
        <p:pic>
          <p:nvPicPr>
            <p:cNvPr id="54278"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624263"/>
              <a:ext cx="2398712"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7100" y="3951288"/>
              <a:ext cx="11064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7" name="コンテンツ プレースホルダー 2"/>
          <p:cNvSpPr txBox="1">
            <a:spLocks/>
          </p:cNvSpPr>
          <p:nvPr/>
        </p:nvSpPr>
        <p:spPr bwMode="auto">
          <a:xfrm>
            <a:off x="574675" y="2305050"/>
            <a:ext cx="748982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a:ea typeface="メイリオ" panose="020B0604030504040204" pitchFamily="50" charset="-128"/>
              </a:rPr>
              <a:t>１　</a:t>
            </a:r>
            <a:r>
              <a:rPr lang="ja-JP" altLang="en-US" sz="2800" b="1">
                <a:solidFill>
                  <a:srgbClr val="FF0000"/>
                </a:solidFill>
                <a:ea typeface="メイリオ" panose="020B0604030504040204" pitchFamily="50" charset="-128"/>
              </a:rPr>
              <a:t>世界基準</a:t>
            </a:r>
            <a:r>
              <a:rPr lang="ja-JP" altLang="en-US" sz="2800">
                <a:ea typeface="メイリオ" panose="020B0604030504040204" pitchFamily="50" charset="-128"/>
              </a:rPr>
              <a:t>が１８歳（約９２％）</a:t>
            </a: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a:p>
            <a:pPr>
              <a:buFont typeface="Wingdings" panose="05000000000000000000" pitchFamily="2" charset="2"/>
              <a:buNone/>
            </a:pPr>
            <a:r>
              <a:rPr lang="ja-JP" altLang="en-US" sz="2800">
                <a:ea typeface="メイリオ" panose="020B0604030504040204" pitchFamily="50" charset="-128"/>
              </a:rPr>
              <a:t>２　</a:t>
            </a:r>
            <a:r>
              <a:rPr lang="ja-JP" altLang="en-US" sz="2800" b="1">
                <a:solidFill>
                  <a:srgbClr val="FF0000"/>
                </a:solidFill>
                <a:ea typeface="メイリオ" panose="020B0604030504040204" pitchFamily="50" charset="-128"/>
              </a:rPr>
              <a:t>日本の未来を生きる若い世代</a:t>
            </a:r>
            <a:r>
              <a:rPr lang="ja-JP" altLang="en-US" sz="2800">
                <a:ea typeface="メイリオ" panose="020B0604030504040204" pitchFamily="50" charset="-128"/>
              </a:rPr>
              <a:t>に</a:t>
            </a:r>
          </a:p>
          <a:p>
            <a:pPr>
              <a:buFont typeface="Wingdings" panose="05000000000000000000" pitchFamily="2" charset="2"/>
              <a:buNone/>
            </a:pPr>
            <a:r>
              <a:rPr lang="ja-JP" altLang="en-US" sz="2800">
                <a:ea typeface="メイリオ" panose="020B0604030504040204" pitchFamily="50" charset="-128"/>
              </a:rPr>
              <a:t>　　</a:t>
            </a:r>
            <a:r>
              <a:rPr lang="ja-JP" altLang="en-US" sz="2800">
                <a:solidFill>
                  <a:srgbClr val="FF0000"/>
                </a:solidFill>
                <a:ea typeface="メイリオ" panose="020B0604030504040204" pitchFamily="50" charset="-128"/>
              </a:rPr>
              <a:t>積極的に政治に関わってほしい</a:t>
            </a:r>
            <a:r>
              <a:rPr lang="ja-JP" altLang="en-US" sz="2800">
                <a:ea typeface="メイリオ" panose="020B0604030504040204" pitchFamily="50" charset="-128"/>
              </a:rPr>
              <a:t>から</a:t>
            </a: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p:txBody>
      </p:sp>
    </p:spTree>
    <p:custDataLst>
      <p:tags r:id="rId1"/>
    </p:custDataLst>
    <p:extLst>
      <p:ext uri="{BB962C8B-B14F-4D97-AF65-F5344CB8AC3E}">
        <p14:creationId xmlns:p14="http://schemas.microsoft.com/office/powerpoint/2010/main" val="2823319914"/>
      </p:ext>
    </p:extLst>
  </p:cSld>
  <p:clrMapOvr>
    <a:masterClrMapping/>
  </p:clrMapOvr>
  <p:transition spd="slow" advTm="286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lang="ja-JP" altLang="en-US" smtClean="0"/>
              <a:t>投票に行くには</a:t>
            </a:r>
          </a:p>
        </p:txBody>
      </p:sp>
      <p:sp>
        <p:nvSpPr>
          <p:cNvPr id="60419" name="コンテンツ プレースホルダー 2"/>
          <p:cNvSpPr>
            <a:spLocks noGrp="1"/>
          </p:cNvSpPr>
          <p:nvPr>
            <p:ph idx="1"/>
          </p:nvPr>
        </p:nvSpPr>
        <p:spPr>
          <a:xfrm>
            <a:off x="687388" y="2101850"/>
            <a:ext cx="8061325" cy="3919538"/>
          </a:xfrm>
        </p:spPr>
        <p:txBody>
          <a:bodyPr/>
          <a:lstStyle/>
          <a:p>
            <a:pPr marL="0" indent="0">
              <a:buFont typeface="Wingdings" panose="05000000000000000000" pitchFamily="2" charset="2"/>
              <a:buNone/>
            </a:pPr>
            <a:r>
              <a:rPr lang="ja-JP" altLang="en-US" sz="4000" b="1" smtClean="0"/>
              <a:t>事前に，</a:t>
            </a:r>
            <a:endParaRPr lang="en-US" altLang="ja-JP" sz="4000" b="1" smtClean="0"/>
          </a:p>
          <a:p>
            <a:pPr marL="0" indent="0">
              <a:buFont typeface="Wingdings" panose="05000000000000000000" pitchFamily="2" charset="2"/>
              <a:buNone/>
            </a:pPr>
            <a:r>
              <a:rPr lang="ja-JP" altLang="en-US" sz="3600" b="1" smtClean="0"/>
              <a:t> </a:t>
            </a:r>
            <a:r>
              <a:rPr lang="ja-JP" altLang="en-US" sz="4000" b="1" smtClean="0">
                <a:solidFill>
                  <a:srgbClr val="FF0000"/>
                </a:solidFill>
              </a:rPr>
              <a:t>「投票所入場（整理）券」</a:t>
            </a:r>
            <a:r>
              <a:rPr lang="ja-JP" altLang="en-US" sz="4000" b="1" smtClean="0"/>
              <a:t>が</a:t>
            </a:r>
            <a:endParaRPr lang="en-US" altLang="ja-JP" sz="4000" b="1" smtClean="0"/>
          </a:p>
          <a:p>
            <a:pPr marL="0" indent="0">
              <a:buFont typeface="Wingdings" panose="05000000000000000000" pitchFamily="2" charset="2"/>
              <a:buNone/>
            </a:pPr>
            <a:r>
              <a:rPr lang="ja-JP" altLang="en-US" sz="4000" b="1" smtClean="0"/>
              <a:t>　自宅に届く。</a:t>
            </a:r>
          </a:p>
          <a:p>
            <a:pPr marL="0" indent="0">
              <a:buFont typeface="Wingdings" panose="05000000000000000000" pitchFamily="2" charset="2"/>
              <a:buNone/>
            </a:pPr>
            <a:r>
              <a:rPr lang="ja-JP" altLang="en-US" sz="4000" b="1" smtClean="0"/>
              <a:t>⇒これを持って，投票所に行く　</a:t>
            </a:r>
            <a:endParaRPr lang="en-US" altLang="ja-JP" sz="4000" b="1" smtClean="0"/>
          </a:p>
          <a:p>
            <a:pPr marL="0" indent="0">
              <a:buFont typeface="Wingdings" panose="05000000000000000000" pitchFamily="2" charset="2"/>
              <a:buNone/>
            </a:pPr>
            <a:r>
              <a:rPr lang="ja-JP" altLang="en-US" sz="4000" b="1" smtClean="0"/>
              <a:t>　だけ</a:t>
            </a:r>
          </a:p>
        </p:txBody>
      </p:sp>
      <p:pic>
        <p:nvPicPr>
          <p:cNvPr id="60420"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16013"/>
            <a:ext cx="15843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p:txBody>
          <a:bodyPr/>
          <a:lstStyle/>
          <a:p>
            <a:r>
              <a:rPr lang="ja-JP" altLang="en-US" smtClean="0"/>
              <a:t>投票に行くには</a:t>
            </a:r>
          </a:p>
        </p:txBody>
      </p:sp>
      <p:sp>
        <p:nvSpPr>
          <p:cNvPr id="62467" name="コンテンツ プレースホルダー 2"/>
          <p:cNvSpPr>
            <a:spLocks noGrp="1"/>
          </p:cNvSpPr>
          <p:nvPr>
            <p:ph idx="1"/>
          </p:nvPr>
        </p:nvSpPr>
        <p:spPr>
          <a:xfrm>
            <a:off x="687388" y="1916113"/>
            <a:ext cx="8061325" cy="2520950"/>
          </a:xfrm>
        </p:spPr>
        <p:txBody>
          <a:bodyPr/>
          <a:lstStyle/>
          <a:p>
            <a:pPr marL="0" indent="0">
              <a:buFont typeface="Wingdings" panose="05000000000000000000" pitchFamily="2" charset="2"/>
              <a:buNone/>
            </a:pPr>
            <a:r>
              <a:rPr lang="ja-JP" altLang="en-US" sz="4400" b="1" smtClean="0"/>
              <a:t>せっかく投票所に来たけど，</a:t>
            </a:r>
            <a:endParaRPr lang="en-US" altLang="ja-JP" sz="4400" b="1" smtClean="0"/>
          </a:p>
          <a:p>
            <a:pPr marL="0" indent="0">
              <a:buFont typeface="Wingdings" panose="05000000000000000000" pitchFamily="2" charset="2"/>
              <a:buNone/>
            </a:pPr>
            <a:r>
              <a:rPr lang="ja-JP" altLang="en-US" sz="4400" b="1" smtClean="0"/>
              <a:t>「投票所入場（整理）券」を</a:t>
            </a:r>
            <a:endParaRPr lang="en-US" altLang="ja-JP" sz="4400" b="1" smtClean="0"/>
          </a:p>
          <a:p>
            <a:pPr marL="0" indent="0">
              <a:buFont typeface="Wingdings" panose="05000000000000000000" pitchFamily="2" charset="2"/>
              <a:buNone/>
            </a:pPr>
            <a:r>
              <a:rPr lang="ja-JP" altLang="en-US" sz="4400" b="1" smtClean="0"/>
              <a:t>　 忘れてしまった時は・・・　</a:t>
            </a:r>
            <a:r>
              <a:rPr lang="ja-JP" altLang="en-US" b="1" smtClean="0">
                <a:solidFill>
                  <a:schemeClr val="tx2"/>
                </a:solidFill>
              </a:rPr>
              <a:t>　　　　　　　</a:t>
            </a:r>
          </a:p>
        </p:txBody>
      </p:sp>
      <p:sp>
        <p:nvSpPr>
          <p:cNvPr id="6" name="角丸四角形 1"/>
          <p:cNvSpPr>
            <a:spLocks noChangeArrowheads="1"/>
          </p:cNvSpPr>
          <p:nvPr/>
        </p:nvSpPr>
        <p:spPr bwMode="auto">
          <a:xfrm>
            <a:off x="971550" y="4589463"/>
            <a:ext cx="7416800" cy="1431925"/>
          </a:xfrm>
          <a:prstGeom prst="roundRect">
            <a:avLst>
              <a:gd name="adj" fmla="val 1090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solidFill>
                  <a:srgbClr val="FF0000"/>
                </a:solidFill>
                <a:latin typeface="Tahoma" panose="020B0604030504040204" pitchFamily="34" charset="0"/>
                <a:ea typeface="ＭＳ Ｐゴシック" panose="020B0600070205080204" pitchFamily="50" charset="-128"/>
              </a:rPr>
              <a:t>⇒　なくても投票できます</a:t>
            </a:r>
            <a:endParaRPr lang="en-US" altLang="ja-JP" sz="4800">
              <a:solidFill>
                <a:srgbClr val="FF0000"/>
              </a:solidFill>
              <a:latin typeface="Tahoma" panose="020B0604030504040204" pitchFamily="34" charset="0"/>
              <a:ea typeface="ＭＳ Ｐゴシック" panose="020B0600070205080204" pitchFamily="50" charset="-128"/>
            </a:endParaRPr>
          </a:p>
          <a:p>
            <a:pPr algn="ctr" eaLnBrk="1" hangingPunct="1">
              <a:buClr>
                <a:schemeClr val="bg1"/>
              </a:buClr>
              <a:buSzPct val="100000"/>
              <a:buFont typeface="Wingdings" panose="05000000000000000000" pitchFamily="2" charset="2"/>
              <a:buNone/>
            </a:pPr>
            <a:r>
              <a:rPr lang="ja-JP" altLang="en-US" sz="2400">
                <a:latin typeface="Tahoma" panose="020B0604030504040204" pitchFamily="34" charset="0"/>
                <a:ea typeface="ＭＳ Ｐゴシック" panose="020B0600070205080204" pitchFamily="50" charset="-128"/>
              </a:rPr>
              <a:t>　　　　</a:t>
            </a:r>
            <a:r>
              <a:rPr lang="ja-JP" altLang="en-US" sz="2400">
                <a:solidFill>
                  <a:srgbClr val="FF0000"/>
                </a:solidFill>
                <a:latin typeface="Tahoma" panose="020B0604030504040204" pitchFamily="34" charset="0"/>
                <a:ea typeface="ＭＳ Ｐゴシック" panose="020B0600070205080204" pitchFamily="50" charset="-128"/>
              </a:rPr>
              <a:t>　（ただし，本人確認が必要な場合あり）</a:t>
            </a:r>
          </a:p>
        </p:txBody>
      </p:sp>
    </p:spTree>
  </p:cSld>
  <p:clrMapOvr>
    <a:masterClrMapping/>
  </p:clrMapOvr>
  <p:transition spd="slow" advTm="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76375" y="896938"/>
            <a:ext cx="7572375" cy="647700"/>
          </a:xfrm>
        </p:spPr>
        <p:txBody>
          <a:bodyPr anchor="ctr"/>
          <a:lstStyle/>
          <a:p>
            <a:pPr eaLnBrk="1" hangingPunct="1"/>
            <a:r>
              <a:rPr lang="ja-JP" altLang="en-US" smtClean="0">
                <a:ea typeface="メイリオ" panose="020B0604030504040204" pitchFamily="50" charset="-128"/>
              </a:rPr>
              <a:t>投票方法</a:t>
            </a:r>
            <a:endParaRPr lang="ja-JP" altLang="ja-JP" smtClean="0">
              <a:ea typeface="メイリオ" panose="020B0604030504040204" pitchFamily="50" charset="-128"/>
            </a:endParaRPr>
          </a:p>
        </p:txBody>
      </p:sp>
      <p:sp>
        <p:nvSpPr>
          <p:cNvPr id="4" name="角丸四角形 3"/>
          <p:cNvSpPr/>
          <p:nvPr/>
        </p:nvSpPr>
        <p:spPr bwMode="auto">
          <a:xfrm>
            <a:off x="2916238" y="1963738"/>
            <a:ext cx="1368425" cy="574675"/>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endParaRPr lang="ja-JP" altLang="en-US" sz="2000"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 name="角丸四角形 4"/>
          <p:cNvSpPr/>
          <p:nvPr/>
        </p:nvSpPr>
        <p:spPr bwMode="auto">
          <a:xfrm>
            <a:off x="4500563" y="1971675"/>
            <a:ext cx="1439862" cy="501650"/>
          </a:xfrm>
          <a:prstGeom prst="roundRect">
            <a:avLst>
              <a:gd name="adj" fmla="val 343"/>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②本人確認</a:t>
            </a:r>
          </a:p>
        </p:txBody>
      </p:sp>
      <p:sp>
        <p:nvSpPr>
          <p:cNvPr id="6" name="角丸四角形 5"/>
          <p:cNvSpPr/>
          <p:nvPr/>
        </p:nvSpPr>
        <p:spPr bwMode="auto">
          <a:xfrm>
            <a:off x="6132513" y="1985963"/>
            <a:ext cx="1247775" cy="498475"/>
          </a:xfrm>
          <a:prstGeom prst="roundRect">
            <a:avLst>
              <a:gd name="adj" fmla="val 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①受　付</a:t>
            </a:r>
          </a:p>
        </p:txBody>
      </p:sp>
      <p:sp>
        <p:nvSpPr>
          <p:cNvPr id="7" name="角丸四角形 6"/>
          <p:cNvSpPr/>
          <p:nvPr/>
        </p:nvSpPr>
        <p:spPr bwMode="auto">
          <a:xfrm>
            <a:off x="2500313" y="5026025"/>
            <a:ext cx="1350962" cy="430213"/>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⑤投　票</a:t>
            </a:r>
          </a:p>
        </p:txBody>
      </p:sp>
      <p:sp>
        <p:nvSpPr>
          <p:cNvPr id="8" name="角丸四角形 7"/>
          <p:cNvSpPr/>
          <p:nvPr/>
        </p:nvSpPr>
        <p:spPr bwMode="auto">
          <a:xfrm>
            <a:off x="1274763" y="2836863"/>
            <a:ext cx="1474787" cy="504825"/>
          </a:xfrm>
          <a:prstGeom prst="roundRect">
            <a:avLst>
              <a:gd name="adj" fmla="val 1288"/>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④記　入</a:t>
            </a:r>
          </a:p>
        </p:txBody>
      </p:sp>
      <p:sp>
        <p:nvSpPr>
          <p:cNvPr id="9" name="角丸四角形 8"/>
          <p:cNvSpPr/>
          <p:nvPr/>
        </p:nvSpPr>
        <p:spPr bwMode="auto">
          <a:xfrm>
            <a:off x="2916238" y="1985963"/>
            <a:ext cx="1439862" cy="501650"/>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③交　付</a:t>
            </a:r>
          </a:p>
        </p:txBody>
      </p:sp>
      <p:pic>
        <p:nvPicPr>
          <p:cNvPr id="6452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963738"/>
            <a:ext cx="6613525" cy="4144962"/>
          </a:xfrm>
        </p:spPr>
      </p:pic>
      <p:sp>
        <p:nvSpPr>
          <p:cNvPr id="45066" name="角丸四角形吹き出し 4"/>
          <p:cNvSpPr>
            <a:spLocks noChangeArrowheads="1"/>
          </p:cNvSpPr>
          <p:nvPr/>
        </p:nvSpPr>
        <p:spPr bwMode="auto">
          <a:xfrm>
            <a:off x="6510338" y="1985963"/>
            <a:ext cx="1524000" cy="576262"/>
          </a:xfrm>
          <a:prstGeom prst="wedgeRoundRectCallout">
            <a:avLst>
              <a:gd name="adj1" fmla="val -113673"/>
              <a:gd name="adj2" fmla="val 34249"/>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①受付</a:t>
            </a:r>
          </a:p>
        </p:txBody>
      </p:sp>
      <p:sp>
        <p:nvSpPr>
          <p:cNvPr id="12" name="角丸四角形吹き出し 4"/>
          <p:cNvSpPr>
            <a:spLocks noChangeArrowheads="1"/>
          </p:cNvSpPr>
          <p:nvPr/>
        </p:nvSpPr>
        <p:spPr bwMode="auto">
          <a:xfrm>
            <a:off x="4500563" y="1133475"/>
            <a:ext cx="1936750" cy="576263"/>
          </a:xfrm>
          <a:prstGeom prst="wedgeRoundRectCallout">
            <a:avLst>
              <a:gd name="adj1" fmla="val -61882"/>
              <a:gd name="adj2" fmla="val 112941"/>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②本人確認</a:t>
            </a:r>
          </a:p>
        </p:txBody>
      </p:sp>
      <p:sp>
        <p:nvSpPr>
          <p:cNvPr id="13" name="角丸四角形吹き出し 4"/>
          <p:cNvSpPr>
            <a:spLocks noChangeArrowheads="1"/>
          </p:cNvSpPr>
          <p:nvPr/>
        </p:nvSpPr>
        <p:spPr bwMode="auto">
          <a:xfrm>
            <a:off x="395288" y="1697038"/>
            <a:ext cx="2781300" cy="577850"/>
          </a:xfrm>
          <a:prstGeom prst="wedgeRoundRectCallout">
            <a:avLst>
              <a:gd name="adj1" fmla="val 41963"/>
              <a:gd name="adj2" fmla="val 73810"/>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③投票用紙の交付</a:t>
            </a:r>
          </a:p>
        </p:txBody>
      </p:sp>
      <p:sp>
        <p:nvSpPr>
          <p:cNvPr id="14" name="角丸四角形吹き出し 4"/>
          <p:cNvSpPr>
            <a:spLocks noChangeArrowheads="1"/>
          </p:cNvSpPr>
          <p:nvPr/>
        </p:nvSpPr>
        <p:spPr bwMode="auto">
          <a:xfrm>
            <a:off x="446088" y="2513013"/>
            <a:ext cx="1657350" cy="444500"/>
          </a:xfrm>
          <a:prstGeom prst="wedgeRoundRectCallout">
            <a:avLst>
              <a:gd name="adj1" fmla="val 40795"/>
              <a:gd name="adj2" fmla="val 96639"/>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④記入</a:t>
            </a:r>
          </a:p>
        </p:txBody>
      </p:sp>
      <p:sp>
        <p:nvSpPr>
          <p:cNvPr id="15" name="角丸四角形吹き出し 4"/>
          <p:cNvSpPr>
            <a:spLocks noChangeArrowheads="1"/>
          </p:cNvSpPr>
          <p:nvPr/>
        </p:nvSpPr>
        <p:spPr bwMode="auto">
          <a:xfrm>
            <a:off x="3832225" y="3933825"/>
            <a:ext cx="1611313" cy="576263"/>
          </a:xfrm>
          <a:prstGeom prst="wedgeRoundRectCallout">
            <a:avLst>
              <a:gd name="adj1" fmla="val -49908"/>
              <a:gd name="adj2" fmla="val 81366"/>
              <a:gd name="adj3" fmla="val 16667"/>
            </a:avLst>
          </a:prstGeom>
          <a:solidFill>
            <a:schemeClr val="accent2">
              <a:lumMod val="40000"/>
              <a:lumOff val="60000"/>
            </a:schemeClr>
          </a:solidFill>
          <a:ln w="9525" algn="ctr">
            <a:solidFill>
              <a:schemeClr val="tx2"/>
            </a:solidFill>
            <a:round/>
            <a:headEnd/>
            <a:tailEnd/>
          </a:ln>
        </p:spPr>
        <p:txBody>
          <a:bodyPr anchor="ct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⑤投票</a:t>
            </a:r>
          </a:p>
        </p:txBody>
      </p:sp>
      <p:sp>
        <p:nvSpPr>
          <p:cNvPr id="64527" name="線吹き出し 2 2"/>
          <p:cNvSpPr>
            <a:spLocks/>
          </p:cNvSpPr>
          <p:nvPr/>
        </p:nvSpPr>
        <p:spPr bwMode="auto">
          <a:xfrm>
            <a:off x="7208838" y="2957513"/>
            <a:ext cx="1582737" cy="433387"/>
          </a:xfrm>
          <a:prstGeom prst="callout2">
            <a:avLst>
              <a:gd name="adj1" fmla="val 18750"/>
              <a:gd name="adj2" fmla="val -8333"/>
              <a:gd name="adj3" fmla="val 18750"/>
              <a:gd name="adj4" fmla="val -16667"/>
              <a:gd name="adj5" fmla="val 213282"/>
              <a:gd name="adj6" fmla="val -21931"/>
            </a:avLst>
          </a:prstGeom>
          <a:solidFill>
            <a:srgbClr val="CCFFFF"/>
          </a:solidFill>
          <a:ln w="25400" algn="ctr">
            <a:solidFill>
              <a:schemeClr val="tx2"/>
            </a:solidFill>
            <a:round/>
            <a:headEnd/>
            <a:tailEnd type="arrow" w="med" len="me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latin typeface="Tahoma" panose="020B0604030504040204" pitchFamily="34" charset="0"/>
                <a:ea typeface="ＭＳ Ｐゴシック" panose="020B0600070205080204" pitchFamily="50" charset="-128"/>
              </a:rPr>
              <a:t>投票立会人</a:t>
            </a:r>
          </a:p>
        </p:txBody>
      </p:sp>
      <p:sp>
        <p:nvSpPr>
          <p:cNvPr id="64528" name="線吹き出し 2 17"/>
          <p:cNvSpPr>
            <a:spLocks/>
          </p:cNvSpPr>
          <p:nvPr/>
        </p:nvSpPr>
        <p:spPr bwMode="auto">
          <a:xfrm>
            <a:off x="7370763" y="3917950"/>
            <a:ext cx="1584325" cy="431800"/>
          </a:xfrm>
          <a:prstGeom prst="callout2">
            <a:avLst>
              <a:gd name="adj1" fmla="val 18750"/>
              <a:gd name="adj2" fmla="val -8333"/>
              <a:gd name="adj3" fmla="val 18750"/>
              <a:gd name="adj4" fmla="val -16667"/>
              <a:gd name="adj5" fmla="val 136014"/>
              <a:gd name="adj6" fmla="val -21014"/>
            </a:avLst>
          </a:prstGeom>
          <a:solidFill>
            <a:srgbClr val="CCFFFF"/>
          </a:solidFill>
          <a:ln w="25400" algn="ctr">
            <a:solidFill>
              <a:schemeClr val="tx2"/>
            </a:solidFill>
            <a:round/>
            <a:headEnd/>
            <a:tailEnd type="arrow" w="med" len="me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latin typeface="Tahoma" panose="020B0604030504040204" pitchFamily="34" charset="0"/>
                <a:ea typeface="ＭＳ Ｐゴシック" panose="020B0600070205080204" pitchFamily="50" charset="-128"/>
              </a:rPr>
              <a:t>投票管理者</a:t>
            </a:r>
          </a:p>
        </p:txBody>
      </p:sp>
    </p:spTree>
  </p:cSld>
  <p:clrMapOvr>
    <a:masterClrMapping/>
  </p:clrMapOvr>
  <p:transition spd="slow" advTm="10946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908720"/>
            <a:ext cx="3360444" cy="521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79" name="タイトル 1"/>
          <p:cNvSpPr>
            <a:spLocks noGrp="1"/>
          </p:cNvSpPr>
          <p:nvPr>
            <p:ph type="title"/>
          </p:nvPr>
        </p:nvSpPr>
        <p:spPr>
          <a:xfrm>
            <a:off x="1371600" y="762000"/>
            <a:ext cx="3200400" cy="838200"/>
          </a:xfrm>
        </p:spPr>
        <p:txBody>
          <a:bodyPr/>
          <a:lstStyle/>
          <a:p>
            <a:pPr eaLnBrk="1" hangingPunct="1"/>
            <a:r>
              <a:rPr lang="ja-JP" altLang="en-US" smtClean="0"/>
              <a:t>投票用紙</a:t>
            </a:r>
          </a:p>
        </p:txBody>
      </p:sp>
      <p:sp>
        <p:nvSpPr>
          <p:cNvPr id="7" name="角丸四角形 6"/>
          <p:cNvSpPr/>
          <p:nvPr/>
        </p:nvSpPr>
        <p:spPr bwMode="auto">
          <a:xfrm>
            <a:off x="4605338" y="1758950"/>
            <a:ext cx="1008062" cy="3038202"/>
          </a:xfrm>
          <a:prstGeom prst="roundRect">
            <a:avLst>
              <a:gd name="adj" fmla="val 0"/>
            </a:avLst>
          </a:prstGeom>
          <a:noFill/>
          <a:ln w="1905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anchor="ctr"/>
          <a:lstStyle/>
          <a:p>
            <a:pPr algn="ctr" eaLnBrk="1" hangingPunct="1">
              <a:spcBef>
                <a:spcPct val="20000"/>
              </a:spcBef>
              <a:buClr>
                <a:schemeClr val="bg1"/>
              </a:buClr>
              <a:buSzPct val="100000"/>
              <a:buFont typeface="Wingdings" panose="05000000000000000000" pitchFamily="2" charset="2"/>
              <a:buNone/>
              <a:defRPr/>
            </a:pPr>
            <a:r>
              <a:rPr lang="ja-JP" altLang="en-US" sz="2000" b="1" dirty="0">
                <a:solidFill>
                  <a:srgbClr val="FF0000"/>
                </a:solidFill>
                <a:latin typeface="ＤＦ平成ゴシック体W5" pitchFamily="49" charset="-128"/>
                <a:ea typeface="ＤＦ平成ゴシック体W5" pitchFamily="49" charset="-128"/>
              </a:rPr>
              <a:t>投票したい人の名前等</a:t>
            </a:r>
          </a:p>
        </p:txBody>
      </p:sp>
    </p:spTree>
    <p:custDataLst>
      <p:tags r:id="rId1"/>
    </p:custDataLst>
    <p:extLst>
      <p:ext uri="{BB962C8B-B14F-4D97-AF65-F5344CB8AC3E}">
        <p14:creationId xmlns:p14="http://schemas.microsoft.com/office/powerpoint/2010/main" val="965592875"/>
      </p:ext>
    </p:extLst>
  </p:cSld>
  <p:clrMapOvr>
    <a:masterClrMapping/>
  </p:clrMapOvr>
  <p:transition spd="slow" advTm="41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0825" y="4051300"/>
            <a:ext cx="4176713" cy="2049463"/>
          </a:xfrm>
          <a:prstGeom prst="rect">
            <a:avLst/>
          </a:prstGeom>
          <a:solidFill>
            <a:srgbClr val="FF99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r>
              <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611" name="正方形/長方形 26"/>
          <p:cNvSpPr>
            <a:spLocks noChangeArrowheads="1"/>
          </p:cNvSpPr>
          <p:nvPr/>
        </p:nvSpPr>
        <p:spPr bwMode="auto">
          <a:xfrm>
            <a:off x="3089275" y="4516438"/>
            <a:ext cx="1150938" cy="1435100"/>
          </a:xfrm>
          <a:prstGeom prst="rect">
            <a:avLst/>
          </a:prstGeom>
          <a:solidFill>
            <a:schemeClr val="bg1"/>
          </a:solidFill>
          <a:ln w="9525" algn="ctr">
            <a:solidFill>
              <a:schemeClr val="tx1"/>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7" name="正方形/長方形 6"/>
          <p:cNvSpPr/>
          <p:nvPr/>
        </p:nvSpPr>
        <p:spPr bwMode="gray">
          <a:xfrm>
            <a:off x="4716463" y="4051300"/>
            <a:ext cx="4176712" cy="2049463"/>
          </a:xfrm>
          <a:prstGeom prst="rect">
            <a:avLst/>
          </a:prstGeom>
          <a:solidFill>
            <a:srgbClr val="3399FF">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9"/>
          <p:cNvSpPr>
            <a:spLocks noChangeArrowheads="1"/>
          </p:cNvSpPr>
          <p:nvPr/>
        </p:nvSpPr>
        <p:spPr bwMode="auto">
          <a:xfrm>
            <a:off x="7493000" y="4392613"/>
            <a:ext cx="1152525" cy="1435100"/>
          </a:xfrm>
          <a:prstGeom prst="rect">
            <a:avLst/>
          </a:prstGeom>
          <a:solidFill>
            <a:sysClr val="window" lastClr="FFFFFF"/>
          </a:solidFill>
          <a:ln w="9525" algn="ctr">
            <a:solidFill>
              <a:sysClr val="windowText" lastClr="000000"/>
            </a:solidFill>
            <a:round/>
            <a:headEnd/>
            <a:tailEnd/>
          </a:ln>
        </p:spPr>
        <p:txBody>
          <a:bodyPr/>
          <a:lstStyle/>
          <a:p>
            <a:pPr eaLnBrk="1" fontAlgn="auto" hangingPunct="1">
              <a:spcBef>
                <a:spcPts val="0"/>
              </a:spcBef>
              <a:spcAft>
                <a:spcPts val="0"/>
              </a:spcAft>
              <a:buClr>
                <a:sysClr val="window" lastClr="FFFFFF"/>
              </a:buClr>
              <a:buSzPct val="100000"/>
              <a:buFont typeface="Wingdings" panose="05000000000000000000" pitchFamily="2" charset="2"/>
              <a:buChar char="n"/>
              <a:defRPr/>
            </a:pPr>
            <a:endParaRPr kumimoji="0" lang="ja-JP" altLang="en-US" sz="1800" kern="0">
              <a:solidFill>
                <a:sysClr val="windowText" lastClr="000000"/>
              </a:solidFill>
              <a:ea typeface="ＭＳ Ｐゴシック" charset="-128"/>
            </a:endParaRPr>
          </a:p>
        </p:txBody>
      </p:sp>
      <p:sp>
        <p:nvSpPr>
          <p:cNvPr id="2" name="タイトル 1"/>
          <p:cNvSpPr>
            <a:spLocks noGrp="1"/>
          </p:cNvSpPr>
          <p:nvPr>
            <p:ph type="title"/>
          </p:nvPr>
        </p:nvSpPr>
        <p:spPr/>
        <p:txBody>
          <a:bodyPr rtlCol="0">
            <a:noAutofit/>
          </a:bodyPr>
          <a:lstStyle/>
          <a:p>
            <a:pPr eaLnBrk="1" fontAlgn="auto" hangingPunct="1">
              <a:spcAft>
                <a:spcPts val="0"/>
              </a:spcAft>
              <a:defRPr/>
            </a:pPr>
            <a:r>
              <a:rPr lang="ja-JP" altLang="en-US" dirty="0" smtClean="0"/>
              <a:t>無効投票の例</a:t>
            </a:r>
            <a:endParaRPr lang="ja-JP" altLang="en-US" dirty="0">
              <a:solidFill>
                <a:schemeClr val="accent6"/>
              </a:solidFill>
            </a:endParaRPr>
          </a:p>
        </p:txBody>
      </p:sp>
      <p:sp>
        <p:nvSpPr>
          <p:cNvPr id="5" name="正方形/長方形 4"/>
          <p:cNvSpPr/>
          <p:nvPr/>
        </p:nvSpPr>
        <p:spPr bwMode="gray">
          <a:xfrm>
            <a:off x="250825" y="1884363"/>
            <a:ext cx="4176713" cy="2049462"/>
          </a:xfrm>
          <a:prstGeom prst="rect">
            <a:avLst/>
          </a:prstGeom>
          <a:solidFill>
            <a:srgbClr val="4BACC6">
              <a:lumMod val="20000"/>
              <a:lumOff val="800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gray">
          <a:xfrm>
            <a:off x="4716463" y="1884363"/>
            <a:ext cx="4176712" cy="2049462"/>
          </a:xfrm>
          <a:prstGeom prst="rect">
            <a:avLst/>
          </a:prstGeom>
          <a:solidFill>
            <a:srgbClr val="66FF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auto">
          <a:xfrm>
            <a:off x="611188" y="2141538"/>
            <a:ext cx="274796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投票所で</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渡された</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用紙以外に</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書いたもの</a:t>
            </a:r>
          </a:p>
        </p:txBody>
      </p:sp>
      <p:pic>
        <p:nvPicPr>
          <p:cNvPr id="68618"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533650"/>
            <a:ext cx="1155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bwMode="auto">
          <a:xfrm>
            <a:off x="5222875" y="2141538"/>
            <a:ext cx="2592388"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２人以上の</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名前を書いた</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もの</a:t>
            </a:r>
          </a:p>
        </p:txBody>
      </p:sp>
      <p:sp>
        <p:nvSpPr>
          <p:cNvPr id="12" name="正方形/長方形 9"/>
          <p:cNvSpPr>
            <a:spLocks noChangeArrowheads="1"/>
          </p:cNvSpPr>
          <p:nvPr/>
        </p:nvSpPr>
        <p:spPr bwMode="auto">
          <a:xfrm>
            <a:off x="7523163" y="2359025"/>
            <a:ext cx="1152525" cy="1435100"/>
          </a:xfrm>
          <a:prstGeom prst="rect">
            <a:avLst/>
          </a:prstGeom>
          <a:solidFill>
            <a:sysClr val="window" lastClr="FFFFFF"/>
          </a:solidFill>
          <a:ln w="9525" algn="ctr">
            <a:solidFill>
              <a:sysClr val="windowText" lastClr="000000"/>
            </a:solidFill>
            <a:round/>
            <a:headEnd/>
            <a:tailEnd/>
          </a:ln>
        </p:spPr>
        <p:txBody>
          <a:bodyPr/>
          <a:lstStyle/>
          <a:p>
            <a:pPr eaLnBrk="1" fontAlgn="auto" hangingPunct="1">
              <a:spcBef>
                <a:spcPts val="0"/>
              </a:spcBef>
              <a:spcAft>
                <a:spcPts val="0"/>
              </a:spcAft>
              <a:buClr>
                <a:sysClr val="window" lastClr="FFFFFF"/>
              </a:buClr>
              <a:buSzPct val="100000"/>
              <a:buFont typeface="Wingdings" panose="05000000000000000000" pitchFamily="2" charset="2"/>
              <a:buChar char="n"/>
              <a:defRPr/>
            </a:pPr>
            <a:endParaRPr kumimoji="0" lang="ja-JP" altLang="en-US" sz="1800" kern="0">
              <a:solidFill>
                <a:sysClr val="windowText" lastClr="000000"/>
              </a:solidFill>
              <a:ea typeface="ＭＳ Ｐゴシック" charset="-128"/>
            </a:endParaRPr>
          </a:p>
        </p:txBody>
      </p:sp>
      <p:sp>
        <p:nvSpPr>
          <p:cNvPr id="13" name="乗算記号 12"/>
          <p:cNvSpPr/>
          <p:nvPr/>
        </p:nvSpPr>
        <p:spPr bwMode="auto">
          <a:xfrm>
            <a:off x="3135313" y="2047875"/>
            <a:ext cx="788987" cy="765175"/>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4" name="乗算記号 13"/>
          <p:cNvSpPr/>
          <p:nvPr/>
        </p:nvSpPr>
        <p:spPr bwMode="auto">
          <a:xfrm>
            <a:off x="7673975" y="1830388"/>
            <a:ext cx="788988" cy="763587"/>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5" name="テキスト ボックス 14"/>
          <p:cNvSpPr txBox="1"/>
          <p:nvPr/>
        </p:nvSpPr>
        <p:spPr bwMode="auto">
          <a:xfrm>
            <a:off x="684213" y="4302125"/>
            <a:ext cx="25923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候補者氏名の</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他にそれ以外</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のことを</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書いたもの</a:t>
            </a:r>
          </a:p>
        </p:txBody>
      </p:sp>
      <p:sp>
        <p:nvSpPr>
          <p:cNvPr id="16" name="テキスト ボックス 15"/>
          <p:cNvSpPr txBox="1"/>
          <p:nvPr/>
        </p:nvSpPr>
        <p:spPr bwMode="auto">
          <a:xfrm>
            <a:off x="3084513" y="4679950"/>
            <a:ext cx="7937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fontAlgn="auto" hangingPunct="1">
              <a:spcBef>
                <a:spcPts val="0"/>
              </a:spcBef>
              <a:spcAft>
                <a:spcPts val="0"/>
              </a:spcAft>
              <a:buFont typeface="Wingdings" panose="05000000000000000000" pitchFamily="2" charset="2"/>
              <a:buNone/>
              <a:defRPr/>
            </a:pPr>
            <a:r>
              <a:rPr kumimoji="0" lang="ja-JP" altLang="en-US" sz="1800" b="1" kern="0" dirty="0">
                <a:solidFill>
                  <a:sysClr val="windowText" lastClr="000000"/>
                </a:solidFill>
                <a:ea typeface="ＭＳ Ｐゴシック" charset="-128"/>
              </a:rPr>
              <a:t>宮城太郎</a:t>
            </a:r>
            <a:endParaRPr kumimoji="0" lang="en-US" altLang="ja-JP" sz="18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800" b="1" kern="0" dirty="0">
                <a:solidFill>
                  <a:sysClr val="windowText" lastClr="000000"/>
                </a:solidFill>
                <a:ea typeface="ＭＳ Ｐゴシック" charset="-128"/>
              </a:rPr>
              <a:t>　頑張れ！</a:t>
            </a:r>
            <a:endParaRPr kumimoji="0" lang="en-US" altLang="ja-JP" sz="1800" b="1" kern="0" dirty="0">
              <a:solidFill>
                <a:sysClr val="windowText" lastClr="000000"/>
              </a:solidFill>
              <a:ea typeface="ＭＳ Ｐゴシック" charset="-128"/>
            </a:endParaRPr>
          </a:p>
        </p:txBody>
      </p:sp>
      <p:sp>
        <p:nvSpPr>
          <p:cNvPr id="17" name="乗算記号 16"/>
          <p:cNvSpPr/>
          <p:nvPr/>
        </p:nvSpPr>
        <p:spPr bwMode="auto">
          <a:xfrm>
            <a:off x="3240088" y="3987800"/>
            <a:ext cx="788987" cy="763588"/>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8" name="テキスト ボックス 17"/>
          <p:cNvSpPr txBox="1"/>
          <p:nvPr/>
        </p:nvSpPr>
        <p:spPr bwMode="auto">
          <a:xfrm>
            <a:off x="5222875" y="4302125"/>
            <a:ext cx="25923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白紙，</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いたずら書き，何を書いたか</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分からないもの</a:t>
            </a:r>
            <a:endParaRPr lang="en-US" altLang="ja-JP" kern="0" dirty="0">
              <a:latin typeface="HG丸ｺﾞｼｯｸM-PRO" panose="020F0600000000000000" pitchFamily="50" charset="-128"/>
              <a:ea typeface="HG丸ｺﾞｼｯｸM-PRO" panose="020F0600000000000000" pitchFamily="50" charset="-128"/>
            </a:endParaRPr>
          </a:p>
        </p:txBody>
      </p:sp>
      <p:sp>
        <p:nvSpPr>
          <p:cNvPr id="19" name="乗算記号 18"/>
          <p:cNvSpPr/>
          <p:nvPr/>
        </p:nvSpPr>
        <p:spPr bwMode="auto">
          <a:xfrm>
            <a:off x="7675563" y="3871913"/>
            <a:ext cx="788987" cy="765175"/>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grpSp>
        <p:nvGrpSpPr>
          <p:cNvPr id="68628" name="グループ化 50"/>
          <p:cNvGrpSpPr>
            <a:grpSpLocks/>
          </p:cNvGrpSpPr>
          <p:nvPr/>
        </p:nvGrpSpPr>
        <p:grpSpPr bwMode="auto">
          <a:xfrm>
            <a:off x="7599363" y="4370388"/>
            <a:ext cx="781050" cy="1074737"/>
            <a:chOff x="8129872" y="4030114"/>
            <a:chExt cx="780652" cy="1075236"/>
          </a:xfrm>
        </p:grpSpPr>
        <p:sp>
          <p:nvSpPr>
            <p:cNvPr id="21" name="テキスト ボックス 20"/>
            <p:cNvSpPr txBox="1"/>
            <p:nvPr/>
          </p:nvSpPr>
          <p:spPr bwMode="auto">
            <a:xfrm>
              <a:off x="8129872" y="4436703"/>
              <a:ext cx="760025" cy="66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への</a:t>
              </a:r>
              <a:endParaRPr kumimoji="0" lang="en-US" altLang="ja-JP" sz="11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　　も へ</a:t>
              </a:r>
              <a:endParaRPr kumimoji="0" lang="en-US" altLang="ja-JP" sz="11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への</a:t>
              </a:r>
              <a:endParaRPr kumimoji="0" lang="en-US" altLang="ja-JP" sz="1100" b="1" kern="0" dirty="0">
                <a:solidFill>
                  <a:sysClr val="windowText" lastClr="000000"/>
                </a:solidFill>
                <a:ea typeface="ＭＳ Ｐゴシック" charset="-128"/>
              </a:endParaRPr>
            </a:p>
          </p:txBody>
        </p:sp>
        <p:cxnSp>
          <p:nvCxnSpPr>
            <p:cNvPr id="68637" name="直線コネクタ 43"/>
            <p:cNvCxnSpPr>
              <a:cxnSpLocks noChangeShapeType="1"/>
            </p:cNvCxnSpPr>
            <p:nvPr/>
          </p:nvCxnSpPr>
          <p:spPr bwMode="auto">
            <a:xfrm>
              <a:off x="8737971" y="4535767"/>
              <a:ext cx="90052" cy="1709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68638" name="直線コネクタ 48"/>
            <p:cNvCxnSpPr>
              <a:cxnSpLocks noChangeShapeType="1"/>
            </p:cNvCxnSpPr>
            <p:nvPr/>
          </p:nvCxnSpPr>
          <p:spPr bwMode="auto">
            <a:xfrm>
              <a:off x="8820472" y="4503327"/>
              <a:ext cx="90052" cy="1709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4" name="円弧 23"/>
            <p:cNvSpPr/>
            <p:nvPr/>
          </p:nvSpPr>
          <p:spPr bwMode="auto">
            <a:xfrm rot="10800000">
              <a:off x="8156845" y="4030114"/>
              <a:ext cx="753679" cy="1011707"/>
            </a:xfrm>
            <a:prstGeom prst="arc">
              <a:avLst>
                <a:gd name="adj1" fmla="val 14004901"/>
                <a:gd name="adj2" fmla="val 0"/>
              </a:avLst>
            </a:prstGeom>
            <a:noFill/>
            <a:ln w="9525" cap="flat" cmpd="sng" algn="ctr">
              <a:solidFill>
                <a:sysClr val="windowText" lastClr="000000"/>
              </a:solidFill>
              <a:prstDash val="solid"/>
              <a:round/>
              <a:headEnd type="none" w="med" len="med"/>
              <a:tailEnd type="none" w="med" len="med"/>
            </a:ln>
            <a:effectLst/>
          </p:spPr>
          <p:txBody>
            <a:bodyPr/>
            <a:lstStyle/>
            <a:p>
              <a:pPr eaLnBrk="1" fontAlgn="auto" hangingPunct="1">
                <a:spcBef>
                  <a:spcPts val="0"/>
                </a:spcBef>
                <a:spcAft>
                  <a:spcPts val="0"/>
                </a:spcAft>
                <a:buFont typeface="Wingdings" panose="05000000000000000000" pitchFamily="2" charset="2"/>
                <a:buNone/>
                <a:defRPr/>
              </a:pPr>
              <a:endParaRPr kumimoji="0" lang="ja-JP" altLang="en-US" sz="1800" kern="0">
                <a:solidFill>
                  <a:sysClr val="windowText" lastClr="000000"/>
                </a:solidFill>
              </a:endParaRPr>
            </a:p>
          </p:txBody>
        </p:sp>
      </p:grpSp>
      <p:sp>
        <p:nvSpPr>
          <p:cNvPr id="68629" name="フリーフォーム 18"/>
          <p:cNvSpPr>
            <a:spLocks/>
          </p:cNvSpPr>
          <p:nvPr/>
        </p:nvSpPr>
        <p:spPr bwMode="auto">
          <a:xfrm flipH="1">
            <a:off x="8416925" y="2541588"/>
            <a:ext cx="46038" cy="984250"/>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0" name="フリーフォーム 21"/>
          <p:cNvSpPr>
            <a:spLocks/>
          </p:cNvSpPr>
          <p:nvPr/>
        </p:nvSpPr>
        <p:spPr bwMode="auto">
          <a:xfrm flipH="1">
            <a:off x="8556625" y="2516188"/>
            <a:ext cx="46038"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テキスト ボックス 26"/>
          <p:cNvSpPr txBox="1"/>
          <p:nvPr/>
        </p:nvSpPr>
        <p:spPr bwMode="auto">
          <a:xfrm>
            <a:off x="7518400" y="2522538"/>
            <a:ext cx="7937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800" b="1" kern="0" dirty="0">
                <a:ea typeface="ＭＳ Ｐゴシック" charset="-128"/>
              </a:rPr>
              <a:t>宮城太郎</a:t>
            </a:r>
            <a:endParaRPr lang="en-US" altLang="ja-JP" sz="1800" b="1" kern="0" dirty="0">
              <a:ea typeface="ＭＳ Ｐゴシック" charset="-128"/>
            </a:endParaRPr>
          </a:p>
          <a:p>
            <a:pPr eaLnBrk="1" hangingPunct="1">
              <a:spcBef>
                <a:spcPct val="20000"/>
              </a:spcBef>
              <a:buClr>
                <a:schemeClr val="bg1"/>
              </a:buClr>
              <a:buSzPct val="100000"/>
              <a:buFont typeface="Wingdings" panose="05000000000000000000" pitchFamily="2" charset="2"/>
              <a:buNone/>
              <a:defRPr/>
            </a:pPr>
            <a:r>
              <a:rPr lang="ja-JP" altLang="en-US" sz="1800" b="1" kern="0" dirty="0">
                <a:ea typeface="ＭＳ Ｐゴシック" charset="-128"/>
              </a:rPr>
              <a:t>仙台花子</a:t>
            </a:r>
          </a:p>
        </p:txBody>
      </p:sp>
      <p:sp>
        <p:nvSpPr>
          <p:cNvPr id="68632" name="フリーフォーム 39"/>
          <p:cNvSpPr>
            <a:spLocks/>
          </p:cNvSpPr>
          <p:nvPr/>
        </p:nvSpPr>
        <p:spPr bwMode="auto">
          <a:xfrm flipH="1">
            <a:off x="8418513" y="4583113"/>
            <a:ext cx="46037"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3" name="フリーフォーム 40"/>
          <p:cNvSpPr>
            <a:spLocks/>
          </p:cNvSpPr>
          <p:nvPr/>
        </p:nvSpPr>
        <p:spPr bwMode="auto">
          <a:xfrm flipH="1">
            <a:off x="8558213" y="4559300"/>
            <a:ext cx="46037" cy="985838"/>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4" name="フリーフォーム 28"/>
          <p:cNvSpPr>
            <a:spLocks/>
          </p:cNvSpPr>
          <p:nvPr/>
        </p:nvSpPr>
        <p:spPr bwMode="auto">
          <a:xfrm flipH="1">
            <a:off x="3856038" y="4741863"/>
            <a:ext cx="44450" cy="984250"/>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5" name="フリーフォーム 29"/>
          <p:cNvSpPr>
            <a:spLocks/>
          </p:cNvSpPr>
          <p:nvPr/>
        </p:nvSpPr>
        <p:spPr bwMode="auto">
          <a:xfrm flipH="1">
            <a:off x="3995738" y="4716463"/>
            <a:ext cx="44450"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Tree>
  </p:cSld>
  <p:clrMapOvr>
    <a:masterClrMapping/>
  </p:clrMapOvr>
  <p:transition spd="slow" advTm="9141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模擬投票</a:t>
            </a:r>
            <a:endParaRPr lang="ja-JP" altLang="ja-JP" smtClean="0">
              <a:ea typeface="メイリオ" panose="020B0604030504040204" pitchFamily="50" charset="-128"/>
            </a:endParaRPr>
          </a:p>
        </p:txBody>
      </p:sp>
      <p:sp>
        <p:nvSpPr>
          <p:cNvPr id="70659" name="テキスト ボックス 2"/>
          <p:cNvSpPr txBox="1">
            <a:spLocks noChangeArrowheads="1"/>
          </p:cNvSpPr>
          <p:nvPr/>
        </p:nvSpPr>
        <p:spPr bwMode="auto">
          <a:xfrm>
            <a:off x="539750" y="1989138"/>
            <a:ext cx="80645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b="1">
                <a:latin typeface="ＭＳ Ｐゴシック" panose="020B0600070205080204" pitchFamily="50" charset="-128"/>
                <a:ea typeface="メイリオ" panose="020B0604030504040204" pitchFamily="50" charset="-128"/>
              </a:rPr>
              <a:t>これから</a:t>
            </a:r>
            <a:r>
              <a:rPr lang="ja-JP" altLang="en-US" sz="5400" b="1">
                <a:solidFill>
                  <a:srgbClr val="008000"/>
                </a:solidFill>
                <a:latin typeface="ＭＳ Ｐゴシック" panose="020B0600070205080204" pitchFamily="50" charset="-128"/>
                <a:ea typeface="メイリオ" panose="020B0604030504040204" pitchFamily="50" charset="-128"/>
              </a:rPr>
              <a:t>「宮城県知事」</a:t>
            </a:r>
            <a:r>
              <a:rPr lang="ja-JP" altLang="en-US" sz="3600" b="1">
                <a:latin typeface="ＭＳ Ｐゴシック" panose="020B0600070205080204" pitchFamily="50" charset="-128"/>
                <a:ea typeface="メイリオ" panose="020B0604030504040204" pitchFamily="50" charset="-128"/>
              </a:rPr>
              <a:t>の</a:t>
            </a:r>
          </a:p>
          <a:p>
            <a:pPr eaLnBrk="1" hangingPunct="1">
              <a:buClr>
                <a:schemeClr val="bg1"/>
              </a:buClr>
              <a:buSzPct val="100000"/>
              <a:buFont typeface="Wingdings" panose="05000000000000000000" pitchFamily="2" charset="2"/>
              <a:buNone/>
            </a:pPr>
            <a:r>
              <a:rPr lang="ja-JP" altLang="en-US" sz="3600" b="1">
                <a:latin typeface="ＭＳ Ｐゴシック" panose="020B0600070205080204" pitchFamily="50" charset="-128"/>
                <a:ea typeface="メイリオ" panose="020B0604030504040204" pitchFamily="50" charset="-128"/>
              </a:rPr>
              <a:t>模擬投票を行います。</a:t>
            </a:r>
          </a:p>
          <a:p>
            <a:pPr eaLnBrk="1" hangingPunct="1">
              <a:buClr>
                <a:schemeClr val="bg1"/>
              </a:buClr>
              <a:buSzPct val="100000"/>
              <a:buFont typeface="Wingdings" panose="05000000000000000000" pitchFamily="2" charset="2"/>
              <a:buNone/>
            </a:pPr>
            <a:endParaRPr lang="en-US" altLang="ja-JP" sz="3600" b="1">
              <a:latin typeface="ＭＳ Ｐゴシック" panose="020B060007020508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候補者①</a:t>
            </a:r>
            <a:endParaRPr lang="ja-JP" altLang="ja-JP" smtClean="0">
              <a:ea typeface="メイリオ" panose="020B0604030504040204" pitchFamily="50" charset="-128"/>
            </a:endParaRPr>
          </a:p>
        </p:txBody>
      </p:sp>
      <p:graphicFrame>
        <p:nvGraphicFramePr>
          <p:cNvPr id="72707" name="オブジェクト 9"/>
          <p:cNvGraphicFramePr>
            <a:graphicFrameLocks noChangeAspect="1"/>
          </p:cNvGraphicFramePr>
          <p:nvPr/>
        </p:nvGraphicFramePr>
        <p:xfrm>
          <a:off x="827088" y="1790700"/>
          <a:ext cx="7777162" cy="4086225"/>
        </p:xfrm>
        <a:graphic>
          <a:graphicData uri="http://schemas.openxmlformats.org/presentationml/2006/ole">
            <mc:AlternateContent xmlns:mc="http://schemas.openxmlformats.org/markup-compatibility/2006">
              <mc:Choice xmlns:v="urn:schemas-microsoft-com:vml" Requires="v">
                <p:oleObj spid="_x0000_s72837" name="ワークシート" r:id="rId4" imgW="7391392" imgH="2695689" progId="Excel.Sheet.12">
                  <p:embed/>
                </p:oleObj>
              </mc:Choice>
              <mc:Fallback>
                <p:oleObj name="ワークシート" r:id="rId4" imgW="7391392" imgH="2695689" progId="Excel.Sheet.12">
                  <p:embed/>
                  <p:pic>
                    <p:nvPicPr>
                      <p:cNvPr id="0" name="オブジェクト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90700"/>
                        <a:ext cx="7777162"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候補者②</a:t>
            </a:r>
            <a:endParaRPr lang="ja-JP" altLang="ja-JP" smtClean="0">
              <a:ea typeface="メイリオ" panose="020B0604030504040204" pitchFamily="50" charset="-128"/>
            </a:endParaRPr>
          </a:p>
        </p:txBody>
      </p:sp>
      <p:pic>
        <p:nvPicPr>
          <p:cNvPr id="7475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44675"/>
            <a:ext cx="7724775"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58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候補者③</a:t>
            </a:r>
            <a:endParaRPr lang="ja-JP" altLang="ja-JP" smtClean="0">
              <a:ea typeface="メイリオ" panose="020B0604030504040204" pitchFamily="50" charset="-128"/>
            </a:endParaRPr>
          </a:p>
        </p:txBody>
      </p:sp>
      <p:graphicFrame>
        <p:nvGraphicFramePr>
          <p:cNvPr id="76803" name="オブジェクト 2"/>
          <p:cNvGraphicFramePr>
            <a:graphicFrameLocks noChangeAspect="1"/>
          </p:cNvGraphicFramePr>
          <p:nvPr/>
        </p:nvGraphicFramePr>
        <p:xfrm>
          <a:off x="827088" y="1800225"/>
          <a:ext cx="7777162" cy="4149725"/>
        </p:xfrm>
        <a:graphic>
          <a:graphicData uri="http://schemas.openxmlformats.org/presentationml/2006/ole">
            <mc:AlternateContent xmlns:mc="http://schemas.openxmlformats.org/markup-compatibility/2006">
              <mc:Choice xmlns:v="urn:schemas-microsoft-com:vml" Requires="v">
                <p:oleObj spid="_x0000_s76931" name="ワークシート" r:id="rId4" imgW="7391392" imgH="2695689" progId="Excel.Sheet.12">
                  <p:embed/>
                </p:oleObj>
              </mc:Choice>
              <mc:Fallback>
                <p:oleObj name="ワークシート" r:id="rId4" imgW="7391392" imgH="2695689" progId="Excel.Sheet.12">
                  <p:embed/>
                  <p:pic>
                    <p:nvPicPr>
                      <p:cNvPr id="0" name="オブジェクト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800225"/>
                        <a:ext cx="77771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1311275" y="836613"/>
            <a:ext cx="7572375" cy="838200"/>
          </a:xfrm>
        </p:spPr>
        <p:txBody>
          <a:bodyPr/>
          <a:lstStyle/>
          <a:p>
            <a:r>
              <a:rPr lang="ja-JP" altLang="en-US" sz="4000" smtClean="0"/>
              <a:t>参議院議員通常選挙（宮城県）</a:t>
            </a:r>
          </a:p>
        </p:txBody>
      </p:sp>
      <p:sp>
        <p:nvSpPr>
          <p:cNvPr id="18" name="フリーフォーム 17"/>
          <p:cNvSpPr/>
          <p:nvPr/>
        </p:nvSpPr>
        <p:spPr bwMode="auto">
          <a:xfrm>
            <a:off x="900113" y="2500313"/>
            <a:ext cx="3436937" cy="3532187"/>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21" name="コンテンツ プレースホルダー 2"/>
          <p:cNvSpPr txBox="1">
            <a:spLocks/>
          </p:cNvSpPr>
          <p:nvPr/>
        </p:nvSpPr>
        <p:spPr bwMode="auto">
          <a:xfrm>
            <a:off x="395288" y="3592513"/>
            <a:ext cx="42481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smtClean="0">
                <a:latin typeface="メイリオ" pitchFamily="50" charset="-128"/>
                <a:ea typeface="メイリオ" pitchFamily="50" charset="-128"/>
                <a:cs typeface="メイリオ" pitchFamily="50" charset="-128"/>
              </a:rPr>
              <a:t>定数</a:t>
            </a:r>
            <a:r>
              <a:rPr lang="ja-JP" altLang="en-US" sz="2800" b="1" kern="0" dirty="0" smtClean="0">
                <a:solidFill>
                  <a:srgbClr val="FF0000"/>
                </a:solidFill>
                <a:latin typeface="メイリオ" pitchFamily="50" charset="-128"/>
                <a:ea typeface="メイリオ" pitchFamily="50" charset="-128"/>
                <a:cs typeface="メイリオ" pitchFamily="50" charset="-128"/>
              </a:rPr>
              <a:t>２</a:t>
            </a:r>
            <a:r>
              <a:rPr lang="ja-JP" altLang="en-US" sz="2800" b="1" kern="0" dirty="0" smtClean="0">
                <a:latin typeface="メイリオ" pitchFamily="50" charset="-128"/>
                <a:ea typeface="メイリオ" pitchFamily="50" charset="-128"/>
                <a:cs typeface="メイリオ" pitchFamily="50" charset="-128"/>
              </a:rPr>
              <a:t>人</a:t>
            </a:r>
          </a:p>
          <a:p>
            <a:pPr>
              <a:buFont typeface="Wingdings" pitchFamily="2" charset="2"/>
              <a:buChar char="p"/>
              <a:defRPr/>
            </a:pPr>
            <a:endParaRPr lang="en-US" altLang="ja-JP" sz="1050" b="1" kern="0" dirty="0" smtClean="0">
              <a:latin typeface="メイリオ" pitchFamily="50" charset="-128"/>
              <a:ea typeface="メイリオ" pitchFamily="50" charset="-128"/>
              <a:cs typeface="メイリオ" pitchFamily="50" charset="-128"/>
            </a:endParaRPr>
          </a:p>
          <a:p>
            <a:pPr marL="0" indent="0">
              <a:buFont typeface="Wingdings" pitchFamily="2" charset="2"/>
              <a:buNone/>
              <a:defRPr/>
            </a:pPr>
            <a:r>
              <a:rPr lang="ja-JP" altLang="en-US" sz="2000" b="1" kern="0" dirty="0" smtClean="0">
                <a:latin typeface="メイリオ" pitchFamily="50" charset="-128"/>
                <a:ea typeface="メイリオ" pitchFamily="50" charset="-128"/>
                <a:cs typeface="メイリオ" pitchFamily="50" charset="-128"/>
              </a:rPr>
              <a:t>（ただし３年ごと半数ずつ選挙）</a:t>
            </a:r>
            <a:endParaRPr lang="en-US" altLang="ja-JP" sz="2000" b="1" kern="0" dirty="0" smtClean="0">
              <a:latin typeface="メイリオ" pitchFamily="50" charset="-128"/>
              <a:ea typeface="メイリオ" pitchFamily="50" charset="-128"/>
              <a:cs typeface="メイリオ" pitchFamily="50" charset="-128"/>
            </a:endParaRPr>
          </a:p>
          <a:p>
            <a:pPr marL="0" indent="0">
              <a:buFont typeface="Wingdings" pitchFamily="2" charset="2"/>
              <a:buNone/>
              <a:defRPr/>
            </a:pPr>
            <a:endParaRPr lang="en-US" altLang="ja-JP" sz="2800" b="1" kern="0" dirty="0" smtClean="0">
              <a:latin typeface="メイリオ" pitchFamily="50" charset="-128"/>
              <a:ea typeface="メイリオ" pitchFamily="50" charset="-128"/>
              <a:cs typeface="メイリオ" pitchFamily="50" charset="-128"/>
            </a:endParaRPr>
          </a:p>
        </p:txBody>
      </p:sp>
      <p:grpSp>
        <p:nvGrpSpPr>
          <p:cNvPr id="27653" name="グループ化 11"/>
          <p:cNvGrpSpPr>
            <a:grpSpLocks/>
          </p:cNvGrpSpPr>
          <p:nvPr/>
        </p:nvGrpSpPr>
        <p:grpSpPr bwMode="auto">
          <a:xfrm>
            <a:off x="4819650" y="2349500"/>
            <a:ext cx="3487738" cy="3586163"/>
            <a:chOff x="4820421" y="1897811"/>
            <a:chExt cx="3486817" cy="4037861"/>
          </a:xfrm>
        </p:grpSpPr>
        <p:sp>
          <p:nvSpPr>
            <p:cNvPr id="27661" name="フリーフォーム 3"/>
            <p:cNvSpPr>
              <a:spLocks/>
            </p:cNvSpPr>
            <p:nvPr/>
          </p:nvSpPr>
          <p:spPr bwMode="auto">
            <a:xfrm>
              <a:off x="7021902" y="1897811"/>
              <a:ext cx="1285336" cy="1233578"/>
            </a:xfrm>
            <a:custGeom>
              <a:avLst/>
              <a:gdLst>
                <a:gd name="T0" fmla="*/ 491706 w 1285336"/>
                <a:gd name="T1" fmla="*/ 0 h 1233578"/>
                <a:gd name="T2" fmla="*/ 431321 w 1285336"/>
                <a:gd name="T3" fmla="*/ 86264 h 1233578"/>
                <a:gd name="T4" fmla="*/ 465826 w 1285336"/>
                <a:gd name="T5" fmla="*/ 284672 h 1233578"/>
                <a:gd name="T6" fmla="*/ 431321 w 1285336"/>
                <a:gd name="T7" fmla="*/ 474453 h 1233578"/>
                <a:gd name="T8" fmla="*/ 353683 w 1285336"/>
                <a:gd name="T9" fmla="*/ 526212 h 1233578"/>
                <a:gd name="T10" fmla="*/ 396815 w 1285336"/>
                <a:gd name="T11" fmla="*/ 690114 h 1233578"/>
                <a:gd name="T12" fmla="*/ 336430 w 1285336"/>
                <a:gd name="T13" fmla="*/ 741872 h 1233578"/>
                <a:gd name="T14" fmla="*/ 293298 w 1285336"/>
                <a:gd name="T15" fmla="*/ 698740 h 1233578"/>
                <a:gd name="T16" fmla="*/ 250166 w 1285336"/>
                <a:gd name="T17" fmla="*/ 698740 h 1233578"/>
                <a:gd name="T18" fmla="*/ 155275 w 1285336"/>
                <a:gd name="T19" fmla="*/ 646981 h 1233578"/>
                <a:gd name="T20" fmla="*/ 172528 w 1285336"/>
                <a:gd name="T21" fmla="*/ 802257 h 1233578"/>
                <a:gd name="T22" fmla="*/ 94890 w 1285336"/>
                <a:gd name="T23" fmla="*/ 854015 h 1233578"/>
                <a:gd name="T24" fmla="*/ 25879 w 1285336"/>
                <a:gd name="T25" fmla="*/ 862642 h 1233578"/>
                <a:gd name="T26" fmla="*/ 25879 w 1285336"/>
                <a:gd name="T27" fmla="*/ 923027 h 1233578"/>
                <a:gd name="T28" fmla="*/ 0 w 1285336"/>
                <a:gd name="T29" fmla="*/ 1009291 h 1233578"/>
                <a:gd name="T30" fmla="*/ 77638 w 1285336"/>
                <a:gd name="T31" fmla="*/ 1086929 h 1233578"/>
                <a:gd name="T32" fmla="*/ 69011 w 1285336"/>
                <a:gd name="T33" fmla="*/ 1207698 h 1233578"/>
                <a:gd name="T34" fmla="*/ 69011 w 1285336"/>
                <a:gd name="T35" fmla="*/ 1207698 h 1233578"/>
                <a:gd name="T36" fmla="*/ 155275 w 1285336"/>
                <a:gd name="T37" fmla="*/ 1233578 h 1233578"/>
                <a:gd name="T38" fmla="*/ 198407 w 1285336"/>
                <a:gd name="T39" fmla="*/ 1112808 h 1233578"/>
                <a:gd name="T40" fmla="*/ 250166 w 1285336"/>
                <a:gd name="T41" fmla="*/ 1112808 h 1233578"/>
                <a:gd name="T42" fmla="*/ 301924 w 1285336"/>
                <a:gd name="T43" fmla="*/ 1121434 h 1233578"/>
                <a:gd name="T44" fmla="*/ 301924 w 1285336"/>
                <a:gd name="T45" fmla="*/ 1061049 h 1233578"/>
                <a:gd name="T46" fmla="*/ 207034 w 1285336"/>
                <a:gd name="T47" fmla="*/ 1026544 h 1233578"/>
                <a:gd name="T48" fmla="*/ 155275 w 1285336"/>
                <a:gd name="T49" fmla="*/ 1009291 h 1233578"/>
                <a:gd name="T50" fmla="*/ 138023 w 1285336"/>
                <a:gd name="T51" fmla="*/ 923027 h 1233578"/>
                <a:gd name="T52" fmla="*/ 172528 w 1285336"/>
                <a:gd name="T53" fmla="*/ 879895 h 1233578"/>
                <a:gd name="T54" fmla="*/ 224287 w 1285336"/>
                <a:gd name="T55" fmla="*/ 879895 h 1233578"/>
                <a:gd name="T56" fmla="*/ 276045 w 1285336"/>
                <a:gd name="T57" fmla="*/ 966159 h 1233578"/>
                <a:gd name="T58" fmla="*/ 422694 w 1285336"/>
                <a:gd name="T59" fmla="*/ 871268 h 1233578"/>
                <a:gd name="T60" fmla="*/ 767751 w 1285336"/>
                <a:gd name="T61" fmla="*/ 1069676 h 1233578"/>
                <a:gd name="T62" fmla="*/ 802256 w 1285336"/>
                <a:gd name="T63" fmla="*/ 974785 h 1233578"/>
                <a:gd name="T64" fmla="*/ 845389 w 1285336"/>
                <a:gd name="T65" fmla="*/ 871268 h 1233578"/>
                <a:gd name="T66" fmla="*/ 957532 w 1285336"/>
                <a:gd name="T67" fmla="*/ 767751 h 1233578"/>
                <a:gd name="T68" fmla="*/ 1078302 w 1285336"/>
                <a:gd name="T69" fmla="*/ 759125 h 1233578"/>
                <a:gd name="T70" fmla="*/ 1147313 w 1285336"/>
                <a:gd name="T71" fmla="*/ 793631 h 1233578"/>
                <a:gd name="T72" fmla="*/ 1190445 w 1285336"/>
                <a:gd name="T73" fmla="*/ 724619 h 1233578"/>
                <a:gd name="T74" fmla="*/ 1285336 w 1285336"/>
                <a:gd name="T75" fmla="*/ 707366 h 1233578"/>
                <a:gd name="T76" fmla="*/ 1207698 w 1285336"/>
                <a:gd name="T77" fmla="*/ 638355 h 1233578"/>
                <a:gd name="T78" fmla="*/ 1155940 w 1285336"/>
                <a:gd name="T79" fmla="*/ 534838 h 1233578"/>
                <a:gd name="T80" fmla="*/ 1207698 w 1285336"/>
                <a:gd name="T81" fmla="*/ 353683 h 1233578"/>
                <a:gd name="T82" fmla="*/ 1061049 w 1285336"/>
                <a:gd name="T83" fmla="*/ 508959 h 1233578"/>
                <a:gd name="T84" fmla="*/ 992038 w 1285336"/>
                <a:gd name="T85" fmla="*/ 508959 h 1233578"/>
                <a:gd name="T86" fmla="*/ 948906 w 1285336"/>
                <a:gd name="T87" fmla="*/ 422695 h 1233578"/>
                <a:gd name="T88" fmla="*/ 897147 w 1285336"/>
                <a:gd name="T89" fmla="*/ 431321 h 1233578"/>
                <a:gd name="T90" fmla="*/ 836762 w 1285336"/>
                <a:gd name="T91" fmla="*/ 396815 h 1233578"/>
                <a:gd name="T92" fmla="*/ 767751 w 1285336"/>
                <a:gd name="T93" fmla="*/ 345057 h 1233578"/>
                <a:gd name="T94" fmla="*/ 681487 w 1285336"/>
                <a:gd name="T95" fmla="*/ 276046 h 1233578"/>
                <a:gd name="T96" fmla="*/ 595223 w 1285336"/>
                <a:gd name="T97" fmla="*/ 181155 h 1233578"/>
                <a:gd name="T98" fmla="*/ 491706 w 1285336"/>
                <a:gd name="T99" fmla="*/ 0 h 1233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85336" h="1233578">
                  <a:moveTo>
                    <a:pt x="491706" y="0"/>
                  </a:moveTo>
                  <a:lnTo>
                    <a:pt x="431321" y="86264"/>
                  </a:lnTo>
                  <a:lnTo>
                    <a:pt x="465826" y="284672"/>
                  </a:lnTo>
                  <a:lnTo>
                    <a:pt x="431321" y="474453"/>
                  </a:lnTo>
                  <a:lnTo>
                    <a:pt x="353683" y="526212"/>
                  </a:lnTo>
                  <a:lnTo>
                    <a:pt x="396815" y="690114"/>
                  </a:lnTo>
                  <a:lnTo>
                    <a:pt x="336430" y="741872"/>
                  </a:lnTo>
                  <a:lnTo>
                    <a:pt x="293298" y="698740"/>
                  </a:lnTo>
                  <a:lnTo>
                    <a:pt x="250166" y="698740"/>
                  </a:lnTo>
                  <a:lnTo>
                    <a:pt x="155275" y="646981"/>
                  </a:lnTo>
                  <a:lnTo>
                    <a:pt x="172528" y="802257"/>
                  </a:lnTo>
                  <a:lnTo>
                    <a:pt x="94890" y="854015"/>
                  </a:lnTo>
                  <a:lnTo>
                    <a:pt x="25879" y="862642"/>
                  </a:lnTo>
                  <a:lnTo>
                    <a:pt x="25879" y="923027"/>
                  </a:lnTo>
                  <a:lnTo>
                    <a:pt x="0" y="1009291"/>
                  </a:lnTo>
                  <a:lnTo>
                    <a:pt x="77638" y="1086929"/>
                  </a:lnTo>
                  <a:lnTo>
                    <a:pt x="69011" y="1207698"/>
                  </a:lnTo>
                  <a:lnTo>
                    <a:pt x="155275" y="1233578"/>
                  </a:lnTo>
                  <a:lnTo>
                    <a:pt x="198407" y="1112808"/>
                  </a:lnTo>
                  <a:lnTo>
                    <a:pt x="250166" y="1112808"/>
                  </a:lnTo>
                  <a:lnTo>
                    <a:pt x="301924" y="1121434"/>
                  </a:lnTo>
                  <a:lnTo>
                    <a:pt x="301924" y="1061049"/>
                  </a:lnTo>
                  <a:lnTo>
                    <a:pt x="207034" y="1026544"/>
                  </a:lnTo>
                  <a:lnTo>
                    <a:pt x="155275" y="1009291"/>
                  </a:lnTo>
                  <a:lnTo>
                    <a:pt x="138023" y="923027"/>
                  </a:lnTo>
                  <a:lnTo>
                    <a:pt x="172528" y="879895"/>
                  </a:lnTo>
                  <a:lnTo>
                    <a:pt x="224287" y="879895"/>
                  </a:lnTo>
                  <a:lnTo>
                    <a:pt x="276045" y="966159"/>
                  </a:lnTo>
                  <a:lnTo>
                    <a:pt x="422694" y="871268"/>
                  </a:lnTo>
                  <a:lnTo>
                    <a:pt x="767751" y="1069676"/>
                  </a:lnTo>
                  <a:lnTo>
                    <a:pt x="802256" y="974785"/>
                  </a:lnTo>
                  <a:lnTo>
                    <a:pt x="845389" y="871268"/>
                  </a:lnTo>
                  <a:lnTo>
                    <a:pt x="957532" y="767751"/>
                  </a:lnTo>
                  <a:lnTo>
                    <a:pt x="1078302" y="759125"/>
                  </a:lnTo>
                  <a:lnTo>
                    <a:pt x="1147313" y="793631"/>
                  </a:lnTo>
                  <a:lnTo>
                    <a:pt x="1190445" y="724619"/>
                  </a:lnTo>
                  <a:lnTo>
                    <a:pt x="1285336" y="707366"/>
                  </a:lnTo>
                  <a:lnTo>
                    <a:pt x="1207698" y="638355"/>
                  </a:lnTo>
                  <a:lnTo>
                    <a:pt x="1155940" y="534838"/>
                  </a:lnTo>
                  <a:lnTo>
                    <a:pt x="1207698" y="353683"/>
                  </a:lnTo>
                  <a:lnTo>
                    <a:pt x="1061049" y="508959"/>
                  </a:lnTo>
                  <a:lnTo>
                    <a:pt x="992038" y="508959"/>
                  </a:lnTo>
                  <a:lnTo>
                    <a:pt x="948906" y="422695"/>
                  </a:lnTo>
                  <a:lnTo>
                    <a:pt x="897147" y="431321"/>
                  </a:lnTo>
                  <a:lnTo>
                    <a:pt x="836762" y="396815"/>
                  </a:lnTo>
                  <a:lnTo>
                    <a:pt x="767751" y="345057"/>
                  </a:lnTo>
                  <a:lnTo>
                    <a:pt x="681487" y="276046"/>
                  </a:lnTo>
                  <a:lnTo>
                    <a:pt x="595223" y="181155"/>
                  </a:lnTo>
                  <a:lnTo>
                    <a:pt x="491706"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2" name="フリーフォーム 7"/>
            <p:cNvSpPr>
              <a:spLocks/>
            </p:cNvSpPr>
            <p:nvPr/>
          </p:nvSpPr>
          <p:spPr bwMode="auto">
            <a:xfrm>
              <a:off x="5098211" y="3105509"/>
              <a:ext cx="2441276" cy="2191110"/>
            </a:xfrm>
            <a:custGeom>
              <a:avLst/>
              <a:gdLst>
                <a:gd name="T0" fmla="*/ 2286000 w 2441276"/>
                <a:gd name="T1" fmla="*/ 60385 h 2191110"/>
                <a:gd name="T2" fmla="*/ 2277374 w 2441276"/>
                <a:gd name="T3" fmla="*/ 258793 h 2191110"/>
                <a:gd name="T4" fmla="*/ 2432649 w 2441276"/>
                <a:gd name="T5" fmla="*/ 465827 h 2191110"/>
                <a:gd name="T6" fmla="*/ 2398144 w 2441276"/>
                <a:gd name="T7" fmla="*/ 646982 h 2191110"/>
                <a:gd name="T8" fmla="*/ 2311880 w 2441276"/>
                <a:gd name="T9" fmla="*/ 836763 h 2191110"/>
                <a:gd name="T10" fmla="*/ 2268747 w 2441276"/>
                <a:gd name="T11" fmla="*/ 897148 h 2191110"/>
                <a:gd name="T12" fmla="*/ 2182483 w 2441276"/>
                <a:gd name="T13" fmla="*/ 966159 h 2191110"/>
                <a:gd name="T14" fmla="*/ 2225615 w 2441276"/>
                <a:gd name="T15" fmla="*/ 1112808 h 2191110"/>
                <a:gd name="T16" fmla="*/ 2182483 w 2441276"/>
                <a:gd name="T17" fmla="*/ 1293963 h 2191110"/>
                <a:gd name="T18" fmla="*/ 2096219 w 2441276"/>
                <a:gd name="T19" fmla="*/ 1449238 h 2191110"/>
                <a:gd name="T20" fmla="*/ 2191110 w 2441276"/>
                <a:gd name="T21" fmla="*/ 1621766 h 2191110"/>
                <a:gd name="T22" fmla="*/ 2087593 w 2441276"/>
                <a:gd name="T23" fmla="*/ 1690778 h 2191110"/>
                <a:gd name="T24" fmla="*/ 1932317 w 2441276"/>
                <a:gd name="T25" fmla="*/ 1820174 h 2191110"/>
                <a:gd name="T26" fmla="*/ 2018581 w 2441276"/>
                <a:gd name="T27" fmla="*/ 1656272 h 2191110"/>
                <a:gd name="T28" fmla="*/ 1923691 w 2441276"/>
                <a:gd name="T29" fmla="*/ 1621766 h 2191110"/>
                <a:gd name="T30" fmla="*/ 1915064 w 2441276"/>
                <a:gd name="T31" fmla="*/ 1768416 h 2191110"/>
                <a:gd name="T32" fmla="*/ 1811547 w 2441276"/>
                <a:gd name="T33" fmla="*/ 1837427 h 2191110"/>
                <a:gd name="T34" fmla="*/ 1716657 w 2441276"/>
                <a:gd name="T35" fmla="*/ 1846053 h 2191110"/>
                <a:gd name="T36" fmla="*/ 1716657 w 2441276"/>
                <a:gd name="T37" fmla="*/ 1751163 h 2191110"/>
                <a:gd name="T38" fmla="*/ 1509623 w 2441276"/>
                <a:gd name="T39" fmla="*/ 1880559 h 2191110"/>
                <a:gd name="T40" fmla="*/ 1388853 w 2441276"/>
                <a:gd name="T41" fmla="*/ 1871933 h 2191110"/>
                <a:gd name="T42" fmla="*/ 1276710 w 2441276"/>
                <a:gd name="T43" fmla="*/ 1768416 h 2191110"/>
                <a:gd name="T44" fmla="*/ 1337095 w 2441276"/>
                <a:gd name="T45" fmla="*/ 1958197 h 2191110"/>
                <a:gd name="T46" fmla="*/ 1138687 w 2441276"/>
                <a:gd name="T47" fmla="*/ 2053087 h 2191110"/>
                <a:gd name="T48" fmla="*/ 1061049 w 2441276"/>
                <a:gd name="T49" fmla="*/ 2191110 h 2191110"/>
                <a:gd name="T50" fmla="*/ 940280 w 2441276"/>
                <a:gd name="T51" fmla="*/ 2044461 h 2191110"/>
                <a:gd name="T52" fmla="*/ 1017917 w 2441276"/>
                <a:gd name="T53" fmla="*/ 1863306 h 2191110"/>
                <a:gd name="T54" fmla="*/ 948906 w 2441276"/>
                <a:gd name="T55" fmla="*/ 1871933 h 2191110"/>
                <a:gd name="T56" fmla="*/ 767751 w 2441276"/>
                <a:gd name="T57" fmla="*/ 1871933 h 2191110"/>
                <a:gd name="T58" fmla="*/ 681487 w 2441276"/>
                <a:gd name="T59" fmla="*/ 1940944 h 2191110"/>
                <a:gd name="T60" fmla="*/ 526212 w 2441276"/>
                <a:gd name="T61" fmla="*/ 1932317 h 2191110"/>
                <a:gd name="T62" fmla="*/ 336431 w 2441276"/>
                <a:gd name="T63" fmla="*/ 2018582 h 2191110"/>
                <a:gd name="T64" fmla="*/ 224287 w 2441276"/>
                <a:gd name="T65" fmla="*/ 2027208 h 2191110"/>
                <a:gd name="T66" fmla="*/ 43132 w 2441276"/>
                <a:gd name="T67" fmla="*/ 2070340 h 2191110"/>
                <a:gd name="T68" fmla="*/ 0 w 2441276"/>
                <a:gd name="T69" fmla="*/ 1940944 h 2191110"/>
                <a:gd name="T70" fmla="*/ 172529 w 2441276"/>
                <a:gd name="T71" fmla="*/ 1897812 h 2191110"/>
                <a:gd name="T72" fmla="*/ 379563 w 2441276"/>
                <a:gd name="T73" fmla="*/ 1751163 h 2191110"/>
                <a:gd name="T74" fmla="*/ 508959 w 2441276"/>
                <a:gd name="T75" fmla="*/ 1630393 h 2191110"/>
                <a:gd name="T76" fmla="*/ 646981 w 2441276"/>
                <a:gd name="T77" fmla="*/ 1690778 h 2191110"/>
                <a:gd name="T78" fmla="*/ 836763 w 2441276"/>
                <a:gd name="T79" fmla="*/ 1647646 h 2191110"/>
                <a:gd name="T80" fmla="*/ 966159 w 2441276"/>
                <a:gd name="T81" fmla="*/ 1595887 h 2191110"/>
                <a:gd name="T82" fmla="*/ 1095555 w 2441276"/>
                <a:gd name="T83" fmla="*/ 1664899 h 2191110"/>
                <a:gd name="T84" fmla="*/ 1147314 w 2441276"/>
                <a:gd name="T85" fmla="*/ 1535502 h 2191110"/>
                <a:gd name="T86" fmla="*/ 1242204 w 2441276"/>
                <a:gd name="T87" fmla="*/ 1388853 h 2191110"/>
                <a:gd name="T88" fmla="*/ 1311215 w 2441276"/>
                <a:gd name="T89" fmla="*/ 1259457 h 2191110"/>
                <a:gd name="T90" fmla="*/ 1345721 w 2441276"/>
                <a:gd name="T91" fmla="*/ 1121434 h 2191110"/>
                <a:gd name="T92" fmla="*/ 1362974 w 2441276"/>
                <a:gd name="T93" fmla="*/ 1224951 h 2191110"/>
                <a:gd name="T94" fmla="*/ 1345721 w 2441276"/>
                <a:gd name="T95" fmla="*/ 1328468 h 2191110"/>
                <a:gd name="T96" fmla="*/ 1492370 w 2441276"/>
                <a:gd name="T97" fmla="*/ 1242204 h 2191110"/>
                <a:gd name="T98" fmla="*/ 1621766 w 2441276"/>
                <a:gd name="T99" fmla="*/ 1190446 h 2191110"/>
                <a:gd name="T100" fmla="*/ 1751163 w 2441276"/>
                <a:gd name="T101" fmla="*/ 1009291 h 2191110"/>
                <a:gd name="T102" fmla="*/ 1871932 w 2441276"/>
                <a:gd name="T103" fmla="*/ 879895 h 2191110"/>
                <a:gd name="T104" fmla="*/ 1984076 w 2441276"/>
                <a:gd name="T105" fmla="*/ 664234 h 2191110"/>
                <a:gd name="T106" fmla="*/ 2018581 w 2441276"/>
                <a:gd name="T107" fmla="*/ 483080 h 2191110"/>
                <a:gd name="T108" fmla="*/ 1992702 w 2441276"/>
                <a:gd name="T109" fmla="*/ 388189 h 2191110"/>
                <a:gd name="T110" fmla="*/ 1984076 w 2441276"/>
                <a:gd name="T111" fmla="*/ 284672 h 2191110"/>
                <a:gd name="T112" fmla="*/ 2053087 w 2441276"/>
                <a:gd name="T113" fmla="*/ 172529 h 2191110"/>
                <a:gd name="T114" fmla="*/ 2061714 w 2441276"/>
                <a:gd name="T115" fmla="*/ 86265 h 2191110"/>
                <a:gd name="T116" fmla="*/ 2147978 w 2441276"/>
                <a:gd name="T117" fmla="*/ 198408 h 2191110"/>
                <a:gd name="T118" fmla="*/ 2242868 w 2441276"/>
                <a:gd name="T119" fmla="*/ 215661 h 2191110"/>
                <a:gd name="T120" fmla="*/ 2182483 w 2441276"/>
                <a:gd name="T121" fmla="*/ 86265 h 2191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41276" h="2191110">
                  <a:moveTo>
                    <a:pt x="2199736" y="0"/>
                  </a:moveTo>
                  <a:lnTo>
                    <a:pt x="2286000" y="60385"/>
                  </a:lnTo>
                  <a:lnTo>
                    <a:pt x="2320506" y="34506"/>
                  </a:lnTo>
                  <a:lnTo>
                    <a:pt x="2277374" y="258793"/>
                  </a:lnTo>
                  <a:lnTo>
                    <a:pt x="2389517" y="345057"/>
                  </a:lnTo>
                  <a:lnTo>
                    <a:pt x="2432649" y="465827"/>
                  </a:lnTo>
                  <a:lnTo>
                    <a:pt x="2441276" y="552091"/>
                  </a:lnTo>
                  <a:lnTo>
                    <a:pt x="2398144" y="646982"/>
                  </a:lnTo>
                  <a:lnTo>
                    <a:pt x="2329132" y="767751"/>
                  </a:lnTo>
                  <a:lnTo>
                    <a:pt x="2311880" y="836763"/>
                  </a:lnTo>
                  <a:lnTo>
                    <a:pt x="2329132" y="914400"/>
                  </a:lnTo>
                  <a:lnTo>
                    <a:pt x="2268747" y="897148"/>
                  </a:lnTo>
                  <a:lnTo>
                    <a:pt x="2208363" y="914400"/>
                  </a:lnTo>
                  <a:lnTo>
                    <a:pt x="2182483" y="966159"/>
                  </a:lnTo>
                  <a:lnTo>
                    <a:pt x="2191110" y="1043797"/>
                  </a:lnTo>
                  <a:lnTo>
                    <a:pt x="2225615" y="1112808"/>
                  </a:lnTo>
                  <a:lnTo>
                    <a:pt x="2225615" y="1216325"/>
                  </a:lnTo>
                  <a:lnTo>
                    <a:pt x="2182483" y="1293963"/>
                  </a:lnTo>
                  <a:lnTo>
                    <a:pt x="2130725" y="1380227"/>
                  </a:lnTo>
                  <a:lnTo>
                    <a:pt x="2096219" y="1449238"/>
                  </a:lnTo>
                  <a:lnTo>
                    <a:pt x="2122098" y="1552755"/>
                  </a:lnTo>
                  <a:lnTo>
                    <a:pt x="2191110" y="1621766"/>
                  </a:lnTo>
                  <a:lnTo>
                    <a:pt x="2087593" y="1639019"/>
                  </a:lnTo>
                  <a:lnTo>
                    <a:pt x="2087593" y="1690778"/>
                  </a:lnTo>
                  <a:lnTo>
                    <a:pt x="2044461" y="1777042"/>
                  </a:lnTo>
                  <a:lnTo>
                    <a:pt x="1932317" y="1820174"/>
                  </a:lnTo>
                  <a:lnTo>
                    <a:pt x="1949570" y="1682151"/>
                  </a:lnTo>
                  <a:lnTo>
                    <a:pt x="2018581" y="1656272"/>
                  </a:lnTo>
                  <a:lnTo>
                    <a:pt x="1984076" y="1595887"/>
                  </a:lnTo>
                  <a:lnTo>
                    <a:pt x="1923691" y="1621766"/>
                  </a:lnTo>
                  <a:lnTo>
                    <a:pt x="1932317" y="1664899"/>
                  </a:lnTo>
                  <a:lnTo>
                    <a:pt x="1915064" y="1768416"/>
                  </a:lnTo>
                  <a:lnTo>
                    <a:pt x="1768415" y="1751163"/>
                  </a:lnTo>
                  <a:lnTo>
                    <a:pt x="1811547" y="1837427"/>
                  </a:lnTo>
                  <a:lnTo>
                    <a:pt x="1768415" y="1897812"/>
                  </a:lnTo>
                  <a:lnTo>
                    <a:pt x="1716657" y="1846053"/>
                  </a:lnTo>
                  <a:lnTo>
                    <a:pt x="1733910" y="1777042"/>
                  </a:lnTo>
                  <a:lnTo>
                    <a:pt x="1716657" y="1751163"/>
                  </a:lnTo>
                  <a:lnTo>
                    <a:pt x="1613140" y="1854680"/>
                  </a:lnTo>
                  <a:lnTo>
                    <a:pt x="1509623" y="1880559"/>
                  </a:lnTo>
                  <a:lnTo>
                    <a:pt x="1466491" y="1828800"/>
                  </a:lnTo>
                  <a:lnTo>
                    <a:pt x="1388853" y="1871933"/>
                  </a:lnTo>
                  <a:lnTo>
                    <a:pt x="1328468" y="1820174"/>
                  </a:lnTo>
                  <a:lnTo>
                    <a:pt x="1276710" y="1768416"/>
                  </a:lnTo>
                  <a:lnTo>
                    <a:pt x="1224951" y="1846053"/>
                  </a:lnTo>
                  <a:lnTo>
                    <a:pt x="1337095" y="1958197"/>
                  </a:lnTo>
                  <a:lnTo>
                    <a:pt x="1250831" y="1984076"/>
                  </a:lnTo>
                  <a:lnTo>
                    <a:pt x="1138687" y="2053087"/>
                  </a:lnTo>
                  <a:lnTo>
                    <a:pt x="1130061" y="2156604"/>
                  </a:lnTo>
                  <a:lnTo>
                    <a:pt x="1061049" y="2191110"/>
                  </a:lnTo>
                  <a:lnTo>
                    <a:pt x="983412" y="2104846"/>
                  </a:lnTo>
                  <a:lnTo>
                    <a:pt x="940280" y="2044461"/>
                  </a:lnTo>
                  <a:lnTo>
                    <a:pt x="931653" y="1949570"/>
                  </a:lnTo>
                  <a:lnTo>
                    <a:pt x="1017917" y="1863306"/>
                  </a:lnTo>
                  <a:lnTo>
                    <a:pt x="1043797" y="1837427"/>
                  </a:lnTo>
                  <a:lnTo>
                    <a:pt x="948906" y="1871933"/>
                  </a:lnTo>
                  <a:lnTo>
                    <a:pt x="879895" y="1871933"/>
                  </a:lnTo>
                  <a:lnTo>
                    <a:pt x="767751" y="1871933"/>
                  </a:lnTo>
                  <a:lnTo>
                    <a:pt x="733246" y="1915065"/>
                  </a:lnTo>
                  <a:lnTo>
                    <a:pt x="681487" y="1940944"/>
                  </a:lnTo>
                  <a:lnTo>
                    <a:pt x="646981" y="1932317"/>
                  </a:lnTo>
                  <a:lnTo>
                    <a:pt x="526212" y="1932317"/>
                  </a:lnTo>
                  <a:lnTo>
                    <a:pt x="439947" y="2001329"/>
                  </a:lnTo>
                  <a:lnTo>
                    <a:pt x="336431" y="2018582"/>
                  </a:lnTo>
                  <a:lnTo>
                    <a:pt x="293298" y="2078966"/>
                  </a:lnTo>
                  <a:lnTo>
                    <a:pt x="224287" y="2027208"/>
                  </a:lnTo>
                  <a:lnTo>
                    <a:pt x="112144" y="2061714"/>
                  </a:lnTo>
                  <a:lnTo>
                    <a:pt x="43132" y="2070340"/>
                  </a:lnTo>
                  <a:lnTo>
                    <a:pt x="0" y="1992702"/>
                  </a:lnTo>
                  <a:lnTo>
                    <a:pt x="0" y="1940944"/>
                  </a:lnTo>
                  <a:lnTo>
                    <a:pt x="86264" y="1923691"/>
                  </a:lnTo>
                  <a:lnTo>
                    <a:pt x="172529" y="1897812"/>
                  </a:lnTo>
                  <a:lnTo>
                    <a:pt x="258793" y="1828800"/>
                  </a:lnTo>
                  <a:lnTo>
                    <a:pt x="379563" y="1751163"/>
                  </a:lnTo>
                  <a:lnTo>
                    <a:pt x="439947" y="1630393"/>
                  </a:lnTo>
                  <a:lnTo>
                    <a:pt x="508959" y="1630393"/>
                  </a:lnTo>
                  <a:lnTo>
                    <a:pt x="534838" y="1682151"/>
                  </a:lnTo>
                  <a:lnTo>
                    <a:pt x="646981" y="1690778"/>
                  </a:lnTo>
                  <a:lnTo>
                    <a:pt x="698740" y="1664899"/>
                  </a:lnTo>
                  <a:lnTo>
                    <a:pt x="836763" y="1647646"/>
                  </a:lnTo>
                  <a:lnTo>
                    <a:pt x="931653" y="1630393"/>
                  </a:lnTo>
                  <a:lnTo>
                    <a:pt x="966159" y="1595887"/>
                  </a:lnTo>
                  <a:lnTo>
                    <a:pt x="1017917" y="1673525"/>
                  </a:lnTo>
                  <a:lnTo>
                    <a:pt x="1095555" y="1664899"/>
                  </a:lnTo>
                  <a:lnTo>
                    <a:pt x="1155940" y="1621766"/>
                  </a:lnTo>
                  <a:lnTo>
                    <a:pt x="1147314" y="1535502"/>
                  </a:lnTo>
                  <a:lnTo>
                    <a:pt x="1164566" y="1466491"/>
                  </a:lnTo>
                  <a:lnTo>
                    <a:pt x="1242204" y="1388853"/>
                  </a:lnTo>
                  <a:lnTo>
                    <a:pt x="1276710" y="1293963"/>
                  </a:lnTo>
                  <a:lnTo>
                    <a:pt x="1311215" y="1259457"/>
                  </a:lnTo>
                  <a:lnTo>
                    <a:pt x="1293963" y="1190446"/>
                  </a:lnTo>
                  <a:lnTo>
                    <a:pt x="1345721" y="1121434"/>
                  </a:lnTo>
                  <a:lnTo>
                    <a:pt x="1431985" y="1104182"/>
                  </a:lnTo>
                  <a:lnTo>
                    <a:pt x="1362974" y="1224951"/>
                  </a:lnTo>
                  <a:lnTo>
                    <a:pt x="1345721" y="1276710"/>
                  </a:lnTo>
                  <a:lnTo>
                    <a:pt x="1345721" y="1328468"/>
                  </a:lnTo>
                  <a:lnTo>
                    <a:pt x="1380227" y="1371600"/>
                  </a:lnTo>
                  <a:lnTo>
                    <a:pt x="1492370" y="1242204"/>
                  </a:lnTo>
                  <a:lnTo>
                    <a:pt x="1570008" y="1233578"/>
                  </a:lnTo>
                  <a:lnTo>
                    <a:pt x="1621766" y="1190446"/>
                  </a:lnTo>
                  <a:lnTo>
                    <a:pt x="1725283" y="1069676"/>
                  </a:lnTo>
                  <a:lnTo>
                    <a:pt x="1751163" y="1009291"/>
                  </a:lnTo>
                  <a:lnTo>
                    <a:pt x="1871932" y="966159"/>
                  </a:lnTo>
                  <a:lnTo>
                    <a:pt x="1871932" y="879895"/>
                  </a:lnTo>
                  <a:lnTo>
                    <a:pt x="1915064" y="802257"/>
                  </a:lnTo>
                  <a:lnTo>
                    <a:pt x="1984076" y="664234"/>
                  </a:lnTo>
                  <a:lnTo>
                    <a:pt x="1984076" y="543465"/>
                  </a:lnTo>
                  <a:lnTo>
                    <a:pt x="2018581" y="483080"/>
                  </a:lnTo>
                  <a:lnTo>
                    <a:pt x="1949570" y="457200"/>
                  </a:lnTo>
                  <a:lnTo>
                    <a:pt x="1992702" y="388189"/>
                  </a:lnTo>
                  <a:lnTo>
                    <a:pt x="1984076" y="319178"/>
                  </a:lnTo>
                  <a:lnTo>
                    <a:pt x="1984076" y="284672"/>
                  </a:lnTo>
                  <a:lnTo>
                    <a:pt x="1958197" y="232914"/>
                  </a:lnTo>
                  <a:lnTo>
                    <a:pt x="2053087" y="172529"/>
                  </a:lnTo>
                  <a:lnTo>
                    <a:pt x="2053087" y="146649"/>
                  </a:lnTo>
                  <a:lnTo>
                    <a:pt x="2061714" y="86265"/>
                  </a:lnTo>
                  <a:lnTo>
                    <a:pt x="2139351" y="94891"/>
                  </a:lnTo>
                  <a:lnTo>
                    <a:pt x="2147978" y="198408"/>
                  </a:lnTo>
                  <a:lnTo>
                    <a:pt x="2182483" y="129397"/>
                  </a:lnTo>
                  <a:lnTo>
                    <a:pt x="2242868" y="215661"/>
                  </a:lnTo>
                  <a:lnTo>
                    <a:pt x="2268747" y="69012"/>
                  </a:lnTo>
                  <a:lnTo>
                    <a:pt x="2182483" y="86265"/>
                  </a:lnTo>
                  <a:lnTo>
                    <a:pt x="2199736"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3" name="フリーフォーム 9"/>
            <p:cNvSpPr>
              <a:spLocks/>
            </p:cNvSpPr>
            <p:nvPr/>
          </p:nvSpPr>
          <p:spPr bwMode="auto">
            <a:xfrm>
              <a:off x="5417688" y="5079413"/>
              <a:ext cx="539126" cy="412273"/>
            </a:xfrm>
            <a:custGeom>
              <a:avLst/>
              <a:gdLst>
                <a:gd name="T0" fmla="*/ 496841 w 539126"/>
                <a:gd name="T1" fmla="*/ 58141 h 412273"/>
                <a:gd name="T2" fmla="*/ 428129 w 539126"/>
                <a:gd name="T3" fmla="*/ 10571 h 412273"/>
                <a:gd name="T4" fmla="*/ 375274 w 539126"/>
                <a:gd name="T5" fmla="*/ 0 h 412273"/>
                <a:gd name="T6" fmla="*/ 311847 w 539126"/>
                <a:gd name="T7" fmla="*/ 15856 h 412273"/>
                <a:gd name="T8" fmla="*/ 295991 w 539126"/>
                <a:gd name="T9" fmla="*/ 89854 h 412273"/>
                <a:gd name="T10" fmla="*/ 184994 w 539126"/>
                <a:gd name="T11" fmla="*/ 105711 h 412273"/>
                <a:gd name="T12" fmla="*/ 142710 w 539126"/>
                <a:gd name="T13" fmla="*/ 58141 h 412273"/>
                <a:gd name="T14" fmla="*/ 73998 w 539126"/>
                <a:gd name="T15" fmla="*/ 158566 h 412273"/>
                <a:gd name="T16" fmla="*/ 0 w 539126"/>
                <a:gd name="T17" fmla="*/ 200851 h 412273"/>
                <a:gd name="T18" fmla="*/ 68712 w 539126"/>
                <a:gd name="T19" fmla="*/ 280134 h 412273"/>
                <a:gd name="T20" fmla="*/ 36999 w 539126"/>
                <a:gd name="T21" fmla="*/ 332989 h 412273"/>
                <a:gd name="T22" fmla="*/ 63426 w 539126"/>
                <a:gd name="T23" fmla="*/ 369988 h 412273"/>
                <a:gd name="T24" fmla="*/ 121567 w 539126"/>
                <a:gd name="T25" fmla="*/ 412273 h 412273"/>
                <a:gd name="T26" fmla="*/ 169137 w 539126"/>
                <a:gd name="T27" fmla="*/ 369988 h 412273"/>
                <a:gd name="T28" fmla="*/ 184994 w 539126"/>
                <a:gd name="T29" fmla="*/ 317133 h 412273"/>
                <a:gd name="T30" fmla="*/ 216707 w 539126"/>
                <a:gd name="T31" fmla="*/ 216707 h 412273"/>
                <a:gd name="T32" fmla="*/ 317133 w 539126"/>
                <a:gd name="T33" fmla="*/ 206136 h 412273"/>
                <a:gd name="T34" fmla="*/ 375274 w 539126"/>
                <a:gd name="T35" fmla="*/ 232564 h 412273"/>
                <a:gd name="T36" fmla="*/ 385845 w 539126"/>
                <a:gd name="T37" fmla="*/ 301276 h 412273"/>
                <a:gd name="T38" fmla="*/ 465128 w 539126"/>
                <a:gd name="T39" fmla="*/ 174423 h 412273"/>
                <a:gd name="T40" fmla="*/ 507413 w 539126"/>
                <a:gd name="T41" fmla="*/ 137424 h 412273"/>
                <a:gd name="T42" fmla="*/ 539126 w 539126"/>
                <a:gd name="T43" fmla="*/ 105711 h 412273"/>
                <a:gd name="T44" fmla="*/ 496841 w 539126"/>
                <a:gd name="T45" fmla="*/ 58141 h 4122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9126" h="412273">
                  <a:moveTo>
                    <a:pt x="496841" y="58141"/>
                  </a:moveTo>
                  <a:lnTo>
                    <a:pt x="428129" y="10571"/>
                  </a:lnTo>
                  <a:lnTo>
                    <a:pt x="375274" y="0"/>
                  </a:lnTo>
                  <a:lnTo>
                    <a:pt x="311847" y="15856"/>
                  </a:lnTo>
                  <a:lnTo>
                    <a:pt x="295991" y="89854"/>
                  </a:lnTo>
                  <a:lnTo>
                    <a:pt x="184994" y="105711"/>
                  </a:lnTo>
                  <a:lnTo>
                    <a:pt x="142710" y="58141"/>
                  </a:lnTo>
                  <a:lnTo>
                    <a:pt x="73998" y="158566"/>
                  </a:lnTo>
                  <a:lnTo>
                    <a:pt x="0" y="200851"/>
                  </a:lnTo>
                  <a:lnTo>
                    <a:pt x="68712" y="280134"/>
                  </a:lnTo>
                  <a:lnTo>
                    <a:pt x="36999" y="332989"/>
                  </a:lnTo>
                  <a:lnTo>
                    <a:pt x="63426" y="369988"/>
                  </a:lnTo>
                  <a:lnTo>
                    <a:pt x="121567" y="412273"/>
                  </a:lnTo>
                  <a:lnTo>
                    <a:pt x="169137" y="369988"/>
                  </a:lnTo>
                  <a:lnTo>
                    <a:pt x="184994" y="317133"/>
                  </a:lnTo>
                  <a:lnTo>
                    <a:pt x="216707" y="216707"/>
                  </a:lnTo>
                  <a:lnTo>
                    <a:pt x="317133" y="206136"/>
                  </a:lnTo>
                  <a:lnTo>
                    <a:pt x="375274" y="232564"/>
                  </a:lnTo>
                  <a:lnTo>
                    <a:pt x="385845" y="301276"/>
                  </a:lnTo>
                  <a:lnTo>
                    <a:pt x="465128" y="174423"/>
                  </a:lnTo>
                  <a:lnTo>
                    <a:pt x="507413" y="137424"/>
                  </a:lnTo>
                  <a:lnTo>
                    <a:pt x="539126" y="105711"/>
                  </a:lnTo>
                  <a:lnTo>
                    <a:pt x="496841" y="58141"/>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4" name="フリーフォーム 10"/>
            <p:cNvSpPr>
              <a:spLocks/>
            </p:cNvSpPr>
            <p:nvPr/>
          </p:nvSpPr>
          <p:spPr bwMode="auto">
            <a:xfrm>
              <a:off x="4820421" y="5185124"/>
              <a:ext cx="517984" cy="750548"/>
            </a:xfrm>
            <a:custGeom>
              <a:avLst/>
              <a:gdLst>
                <a:gd name="T0" fmla="*/ 295991 w 517984"/>
                <a:gd name="T1" fmla="*/ 0 h 750548"/>
                <a:gd name="T2" fmla="*/ 190280 w 517984"/>
                <a:gd name="T3" fmla="*/ 68712 h 750548"/>
                <a:gd name="T4" fmla="*/ 126853 w 517984"/>
                <a:gd name="T5" fmla="*/ 137424 h 750548"/>
                <a:gd name="T6" fmla="*/ 63426 w 517984"/>
                <a:gd name="T7" fmla="*/ 116282 h 750548"/>
                <a:gd name="T8" fmla="*/ 58141 w 517984"/>
                <a:gd name="T9" fmla="*/ 147995 h 750548"/>
                <a:gd name="T10" fmla="*/ 10571 w 517984"/>
                <a:gd name="T11" fmla="*/ 137424 h 750548"/>
                <a:gd name="T12" fmla="*/ 0 w 517984"/>
                <a:gd name="T13" fmla="*/ 195565 h 750548"/>
                <a:gd name="T14" fmla="*/ 73997 w 517984"/>
                <a:gd name="T15" fmla="*/ 227278 h 750548"/>
                <a:gd name="T16" fmla="*/ 95140 w 517984"/>
                <a:gd name="T17" fmla="*/ 269563 h 750548"/>
                <a:gd name="T18" fmla="*/ 89854 w 517984"/>
                <a:gd name="T19" fmla="*/ 301276 h 750548"/>
                <a:gd name="T20" fmla="*/ 31713 w 517984"/>
                <a:gd name="T21" fmla="*/ 285419 h 750548"/>
                <a:gd name="T22" fmla="*/ 73997 w 517984"/>
                <a:gd name="T23" fmla="*/ 359417 h 750548"/>
                <a:gd name="T24" fmla="*/ 142710 w 517984"/>
                <a:gd name="T25" fmla="*/ 311847 h 750548"/>
                <a:gd name="T26" fmla="*/ 174423 w 517984"/>
                <a:gd name="T27" fmla="*/ 322418 h 750548"/>
                <a:gd name="T28" fmla="*/ 163852 w 517984"/>
                <a:gd name="T29" fmla="*/ 216707 h 750548"/>
                <a:gd name="T30" fmla="*/ 179708 w 517984"/>
                <a:gd name="T31" fmla="*/ 179708 h 750548"/>
                <a:gd name="T32" fmla="*/ 243135 w 517984"/>
                <a:gd name="T33" fmla="*/ 285419 h 750548"/>
                <a:gd name="T34" fmla="*/ 216707 w 517984"/>
                <a:gd name="T35" fmla="*/ 417558 h 750548"/>
                <a:gd name="T36" fmla="*/ 190280 w 517984"/>
                <a:gd name="T37" fmla="*/ 475699 h 750548"/>
                <a:gd name="T38" fmla="*/ 142710 w 517984"/>
                <a:gd name="T39" fmla="*/ 438700 h 750548"/>
                <a:gd name="T40" fmla="*/ 163852 w 517984"/>
                <a:gd name="T41" fmla="*/ 385845 h 750548"/>
                <a:gd name="T42" fmla="*/ 95140 w 517984"/>
                <a:gd name="T43" fmla="*/ 385845 h 750548"/>
                <a:gd name="T44" fmla="*/ 132139 w 517984"/>
                <a:gd name="T45" fmla="*/ 523269 h 750548"/>
                <a:gd name="T46" fmla="*/ 158566 w 517984"/>
                <a:gd name="T47" fmla="*/ 560268 h 750548"/>
                <a:gd name="T48" fmla="*/ 137424 w 517984"/>
                <a:gd name="T49" fmla="*/ 655408 h 750548"/>
                <a:gd name="T50" fmla="*/ 221993 w 517984"/>
                <a:gd name="T51" fmla="*/ 713549 h 750548"/>
                <a:gd name="T52" fmla="*/ 232564 w 517984"/>
                <a:gd name="T53" fmla="*/ 665979 h 750548"/>
                <a:gd name="T54" fmla="*/ 258992 w 517984"/>
                <a:gd name="T55" fmla="*/ 570839 h 750548"/>
                <a:gd name="T56" fmla="*/ 274848 w 517984"/>
                <a:gd name="T57" fmla="*/ 628980 h 750548"/>
                <a:gd name="T58" fmla="*/ 248421 w 517984"/>
                <a:gd name="T59" fmla="*/ 750548 h 750548"/>
                <a:gd name="T60" fmla="*/ 322418 w 517984"/>
                <a:gd name="T61" fmla="*/ 660693 h 750548"/>
                <a:gd name="T62" fmla="*/ 348846 w 517984"/>
                <a:gd name="T63" fmla="*/ 602552 h 750548"/>
                <a:gd name="T64" fmla="*/ 406987 w 517984"/>
                <a:gd name="T65" fmla="*/ 687121 h 750548"/>
                <a:gd name="T66" fmla="*/ 438700 w 517984"/>
                <a:gd name="T67" fmla="*/ 433415 h 750548"/>
                <a:gd name="T68" fmla="*/ 454557 w 517984"/>
                <a:gd name="T69" fmla="*/ 385845 h 750548"/>
                <a:gd name="T70" fmla="*/ 507413 w 517984"/>
                <a:gd name="T71" fmla="*/ 301276 h 750548"/>
                <a:gd name="T72" fmla="*/ 517984 w 517984"/>
                <a:gd name="T73" fmla="*/ 221993 h 750548"/>
                <a:gd name="T74" fmla="*/ 507413 w 517984"/>
                <a:gd name="T75" fmla="*/ 163852 h 750548"/>
                <a:gd name="T76" fmla="*/ 438700 w 517984"/>
                <a:gd name="T77" fmla="*/ 169137 h 750548"/>
                <a:gd name="T78" fmla="*/ 417558 w 517984"/>
                <a:gd name="T79" fmla="*/ 158566 h 750548"/>
                <a:gd name="T80" fmla="*/ 491556 w 517984"/>
                <a:gd name="T81" fmla="*/ 89854 h 750548"/>
                <a:gd name="T82" fmla="*/ 449271 w 517984"/>
                <a:gd name="T83" fmla="*/ 36999 h 750548"/>
                <a:gd name="T84" fmla="*/ 380559 w 517984"/>
                <a:gd name="T85" fmla="*/ 105711 h 750548"/>
                <a:gd name="T86" fmla="*/ 338275 w 517984"/>
                <a:gd name="T87" fmla="*/ 73997 h 750548"/>
                <a:gd name="T88" fmla="*/ 295991 w 517984"/>
                <a:gd name="T89" fmla="*/ 0 h 7505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7984" h="750548">
                  <a:moveTo>
                    <a:pt x="295991" y="0"/>
                  </a:moveTo>
                  <a:lnTo>
                    <a:pt x="190280" y="68712"/>
                  </a:lnTo>
                  <a:lnTo>
                    <a:pt x="126853" y="137424"/>
                  </a:lnTo>
                  <a:lnTo>
                    <a:pt x="63426" y="116282"/>
                  </a:lnTo>
                  <a:lnTo>
                    <a:pt x="58141" y="147995"/>
                  </a:lnTo>
                  <a:lnTo>
                    <a:pt x="10571" y="137424"/>
                  </a:lnTo>
                  <a:lnTo>
                    <a:pt x="0" y="195565"/>
                  </a:lnTo>
                  <a:lnTo>
                    <a:pt x="73997" y="227278"/>
                  </a:lnTo>
                  <a:lnTo>
                    <a:pt x="95140" y="269563"/>
                  </a:lnTo>
                  <a:lnTo>
                    <a:pt x="89854" y="301276"/>
                  </a:lnTo>
                  <a:lnTo>
                    <a:pt x="31713" y="285419"/>
                  </a:lnTo>
                  <a:lnTo>
                    <a:pt x="73997" y="359417"/>
                  </a:lnTo>
                  <a:lnTo>
                    <a:pt x="142710" y="311847"/>
                  </a:lnTo>
                  <a:lnTo>
                    <a:pt x="174423" y="322418"/>
                  </a:lnTo>
                  <a:lnTo>
                    <a:pt x="163852" y="216707"/>
                  </a:lnTo>
                  <a:lnTo>
                    <a:pt x="179708" y="179708"/>
                  </a:lnTo>
                  <a:lnTo>
                    <a:pt x="243135" y="285419"/>
                  </a:lnTo>
                  <a:lnTo>
                    <a:pt x="216707" y="417558"/>
                  </a:lnTo>
                  <a:lnTo>
                    <a:pt x="190280" y="475699"/>
                  </a:lnTo>
                  <a:lnTo>
                    <a:pt x="142710" y="438700"/>
                  </a:lnTo>
                  <a:lnTo>
                    <a:pt x="163852" y="385845"/>
                  </a:lnTo>
                  <a:lnTo>
                    <a:pt x="95140" y="385845"/>
                  </a:lnTo>
                  <a:lnTo>
                    <a:pt x="132139" y="523269"/>
                  </a:lnTo>
                  <a:lnTo>
                    <a:pt x="158566" y="560268"/>
                  </a:lnTo>
                  <a:lnTo>
                    <a:pt x="137424" y="655408"/>
                  </a:lnTo>
                  <a:lnTo>
                    <a:pt x="221993" y="713549"/>
                  </a:lnTo>
                  <a:lnTo>
                    <a:pt x="232564" y="665979"/>
                  </a:lnTo>
                  <a:lnTo>
                    <a:pt x="258992" y="570839"/>
                  </a:lnTo>
                  <a:lnTo>
                    <a:pt x="274848" y="628980"/>
                  </a:lnTo>
                  <a:lnTo>
                    <a:pt x="248421" y="750548"/>
                  </a:lnTo>
                  <a:lnTo>
                    <a:pt x="322418" y="660693"/>
                  </a:lnTo>
                  <a:lnTo>
                    <a:pt x="348846" y="602552"/>
                  </a:lnTo>
                  <a:lnTo>
                    <a:pt x="406987" y="687121"/>
                  </a:lnTo>
                  <a:lnTo>
                    <a:pt x="438700" y="433415"/>
                  </a:lnTo>
                  <a:lnTo>
                    <a:pt x="454557" y="385845"/>
                  </a:lnTo>
                  <a:lnTo>
                    <a:pt x="507413" y="301276"/>
                  </a:lnTo>
                  <a:lnTo>
                    <a:pt x="517984" y="221993"/>
                  </a:lnTo>
                  <a:lnTo>
                    <a:pt x="507413" y="163852"/>
                  </a:lnTo>
                  <a:lnTo>
                    <a:pt x="438700" y="169137"/>
                  </a:lnTo>
                  <a:lnTo>
                    <a:pt x="417558" y="158566"/>
                  </a:lnTo>
                  <a:lnTo>
                    <a:pt x="491556" y="89854"/>
                  </a:lnTo>
                  <a:lnTo>
                    <a:pt x="449271" y="36999"/>
                  </a:lnTo>
                  <a:lnTo>
                    <a:pt x="380559" y="105711"/>
                  </a:lnTo>
                  <a:lnTo>
                    <a:pt x="338275" y="73997"/>
                  </a:lnTo>
                  <a:lnTo>
                    <a:pt x="295991"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grpSp>
      <p:sp>
        <p:nvSpPr>
          <p:cNvPr id="29" name="コンテンツ プレースホルダー 2"/>
          <p:cNvSpPr txBox="1">
            <a:spLocks/>
          </p:cNvSpPr>
          <p:nvPr/>
        </p:nvSpPr>
        <p:spPr bwMode="auto">
          <a:xfrm>
            <a:off x="5416550" y="2611438"/>
            <a:ext cx="35512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smtClean="0">
                <a:latin typeface="メイリオ" pitchFamily="50" charset="-128"/>
                <a:ea typeface="メイリオ" pitchFamily="50" charset="-128"/>
                <a:cs typeface="メイリオ" pitchFamily="50" charset="-128"/>
              </a:rPr>
              <a:t>全国の都道府県</a:t>
            </a:r>
            <a:endParaRPr lang="en-US" altLang="ja-JP" sz="2800" b="1" kern="0" dirty="0" smtClean="0">
              <a:latin typeface="メイリオ" pitchFamily="50" charset="-128"/>
              <a:ea typeface="メイリオ" pitchFamily="50" charset="-128"/>
              <a:cs typeface="メイリオ" pitchFamily="50" charset="-128"/>
            </a:endParaRPr>
          </a:p>
        </p:txBody>
      </p:sp>
      <p:sp>
        <p:nvSpPr>
          <p:cNvPr id="30" name="コンテンツ プレースホルダー 2"/>
          <p:cNvSpPr txBox="1">
            <a:spLocks/>
          </p:cNvSpPr>
          <p:nvPr/>
        </p:nvSpPr>
        <p:spPr bwMode="auto">
          <a:xfrm>
            <a:off x="395288" y="2611438"/>
            <a:ext cx="410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smtClean="0">
                <a:latin typeface="メイリオ" pitchFamily="50" charset="-128"/>
                <a:ea typeface="メイリオ" pitchFamily="50" charset="-128"/>
                <a:cs typeface="メイリオ" pitchFamily="50" charset="-128"/>
              </a:rPr>
              <a:t>宮城県で</a:t>
            </a:r>
            <a:r>
              <a:rPr lang="ja-JP" altLang="en-US" sz="2800" b="1" kern="0" dirty="0" smtClean="0">
                <a:solidFill>
                  <a:srgbClr val="FF0000"/>
                </a:solidFill>
                <a:latin typeface="メイリオ" pitchFamily="50" charset="-128"/>
                <a:ea typeface="メイリオ" pitchFamily="50" charset="-128"/>
                <a:cs typeface="メイリオ" pitchFamily="50" charset="-128"/>
              </a:rPr>
              <a:t>１つ</a:t>
            </a:r>
            <a:r>
              <a:rPr lang="ja-JP" altLang="en-US" sz="2800" b="1" kern="0" dirty="0" smtClean="0">
                <a:latin typeface="メイリオ" pitchFamily="50" charset="-128"/>
                <a:ea typeface="メイリオ" pitchFamily="50" charset="-128"/>
                <a:cs typeface="メイリオ" pitchFamily="50" charset="-128"/>
              </a:rPr>
              <a:t>の区</a:t>
            </a:r>
            <a:endParaRPr lang="en-US" altLang="ja-JP" sz="2800" b="1" kern="0" dirty="0" smtClean="0">
              <a:latin typeface="メイリオ" pitchFamily="50" charset="-128"/>
              <a:ea typeface="メイリオ" pitchFamily="50" charset="-128"/>
              <a:cs typeface="メイリオ" pitchFamily="50" charset="-128"/>
            </a:endParaRPr>
          </a:p>
        </p:txBody>
      </p:sp>
      <p:sp>
        <p:nvSpPr>
          <p:cNvPr id="31" name="コンテンツ プレースホルダー 2"/>
          <p:cNvSpPr txBox="1">
            <a:spLocks/>
          </p:cNvSpPr>
          <p:nvPr/>
        </p:nvSpPr>
        <p:spPr bwMode="auto">
          <a:xfrm>
            <a:off x="5211763" y="3778250"/>
            <a:ext cx="27876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smtClean="0">
                <a:latin typeface="メイリオ" pitchFamily="50" charset="-128"/>
                <a:ea typeface="メイリオ" pitchFamily="50" charset="-128"/>
                <a:cs typeface="メイリオ" pitchFamily="50" charset="-128"/>
              </a:rPr>
              <a:t>定数１００人</a:t>
            </a:r>
            <a:endParaRPr lang="en-US" altLang="ja-JP" sz="2800" b="1" kern="0" dirty="0" smtClean="0">
              <a:latin typeface="メイリオ" pitchFamily="50" charset="-128"/>
              <a:ea typeface="メイリオ" pitchFamily="50" charset="-128"/>
              <a:cs typeface="メイリオ" pitchFamily="50" charset="-128"/>
            </a:endParaRPr>
          </a:p>
        </p:txBody>
      </p:sp>
      <p:sp>
        <p:nvSpPr>
          <p:cNvPr id="27657" name="角丸四角形 1"/>
          <p:cNvSpPr>
            <a:spLocks noChangeArrowheads="1"/>
          </p:cNvSpPr>
          <p:nvPr/>
        </p:nvSpPr>
        <p:spPr bwMode="auto">
          <a:xfrm>
            <a:off x="971550" y="2019300"/>
            <a:ext cx="2160588" cy="503238"/>
          </a:xfrm>
          <a:prstGeom prst="roundRect">
            <a:avLst>
              <a:gd name="adj" fmla="val 10324"/>
            </a:avLst>
          </a:prstGeom>
          <a:solidFill>
            <a:srgbClr val="008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選挙区</a:t>
            </a:r>
          </a:p>
        </p:txBody>
      </p:sp>
      <p:sp>
        <p:nvSpPr>
          <p:cNvPr id="27658" name="角丸四角形 1"/>
          <p:cNvSpPr>
            <a:spLocks noChangeArrowheads="1"/>
          </p:cNvSpPr>
          <p:nvPr/>
        </p:nvSpPr>
        <p:spPr bwMode="auto">
          <a:xfrm>
            <a:off x="5337175" y="1995488"/>
            <a:ext cx="2555875" cy="504825"/>
          </a:xfrm>
          <a:prstGeom prst="roundRect">
            <a:avLst>
              <a:gd name="adj" fmla="val 10324"/>
            </a:avLst>
          </a:prstGeom>
          <a:solidFill>
            <a:srgbClr val="FF0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比例代表</a:t>
            </a: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5" name="角丸四角形 1"/>
          <p:cNvSpPr>
            <a:spLocks noChangeArrowheads="1"/>
          </p:cNvSpPr>
          <p:nvPr/>
        </p:nvSpPr>
        <p:spPr bwMode="auto">
          <a:xfrm>
            <a:off x="331788" y="5229225"/>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a:solidFill>
                  <a:srgbClr val="FF0000"/>
                </a:solidFill>
                <a:latin typeface="メイリオ" panose="020B0604030504040204" pitchFamily="50" charset="-128"/>
                <a:ea typeface="メイリオ" panose="020B0604030504040204" pitchFamily="50" charset="-128"/>
              </a:rPr>
              <a:t>候補者 </a:t>
            </a:r>
            <a:r>
              <a:rPr lang="ja-JP" altLang="en-US" sz="1800" b="1">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6" name="角丸四角形 1"/>
          <p:cNvSpPr>
            <a:spLocks noChangeArrowheads="1"/>
          </p:cNvSpPr>
          <p:nvPr/>
        </p:nvSpPr>
        <p:spPr bwMode="auto">
          <a:xfrm>
            <a:off x="3923928" y="5226050"/>
            <a:ext cx="504386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None/>
            </a:pPr>
            <a:r>
              <a:rPr lang="ja-JP" altLang="en-US" sz="4800" b="1" dirty="0" smtClean="0">
                <a:solidFill>
                  <a:srgbClr val="FF0000"/>
                </a:solidFill>
                <a:latin typeface="メイリオ" panose="020B0604030504040204" pitchFamily="50" charset="-128"/>
                <a:ea typeface="メイリオ" panose="020B0604030504040204" pitchFamily="50" charset="-128"/>
              </a:rPr>
              <a:t>候補者</a:t>
            </a:r>
            <a:r>
              <a:rPr lang="ja-JP" altLang="en-US" sz="1800" b="1" dirty="0">
                <a:latin typeface="メイリオ" panose="020B0604030504040204" pitchFamily="50" charset="-128"/>
                <a:ea typeface="メイリオ" panose="020B0604030504040204" pitchFamily="50" charset="-128"/>
              </a:rPr>
              <a:t>又は</a:t>
            </a:r>
            <a:r>
              <a:rPr lang="ja-JP" altLang="en-US" sz="4800" b="1" dirty="0" smtClean="0">
                <a:solidFill>
                  <a:srgbClr val="FF0000"/>
                </a:solidFill>
                <a:latin typeface="メイリオ" panose="020B0604030504040204" pitchFamily="50" charset="-128"/>
                <a:ea typeface="メイリオ" panose="020B0604030504040204" pitchFamily="50" charset="-128"/>
              </a:rPr>
              <a:t>政党等</a:t>
            </a:r>
            <a:r>
              <a:rPr lang="ja-JP" altLang="en-US" sz="1800" b="1" dirty="0" smtClean="0">
                <a:latin typeface="メイリオ" panose="020B0604030504040204" pitchFamily="50" charset="-128"/>
                <a:ea typeface="メイリオ" panose="020B0604030504040204" pitchFamily="50" charset="-128"/>
              </a:rPr>
              <a:t>に</a:t>
            </a:r>
            <a:r>
              <a:rPr lang="ja-JP" altLang="en-US" sz="1800" b="1" dirty="0">
                <a:latin typeface="メイリオ" panose="020B0604030504040204" pitchFamily="50" charset="-128"/>
                <a:ea typeface="メイリオ" panose="020B0604030504040204" pitchFamily="50" charset="-128"/>
              </a:rPr>
              <a:t>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80">
                                          <p:stCondLst>
                                            <p:cond delay="0"/>
                                          </p:stCondLst>
                                        </p:cTn>
                                        <p:tgtEl>
                                          <p:spTgt spid="15"/>
                                        </p:tgtEl>
                                      </p:cBhvr>
                                    </p:animEffect>
                                    <p:anim calcmode="lin" valueType="num">
                                      <p:cBhvr>
                                        <p:cTn id="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3" dur="26">
                                          <p:stCondLst>
                                            <p:cond delay="650"/>
                                          </p:stCondLst>
                                        </p:cTn>
                                        <p:tgtEl>
                                          <p:spTgt spid="15"/>
                                        </p:tgtEl>
                                      </p:cBhvr>
                                      <p:to x="100000" y="60000"/>
                                    </p:animScale>
                                    <p:animScale>
                                      <p:cBhvr>
                                        <p:cTn id="34" dur="166" decel="50000">
                                          <p:stCondLst>
                                            <p:cond delay="676"/>
                                          </p:stCondLst>
                                        </p:cTn>
                                        <p:tgtEl>
                                          <p:spTgt spid="15"/>
                                        </p:tgtEl>
                                      </p:cBhvr>
                                      <p:to x="100000" y="100000"/>
                                    </p:animScale>
                                    <p:animScale>
                                      <p:cBhvr>
                                        <p:cTn id="35" dur="26">
                                          <p:stCondLst>
                                            <p:cond delay="1312"/>
                                          </p:stCondLst>
                                        </p:cTn>
                                        <p:tgtEl>
                                          <p:spTgt spid="15"/>
                                        </p:tgtEl>
                                      </p:cBhvr>
                                      <p:to x="100000" y="80000"/>
                                    </p:animScale>
                                    <p:animScale>
                                      <p:cBhvr>
                                        <p:cTn id="36" dur="166" decel="50000">
                                          <p:stCondLst>
                                            <p:cond delay="1338"/>
                                          </p:stCondLst>
                                        </p:cTn>
                                        <p:tgtEl>
                                          <p:spTgt spid="15"/>
                                        </p:tgtEl>
                                      </p:cBhvr>
                                      <p:to x="100000" y="100000"/>
                                    </p:animScale>
                                    <p:animScale>
                                      <p:cBhvr>
                                        <p:cTn id="37" dur="26">
                                          <p:stCondLst>
                                            <p:cond delay="1642"/>
                                          </p:stCondLst>
                                        </p:cTn>
                                        <p:tgtEl>
                                          <p:spTgt spid="15"/>
                                        </p:tgtEl>
                                      </p:cBhvr>
                                      <p:to x="100000" y="90000"/>
                                    </p:animScale>
                                    <p:animScale>
                                      <p:cBhvr>
                                        <p:cTn id="38" dur="166" decel="50000">
                                          <p:stCondLst>
                                            <p:cond delay="1668"/>
                                          </p:stCondLst>
                                        </p:cTn>
                                        <p:tgtEl>
                                          <p:spTgt spid="15"/>
                                        </p:tgtEl>
                                      </p:cBhvr>
                                      <p:to x="100000" y="100000"/>
                                    </p:animScale>
                                    <p:animScale>
                                      <p:cBhvr>
                                        <p:cTn id="39" dur="26">
                                          <p:stCondLst>
                                            <p:cond delay="1808"/>
                                          </p:stCondLst>
                                        </p:cTn>
                                        <p:tgtEl>
                                          <p:spTgt spid="15"/>
                                        </p:tgtEl>
                                      </p:cBhvr>
                                      <p:to x="100000" y="95000"/>
                                    </p:animScale>
                                    <p:animScale>
                                      <p:cBhvr>
                                        <p:cTn id="40" dur="166" decel="50000">
                                          <p:stCondLst>
                                            <p:cond delay="1834"/>
                                          </p:stCondLst>
                                        </p:cTn>
                                        <p:tgtEl>
                                          <p:spTgt spid="15"/>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候補者④</a:t>
            </a:r>
            <a:endParaRPr lang="ja-JP" altLang="ja-JP" smtClean="0">
              <a:ea typeface="メイリオ" panose="020B0604030504040204" pitchFamily="50" charset="-128"/>
            </a:endParaRPr>
          </a:p>
        </p:txBody>
      </p:sp>
      <p:graphicFrame>
        <p:nvGraphicFramePr>
          <p:cNvPr id="78851" name="オブジェクト 2"/>
          <p:cNvGraphicFramePr>
            <a:graphicFrameLocks noChangeAspect="1"/>
          </p:cNvGraphicFramePr>
          <p:nvPr/>
        </p:nvGraphicFramePr>
        <p:xfrm>
          <a:off x="788988" y="1773238"/>
          <a:ext cx="7886700" cy="4052887"/>
        </p:xfrm>
        <a:graphic>
          <a:graphicData uri="http://schemas.openxmlformats.org/presentationml/2006/ole">
            <mc:AlternateContent xmlns:mc="http://schemas.openxmlformats.org/markup-compatibility/2006">
              <mc:Choice xmlns:v="urn:schemas-microsoft-com:vml" Requires="v">
                <p:oleObj spid="_x0000_s78979" name="ワークシート" r:id="rId4" imgW="7391392" imgH="2476610" progId="Excel.Sheet.12">
                  <p:embed/>
                </p:oleObj>
              </mc:Choice>
              <mc:Fallback>
                <p:oleObj name="ワークシート" r:id="rId4" imgW="7391392" imgH="2476610" progId="Excel.Sheet.12">
                  <p:embed/>
                  <p:pic>
                    <p:nvPicPr>
                      <p:cNvPr id="0" name="オブジェクト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88" y="1773238"/>
                        <a:ext cx="78867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正方形/長方形 2"/>
          <p:cNvSpPr>
            <a:spLocks noChangeArrowheads="1"/>
          </p:cNvSpPr>
          <p:nvPr/>
        </p:nvSpPr>
        <p:spPr bwMode="auto">
          <a:xfrm>
            <a:off x="611561" y="909638"/>
            <a:ext cx="7920879" cy="5091113"/>
          </a:xfrm>
          <a:prstGeom prst="rect">
            <a:avLst/>
          </a:prstGeom>
          <a:solidFill>
            <a:srgbClr val="92D050"/>
          </a:solidFill>
          <a:ln w="9525" algn="ctr">
            <a:solidFill>
              <a:schemeClr val="bg2"/>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80899" name="テキスト ボックス 24"/>
          <p:cNvSpPr txBox="1">
            <a:spLocks noChangeArrowheads="1"/>
          </p:cNvSpPr>
          <p:nvPr/>
        </p:nvSpPr>
        <p:spPr bwMode="auto">
          <a:xfrm>
            <a:off x="2846771" y="1040111"/>
            <a:ext cx="22685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受付（名簿確認）</a:t>
            </a:r>
            <a:endParaRPr kumimoji="1" lang="en-US" altLang="ja-JP"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rPr>
              <a:t>投票用紙交付</a:t>
            </a:r>
          </a:p>
        </p:txBody>
      </p:sp>
      <p:sp>
        <p:nvSpPr>
          <p:cNvPr id="80900" name="テキスト ボックス 64"/>
          <p:cNvSpPr txBox="1">
            <a:spLocks noChangeArrowheads="1"/>
          </p:cNvSpPr>
          <p:nvPr/>
        </p:nvSpPr>
        <p:spPr bwMode="auto">
          <a:xfrm>
            <a:off x="1943206" y="4889208"/>
            <a:ext cx="1273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1800" b="1"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投票箱</a:t>
            </a:r>
            <a:endParaRPr kumimoji="1" lang="ja-JP" altLang="en-US" sz="18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51" name="タイトル 1"/>
          <p:cNvSpPr txBox="1">
            <a:spLocks/>
          </p:cNvSpPr>
          <p:nvPr/>
        </p:nvSpPr>
        <p:spPr>
          <a:xfrm>
            <a:off x="852488" y="188913"/>
            <a:ext cx="6985000" cy="720725"/>
          </a:xfrm>
          <a:prstGeom prst="rect">
            <a:avLst/>
          </a:prstGeom>
        </p:spPr>
        <p:txBody>
          <a:bodyPr/>
          <a:lstStyle>
            <a:lvl1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
                <a:srgbClr val="FFFFFF"/>
              </a:buClr>
              <a:buSzPct val="100000"/>
              <a:buFont typeface="Wingdings" panose="05000000000000000000" pitchFamily="2" charset="2"/>
              <a:buNone/>
              <a:tabLst/>
              <a:defRPr/>
            </a:pPr>
            <a:r>
              <a:rPr kumimoji="1" lang="zh-TW" altLang="en-US" sz="4000" b="1" i="0" u="none" strike="noStrike" kern="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j-cs"/>
              </a:rPr>
              <a:t>会場図</a:t>
            </a:r>
            <a:r>
              <a:rPr kumimoji="1" lang="ja-JP" altLang="en-US" sz="4000" b="1" i="0" u="none" strike="noStrike" kern="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j-cs"/>
              </a:rPr>
              <a:t>（参考）</a:t>
            </a:r>
          </a:p>
        </p:txBody>
      </p:sp>
      <p:sp>
        <p:nvSpPr>
          <p:cNvPr id="52231" name="正方形/長方形 56"/>
          <p:cNvSpPr>
            <a:spLocks noChangeArrowheads="1"/>
          </p:cNvSpPr>
          <p:nvPr/>
        </p:nvSpPr>
        <p:spPr bwMode="auto">
          <a:xfrm>
            <a:off x="5269071" y="1505087"/>
            <a:ext cx="2530073" cy="4079850"/>
          </a:xfrm>
          <a:prstGeom prst="rect">
            <a:avLst/>
          </a:prstGeom>
          <a:solidFill>
            <a:schemeClr val="accent5">
              <a:lumMod val="90000"/>
            </a:schemeClr>
          </a:solidFill>
          <a:ln w="9525" algn="ctr">
            <a:solidFill>
              <a:schemeClr val="tx1"/>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en-US" altLang="ja-JP" sz="24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en-US" altLang="ja-JP" sz="24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en-US" altLang="ja-JP"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2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生徒の</a:t>
            </a:r>
            <a:endParaRPr kumimoji="1" lang="en-US" altLang="ja-JP"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2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みなさん</a:t>
            </a:r>
            <a:endParaRPr kumimoji="1" lang="ja-JP" altLang="en-US"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ja-JP" altLang="en-US"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80907" name="テキスト ボックス 24"/>
          <p:cNvSpPr txBox="1">
            <a:spLocks noChangeArrowheads="1"/>
          </p:cNvSpPr>
          <p:nvPr/>
        </p:nvSpPr>
        <p:spPr bwMode="auto">
          <a:xfrm>
            <a:off x="1339400" y="1422282"/>
            <a:ext cx="1308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rPr>
              <a:t>記載台</a:t>
            </a:r>
          </a:p>
        </p:txBody>
      </p:sp>
      <p:cxnSp>
        <p:nvCxnSpPr>
          <p:cNvPr id="80909" name="直線矢印コネクタ 154"/>
          <p:cNvCxnSpPr>
            <a:cxnSpLocks noChangeShapeType="1"/>
          </p:cNvCxnSpPr>
          <p:nvPr/>
        </p:nvCxnSpPr>
        <p:spPr bwMode="auto">
          <a:xfrm flipV="1">
            <a:off x="4537944" y="5258540"/>
            <a:ext cx="347374" cy="427528"/>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0910" name="正方形/長方形 153"/>
          <p:cNvSpPr>
            <a:spLocks noChangeArrowheads="1"/>
          </p:cNvSpPr>
          <p:nvPr/>
        </p:nvSpPr>
        <p:spPr bwMode="auto">
          <a:xfrm>
            <a:off x="1577743" y="4693151"/>
            <a:ext cx="7747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36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50" charset="-128"/>
                <a:cs typeface="+mn-cs"/>
              </a:rPr>
              <a:t>③</a:t>
            </a:r>
          </a:p>
        </p:txBody>
      </p:sp>
      <p:sp>
        <p:nvSpPr>
          <p:cNvPr id="80911" name="正方形/長方形 151"/>
          <p:cNvSpPr>
            <a:spLocks noChangeArrowheads="1"/>
          </p:cNvSpPr>
          <p:nvPr/>
        </p:nvSpPr>
        <p:spPr bwMode="auto">
          <a:xfrm>
            <a:off x="710818" y="1242853"/>
            <a:ext cx="904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36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50" charset="-128"/>
                <a:cs typeface="+mn-cs"/>
              </a:rPr>
              <a:t>②</a:t>
            </a:r>
          </a:p>
        </p:txBody>
      </p:sp>
      <p:sp>
        <p:nvSpPr>
          <p:cNvPr id="80912" name="正方形/長方形 6"/>
          <p:cNvSpPr>
            <a:spLocks noChangeArrowheads="1"/>
          </p:cNvSpPr>
          <p:nvPr/>
        </p:nvSpPr>
        <p:spPr bwMode="auto">
          <a:xfrm>
            <a:off x="2580271" y="1023131"/>
            <a:ext cx="72009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36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50" charset="-128"/>
                <a:cs typeface="+mn-cs"/>
              </a:rPr>
              <a:t>①</a:t>
            </a:r>
          </a:p>
        </p:txBody>
      </p:sp>
      <p:cxnSp>
        <p:nvCxnSpPr>
          <p:cNvPr id="80913" name="直線矢印コネクタ 154"/>
          <p:cNvCxnSpPr>
            <a:cxnSpLocks noChangeShapeType="1"/>
          </p:cNvCxnSpPr>
          <p:nvPr/>
        </p:nvCxnSpPr>
        <p:spPr bwMode="auto">
          <a:xfrm>
            <a:off x="1498765" y="5708650"/>
            <a:ext cx="2969449" cy="26058"/>
          </a:xfrm>
          <a:prstGeom prst="straightConnector1">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80914" name="直線矢印コネクタ 150"/>
          <p:cNvCxnSpPr>
            <a:cxnSpLocks noChangeShapeType="1"/>
          </p:cNvCxnSpPr>
          <p:nvPr/>
        </p:nvCxnSpPr>
        <p:spPr bwMode="auto">
          <a:xfrm flipH="1" flipV="1">
            <a:off x="4468214" y="2889630"/>
            <a:ext cx="626121" cy="118055"/>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0915" name="直線矢印コネクタ 150"/>
          <p:cNvCxnSpPr>
            <a:cxnSpLocks noChangeShapeType="1"/>
          </p:cNvCxnSpPr>
          <p:nvPr/>
        </p:nvCxnSpPr>
        <p:spPr bwMode="auto">
          <a:xfrm flipH="1" flipV="1">
            <a:off x="1909592" y="2736288"/>
            <a:ext cx="905606" cy="200146"/>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9" name="正方形/長方形 68"/>
          <p:cNvSpPr/>
          <p:nvPr/>
        </p:nvSpPr>
        <p:spPr bwMode="auto">
          <a:xfrm rot="16200000">
            <a:off x="694907" y="4425067"/>
            <a:ext cx="454025" cy="454025"/>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cxnSp>
        <p:nvCxnSpPr>
          <p:cNvPr id="80919" name="直線矢印コネクタ 154"/>
          <p:cNvCxnSpPr>
            <a:cxnSpLocks noChangeShapeType="1"/>
          </p:cNvCxnSpPr>
          <p:nvPr/>
        </p:nvCxnSpPr>
        <p:spPr bwMode="auto">
          <a:xfrm>
            <a:off x="1373025" y="5387018"/>
            <a:ext cx="133350" cy="352425"/>
          </a:xfrm>
          <a:prstGeom prst="straightConnector1">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80924" name="直線矢印コネクタ 150"/>
          <p:cNvCxnSpPr>
            <a:cxnSpLocks noChangeShapeType="1"/>
          </p:cNvCxnSpPr>
          <p:nvPr/>
        </p:nvCxnSpPr>
        <p:spPr bwMode="auto">
          <a:xfrm flipH="1">
            <a:off x="1071430" y="3587618"/>
            <a:ext cx="427335" cy="798159"/>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0" name="正方形/長方形 59"/>
          <p:cNvSpPr/>
          <p:nvPr/>
        </p:nvSpPr>
        <p:spPr bwMode="auto">
          <a:xfrm>
            <a:off x="2744515" y="1683526"/>
            <a:ext cx="1628974" cy="1196748"/>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5" name="テキスト ボックス 4"/>
          <p:cNvSpPr txBox="1"/>
          <p:nvPr/>
        </p:nvSpPr>
        <p:spPr>
          <a:xfrm>
            <a:off x="10648620" y="1807356"/>
            <a:ext cx="2673483" cy="1200329"/>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各クラスそれぞれのレーンで実施します。</a:t>
            </a:r>
            <a:endParaRPr kumimoji="1"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6" name="テキスト ボックス 5"/>
          <p:cNvSpPr txBox="1"/>
          <p:nvPr/>
        </p:nvSpPr>
        <p:spPr>
          <a:xfrm>
            <a:off x="3720093" y="1798466"/>
            <a:ext cx="553998" cy="994493"/>
          </a:xfrm>
          <a:prstGeom prst="rect">
            <a:avLst/>
          </a:prstGeom>
          <a:solidFill>
            <a:schemeClr val="bg1"/>
          </a:solidFill>
          <a:ln>
            <a:solidFill>
              <a:schemeClr val="tx1"/>
            </a:solidFill>
          </a:ln>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名簿</a:t>
            </a:r>
            <a:endParaRPr kumimoji="1"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77" name="テキスト ボックス 76"/>
          <p:cNvSpPr txBox="1"/>
          <p:nvPr/>
        </p:nvSpPr>
        <p:spPr>
          <a:xfrm>
            <a:off x="2845510" y="1791614"/>
            <a:ext cx="677108" cy="1008199"/>
          </a:xfrm>
          <a:prstGeom prst="rect">
            <a:avLst/>
          </a:prstGeom>
          <a:solidFill>
            <a:schemeClr val="bg1"/>
          </a:solidFill>
          <a:ln>
            <a:solidFill>
              <a:schemeClr val="tx1"/>
            </a:solidFill>
          </a:ln>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投票用紙</a:t>
            </a:r>
            <a:endParaRPr kumimoji="1" lang="en-US" altLang="ja-JP" sz="16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22" name="テキスト ボックス 21"/>
          <p:cNvSpPr txBox="1"/>
          <p:nvPr/>
        </p:nvSpPr>
        <p:spPr>
          <a:xfrm>
            <a:off x="7916887" y="909638"/>
            <a:ext cx="615553" cy="5091113"/>
          </a:xfrm>
          <a:prstGeom prst="rect">
            <a:avLst/>
          </a:prstGeom>
          <a:solidFill>
            <a:schemeClr val="accent6">
              <a:lumMod val="60000"/>
              <a:lumOff val="40000"/>
            </a:schemeClr>
          </a:solidFill>
          <a:ln>
            <a:solidFill>
              <a:schemeClr val="tx1"/>
            </a:solidFill>
          </a:ln>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スクリーン</a:t>
            </a:r>
            <a:endParaRPr kumimoji="1" lang="ja-JP" altLang="en-US"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27" name="テキスト ボックス 26"/>
          <p:cNvSpPr txBox="1"/>
          <p:nvPr/>
        </p:nvSpPr>
        <p:spPr>
          <a:xfrm>
            <a:off x="3144237" y="3011816"/>
            <a:ext cx="1015663" cy="1652337"/>
          </a:xfrm>
          <a:prstGeom prst="rect">
            <a:avLst/>
          </a:prstGeom>
          <a:solidFill>
            <a:schemeClr val="bg1">
              <a:lumMod val="95000"/>
            </a:schemeClr>
          </a:solidFill>
        </p:spPr>
        <p:txBody>
          <a:bodyPr vert="eaVert"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a:t>
            </a:r>
            <a:endParaRPr kumimoji="1" lang="en-US" altLang="ja-JP"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①、②のセット</a:t>
            </a:r>
            <a:endParaRPr kumimoji="1" lang="en-US" altLang="ja-JP"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を必要分</a:t>
            </a:r>
            <a:r>
              <a:rPr kumimoji="1" lang="en-US" altLang="ja-JP"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a:t>
            </a:r>
          </a:p>
        </p:txBody>
      </p:sp>
      <p:grpSp>
        <p:nvGrpSpPr>
          <p:cNvPr id="3" name="グループ化 2"/>
          <p:cNvGrpSpPr/>
          <p:nvPr/>
        </p:nvGrpSpPr>
        <p:grpSpPr>
          <a:xfrm>
            <a:off x="827585" y="2255606"/>
            <a:ext cx="1087726" cy="381306"/>
            <a:chOff x="827585" y="2255606"/>
            <a:chExt cx="1087726" cy="381306"/>
          </a:xfrm>
        </p:grpSpPr>
        <p:sp>
          <p:nvSpPr>
            <p:cNvPr id="43" name="正方形/長方形 42"/>
            <p:cNvSpPr/>
            <p:nvPr/>
          </p:nvSpPr>
          <p:spPr bwMode="auto">
            <a:xfrm rot="5400000">
              <a:off x="817238" y="2265953"/>
              <a:ext cx="381305" cy="360612"/>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32" name="正方形/長方形 31"/>
            <p:cNvSpPr/>
            <p:nvPr/>
          </p:nvSpPr>
          <p:spPr bwMode="auto">
            <a:xfrm rot="5400000">
              <a:off x="1180795" y="2262436"/>
              <a:ext cx="381305" cy="367647"/>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37" name="正方形/長方形 36"/>
            <p:cNvSpPr/>
            <p:nvPr/>
          </p:nvSpPr>
          <p:spPr bwMode="auto">
            <a:xfrm rot="5400000">
              <a:off x="1540835" y="2262436"/>
              <a:ext cx="381305" cy="367647"/>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grpSp>
      <p:grpSp>
        <p:nvGrpSpPr>
          <p:cNvPr id="4" name="グループ化 3"/>
          <p:cNvGrpSpPr/>
          <p:nvPr/>
        </p:nvGrpSpPr>
        <p:grpSpPr>
          <a:xfrm>
            <a:off x="855026" y="2924944"/>
            <a:ext cx="1052678" cy="381305"/>
            <a:chOff x="855026" y="2924944"/>
            <a:chExt cx="1052678" cy="381305"/>
          </a:xfrm>
        </p:grpSpPr>
        <p:sp>
          <p:nvSpPr>
            <p:cNvPr id="49" name="正方形/長方形 48"/>
            <p:cNvSpPr/>
            <p:nvPr/>
          </p:nvSpPr>
          <p:spPr bwMode="auto">
            <a:xfrm rot="5400000">
              <a:off x="844679" y="2935291"/>
              <a:ext cx="381305" cy="360612"/>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53" name="正方形/長方形 52"/>
            <p:cNvSpPr/>
            <p:nvPr/>
          </p:nvSpPr>
          <p:spPr bwMode="auto">
            <a:xfrm rot="5400000">
              <a:off x="1177278" y="2935291"/>
              <a:ext cx="381305" cy="360612"/>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54" name="正方形/長方形 53"/>
            <p:cNvSpPr/>
            <p:nvPr/>
          </p:nvSpPr>
          <p:spPr bwMode="auto">
            <a:xfrm rot="5400000">
              <a:off x="1536745" y="2935291"/>
              <a:ext cx="381305" cy="360612"/>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grpSp>
    </p:spTree>
    <p:extLst>
      <p:ext uri="{BB962C8B-B14F-4D97-AF65-F5344CB8AC3E}">
        <p14:creationId xmlns:p14="http://schemas.microsoft.com/office/powerpoint/2010/main" val="410901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1560" y="836712"/>
            <a:ext cx="7776864" cy="5292589"/>
          </a:xfrm>
          <a:prstGeom prst="rect">
            <a:avLst/>
          </a:prstGeom>
          <a:ln>
            <a:solidFill>
              <a:schemeClr val="tx1"/>
            </a:solidFill>
          </a:ln>
        </p:spPr>
      </p:pic>
    </p:spTree>
    <p:extLst>
      <p:ext uri="{BB962C8B-B14F-4D97-AF65-F5344CB8AC3E}">
        <p14:creationId xmlns:p14="http://schemas.microsoft.com/office/powerpoint/2010/main" val="110499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選挙クイズ①</a:t>
            </a:r>
            <a:endParaRPr lang="ja-JP" altLang="ja-JP" smtClean="0">
              <a:ea typeface="メイリオ" panose="020B0604030504040204" pitchFamily="50" charset="-128"/>
            </a:endParaRPr>
          </a:p>
        </p:txBody>
      </p:sp>
      <p:sp>
        <p:nvSpPr>
          <p:cNvPr id="87043" name="テキスト ボックス 2"/>
          <p:cNvSpPr txBox="1">
            <a:spLocks noChangeArrowheads="1"/>
          </p:cNvSpPr>
          <p:nvPr/>
        </p:nvSpPr>
        <p:spPr bwMode="auto">
          <a:xfrm>
            <a:off x="539750" y="2565400"/>
            <a:ext cx="80645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投票（開票）の結果、得票数が同じになったらどうやって当選者を決める？</a:t>
            </a:r>
            <a:endParaRPr lang="en-US" altLang="ja-JP" sz="4400" b="1">
              <a:latin typeface="メイリオ" panose="020B060403050404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コンテンツ プレースホルダー 2"/>
          <p:cNvSpPr>
            <a:spLocks noGrp="1"/>
          </p:cNvSpPr>
          <p:nvPr>
            <p:ph idx="1"/>
          </p:nvPr>
        </p:nvSpPr>
        <p:spPr>
          <a:xfrm>
            <a:off x="611188" y="1844675"/>
            <a:ext cx="7843837" cy="4248150"/>
          </a:xfrm>
        </p:spPr>
        <p:txBody>
          <a:bodyPr/>
          <a:lstStyle/>
          <a:p>
            <a:pPr marL="0" indent="0">
              <a:buFont typeface="Wingdings" panose="05000000000000000000" pitchFamily="2" charset="2"/>
              <a:buNone/>
            </a:pPr>
            <a:r>
              <a:rPr lang="en-US" altLang="ja-JP" sz="4800" smtClean="0"/>
              <a:t>A</a:t>
            </a:r>
            <a:r>
              <a:rPr lang="ja-JP" altLang="en-US" sz="4800" smtClean="0"/>
              <a:t>　これまで当選した回数</a:t>
            </a:r>
          </a:p>
          <a:p>
            <a:pPr marL="0" indent="0">
              <a:buFont typeface="Wingdings" panose="05000000000000000000" pitchFamily="2" charset="2"/>
              <a:buNone/>
            </a:pPr>
            <a:r>
              <a:rPr lang="ja-JP" altLang="en-US" sz="4800" smtClean="0"/>
              <a:t>　の多い人</a:t>
            </a:r>
          </a:p>
          <a:p>
            <a:pPr marL="0" indent="0">
              <a:buFont typeface="Wingdings" panose="05000000000000000000" pitchFamily="2" charset="2"/>
              <a:buNone/>
            </a:pPr>
            <a:r>
              <a:rPr lang="en-US" altLang="ja-JP" sz="4800" smtClean="0"/>
              <a:t>B</a:t>
            </a:r>
            <a:r>
              <a:rPr lang="ja-JP" altLang="en-US" sz="4800" smtClean="0"/>
              <a:t>　もう一度、選挙する</a:t>
            </a:r>
            <a:endParaRPr lang="en-US" altLang="ja-JP" sz="4800" smtClean="0"/>
          </a:p>
          <a:p>
            <a:pPr marL="0" indent="0">
              <a:buFont typeface="Wingdings" panose="05000000000000000000" pitchFamily="2" charset="2"/>
              <a:buNone/>
            </a:pPr>
            <a:r>
              <a:rPr lang="en-US" altLang="ja-JP" sz="4800" smtClean="0"/>
              <a:t>C</a:t>
            </a:r>
            <a:r>
              <a:rPr lang="ja-JP" altLang="en-US" sz="4800" smtClean="0"/>
              <a:t>　くじで決める</a:t>
            </a:r>
          </a:p>
        </p:txBody>
      </p:sp>
      <p:sp>
        <p:nvSpPr>
          <p:cNvPr id="89091" name="タイトル 1"/>
          <p:cNvSpPr>
            <a:spLocks noGrp="1"/>
          </p:cNvSpPr>
          <p:nvPr>
            <p:ph type="title"/>
          </p:nvPr>
        </p:nvSpPr>
        <p:spPr>
          <a:xfrm>
            <a:off x="1371600" y="762000"/>
            <a:ext cx="4137025" cy="838200"/>
          </a:xfrm>
        </p:spPr>
        <p:txBody>
          <a:bodyPr/>
          <a:lstStyle/>
          <a:p>
            <a:r>
              <a:rPr lang="ja-JP" altLang="en-US" smtClean="0"/>
              <a:t>選挙クイズ①</a:t>
            </a:r>
          </a:p>
        </p:txBody>
      </p:sp>
      <p:sp>
        <p:nvSpPr>
          <p:cNvPr id="6" name="角丸四角形 1"/>
          <p:cNvSpPr>
            <a:spLocks noChangeArrowheads="1"/>
          </p:cNvSpPr>
          <p:nvPr/>
        </p:nvSpPr>
        <p:spPr bwMode="auto">
          <a:xfrm>
            <a:off x="611188" y="4508500"/>
            <a:ext cx="748982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814"/>
          <a:stretch>
            <a:fillRect/>
          </a:stretch>
        </p:blipFill>
        <p:spPr bwMode="auto">
          <a:xfrm>
            <a:off x="1116013" y="2133600"/>
            <a:ext cx="6656387" cy="364331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タイトル 1"/>
          <p:cNvSpPr>
            <a:spLocks noGrp="1"/>
          </p:cNvSpPr>
          <p:nvPr>
            <p:ph type="title"/>
          </p:nvPr>
        </p:nvSpPr>
        <p:spPr/>
        <p:txBody>
          <a:bodyPr/>
          <a:lstStyle/>
          <a:p>
            <a:r>
              <a:rPr lang="ja-JP" altLang="en-US" smtClean="0">
                <a:solidFill>
                  <a:srgbClr val="003399"/>
                </a:solidFill>
              </a:rPr>
              <a:t>熊本市議会議員選挙</a:t>
            </a:r>
            <a:endParaRPr lang="ja-JP"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txBox="1">
            <a:spLocks/>
          </p:cNvSpPr>
          <p:nvPr/>
        </p:nvSpPr>
        <p:spPr bwMode="auto">
          <a:xfrm>
            <a:off x="1258888" y="908050"/>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世界の国々の選挙制度</a:t>
            </a:r>
          </a:p>
        </p:txBody>
      </p:sp>
      <p:sp>
        <p:nvSpPr>
          <p:cNvPr id="8" name="角丸四角形 7"/>
          <p:cNvSpPr/>
          <p:nvPr/>
        </p:nvSpPr>
        <p:spPr bwMode="hidden">
          <a:xfrm>
            <a:off x="323850" y="1916113"/>
            <a:ext cx="8569325" cy="3744912"/>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ja-JP" altLang="en-US" sz="4000" b="1" dirty="0">
                <a:solidFill>
                  <a:schemeClr val="bg2">
                    <a:lumMod val="90000"/>
                    <a:lumOff val="10000"/>
                  </a:schemeClr>
                </a:solidFill>
                <a:latin typeface="HG丸ｺﾞｼｯｸM-PRO" pitchFamily="50" charset="-128"/>
                <a:ea typeface="HG丸ｺﾞｼｯｸM-PRO" pitchFamily="50" charset="-128"/>
              </a:rPr>
              <a:t>　実際にある制度は何かな？</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p:txBody>
      </p:sp>
      <p:sp>
        <p:nvSpPr>
          <p:cNvPr id="9" name="角丸四角形 8"/>
          <p:cNvSpPr/>
          <p:nvPr/>
        </p:nvSpPr>
        <p:spPr bwMode="hidden">
          <a:xfrm>
            <a:off x="315913" y="2852738"/>
            <a:ext cx="8569325" cy="1014412"/>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投票しないと罰金</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3867150"/>
            <a:ext cx="8569325" cy="1073150"/>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電子メールで投票ができる</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投票日の前日は禁酒</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2" name="円/楕円 12"/>
          <p:cNvSpPr>
            <a:spLocks noChangeArrowheads="1"/>
          </p:cNvSpPr>
          <p:nvPr/>
        </p:nvSpPr>
        <p:spPr bwMode="auto">
          <a:xfrm>
            <a:off x="393700" y="2781300"/>
            <a:ext cx="1150938" cy="117316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4" name="円/楕円 12"/>
          <p:cNvSpPr>
            <a:spLocks noChangeArrowheads="1"/>
          </p:cNvSpPr>
          <p:nvPr/>
        </p:nvSpPr>
        <p:spPr bwMode="auto">
          <a:xfrm>
            <a:off x="468313" y="3860800"/>
            <a:ext cx="1150937" cy="117316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5" name="円/楕円 12"/>
          <p:cNvSpPr>
            <a:spLocks noChangeArrowheads="1"/>
          </p:cNvSpPr>
          <p:nvPr/>
        </p:nvSpPr>
        <p:spPr bwMode="auto">
          <a:xfrm>
            <a:off x="468313" y="4859338"/>
            <a:ext cx="1150937" cy="1171575"/>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コンテンツ プレースホルダー 2"/>
          <p:cNvSpPr>
            <a:spLocks noGrp="1"/>
          </p:cNvSpPr>
          <p:nvPr>
            <p:ph idx="1"/>
          </p:nvPr>
        </p:nvSpPr>
        <p:spPr>
          <a:xfrm>
            <a:off x="539750" y="1844675"/>
            <a:ext cx="7915275" cy="4248150"/>
          </a:xfrm>
        </p:spPr>
        <p:txBody>
          <a:bodyPr/>
          <a:lstStyle/>
          <a:p>
            <a:pPr marL="0" indent="0">
              <a:buFont typeface="Wingdings" panose="05000000000000000000" pitchFamily="2" charset="2"/>
              <a:buNone/>
            </a:pPr>
            <a:r>
              <a:rPr lang="ja-JP" altLang="en-US" b="1" dirty="0" smtClean="0">
                <a:solidFill>
                  <a:srgbClr val="008000"/>
                </a:solidFill>
              </a:rPr>
              <a:t>令和４年の衆議院議員総選挙の投票日</a:t>
            </a:r>
          </a:p>
          <a:p>
            <a:pPr marL="0" indent="0" algn="ctr">
              <a:buFont typeface="Wingdings" panose="05000000000000000000" pitchFamily="2" charset="2"/>
              <a:buNone/>
            </a:pPr>
            <a:r>
              <a:rPr lang="ja-JP" altLang="en-US" sz="2400" b="1" dirty="0" smtClean="0">
                <a:solidFill>
                  <a:srgbClr val="008000"/>
                </a:solidFill>
              </a:rPr>
              <a:t>　　　（　</a:t>
            </a:r>
            <a:r>
              <a:rPr lang="ja-JP" altLang="en-US" sz="4000" b="1" dirty="0" smtClean="0">
                <a:solidFill>
                  <a:srgbClr val="FF0000"/>
                </a:solidFill>
              </a:rPr>
              <a:t>７月１０日　</a:t>
            </a:r>
            <a:r>
              <a:rPr lang="ja-JP" altLang="en-US" sz="2400" b="1" dirty="0" smtClean="0">
                <a:solidFill>
                  <a:srgbClr val="008000"/>
                </a:solidFill>
              </a:rPr>
              <a:t>）</a:t>
            </a:r>
          </a:p>
          <a:p>
            <a:pPr marL="0" indent="0">
              <a:buFont typeface="Wingdings" panose="05000000000000000000" pitchFamily="2" charset="2"/>
              <a:buNone/>
            </a:pPr>
            <a:r>
              <a:rPr lang="ja-JP" altLang="en-US" sz="4000" dirty="0" smtClean="0"/>
              <a:t>　いつ１８歳の誕生日を迎える人まで投票できた？</a:t>
            </a:r>
            <a:endParaRPr lang="en-US" altLang="ja-JP" sz="4000" dirty="0" smtClean="0"/>
          </a:p>
          <a:p>
            <a:pPr marL="0" indent="0">
              <a:buFont typeface="Wingdings" panose="05000000000000000000" pitchFamily="2" charset="2"/>
              <a:buNone/>
            </a:pPr>
            <a:endParaRPr lang="ja-JP" altLang="en-US" sz="4000" dirty="0" smtClean="0"/>
          </a:p>
        </p:txBody>
      </p:sp>
      <p:sp>
        <p:nvSpPr>
          <p:cNvPr id="58371" name="タイトル 1"/>
          <p:cNvSpPr>
            <a:spLocks noGrp="1"/>
          </p:cNvSpPr>
          <p:nvPr>
            <p:ph type="title"/>
          </p:nvPr>
        </p:nvSpPr>
        <p:spPr>
          <a:xfrm>
            <a:off x="1619250" y="765175"/>
            <a:ext cx="5543550" cy="838200"/>
          </a:xfrm>
        </p:spPr>
        <p:txBody>
          <a:bodyPr/>
          <a:lstStyle/>
          <a:p>
            <a:r>
              <a:rPr lang="ja-JP" altLang="en-US" smtClean="0"/>
              <a:t>ちょっと </a:t>
            </a:r>
            <a:r>
              <a:rPr lang="ja-JP" altLang="en-US" sz="5400" smtClean="0">
                <a:solidFill>
                  <a:srgbClr val="FF0000"/>
                </a:solidFill>
              </a:rPr>
              <a:t>余談</a:t>
            </a:r>
          </a:p>
        </p:txBody>
      </p:sp>
      <p:sp>
        <p:nvSpPr>
          <p:cNvPr id="39941" name="角丸四角形 1"/>
          <p:cNvSpPr>
            <a:spLocks noChangeArrowheads="1"/>
          </p:cNvSpPr>
          <p:nvPr/>
        </p:nvSpPr>
        <p:spPr bwMode="auto">
          <a:xfrm>
            <a:off x="1089025" y="4797425"/>
            <a:ext cx="7416800" cy="1008063"/>
          </a:xfrm>
          <a:prstGeom prst="roundRect">
            <a:avLst>
              <a:gd name="adj" fmla="val 1090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000" dirty="0" smtClean="0">
                <a:solidFill>
                  <a:srgbClr val="FF0000"/>
                </a:solidFill>
                <a:latin typeface="Tahoma" panose="020B0604030504040204" pitchFamily="34" charset="0"/>
                <a:ea typeface="ＭＳ Ｐゴシック" panose="020B0600070205080204" pitchFamily="50" charset="-128"/>
              </a:rPr>
              <a:t>７月１１日</a:t>
            </a:r>
            <a:r>
              <a:rPr lang="ja-JP" altLang="en-US" sz="2400" dirty="0">
                <a:latin typeface="Tahoma" panose="020B0604030504040204" pitchFamily="34" charset="0"/>
                <a:ea typeface="ＭＳ Ｐゴシック" panose="020B0600070205080204" pitchFamily="50" charset="-128"/>
              </a:rPr>
              <a:t>に</a:t>
            </a:r>
            <a:r>
              <a:rPr lang="ja-JP" altLang="en-US" sz="4000" dirty="0">
                <a:solidFill>
                  <a:srgbClr val="FF0000"/>
                </a:solidFill>
                <a:latin typeface="Tahoma" panose="020B0604030504040204" pitchFamily="34" charset="0"/>
                <a:ea typeface="ＭＳ Ｐゴシック" panose="020B0600070205080204" pitchFamily="50" charset="-128"/>
              </a:rPr>
              <a:t>誕生日</a:t>
            </a:r>
            <a:r>
              <a:rPr lang="ja-JP" altLang="en-US" sz="2400" dirty="0">
                <a:latin typeface="Tahoma" panose="020B0604030504040204" pitchFamily="34" charset="0"/>
                <a:ea typeface="ＭＳ Ｐゴシック" panose="020B0600070205080204" pitchFamily="50" charset="-128"/>
              </a:rPr>
              <a:t>を</a:t>
            </a:r>
            <a:r>
              <a:rPr lang="ja-JP" altLang="en-US" sz="2400" dirty="0" smtClean="0">
                <a:latin typeface="Tahoma" panose="020B0604030504040204" pitchFamily="34" charset="0"/>
                <a:ea typeface="ＭＳ Ｐゴシック" panose="020B0600070205080204" pitchFamily="50" charset="-128"/>
              </a:rPr>
              <a:t>迎える人</a:t>
            </a:r>
            <a:r>
              <a:rPr lang="ja-JP" altLang="en-US" sz="2400" dirty="0">
                <a:latin typeface="Tahoma" panose="020B0604030504040204" pitchFamily="34" charset="0"/>
                <a:ea typeface="ＭＳ Ｐゴシック" panose="020B0600070205080204" pitchFamily="50" charset="-128"/>
              </a:rPr>
              <a:t>まで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ppt_x"/>
                                          </p:val>
                                        </p:tav>
                                        <p:tav tm="100000">
                                          <p:val>
                                            <p:strVal val="#ppt_x"/>
                                          </p:val>
                                        </p:tav>
                                      </p:tavLst>
                                    </p:anim>
                                    <p:anim calcmode="lin" valueType="num">
                                      <p:cBhvr additive="base">
                                        <p:cTn id="8"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hidden">
          <a:xfrm>
            <a:off x="323850" y="836613"/>
            <a:ext cx="8569325" cy="4608512"/>
          </a:xfrm>
          <a:prstGeom prst="roundRect">
            <a:avLst>
              <a:gd name="adj" fmla="val 0"/>
            </a:avLst>
          </a:prstGeom>
          <a:solidFill>
            <a:schemeClr val="bg1"/>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20000"/>
              </a:spcBef>
              <a:buClr>
                <a:schemeClr val="bg1"/>
              </a:buClr>
              <a:buSzPct val="100000"/>
              <a:buFont typeface="Wingdings" panose="05000000000000000000" pitchFamily="2" charset="2"/>
              <a:buNone/>
              <a:defRPr/>
            </a:pPr>
            <a:r>
              <a:rPr lang="ja-JP" altLang="en-US" sz="5400" b="1" smtClean="0">
                <a:latin typeface="HG丸ｺﾞｼｯｸM-PRO" panose="020F0600000000000000" pitchFamily="50" charset="-128"/>
              </a:rPr>
              <a:t>投票用紙に</a:t>
            </a:r>
          </a:p>
          <a:p>
            <a:pPr algn="ctr" eaLnBrk="1" hangingPunct="1">
              <a:spcBef>
                <a:spcPct val="20000"/>
              </a:spcBef>
              <a:buClr>
                <a:schemeClr val="bg1"/>
              </a:buClr>
              <a:buSzPct val="100000"/>
              <a:buFont typeface="Wingdings" panose="05000000000000000000" pitchFamily="2" charset="2"/>
              <a:buNone/>
              <a:defRPr/>
            </a:pPr>
            <a:r>
              <a:rPr lang="ja-JP" altLang="en-US" sz="5400" b="1" smtClean="0">
                <a:latin typeface="HG丸ｺﾞｼｯｸM-PRO" panose="020F0600000000000000" pitchFamily="50" charset="-128"/>
              </a:rPr>
              <a:t>ある　仕掛けが　あります</a:t>
            </a:r>
            <a:endParaRPr lang="en-US" altLang="ja-JP" sz="5400" b="1" smtClean="0">
              <a:latin typeface="HG丸ｺﾞｼｯｸM-PRO" panose="020F0600000000000000" pitchFamily="50" charset="-128"/>
              <a:ea typeface="メイリオ" panose="020B0604030504040204" pitchFamily="50" charset="-128"/>
            </a:endParaRPr>
          </a:p>
        </p:txBody>
      </p:sp>
      <p:sp>
        <p:nvSpPr>
          <p:cNvPr id="17" name="角丸四角形 16"/>
          <p:cNvSpPr/>
          <p:nvPr/>
        </p:nvSpPr>
        <p:spPr bwMode="hidden">
          <a:xfrm>
            <a:off x="323850" y="2852738"/>
            <a:ext cx="8569325" cy="936625"/>
          </a:xfrm>
          <a:prstGeom prst="roundRect">
            <a:avLst>
              <a:gd name="adj" fmla="val 0"/>
            </a:avLst>
          </a:prstGeom>
          <a:solidFill>
            <a:srgbClr val="FFC000"/>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smtClean="0">
                <a:solidFill>
                  <a:srgbClr val="000000"/>
                </a:solidFill>
                <a:latin typeface="HG丸ｺﾞｼｯｸM-PRO" panose="020F0600000000000000" pitchFamily="50" charset="-128"/>
                <a:ea typeface="メイリオ" panose="020B0604030504040204" pitchFamily="50" charset="-128"/>
              </a:rPr>
              <a:t>　</a:t>
            </a:r>
            <a:r>
              <a:rPr lang="en-US" altLang="ja-JP" sz="4400" b="1" smtClean="0">
                <a:solidFill>
                  <a:srgbClr val="000000"/>
                </a:solidFill>
                <a:latin typeface="HG丸ｺﾞｼｯｸM-PRO" panose="020F0600000000000000" pitchFamily="50" charset="-128"/>
                <a:ea typeface="メイリオ" panose="020B0604030504040204" pitchFamily="50" charset="-128"/>
              </a:rPr>
              <a:t>A</a:t>
            </a:r>
            <a:r>
              <a:rPr lang="ja-JP" altLang="en-US" sz="4400" b="1" smtClean="0">
                <a:solidFill>
                  <a:srgbClr val="000000"/>
                </a:solidFill>
                <a:latin typeface="HG丸ｺﾞｼｯｸM-PRO" panose="020F0600000000000000" pitchFamily="50" charset="-128"/>
                <a:ea typeface="メイリオ" panose="020B0604030504040204" pitchFamily="50" charset="-128"/>
              </a:rPr>
              <a:t>　折っても自然と戻る</a:t>
            </a:r>
            <a:endParaRPr lang="en-US" altLang="ja-JP" sz="4400" b="1" smtClean="0">
              <a:solidFill>
                <a:srgbClr val="000000"/>
              </a:solidFill>
              <a:latin typeface="HG丸ｺﾞｼｯｸM-PRO" panose="020F0600000000000000" pitchFamily="50" charset="-128"/>
              <a:ea typeface="メイリオ" panose="020B0604030504040204" pitchFamily="50" charset="-128"/>
            </a:endParaRPr>
          </a:p>
        </p:txBody>
      </p:sp>
      <p:sp>
        <p:nvSpPr>
          <p:cNvPr id="18" name="角丸四角形 17"/>
          <p:cNvSpPr/>
          <p:nvPr/>
        </p:nvSpPr>
        <p:spPr bwMode="hidden">
          <a:xfrm>
            <a:off x="323850" y="3789363"/>
            <a:ext cx="8569325" cy="935037"/>
          </a:xfrm>
          <a:prstGeom prst="roundRect">
            <a:avLst>
              <a:gd name="adj" fmla="val 0"/>
            </a:avLst>
          </a:prstGeom>
          <a:solidFill>
            <a:srgbClr val="FFFF99"/>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smtClean="0">
                <a:solidFill>
                  <a:srgbClr val="000000"/>
                </a:solidFill>
                <a:latin typeface="HG丸ｺﾞｼｯｸM-PRO" panose="020F0600000000000000" pitchFamily="50" charset="-128"/>
                <a:ea typeface="メイリオ" panose="020B0604030504040204" pitchFamily="50" charset="-128"/>
              </a:rPr>
              <a:t>　</a:t>
            </a:r>
            <a:r>
              <a:rPr lang="en-US" altLang="ja-JP" sz="4400" b="1" smtClean="0">
                <a:solidFill>
                  <a:srgbClr val="000000"/>
                </a:solidFill>
                <a:latin typeface="HG丸ｺﾞｼｯｸM-PRO" panose="020F0600000000000000" pitchFamily="50" charset="-128"/>
                <a:ea typeface="メイリオ" panose="020B0604030504040204" pitchFamily="50" charset="-128"/>
              </a:rPr>
              <a:t>B</a:t>
            </a:r>
            <a:r>
              <a:rPr lang="ja-JP" altLang="en-US" sz="4400" b="1" smtClean="0">
                <a:solidFill>
                  <a:srgbClr val="000000"/>
                </a:solidFill>
                <a:latin typeface="HG丸ｺﾞｼｯｸM-PRO" panose="020F0600000000000000" pitchFamily="50" charset="-128"/>
                <a:ea typeface="メイリオ" panose="020B0604030504040204" pitchFamily="50" charset="-128"/>
              </a:rPr>
              <a:t>　燃えない紙</a:t>
            </a:r>
            <a:endParaRPr lang="en-US" altLang="ja-JP" sz="4400" b="1" smtClean="0">
              <a:solidFill>
                <a:srgbClr val="000000"/>
              </a:solidFill>
              <a:latin typeface="HG丸ｺﾞｼｯｸM-PRO" panose="020F0600000000000000" pitchFamily="50" charset="-128"/>
              <a:ea typeface="メイリオ" panose="020B0604030504040204" pitchFamily="50" charset="-128"/>
            </a:endParaRPr>
          </a:p>
        </p:txBody>
      </p:sp>
      <p:sp>
        <p:nvSpPr>
          <p:cNvPr id="19" name="角丸四角形 18"/>
          <p:cNvSpPr/>
          <p:nvPr/>
        </p:nvSpPr>
        <p:spPr bwMode="hidden">
          <a:xfrm>
            <a:off x="323850" y="4724400"/>
            <a:ext cx="8569325" cy="1009650"/>
          </a:xfrm>
          <a:prstGeom prst="roundRect">
            <a:avLst>
              <a:gd name="adj" fmla="val 0"/>
            </a:avLst>
          </a:prstGeom>
          <a:solidFill>
            <a:srgbClr val="FFC000"/>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smtClean="0">
                <a:solidFill>
                  <a:srgbClr val="000000"/>
                </a:solidFill>
                <a:latin typeface="HG丸ｺﾞｼｯｸM-PRO" panose="020F0600000000000000" pitchFamily="50" charset="-128"/>
                <a:ea typeface="メイリオ" panose="020B0604030504040204" pitchFamily="50" charset="-128"/>
              </a:rPr>
              <a:t>　</a:t>
            </a:r>
            <a:r>
              <a:rPr lang="en-US" altLang="ja-JP" sz="4400" b="1" smtClean="0">
                <a:solidFill>
                  <a:srgbClr val="000000"/>
                </a:solidFill>
                <a:latin typeface="HG丸ｺﾞｼｯｸM-PRO" panose="020F0600000000000000" pitchFamily="50" charset="-128"/>
                <a:ea typeface="メイリオ" panose="020B0604030504040204" pitchFamily="50" charset="-128"/>
              </a:rPr>
              <a:t>C</a:t>
            </a:r>
            <a:r>
              <a:rPr lang="ja-JP" altLang="en-US" sz="4400" b="1" smtClean="0">
                <a:solidFill>
                  <a:srgbClr val="000000"/>
                </a:solidFill>
                <a:latin typeface="HG丸ｺﾞｼｯｸM-PRO" panose="020F0600000000000000" pitchFamily="50" charset="-128"/>
                <a:ea typeface="メイリオ" panose="020B0604030504040204" pitchFamily="50" charset="-128"/>
              </a:rPr>
              <a:t>　一度書いた字は消えない</a:t>
            </a:r>
            <a:endParaRPr lang="en-US" altLang="ja-JP" sz="4400" b="1" smtClean="0">
              <a:solidFill>
                <a:srgbClr val="000000"/>
              </a:solidFill>
              <a:latin typeface="HG丸ｺﾞｼｯｸM-PRO" panose="020F0600000000000000" pitchFamily="50" charset="-128"/>
              <a:ea typeface="メイリオ" panose="020B0604030504040204" pitchFamily="50" charset="-128"/>
            </a:endParaRPr>
          </a:p>
        </p:txBody>
      </p:sp>
      <p:sp>
        <p:nvSpPr>
          <p:cNvPr id="2" name="角丸四角形 1"/>
          <p:cNvSpPr/>
          <p:nvPr/>
        </p:nvSpPr>
        <p:spPr bwMode="auto">
          <a:xfrm>
            <a:off x="323850" y="2852738"/>
            <a:ext cx="8569325" cy="936625"/>
          </a:xfrm>
          <a:prstGeom prst="roundRect">
            <a:avLst/>
          </a:prstGeom>
          <a:noFill/>
          <a:ln w="120650"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endParaRPr lang="ja-JP" altLang="en-US"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a:spLocks noChangeArrowheads="1"/>
          </p:cNvSpPr>
          <p:nvPr/>
        </p:nvSpPr>
        <p:spPr bwMode="auto">
          <a:xfrm>
            <a:off x="395288" y="3213100"/>
            <a:ext cx="2736850" cy="503238"/>
          </a:xfrm>
          <a:prstGeom prst="roundRect">
            <a:avLst>
              <a:gd name="adj" fmla="val 16667"/>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0" name="角丸四角形 9"/>
          <p:cNvSpPr>
            <a:spLocks noChangeArrowheads="1"/>
          </p:cNvSpPr>
          <p:nvPr/>
        </p:nvSpPr>
        <p:spPr bwMode="auto">
          <a:xfrm>
            <a:off x="3851275" y="2565400"/>
            <a:ext cx="4802188" cy="503238"/>
          </a:xfrm>
          <a:prstGeom prst="roundRect">
            <a:avLst>
              <a:gd name="adj" fmla="val 16667"/>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04452" name="コンテンツ プレースホルダー 2"/>
          <p:cNvSpPr>
            <a:spLocks noGrp="1"/>
          </p:cNvSpPr>
          <p:nvPr>
            <p:ph idx="1"/>
          </p:nvPr>
        </p:nvSpPr>
        <p:spPr>
          <a:xfrm>
            <a:off x="539750" y="1955800"/>
            <a:ext cx="8113713" cy="2049463"/>
          </a:xfrm>
        </p:spPr>
        <p:txBody>
          <a:bodyPr/>
          <a:lstStyle/>
          <a:p>
            <a:pPr marL="0" indent="0">
              <a:buFont typeface="Wingdings" panose="05000000000000000000" pitchFamily="2" charset="2"/>
              <a:buNone/>
            </a:pPr>
            <a:r>
              <a:rPr lang="ja-JP" altLang="en-US" sz="2400" smtClean="0">
                <a:latin typeface="メイリオ" panose="020B0604030504040204" pitchFamily="50" charset="-128"/>
                <a:ea typeface="メイリオ" panose="020B0604030504040204" pitchFamily="50" charset="-128"/>
              </a:rPr>
              <a:t>　</a:t>
            </a:r>
            <a:r>
              <a:rPr lang="ja-JP" altLang="en-US" sz="4000" smtClean="0">
                <a:latin typeface="メイリオ" panose="020B0604030504040204" pitchFamily="50" charset="-128"/>
                <a:ea typeface="メイリオ" panose="020B0604030504040204" pitchFamily="50" charset="-128"/>
              </a:rPr>
              <a:t>特定の選挙で特定の候補者の当選を目的として、投票をしてもらうための活動のことです。</a:t>
            </a:r>
            <a:endParaRPr lang="en-US" altLang="ja-JP" sz="4000" smtClean="0">
              <a:latin typeface="メイリオ" panose="020B0604030504040204" pitchFamily="50" charset="-128"/>
              <a:ea typeface="メイリオ" panose="020B0604030504040204" pitchFamily="50" charset="-128"/>
            </a:endParaRPr>
          </a:p>
          <a:p>
            <a:pPr marL="0" indent="0">
              <a:buFont typeface="Wingdings" panose="05000000000000000000" pitchFamily="2" charset="2"/>
              <a:buNone/>
            </a:pPr>
            <a:r>
              <a:rPr lang="ja-JP" altLang="en-US" sz="2400" smtClean="0">
                <a:latin typeface="メイリオ" panose="020B0604030504040204" pitchFamily="50" charset="-128"/>
                <a:ea typeface="メイリオ" panose="020B0604030504040204" pitchFamily="50" charset="-128"/>
              </a:rPr>
              <a:t>　</a:t>
            </a:r>
          </a:p>
        </p:txBody>
      </p:sp>
      <p:sp>
        <p:nvSpPr>
          <p:cNvPr id="104453" name="タイトル 1"/>
          <p:cNvSpPr>
            <a:spLocks noGrp="1"/>
          </p:cNvSpPr>
          <p:nvPr>
            <p:ph type="title"/>
          </p:nvPr>
        </p:nvSpPr>
        <p:spPr>
          <a:xfrm>
            <a:off x="1547813" y="836613"/>
            <a:ext cx="7056437" cy="777875"/>
          </a:xfrm>
        </p:spPr>
        <p:txBody>
          <a:bodyPr/>
          <a:lstStyle/>
          <a:p>
            <a:r>
              <a:rPr lang="ja-JP" altLang="en-US" smtClean="0"/>
              <a:t>選挙運動とは</a:t>
            </a:r>
          </a:p>
        </p:txBody>
      </p:sp>
      <p:sp>
        <p:nvSpPr>
          <p:cNvPr id="31750" name="コンテンツ プレースホルダー 2"/>
          <p:cNvSpPr txBox="1">
            <a:spLocks/>
          </p:cNvSpPr>
          <p:nvPr/>
        </p:nvSpPr>
        <p:spPr bwMode="auto">
          <a:xfrm>
            <a:off x="539750" y="4221163"/>
            <a:ext cx="8113713" cy="143986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ただし、</a:t>
            </a:r>
            <a:r>
              <a:rPr lang="ja-JP" altLang="en-US" sz="4000" b="1">
                <a:solidFill>
                  <a:srgbClr val="00B050"/>
                </a:solidFill>
                <a:latin typeface="メイリオ" panose="020B0604030504040204" pitchFamily="50" charset="-128"/>
                <a:ea typeface="メイリオ" panose="020B0604030504040204" pitchFamily="50" charset="-128"/>
              </a:rPr>
              <a:t>選挙が公正に行われるよう</a:t>
            </a:r>
          </a:p>
          <a:p>
            <a:pPr>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a:t>
            </a:r>
            <a:r>
              <a:rPr lang="ja-JP" altLang="en-US" sz="4000" b="1">
                <a:solidFill>
                  <a:srgbClr val="FF0000"/>
                </a:solidFill>
                <a:latin typeface="メイリオ" panose="020B0604030504040204" pitchFamily="50" charset="-128"/>
                <a:ea typeface="メイリオ" panose="020B0604030504040204" pitchFamily="50" charset="-128"/>
              </a:rPr>
              <a:t>一定のルール</a:t>
            </a:r>
            <a:r>
              <a:rPr lang="ja-JP" altLang="en-US" sz="4000">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が定められている</a:t>
            </a:r>
            <a:r>
              <a:rPr lang="ja-JP" altLang="en-US" sz="240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403341838"/>
      </p:ext>
    </p:extLst>
  </p:cSld>
  <p:clrMapOvr>
    <a:masterClrMapping/>
  </p:clrMapOvr>
  <p:transition spd="slow" advTm="1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 calcmode="lin" valueType="num">
                                      <p:cBhvr>
                                        <p:cTn id="15" dur="500" fill="hold"/>
                                        <p:tgtEl>
                                          <p:spTgt spid="31750"/>
                                        </p:tgtEl>
                                        <p:attrNameLst>
                                          <p:attrName>ppt_w</p:attrName>
                                        </p:attrNameLst>
                                      </p:cBhvr>
                                      <p:tavLst>
                                        <p:tav tm="0">
                                          <p:val>
                                            <p:fltVal val="0"/>
                                          </p:val>
                                        </p:tav>
                                        <p:tav tm="100000">
                                          <p:val>
                                            <p:strVal val="#ppt_w"/>
                                          </p:val>
                                        </p:tav>
                                      </p:tavLst>
                                    </p:anim>
                                    <p:anim calcmode="lin" valueType="num">
                                      <p:cBhvr>
                                        <p:cTn id="16" dur="500" fill="hold"/>
                                        <p:tgtEl>
                                          <p:spTgt spid="31750"/>
                                        </p:tgtEl>
                                        <p:attrNameLst>
                                          <p:attrName>ppt_h</p:attrName>
                                        </p:attrNameLst>
                                      </p:cBhvr>
                                      <p:tavLst>
                                        <p:tav tm="0">
                                          <p:val>
                                            <p:fltVal val="0"/>
                                          </p:val>
                                        </p:tav>
                                        <p:tav tm="100000">
                                          <p:val>
                                            <p:strVal val="#ppt_h"/>
                                          </p:val>
                                        </p:tav>
                                      </p:tavLst>
                                    </p:anim>
                                    <p:animEffect transition="in" filter="fade">
                                      <p:cBhvr>
                                        <p:cTn id="1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317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endParaRPr lang="en-US" altLang="ja-JP" dirty="0"/>
          </a:p>
          <a:p>
            <a:pPr marL="0" indent="0">
              <a:buNone/>
            </a:pPr>
            <a:endParaRPr lang="en-US" altLang="ja-JP" dirty="0" smtClean="0"/>
          </a:p>
          <a:p>
            <a:pPr marL="0" indent="0">
              <a:buNone/>
            </a:pPr>
            <a:r>
              <a:rPr lang="ja-JP" altLang="en-US" dirty="0" smtClean="0"/>
              <a:t>◎同一</a:t>
            </a:r>
            <a:r>
              <a:rPr lang="ja-JP" altLang="en-US" dirty="0"/>
              <a:t>の選挙で選挙区ごと有権者数あるいは人口数が異なることから、</a:t>
            </a:r>
            <a:r>
              <a:rPr lang="en-US" altLang="ja-JP" dirty="0">
                <a:solidFill>
                  <a:srgbClr val="FF0000"/>
                </a:solidFill>
              </a:rPr>
              <a:t>1</a:t>
            </a:r>
            <a:r>
              <a:rPr lang="ja-JP" altLang="en-US" dirty="0">
                <a:solidFill>
                  <a:srgbClr val="FF0000"/>
                </a:solidFill>
              </a:rPr>
              <a:t>票の価値</a:t>
            </a:r>
            <a:r>
              <a:rPr lang="ja-JP" altLang="en-US" dirty="0"/>
              <a:t>あるいは</a:t>
            </a:r>
            <a:r>
              <a:rPr lang="ja-JP" altLang="en-US" dirty="0">
                <a:solidFill>
                  <a:srgbClr val="FF0000"/>
                </a:solidFill>
              </a:rPr>
              <a:t>選挙区民一人ひとりの価値</a:t>
            </a:r>
            <a:r>
              <a:rPr lang="ja-JP" altLang="en-US" dirty="0"/>
              <a:t>が異なることを指摘する言葉。</a:t>
            </a:r>
            <a:endParaRPr lang="en-US" altLang="ja-JP" sz="5400" dirty="0" smtClean="0"/>
          </a:p>
          <a:p>
            <a:pPr marL="0" indent="0">
              <a:buFont typeface="Wingdings" panose="05000000000000000000" pitchFamily="2" charset="2"/>
              <a:buNone/>
            </a:pPr>
            <a:endParaRPr lang="ja-JP" altLang="en-US" sz="5400" dirty="0" smtClean="0"/>
          </a:p>
        </p:txBody>
      </p:sp>
      <p:sp>
        <p:nvSpPr>
          <p:cNvPr id="24579" name="タイトル 1"/>
          <p:cNvSpPr>
            <a:spLocks noGrp="1"/>
          </p:cNvSpPr>
          <p:nvPr>
            <p:ph type="title"/>
          </p:nvPr>
        </p:nvSpPr>
        <p:spPr>
          <a:xfrm>
            <a:off x="1371600" y="762000"/>
            <a:ext cx="6224588" cy="838200"/>
          </a:xfrm>
        </p:spPr>
        <p:txBody>
          <a:bodyPr/>
          <a:lstStyle/>
          <a:p>
            <a:r>
              <a:rPr lang="ja-JP" altLang="en-US" dirty="0" smtClean="0"/>
              <a:t>一票の格差って何？</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084" y="896785"/>
            <a:ext cx="1537941" cy="1895779"/>
          </a:xfrm>
          <a:prstGeom prst="rect">
            <a:avLst/>
          </a:prstGeom>
        </p:spPr>
      </p:pic>
    </p:spTree>
    <p:extLst>
      <p:ext uri="{BB962C8B-B14F-4D97-AF65-F5344CB8AC3E}">
        <p14:creationId xmlns:p14="http://schemas.microsoft.com/office/powerpoint/2010/main" val="38898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1000"/>
                                        <p:tgtEl>
                                          <p:spTgt spid="24578">
                                            <p:txEl>
                                              <p:pRg st="2" end="2"/>
                                            </p:txEl>
                                          </p:spTgt>
                                        </p:tgtEl>
                                      </p:cBhvr>
                                    </p:animEffect>
                                    <p:anim calcmode="lin" valueType="num">
                                      <p:cBhvr>
                                        <p:cTn id="8" dur="10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選挙運動の種類</a:t>
            </a:r>
          </a:p>
        </p:txBody>
      </p:sp>
      <p:sp>
        <p:nvSpPr>
          <p:cNvPr id="15" name="AutoShape 2" descr="earth2"/>
          <p:cNvSpPr>
            <a:spLocks noChangeArrowheads="1"/>
          </p:cNvSpPr>
          <p:nvPr/>
        </p:nvSpPr>
        <p:spPr bwMode="auto">
          <a:xfrm>
            <a:off x="636588" y="1989138"/>
            <a:ext cx="7031037" cy="3700462"/>
          </a:xfrm>
          <a:prstGeom prst="roundRect">
            <a:avLst>
              <a:gd name="adj" fmla="val 1365"/>
            </a:avLst>
          </a:prstGeom>
          <a:blipFill dpi="0" rotWithShape="0">
            <a:blip r:embed="rId3"/>
            <a:srcRect/>
            <a:tile tx="0" ty="0" sx="100000" sy="100000" flip="none" algn="tl"/>
          </a:blipFill>
          <a:ln>
            <a:noFill/>
          </a:ln>
          <a:effectLst>
            <a:outerShdw blurRad="50800" dist="38100" dir="2700000" algn="tl" rotWithShape="0">
              <a:prstClr val="black">
                <a:alpha val="40000"/>
              </a:prstClr>
            </a:outerShdw>
          </a:effectLst>
        </p:spPr>
        <p:txBody>
          <a:bodyPr anchor="ct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6" name="Picture 2" descr="C:\Users\T0521154\Desktop\net_senkyo.png"/>
          <p:cNvPicPr>
            <a:picLocks noChangeAspect="1" noChangeArrowheads="1"/>
          </p:cNvPicPr>
          <p:nvPr/>
        </p:nvPicPr>
        <p:blipFill>
          <a:blip r:embed="rId4"/>
          <a:srcRect/>
          <a:stretch>
            <a:fillRect/>
          </a:stretch>
        </p:blipFill>
        <p:spPr bwMode="auto">
          <a:xfrm>
            <a:off x="5645150" y="4089400"/>
            <a:ext cx="1701800" cy="1506538"/>
          </a:xfrm>
          <a:prstGeom prst="rect">
            <a:avLst/>
          </a:prstGeom>
          <a:solidFill>
            <a:schemeClr val="bg1"/>
          </a:solidFill>
          <a:ln>
            <a:noFill/>
          </a:ln>
          <a:effectLst>
            <a:outerShdw blurRad="50800" dist="38100" dir="2700000" algn="tl" rotWithShape="0">
              <a:prstClr val="black">
                <a:alpha val="40000"/>
              </a:prstClr>
            </a:outerShdw>
          </a:effectLst>
        </p:spPr>
      </p:pic>
      <p:pic>
        <p:nvPicPr>
          <p:cNvPr id="17" name="Picture 10" descr="C:\Users\T0521154\Desktop\shinbun_man.png"/>
          <p:cNvPicPr>
            <a:picLocks noChangeAspect="1" noChangeArrowheads="1"/>
          </p:cNvPicPr>
          <p:nvPr/>
        </p:nvPicPr>
        <p:blipFill>
          <a:blip r:embed="rId5"/>
          <a:srcRect/>
          <a:stretch>
            <a:fillRect/>
          </a:stretch>
        </p:blipFill>
        <p:spPr bwMode="auto">
          <a:xfrm>
            <a:off x="3749675" y="4106863"/>
            <a:ext cx="1270000" cy="1447800"/>
          </a:xfrm>
          <a:prstGeom prst="rect">
            <a:avLst/>
          </a:prstGeom>
          <a:solidFill>
            <a:schemeClr val="bg1"/>
          </a:solidFill>
          <a:ln>
            <a:noFill/>
          </a:ln>
          <a:effectLst>
            <a:outerShdw blurRad="50800" dist="38100" dir="2700000" algn="tl" rotWithShape="0">
              <a:prstClr val="black">
                <a:alpha val="40000"/>
              </a:prstClr>
            </a:outerShdw>
          </a:effectLst>
        </p:spPr>
      </p:pic>
      <p:pic>
        <p:nvPicPr>
          <p:cNvPr id="18" name="Picture 2" descr="C:\Users\2000362fa\Desktop\AC\IMG_0651.jpg"/>
          <p:cNvPicPr>
            <a:picLocks noChangeAspect="1" noChangeArrowheads="1"/>
          </p:cNvPicPr>
          <p:nvPr/>
        </p:nvPicPr>
        <p:blipFill>
          <a:blip r:embed="rId6"/>
          <a:srcRect/>
          <a:stretch>
            <a:fillRect/>
          </a:stretch>
        </p:blipFill>
        <p:spPr bwMode="auto">
          <a:xfrm>
            <a:off x="1268413" y="3884613"/>
            <a:ext cx="1806575" cy="1736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角丸四角形 1"/>
          <p:cNvSpPr>
            <a:spLocks noChangeArrowheads="1"/>
          </p:cNvSpPr>
          <p:nvPr/>
        </p:nvSpPr>
        <p:spPr bwMode="auto">
          <a:xfrm rot="-840000">
            <a:off x="709613" y="3751263"/>
            <a:ext cx="1330325"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600">
              <a:latin typeface="Tahoma" panose="020B0604030504040204" pitchFamily="34" charset="0"/>
              <a:ea typeface="ＭＳ Ｐゴシック" panose="020B0600070205080204" pitchFamily="50" charset="-128"/>
            </a:endParaRPr>
          </a:p>
        </p:txBody>
      </p:sp>
      <p:pic>
        <p:nvPicPr>
          <p:cNvPr id="21" name="Picture 39" descr="\\172.20.33.16\市町村課共通\70選挙\選挙啓発\■H29冊子作り（高校生版）\AC\IMG_0682.JPG"/>
          <p:cNvPicPr>
            <a:picLocks noChangeAspect="1" noChangeArrowheads="1"/>
          </p:cNvPicPr>
          <p:nvPr/>
        </p:nvPicPr>
        <p:blipFill>
          <a:blip r:embed="rId7"/>
          <a:srcRect/>
          <a:stretch>
            <a:fillRect/>
          </a:stretch>
        </p:blipFill>
        <p:spPr bwMode="auto">
          <a:xfrm>
            <a:off x="3419475" y="2397125"/>
            <a:ext cx="1443038" cy="1441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0" descr="\\172.20.33.16\市町村課共通\70選挙\選挙啓発\■H29冊子作り（高校生版）\AC\IMG_0683.jpg"/>
          <p:cNvPicPr>
            <a:picLocks noChangeAspect="1" noChangeArrowheads="1"/>
          </p:cNvPicPr>
          <p:nvPr/>
        </p:nvPicPr>
        <p:blipFill>
          <a:blip r:embed="rId8"/>
          <a:srcRect/>
          <a:stretch>
            <a:fillRect/>
          </a:stretch>
        </p:blipFill>
        <p:spPr bwMode="auto">
          <a:xfrm>
            <a:off x="1268413" y="2300288"/>
            <a:ext cx="1771650" cy="13271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1" descr="\\172.20.33.16\市町村課共通\70選挙\選挙啓発\■H29冊子作り（高校生版）\AC\IMG_0667.jpg"/>
          <p:cNvPicPr>
            <a:picLocks noChangeAspect="1" noChangeArrowheads="1"/>
          </p:cNvPicPr>
          <p:nvPr/>
        </p:nvPicPr>
        <p:blipFill>
          <a:blip r:embed="rId9"/>
          <a:srcRect/>
          <a:stretch>
            <a:fillRect/>
          </a:stretch>
        </p:blipFill>
        <p:spPr bwMode="auto">
          <a:xfrm>
            <a:off x="5734050" y="2355850"/>
            <a:ext cx="1524000" cy="1524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5243" name="角丸四角形 1"/>
          <p:cNvSpPr>
            <a:spLocks noChangeArrowheads="1"/>
          </p:cNvSpPr>
          <p:nvPr/>
        </p:nvSpPr>
        <p:spPr bwMode="auto">
          <a:xfrm rot="-840000">
            <a:off x="603250" y="2125663"/>
            <a:ext cx="1331913"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選挙カー</a:t>
            </a:r>
            <a:endParaRPr lang="ja-JP" altLang="en-US" sz="1600">
              <a:latin typeface="Tahoma" panose="020B0604030504040204" pitchFamily="34" charset="0"/>
              <a:ea typeface="ＭＳ Ｐゴシック" panose="020B0600070205080204" pitchFamily="50" charset="-128"/>
            </a:endParaRPr>
          </a:p>
        </p:txBody>
      </p:sp>
      <p:sp>
        <p:nvSpPr>
          <p:cNvPr id="95244" name="角丸四角形 1"/>
          <p:cNvSpPr>
            <a:spLocks noChangeArrowheads="1"/>
          </p:cNvSpPr>
          <p:nvPr/>
        </p:nvSpPr>
        <p:spPr bwMode="auto">
          <a:xfrm rot="-840000">
            <a:off x="3016250" y="2125663"/>
            <a:ext cx="1595438"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600">
              <a:latin typeface="Tahoma" panose="020B0604030504040204" pitchFamily="34" charset="0"/>
              <a:ea typeface="ＭＳ Ｐゴシック" panose="020B0600070205080204" pitchFamily="50" charset="-128"/>
            </a:endParaRPr>
          </a:p>
        </p:txBody>
      </p:sp>
      <p:sp>
        <p:nvSpPr>
          <p:cNvPr id="95245" name="角丸四角形 1"/>
          <p:cNvSpPr>
            <a:spLocks noChangeArrowheads="1"/>
          </p:cNvSpPr>
          <p:nvPr/>
        </p:nvSpPr>
        <p:spPr bwMode="auto">
          <a:xfrm rot="-840000">
            <a:off x="5103813" y="2071688"/>
            <a:ext cx="2143125"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街頭／個人演説会</a:t>
            </a:r>
            <a:endParaRPr lang="ja-JP" altLang="en-US" sz="1600">
              <a:latin typeface="Tahoma" panose="020B0604030504040204" pitchFamily="34" charset="0"/>
              <a:ea typeface="ＭＳ Ｐゴシック" panose="020B0600070205080204" pitchFamily="50" charset="-128"/>
            </a:endParaRPr>
          </a:p>
        </p:txBody>
      </p:sp>
      <p:sp>
        <p:nvSpPr>
          <p:cNvPr id="95246" name="角丸四角形 1"/>
          <p:cNvSpPr>
            <a:spLocks noChangeArrowheads="1"/>
          </p:cNvSpPr>
          <p:nvPr/>
        </p:nvSpPr>
        <p:spPr bwMode="auto">
          <a:xfrm rot="-840000">
            <a:off x="4875213" y="3913188"/>
            <a:ext cx="1908175" cy="35083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候補者・政党SNS</a:t>
            </a:r>
            <a:endParaRPr lang="ja-JP" altLang="en-US" sz="1600">
              <a:latin typeface="Tahoma" panose="020B0604030504040204" pitchFamily="34" charset="0"/>
              <a:ea typeface="ＭＳ Ｐゴシック" panose="020B0600070205080204" pitchFamily="50" charset="-128"/>
            </a:endParaRPr>
          </a:p>
        </p:txBody>
      </p:sp>
      <p:sp>
        <p:nvSpPr>
          <p:cNvPr id="95247" name="角丸四角形 1"/>
          <p:cNvSpPr>
            <a:spLocks noChangeArrowheads="1"/>
          </p:cNvSpPr>
          <p:nvPr/>
        </p:nvSpPr>
        <p:spPr bwMode="auto">
          <a:xfrm rot="-840000">
            <a:off x="3149600" y="3913188"/>
            <a:ext cx="1328738"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600">
              <a:latin typeface="Tahoma" panose="020B0604030504040204" pitchFamily="34" charset="0"/>
              <a:ea typeface="ＭＳ Ｐゴシック" panose="020B0600070205080204" pitchFamily="50" charset="-128"/>
            </a:endParaRPr>
          </a:p>
        </p:txBody>
      </p:sp>
    </p:spTree>
  </p:cSld>
  <p:clrMapOvr>
    <a:masterClrMapping/>
  </p:clrMapOvr>
  <p:transition spd="slow" advTm="105081"/>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コンテンツ プレースホルダー 2"/>
          <p:cNvSpPr>
            <a:spLocks noGrp="1"/>
          </p:cNvSpPr>
          <p:nvPr>
            <p:ph idx="1"/>
          </p:nvPr>
        </p:nvSpPr>
        <p:spPr>
          <a:xfrm>
            <a:off x="457200" y="2060575"/>
            <a:ext cx="8291513" cy="1439863"/>
          </a:xfrm>
        </p:spPr>
        <p:txBody>
          <a:bodyPr/>
          <a:lstStyle/>
          <a:p>
            <a:pPr marL="0" indent="0">
              <a:buFont typeface="Wingdings" panose="05000000000000000000" pitchFamily="2" charset="2"/>
              <a:buNone/>
            </a:pPr>
            <a:r>
              <a:rPr lang="ja-JP" altLang="en-US" sz="2400" smtClean="0">
                <a:latin typeface="メイリオ" panose="020B0604030504040204" pitchFamily="50" charset="-128"/>
                <a:ea typeface="メイリオ" panose="020B0604030504040204" pitchFamily="50" charset="-128"/>
              </a:rPr>
              <a:t>　</a:t>
            </a:r>
            <a:r>
              <a:rPr lang="ja-JP" altLang="en-US" sz="3600" b="1" smtClean="0">
                <a:solidFill>
                  <a:srgbClr val="FF0000"/>
                </a:solidFill>
                <a:latin typeface="メイリオ" panose="020B0604030504040204" pitchFamily="50" charset="-128"/>
                <a:ea typeface="メイリオ" panose="020B0604030504040204" pitchFamily="50" charset="-128"/>
              </a:rPr>
              <a:t>立候補届出</a:t>
            </a:r>
            <a:r>
              <a:rPr lang="ja-JP" altLang="en-US" sz="2800" smtClean="0">
                <a:latin typeface="メイリオ" panose="020B0604030504040204" pitchFamily="50" charset="-128"/>
                <a:ea typeface="メイリオ" panose="020B0604030504040204" pitchFamily="50" charset="-128"/>
              </a:rPr>
              <a:t>（届出できる日は１日のみ）</a:t>
            </a:r>
          </a:p>
          <a:p>
            <a:pPr marL="0" indent="0">
              <a:buFont typeface="Wingdings" panose="05000000000000000000" pitchFamily="2" charset="2"/>
              <a:buNone/>
            </a:pPr>
            <a:r>
              <a:rPr lang="ja-JP" altLang="en-US" sz="3600" smtClean="0">
                <a:latin typeface="メイリオ" panose="020B0604030504040204" pitchFamily="50" charset="-128"/>
                <a:ea typeface="メイリオ" panose="020B0604030504040204" pitchFamily="50" charset="-128"/>
              </a:rPr>
              <a:t>　　　をしてから </a:t>
            </a:r>
            <a:r>
              <a:rPr lang="ja-JP" altLang="en-US" sz="3600" b="1" smtClean="0">
                <a:solidFill>
                  <a:srgbClr val="FF0000"/>
                </a:solidFill>
                <a:latin typeface="メイリオ" panose="020B0604030504040204" pitchFamily="50" charset="-128"/>
                <a:ea typeface="メイリオ" panose="020B0604030504040204" pitchFamily="50" charset="-128"/>
              </a:rPr>
              <a:t>投票日の前日 </a:t>
            </a:r>
            <a:r>
              <a:rPr lang="ja-JP" altLang="en-US" sz="3600" smtClean="0">
                <a:latin typeface="メイリオ" panose="020B0604030504040204" pitchFamily="50" charset="-128"/>
                <a:ea typeface="メイリオ" panose="020B0604030504040204" pitchFamily="50" charset="-128"/>
              </a:rPr>
              <a:t>まで</a:t>
            </a:r>
          </a:p>
        </p:txBody>
      </p:sp>
      <p:sp>
        <p:nvSpPr>
          <p:cNvPr id="106499" name="タイトル 1"/>
          <p:cNvSpPr>
            <a:spLocks noGrp="1"/>
          </p:cNvSpPr>
          <p:nvPr>
            <p:ph type="title"/>
          </p:nvPr>
        </p:nvSpPr>
        <p:spPr>
          <a:xfrm>
            <a:off x="1547813" y="836613"/>
            <a:ext cx="7056437" cy="777875"/>
          </a:xfrm>
        </p:spPr>
        <p:txBody>
          <a:bodyPr/>
          <a:lstStyle/>
          <a:p>
            <a:r>
              <a:rPr lang="ja-JP" altLang="en-US" sz="4000" smtClean="0"/>
              <a:t>選挙運動の期間</a:t>
            </a:r>
          </a:p>
        </p:txBody>
      </p:sp>
      <p:sp>
        <p:nvSpPr>
          <p:cNvPr id="5" name="コンテンツ プレースホルダー 2"/>
          <p:cNvSpPr txBox="1">
            <a:spLocks/>
          </p:cNvSpPr>
          <p:nvPr/>
        </p:nvSpPr>
        <p:spPr bwMode="auto">
          <a:xfrm>
            <a:off x="468313" y="3630613"/>
            <a:ext cx="82915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dirty="0" smtClean="0">
                <a:solidFill>
                  <a:srgbClr val="003399"/>
                </a:solidFill>
                <a:latin typeface="メイリオ" pitchFamily="50" charset="-128"/>
                <a:ea typeface="メイリオ" pitchFamily="50" charset="-128"/>
                <a:cs typeface="メイリオ" pitchFamily="50" charset="-128"/>
              </a:rPr>
              <a:t>選挙ごとの選挙運動期間（日数）</a:t>
            </a:r>
          </a:p>
          <a:p>
            <a:pPr marL="0" indent="0">
              <a:buFont typeface="Wingdings" pitchFamily="2" charset="2"/>
              <a:buNone/>
              <a:defRPr/>
            </a:pPr>
            <a:r>
              <a:rPr lang="ja-JP" altLang="en-US" sz="4400" dirty="0" smtClean="0">
                <a:latin typeface="メイリオ" pitchFamily="50" charset="-128"/>
                <a:ea typeface="メイリオ" pitchFamily="50" charset="-128"/>
                <a:cs typeface="メイリオ" pitchFamily="50" charset="-128"/>
              </a:rPr>
              <a:t>　</a:t>
            </a:r>
            <a:endParaRPr lang="ja-JP" altLang="en-US" sz="3600" dirty="0" smtClean="0">
              <a:latin typeface="メイリオ" pitchFamily="50" charset="-128"/>
              <a:ea typeface="メイリオ" pitchFamily="50" charset="-128"/>
              <a:cs typeface="メイリオ" pitchFamily="50" charset="-128"/>
            </a:endParaRPr>
          </a:p>
        </p:txBody>
      </p:sp>
      <p:sp>
        <p:nvSpPr>
          <p:cNvPr id="2" name="右矢印 1"/>
          <p:cNvSpPr/>
          <p:nvPr/>
        </p:nvSpPr>
        <p:spPr bwMode="auto">
          <a:xfrm>
            <a:off x="971550" y="3933825"/>
            <a:ext cx="7129463" cy="1008063"/>
          </a:xfrm>
          <a:prstGeom prst="rightArrow">
            <a:avLst>
              <a:gd name="adj1" fmla="val 62269"/>
              <a:gd name="adj2" fmla="val 156103"/>
            </a:avLst>
          </a:prstGeom>
          <a:gradFill>
            <a:gsLst>
              <a:gs pos="0">
                <a:schemeClr val="accent1">
                  <a:lumMod val="40000"/>
                  <a:lumOff val="60000"/>
                </a:schemeClr>
              </a:gs>
              <a:gs pos="28000">
                <a:schemeClr val="accent1">
                  <a:tint val="44500"/>
                  <a:satMod val="160000"/>
                </a:schemeClr>
              </a:gs>
              <a:gs pos="100000">
                <a:srgbClr val="008000"/>
              </a:gs>
            </a:gsLst>
            <a:lin ang="5400000" scaled="0"/>
          </a:grad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 name="テキスト ボックス 2"/>
          <p:cNvSpPr txBox="1">
            <a:spLocks noChangeArrowheads="1"/>
          </p:cNvSpPr>
          <p:nvPr/>
        </p:nvSpPr>
        <p:spPr bwMode="auto">
          <a:xfrm>
            <a:off x="7954963" y="3644900"/>
            <a:ext cx="6778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b="1">
                <a:solidFill>
                  <a:srgbClr val="003399"/>
                </a:solidFill>
                <a:latin typeface="ＤＦ特太ゴシック体" panose="020B0509000000000000" pitchFamily="49" charset="-128"/>
                <a:ea typeface="ＤＦ特太ゴシック体" panose="020B0509000000000000" pitchFamily="49" charset="-128"/>
              </a:rPr>
              <a:t>投票日当日</a:t>
            </a:r>
          </a:p>
        </p:txBody>
      </p:sp>
      <p:sp>
        <p:nvSpPr>
          <p:cNvPr id="8" name="テキスト ボックス 7"/>
          <p:cNvSpPr txBox="1">
            <a:spLocks noChangeArrowheads="1"/>
          </p:cNvSpPr>
          <p:nvPr/>
        </p:nvSpPr>
        <p:spPr bwMode="auto">
          <a:xfrm>
            <a:off x="1209675" y="4862513"/>
            <a:ext cx="727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003399"/>
                </a:solidFill>
                <a:latin typeface="メイリオ" panose="020B0604030504040204" pitchFamily="50" charset="-128"/>
                <a:ea typeface="メイリオ" panose="020B0604030504040204" pitchFamily="50" charset="-128"/>
              </a:rPr>
              <a:t>知事</a:t>
            </a:r>
          </a:p>
          <a:p>
            <a:pPr eaLnBrk="1" hangingPunct="1">
              <a:buClr>
                <a:schemeClr val="bg1"/>
              </a:buClr>
              <a:buSzPct val="100000"/>
              <a:buFont typeface="Wingdings" panose="05000000000000000000" pitchFamily="2" charset="2"/>
              <a:buNone/>
            </a:pPr>
            <a:r>
              <a:rPr lang="ja-JP" altLang="en-US" sz="1600" b="1">
                <a:solidFill>
                  <a:srgbClr val="003399"/>
                </a:solidFill>
                <a:latin typeface="メイリオ" panose="020B0604030504040204" pitchFamily="50" charset="-128"/>
                <a:ea typeface="メイリオ" panose="020B0604030504040204" pitchFamily="50" charset="-128"/>
              </a:rPr>
              <a:t>参議院議員</a:t>
            </a:r>
          </a:p>
        </p:txBody>
      </p:sp>
      <p:sp>
        <p:nvSpPr>
          <p:cNvPr id="10" name="テキスト ボックス 9"/>
          <p:cNvSpPr txBox="1">
            <a:spLocks noChangeArrowheads="1"/>
          </p:cNvSpPr>
          <p:nvPr/>
        </p:nvSpPr>
        <p:spPr bwMode="auto">
          <a:xfrm>
            <a:off x="2276475" y="4862513"/>
            <a:ext cx="4302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7C231A"/>
                </a:solidFill>
                <a:latin typeface="メイリオ" panose="020B0604030504040204" pitchFamily="50" charset="-128"/>
                <a:ea typeface="メイリオ" panose="020B0604030504040204" pitchFamily="50" charset="-128"/>
              </a:rPr>
              <a:t>仙台市長</a:t>
            </a:r>
          </a:p>
        </p:txBody>
      </p:sp>
      <p:sp>
        <p:nvSpPr>
          <p:cNvPr id="11" name="テキスト ボックス 10"/>
          <p:cNvSpPr txBox="1">
            <a:spLocks noChangeArrowheads="1"/>
          </p:cNvSpPr>
          <p:nvPr/>
        </p:nvSpPr>
        <p:spPr bwMode="auto">
          <a:xfrm>
            <a:off x="3232150" y="4862513"/>
            <a:ext cx="431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FF0000"/>
                </a:solidFill>
                <a:latin typeface="メイリオ" panose="020B0604030504040204" pitchFamily="50" charset="-128"/>
                <a:ea typeface="メイリオ" panose="020B0604030504040204" pitchFamily="50" charset="-128"/>
              </a:rPr>
              <a:t>衆議院議員</a:t>
            </a:r>
          </a:p>
        </p:txBody>
      </p:sp>
      <p:sp>
        <p:nvSpPr>
          <p:cNvPr id="12" name="テキスト ボックス 11"/>
          <p:cNvSpPr txBox="1"/>
          <p:nvPr/>
        </p:nvSpPr>
        <p:spPr>
          <a:xfrm>
            <a:off x="3992563" y="4868863"/>
            <a:ext cx="431800" cy="1368425"/>
          </a:xfrm>
          <a:prstGeom prst="rect">
            <a:avLst/>
          </a:prstGeom>
          <a:noFill/>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accent5">
                    <a:lumMod val="25000"/>
                  </a:schemeClr>
                </a:solidFill>
                <a:latin typeface="メイリオ" pitchFamily="50" charset="-128"/>
                <a:ea typeface="メイリオ" pitchFamily="50" charset="-128"/>
                <a:cs typeface="メイリオ" pitchFamily="50" charset="-128"/>
              </a:rPr>
              <a:t>県議会議員</a:t>
            </a:r>
          </a:p>
        </p:txBody>
      </p:sp>
      <p:sp>
        <p:nvSpPr>
          <p:cNvPr id="13" name="テキスト ボックス 12"/>
          <p:cNvSpPr txBox="1">
            <a:spLocks noChangeArrowheads="1"/>
          </p:cNvSpPr>
          <p:nvPr/>
        </p:nvSpPr>
        <p:spPr bwMode="auto">
          <a:xfrm>
            <a:off x="4708525" y="4862513"/>
            <a:ext cx="727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FFC000"/>
                </a:solidFill>
                <a:latin typeface="メイリオ" panose="020B0604030504040204" pitchFamily="50" charset="-128"/>
                <a:ea typeface="メイリオ" panose="020B0604030504040204" pitchFamily="50" charset="-128"/>
              </a:rPr>
              <a:t>市長</a:t>
            </a:r>
          </a:p>
          <a:p>
            <a:pPr eaLnBrk="1" hangingPunct="1">
              <a:buClr>
                <a:schemeClr val="bg1"/>
              </a:buClr>
              <a:buSzPct val="100000"/>
              <a:buFont typeface="Wingdings" panose="05000000000000000000" pitchFamily="2" charset="2"/>
              <a:buNone/>
            </a:pPr>
            <a:r>
              <a:rPr lang="ja-JP" altLang="en-US" sz="1600" b="1">
                <a:solidFill>
                  <a:srgbClr val="FFC000"/>
                </a:solidFill>
                <a:latin typeface="メイリオ" panose="020B0604030504040204" pitchFamily="50" charset="-128"/>
                <a:ea typeface="メイリオ" panose="020B0604030504040204" pitchFamily="50" charset="-128"/>
              </a:rPr>
              <a:t>市議員</a:t>
            </a:r>
          </a:p>
        </p:txBody>
      </p:sp>
      <p:sp>
        <p:nvSpPr>
          <p:cNvPr id="14" name="テキスト ボックス 13"/>
          <p:cNvSpPr txBox="1"/>
          <p:nvPr/>
        </p:nvSpPr>
        <p:spPr>
          <a:xfrm>
            <a:off x="5537200" y="4862513"/>
            <a:ext cx="725488" cy="1368425"/>
          </a:xfrm>
          <a:prstGeom prst="rect">
            <a:avLst/>
          </a:prstGeom>
          <a:noFill/>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tx2">
                    <a:lumMod val="60000"/>
                    <a:lumOff val="40000"/>
                  </a:schemeClr>
                </a:solidFill>
                <a:latin typeface="メイリオ" pitchFamily="50" charset="-128"/>
                <a:ea typeface="メイリオ" pitchFamily="50" charset="-128"/>
                <a:cs typeface="メイリオ" pitchFamily="50" charset="-128"/>
              </a:rPr>
              <a:t>町村長</a:t>
            </a:r>
          </a:p>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tx2">
                    <a:lumMod val="60000"/>
                    <a:lumOff val="40000"/>
                  </a:schemeClr>
                </a:solidFill>
                <a:latin typeface="メイリオ" pitchFamily="50" charset="-128"/>
                <a:ea typeface="メイリオ" pitchFamily="50" charset="-128"/>
                <a:cs typeface="メイリオ" pitchFamily="50" charset="-128"/>
              </a:rPr>
              <a:t>町村議員</a:t>
            </a:r>
          </a:p>
        </p:txBody>
      </p:sp>
      <p:sp>
        <p:nvSpPr>
          <p:cNvPr id="4" name="正方形/長方形 3"/>
          <p:cNvSpPr>
            <a:spLocks noChangeArrowheads="1"/>
          </p:cNvSpPr>
          <p:nvPr/>
        </p:nvSpPr>
        <p:spPr bwMode="auto">
          <a:xfrm>
            <a:off x="1209675" y="4221163"/>
            <a:ext cx="625475" cy="431800"/>
          </a:xfrm>
          <a:prstGeom prst="rect">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１７</a:t>
            </a:r>
          </a:p>
        </p:txBody>
      </p:sp>
      <p:sp>
        <p:nvSpPr>
          <p:cNvPr id="16" name="正方形/長方形 15"/>
          <p:cNvSpPr>
            <a:spLocks noChangeArrowheads="1"/>
          </p:cNvSpPr>
          <p:nvPr/>
        </p:nvSpPr>
        <p:spPr bwMode="auto">
          <a:xfrm>
            <a:off x="2171700" y="4221163"/>
            <a:ext cx="639763" cy="431800"/>
          </a:xfrm>
          <a:prstGeom prst="rect">
            <a:avLst/>
          </a:prstGeom>
          <a:solidFill>
            <a:srgbClr val="7C231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a:t>
            </a:r>
            <a:r>
              <a:rPr lang="en-US" altLang="ja-JP"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4</a:t>
            </a:r>
            <a:endPar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7" name="正方形/長方形 16"/>
          <p:cNvSpPr>
            <a:spLocks noChangeArrowheads="1"/>
          </p:cNvSpPr>
          <p:nvPr/>
        </p:nvSpPr>
        <p:spPr bwMode="auto">
          <a:xfrm>
            <a:off x="3140075" y="4221163"/>
            <a:ext cx="639763" cy="431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a:t>
            </a:r>
            <a:r>
              <a:rPr lang="en-US" altLang="ja-JP"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2</a:t>
            </a:r>
            <a:endPar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8" name="正方形/長方形 17"/>
          <p:cNvSpPr/>
          <p:nvPr/>
        </p:nvSpPr>
        <p:spPr bwMode="auto">
          <a:xfrm>
            <a:off x="3967163" y="4221163"/>
            <a:ext cx="639762" cy="431800"/>
          </a:xfrm>
          <a:prstGeom prst="rect">
            <a:avLst/>
          </a:prstGeom>
          <a:solidFill>
            <a:schemeClr val="accent5">
              <a:lumMod val="25000"/>
            </a:schemeClr>
          </a:solidFill>
          <a:ln w="9525" cap="flat" cmpd="sng" algn="ctr">
            <a:noFill/>
            <a:prstDash val="solid"/>
            <a:round/>
            <a:headEnd type="none" w="med" len="med"/>
            <a:tailEnd type="none" w="med" len="med"/>
          </a:ln>
          <a:effectLst/>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dirty="0">
                <a:solidFill>
                  <a:schemeClr val="bg1"/>
                </a:solidFill>
                <a:latin typeface="ＤＨＰ特太ゴシック体" pitchFamily="50" charset="-128"/>
                <a:ea typeface="ＤＨＰ特太ゴシック体" pitchFamily="50" charset="-128"/>
                <a:cs typeface="メイリオ" pitchFamily="50" charset="-128"/>
              </a:rPr>
              <a:t>９</a:t>
            </a:r>
          </a:p>
        </p:txBody>
      </p:sp>
      <p:sp>
        <p:nvSpPr>
          <p:cNvPr id="19" name="正方形/長方形 18"/>
          <p:cNvSpPr>
            <a:spLocks noChangeArrowheads="1"/>
          </p:cNvSpPr>
          <p:nvPr/>
        </p:nvSpPr>
        <p:spPr bwMode="auto">
          <a:xfrm>
            <a:off x="4795838" y="4221163"/>
            <a:ext cx="639762" cy="4318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７</a:t>
            </a:r>
          </a:p>
        </p:txBody>
      </p:sp>
      <p:sp>
        <p:nvSpPr>
          <p:cNvPr id="20" name="正方形/長方形 19"/>
          <p:cNvSpPr>
            <a:spLocks noChangeArrowheads="1"/>
          </p:cNvSpPr>
          <p:nvPr/>
        </p:nvSpPr>
        <p:spPr bwMode="auto">
          <a:xfrm>
            <a:off x="5580063" y="4221163"/>
            <a:ext cx="639762" cy="4318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５</a:t>
            </a:r>
          </a:p>
        </p:txBody>
      </p:sp>
    </p:spTree>
    <p:extLst>
      <p:ext uri="{BB962C8B-B14F-4D97-AF65-F5344CB8AC3E}">
        <p14:creationId xmlns:p14="http://schemas.microsoft.com/office/powerpoint/2010/main" val="2740456743"/>
      </p:ext>
    </p:extLst>
  </p:cSld>
  <p:clrMapOvr>
    <a:masterClrMapping/>
  </p:clrMapOvr>
  <p:transition spd="slow" advTm="1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8" grpId="0"/>
      <p:bldP spid="10" grpId="0"/>
      <p:bldP spid="11" grpId="0"/>
      <p:bldP spid="12" grpId="0"/>
      <p:bldP spid="13" grpId="0"/>
      <p:bldP spid="14" grpId="0"/>
      <p:bldP spid="4"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txBox="1">
            <a:spLocks/>
          </p:cNvSpPr>
          <p:nvPr/>
        </p:nvSpPr>
        <p:spPr bwMode="auto">
          <a:xfrm>
            <a:off x="1331913" y="836613"/>
            <a:ext cx="70564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禁止されている選挙運動</a:t>
            </a:r>
          </a:p>
        </p:txBody>
      </p:sp>
      <p:pic>
        <p:nvPicPr>
          <p:cNvPr id="972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7991475" cy="429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正方形/長方形 1"/>
          <p:cNvSpPr>
            <a:spLocks noChangeArrowheads="1"/>
          </p:cNvSpPr>
          <p:nvPr/>
        </p:nvSpPr>
        <p:spPr bwMode="auto">
          <a:xfrm rot="1618045">
            <a:off x="1050925" y="3741738"/>
            <a:ext cx="7272338" cy="503237"/>
          </a:xfrm>
          <a:prstGeom prst="rect">
            <a:avLst/>
          </a:prstGeom>
          <a:solidFill>
            <a:srgbClr val="FF0000">
              <a:alpha val="3411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59397" name="正方形/長方形 4"/>
          <p:cNvSpPr>
            <a:spLocks noChangeArrowheads="1"/>
          </p:cNvSpPr>
          <p:nvPr/>
        </p:nvSpPr>
        <p:spPr bwMode="auto">
          <a:xfrm rot="9125959">
            <a:off x="1074738" y="3778250"/>
            <a:ext cx="7272337" cy="504825"/>
          </a:xfrm>
          <a:prstGeom prst="rect">
            <a:avLst/>
          </a:prstGeom>
          <a:solidFill>
            <a:srgbClr val="FF0000">
              <a:alpha val="3411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Sld>
  <p:clrMapOvr>
    <a:masterClrMapping/>
  </p:clrMapOvr>
  <p:transition spd="slow" advTm="993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arn(inVertical)">
                                      <p:cBhvr>
                                        <p:cTn id="7" dur="500"/>
                                        <p:tgtEl>
                                          <p:spTgt spid="593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396"/>
                                        </p:tgtEl>
                                        <p:attrNameLst>
                                          <p:attrName>style.visibility</p:attrName>
                                        </p:attrNameLst>
                                      </p:cBhvr>
                                      <p:to>
                                        <p:strVal val="visible"/>
                                      </p:to>
                                    </p:set>
                                    <p:animEffect transition="in" filter="barn(inVertical)">
                                      <p:cBhvr>
                                        <p:cTn id="10"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選挙のクイズ②</a:t>
            </a:r>
            <a:endParaRPr lang="ja-JP" altLang="ja-JP" smtClean="0">
              <a:ea typeface="メイリオ" panose="020B0604030504040204" pitchFamily="50" charset="-128"/>
            </a:endParaRPr>
          </a:p>
        </p:txBody>
      </p:sp>
      <p:sp>
        <p:nvSpPr>
          <p:cNvPr id="99331" name="テキスト ボックス 2"/>
          <p:cNvSpPr txBox="1">
            <a:spLocks noChangeArrowheads="1"/>
          </p:cNvSpPr>
          <p:nvPr/>
        </p:nvSpPr>
        <p:spPr bwMode="auto">
          <a:xfrm>
            <a:off x="539750" y="22050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選挙ポスターを掲示板に貼る順番は、どうやって決める？</a:t>
            </a:r>
            <a:endParaRPr lang="en-US" altLang="ja-JP" sz="4400" b="1">
              <a:latin typeface="メイリオ" panose="020B0604030504040204" pitchFamily="50" charset="-128"/>
              <a:ea typeface="メイリオ" panose="020B0604030504040204" pitchFamily="50" charset="-128"/>
            </a:endParaRPr>
          </a:p>
        </p:txBody>
      </p:sp>
      <p:pic>
        <p:nvPicPr>
          <p:cNvPr id="99332" name="Picture 5" descr="\\172.20.33.16\市町村課共通\70選挙\選挙啓発\042 H29冊子作り（高校生版）\AC\IMG_0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487738"/>
            <a:ext cx="35448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434331"/>
      </p:ext>
    </p:extLst>
  </p:cSld>
  <p:clrMapOvr>
    <a:masterClrMapping/>
  </p:clrMapOvr>
  <p:transition spd="slow" advTm="2058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fld id="{0F2CF77D-4D44-46A8-B658-753C51315CCC}" type="slidenum">
              <a:rPr kumimoji="0" lang="en-US" altLang="ja-JP" sz="1600" smtClean="0">
                <a:solidFill>
                  <a:srgbClr val="003399"/>
                </a:solidFill>
              </a:rPr>
              <a:pPr>
                <a:spcBef>
                  <a:spcPct val="0"/>
                </a:spcBef>
                <a:buClrTx/>
                <a:buSzTx/>
                <a:buFontTx/>
                <a:buNone/>
              </a:pPr>
              <a:t>44</a:t>
            </a:fld>
            <a:endParaRPr kumimoji="0" lang="en-US" altLang="ja-JP" sz="1600" smtClean="0">
              <a:solidFill>
                <a:srgbClr val="003399"/>
              </a:solidFill>
            </a:endParaRPr>
          </a:p>
        </p:txBody>
      </p:sp>
      <p:sp>
        <p:nvSpPr>
          <p:cNvPr id="101379" name="コンテンツ プレースホルダー 2"/>
          <p:cNvSpPr>
            <a:spLocks noGrp="1"/>
          </p:cNvSpPr>
          <p:nvPr>
            <p:ph idx="1"/>
          </p:nvPr>
        </p:nvSpPr>
        <p:spPr>
          <a:xfrm>
            <a:off x="903288" y="1989138"/>
            <a:ext cx="7339012" cy="4248150"/>
          </a:xfrm>
        </p:spPr>
        <p:txBody>
          <a:bodyPr/>
          <a:lstStyle/>
          <a:p>
            <a:pPr marL="0" indent="0">
              <a:buFont typeface="Wingdings" panose="05000000000000000000" pitchFamily="2" charset="2"/>
              <a:buNone/>
            </a:pPr>
            <a:r>
              <a:rPr lang="en-US" altLang="ja-JP" sz="4800" smtClean="0"/>
              <a:t>A</a:t>
            </a:r>
            <a:r>
              <a:rPr lang="ja-JP" altLang="en-US" sz="4800" smtClean="0"/>
              <a:t>　立候補届順</a:t>
            </a:r>
            <a:endParaRPr lang="en-US" altLang="ja-JP" sz="4800" smtClean="0"/>
          </a:p>
          <a:p>
            <a:pPr marL="0" indent="0">
              <a:buFont typeface="Wingdings" panose="05000000000000000000" pitchFamily="2" charset="2"/>
              <a:buNone/>
            </a:pPr>
            <a:r>
              <a:rPr lang="en-US" altLang="ja-JP" sz="4800" smtClean="0"/>
              <a:t>B</a:t>
            </a:r>
            <a:r>
              <a:rPr lang="ja-JP" altLang="en-US" sz="4800" smtClean="0"/>
              <a:t>　くじで決める</a:t>
            </a:r>
            <a:endParaRPr lang="en-US" altLang="ja-JP" sz="4800" smtClean="0"/>
          </a:p>
          <a:p>
            <a:pPr marL="0" indent="0">
              <a:buFont typeface="Wingdings" panose="05000000000000000000" pitchFamily="2" charset="2"/>
              <a:buNone/>
            </a:pPr>
            <a:r>
              <a:rPr lang="en-US" altLang="ja-JP" sz="4800" smtClean="0"/>
              <a:t>C</a:t>
            </a:r>
            <a:r>
              <a:rPr lang="ja-JP" altLang="en-US" sz="4800" smtClean="0"/>
              <a:t>　各掲示板に到着した</a:t>
            </a:r>
          </a:p>
          <a:p>
            <a:pPr marL="0" indent="0">
              <a:buFont typeface="Wingdings" panose="05000000000000000000" pitchFamily="2" charset="2"/>
              <a:buNone/>
            </a:pPr>
            <a:r>
              <a:rPr lang="ja-JP" altLang="en-US" sz="4800" smtClean="0"/>
              <a:t>　順番（早い者勝ち）</a:t>
            </a:r>
          </a:p>
        </p:txBody>
      </p:sp>
      <p:sp>
        <p:nvSpPr>
          <p:cNvPr id="101380" name="タイトル 1"/>
          <p:cNvSpPr>
            <a:spLocks noGrp="1"/>
          </p:cNvSpPr>
          <p:nvPr>
            <p:ph type="title"/>
          </p:nvPr>
        </p:nvSpPr>
        <p:spPr>
          <a:xfrm>
            <a:off x="1371600" y="762000"/>
            <a:ext cx="4137025" cy="838200"/>
          </a:xfrm>
        </p:spPr>
        <p:txBody>
          <a:bodyPr/>
          <a:lstStyle/>
          <a:p>
            <a:r>
              <a:rPr lang="ja-JP" altLang="en-US" smtClean="0"/>
              <a:t>選挙のクイズ②</a:t>
            </a:r>
          </a:p>
        </p:txBody>
      </p:sp>
      <p:sp>
        <p:nvSpPr>
          <p:cNvPr id="6" name="角丸四角形 1"/>
          <p:cNvSpPr>
            <a:spLocks noChangeArrowheads="1"/>
          </p:cNvSpPr>
          <p:nvPr/>
        </p:nvSpPr>
        <p:spPr bwMode="auto">
          <a:xfrm>
            <a:off x="755650" y="2039938"/>
            <a:ext cx="691197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2386226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選挙のクイズ③</a:t>
            </a:r>
            <a:endParaRPr lang="ja-JP" altLang="ja-JP" smtClean="0">
              <a:ea typeface="メイリオ" panose="020B0604030504040204" pitchFamily="50" charset="-128"/>
            </a:endParaRPr>
          </a:p>
        </p:txBody>
      </p:sp>
      <p:sp>
        <p:nvSpPr>
          <p:cNvPr id="103427" name="テキスト ボックス 2"/>
          <p:cNvSpPr txBox="1">
            <a:spLocks noChangeArrowheads="1"/>
          </p:cNvSpPr>
          <p:nvPr/>
        </p:nvSpPr>
        <p:spPr bwMode="auto">
          <a:xfrm>
            <a:off x="755650" y="2205038"/>
            <a:ext cx="77041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選挙ポスターの作成、選挙カーの経費などは誰が業者に支払う？</a:t>
            </a:r>
            <a:endParaRPr lang="en-US" altLang="ja-JP" sz="4400" b="1">
              <a:latin typeface="メイリオ" panose="020B0604030504040204" pitchFamily="50" charset="-128"/>
              <a:ea typeface="メイリオ" panose="020B0604030504040204" pitchFamily="50" charset="-128"/>
            </a:endParaRPr>
          </a:p>
        </p:txBody>
      </p:sp>
      <p:pic>
        <p:nvPicPr>
          <p:cNvPr id="103428" name="Picture 5" descr="\\172.20.33.16\市町村課共通\70選挙\選挙啓発\042 H29冊子作り（高校生版）\AC\IMG_0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4076700"/>
            <a:ext cx="24733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2" descr="\\172.20.33.16\市町村課共通\70選挙\選挙啓発\042 H29冊子作り（高校生版）\AC\IMG_06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4200525"/>
            <a:ext cx="26939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030957"/>
      </p:ext>
    </p:extLst>
  </p:cSld>
  <p:clrMapOvr>
    <a:masterClrMapping/>
  </p:clrMapOvr>
  <p:transition spd="slow" advTm="2058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コンテンツ プレースホルダー 2"/>
          <p:cNvSpPr>
            <a:spLocks noGrp="1"/>
          </p:cNvSpPr>
          <p:nvPr>
            <p:ph idx="1"/>
          </p:nvPr>
        </p:nvSpPr>
        <p:spPr>
          <a:xfrm>
            <a:off x="903288" y="1989138"/>
            <a:ext cx="7339012" cy="4248150"/>
          </a:xfrm>
        </p:spPr>
        <p:txBody>
          <a:bodyPr/>
          <a:lstStyle/>
          <a:p>
            <a:pPr marL="0" indent="0">
              <a:buFont typeface="Wingdings" panose="05000000000000000000" pitchFamily="2" charset="2"/>
              <a:buNone/>
            </a:pPr>
            <a:r>
              <a:rPr lang="en-US" altLang="ja-JP" sz="5400" smtClean="0"/>
              <a:t>A</a:t>
            </a:r>
            <a:r>
              <a:rPr lang="ja-JP" altLang="en-US" sz="5400" smtClean="0"/>
              <a:t>　候補者</a:t>
            </a:r>
          </a:p>
          <a:p>
            <a:pPr marL="0" indent="0">
              <a:buFont typeface="Wingdings" panose="05000000000000000000" pitchFamily="2" charset="2"/>
              <a:buNone/>
            </a:pPr>
            <a:endParaRPr lang="ja-JP" altLang="en-US" sz="1600" smtClean="0"/>
          </a:p>
          <a:p>
            <a:pPr marL="0" indent="0">
              <a:buFont typeface="Wingdings" panose="05000000000000000000" pitchFamily="2" charset="2"/>
              <a:buNone/>
            </a:pPr>
            <a:r>
              <a:rPr lang="en-US" altLang="ja-JP" sz="5400" smtClean="0"/>
              <a:t>B</a:t>
            </a:r>
            <a:r>
              <a:rPr lang="ja-JP" altLang="en-US" sz="5400" smtClean="0"/>
              <a:t>　税金</a:t>
            </a:r>
            <a:endParaRPr lang="en-US" altLang="ja-JP" sz="5400" smtClean="0"/>
          </a:p>
          <a:p>
            <a:pPr marL="0" indent="0">
              <a:buFont typeface="Wingdings" panose="05000000000000000000" pitchFamily="2" charset="2"/>
              <a:buNone/>
            </a:pPr>
            <a:endParaRPr lang="ja-JP" altLang="en-US" sz="1600" smtClean="0"/>
          </a:p>
          <a:p>
            <a:pPr marL="0" indent="0">
              <a:buFont typeface="Wingdings" panose="05000000000000000000" pitchFamily="2" charset="2"/>
              <a:buNone/>
            </a:pPr>
            <a:r>
              <a:rPr lang="en-US" altLang="ja-JP" sz="5400" smtClean="0"/>
              <a:t>C</a:t>
            </a:r>
            <a:r>
              <a:rPr lang="ja-JP" altLang="en-US" sz="5400" smtClean="0"/>
              <a:t>　候補者の支援者</a:t>
            </a:r>
          </a:p>
        </p:txBody>
      </p:sp>
      <p:sp>
        <p:nvSpPr>
          <p:cNvPr id="105475" name="タイトル 1"/>
          <p:cNvSpPr>
            <a:spLocks noGrp="1"/>
          </p:cNvSpPr>
          <p:nvPr>
            <p:ph type="title"/>
          </p:nvPr>
        </p:nvSpPr>
        <p:spPr>
          <a:xfrm>
            <a:off x="1371600" y="762000"/>
            <a:ext cx="4137025" cy="838200"/>
          </a:xfrm>
        </p:spPr>
        <p:txBody>
          <a:bodyPr/>
          <a:lstStyle/>
          <a:p>
            <a:r>
              <a:rPr lang="ja-JP" altLang="en-US" smtClean="0"/>
              <a:t>選挙のクイズ③</a:t>
            </a:r>
          </a:p>
        </p:txBody>
      </p:sp>
      <p:sp>
        <p:nvSpPr>
          <p:cNvPr id="6" name="角丸四角形 1"/>
          <p:cNvSpPr>
            <a:spLocks noChangeArrowheads="1"/>
          </p:cNvSpPr>
          <p:nvPr/>
        </p:nvSpPr>
        <p:spPr bwMode="auto">
          <a:xfrm>
            <a:off x="717550" y="3213100"/>
            <a:ext cx="6911975" cy="1079500"/>
          </a:xfrm>
          <a:prstGeom prst="roundRect">
            <a:avLst>
              <a:gd name="adj" fmla="val 16667"/>
            </a:avLst>
          </a:prstGeom>
          <a:noFill/>
          <a:ln w="152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1088897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タイトル 1"/>
          <p:cNvSpPr txBox="1">
            <a:spLocks/>
          </p:cNvSpPr>
          <p:nvPr/>
        </p:nvSpPr>
        <p:spPr bwMode="auto">
          <a:xfrm>
            <a:off x="1476375" y="825500"/>
            <a:ext cx="70564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誰でもできる選挙運動</a:t>
            </a:r>
          </a:p>
        </p:txBody>
      </p:sp>
      <p:pic>
        <p:nvPicPr>
          <p:cNvPr id="1075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773238"/>
            <a:ext cx="8564562" cy="4371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正方形/長方形 2"/>
          <p:cNvSpPr>
            <a:spLocks noChangeArrowheads="1"/>
          </p:cNvSpPr>
          <p:nvPr/>
        </p:nvSpPr>
        <p:spPr bwMode="auto">
          <a:xfrm>
            <a:off x="1619250" y="2997200"/>
            <a:ext cx="6408738" cy="2232025"/>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6600" b="1">
                <a:solidFill>
                  <a:srgbClr val="FFFF00"/>
                </a:solidFill>
                <a:latin typeface="Tahoma" panose="020B0604030504040204" pitchFamily="34" charset="0"/>
                <a:ea typeface="ＭＳ Ｐゴシック" panose="020B0600070205080204" pitchFamily="50" charset="-128"/>
              </a:rPr>
              <a:t>ただし、１８歳になってから</a:t>
            </a:r>
          </a:p>
        </p:txBody>
      </p:sp>
    </p:spTree>
    <p:custDataLst>
      <p:tags r:id="rId1"/>
    </p:custDataLst>
  </p:cSld>
  <p:clrMapOvr>
    <a:masterClrMapping/>
  </p:clrMapOvr>
  <p:transition spd="slow" advTm="785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1000" fill="hold"/>
                                        <p:tgtEl>
                                          <p:spTgt spid="58373"/>
                                        </p:tgtEl>
                                        <p:attrNameLst>
                                          <p:attrName>ppt_w</p:attrName>
                                        </p:attrNameLst>
                                      </p:cBhvr>
                                      <p:tavLst>
                                        <p:tav tm="0">
                                          <p:val>
                                            <p:fltVal val="0"/>
                                          </p:val>
                                        </p:tav>
                                        <p:tav tm="100000">
                                          <p:val>
                                            <p:strVal val="#ppt_w"/>
                                          </p:val>
                                        </p:tav>
                                      </p:tavLst>
                                    </p:anim>
                                    <p:anim calcmode="lin" valueType="num">
                                      <p:cBhvr>
                                        <p:cTn id="8" dur="1000" fill="hold"/>
                                        <p:tgtEl>
                                          <p:spTgt spid="58373"/>
                                        </p:tgtEl>
                                        <p:attrNameLst>
                                          <p:attrName>ppt_h</p:attrName>
                                        </p:attrNameLst>
                                      </p:cBhvr>
                                      <p:tavLst>
                                        <p:tav tm="0">
                                          <p:val>
                                            <p:fltVal val="0"/>
                                          </p:val>
                                        </p:tav>
                                        <p:tav tm="100000">
                                          <p:val>
                                            <p:strVal val="#ppt_h"/>
                                          </p:val>
                                        </p:tav>
                                      </p:tavLst>
                                    </p:anim>
                                    <p:anim calcmode="lin" valueType="num">
                                      <p:cBhvr>
                                        <p:cTn id="9" dur="1000" fill="hold"/>
                                        <p:tgtEl>
                                          <p:spTgt spid="58373"/>
                                        </p:tgtEl>
                                        <p:attrNameLst>
                                          <p:attrName>style.rotation</p:attrName>
                                        </p:attrNameLst>
                                      </p:cBhvr>
                                      <p:tavLst>
                                        <p:tav tm="0">
                                          <p:val>
                                            <p:fltVal val="90"/>
                                          </p:val>
                                        </p:tav>
                                        <p:tav tm="100000">
                                          <p:val>
                                            <p:fltVal val="0"/>
                                          </p:val>
                                        </p:tav>
                                      </p:tavLst>
                                    </p:anim>
                                    <p:animEffect transition="in" filter="fade">
                                      <p:cBhvr>
                                        <p:cTn id="10"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txBox="1">
            <a:spLocks/>
          </p:cNvSpPr>
          <p:nvPr/>
        </p:nvSpPr>
        <p:spPr bwMode="auto">
          <a:xfrm>
            <a:off x="1476375" y="825500"/>
            <a:ext cx="70564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誰でもできる選挙運動</a:t>
            </a:r>
          </a:p>
        </p:txBody>
      </p:sp>
      <p:pic>
        <p:nvPicPr>
          <p:cNvPr id="1095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773238"/>
            <a:ext cx="8564562" cy="4371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2" name="正方形/長方形 1"/>
          <p:cNvSpPr>
            <a:spLocks noChangeArrowheads="1"/>
          </p:cNvSpPr>
          <p:nvPr/>
        </p:nvSpPr>
        <p:spPr bwMode="auto">
          <a:xfrm>
            <a:off x="4672013" y="3860800"/>
            <a:ext cx="4148137" cy="2284413"/>
          </a:xfrm>
          <a:prstGeom prst="rect">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3592560678"/>
      </p:ext>
    </p:extLst>
  </p:cSld>
  <p:clrMapOvr>
    <a:masterClrMapping/>
  </p:clrMapOvr>
  <p:transition spd="slow" advTm="78509"/>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タイトル 1"/>
          <p:cNvSpPr txBox="1">
            <a:spLocks/>
          </p:cNvSpPr>
          <p:nvPr/>
        </p:nvSpPr>
        <p:spPr bwMode="auto">
          <a:xfrm>
            <a:off x="1331913" y="825500"/>
            <a:ext cx="68675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ウェブサイト等の利用</a:t>
            </a:r>
          </a:p>
        </p:txBody>
      </p:sp>
      <p:sp>
        <p:nvSpPr>
          <p:cNvPr id="8" name="コンテンツ プレースホルダー 2"/>
          <p:cNvSpPr txBox="1">
            <a:spLocks/>
          </p:cNvSpPr>
          <p:nvPr/>
        </p:nvSpPr>
        <p:spPr bwMode="auto">
          <a:xfrm>
            <a:off x="3009900" y="1844675"/>
            <a:ext cx="54006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・ホームページ、ブログ</a:t>
            </a:r>
            <a:endParaRPr lang="en-US" altLang="ja-JP" sz="28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・ツイッター、フェイスブック</a:t>
            </a:r>
          </a:p>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kern="0" dirty="0" smtClean="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28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動画サイト等</a:t>
            </a:r>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1620" name="Picture 2" descr="C:\Users\T0521154\Desktop\net_senk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1968500"/>
            <a:ext cx="2460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621" name="グループ化 1"/>
          <p:cNvGrpSpPr>
            <a:grpSpLocks/>
          </p:cNvGrpSpPr>
          <p:nvPr/>
        </p:nvGrpSpPr>
        <p:grpSpPr bwMode="auto">
          <a:xfrm>
            <a:off x="3492500" y="3576638"/>
            <a:ext cx="4216400" cy="763587"/>
            <a:chOff x="3491880" y="3498732"/>
            <a:chExt cx="4585692" cy="841059"/>
          </a:xfrm>
        </p:grpSpPr>
        <p:pic>
          <p:nvPicPr>
            <p:cNvPr id="111622" name="図 9" descr="http://ord.yahoo.co.jp/o/image/SIG=13j9kkn2p/EXP=1456550607;_ylc=X3IDMgRmc3QDMARpZHgDMARvaWQDQU5kOUdjU2ZSTFk1QXhvLW5QQzI2T1pEMUJoVUV2SjNFOTdqM0hzZk9pUEthNjBwN1phYXlIX1VzV20yWVEEcAM0NE9wNDRLazQ0T3oEcG9zAzQEc2VjA3NodwRzbGsDcmk-/**https%3a/lh4.ggpht.com/IkQ_kmk57G3fFkTOmtfQdp2XTZ8gic119yqvsKDkvbuPotfC7R05JPBdtuGm3OmA15xE=w30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514426"/>
              <a:ext cx="765720" cy="7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図 10" descr="http://ord.yahoo.co.jp/o/image/SIG=13t1fkana/EXP=1456550658;_ylc=X3IDMgRmc3QDMARpZHgDMARvaWQDQU5kOUdjU1c1b0F1eWVsLWJQQzVTUFU0bWY2VUJpN0pON0Rfc3JuUDMyRzJrWmFxeWctaDdsWVlscFNEa29nBHADWm1GalpXSnZiMnMtBHBvcwMxNARzZWMDc2h3BHNsawNyaQ--/**https%3a/lh3.googleusercontent.com/ZZPdzvlpK9r_Df9C3M7j1rNRi7hhHRvPhlklJ3lfi5jk86Jd1s0Y5wcQ1QgbVaAP5Q=w30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9415" y="3498732"/>
              <a:ext cx="705450" cy="80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図 11" descr="http://ord.yahoo.co.jp/o/image/SIG=13gefh9d5/EXP=1456550718;_ylc=X3IDMgRmc3QDMARpZHgDMARvaWQDQU5kOUdjU2ZocTRqRC1RbGtZMHA0OVdwOE52b1h5YzB4SjByWkJfS1VHOUJibFRCUnh5TEdBeVJEOFJjQ19Bay1RBHADNDRPRTQ0S2s0NE84NDRPSQRwb3MDMzEEc2VjA3NodwRzbGsDcmk-/**http%3a/taisy0.com/wp-content/uploads/2013/10/300x300xTwitter.jpg.pagespeed.ic.T0enyaqSvb.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37075" y="3514426"/>
              <a:ext cx="707673" cy="7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p:nvPr/>
          </p:nvPicPr>
          <p:blipFill>
            <a:blip r:embed="rId8"/>
            <a:stretch>
              <a:fillRect/>
            </a:stretch>
          </p:blipFill>
          <p:spPr>
            <a:xfrm>
              <a:off x="3491880" y="3498732"/>
              <a:ext cx="882263" cy="841059"/>
            </a:xfrm>
            <a:prstGeom prst="rect">
              <a:avLst/>
            </a:prstGeom>
            <a:solidFill>
              <a:schemeClr val="accent1">
                <a:lumMod val="20000"/>
                <a:lumOff val="80000"/>
              </a:schemeClr>
            </a:solidFill>
          </p:spPr>
        </p:pic>
        <p:pic>
          <p:nvPicPr>
            <p:cNvPr id="11162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1096" y="3531342"/>
              <a:ext cx="736476" cy="73647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300840258"/>
      </p:ext>
    </p:extLst>
  </p:cSld>
  <p:clrMapOvr>
    <a:masterClrMapping/>
  </p:clrMapOvr>
  <p:transition spd="slow" advTm="7853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r>
              <a:rPr lang="ja-JP" altLang="en-US" sz="2800" dirty="0" smtClean="0"/>
              <a:t>一票の格差が問題となる例：修学旅行の行き先を決める場合</a:t>
            </a:r>
            <a:endParaRPr lang="en-US" altLang="ja-JP" sz="2800" dirty="0" smtClean="0"/>
          </a:p>
          <a:p>
            <a:pPr marL="0" indent="0">
              <a:buNone/>
            </a:pPr>
            <a:r>
              <a:rPr lang="ja-JP" altLang="en-US" sz="2800" dirty="0" smtClean="0"/>
              <a:t>決定方法：クラスの代表者を１人選び代表者の多数決で決める。</a:t>
            </a:r>
            <a:endParaRPr lang="en-US" altLang="ja-JP" sz="2800" dirty="0" smtClean="0"/>
          </a:p>
          <a:p>
            <a:pPr marL="0" indent="0">
              <a:buNone/>
            </a:pPr>
            <a:endParaRPr lang="ja-JP" altLang="en-US" sz="2800" dirty="0" smtClean="0"/>
          </a:p>
        </p:txBody>
      </p:sp>
      <p:sp>
        <p:nvSpPr>
          <p:cNvPr id="24579" name="タイトル 1"/>
          <p:cNvSpPr>
            <a:spLocks noGrp="1"/>
          </p:cNvSpPr>
          <p:nvPr>
            <p:ph type="title"/>
          </p:nvPr>
        </p:nvSpPr>
        <p:spPr>
          <a:xfrm>
            <a:off x="1371600" y="762000"/>
            <a:ext cx="6224588" cy="838200"/>
          </a:xfrm>
        </p:spPr>
        <p:txBody>
          <a:bodyPr/>
          <a:lstStyle/>
          <a:p>
            <a:r>
              <a:rPr lang="ja-JP" altLang="en-US" dirty="0" smtClean="0"/>
              <a:t>一票の格差って何？</a:t>
            </a:r>
          </a:p>
        </p:txBody>
      </p:sp>
      <p:graphicFrame>
        <p:nvGraphicFramePr>
          <p:cNvPr id="4" name="表 3"/>
          <p:cNvGraphicFramePr>
            <a:graphicFrameLocks noGrp="1"/>
          </p:cNvGraphicFramePr>
          <p:nvPr>
            <p:extLst/>
          </p:nvPr>
        </p:nvGraphicFramePr>
        <p:xfrm>
          <a:off x="1346565" y="3932921"/>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84049283"/>
                    </a:ext>
                  </a:extLst>
                </a:gridCol>
                <a:gridCol w="2032000">
                  <a:extLst>
                    <a:ext uri="{9D8B030D-6E8A-4147-A177-3AD203B41FA5}">
                      <a16:colId xmlns:a16="http://schemas.microsoft.com/office/drawing/2014/main" val="1354903686"/>
                    </a:ext>
                  </a:extLst>
                </a:gridCol>
                <a:gridCol w="2032000">
                  <a:extLst>
                    <a:ext uri="{9D8B030D-6E8A-4147-A177-3AD203B41FA5}">
                      <a16:colId xmlns:a16="http://schemas.microsoft.com/office/drawing/2014/main" val="1625336511"/>
                    </a:ext>
                  </a:extLst>
                </a:gridCol>
              </a:tblGrid>
              <a:tr h="370840">
                <a:tc>
                  <a:txBody>
                    <a:bodyPr/>
                    <a:lstStyle/>
                    <a:p>
                      <a:endParaRPr kumimoji="1" lang="ja-JP" altLang="en-US" dirty="0"/>
                    </a:p>
                  </a:txBody>
                  <a:tcPr/>
                </a:tc>
                <a:tc>
                  <a:txBody>
                    <a:bodyPr/>
                    <a:lstStyle/>
                    <a:p>
                      <a:pPr algn="ctr"/>
                      <a:r>
                        <a:rPr kumimoji="1" lang="ja-JP" altLang="en-US" dirty="0" smtClean="0"/>
                        <a:t>北海道</a:t>
                      </a:r>
                      <a:endParaRPr kumimoji="1" lang="ja-JP" altLang="en-US" dirty="0"/>
                    </a:p>
                  </a:txBody>
                  <a:tcPr/>
                </a:tc>
                <a:tc>
                  <a:txBody>
                    <a:bodyPr/>
                    <a:lstStyle/>
                    <a:p>
                      <a:pPr algn="ctr"/>
                      <a:r>
                        <a:rPr kumimoji="1" lang="ja-JP" altLang="en-US" dirty="0" smtClean="0"/>
                        <a:t>沖縄</a:t>
                      </a:r>
                      <a:endParaRPr kumimoji="1" lang="ja-JP" altLang="en-US" dirty="0"/>
                    </a:p>
                  </a:txBody>
                  <a:tcPr/>
                </a:tc>
                <a:extLst>
                  <a:ext uri="{0D108BD9-81ED-4DB2-BD59-A6C34878D82A}">
                    <a16:rowId xmlns:a16="http://schemas.microsoft.com/office/drawing/2014/main" val="3603431719"/>
                  </a:ext>
                </a:extLst>
              </a:tr>
              <a:tr h="370840">
                <a:tc>
                  <a:txBody>
                    <a:bodyPr/>
                    <a:lstStyle/>
                    <a:p>
                      <a:r>
                        <a:rPr kumimoji="1" lang="ja-JP" altLang="en-US" dirty="0" smtClean="0"/>
                        <a:t>宮城クラス（</a:t>
                      </a:r>
                      <a:r>
                        <a:rPr kumimoji="1" lang="en-US" altLang="ja-JP" dirty="0" smtClean="0"/>
                        <a:t>30</a:t>
                      </a:r>
                      <a:r>
                        <a:rPr kumimoji="1" lang="ja-JP" altLang="en-US" dirty="0" smtClean="0"/>
                        <a:t>人）</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132975067"/>
                  </a:ext>
                </a:extLst>
              </a:tr>
              <a:tr h="370840">
                <a:tc>
                  <a:txBody>
                    <a:bodyPr/>
                    <a:lstStyle/>
                    <a:p>
                      <a:r>
                        <a:rPr kumimoji="1" lang="ja-JP" altLang="en-US" dirty="0" smtClean="0"/>
                        <a:t>福井クラス（</a:t>
                      </a:r>
                      <a:r>
                        <a:rPr kumimoji="1" lang="en-US" altLang="ja-JP" dirty="0" smtClean="0"/>
                        <a:t>10</a:t>
                      </a:r>
                      <a:r>
                        <a:rPr kumimoji="1" lang="ja-JP" altLang="en-US" dirty="0" smtClean="0"/>
                        <a:t>人</a:t>
                      </a:r>
                      <a:r>
                        <a:rPr kumimoji="1" lang="en-US" altLang="ja-JP" dirty="0" smtClean="0"/>
                        <a:t>)</a:t>
                      </a:r>
                    </a:p>
                  </a:txBody>
                  <a:tcPr/>
                </a:tc>
                <a:tc>
                  <a:txBody>
                    <a:bodyPr/>
                    <a:lstStyle/>
                    <a:p>
                      <a:endParaRPr kumimoji="1" lang="ja-JP" altLang="en-US" dirty="0"/>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35338186"/>
                  </a:ext>
                </a:extLst>
              </a:tr>
              <a:tr h="370840">
                <a:tc>
                  <a:txBody>
                    <a:bodyPr/>
                    <a:lstStyle/>
                    <a:p>
                      <a:r>
                        <a:rPr kumimoji="1" lang="ja-JP" altLang="en-US" dirty="0" smtClean="0"/>
                        <a:t>佐賀クラス（</a:t>
                      </a:r>
                      <a:r>
                        <a:rPr kumimoji="1" lang="en-US" altLang="ja-JP" dirty="0" smtClean="0"/>
                        <a:t>10</a:t>
                      </a:r>
                      <a:r>
                        <a:rPr kumimoji="1" lang="ja-JP" altLang="en-US" dirty="0" smtClean="0"/>
                        <a:t>人）</a:t>
                      </a:r>
                      <a:endParaRPr kumimoji="1" lang="ja-JP" altLang="en-US" dirty="0"/>
                    </a:p>
                  </a:txBody>
                  <a:tcPr/>
                </a:tc>
                <a:tc>
                  <a:txBody>
                    <a:bodyPr/>
                    <a:lstStyle/>
                    <a:p>
                      <a:endParaRPr kumimoji="1" lang="ja-JP" altLang="en-US"/>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2602544025"/>
                  </a:ext>
                </a:extLst>
              </a:tr>
            </a:tbl>
          </a:graphicData>
        </a:graphic>
      </p:graphicFrame>
    </p:spTree>
    <p:extLst>
      <p:ext uri="{BB962C8B-B14F-4D97-AF65-F5344CB8AC3E}">
        <p14:creationId xmlns:p14="http://schemas.microsoft.com/office/powerpoint/2010/main" val="760389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タイトル 1"/>
          <p:cNvSpPr txBox="1">
            <a:spLocks/>
          </p:cNvSpPr>
          <p:nvPr/>
        </p:nvSpPr>
        <p:spPr bwMode="auto">
          <a:xfrm>
            <a:off x="1331913" y="825500"/>
            <a:ext cx="68675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ウェブサイト等の利用</a:t>
            </a:r>
          </a:p>
        </p:txBody>
      </p:sp>
      <p:sp>
        <p:nvSpPr>
          <p:cNvPr id="8" name="コンテンツ プレースホルダー 2"/>
          <p:cNvSpPr txBox="1">
            <a:spLocks/>
          </p:cNvSpPr>
          <p:nvPr/>
        </p:nvSpPr>
        <p:spPr bwMode="auto">
          <a:xfrm>
            <a:off x="3009900" y="1844675"/>
            <a:ext cx="54006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・ホームページ、ブログ</a:t>
            </a:r>
            <a:endParaRPr lang="en-US" altLang="ja-JP" sz="28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・ツイッター、フェイスブック</a:t>
            </a:r>
          </a:p>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kern="0" dirty="0" smtClean="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28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動画サイト等</a:t>
            </a:r>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3668" name="Picture 2" descr="C:\Users\T0521154\Desktop\net_senk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1968500"/>
            <a:ext cx="2460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69" name="グループ化 1"/>
          <p:cNvGrpSpPr>
            <a:grpSpLocks/>
          </p:cNvGrpSpPr>
          <p:nvPr/>
        </p:nvGrpSpPr>
        <p:grpSpPr bwMode="auto">
          <a:xfrm>
            <a:off x="3492500" y="3576638"/>
            <a:ext cx="4216400" cy="763587"/>
            <a:chOff x="3491880" y="3498732"/>
            <a:chExt cx="4585692" cy="841059"/>
          </a:xfrm>
        </p:grpSpPr>
        <p:pic>
          <p:nvPicPr>
            <p:cNvPr id="113672" name="図 9" descr="http://ord.yahoo.co.jp/o/image/SIG=13j9kkn2p/EXP=1456550607;_ylc=X3IDMgRmc3QDMARpZHgDMARvaWQDQU5kOUdjU2ZSTFk1QXhvLW5QQzI2T1pEMUJoVUV2SjNFOTdqM0hzZk9pUEthNjBwN1phYXlIX1VzV20yWVEEcAM0NE9wNDRLazQ0T3oEcG9zAzQEc2VjA3NodwRzbGsDcmk-/**https%3a/lh4.ggpht.com/IkQ_kmk57G3fFkTOmtfQdp2XTZ8gic119yqvsKDkvbuPotfC7R05JPBdtuGm3OmA15xE=w30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514426"/>
              <a:ext cx="765720" cy="7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図 10" descr="http://ord.yahoo.co.jp/o/image/SIG=13t1fkana/EXP=1456550658;_ylc=X3IDMgRmc3QDMARpZHgDMARvaWQDQU5kOUdjU1c1b0F1eWVsLWJQQzVTUFU0bWY2VUJpN0pON0Rfc3JuUDMyRzJrWmFxeWctaDdsWVlscFNEa29nBHADWm1GalpXSnZiMnMtBHBvcwMxNARzZWMDc2h3BHNsawNyaQ--/**https%3a/lh3.googleusercontent.com/ZZPdzvlpK9r_Df9C3M7j1rNRi7hhHRvPhlklJ3lfi5jk86Jd1s0Y5wcQ1QgbVaAP5Q=w30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9415" y="3498732"/>
              <a:ext cx="705450" cy="80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4" name="図 11" descr="http://ord.yahoo.co.jp/o/image/SIG=13gefh9d5/EXP=1456550718;_ylc=X3IDMgRmc3QDMARpZHgDMARvaWQDQU5kOUdjU2ZocTRqRC1RbGtZMHA0OVdwOE52b1h5YzB4SjByWkJfS1VHOUJibFRCUnh5TEdBeVJEOFJjQ19Bay1RBHADNDRPRTQ0S2s0NE84NDRPSQRwb3MDMzEEc2VjA3NodwRzbGsDcmk-/**http%3a/taisy0.com/wp-content/uploads/2013/10/300x300xTwitter.jpg.pagespeed.ic.T0enyaqSvb.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37075" y="3514426"/>
              <a:ext cx="707673" cy="7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p:nvPr/>
          </p:nvPicPr>
          <p:blipFill>
            <a:blip r:embed="rId8"/>
            <a:stretch>
              <a:fillRect/>
            </a:stretch>
          </p:blipFill>
          <p:spPr>
            <a:xfrm>
              <a:off x="3491880" y="3498732"/>
              <a:ext cx="882263" cy="841059"/>
            </a:xfrm>
            <a:prstGeom prst="rect">
              <a:avLst/>
            </a:prstGeom>
            <a:solidFill>
              <a:schemeClr val="accent1">
                <a:lumMod val="20000"/>
                <a:lumOff val="80000"/>
              </a:schemeClr>
            </a:solidFill>
          </p:spPr>
        </p:pic>
        <p:pic>
          <p:nvPicPr>
            <p:cNvPr id="11367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1096" y="3531342"/>
              <a:ext cx="736476" cy="73647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コンテンツ プレースホルダー 2"/>
          <p:cNvSpPr txBox="1">
            <a:spLocks/>
          </p:cNvSpPr>
          <p:nvPr/>
        </p:nvSpPr>
        <p:spPr bwMode="auto">
          <a:xfrm>
            <a:off x="746125" y="1714454"/>
            <a:ext cx="7413625" cy="1603375"/>
          </a:xfrm>
          <a:prstGeom prst="rect">
            <a:avLst/>
          </a:prstGeom>
          <a:solidFill>
            <a:schemeClr val="bg1"/>
          </a:solidFill>
          <a:ln w="63500">
            <a:solidFill>
              <a:srgbClr val="FFC000"/>
            </a:solidFill>
            <a:miter lim="800000"/>
            <a:headEnd/>
            <a:tailEnd/>
          </a:ln>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800" u="sng"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hlinkClick r:id="rId10"/>
              </a:rPr>
              <a:t>電子</a:t>
            </a:r>
            <a:r>
              <a:rPr lang="ja-JP" altLang="en-US" sz="4800" u="sng"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メールアドレス等</a:t>
            </a:r>
            <a:r>
              <a:rPr lang="ja-JP" altLang="en-US" sz="48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p>
          <a:p>
            <a:pPr marL="0" indent="0">
              <a:buFont typeface="Wingdings" pitchFamily="2" charset="2"/>
              <a:buNone/>
              <a:defRPr/>
            </a:pPr>
            <a:r>
              <a:rPr lang="ja-JP" altLang="en-US" sz="48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表示しなければならない</a:t>
            </a:r>
            <a:r>
              <a:rPr lang="ja-JP" altLang="en-US" sz="48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4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コンテンツ プレースホルダー 2"/>
          <p:cNvSpPr txBox="1">
            <a:spLocks/>
          </p:cNvSpPr>
          <p:nvPr/>
        </p:nvSpPr>
        <p:spPr bwMode="auto">
          <a:xfrm>
            <a:off x="746125" y="3698914"/>
            <a:ext cx="7334250" cy="1603375"/>
          </a:xfrm>
          <a:prstGeom prst="rect">
            <a:avLst/>
          </a:prstGeom>
          <a:solidFill>
            <a:schemeClr val="bg1"/>
          </a:solidFill>
          <a:ln w="63500">
            <a:solidFill>
              <a:srgbClr val="FFC000"/>
            </a:solidFill>
            <a:miter lim="800000"/>
            <a:headEnd/>
            <a:tailEnd/>
          </a:ln>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en-US" altLang="ja-JP" sz="48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48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等の画面を印刷して配ることができない</a:t>
            </a:r>
            <a:r>
              <a:rPr lang="ja-JP" altLang="en-US" sz="48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4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1860632645"/>
      </p:ext>
    </p:extLst>
  </p:cSld>
  <p:clrMapOvr>
    <a:masterClrMapping/>
  </p:clrMapOvr>
  <p:transition spd="slow" advTm="785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タイトル 1"/>
          <p:cNvSpPr txBox="1">
            <a:spLocks/>
          </p:cNvSpPr>
          <p:nvPr/>
        </p:nvSpPr>
        <p:spPr bwMode="auto">
          <a:xfrm>
            <a:off x="1476375" y="825500"/>
            <a:ext cx="5445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ウェブサイト事例１</a:t>
            </a:r>
          </a:p>
        </p:txBody>
      </p:sp>
      <p:sp>
        <p:nvSpPr>
          <p:cNvPr id="2" name="正方形/長方形 1"/>
          <p:cNvSpPr/>
          <p:nvPr/>
        </p:nvSpPr>
        <p:spPr bwMode="auto">
          <a:xfrm>
            <a:off x="3937000" y="4379913"/>
            <a:ext cx="2711450" cy="288925"/>
          </a:xfrm>
          <a:prstGeom prst="rect">
            <a:avLst/>
          </a:prstGeom>
          <a:solidFill>
            <a:srgbClr val="FFFF00"/>
          </a:solid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1400" b="1" dirty="0">
                <a:latin typeface="+mj-ea"/>
                <a:ea typeface="+mj-ea"/>
              </a:rPr>
              <a:t>（○○○ </a:t>
            </a:r>
            <a:r>
              <a:rPr lang="en-US" altLang="ja-JP" sz="1400" b="1" dirty="0">
                <a:latin typeface="+mj-ea"/>
                <a:ea typeface="+mj-ea"/>
              </a:rPr>
              <a:t>@ </a:t>
            </a:r>
            <a:r>
              <a:rPr lang="ja-JP" altLang="en-US" sz="1400" b="1" dirty="0">
                <a:latin typeface="+mj-ea"/>
                <a:ea typeface="+mj-ea"/>
              </a:rPr>
              <a:t>△△△．ｎ</a:t>
            </a:r>
            <a:r>
              <a:rPr lang="en-US" altLang="ja-JP" sz="1400" b="1" dirty="0">
                <a:latin typeface="+mj-ea"/>
                <a:ea typeface="+mj-ea"/>
              </a:rPr>
              <a:t>e</a:t>
            </a:r>
            <a:r>
              <a:rPr lang="ja-JP" altLang="en-US" sz="1400" b="1" dirty="0">
                <a:latin typeface="+mj-ea"/>
                <a:ea typeface="+mj-ea"/>
              </a:rPr>
              <a:t>．</a:t>
            </a:r>
            <a:r>
              <a:rPr lang="en-US" altLang="ja-JP" sz="1400" b="1" dirty="0">
                <a:latin typeface="+mj-ea"/>
                <a:ea typeface="+mj-ea"/>
              </a:rPr>
              <a:t>jp</a:t>
            </a:r>
            <a:r>
              <a:rPr lang="ja-JP" altLang="en-US" sz="1400" b="1" dirty="0">
                <a:latin typeface="+mj-ea"/>
                <a:ea typeface="+mj-ea"/>
              </a:rPr>
              <a:t>）</a:t>
            </a:r>
          </a:p>
        </p:txBody>
      </p:sp>
      <p:sp>
        <p:nvSpPr>
          <p:cNvPr id="115716" name="正方形/長方形 3"/>
          <p:cNvSpPr>
            <a:spLocks noChangeArrowheads="1"/>
          </p:cNvSpPr>
          <p:nvPr/>
        </p:nvSpPr>
        <p:spPr bwMode="auto">
          <a:xfrm>
            <a:off x="2933700" y="4797425"/>
            <a:ext cx="5100638" cy="1044575"/>
          </a:xfrm>
          <a:prstGeom prst="rect">
            <a:avLst/>
          </a:prstGeom>
          <a:solidFill>
            <a:schemeClr val="bg1"/>
          </a:solidFill>
          <a:ln w="9525" algn="ctr">
            <a:solidFill>
              <a:srgbClr val="00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200">
                <a:latin typeface="HG創英角ﾎﾟｯﾌﾟ体" panose="040B0A09000000000000" pitchFamily="49" charset="-128"/>
                <a:ea typeface="HG創英角ﾎﾟｯﾌﾟ体" panose="040B0A09000000000000" pitchFamily="49" charset="-128"/>
              </a:rPr>
              <a:t>このたびの選挙では</a:t>
            </a:r>
          </a:p>
          <a:p>
            <a:pPr eaLnBrk="1" hangingPunct="1">
              <a:buClr>
                <a:schemeClr val="bg1"/>
              </a:buClr>
              <a:buSzPct val="100000"/>
              <a:buFont typeface="Wingdings" panose="05000000000000000000" pitchFamily="2" charset="2"/>
              <a:buNone/>
            </a:pPr>
            <a:r>
              <a:rPr lang="ja-JP" altLang="en-US" sz="2200">
                <a:latin typeface="HG創英角ﾎﾟｯﾌﾟ体" panose="040B0A09000000000000" pitchFamily="49" charset="-128"/>
                <a:ea typeface="HG創英角ﾎﾟｯﾌﾟ体" panose="040B0A09000000000000" pitchFamily="49" charset="-128"/>
              </a:rPr>
              <a:t>ぜひ井伊直政さんを当選させよう！</a:t>
            </a:r>
          </a:p>
        </p:txBody>
      </p:sp>
      <p:sp>
        <p:nvSpPr>
          <p:cNvPr id="11" name="正方形/長方形 10"/>
          <p:cNvSpPr/>
          <p:nvPr/>
        </p:nvSpPr>
        <p:spPr bwMode="auto">
          <a:xfrm>
            <a:off x="4960938" y="3276600"/>
            <a:ext cx="2058987" cy="438150"/>
          </a:xfrm>
          <a:prstGeom prst="rect">
            <a:avLst/>
          </a:prstGeom>
          <a:solidFill>
            <a:srgbClr val="FFFF00"/>
          </a:solidFill>
          <a:ln w="9525" cap="flat" cmpd="sng" algn="ctr">
            <a:noFill/>
            <a:prstDash val="solid"/>
            <a:round/>
            <a:headEnd type="none" w="med" len="med"/>
            <a:tailEnd type="none" w="med" len="med"/>
          </a:ln>
          <a:effectLst/>
        </p:spPr>
        <p:txBody>
          <a:bodyPr anchor="ctr"/>
          <a:lstStyle/>
          <a:p>
            <a:pPr algn="ctr" eaLnBrk="1" hangingPunct="1">
              <a:spcBef>
                <a:spcPct val="20000"/>
              </a:spcBef>
              <a:buClr>
                <a:schemeClr val="bg1"/>
              </a:buClr>
              <a:buSzPct val="100000"/>
              <a:buFont typeface="Wingdings" panose="05000000000000000000" pitchFamily="2" charset="2"/>
              <a:buNone/>
              <a:defRPr/>
            </a:pPr>
            <a:r>
              <a:rPr lang="ja-JP" altLang="en-US" sz="1800" b="1" dirty="0">
                <a:solidFill>
                  <a:srgbClr val="FF0000"/>
                </a:solidFill>
                <a:latin typeface="+mj-ea"/>
                <a:ea typeface="+mj-ea"/>
              </a:rPr>
              <a:t>電子メールの表示</a:t>
            </a:r>
          </a:p>
        </p:txBody>
      </p:sp>
      <p:cxnSp>
        <p:nvCxnSpPr>
          <p:cNvPr id="38922" name="直線矢印コネクタ 9"/>
          <p:cNvCxnSpPr>
            <a:cxnSpLocks noChangeShapeType="1"/>
            <a:stCxn id="11" idx="1"/>
          </p:cNvCxnSpPr>
          <p:nvPr/>
        </p:nvCxnSpPr>
        <p:spPr bwMode="auto">
          <a:xfrm flipH="1">
            <a:off x="4643438" y="3495675"/>
            <a:ext cx="317500" cy="86995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 name="円/楕円 12"/>
          <p:cNvSpPr>
            <a:spLocks noChangeArrowheads="1"/>
          </p:cNvSpPr>
          <p:nvPr/>
        </p:nvSpPr>
        <p:spPr bwMode="auto">
          <a:xfrm>
            <a:off x="587375" y="2028825"/>
            <a:ext cx="1517650" cy="148431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pic>
        <p:nvPicPr>
          <p:cNvPr id="115720" name="Picture 12" descr="F:\グラフィックス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3751263"/>
            <a:ext cx="19399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タイトル 1"/>
          <p:cNvSpPr txBox="1">
            <a:spLocks/>
          </p:cNvSpPr>
          <p:nvPr/>
        </p:nvSpPr>
        <p:spPr bwMode="auto">
          <a:xfrm>
            <a:off x="2570163" y="1916113"/>
            <a:ext cx="5746750" cy="10096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2800" b="1">
                <a:solidFill>
                  <a:schemeClr val="bg1"/>
                </a:solidFill>
              </a:rPr>
              <a:t>自分で選挙運動メッセージを</a:t>
            </a:r>
          </a:p>
          <a:p>
            <a:pPr>
              <a:spcBef>
                <a:spcPct val="0"/>
              </a:spcBef>
              <a:buClr>
                <a:schemeClr val="bg1"/>
              </a:buClr>
              <a:buSzPct val="100000"/>
              <a:buFont typeface="Wingdings" panose="05000000000000000000" pitchFamily="2" charset="2"/>
              <a:buNone/>
            </a:pPr>
            <a:r>
              <a:rPr lang="ja-JP" altLang="en-US" sz="2800" b="1">
                <a:solidFill>
                  <a:schemeClr val="bg1"/>
                </a:solidFill>
              </a:rPr>
              <a:t>掲示板・ブログなど書き込み</a:t>
            </a:r>
          </a:p>
        </p:txBody>
      </p:sp>
      <p:sp>
        <p:nvSpPr>
          <p:cNvPr id="115722" name="角丸四角形 3"/>
          <p:cNvSpPr>
            <a:spLocks noChangeArrowheads="1"/>
          </p:cNvSpPr>
          <p:nvPr/>
        </p:nvSpPr>
        <p:spPr bwMode="auto">
          <a:xfrm>
            <a:off x="2595563" y="3068638"/>
            <a:ext cx="5721350" cy="2952750"/>
          </a:xfrm>
          <a:prstGeom prst="roundRect">
            <a:avLst>
              <a:gd name="adj" fmla="val 3787"/>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15723" name="Picture 12" descr="F:\グラフィックス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313" y="3243263"/>
            <a:ext cx="119062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正方形/長方形 19"/>
          <p:cNvSpPr/>
          <p:nvPr/>
        </p:nvSpPr>
        <p:spPr bwMode="auto">
          <a:xfrm>
            <a:off x="2868613" y="4357688"/>
            <a:ext cx="1203325" cy="331787"/>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mj-ea"/>
              </a:rPr>
              <a:t>高梨きり</a:t>
            </a:r>
          </a:p>
        </p:txBody>
      </p:sp>
    </p:spTree>
    <p:custDataLst>
      <p:tags r:id="rId1"/>
    </p:custDataLst>
    <p:extLst>
      <p:ext uri="{BB962C8B-B14F-4D97-AF65-F5344CB8AC3E}">
        <p14:creationId xmlns:p14="http://schemas.microsoft.com/office/powerpoint/2010/main" val="910199961"/>
      </p:ext>
    </p:extLst>
  </p:cSld>
  <p:clrMapOvr>
    <a:masterClrMapping/>
  </p:clrMapOvr>
  <p:transition spd="slow" advTm="30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barn(inVertical)">
                                      <p:cBhvr>
                                        <p:cTn id="12" dur="500"/>
                                        <p:tgtEl>
                                          <p:spTgt spid="389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タイトル 1"/>
          <p:cNvSpPr txBox="1">
            <a:spLocks/>
          </p:cNvSpPr>
          <p:nvPr/>
        </p:nvSpPr>
        <p:spPr bwMode="auto">
          <a:xfrm>
            <a:off x="1476375" y="825500"/>
            <a:ext cx="5445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ウェブサイト事例２</a:t>
            </a:r>
          </a:p>
        </p:txBody>
      </p:sp>
      <p:sp>
        <p:nvSpPr>
          <p:cNvPr id="2" name="正方形/長方形 1"/>
          <p:cNvSpPr/>
          <p:nvPr/>
        </p:nvSpPr>
        <p:spPr bwMode="auto">
          <a:xfrm>
            <a:off x="2298700" y="4054475"/>
            <a:ext cx="2711450" cy="288925"/>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1400" b="1" dirty="0">
                <a:latin typeface="+mj-ea"/>
                <a:ea typeface="+mj-ea"/>
              </a:rPr>
              <a:t>（○○○ </a:t>
            </a:r>
            <a:r>
              <a:rPr lang="en-US" altLang="ja-JP" sz="1400" b="1" dirty="0">
                <a:latin typeface="+mj-ea"/>
                <a:ea typeface="+mj-ea"/>
              </a:rPr>
              <a:t>@ </a:t>
            </a:r>
            <a:r>
              <a:rPr lang="ja-JP" altLang="en-US" sz="1400" b="1" dirty="0">
                <a:latin typeface="+mj-ea"/>
                <a:ea typeface="+mj-ea"/>
              </a:rPr>
              <a:t>△△△．ｎ</a:t>
            </a:r>
            <a:r>
              <a:rPr lang="en-US" altLang="ja-JP" sz="1400" b="1" dirty="0">
                <a:latin typeface="+mj-ea"/>
                <a:ea typeface="+mj-ea"/>
              </a:rPr>
              <a:t>e</a:t>
            </a:r>
            <a:r>
              <a:rPr lang="ja-JP" altLang="en-US" sz="1400" b="1" dirty="0">
                <a:latin typeface="+mj-ea"/>
                <a:ea typeface="+mj-ea"/>
              </a:rPr>
              <a:t>．</a:t>
            </a:r>
            <a:r>
              <a:rPr lang="en-US" altLang="ja-JP" sz="1400" b="1" dirty="0">
                <a:latin typeface="+mj-ea"/>
                <a:ea typeface="+mj-ea"/>
              </a:rPr>
              <a:t>jp</a:t>
            </a:r>
            <a:r>
              <a:rPr lang="ja-JP" altLang="en-US" sz="1400" b="1" dirty="0">
                <a:latin typeface="+mj-ea"/>
                <a:ea typeface="+mj-ea"/>
              </a:rPr>
              <a:t>）</a:t>
            </a:r>
          </a:p>
        </p:txBody>
      </p:sp>
      <p:sp>
        <p:nvSpPr>
          <p:cNvPr id="117764" name="正方形/長方形 3"/>
          <p:cNvSpPr>
            <a:spLocks noChangeArrowheads="1"/>
          </p:cNvSpPr>
          <p:nvPr/>
        </p:nvSpPr>
        <p:spPr bwMode="auto">
          <a:xfrm>
            <a:off x="1104900" y="4508500"/>
            <a:ext cx="5099050" cy="1439863"/>
          </a:xfrm>
          <a:prstGeom prst="rect">
            <a:avLst/>
          </a:prstGeom>
          <a:solidFill>
            <a:schemeClr val="bg1"/>
          </a:solidFill>
          <a:ln w="9525" algn="ctr">
            <a:solidFill>
              <a:srgbClr val="00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400">
                <a:latin typeface="HG創英角ﾎﾟｯﾌﾟ体" panose="040B0A09000000000000" pitchFamily="49" charset="-128"/>
                <a:ea typeface="HG創英角ﾎﾟｯﾌﾟ体" panose="040B0A09000000000000" pitchFamily="49" charset="-128"/>
              </a:rPr>
              <a:t>このたびの選挙に立候補した</a:t>
            </a:r>
          </a:p>
          <a:p>
            <a:pPr eaLnBrk="1" hangingPunct="1">
              <a:buClr>
                <a:schemeClr val="bg1"/>
              </a:buClr>
              <a:buSzPct val="100000"/>
              <a:buFont typeface="Wingdings" panose="05000000000000000000" pitchFamily="2" charset="2"/>
              <a:buNone/>
            </a:pPr>
            <a:r>
              <a:rPr lang="ja-JP" altLang="en-US" sz="2400">
                <a:latin typeface="HG創英角ﾎﾟｯﾌﾟ体" panose="040B0A09000000000000" pitchFamily="49" charset="-128"/>
                <a:ea typeface="HG創英角ﾎﾟｯﾌﾟ体" panose="040B0A09000000000000" pitchFamily="49" charset="-128"/>
              </a:rPr>
              <a:t>井伊直政です。</a:t>
            </a:r>
          </a:p>
          <a:p>
            <a:pPr eaLnBrk="1" hangingPunct="1">
              <a:buClr>
                <a:schemeClr val="bg1"/>
              </a:buClr>
              <a:buSzPct val="100000"/>
              <a:buFont typeface="Wingdings" panose="05000000000000000000" pitchFamily="2" charset="2"/>
              <a:buNone/>
            </a:pPr>
            <a:r>
              <a:rPr lang="ja-JP" altLang="en-US" sz="2400">
                <a:latin typeface="HG創英角ﾎﾟｯﾌﾟ体" panose="040B0A09000000000000" pitchFamily="49" charset="-128"/>
                <a:ea typeface="HG創英角ﾎﾟｯﾌﾟ体" panose="040B0A09000000000000" pitchFamily="49" charset="-128"/>
              </a:rPr>
              <a:t>清き一票をお願いします。</a:t>
            </a:r>
          </a:p>
        </p:txBody>
      </p:sp>
      <p:sp>
        <p:nvSpPr>
          <p:cNvPr id="5" name="円/楕円 12"/>
          <p:cNvSpPr>
            <a:spLocks noChangeArrowheads="1"/>
          </p:cNvSpPr>
          <p:nvPr/>
        </p:nvSpPr>
        <p:spPr bwMode="auto">
          <a:xfrm>
            <a:off x="7050088" y="1855788"/>
            <a:ext cx="1517650" cy="1484312"/>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17766" name="タイトル 1"/>
          <p:cNvSpPr txBox="1">
            <a:spLocks/>
          </p:cNvSpPr>
          <p:nvPr/>
        </p:nvSpPr>
        <p:spPr bwMode="auto">
          <a:xfrm>
            <a:off x="803275" y="1895475"/>
            <a:ext cx="5745163" cy="117316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2800" b="1">
                <a:solidFill>
                  <a:schemeClr val="bg1"/>
                </a:solidFill>
              </a:rPr>
              <a:t>他人の選挙運動メッセージを</a:t>
            </a:r>
          </a:p>
          <a:p>
            <a:pPr>
              <a:spcBef>
                <a:spcPct val="0"/>
              </a:spcBef>
              <a:buClr>
                <a:schemeClr val="bg1"/>
              </a:buClr>
              <a:buSzPct val="100000"/>
              <a:buFont typeface="Wingdings" panose="05000000000000000000" pitchFamily="2" charset="2"/>
              <a:buNone/>
            </a:pPr>
            <a:r>
              <a:rPr lang="en-US" altLang="ja-JP" sz="2800" b="1">
                <a:solidFill>
                  <a:schemeClr val="bg1"/>
                </a:solidFill>
              </a:rPr>
              <a:t>SNS</a:t>
            </a:r>
            <a:r>
              <a:rPr lang="ja-JP" altLang="en-US" sz="2800" b="1">
                <a:solidFill>
                  <a:schemeClr val="bg1"/>
                </a:solidFill>
              </a:rPr>
              <a:t>などで広める</a:t>
            </a:r>
          </a:p>
        </p:txBody>
      </p:sp>
      <p:sp>
        <p:nvSpPr>
          <p:cNvPr id="117767" name="角丸四角形 3"/>
          <p:cNvSpPr>
            <a:spLocks noChangeArrowheads="1"/>
          </p:cNvSpPr>
          <p:nvPr/>
        </p:nvSpPr>
        <p:spPr bwMode="auto">
          <a:xfrm>
            <a:off x="827088" y="3243263"/>
            <a:ext cx="5721350" cy="2849562"/>
          </a:xfrm>
          <a:prstGeom prst="roundRect">
            <a:avLst>
              <a:gd name="adj" fmla="val 0"/>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1776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75" y="3373438"/>
            <a:ext cx="101282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正方形/長方形 19"/>
          <p:cNvSpPr/>
          <p:nvPr/>
        </p:nvSpPr>
        <p:spPr bwMode="auto">
          <a:xfrm>
            <a:off x="2401888" y="3670300"/>
            <a:ext cx="1449387" cy="331788"/>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mj-ea"/>
              </a:rPr>
              <a:t>井伊 直政</a:t>
            </a:r>
          </a:p>
        </p:txBody>
      </p:sp>
      <p:pic>
        <p:nvPicPr>
          <p:cNvPr id="117770" name="Picture 2" descr="F:\smartphone_schoolgirl_stand_smil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3516313"/>
            <a:ext cx="18319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雲形吹き出し 2"/>
          <p:cNvSpPr>
            <a:spLocks noChangeArrowheads="1"/>
          </p:cNvSpPr>
          <p:nvPr/>
        </p:nvSpPr>
        <p:spPr bwMode="auto">
          <a:xfrm>
            <a:off x="6011863" y="3068638"/>
            <a:ext cx="1439862" cy="985837"/>
          </a:xfrm>
          <a:prstGeom prst="cloudCallout">
            <a:avLst>
              <a:gd name="adj1" fmla="val 53264"/>
              <a:gd name="adj2" fmla="val 66366"/>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solidFill>
                  <a:schemeClr val="tx2"/>
                </a:solidFill>
                <a:latin typeface="Tahoma" panose="020B0604030504040204" pitchFamily="34" charset="0"/>
                <a:ea typeface="ＭＳ Ｐゴシック" panose="020B0600070205080204" pitchFamily="50" charset="-128"/>
              </a:rPr>
              <a:t>友達に</a:t>
            </a:r>
          </a:p>
          <a:p>
            <a:pPr eaLnBrk="1" hangingPunct="1">
              <a:buClr>
                <a:schemeClr val="bg1"/>
              </a:buClr>
              <a:buSzPct val="100000"/>
              <a:buFont typeface="Wingdings" panose="05000000000000000000" pitchFamily="2" charset="2"/>
              <a:buNone/>
            </a:pPr>
            <a:r>
              <a:rPr lang="ja-JP" altLang="en-US" sz="2000" b="1">
                <a:solidFill>
                  <a:schemeClr val="tx2"/>
                </a:solidFill>
                <a:latin typeface="Tahoma" panose="020B0604030504040204" pitchFamily="34" charset="0"/>
                <a:ea typeface="ＭＳ Ｐゴシック" panose="020B0600070205080204" pitchFamily="50" charset="-128"/>
              </a:rPr>
              <a:t>拡散</a:t>
            </a:r>
          </a:p>
        </p:txBody>
      </p:sp>
    </p:spTree>
    <p:custDataLst>
      <p:tags r:id="rId1"/>
    </p:custDataLst>
    <p:extLst>
      <p:ext uri="{BB962C8B-B14F-4D97-AF65-F5344CB8AC3E}">
        <p14:creationId xmlns:p14="http://schemas.microsoft.com/office/powerpoint/2010/main" val="2219318255"/>
      </p:ext>
    </p:extLst>
  </p:cSld>
  <p:clrMapOvr>
    <a:masterClrMapping/>
  </p:clrMapOvr>
  <p:transition spd="slow" advTm="30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txBox="1">
            <a:spLocks/>
          </p:cNvSpPr>
          <p:nvPr/>
        </p:nvSpPr>
        <p:spPr bwMode="auto">
          <a:xfrm>
            <a:off x="1476375" y="825500"/>
            <a:ext cx="5445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ウェブサイト事例３</a:t>
            </a:r>
          </a:p>
        </p:txBody>
      </p:sp>
      <p:sp>
        <p:nvSpPr>
          <p:cNvPr id="119811" name="正方形/長方形 7"/>
          <p:cNvSpPr>
            <a:spLocks noChangeArrowheads="1"/>
          </p:cNvSpPr>
          <p:nvPr/>
        </p:nvSpPr>
        <p:spPr bwMode="auto">
          <a:xfrm>
            <a:off x="7019925" y="3543300"/>
            <a:ext cx="288925" cy="487363"/>
          </a:xfrm>
          <a:prstGeom prst="rect">
            <a:avLst/>
          </a:prstGeom>
          <a:solidFill>
            <a:schemeClr val="bg1"/>
          </a:solidFill>
          <a:ln w="9525" algn="ctr">
            <a:solidFill>
              <a:schemeClr val="bg1"/>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5" name="円/楕円 12"/>
          <p:cNvSpPr>
            <a:spLocks noChangeArrowheads="1"/>
          </p:cNvSpPr>
          <p:nvPr/>
        </p:nvSpPr>
        <p:spPr bwMode="auto">
          <a:xfrm>
            <a:off x="566738" y="1819275"/>
            <a:ext cx="1517650" cy="148431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19813" name="タイトル 1"/>
          <p:cNvSpPr txBox="1">
            <a:spLocks/>
          </p:cNvSpPr>
          <p:nvPr/>
        </p:nvSpPr>
        <p:spPr bwMode="auto">
          <a:xfrm>
            <a:off x="2570163" y="1916113"/>
            <a:ext cx="5746750" cy="10096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2800" b="1">
                <a:solidFill>
                  <a:schemeClr val="bg1"/>
                </a:solidFill>
              </a:rPr>
              <a:t>他人の選挙運動の様子を録画して動画共有サイトに投稿</a:t>
            </a:r>
          </a:p>
        </p:txBody>
      </p:sp>
      <p:pic>
        <p:nvPicPr>
          <p:cNvPr id="119814" name="Picture 2" descr="F:\cafe_nomad_ma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3690938"/>
            <a:ext cx="19859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4" descr="C:\Users\2000362fa\Desktop\bg_outside_building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913" y="3257550"/>
            <a:ext cx="57150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6" name="雲形吹き出し 16"/>
          <p:cNvSpPr>
            <a:spLocks noChangeArrowheads="1"/>
          </p:cNvSpPr>
          <p:nvPr/>
        </p:nvSpPr>
        <p:spPr bwMode="auto">
          <a:xfrm>
            <a:off x="4546600" y="3257550"/>
            <a:ext cx="3432175" cy="1379538"/>
          </a:xfrm>
          <a:prstGeom prst="cloudCallout">
            <a:avLst>
              <a:gd name="adj1" fmla="val -59167"/>
              <a:gd name="adj2" fmla="val 26014"/>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800" b="1">
                <a:solidFill>
                  <a:schemeClr val="tx2"/>
                </a:solidFill>
                <a:latin typeface="Tahoma" panose="020B0604030504040204" pitchFamily="34" charset="0"/>
                <a:ea typeface="ＭＳ Ｐゴシック" panose="020B0600070205080204" pitchFamily="50" charset="-128"/>
              </a:rPr>
              <a:t>このたびの選挙では□□党に投票をお願いします</a:t>
            </a:r>
          </a:p>
        </p:txBody>
      </p:sp>
      <p:grpSp>
        <p:nvGrpSpPr>
          <p:cNvPr id="119817" name="グループ化 7"/>
          <p:cNvGrpSpPr>
            <a:grpSpLocks/>
          </p:cNvGrpSpPr>
          <p:nvPr/>
        </p:nvGrpSpPr>
        <p:grpSpPr bwMode="auto">
          <a:xfrm>
            <a:off x="4919663" y="5005388"/>
            <a:ext cx="1079500" cy="790575"/>
            <a:chOff x="5004049" y="4636751"/>
            <a:chExt cx="1080120" cy="789818"/>
          </a:xfrm>
        </p:grpSpPr>
        <p:sp>
          <p:nvSpPr>
            <p:cNvPr id="119821" name="角丸四角形 17"/>
            <p:cNvSpPr>
              <a:spLocks noChangeArrowheads="1"/>
            </p:cNvSpPr>
            <p:nvPr/>
          </p:nvSpPr>
          <p:spPr bwMode="auto">
            <a:xfrm>
              <a:off x="5004049" y="4636751"/>
              <a:ext cx="1080120" cy="789818"/>
            </a:xfrm>
            <a:prstGeom prst="roundRect">
              <a:avLst>
                <a:gd name="adj" fmla="val 19875"/>
              </a:avLst>
            </a:prstGeom>
            <a:solidFill>
              <a:schemeClr val="bg1"/>
            </a:solidFill>
            <a:ln w="3175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19822" name="直角三角形 5"/>
            <p:cNvSpPr>
              <a:spLocks noChangeArrowheads="1"/>
            </p:cNvSpPr>
            <p:nvPr/>
          </p:nvSpPr>
          <p:spPr bwMode="auto">
            <a:xfrm rot="7974669" flipV="1">
              <a:off x="5261073" y="4847426"/>
              <a:ext cx="396566" cy="368468"/>
            </a:xfrm>
            <a:prstGeom prst="rtTriangle">
              <a:avLst/>
            </a:prstGeom>
            <a:solidFill>
              <a:srgbClr val="FF0000"/>
            </a:solidFill>
            <a:ln w="9525"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pic>
        <p:nvPicPr>
          <p:cNvPr id="119818" name="Picture 3" descr="F:\senkyo_car[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988" y="4037013"/>
            <a:ext cx="13335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角丸四角形 3"/>
          <p:cNvSpPr>
            <a:spLocks noChangeArrowheads="1"/>
          </p:cNvSpPr>
          <p:nvPr/>
        </p:nvSpPr>
        <p:spPr bwMode="auto">
          <a:xfrm>
            <a:off x="2595563" y="3217863"/>
            <a:ext cx="5721350" cy="2736850"/>
          </a:xfrm>
          <a:prstGeom prst="roundRect">
            <a:avLst>
              <a:gd name="adj" fmla="val 3787"/>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19820" name="上カーブ矢印 6"/>
          <p:cNvSpPr>
            <a:spLocks noChangeArrowheads="1"/>
          </p:cNvSpPr>
          <p:nvPr/>
        </p:nvSpPr>
        <p:spPr bwMode="auto">
          <a:xfrm>
            <a:off x="1630363" y="5294313"/>
            <a:ext cx="1944687" cy="738187"/>
          </a:xfrm>
          <a:prstGeom prst="curvedUpArrow">
            <a:avLst>
              <a:gd name="adj1" fmla="val 67617"/>
              <a:gd name="adj2" fmla="val 131720"/>
              <a:gd name="adj3" fmla="val 25000"/>
            </a:avLst>
          </a:prstGeom>
          <a:solidFill>
            <a:srgbClr val="FFC000"/>
          </a:solidFill>
          <a:ln w="9525" algn="ctr">
            <a:solidFill>
              <a:schemeClr val="tx2"/>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en-US" altLang="ja-JP" sz="2800">
                <a:solidFill>
                  <a:srgbClr val="003399"/>
                </a:solidFill>
                <a:latin typeface="ＤＨＰ特太ゴシック体" panose="020B0500000000000000" pitchFamily="50" charset="-128"/>
                <a:ea typeface="ＤＨＰ特太ゴシック体" panose="020B0500000000000000" pitchFamily="50" charset="-128"/>
              </a:rPr>
              <a:t>UP load</a:t>
            </a:r>
            <a:endParaRPr lang="ja-JP" altLang="en-US" sz="2800">
              <a:solidFill>
                <a:srgbClr val="003399"/>
              </a:solidFill>
              <a:latin typeface="ＤＨＰ特太ゴシック体" panose="020B0500000000000000" pitchFamily="50" charset="-128"/>
              <a:ea typeface="ＤＨＰ特太ゴシック体" panose="020B0500000000000000" pitchFamily="50" charset="-128"/>
            </a:endParaRPr>
          </a:p>
        </p:txBody>
      </p:sp>
    </p:spTree>
    <p:custDataLst>
      <p:tags r:id="rId1"/>
    </p:custDataLst>
    <p:extLst>
      <p:ext uri="{BB962C8B-B14F-4D97-AF65-F5344CB8AC3E}">
        <p14:creationId xmlns:p14="http://schemas.microsoft.com/office/powerpoint/2010/main" val="3130988967"/>
      </p:ext>
    </p:extLst>
  </p:cSld>
  <p:clrMapOvr>
    <a:masterClrMapping/>
  </p:clrMapOvr>
  <p:transition spd="slow" advTm="30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p:cNvSpPr txBox="1">
            <a:spLocks/>
          </p:cNvSpPr>
          <p:nvPr/>
        </p:nvSpPr>
        <p:spPr bwMode="auto">
          <a:xfrm>
            <a:off x="1476375" y="825500"/>
            <a:ext cx="5445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ウェブサイト事例４</a:t>
            </a:r>
          </a:p>
        </p:txBody>
      </p:sp>
      <p:sp>
        <p:nvSpPr>
          <p:cNvPr id="2" name="正方形/長方形 1"/>
          <p:cNvSpPr/>
          <p:nvPr/>
        </p:nvSpPr>
        <p:spPr bwMode="auto">
          <a:xfrm>
            <a:off x="2582863" y="404813"/>
            <a:ext cx="2711450" cy="288925"/>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endParaRPr lang="ja-JP" altLang="en-US" sz="1400" b="1" dirty="0">
              <a:latin typeface="+mj-ea"/>
              <a:ea typeface="+mj-ea"/>
            </a:endParaRPr>
          </a:p>
        </p:txBody>
      </p:sp>
      <p:sp>
        <p:nvSpPr>
          <p:cNvPr id="38920" name="正方形/長方形 3"/>
          <p:cNvSpPr>
            <a:spLocks noChangeArrowheads="1"/>
          </p:cNvSpPr>
          <p:nvPr/>
        </p:nvSpPr>
        <p:spPr bwMode="auto">
          <a:xfrm>
            <a:off x="1104900" y="3429000"/>
            <a:ext cx="5099050" cy="2519363"/>
          </a:xfrm>
          <a:prstGeom prst="rect">
            <a:avLst/>
          </a:prstGeom>
          <a:solidFill>
            <a:schemeClr val="bg1"/>
          </a:solidFill>
          <a:ln w="9525" algn="ctr">
            <a:solidFill>
              <a:srgbClr val="000000"/>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endParaRPr lang="ja-JP" altLang="en-US" sz="1800" dirty="0">
              <a:latin typeface="HG創英角ﾎﾟｯﾌﾟ体" pitchFamily="49" charset="-128"/>
              <a:ea typeface="HG創英角ﾎﾟｯﾌﾟ体" pitchFamily="49" charset="-128"/>
            </a:endParaRPr>
          </a:p>
          <a:p>
            <a:pPr eaLnBrk="1" hangingPunct="1">
              <a:spcBef>
                <a:spcPct val="20000"/>
              </a:spcBef>
              <a:buClr>
                <a:schemeClr val="bg1"/>
              </a:buClr>
              <a:buSzPct val="100000"/>
              <a:buFont typeface="Wingdings" panose="05000000000000000000" pitchFamily="2" charset="2"/>
              <a:buNone/>
              <a:defRPr/>
            </a:pPr>
            <a:endParaRPr lang="ja-JP" altLang="en-US" sz="1800" dirty="0">
              <a:latin typeface="HG創英角ﾎﾟｯﾌﾟ体" pitchFamily="49" charset="-128"/>
              <a:ea typeface="HG創英角ﾎﾟｯﾌﾟ体" pitchFamily="49" charset="-128"/>
            </a:endParaRPr>
          </a:p>
          <a:p>
            <a:pPr eaLnBrk="1" hangingPunct="1">
              <a:spcBef>
                <a:spcPct val="20000"/>
              </a:spcBef>
              <a:buClr>
                <a:schemeClr val="bg1"/>
              </a:buClr>
              <a:buSzPct val="100000"/>
              <a:buFont typeface="Wingdings" panose="05000000000000000000" pitchFamily="2" charset="2"/>
              <a:buNone/>
              <a:defRPr/>
            </a:pPr>
            <a:endParaRPr lang="ja-JP" altLang="en-US" sz="1800" dirty="0">
              <a:latin typeface="HG創英角ﾎﾟｯﾌﾟ体" pitchFamily="49" charset="-128"/>
              <a:ea typeface="HG創英角ﾎﾟｯﾌﾟ体" pitchFamily="49" charset="-128"/>
            </a:endParaRPr>
          </a:p>
          <a:p>
            <a:pPr eaLnBrk="1" hangingPunct="1">
              <a:spcBef>
                <a:spcPct val="20000"/>
              </a:spcBef>
              <a:buClr>
                <a:schemeClr val="bg1"/>
              </a:buClr>
              <a:buSzPct val="100000"/>
              <a:buFont typeface="Wingdings" panose="05000000000000000000" pitchFamily="2" charset="2"/>
              <a:buNone/>
              <a:defRPr/>
            </a:pPr>
            <a:endParaRPr lang="ja-JP" altLang="en-US" sz="1800" dirty="0">
              <a:latin typeface="HG創英角ﾎﾟｯﾌﾟ体" pitchFamily="49" charset="-128"/>
              <a:ea typeface="HG創英角ﾎﾟｯﾌﾟ体" pitchFamily="49" charset="-128"/>
            </a:endParaRPr>
          </a:p>
          <a:p>
            <a:pPr eaLnBrk="1" hangingPunct="1">
              <a:spcBef>
                <a:spcPct val="20000"/>
              </a:spcBef>
              <a:buClr>
                <a:schemeClr val="bg1"/>
              </a:buClr>
              <a:buSzPct val="100000"/>
              <a:buFont typeface="Wingdings" panose="05000000000000000000" pitchFamily="2" charset="2"/>
              <a:buNone/>
              <a:defRPr/>
            </a:pPr>
            <a:endParaRPr lang="ja-JP" altLang="en-US" sz="2000" b="1" dirty="0">
              <a:latin typeface="+mn-ea"/>
              <a:ea typeface="+mn-ea"/>
            </a:endParaRPr>
          </a:p>
          <a:p>
            <a:pPr eaLnBrk="1" hangingPunct="1">
              <a:spcBef>
                <a:spcPct val="20000"/>
              </a:spcBef>
              <a:buClr>
                <a:schemeClr val="bg1"/>
              </a:buClr>
              <a:buSzPct val="100000"/>
              <a:buFont typeface="Wingdings" panose="05000000000000000000" pitchFamily="2" charset="2"/>
              <a:buNone/>
              <a:defRPr/>
            </a:pPr>
            <a:r>
              <a:rPr lang="ja-JP" altLang="en-US" sz="1800" b="1" dirty="0">
                <a:latin typeface="ＭＳ ゴシック" pitchFamily="49" charset="-128"/>
                <a:ea typeface="ＭＳ ゴシック" pitchFamily="49" charset="-128"/>
              </a:rPr>
              <a:t>　このたびの選挙では、</a:t>
            </a:r>
          </a:p>
          <a:p>
            <a:pPr eaLnBrk="1" hangingPunct="1">
              <a:spcBef>
                <a:spcPct val="20000"/>
              </a:spcBef>
              <a:buClr>
                <a:schemeClr val="bg1"/>
              </a:buClr>
              <a:buSzPct val="100000"/>
              <a:buFont typeface="Wingdings" panose="05000000000000000000" pitchFamily="2" charset="2"/>
              <a:buNone/>
              <a:defRPr/>
            </a:pPr>
            <a:r>
              <a:rPr lang="ja-JP" altLang="en-US" sz="1800" b="1" dirty="0">
                <a:latin typeface="ＭＳ ゴシック" pitchFamily="49" charset="-128"/>
                <a:ea typeface="ＭＳ ゴシック" pitchFamily="49" charset="-128"/>
              </a:rPr>
              <a:t>　井伊直政にぜひ投票してください。</a:t>
            </a:r>
          </a:p>
        </p:txBody>
      </p:sp>
      <p:sp>
        <p:nvSpPr>
          <p:cNvPr id="121861" name="タイトル 1"/>
          <p:cNvSpPr txBox="1">
            <a:spLocks/>
          </p:cNvSpPr>
          <p:nvPr/>
        </p:nvSpPr>
        <p:spPr bwMode="auto">
          <a:xfrm>
            <a:off x="803275" y="1895475"/>
            <a:ext cx="5745163" cy="10287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2800" b="1">
                <a:solidFill>
                  <a:schemeClr val="bg1"/>
                </a:solidFill>
              </a:rPr>
              <a:t>選挙運動メッセージを</a:t>
            </a:r>
          </a:p>
          <a:p>
            <a:pPr>
              <a:spcBef>
                <a:spcPct val="0"/>
              </a:spcBef>
              <a:buClr>
                <a:schemeClr val="bg1"/>
              </a:buClr>
              <a:buSzPct val="100000"/>
              <a:buFont typeface="Wingdings" panose="05000000000000000000" pitchFamily="2" charset="2"/>
              <a:buNone/>
            </a:pPr>
            <a:r>
              <a:rPr lang="ja-JP" altLang="en-US" sz="2800" b="1">
                <a:solidFill>
                  <a:schemeClr val="bg1"/>
                </a:solidFill>
              </a:rPr>
              <a:t>電子メールで他人に送信</a:t>
            </a:r>
          </a:p>
        </p:txBody>
      </p:sp>
      <p:sp>
        <p:nvSpPr>
          <p:cNvPr id="121862" name="角丸四角形 3"/>
          <p:cNvSpPr>
            <a:spLocks noChangeArrowheads="1"/>
          </p:cNvSpPr>
          <p:nvPr/>
        </p:nvSpPr>
        <p:spPr bwMode="auto">
          <a:xfrm>
            <a:off x="827088" y="3243263"/>
            <a:ext cx="5721350" cy="2849562"/>
          </a:xfrm>
          <a:prstGeom prst="roundRect">
            <a:avLst>
              <a:gd name="adj" fmla="val 0"/>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1863" name="Picture 2" descr="F:\computer_mail[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957638"/>
            <a:ext cx="1963737"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3"/>
          <p:cNvSpPr>
            <a:spLocks noChangeArrowheads="1"/>
          </p:cNvSpPr>
          <p:nvPr/>
        </p:nvSpPr>
        <p:spPr bwMode="auto">
          <a:xfrm>
            <a:off x="1314450" y="4618038"/>
            <a:ext cx="4679950" cy="317500"/>
          </a:xfrm>
          <a:prstGeom prst="rect">
            <a:avLst/>
          </a:prstGeom>
          <a:solidFill>
            <a:schemeClr val="bg1"/>
          </a:solidFill>
          <a:ln w="9525" algn="ctr">
            <a:solidFill>
              <a:srgbClr val="000000"/>
            </a:solidFill>
            <a:round/>
            <a:headEnd/>
            <a:tailEnd/>
          </a:ln>
        </p:spPr>
        <p:txBody>
          <a:bodyPr anchor="ctr"/>
          <a:lstStyle/>
          <a:p>
            <a:pPr eaLnBrk="1" hangingPunct="1">
              <a:spcBef>
                <a:spcPct val="20000"/>
              </a:spcBef>
              <a:buClr>
                <a:schemeClr val="bg1"/>
              </a:buClr>
              <a:buSzPct val="100000"/>
              <a:buFont typeface="Wingdings" panose="05000000000000000000" pitchFamily="2" charset="2"/>
              <a:buNone/>
              <a:defRPr/>
            </a:pPr>
            <a:r>
              <a:rPr lang="ja-JP" altLang="en-US" sz="1800" b="1" dirty="0">
                <a:latin typeface="+mn-ea"/>
                <a:ea typeface="+mn-ea"/>
              </a:rPr>
              <a:t>件名　選挙の投票について</a:t>
            </a:r>
          </a:p>
        </p:txBody>
      </p:sp>
      <p:sp>
        <p:nvSpPr>
          <p:cNvPr id="18" name="正方形/長方形 3"/>
          <p:cNvSpPr>
            <a:spLocks noChangeArrowheads="1"/>
          </p:cNvSpPr>
          <p:nvPr/>
        </p:nvSpPr>
        <p:spPr bwMode="auto">
          <a:xfrm>
            <a:off x="1314450" y="4219575"/>
            <a:ext cx="4679950" cy="317500"/>
          </a:xfrm>
          <a:prstGeom prst="rect">
            <a:avLst/>
          </a:prstGeom>
          <a:solidFill>
            <a:schemeClr val="bg1"/>
          </a:solidFill>
          <a:ln w="9525" algn="ctr">
            <a:solidFill>
              <a:srgbClr val="000000"/>
            </a:solidFill>
            <a:round/>
            <a:headEnd/>
            <a:tailEnd/>
          </a:ln>
        </p:spPr>
        <p:txBody>
          <a:bodyPr anchor="ctr"/>
          <a:lstStyle/>
          <a:p>
            <a:pP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ＭＳ Ｐゴシック" charset="-128"/>
              </a:rPr>
              <a:t>宛先　○○○ </a:t>
            </a:r>
            <a:r>
              <a:rPr lang="en-US" altLang="ja-JP" sz="1800" b="1" dirty="0">
                <a:latin typeface="+mj-ea"/>
                <a:ea typeface="ＭＳ Ｐゴシック" charset="-128"/>
              </a:rPr>
              <a:t>@ </a:t>
            </a:r>
            <a:r>
              <a:rPr lang="ja-JP" altLang="en-US" sz="1800" b="1" dirty="0">
                <a:latin typeface="+mj-ea"/>
                <a:ea typeface="ＭＳ Ｐゴシック" charset="-128"/>
              </a:rPr>
              <a:t>△△△．ｎ</a:t>
            </a:r>
            <a:r>
              <a:rPr lang="en-US" altLang="ja-JP" sz="1800" b="1" dirty="0">
                <a:latin typeface="+mj-ea"/>
                <a:ea typeface="ＭＳ Ｐゴシック" charset="-128"/>
              </a:rPr>
              <a:t>e</a:t>
            </a:r>
            <a:r>
              <a:rPr lang="ja-JP" altLang="en-US" sz="1800" b="1" dirty="0" err="1">
                <a:latin typeface="+mj-ea"/>
                <a:ea typeface="ＭＳ Ｐゴシック" charset="-128"/>
              </a:rPr>
              <a:t>．</a:t>
            </a:r>
            <a:r>
              <a:rPr lang="en-US" altLang="ja-JP" sz="1800" b="1" dirty="0" err="1">
                <a:latin typeface="+mj-ea"/>
                <a:ea typeface="ＭＳ Ｐゴシック" charset="-128"/>
              </a:rPr>
              <a:t>jp</a:t>
            </a:r>
            <a:endParaRPr lang="ja-JP" altLang="en-US" sz="1800" b="1" dirty="0">
              <a:latin typeface="+mj-ea"/>
              <a:ea typeface="ＭＳ Ｐゴシック" charset="-128"/>
            </a:endParaRPr>
          </a:p>
        </p:txBody>
      </p:sp>
      <p:sp>
        <p:nvSpPr>
          <p:cNvPr id="19" name="正方形/長方形 3"/>
          <p:cNvSpPr>
            <a:spLocks noChangeArrowheads="1"/>
          </p:cNvSpPr>
          <p:nvPr/>
        </p:nvSpPr>
        <p:spPr bwMode="auto">
          <a:xfrm>
            <a:off x="1289050" y="3535363"/>
            <a:ext cx="762000" cy="317500"/>
          </a:xfrm>
          <a:prstGeom prst="rect">
            <a:avLst/>
          </a:prstGeom>
          <a:solidFill>
            <a:schemeClr val="bg1">
              <a:lumMod val="75000"/>
            </a:schemeClr>
          </a:solidFill>
          <a:ln w="9525" algn="ctr">
            <a:solidFill>
              <a:srgbClr val="000000"/>
            </a:solidFill>
            <a:round/>
            <a:headEnd/>
            <a:tailEnd/>
          </a:ln>
        </p:spPr>
        <p:txBody>
          <a:bodyPr anchor="ctr"/>
          <a:lstStyle/>
          <a:p>
            <a:pPr algn="ct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ＭＳ Ｐゴシック" charset="-128"/>
              </a:rPr>
              <a:t>受信</a:t>
            </a:r>
          </a:p>
        </p:txBody>
      </p:sp>
      <p:sp>
        <p:nvSpPr>
          <p:cNvPr id="21" name="正方形/長方形 3"/>
          <p:cNvSpPr>
            <a:spLocks noChangeArrowheads="1"/>
          </p:cNvSpPr>
          <p:nvPr/>
        </p:nvSpPr>
        <p:spPr bwMode="auto">
          <a:xfrm>
            <a:off x="2201863" y="3535363"/>
            <a:ext cx="763587" cy="317500"/>
          </a:xfrm>
          <a:prstGeom prst="rect">
            <a:avLst/>
          </a:prstGeom>
          <a:solidFill>
            <a:schemeClr val="bg1">
              <a:lumMod val="75000"/>
            </a:schemeClr>
          </a:solidFill>
          <a:ln w="9525" algn="ctr">
            <a:solidFill>
              <a:srgbClr val="000000"/>
            </a:solidFill>
            <a:round/>
            <a:headEnd/>
            <a:tailEnd/>
          </a:ln>
        </p:spPr>
        <p:txBody>
          <a:bodyPr anchor="ctr"/>
          <a:lstStyle/>
          <a:p>
            <a:pPr algn="ct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ＭＳ Ｐゴシック" charset="-128"/>
              </a:rPr>
              <a:t>送信</a:t>
            </a:r>
          </a:p>
        </p:txBody>
      </p:sp>
      <p:sp>
        <p:nvSpPr>
          <p:cNvPr id="22" name="正方形/長方形 3"/>
          <p:cNvSpPr>
            <a:spLocks noChangeArrowheads="1"/>
          </p:cNvSpPr>
          <p:nvPr/>
        </p:nvSpPr>
        <p:spPr bwMode="auto">
          <a:xfrm>
            <a:off x="3105150" y="3557588"/>
            <a:ext cx="763588" cy="317500"/>
          </a:xfrm>
          <a:prstGeom prst="rect">
            <a:avLst/>
          </a:prstGeom>
          <a:solidFill>
            <a:schemeClr val="bg1">
              <a:lumMod val="75000"/>
            </a:schemeClr>
          </a:solidFill>
          <a:ln w="9525" algn="ctr">
            <a:solidFill>
              <a:srgbClr val="000000"/>
            </a:solidFill>
            <a:round/>
            <a:headEnd/>
            <a:tailEnd/>
          </a:ln>
        </p:spPr>
        <p:txBody>
          <a:bodyPr anchor="ctr"/>
          <a:lstStyle/>
          <a:p>
            <a:pPr algn="ct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ＭＳ Ｐゴシック" charset="-128"/>
              </a:rPr>
              <a:t>転送</a:t>
            </a:r>
          </a:p>
        </p:txBody>
      </p:sp>
      <p:sp>
        <p:nvSpPr>
          <p:cNvPr id="121869" name="左矢印 6"/>
          <p:cNvSpPr>
            <a:spLocks noChangeArrowheads="1"/>
          </p:cNvSpPr>
          <p:nvPr/>
        </p:nvSpPr>
        <p:spPr bwMode="auto">
          <a:xfrm rot="2871137">
            <a:off x="2678112" y="3754438"/>
            <a:ext cx="574675" cy="476250"/>
          </a:xfrm>
          <a:prstGeom prst="leftArrow">
            <a:avLst>
              <a:gd name="adj1" fmla="val 36426"/>
              <a:gd name="adj2" fmla="val 74540"/>
            </a:avLst>
          </a:prstGeom>
          <a:solidFill>
            <a:schemeClr val="bg1"/>
          </a:solidFill>
          <a:ln w="22225" algn="ctr">
            <a:solidFill>
              <a:schemeClr val="tx1"/>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25" name="乗算記号 24"/>
          <p:cNvSpPr/>
          <p:nvPr/>
        </p:nvSpPr>
        <p:spPr bwMode="auto">
          <a:xfrm>
            <a:off x="6478588" y="1579563"/>
            <a:ext cx="2351087" cy="2378075"/>
          </a:xfrm>
          <a:prstGeom prst="mathMultiply">
            <a:avLst/>
          </a:prstGeom>
          <a:noFill/>
          <a:ln w="190500" cap="flat" cmpd="sng" algn="ctr">
            <a:solidFill>
              <a:srgbClr val="FF0000"/>
            </a:solidFill>
            <a:prstDash val="solid"/>
            <a:round/>
            <a:headEnd type="none" w="med" len="med"/>
            <a:tailEnd type="none" w="med" len="med"/>
          </a:ln>
          <a:effectLst/>
        </p:spPr>
        <p:txBody>
          <a:bodyPr/>
          <a:lstStyle/>
          <a:p>
            <a:pPr eaLnBrk="1" hangingPunct="1">
              <a:spcBef>
                <a:spcPct val="20000"/>
              </a:spcBef>
              <a:buClr>
                <a:srgbClr val="FFFFFF"/>
              </a:buClr>
              <a:buSzPct val="100000"/>
              <a:buFont typeface="Wingdings" panose="05000000000000000000" pitchFamily="2" charset="2"/>
              <a:buChar char="n"/>
              <a:defRPr/>
            </a:pPr>
            <a:endParaRPr lang="ja-JP" altLang="en-US" dirty="0">
              <a:solidFill>
                <a:srgbClr val="000000"/>
              </a:solidFill>
            </a:endParaRPr>
          </a:p>
        </p:txBody>
      </p:sp>
    </p:spTree>
    <p:custDataLst>
      <p:tags r:id="rId1"/>
    </p:custDataLst>
    <p:extLst>
      <p:ext uri="{BB962C8B-B14F-4D97-AF65-F5344CB8AC3E}">
        <p14:creationId xmlns:p14="http://schemas.microsoft.com/office/powerpoint/2010/main" val="107309179"/>
      </p:ext>
    </p:extLst>
  </p:cSld>
  <p:clrMapOvr>
    <a:masterClrMapping/>
  </p:clrMapOvr>
  <p:transition spd="slow" advTm="30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タイトル 1"/>
          <p:cNvSpPr txBox="1">
            <a:spLocks/>
          </p:cNvSpPr>
          <p:nvPr/>
        </p:nvSpPr>
        <p:spPr bwMode="auto">
          <a:xfrm>
            <a:off x="1403350" y="825500"/>
            <a:ext cx="67960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電子メールの利用</a:t>
            </a:r>
          </a:p>
        </p:txBody>
      </p:sp>
      <p:sp>
        <p:nvSpPr>
          <p:cNvPr id="2" name="正方形/長方形 1"/>
          <p:cNvSpPr/>
          <p:nvPr/>
        </p:nvSpPr>
        <p:spPr>
          <a:xfrm>
            <a:off x="747713" y="2276475"/>
            <a:ext cx="7561262" cy="3970338"/>
          </a:xfrm>
          <a:prstGeom prst="rect">
            <a:avLst/>
          </a:prstGeom>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3600" kern="0" dirty="0">
                <a:latin typeface="メイリオ" panose="020B0604030504040204" pitchFamily="50" charset="-128"/>
                <a:ea typeface="メイリオ" panose="020B0604030504040204" pitchFamily="50" charset="-128"/>
                <a:cs typeface="メイリオ" panose="020B0604030504040204" pitchFamily="50" charset="-128"/>
              </a:rPr>
              <a:t>電子メールを使用して</a:t>
            </a:r>
          </a:p>
          <a:p>
            <a:pPr eaLnBrk="1" hangingPunct="1">
              <a:spcBef>
                <a:spcPct val="20000"/>
              </a:spcBef>
              <a:buClr>
                <a:schemeClr val="bg1"/>
              </a:buClr>
              <a:buSzPct val="100000"/>
              <a:buFont typeface="Wingdings" panose="05000000000000000000" pitchFamily="2" charset="2"/>
              <a:buNone/>
              <a:defRPr/>
            </a:pPr>
            <a:r>
              <a:rPr lang="ja-JP" altLang="en-US" sz="3600" kern="0" dirty="0">
                <a:latin typeface="メイリオ" panose="020B0604030504040204" pitchFamily="50" charset="-128"/>
                <a:ea typeface="メイリオ" panose="020B0604030504040204" pitchFamily="50" charset="-128"/>
                <a:cs typeface="メイリオ" panose="020B0604030504040204" pitchFamily="50" charset="-128"/>
              </a:rPr>
              <a:t>選挙運動ができるのは、</a:t>
            </a:r>
          </a:p>
          <a:p>
            <a:pPr eaLnBrk="1" hangingPunct="1">
              <a:spcBef>
                <a:spcPct val="20000"/>
              </a:spcBef>
              <a:buClr>
                <a:schemeClr val="bg1"/>
              </a:buClr>
              <a:buSzPct val="100000"/>
              <a:buFont typeface="Wingdings" panose="05000000000000000000" pitchFamily="2" charset="2"/>
              <a:buNone/>
              <a:defRPr/>
            </a:pPr>
            <a:endParaRPr lang="ja-JP" altLang="en-US" sz="3600" kern="0"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20000"/>
              </a:spcBef>
              <a:buClr>
                <a:schemeClr val="bg1"/>
              </a:buClr>
              <a:buSzPct val="100000"/>
              <a:buFont typeface="Wingdings" panose="05000000000000000000" pitchFamily="2" charset="2"/>
              <a:buNone/>
              <a:defRPr/>
            </a:pPr>
            <a:r>
              <a:rPr lang="ja-JP" altLang="en-US" sz="60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p>
          <a:p>
            <a:pPr eaLnBrk="1" hangingPunct="1">
              <a:spcBef>
                <a:spcPct val="20000"/>
              </a:spcBef>
              <a:buClr>
                <a:schemeClr val="bg1"/>
              </a:buClr>
              <a:buSzPct val="100000"/>
              <a:buFont typeface="Wingdings" panose="05000000000000000000" pitchFamily="2" charset="2"/>
              <a:buNone/>
              <a:defRPr/>
            </a:pPr>
            <a:r>
              <a:rPr lang="ja-JP" altLang="en-US" sz="48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kern="0" dirty="0">
                <a:latin typeface="メイリオ" panose="020B0604030504040204" pitchFamily="50" charset="-128"/>
                <a:ea typeface="メイリオ" panose="020B0604030504040204" pitchFamily="50" charset="-128"/>
                <a:cs typeface="メイリオ" panose="020B0604030504040204" pitchFamily="50" charset="-128"/>
              </a:rPr>
              <a:t>関係者のみ</a:t>
            </a:r>
          </a:p>
        </p:txBody>
      </p:sp>
      <p:sp>
        <p:nvSpPr>
          <p:cNvPr id="3" name="正方形/長方形 2"/>
          <p:cNvSpPr/>
          <p:nvPr/>
        </p:nvSpPr>
        <p:spPr bwMode="auto">
          <a:xfrm>
            <a:off x="1071563" y="3860800"/>
            <a:ext cx="6913562" cy="1296988"/>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80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候補者・政党</a:t>
            </a:r>
            <a:endParaRPr lang="ja-JP" altLang="en-US" sz="8000" dirty="0"/>
          </a:p>
        </p:txBody>
      </p:sp>
    </p:spTree>
    <p:custDataLst>
      <p:tags r:id="rId1"/>
    </p:custDataLst>
    <p:extLst>
      <p:ext uri="{BB962C8B-B14F-4D97-AF65-F5344CB8AC3E}">
        <p14:creationId xmlns:p14="http://schemas.microsoft.com/office/powerpoint/2010/main" val="1914726176"/>
      </p:ext>
    </p:extLst>
  </p:cSld>
  <p:clrMapOvr>
    <a:masterClrMapping/>
  </p:clrMapOvr>
  <p:transition spd="slow" advTm="1376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投票の制度</a:t>
            </a:r>
            <a:endParaRPr lang="ja-JP" altLang="ja-JP" smtClean="0">
              <a:ea typeface="メイリオ" panose="020B0604030504040204" pitchFamily="50" charset="-128"/>
            </a:endParaRPr>
          </a:p>
        </p:txBody>
      </p:sp>
      <p:sp>
        <p:nvSpPr>
          <p:cNvPr id="125955" name="テキスト ボックス 2"/>
          <p:cNvSpPr txBox="1">
            <a:spLocks noChangeArrowheads="1"/>
          </p:cNvSpPr>
          <p:nvPr/>
        </p:nvSpPr>
        <p:spPr bwMode="auto">
          <a:xfrm>
            <a:off x="17463" y="2565400"/>
            <a:ext cx="9144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当日投票に行けない人は</a:t>
            </a:r>
          </a:p>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どうする？</a:t>
            </a:r>
            <a:endParaRPr lang="en-US" altLang="ja-JP" sz="4400" b="1">
              <a:latin typeface="メイリオ" panose="020B060403050404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p:txBody>
          <a:bodyPr/>
          <a:lstStyle/>
          <a:p>
            <a:r>
              <a:rPr lang="ja-JP" altLang="en-US" smtClean="0"/>
              <a:t>投票の制度</a:t>
            </a:r>
          </a:p>
        </p:txBody>
      </p:sp>
      <p:sp>
        <p:nvSpPr>
          <p:cNvPr id="24" name="正方形/長方形 23"/>
          <p:cNvSpPr/>
          <p:nvPr/>
        </p:nvSpPr>
        <p:spPr bwMode="gray">
          <a:xfrm>
            <a:off x="239713" y="1987550"/>
            <a:ext cx="8653462" cy="4105275"/>
          </a:xfrm>
          <a:prstGeom prst="rect">
            <a:avLst/>
          </a:prstGeom>
          <a:solidFill>
            <a:srgbClr val="FFB9B9">
              <a:alpha val="60000"/>
            </a:srgbClr>
          </a:solidFill>
          <a:ln w="25400" cap="flat" cmpd="sng" algn="ctr">
            <a:noFill/>
            <a:prstDash val="solid"/>
          </a:ln>
          <a:effectLst/>
        </p:spPr>
        <p:txBody>
          <a:bodyPr wrap="none" lIns="0" tIns="0" rIns="0" bIns="0"/>
          <a:lstStyle/>
          <a:p>
            <a:pPr algn="ctr" eaLnBrk="1" fontAlgn="auto" hangingPunct="1">
              <a:spcBef>
                <a:spcPts val="0"/>
              </a:spcBef>
              <a:spcAft>
                <a:spcPts val="0"/>
              </a:spcAft>
              <a:buClr>
                <a:schemeClr val="bg1"/>
              </a:buClr>
              <a:buSzPct val="100000"/>
              <a:buFont typeface="Wingdings" panose="05000000000000000000" pitchFamily="2" charset="2"/>
              <a:buChar char="n"/>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04" name="コンテンツ プレースホルダー 2"/>
          <p:cNvSpPr>
            <a:spLocks noGrp="1"/>
          </p:cNvSpPr>
          <p:nvPr>
            <p:ph idx="1"/>
          </p:nvPr>
        </p:nvSpPr>
        <p:spPr>
          <a:xfrm>
            <a:off x="239713" y="2173288"/>
            <a:ext cx="8653462" cy="1793875"/>
          </a:xfrm>
        </p:spPr>
        <p:txBody>
          <a:bodyPr/>
          <a:lstStyle/>
          <a:p>
            <a:pPr marL="0" indent="0">
              <a:buFont typeface="Wingdings" panose="05000000000000000000" pitchFamily="2" charset="2"/>
              <a:buNone/>
            </a:pPr>
            <a:r>
              <a:rPr lang="ja-JP" altLang="en-US" smtClean="0"/>
              <a:t>投票日に用事があって行けない</a:t>
            </a:r>
          </a:p>
          <a:p>
            <a:pPr marL="0" indent="0">
              <a:buFont typeface="Wingdings" panose="05000000000000000000" pitchFamily="2" charset="2"/>
              <a:buNone/>
            </a:pPr>
            <a:endParaRPr lang="ja-JP" altLang="en-US" smtClean="0"/>
          </a:p>
        </p:txBody>
      </p:sp>
      <p:sp>
        <p:nvSpPr>
          <p:cNvPr id="128005" name="右矢印 9"/>
          <p:cNvSpPr>
            <a:spLocks noChangeArrowheads="1"/>
          </p:cNvSpPr>
          <p:nvPr/>
        </p:nvSpPr>
        <p:spPr bwMode="auto">
          <a:xfrm>
            <a:off x="971550" y="3138488"/>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8006" name="Picture 3" descr="C:\Users\2011064fk\Pictures\building_shiyakus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2443163"/>
            <a:ext cx="13938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bwMode="auto">
          <a:xfrm>
            <a:off x="1938338" y="3127375"/>
            <a:ext cx="407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4000" b="1" kern="0" dirty="0">
                <a:latin typeface="+mn-ea"/>
                <a:ea typeface="+mn-ea"/>
              </a:rPr>
              <a:t>期日前投票</a:t>
            </a:r>
          </a:p>
        </p:txBody>
      </p:sp>
      <p:sp>
        <p:nvSpPr>
          <p:cNvPr id="14" name="コンテンツ プレースホルダー 2"/>
          <p:cNvSpPr txBox="1">
            <a:spLocks/>
          </p:cNvSpPr>
          <p:nvPr/>
        </p:nvSpPr>
        <p:spPr bwMode="auto">
          <a:xfrm>
            <a:off x="2927350" y="2717800"/>
            <a:ext cx="987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b="1">
                <a:solidFill>
                  <a:srgbClr val="FF0000"/>
                </a:solidFill>
                <a:ea typeface="メイリオ" panose="020B0604030504040204" pitchFamily="50" charset="-128"/>
              </a:rPr>
              <a:t>ぜん</a:t>
            </a:r>
            <a:endParaRPr lang="en-US" altLang="ja-JP" sz="2800" b="1">
              <a:solidFill>
                <a:srgbClr val="FF0000"/>
              </a:solidFill>
              <a:ea typeface="メイリオ" panose="020B0604030504040204" pitchFamily="50" charset="-128"/>
            </a:endParaRPr>
          </a:p>
          <a:p>
            <a:pPr>
              <a:buFont typeface="Wingdings" panose="05000000000000000000" pitchFamily="2" charset="2"/>
              <a:buNone/>
            </a:pPr>
            <a:endParaRPr lang="en-US" altLang="ja-JP" sz="6600" b="1">
              <a:ea typeface="メイリオ" panose="020B0604030504040204" pitchFamily="50" charset="-128"/>
            </a:endParaRPr>
          </a:p>
        </p:txBody>
      </p:sp>
      <p:sp>
        <p:nvSpPr>
          <p:cNvPr id="10" name="正方形/長方形 9"/>
          <p:cNvSpPr/>
          <p:nvPr/>
        </p:nvSpPr>
        <p:spPr bwMode="gray">
          <a:xfrm>
            <a:off x="239713" y="4040188"/>
            <a:ext cx="8653462" cy="2052637"/>
          </a:xfrm>
          <a:prstGeom prst="rect">
            <a:avLst/>
          </a:prstGeom>
          <a:solidFill>
            <a:srgbClr val="4BACC6">
              <a:lumMod val="20000"/>
              <a:lumOff val="800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r>
              <a:rPr kumimoji="0" lang="ja-JP" altLang="en-US" sz="1800" kern="0" dirty="0">
                <a:solidFill>
                  <a:srgbClr val="007033"/>
                </a:solidFill>
                <a:latin typeface="HG丸ｺﾞｼｯｸM-PRO" panose="020F0600000000000000" pitchFamily="50" charset="-128"/>
                <a:ea typeface="HG丸ｺﾞｼｯｸM-PRO" panose="020F0600000000000000" pitchFamily="50" charset="-128"/>
              </a:rPr>
              <a:t>　</a:t>
            </a: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10" name="右矢印 10"/>
          <p:cNvSpPr>
            <a:spLocks noChangeArrowheads="1"/>
          </p:cNvSpPr>
          <p:nvPr/>
        </p:nvSpPr>
        <p:spPr bwMode="auto">
          <a:xfrm>
            <a:off x="965200" y="5243513"/>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8011" name="Picture 4" descr="C:\Users\2011064fk\Pictures\dai_byoui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988" y="4784725"/>
            <a:ext cx="1778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Picture 5" descr="C:\Users\2011064fk\Pictures\tokyo_tow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4784725"/>
            <a:ext cx="13255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コンテンツ プレースホルダー 2"/>
          <p:cNvSpPr txBox="1">
            <a:spLocks/>
          </p:cNvSpPr>
          <p:nvPr/>
        </p:nvSpPr>
        <p:spPr bwMode="auto">
          <a:xfrm>
            <a:off x="249238" y="4117975"/>
            <a:ext cx="865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smtClean="0"/>
              <a:t>選挙期間中、用事や体調が悪くて行けない</a:t>
            </a:r>
          </a:p>
          <a:p>
            <a:pPr marL="0" indent="0">
              <a:buFont typeface="Wingdings" pitchFamily="2" charset="2"/>
              <a:buNone/>
              <a:defRPr/>
            </a:pPr>
            <a:endParaRPr lang="ja-JP" altLang="en-US" kern="0" dirty="0"/>
          </a:p>
        </p:txBody>
      </p:sp>
      <p:sp>
        <p:nvSpPr>
          <p:cNvPr id="17" name="テキスト ボックス 16"/>
          <p:cNvSpPr txBox="1"/>
          <p:nvPr/>
        </p:nvSpPr>
        <p:spPr bwMode="auto">
          <a:xfrm>
            <a:off x="1725613" y="5248275"/>
            <a:ext cx="292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4000" b="1" kern="0" dirty="0">
                <a:latin typeface="+mn-ea"/>
                <a:ea typeface="+mn-ea"/>
              </a:rPr>
              <a:t>不在者投票</a:t>
            </a:r>
          </a:p>
        </p:txBody>
      </p:sp>
    </p:spTree>
    <p:custDataLst>
      <p:tags r:id="rId1"/>
    </p:custDataLst>
  </p:cSld>
  <p:clrMapOvr>
    <a:masterClrMapping/>
  </p:clrMapOvr>
  <p:transition spd="slow" advTm="930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タイトル 1"/>
          <p:cNvSpPr>
            <a:spLocks noGrp="1"/>
          </p:cNvSpPr>
          <p:nvPr>
            <p:ph type="title"/>
          </p:nvPr>
        </p:nvSpPr>
        <p:spPr/>
        <p:txBody>
          <a:bodyPr/>
          <a:lstStyle/>
          <a:p>
            <a:r>
              <a:rPr lang="ja-JP" altLang="en-US" smtClean="0"/>
              <a:t>投票の制度</a:t>
            </a:r>
          </a:p>
        </p:txBody>
      </p:sp>
      <p:sp>
        <p:nvSpPr>
          <p:cNvPr id="18" name="正方形/長方形 17"/>
          <p:cNvSpPr/>
          <p:nvPr/>
        </p:nvSpPr>
        <p:spPr bwMode="gray">
          <a:xfrm>
            <a:off x="250825" y="1881188"/>
            <a:ext cx="8642350" cy="1438275"/>
          </a:xfrm>
          <a:prstGeom prst="rect">
            <a:avLst/>
          </a:prstGeom>
          <a:solidFill>
            <a:srgbClr val="66FF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gray">
          <a:xfrm>
            <a:off x="250825" y="3319463"/>
            <a:ext cx="8642350" cy="1431925"/>
          </a:xfrm>
          <a:prstGeom prst="rect">
            <a:avLst/>
          </a:prstGeom>
          <a:solidFill>
            <a:srgbClr val="3399FF">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bwMode="gray">
          <a:xfrm>
            <a:off x="250825" y="4741863"/>
            <a:ext cx="8653463" cy="1433512"/>
          </a:xfrm>
          <a:prstGeom prst="rect">
            <a:avLst/>
          </a:prstGeom>
          <a:solidFill>
            <a:srgbClr val="FFFF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198" name="右矢印 12"/>
          <p:cNvSpPr>
            <a:spLocks noChangeArrowheads="1"/>
          </p:cNvSpPr>
          <p:nvPr/>
        </p:nvSpPr>
        <p:spPr bwMode="auto">
          <a:xfrm>
            <a:off x="323850" y="2635250"/>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199" name="右矢印 13"/>
          <p:cNvSpPr>
            <a:spLocks noChangeArrowheads="1"/>
          </p:cNvSpPr>
          <p:nvPr/>
        </p:nvSpPr>
        <p:spPr bwMode="auto">
          <a:xfrm>
            <a:off x="323850" y="4051300"/>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200" name="右矢印 14"/>
          <p:cNvSpPr>
            <a:spLocks noChangeArrowheads="1"/>
          </p:cNvSpPr>
          <p:nvPr/>
        </p:nvSpPr>
        <p:spPr bwMode="auto">
          <a:xfrm>
            <a:off x="323850" y="5478463"/>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201" name="コンテンツ プレースホルダー 3"/>
          <p:cNvSpPr>
            <a:spLocks noGrp="1"/>
          </p:cNvSpPr>
          <p:nvPr>
            <p:ph idx="1"/>
          </p:nvPr>
        </p:nvSpPr>
        <p:spPr>
          <a:xfrm>
            <a:off x="250825" y="1903413"/>
            <a:ext cx="8653463" cy="596900"/>
          </a:xfrm>
        </p:spPr>
        <p:txBody>
          <a:bodyPr/>
          <a:lstStyle/>
          <a:p>
            <a:pPr marL="0" indent="0">
              <a:buFont typeface="Wingdings" panose="05000000000000000000" pitchFamily="2" charset="2"/>
              <a:buNone/>
            </a:pPr>
            <a:r>
              <a:rPr lang="ja-JP" altLang="en-US" smtClean="0"/>
              <a:t>仕事などで外国にいる</a:t>
            </a:r>
          </a:p>
        </p:txBody>
      </p:sp>
      <p:sp>
        <p:nvSpPr>
          <p:cNvPr id="27" name="コンテンツ プレースホルダー 3"/>
          <p:cNvSpPr txBox="1">
            <a:spLocks/>
          </p:cNvSpPr>
          <p:nvPr/>
        </p:nvSpPr>
        <p:spPr bwMode="auto">
          <a:xfrm>
            <a:off x="250825" y="3319463"/>
            <a:ext cx="8653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smtClean="0"/>
              <a:t>船に乗って遠くの海にいる</a:t>
            </a:r>
          </a:p>
        </p:txBody>
      </p:sp>
      <p:sp>
        <p:nvSpPr>
          <p:cNvPr id="28" name="コンテンツ プレースホルダー 3"/>
          <p:cNvSpPr txBox="1">
            <a:spLocks/>
          </p:cNvSpPr>
          <p:nvPr/>
        </p:nvSpPr>
        <p:spPr bwMode="auto">
          <a:xfrm>
            <a:off x="250825" y="4813300"/>
            <a:ext cx="8653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smtClean="0"/>
              <a:t>南極地域観測隊として南極にいる</a:t>
            </a:r>
          </a:p>
        </p:txBody>
      </p:sp>
      <p:sp>
        <p:nvSpPr>
          <p:cNvPr id="29" name="コンテンツ プレースホルダー 3"/>
          <p:cNvSpPr txBox="1">
            <a:spLocks/>
          </p:cNvSpPr>
          <p:nvPr/>
        </p:nvSpPr>
        <p:spPr bwMode="auto">
          <a:xfrm>
            <a:off x="957263" y="2662238"/>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000" b="1" kern="0" dirty="0" smtClean="0"/>
              <a:t>在外投票制度</a:t>
            </a:r>
          </a:p>
        </p:txBody>
      </p:sp>
      <p:sp>
        <p:nvSpPr>
          <p:cNvPr id="30" name="コンテンツ プレースホルダー 3"/>
          <p:cNvSpPr txBox="1">
            <a:spLocks/>
          </p:cNvSpPr>
          <p:nvPr/>
        </p:nvSpPr>
        <p:spPr bwMode="auto">
          <a:xfrm>
            <a:off x="987425" y="4090988"/>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000" b="1" kern="0" dirty="0" smtClean="0"/>
              <a:t>洋上投票制度</a:t>
            </a:r>
          </a:p>
        </p:txBody>
      </p:sp>
      <p:sp>
        <p:nvSpPr>
          <p:cNvPr id="31" name="コンテンツ プレースホルダー 3"/>
          <p:cNvSpPr txBox="1">
            <a:spLocks/>
          </p:cNvSpPr>
          <p:nvPr/>
        </p:nvSpPr>
        <p:spPr bwMode="auto">
          <a:xfrm>
            <a:off x="1011238" y="5522913"/>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zh-TW" altLang="en-US" sz="4000" b="1" kern="0" dirty="0" smtClean="0"/>
              <a:t>南極投票制度</a:t>
            </a:r>
          </a:p>
        </p:txBody>
      </p:sp>
      <p:pic>
        <p:nvPicPr>
          <p:cNvPr id="136207" name="Picture 3" descr="C:\Users\2011064fk\Pictures\sencho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3267075"/>
            <a:ext cx="14859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8" name="Picture 4" descr="C:\Users\2011064fk\Pictures\ship_saihyous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4903788"/>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9" name="Picture 5" descr="C:\Users\2011064fk\Pictures\statue_of_liber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263" y="2093913"/>
            <a:ext cx="11398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0" name="Picture 6" descr="C:\Users\2011064fk\Pictures\ondanka_animal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5135563"/>
            <a:ext cx="10652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1" name="Picture 20" descr="C:\Users\2000362fa\Desktop\画像\IMG_04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1976438"/>
            <a:ext cx="13954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75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タイトル 1"/>
          <p:cNvSpPr>
            <a:spLocks noGrp="1"/>
          </p:cNvSpPr>
          <p:nvPr>
            <p:ph type="title"/>
          </p:nvPr>
        </p:nvSpPr>
        <p:spPr>
          <a:xfrm>
            <a:off x="755650" y="762000"/>
            <a:ext cx="8188325" cy="838200"/>
          </a:xfrm>
        </p:spPr>
        <p:txBody>
          <a:bodyPr/>
          <a:lstStyle/>
          <a:p>
            <a:pPr algn="r"/>
            <a:r>
              <a:rPr lang="ja-JP" altLang="en-US" smtClean="0"/>
              <a:t>高校への期日前投票所の設置</a:t>
            </a:r>
          </a:p>
        </p:txBody>
      </p:sp>
      <p:sp>
        <p:nvSpPr>
          <p:cNvPr id="130051" name="コンテンツ プレースホルダー 2"/>
          <p:cNvSpPr>
            <a:spLocks noGrp="1"/>
          </p:cNvSpPr>
          <p:nvPr>
            <p:ph idx="1"/>
          </p:nvPr>
        </p:nvSpPr>
        <p:spPr>
          <a:xfrm>
            <a:off x="179388" y="2101850"/>
            <a:ext cx="8713787" cy="4114800"/>
          </a:xfrm>
        </p:spPr>
        <p:txBody>
          <a:bodyPr/>
          <a:lstStyle/>
          <a:p>
            <a:pPr marL="0" indent="0">
              <a:buFont typeface="Wingdings" panose="05000000000000000000" pitchFamily="2" charset="2"/>
              <a:buNone/>
            </a:pPr>
            <a:r>
              <a:rPr lang="ja-JP" altLang="en-US" dirty="0" smtClean="0"/>
              <a:t>＜対象者＞</a:t>
            </a:r>
            <a:r>
              <a:rPr lang="en-US" altLang="ja-JP" dirty="0" smtClean="0"/>
              <a:t>196</a:t>
            </a:r>
            <a:r>
              <a:rPr lang="ja-JP" altLang="en-US" dirty="0" smtClean="0"/>
              <a:t>人の３年生のうち</a:t>
            </a:r>
            <a:r>
              <a:rPr lang="en-US" altLang="ja-JP" dirty="0" smtClean="0"/>
              <a:t>10</a:t>
            </a:r>
            <a:r>
              <a:rPr lang="ja-JP" altLang="en-US" dirty="0" smtClean="0"/>
              <a:t>月</a:t>
            </a:r>
            <a:r>
              <a:rPr lang="en-US" altLang="ja-JP" dirty="0" smtClean="0"/>
              <a:t>22</a:t>
            </a:r>
            <a:r>
              <a:rPr lang="ja-JP" altLang="en-US" dirty="0" smtClean="0"/>
              <a:t>日</a:t>
            </a:r>
            <a:endParaRPr lang="en-US" altLang="ja-JP" dirty="0" smtClean="0"/>
          </a:p>
          <a:p>
            <a:pPr marL="0" indent="0">
              <a:buFont typeface="Wingdings" panose="05000000000000000000" pitchFamily="2" charset="2"/>
              <a:buNone/>
            </a:pPr>
            <a:r>
              <a:rPr lang="ja-JP" altLang="en-US" dirty="0" smtClean="0"/>
              <a:t>　　　　　までに</a:t>
            </a:r>
            <a:r>
              <a:rPr lang="en-US" altLang="ja-JP" dirty="0" smtClean="0"/>
              <a:t>18</a:t>
            </a:r>
            <a:r>
              <a:rPr lang="ja-JP" altLang="en-US" dirty="0" smtClean="0"/>
              <a:t>歳となる美里町在住の</a:t>
            </a:r>
            <a:endParaRPr lang="en-US" altLang="ja-JP" dirty="0" smtClean="0"/>
          </a:p>
          <a:p>
            <a:pPr marL="0" indent="0">
              <a:buFont typeface="Wingdings" panose="05000000000000000000" pitchFamily="2" charset="2"/>
              <a:buNone/>
            </a:pPr>
            <a:r>
              <a:rPr lang="ja-JP" altLang="en-US" dirty="0" smtClean="0"/>
              <a:t>　　　　　生徒</a:t>
            </a:r>
            <a:r>
              <a:rPr lang="en-US" altLang="ja-JP" dirty="0" smtClean="0"/>
              <a:t>27</a:t>
            </a:r>
            <a:r>
              <a:rPr lang="ja-JP" altLang="en-US" dirty="0" smtClean="0"/>
              <a:t>人</a:t>
            </a:r>
            <a:r>
              <a:rPr lang="ja-JP" altLang="en-US" sz="2400" dirty="0" smtClean="0"/>
              <a:t>（会場：小牛田農林高校）</a:t>
            </a:r>
            <a:endParaRPr lang="en-US" altLang="ja-JP" dirty="0" smtClean="0"/>
          </a:p>
          <a:p>
            <a:pPr marL="0" indent="0">
              <a:buFont typeface="Wingdings" panose="05000000000000000000" pitchFamily="2" charset="2"/>
              <a:buNone/>
            </a:pPr>
            <a:r>
              <a:rPr lang="ja-JP" altLang="en-US" dirty="0" smtClean="0"/>
              <a:t>＜投票者＞</a:t>
            </a:r>
            <a:r>
              <a:rPr lang="en-US" altLang="ja-JP" dirty="0" smtClean="0"/>
              <a:t>21</a:t>
            </a:r>
            <a:r>
              <a:rPr lang="ja-JP" altLang="en-US" dirty="0" smtClean="0"/>
              <a:t>人（生徒</a:t>
            </a:r>
            <a:r>
              <a:rPr lang="en-US" altLang="ja-JP" dirty="0" smtClean="0"/>
              <a:t>19</a:t>
            </a:r>
            <a:r>
              <a:rPr lang="ja-JP" altLang="en-US" dirty="0" smtClean="0"/>
              <a:t>人、先生</a:t>
            </a:r>
            <a:r>
              <a:rPr lang="en-US" altLang="ja-JP" dirty="0" smtClean="0"/>
              <a:t>2</a:t>
            </a:r>
            <a:r>
              <a:rPr lang="ja-JP" altLang="en-US" dirty="0" smtClean="0"/>
              <a:t>人）</a:t>
            </a:r>
            <a:endParaRPr lang="en-US" altLang="ja-JP" dirty="0" smtClean="0"/>
          </a:p>
          <a:p>
            <a:pPr marL="0" indent="0">
              <a:buFont typeface="Wingdings" panose="05000000000000000000" pitchFamily="2" charset="2"/>
              <a:buNone/>
            </a:pPr>
            <a:r>
              <a:rPr lang="ja-JP" altLang="en-US" dirty="0" smtClean="0"/>
              <a:t>＜その他＞立会人、投票用紙交付係に生徒が</a:t>
            </a:r>
            <a:endParaRPr lang="en-US" altLang="ja-JP" dirty="0" smtClean="0"/>
          </a:p>
          <a:p>
            <a:pPr marL="0" indent="0">
              <a:buFont typeface="Wingdings" panose="05000000000000000000" pitchFamily="2" charset="2"/>
              <a:buNone/>
            </a:pPr>
            <a:r>
              <a:rPr lang="ja-JP" altLang="en-US" dirty="0" smtClean="0"/>
              <a:t>　　　　　従事</a:t>
            </a:r>
          </a:p>
        </p:txBody>
      </p:sp>
      <p:sp>
        <p:nvSpPr>
          <p:cNvPr id="130052"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fld id="{BFD915D4-426F-43F0-8423-7A3DB5930F6A}" type="slidenum">
              <a:rPr kumimoji="0" lang="en-US" altLang="ja-JP" sz="1600" smtClean="0">
                <a:solidFill>
                  <a:srgbClr val="003399"/>
                </a:solidFill>
              </a:rPr>
              <a:pPr>
                <a:spcBef>
                  <a:spcPct val="0"/>
                </a:spcBef>
                <a:buClrTx/>
                <a:buSzTx/>
                <a:buFontTx/>
                <a:buNone/>
              </a:pPr>
              <a:t>59</a:t>
            </a:fld>
            <a:endParaRPr kumimoji="0" lang="en-US" altLang="ja-JP" sz="1600" smtClean="0">
              <a:solidFill>
                <a:srgbClr val="0033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endParaRPr lang="en-US" altLang="ja-JP" sz="2800" dirty="0" smtClean="0"/>
          </a:p>
          <a:p>
            <a:pPr marL="0" indent="0">
              <a:buNone/>
            </a:pPr>
            <a:endParaRPr lang="en-US" altLang="ja-JP" sz="2800" dirty="0"/>
          </a:p>
          <a:p>
            <a:pPr marL="0" indent="0">
              <a:buNone/>
            </a:pPr>
            <a:endParaRPr lang="en-US" altLang="ja-JP" sz="2800" dirty="0" smtClean="0"/>
          </a:p>
          <a:p>
            <a:pPr marL="0" indent="0">
              <a:buNone/>
            </a:pPr>
            <a:endParaRPr lang="en-US" altLang="ja-JP" sz="2800" dirty="0" smtClean="0"/>
          </a:p>
          <a:p>
            <a:pPr marL="0" indent="0">
              <a:buNone/>
            </a:pPr>
            <a:r>
              <a:rPr lang="ja-JP" altLang="en-US" sz="2600" dirty="0" smtClean="0">
                <a:solidFill>
                  <a:srgbClr val="FF0000"/>
                </a:solidFill>
              </a:rPr>
              <a:t>代表者の多数決</a:t>
            </a:r>
            <a:r>
              <a:rPr lang="ja-JP" altLang="en-US" sz="2600" dirty="0" smtClean="0"/>
              <a:t>で沖縄に行くことが決定。</a:t>
            </a:r>
            <a:endParaRPr lang="en-US" altLang="ja-JP" sz="2600" dirty="0" smtClean="0"/>
          </a:p>
          <a:p>
            <a:pPr marL="0" indent="0">
              <a:buNone/>
            </a:pPr>
            <a:r>
              <a:rPr lang="ja-JP" altLang="en-US" sz="2600" dirty="0" smtClean="0">
                <a:solidFill>
                  <a:srgbClr val="FF0000"/>
                </a:solidFill>
              </a:rPr>
              <a:t>全体の多数決だったら</a:t>
            </a:r>
            <a:r>
              <a:rPr lang="ja-JP" altLang="en-US" sz="2600" dirty="0" smtClean="0"/>
              <a:t>北海道だったのに・・・</a:t>
            </a:r>
            <a:endParaRPr lang="en-US" altLang="ja-JP" sz="2600" dirty="0" smtClean="0"/>
          </a:p>
          <a:p>
            <a:pPr marL="0" indent="0">
              <a:buNone/>
            </a:pPr>
            <a:r>
              <a:rPr lang="ja-JP" altLang="en-US" sz="2600" dirty="0" smtClean="0"/>
              <a:t>⇒本当に民主主義？</a:t>
            </a:r>
            <a:endParaRPr lang="en-US" altLang="ja-JP" sz="2600" dirty="0" smtClean="0"/>
          </a:p>
          <a:p>
            <a:pPr marL="0" indent="0">
              <a:buNone/>
            </a:pPr>
            <a:r>
              <a:rPr lang="ja-JP" altLang="en-US" sz="2600" dirty="0" smtClean="0"/>
              <a:t>　同じことが国会でも起こりうるから問題。</a:t>
            </a:r>
          </a:p>
        </p:txBody>
      </p:sp>
      <p:sp>
        <p:nvSpPr>
          <p:cNvPr id="24579" name="タイトル 1"/>
          <p:cNvSpPr>
            <a:spLocks noGrp="1"/>
          </p:cNvSpPr>
          <p:nvPr>
            <p:ph type="title"/>
          </p:nvPr>
        </p:nvSpPr>
        <p:spPr>
          <a:xfrm>
            <a:off x="1371600" y="762000"/>
            <a:ext cx="6224588" cy="838200"/>
          </a:xfrm>
        </p:spPr>
        <p:txBody>
          <a:bodyPr/>
          <a:lstStyle/>
          <a:p>
            <a:r>
              <a:rPr lang="ja-JP" altLang="en-US" dirty="0" smtClean="0"/>
              <a:t>一票の格差って何？</a:t>
            </a:r>
          </a:p>
        </p:txBody>
      </p:sp>
      <p:graphicFrame>
        <p:nvGraphicFramePr>
          <p:cNvPr id="4" name="表 3"/>
          <p:cNvGraphicFramePr>
            <a:graphicFrameLocks noGrp="1"/>
          </p:cNvGraphicFramePr>
          <p:nvPr>
            <p:extLst/>
          </p:nvPr>
        </p:nvGraphicFramePr>
        <p:xfrm>
          <a:off x="1500188" y="2060848"/>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84049283"/>
                    </a:ext>
                  </a:extLst>
                </a:gridCol>
                <a:gridCol w="2032000">
                  <a:extLst>
                    <a:ext uri="{9D8B030D-6E8A-4147-A177-3AD203B41FA5}">
                      <a16:colId xmlns:a16="http://schemas.microsoft.com/office/drawing/2014/main" val="1354903686"/>
                    </a:ext>
                  </a:extLst>
                </a:gridCol>
                <a:gridCol w="2032000">
                  <a:extLst>
                    <a:ext uri="{9D8B030D-6E8A-4147-A177-3AD203B41FA5}">
                      <a16:colId xmlns:a16="http://schemas.microsoft.com/office/drawing/2014/main" val="1625336511"/>
                    </a:ext>
                  </a:extLst>
                </a:gridCol>
              </a:tblGrid>
              <a:tr h="370840">
                <a:tc>
                  <a:txBody>
                    <a:bodyPr/>
                    <a:lstStyle/>
                    <a:p>
                      <a:endParaRPr kumimoji="1" lang="ja-JP" altLang="en-US" dirty="0"/>
                    </a:p>
                  </a:txBody>
                  <a:tcPr/>
                </a:tc>
                <a:tc>
                  <a:txBody>
                    <a:bodyPr/>
                    <a:lstStyle/>
                    <a:p>
                      <a:pPr algn="ctr"/>
                      <a:r>
                        <a:rPr kumimoji="1" lang="ja-JP" altLang="en-US" dirty="0" smtClean="0"/>
                        <a:t>北海道</a:t>
                      </a:r>
                      <a:endParaRPr kumimoji="1" lang="ja-JP" altLang="en-US" dirty="0"/>
                    </a:p>
                  </a:txBody>
                  <a:tcPr/>
                </a:tc>
                <a:tc>
                  <a:txBody>
                    <a:bodyPr/>
                    <a:lstStyle/>
                    <a:p>
                      <a:pPr algn="ctr"/>
                      <a:r>
                        <a:rPr kumimoji="1" lang="ja-JP" altLang="en-US" dirty="0" smtClean="0"/>
                        <a:t>沖縄</a:t>
                      </a:r>
                      <a:endParaRPr kumimoji="1" lang="ja-JP" altLang="en-US" dirty="0"/>
                    </a:p>
                  </a:txBody>
                  <a:tcPr/>
                </a:tc>
                <a:extLst>
                  <a:ext uri="{0D108BD9-81ED-4DB2-BD59-A6C34878D82A}">
                    <a16:rowId xmlns:a16="http://schemas.microsoft.com/office/drawing/2014/main" val="3603431719"/>
                  </a:ext>
                </a:extLst>
              </a:tr>
              <a:tr h="370840">
                <a:tc>
                  <a:txBody>
                    <a:bodyPr/>
                    <a:lstStyle/>
                    <a:p>
                      <a:r>
                        <a:rPr kumimoji="1" lang="ja-JP" altLang="en-US" dirty="0" smtClean="0"/>
                        <a:t>宮城クラス（</a:t>
                      </a:r>
                      <a:r>
                        <a:rPr kumimoji="1" lang="en-US" altLang="ja-JP" dirty="0" smtClean="0"/>
                        <a:t>30</a:t>
                      </a:r>
                      <a:r>
                        <a:rPr kumimoji="1" lang="ja-JP" altLang="en-US" dirty="0" smtClean="0"/>
                        <a:t>人）</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132975067"/>
                  </a:ext>
                </a:extLst>
              </a:tr>
              <a:tr h="370840">
                <a:tc>
                  <a:txBody>
                    <a:bodyPr/>
                    <a:lstStyle/>
                    <a:p>
                      <a:r>
                        <a:rPr kumimoji="1" lang="ja-JP" altLang="en-US" dirty="0" smtClean="0"/>
                        <a:t>福井クラス（</a:t>
                      </a:r>
                      <a:r>
                        <a:rPr kumimoji="1" lang="en-US" altLang="ja-JP" dirty="0" smtClean="0"/>
                        <a:t>10</a:t>
                      </a:r>
                      <a:r>
                        <a:rPr kumimoji="1" lang="ja-JP" altLang="en-US" dirty="0" smtClean="0"/>
                        <a:t>人</a:t>
                      </a:r>
                      <a:r>
                        <a:rPr kumimoji="1" lang="en-US" altLang="ja-JP" dirty="0" smtClean="0"/>
                        <a:t>)</a:t>
                      </a:r>
                    </a:p>
                  </a:txBody>
                  <a:tcPr/>
                </a:tc>
                <a:tc>
                  <a:txBody>
                    <a:bodyPr/>
                    <a:lstStyle/>
                    <a:p>
                      <a:endParaRPr kumimoji="1" lang="ja-JP" altLang="en-US" dirty="0"/>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35338186"/>
                  </a:ext>
                </a:extLst>
              </a:tr>
              <a:tr h="370840">
                <a:tc>
                  <a:txBody>
                    <a:bodyPr/>
                    <a:lstStyle/>
                    <a:p>
                      <a:r>
                        <a:rPr kumimoji="1" lang="ja-JP" altLang="en-US" dirty="0" smtClean="0"/>
                        <a:t>佐賀クラス（</a:t>
                      </a:r>
                      <a:r>
                        <a:rPr kumimoji="1" lang="en-US" altLang="ja-JP" dirty="0" smtClean="0"/>
                        <a:t>10</a:t>
                      </a:r>
                      <a:r>
                        <a:rPr kumimoji="1" lang="ja-JP" altLang="en-US" dirty="0" smtClean="0"/>
                        <a:t>人）</a:t>
                      </a:r>
                      <a:endParaRPr kumimoji="1" lang="ja-JP" altLang="en-US" dirty="0"/>
                    </a:p>
                  </a:txBody>
                  <a:tcPr/>
                </a:tc>
                <a:tc>
                  <a:txBody>
                    <a:bodyPr/>
                    <a:lstStyle/>
                    <a:p>
                      <a:endParaRPr kumimoji="1" lang="ja-JP" altLang="en-US"/>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2602544025"/>
                  </a:ext>
                </a:extLst>
              </a:tr>
            </a:tbl>
          </a:graphicData>
        </a:graphic>
      </p:graphicFrame>
    </p:spTree>
    <p:extLst>
      <p:ext uri="{BB962C8B-B14F-4D97-AF65-F5344CB8AC3E}">
        <p14:creationId xmlns:p14="http://schemas.microsoft.com/office/powerpoint/2010/main" val="780541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タイトル 1"/>
          <p:cNvSpPr>
            <a:spLocks noGrp="1"/>
          </p:cNvSpPr>
          <p:nvPr>
            <p:ph type="title"/>
          </p:nvPr>
        </p:nvSpPr>
        <p:spPr/>
        <p:txBody>
          <a:bodyPr/>
          <a:lstStyle/>
          <a:p>
            <a:endParaRPr lang="ja-JP" altLang="en-US" smtClean="0"/>
          </a:p>
        </p:txBody>
      </p:sp>
      <p:sp>
        <p:nvSpPr>
          <p:cNvPr id="132099"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fld id="{53023E26-ABC8-4812-8496-B9004D705CB0}" type="slidenum">
              <a:rPr kumimoji="0" lang="en-US" altLang="ja-JP" sz="1600" smtClean="0">
                <a:solidFill>
                  <a:srgbClr val="003399"/>
                </a:solidFill>
              </a:rPr>
              <a:pPr>
                <a:spcBef>
                  <a:spcPct val="0"/>
                </a:spcBef>
                <a:buClrTx/>
                <a:buSzTx/>
                <a:buFontTx/>
                <a:buNone/>
              </a:pPr>
              <a:t>60</a:t>
            </a:fld>
            <a:endParaRPr kumimoji="0" lang="en-US" altLang="ja-JP" sz="1600" smtClean="0">
              <a:solidFill>
                <a:srgbClr val="003399"/>
              </a:solidFill>
            </a:endParaRPr>
          </a:p>
        </p:txBody>
      </p:sp>
      <p:pic>
        <p:nvPicPr>
          <p:cNvPr id="132100" name="コンテンツ プレースホルダー 4" descr="C:\Users\2012633go\AppData\Local\Microsoft\Windows\INetCache\Content.Outlook\7U0TI7WF\CIMG563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691680" y="1168524"/>
            <a:ext cx="6265117" cy="4610099"/>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タイトル 1"/>
          <p:cNvSpPr>
            <a:spLocks noGrp="1"/>
          </p:cNvSpPr>
          <p:nvPr>
            <p:ph type="title"/>
          </p:nvPr>
        </p:nvSpPr>
        <p:spPr>
          <a:xfrm>
            <a:off x="755650" y="762000"/>
            <a:ext cx="8188325" cy="838200"/>
          </a:xfrm>
        </p:spPr>
        <p:txBody>
          <a:bodyPr/>
          <a:lstStyle/>
          <a:p>
            <a:pPr algn="r"/>
            <a:r>
              <a:rPr lang="ja-JP" altLang="en-US" smtClean="0"/>
              <a:t>高校への期日前投票所の設置</a:t>
            </a:r>
          </a:p>
        </p:txBody>
      </p:sp>
      <p:sp>
        <p:nvSpPr>
          <p:cNvPr id="134147" name="コンテンツ プレースホルダー 2"/>
          <p:cNvSpPr>
            <a:spLocks noGrp="1"/>
          </p:cNvSpPr>
          <p:nvPr>
            <p:ph idx="1"/>
          </p:nvPr>
        </p:nvSpPr>
        <p:spPr>
          <a:xfrm>
            <a:off x="179388" y="2101850"/>
            <a:ext cx="8713787" cy="4114800"/>
          </a:xfrm>
        </p:spPr>
        <p:txBody>
          <a:bodyPr/>
          <a:lstStyle/>
          <a:p>
            <a:pPr marL="0" indent="0">
              <a:buFont typeface="Wingdings" panose="05000000000000000000" pitchFamily="2" charset="2"/>
              <a:buNone/>
            </a:pPr>
            <a:r>
              <a:rPr lang="ja-JP" altLang="en-US" smtClean="0"/>
              <a:t>＜生徒からの主な意見＞</a:t>
            </a:r>
            <a:endParaRPr lang="en-US" altLang="ja-JP" smtClean="0"/>
          </a:p>
          <a:p>
            <a:pPr marL="0" indent="0">
              <a:buFont typeface="Wingdings" panose="05000000000000000000" pitchFamily="2" charset="2"/>
              <a:buNone/>
            </a:pPr>
            <a:r>
              <a:rPr lang="ja-JP" altLang="en-US" smtClean="0"/>
              <a:t>「いい経験になった。今後も地域のために選挙に参加したいと思った」</a:t>
            </a:r>
            <a:endParaRPr lang="en-US" altLang="ja-JP" smtClean="0"/>
          </a:p>
          <a:p>
            <a:pPr marL="0" indent="0">
              <a:buFont typeface="Wingdings" panose="05000000000000000000" pitchFamily="2" charset="2"/>
              <a:buNone/>
            </a:pPr>
            <a:r>
              <a:rPr lang="ja-JP" altLang="en-US" smtClean="0"/>
              <a:t>「社会に貢献できた気もしたが、投票する上でその人に入れることの責任を少し感じた。」</a:t>
            </a:r>
          </a:p>
        </p:txBody>
      </p:sp>
      <p:sp>
        <p:nvSpPr>
          <p:cNvPr id="134148"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fld id="{3299E14B-4E60-4FF2-8570-2E1214ECA091}" type="slidenum">
              <a:rPr kumimoji="0" lang="en-US" altLang="ja-JP" sz="1600" smtClean="0">
                <a:solidFill>
                  <a:srgbClr val="003399"/>
                </a:solidFill>
              </a:rPr>
              <a:pPr>
                <a:spcBef>
                  <a:spcPct val="0"/>
                </a:spcBef>
                <a:buClrTx/>
                <a:buSzTx/>
                <a:buFontTx/>
                <a:buNone/>
              </a:pPr>
              <a:t>61</a:t>
            </a:fld>
            <a:endParaRPr kumimoji="0" lang="en-US" altLang="ja-JP" sz="1600" smtClean="0">
              <a:solidFill>
                <a:srgbClr val="003399"/>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755650" y="1844675"/>
            <a:ext cx="77041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Clr>
                <a:srgbClr val="FF0000"/>
              </a:buClr>
              <a:buSzPct val="100000"/>
              <a:buFont typeface="Wingdings" pitchFamily="2" charset="2"/>
              <a:buChar char="p"/>
              <a:defRPr/>
            </a:pPr>
            <a:r>
              <a:rPr lang="ja-JP" altLang="en-US" sz="1200" dirty="0" smtClean="0"/>
              <a:t>　</a:t>
            </a:r>
            <a:r>
              <a:rPr lang="ja-JP" altLang="en-US" sz="2000" dirty="0" smtClean="0"/>
              <a:t>　</a:t>
            </a:r>
            <a:r>
              <a:rPr lang="ja-JP" altLang="en-US" sz="2800" b="1" dirty="0" smtClean="0"/>
              <a:t>候補者の名前を知るには</a:t>
            </a:r>
          </a:p>
          <a:p>
            <a:pPr algn="l">
              <a:buClr>
                <a:schemeClr val="bg1"/>
              </a:buClr>
              <a:buSzPct val="100000"/>
              <a:defRPr/>
            </a:pPr>
            <a:r>
              <a:rPr lang="ja-JP" altLang="en-US" sz="2000" dirty="0" smtClean="0"/>
              <a:t>　・国政選挙や宮城県知事・議員選挙　宮城県選挙管理委員会のＨＰ</a:t>
            </a:r>
          </a:p>
          <a:p>
            <a:pPr algn="l">
              <a:buClr>
                <a:schemeClr val="bg1"/>
              </a:buClr>
              <a:buSzPct val="100000"/>
              <a:defRPr/>
            </a:pPr>
            <a:r>
              <a:rPr lang="ja-JP" altLang="en-US" sz="2000" dirty="0"/>
              <a:t>　</a:t>
            </a:r>
            <a:r>
              <a:rPr lang="ja-JP" altLang="en-US" sz="2000" dirty="0" smtClean="0"/>
              <a:t>・市町村の選挙　市町村選挙管理委員会のＨＰなど</a:t>
            </a:r>
            <a:endParaRPr lang="en-US" altLang="ja-JP" sz="2000" dirty="0" smtClean="0"/>
          </a:p>
          <a:p>
            <a:pPr algn="l">
              <a:buClr>
                <a:schemeClr val="bg1"/>
              </a:buClr>
              <a:buSzPct val="100000"/>
              <a:defRPr/>
            </a:pPr>
            <a:r>
              <a:rPr lang="ja-JP" altLang="en-US" sz="2000" dirty="0"/>
              <a:t>　</a:t>
            </a:r>
            <a:r>
              <a:rPr lang="ja-JP" altLang="en-US" sz="2000" dirty="0" smtClean="0"/>
              <a:t>・政治山（</a:t>
            </a:r>
            <a:r>
              <a:rPr lang="en-US" altLang="ja-JP" sz="2000" dirty="0">
                <a:hlinkClick r:id="rId3"/>
              </a:rPr>
              <a:t>https://seijiyama.jp/</a:t>
            </a:r>
            <a:r>
              <a:rPr lang="ja-JP" altLang="en-US" sz="2000" dirty="0" smtClean="0"/>
              <a:t>）</a:t>
            </a:r>
          </a:p>
          <a:p>
            <a:pPr algn="l">
              <a:buClr>
                <a:schemeClr val="bg1"/>
              </a:buClr>
              <a:buSzPct val="100000"/>
              <a:defRPr/>
            </a:pPr>
            <a:r>
              <a:rPr lang="ja-JP" altLang="en-US" sz="2000" dirty="0"/>
              <a:t>　</a:t>
            </a:r>
            <a:r>
              <a:rPr lang="ja-JP" altLang="en-US" sz="2000" dirty="0" smtClean="0"/>
              <a:t>・選挙ドットコム（</a:t>
            </a:r>
            <a:r>
              <a:rPr lang="en-US" altLang="ja-JP" sz="2000" dirty="0" smtClean="0">
                <a:hlinkClick r:id="rId4"/>
              </a:rPr>
              <a:t>http</a:t>
            </a:r>
            <a:r>
              <a:rPr lang="en-US" altLang="ja-JP" sz="2000" dirty="0">
                <a:hlinkClick r:id="rId4"/>
              </a:rPr>
              <a:t>://</a:t>
            </a:r>
            <a:r>
              <a:rPr lang="en-US" altLang="ja-JP" sz="2000" dirty="0" smtClean="0">
                <a:hlinkClick r:id="rId4"/>
              </a:rPr>
              <a:t>go2senkyo.com/</a:t>
            </a:r>
            <a:r>
              <a:rPr lang="ja-JP" altLang="en-US" sz="2000" dirty="0" smtClean="0"/>
              <a:t>）</a:t>
            </a:r>
            <a:endParaRPr lang="en-US" altLang="ja-JP" sz="2000" dirty="0" smtClean="0"/>
          </a:p>
          <a:p>
            <a:pPr algn="l">
              <a:buClr>
                <a:schemeClr val="bg1"/>
              </a:buClr>
              <a:buSzPct val="100000"/>
              <a:defRPr/>
            </a:pPr>
            <a:endParaRPr lang="ja-JP" altLang="en-US" sz="2000" dirty="0" smtClean="0"/>
          </a:p>
          <a:p>
            <a:pPr algn="l">
              <a:buClr>
                <a:schemeClr val="bg1"/>
              </a:buClr>
              <a:buSzPct val="100000"/>
              <a:buFont typeface="Wingdings" pitchFamily="2" charset="2"/>
              <a:buNone/>
              <a:defRPr/>
            </a:pPr>
            <a:endParaRPr lang="ja-JP" altLang="en-US" sz="1200" dirty="0" smtClean="0"/>
          </a:p>
          <a:p>
            <a:pPr>
              <a:buClr>
                <a:schemeClr val="bg1"/>
              </a:buClr>
              <a:buSzPct val="100000"/>
              <a:buFont typeface="Wingdings" pitchFamily="2" charset="2"/>
              <a:buNone/>
              <a:defRPr/>
            </a:pPr>
            <a:endParaRPr lang="ja-JP" altLang="en-US" sz="1200" dirty="0" smtClean="0"/>
          </a:p>
        </p:txBody>
      </p:sp>
      <p:sp>
        <p:nvSpPr>
          <p:cNvPr id="138243"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候補者の情報収集</a:t>
            </a:r>
          </a:p>
        </p:txBody>
      </p:sp>
      <p:pic>
        <p:nvPicPr>
          <p:cNvPr id="1382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941763"/>
            <a:ext cx="3359150" cy="2151062"/>
          </a:xfrm>
          <a:prstGeom prst="rect">
            <a:avLst/>
          </a:prstGeom>
          <a:noFill/>
          <a:ln w="9525">
            <a:solidFill>
              <a:srgbClr val="00B05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39" descr="\\172.20.33.16\市町村課共通\70選挙\選挙啓発\■H29冊子作り（高校生版）\AC\IMG_0682.JPG"/>
          <p:cNvPicPr>
            <a:picLocks noChangeAspect="1" noChangeArrowheads="1"/>
          </p:cNvPicPr>
          <p:nvPr/>
        </p:nvPicPr>
        <p:blipFill>
          <a:blip r:embed="rId6"/>
          <a:srcRect/>
          <a:stretch>
            <a:fillRect/>
          </a:stretch>
        </p:blipFill>
        <p:spPr bwMode="auto">
          <a:xfrm>
            <a:off x="5703888" y="4005263"/>
            <a:ext cx="2157412" cy="20875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8246" name="角丸四角形 1"/>
          <p:cNvSpPr>
            <a:spLocks noChangeArrowheads="1"/>
          </p:cNvSpPr>
          <p:nvPr/>
        </p:nvSpPr>
        <p:spPr bwMode="auto">
          <a:xfrm>
            <a:off x="1022350" y="3868738"/>
            <a:ext cx="3228975" cy="322262"/>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4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宮城県選挙管理委員会ホームページ</a:t>
            </a:r>
            <a:endParaRPr lang="ja-JP" altLang="en-US" sz="1400">
              <a:latin typeface="Tahoma" panose="020B0604030504040204" pitchFamily="34" charset="0"/>
              <a:ea typeface="ＭＳ Ｐゴシック" panose="020B0600070205080204" pitchFamily="50" charset="-128"/>
            </a:endParaRPr>
          </a:p>
        </p:txBody>
      </p:sp>
      <p:sp>
        <p:nvSpPr>
          <p:cNvPr id="138247" name="角丸四角形 1"/>
          <p:cNvSpPr>
            <a:spLocks noChangeArrowheads="1"/>
          </p:cNvSpPr>
          <p:nvPr/>
        </p:nvSpPr>
        <p:spPr bwMode="auto">
          <a:xfrm>
            <a:off x="5262563" y="3830638"/>
            <a:ext cx="1504950" cy="322262"/>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4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400">
              <a:latin typeface="Tahoma" panose="020B0604030504040204" pitchFamily="34" charset="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候補者の情報収集</a:t>
            </a:r>
          </a:p>
        </p:txBody>
      </p:sp>
      <p:sp>
        <p:nvSpPr>
          <p:cNvPr id="9" name="コンテンツ プレースホルダー 2"/>
          <p:cNvSpPr txBox="1">
            <a:spLocks/>
          </p:cNvSpPr>
          <p:nvPr/>
        </p:nvSpPr>
        <p:spPr bwMode="auto">
          <a:xfrm>
            <a:off x="827088" y="1916113"/>
            <a:ext cx="748982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228600" indent="-228600" algn="l">
              <a:buClr>
                <a:srgbClr val="FF0000"/>
              </a:buClr>
              <a:buSzPct val="150000"/>
              <a:buFont typeface="Wingdings" pitchFamily="2" charset="2"/>
              <a:buChar char="p"/>
              <a:defRPr/>
            </a:pPr>
            <a:r>
              <a:rPr lang="ja-JP" altLang="en-US" sz="1200" dirty="0" smtClean="0"/>
              <a:t>　　</a:t>
            </a:r>
            <a:r>
              <a:rPr lang="ja-JP" altLang="en-US" sz="2800" b="1" dirty="0" smtClean="0"/>
              <a:t>候補者の政策を知るには</a:t>
            </a:r>
          </a:p>
          <a:p>
            <a:pPr algn="l">
              <a:buClr>
                <a:schemeClr val="bg1"/>
              </a:buClr>
              <a:buSzPct val="100000"/>
              <a:defRPr/>
            </a:pPr>
            <a:r>
              <a:rPr lang="ja-JP" altLang="en-US" sz="2000" dirty="0" smtClean="0"/>
              <a:t>  ・　選挙公報　投票日の２日前までに、全世帯に配布される</a:t>
            </a:r>
          </a:p>
          <a:p>
            <a:pPr algn="l">
              <a:buClr>
                <a:schemeClr val="bg1"/>
              </a:buClr>
              <a:buSzPct val="100000"/>
              <a:defRPr/>
            </a:pPr>
            <a:r>
              <a:rPr lang="ja-JP" altLang="en-US" sz="2000" dirty="0"/>
              <a:t>　</a:t>
            </a:r>
            <a:r>
              <a:rPr lang="ja-JP" altLang="en-US" sz="2000" dirty="0" smtClean="0"/>
              <a:t>・　政見放送　国政選挙や知事選挙のみ</a:t>
            </a:r>
          </a:p>
          <a:p>
            <a:pPr algn="l">
              <a:buClr>
                <a:schemeClr val="bg1"/>
              </a:buClr>
              <a:buSzPct val="100000"/>
              <a:defRPr/>
            </a:pPr>
            <a:r>
              <a:rPr lang="ja-JP" altLang="en-US" sz="2000" dirty="0" smtClean="0"/>
              <a:t>　・　候補者のＳＮＳ</a:t>
            </a:r>
            <a:r>
              <a:rPr lang="ja-JP" altLang="en-US" sz="2000" dirty="0"/>
              <a:t>　</a:t>
            </a:r>
            <a:endParaRPr lang="ja-JP" altLang="en-US" sz="2000" dirty="0" smtClean="0"/>
          </a:p>
          <a:p>
            <a:pPr algn="l">
              <a:buClr>
                <a:schemeClr val="bg1"/>
              </a:buClr>
              <a:buSzPct val="100000"/>
              <a:defRPr/>
            </a:pPr>
            <a:r>
              <a:rPr lang="ja-JP" altLang="en-US" sz="2000" dirty="0"/>
              <a:t>　</a:t>
            </a:r>
            <a:r>
              <a:rPr lang="ja-JP" altLang="en-US" sz="2000" dirty="0" smtClean="0"/>
              <a:t>・　候補者の公開討論会　候補者の生の声を聞く機会</a:t>
            </a:r>
          </a:p>
          <a:p>
            <a:pPr algn="l">
              <a:buClr>
                <a:schemeClr val="bg1"/>
              </a:buClr>
              <a:buSzPct val="100000"/>
              <a:defRPr/>
            </a:pPr>
            <a:r>
              <a:rPr lang="ja-JP" altLang="en-US" sz="2000" dirty="0"/>
              <a:t>　</a:t>
            </a:r>
          </a:p>
          <a:p>
            <a:pPr algn="l">
              <a:buClr>
                <a:schemeClr val="bg1"/>
              </a:buClr>
              <a:buSzPct val="100000"/>
              <a:buFont typeface="Wingdings" pitchFamily="2" charset="2"/>
              <a:buNone/>
              <a:defRPr/>
            </a:pPr>
            <a:endParaRPr lang="ja-JP" altLang="en-US" sz="1050" dirty="0" smtClean="0"/>
          </a:p>
          <a:p>
            <a:pPr algn="l">
              <a:buClr>
                <a:schemeClr val="bg1"/>
              </a:buClr>
              <a:buSzPct val="100000"/>
              <a:buFont typeface="Wingdings" pitchFamily="2" charset="2"/>
              <a:buNone/>
              <a:defRPr/>
            </a:pPr>
            <a:endParaRPr lang="ja-JP" altLang="en-US" sz="1200" dirty="0" smtClean="0"/>
          </a:p>
          <a:p>
            <a:pPr>
              <a:buClr>
                <a:schemeClr val="bg1"/>
              </a:buClr>
              <a:buSzPct val="100000"/>
              <a:buFont typeface="Wingdings" pitchFamily="2" charset="2"/>
              <a:buNone/>
              <a:defRPr/>
            </a:pPr>
            <a:endParaRPr lang="ja-JP" altLang="en-US" sz="1200" dirty="0" smtClean="0"/>
          </a:p>
        </p:txBody>
      </p:sp>
      <p:pic>
        <p:nvPicPr>
          <p:cNvPr id="140292" name="Picture 3" descr="\\172.20.33.16\市町村課共通\70選挙\選挙啓発\■H29冊子作り（高校生版）\AC\IMG_06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4443413"/>
            <a:ext cx="1673225"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T0521154\Desktop\net_senkyo.png"/>
          <p:cNvPicPr>
            <a:picLocks noChangeAspect="1" noChangeArrowheads="1"/>
          </p:cNvPicPr>
          <p:nvPr/>
        </p:nvPicPr>
        <p:blipFill>
          <a:blip r:embed="rId4"/>
          <a:srcRect/>
          <a:stretch>
            <a:fillRect/>
          </a:stretch>
        </p:blipFill>
        <p:spPr bwMode="auto">
          <a:xfrm>
            <a:off x="4338638" y="4545013"/>
            <a:ext cx="1531937" cy="1357312"/>
          </a:xfrm>
          <a:prstGeom prst="rect">
            <a:avLst/>
          </a:prstGeom>
          <a:solidFill>
            <a:schemeClr val="bg1"/>
          </a:solidFill>
          <a:ln>
            <a:noFill/>
          </a:ln>
          <a:effectLst>
            <a:outerShdw blurRad="50800" dist="38100" dir="2700000" algn="tl" rotWithShape="0">
              <a:prstClr val="black">
                <a:alpha val="40000"/>
              </a:prstClr>
            </a:outerShdw>
          </a:effectLst>
        </p:spPr>
      </p:pic>
      <p:pic>
        <p:nvPicPr>
          <p:cNvPr id="12" name="Picture 2" descr="C:\Users\2000362fa\Desktop\AC\IMG_0651.jpg"/>
          <p:cNvPicPr>
            <a:picLocks noChangeAspect="1" noChangeArrowheads="1"/>
          </p:cNvPicPr>
          <p:nvPr/>
        </p:nvPicPr>
        <p:blipFill>
          <a:blip r:embed="rId5"/>
          <a:srcRect/>
          <a:stretch>
            <a:fillRect/>
          </a:stretch>
        </p:blipFill>
        <p:spPr bwMode="auto">
          <a:xfrm>
            <a:off x="2592388" y="4581525"/>
            <a:ext cx="1433512" cy="13795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角丸四角形 1"/>
          <p:cNvSpPr>
            <a:spLocks noChangeArrowheads="1"/>
          </p:cNvSpPr>
          <p:nvPr/>
        </p:nvSpPr>
        <p:spPr bwMode="auto">
          <a:xfrm>
            <a:off x="1116013" y="4294188"/>
            <a:ext cx="1217612" cy="30003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600">
              <a:latin typeface="Tahoma" panose="020B0604030504040204" pitchFamily="34" charset="0"/>
              <a:ea typeface="ＭＳ Ｐゴシック" panose="020B0600070205080204" pitchFamily="50" charset="-128"/>
            </a:endParaRPr>
          </a:p>
        </p:txBody>
      </p:sp>
      <p:sp>
        <p:nvSpPr>
          <p:cNvPr id="140296" name="角丸四角形 1"/>
          <p:cNvSpPr>
            <a:spLocks noChangeArrowheads="1"/>
          </p:cNvSpPr>
          <p:nvPr/>
        </p:nvSpPr>
        <p:spPr bwMode="auto">
          <a:xfrm>
            <a:off x="2700338" y="4283075"/>
            <a:ext cx="1219200" cy="2984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600">
              <a:latin typeface="Tahoma" panose="020B0604030504040204" pitchFamily="34" charset="0"/>
              <a:ea typeface="ＭＳ Ｐゴシック" panose="020B0600070205080204" pitchFamily="50" charset="-128"/>
            </a:endParaRPr>
          </a:p>
        </p:txBody>
      </p:sp>
      <p:sp>
        <p:nvSpPr>
          <p:cNvPr id="140297" name="角丸四角形 1"/>
          <p:cNvSpPr>
            <a:spLocks noChangeArrowheads="1"/>
          </p:cNvSpPr>
          <p:nvPr/>
        </p:nvSpPr>
        <p:spPr bwMode="auto">
          <a:xfrm>
            <a:off x="4208463" y="4283075"/>
            <a:ext cx="1741487" cy="2984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候補者のＳＮＳ</a:t>
            </a:r>
            <a:endParaRPr lang="ja-JP" altLang="en-US" sz="1600">
              <a:latin typeface="Tahoma" panose="020B0604030504040204" pitchFamily="34" charset="0"/>
              <a:ea typeface="ＭＳ Ｐゴシック" panose="020B0600070205080204" pitchFamily="50" charset="-128"/>
            </a:endParaRPr>
          </a:p>
        </p:txBody>
      </p:sp>
      <p:sp>
        <p:nvSpPr>
          <p:cNvPr id="140298" name="角丸四角形 1"/>
          <p:cNvSpPr>
            <a:spLocks noChangeArrowheads="1"/>
          </p:cNvSpPr>
          <p:nvPr/>
        </p:nvSpPr>
        <p:spPr bwMode="auto">
          <a:xfrm>
            <a:off x="6227763" y="4287838"/>
            <a:ext cx="1217612" cy="29368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公開討論会</a:t>
            </a:r>
            <a:endParaRPr lang="ja-JP" altLang="en-US" sz="1600">
              <a:latin typeface="Tahoma" panose="020B0604030504040204" pitchFamily="34" charset="0"/>
              <a:ea typeface="ＭＳ Ｐゴシック" panose="020B0600070205080204" pitchFamily="50" charset="-128"/>
            </a:endParaRPr>
          </a:p>
        </p:txBody>
      </p:sp>
      <p:pic>
        <p:nvPicPr>
          <p:cNvPr id="140299" name="Picture 2" descr="C:\Users\2000362fa\Desktop\IMG_068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4600575"/>
            <a:ext cx="159543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22"/>
          <p:cNvSpPr txBox="1">
            <a:spLocks noChangeArrowheads="1"/>
          </p:cNvSpPr>
          <p:nvPr/>
        </p:nvSpPr>
        <p:spPr bwMode="auto">
          <a:xfrm>
            <a:off x="1547813" y="2133600"/>
            <a:ext cx="7058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　　自分の街に、あったらいいもの</a:t>
            </a:r>
          </a:p>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も　　もしくは、いらないもの</a:t>
            </a:r>
          </a:p>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　　　　　（税金、高い</a:t>
            </a:r>
            <a:r>
              <a:rPr lang="en-US" altLang="ja-JP" b="1">
                <a:solidFill>
                  <a:srgbClr val="C00000"/>
                </a:solidFill>
                <a:latin typeface="Meiryo UI" panose="020B0604030504040204" pitchFamily="50" charset="-128"/>
                <a:ea typeface="Meiryo UI" panose="020B0604030504040204" pitchFamily="50" charset="-128"/>
              </a:rPr>
              <a:t>or</a:t>
            </a:r>
            <a:r>
              <a:rPr lang="ja-JP" altLang="en-US" b="1">
                <a:solidFill>
                  <a:srgbClr val="C00000"/>
                </a:solidFill>
                <a:latin typeface="Meiryo UI" panose="020B0604030504040204" pitchFamily="50" charset="-128"/>
                <a:ea typeface="Meiryo UI" panose="020B0604030504040204" pitchFamily="50" charset="-128"/>
              </a:rPr>
              <a:t>安い）</a:t>
            </a:r>
            <a:endParaRPr lang="en-US" altLang="ja-JP" b="1">
              <a:solidFill>
                <a:srgbClr val="C00000"/>
              </a:solidFill>
              <a:latin typeface="Meiryo UI" panose="020B0604030504040204" pitchFamily="50" charset="-128"/>
              <a:ea typeface="Meiryo UI" panose="020B0604030504040204" pitchFamily="50" charset="-128"/>
            </a:endParaRPr>
          </a:p>
        </p:txBody>
      </p:sp>
      <p:sp>
        <p:nvSpPr>
          <p:cNvPr id="54278" name="テキスト ボックス 23"/>
          <p:cNvSpPr txBox="1">
            <a:spLocks noChangeArrowheads="1"/>
          </p:cNvSpPr>
          <p:nvPr/>
        </p:nvSpPr>
        <p:spPr bwMode="auto">
          <a:xfrm>
            <a:off x="2746375" y="4983163"/>
            <a:ext cx="4391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B050"/>
                </a:solidFill>
                <a:latin typeface="Meiryo UI" panose="020B0604030504040204" pitchFamily="50" charset="-128"/>
                <a:ea typeface="Meiryo UI" panose="020B0604030504040204" pitchFamily="50" charset="-128"/>
              </a:rPr>
              <a:t>将来の自分や街がどうなってほしいか</a:t>
            </a:r>
            <a:endParaRPr lang="en-US" altLang="ja-JP" b="1">
              <a:solidFill>
                <a:srgbClr val="00B050"/>
              </a:solidFill>
              <a:latin typeface="Meiryo UI" panose="020B0604030504040204" pitchFamily="50" charset="-128"/>
              <a:ea typeface="Meiryo UI" panose="020B0604030504040204" pitchFamily="50" charset="-128"/>
            </a:endParaRPr>
          </a:p>
        </p:txBody>
      </p:sp>
      <p:sp>
        <p:nvSpPr>
          <p:cNvPr id="54279" name="テキスト ボックス 24"/>
          <p:cNvSpPr txBox="1">
            <a:spLocks noChangeArrowheads="1"/>
          </p:cNvSpPr>
          <p:nvPr/>
        </p:nvSpPr>
        <p:spPr bwMode="auto">
          <a:xfrm>
            <a:off x="2527300" y="3690938"/>
            <a:ext cx="4570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隣の街と比べて、</a:t>
            </a:r>
          </a:p>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　いいもの</a:t>
            </a:r>
            <a:r>
              <a:rPr lang="en-US" altLang="ja-JP" b="1">
                <a:solidFill>
                  <a:srgbClr val="7030A0"/>
                </a:solidFill>
                <a:latin typeface="Meiryo UI" panose="020B0604030504040204" pitchFamily="50" charset="-128"/>
                <a:ea typeface="Meiryo UI" panose="020B0604030504040204" pitchFamily="50" charset="-128"/>
              </a:rPr>
              <a:t>or</a:t>
            </a:r>
            <a:r>
              <a:rPr lang="ja-JP" altLang="en-US" b="1">
                <a:solidFill>
                  <a:srgbClr val="7030A0"/>
                </a:solidFill>
                <a:latin typeface="Meiryo UI" panose="020B0604030504040204" pitchFamily="50" charset="-128"/>
                <a:ea typeface="Meiryo UI" panose="020B0604030504040204" pitchFamily="50" charset="-128"/>
              </a:rPr>
              <a:t>悪いもの</a:t>
            </a:r>
          </a:p>
        </p:txBody>
      </p:sp>
      <p:sp>
        <p:nvSpPr>
          <p:cNvPr id="142341" name="タイトル 1"/>
          <p:cNvSpPr txBox="1">
            <a:spLocks/>
          </p:cNvSpPr>
          <p:nvPr/>
        </p:nvSpPr>
        <p:spPr bwMode="auto">
          <a:xfrm>
            <a:off x="140335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選挙に行くときの心構え</a:t>
            </a:r>
          </a:p>
        </p:txBody>
      </p:sp>
      <p:pic>
        <p:nvPicPr>
          <p:cNvPr id="7" name="Picture 7" descr="C:\Users\2000362fa\Desktop\IMG_01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2593975"/>
            <a:ext cx="10588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C:\Users\2000362fa\Desktop\IMG_018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662363"/>
            <a:ext cx="9302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円/楕円 8"/>
          <p:cNvSpPr>
            <a:spLocks noChangeArrowheads="1"/>
          </p:cNvSpPr>
          <p:nvPr/>
        </p:nvSpPr>
        <p:spPr bwMode="auto">
          <a:xfrm>
            <a:off x="190500" y="2019300"/>
            <a:ext cx="2409825" cy="1193800"/>
          </a:xfrm>
          <a:prstGeom prst="ellipse">
            <a:avLst/>
          </a:prstGeom>
          <a:solidFill>
            <a:schemeClr val="accent6">
              <a:lumMod val="60000"/>
              <a:lumOff val="40000"/>
            </a:schemeClr>
          </a:solidFill>
          <a:ln>
            <a:noFill/>
          </a:ln>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4800" dirty="0">
                <a:latin typeface="HG創英角ｺﾞｼｯｸUB" pitchFamily="49" charset="-128"/>
                <a:ea typeface="HG創英角ｺﾞｼｯｸUB" pitchFamily="49" charset="-128"/>
              </a:rPr>
              <a:t>自分</a:t>
            </a:r>
          </a:p>
        </p:txBody>
      </p:sp>
      <p:sp>
        <p:nvSpPr>
          <p:cNvPr id="87049" name="円/楕円 9"/>
          <p:cNvSpPr>
            <a:spLocks noChangeArrowheads="1"/>
          </p:cNvSpPr>
          <p:nvPr/>
        </p:nvSpPr>
        <p:spPr bwMode="auto">
          <a:xfrm>
            <a:off x="611188" y="3454400"/>
            <a:ext cx="2409825" cy="1193800"/>
          </a:xfrm>
          <a:prstGeom prst="ellipse">
            <a:avLst/>
          </a:prstGeom>
          <a:solidFill>
            <a:srgbClr val="B1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latin typeface="HG創英角ｺﾞｼｯｸUB" panose="020B0909000000000000" pitchFamily="49" charset="-128"/>
                <a:ea typeface="HG創英角ｺﾞｼｯｸUB" panose="020B0909000000000000" pitchFamily="49" charset="-128"/>
              </a:rPr>
              <a:t>街</a:t>
            </a:r>
          </a:p>
        </p:txBody>
      </p:sp>
      <p:sp>
        <p:nvSpPr>
          <p:cNvPr id="87050" name="円/楕円 10"/>
          <p:cNvSpPr>
            <a:spLocks noChangeArrowheads="1"/>
          </p:cNvSpPr>
          <p:nvPr/>
        </p:nvSpPr>
        <p:spPr bwMode="auto">
          <a:xfrm>
            <a:off x="900113" y="4862513"/>
            <a:ext cx="2408237" cy="119380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latin typeface="HG創英角ｺﾞｼｯｸUB" panose="020B0909000000000000" pitchFamily="49" charset="-128"/>
                <a:ea typeface="HG創英角ｺﾞｼｯｸUB" panose="020B0909000000000000" pitchFamily="49" charset="-128"/>
              </a:rPr>
              <a:t>将来</a:t>
            </a:r>
          </a:p>
        </p:txBody>
      </p:sp>
      <p:pic>
        <p:nvPicPr>
          <p:cNvPr id="87051" name="Picture 7" descr="C:\Users\2000362fa\Desktop\画像\IMG_03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738" y="5056188"/>
            <a:ext cx="107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895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fade">
                                      <p:cBhvr>
                                        <p:cTn id="7" dur="1000"/>
                                        <p:tgtEl>
                                          <p:spTgt spid="86024"/>
                                        </p:tgtEl>
                                      </p:cBhvr>
                                    </p:animEffect>
                                    <p:anim calcmode="lin" valueType="num">
                                      <p:cBhvr>
                                        <p:cTn id="8" dur="1000" fill="hold"/>
                                        <p:tgtEl>
                                          <p:spTgt spid="86024"/>
                                        </p:tgtEl>
                                        <p:attrNameLst>
                                          <p:attrName>ppt_x</p:attrName>
                                        </p:attrNameLst>
                                      </p:cBhvr>
                                      <p:tavLst>
                                        <p:tav tm="0">
                                          <p:val>
                                            <p:strVal val="#ppt_x"/>
                                          </p:val>
                                        </p:tav>
                                        <p:tav tm="100000">
                                          <p:val>
                                            <p:strVal val="#ppt_x"/>
                                          </p:val>
                                        </p:tav>
                                      </p:tavLst>
                                    </p:anim>
                                    <p:anim calcmode="lin" valueType="num">
                                      <p:cBhvr>
                                        <p:cTn id="9" dur="1000" fill="hold"/>
                                        <p:tgtEl>
                                          <p:spTgt spid="860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1000"/>
                                        <p:tgtEl>
                                          <p:spTgt spid="54277"/>
                                        </p:tgtEl>
                                      </p:cBhvr>
                                    </p:animEffect>
                                    <p:anim calcmode="lin" valueType="num">
                                      <p:cBhvr>
                                        <p:cTn id="13" dur="1000" fill="hold"/>
                                        <p:tgtEl>
                                          <p:spTgt spid="54277"/>
                                        </p:tgtEl>
                                        <p:attrNameLst>
                                          <p:attrName>ppt_x</p:attrName>
                                        </p:attrNameLst>
                                      </p:cBhvr>
                                      <p:tavLst>
                                        <p:tav tm="0">
                                          <p:val>
                                            <p:strVal val="#ppt_x"/>
                                          </p:val>
                                        </p:tav>
                                        <p:tav tm="100000">
                                          <p:val>
                                            <p:strVal val="#ppt_x"/>
                                          </p:val>
                                        </p:tav>
                                      </p:tavLst>
                                    </p:anim>
                                    <p:anim calcmode="lin" valueType="num">
                                      <p:cBhvr>
                                        <p:cTn id="14" dur="1000" fill="hold"/>
                                        <p:tgtEl>
                                          <p:spTgt spid="542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7049"/>
                                        </p:tgtEl>
                                        <p:attrNameLst>
                                          <p:attrName>style.visibility</p:attrName>
                                        </p:attrNameLst>
                                      </p:cBhvr>
                                      <p:to>
                                        <p:strVal val="visible"/>
                                      </p:to>
                                    </p:set>
                                    <p:animEffect transition="in" filter="fade">
                                      <p:cBhvr>
                                        <p:cTn id="24" dur="1000"/>
                                        <p:tgtEl>
                                          <p:spTgt spid="87049"/>
                                        </p:tgtEl>
                                      </p:cBhvr>
                                    </p:animEffect>
                                    <p:anim calcmode="lin" valueType="num">
                                      <p:cBhvr>
                                        <p:cTn id="25" dur="1000" fill="hold"/>
                                        <p:tgtEl>
                                          <p:spTgt spid="87049"/>
                                        </p:tgtEl>
                                        <p:attrNameLst>
                                          <p:attrName>ppt_x</p:attrName>
                                        </p:attrNameLst>
                                      </p:cBhvr>
                                      <p:tavLst>
                                        <p:tav tm="0">
                                          <p:val>
                                            <p:strVal val="#ppt_x"/>
                                          </p:val>
                                        </p:tav>
                                        <p:tav tm="100000">
                                          <p:val>
                                            <p:strVal val="#ppt_x"/>
                                          </p:val>
                                        </p:tav>
                                      </p:tavLst>
                                    </p:anim>
                                    <p:anim calcmode="lin" valueType="num">
                                      <p:cBhvr>
                                        <p:cTn id="26" dur="1000" fill="hold"/>
                                        <p:tgtEl>
                                          <p:spTgt spid="870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4279"/>
                                        </p:tgtEl>
                                        <p:attrNameLst>
                                          <p:attrName>style.visibility</p:attrName>
                                        </p:attrNameLst>
                                      </p:cBhvr>
                                      <p:to>
                                        <p:strVal val="visible"/>
                                      </p:to>
                                    </p:set>
                                    <p:animEffect transition="in" filter="fade">
                                      <p:cBhvr>
                                        <p:cTn id="29" dur="1000"/>
                                        <p:tgtEl>
                                          <p:spTgt spid="54279"/>
                                        </p:tgtEl>
                                      </p:cBhvr>
                                    </p:animEffect>
                                    <p:anim calcmode="lin" valueType="num">
                                      <p:cBhvr>
                                        <p:cTn id="30" dur="1000" fill="hold"/>
                                        <p:tgtEl>
                                          <p:spTgt spid="54279"/>
                                        </p:tgtEl>
                                        <p:attrNameLst>
                                          <p:attrName>ppt_x</p:attrName>
                                        </p:attrNameLst>
                                      </p:cBhvr>
                                      <p:tavLst>
                                        <p:tav tm="0">
                                          <p:val>
                                            <p:strVal val="#ppt_x"/>
                                          </p:val>
                                        </p:tav>
                                        <p:tav tm="100000">
                                          <p:val>
                                            <p:strVal val="#ppt_x"/>
                                          </p:val>
                                        </p:tav>
                                      </p:tavLst>
                                    </p:anim>
                                    <p:anim calcmode="lin" valueType="num">
                                      <p:cBhvr>
                                        <p:cTn id="31" dur="1000" fill="hold"/>
                                        <p:tgtEl>
                                          <p:spTgt spid="5427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6"/>
                                        </p:tgtEl>
                                        <p:attrNameLst>
                                          <p:attrName>style.visibility</p:attrName>
                                        </p:attrNameLst>
                                      </p:cBhvr>
                                      <p:to>
                                        <p:strVal val="visible"/>
                                      </p:to>
                                    </p:set>
                                    <p:animEffect transition="in" filter="fade">
                                      <p:cBhvr>
                                        <p:cTn id="34" dur="1000"/>
                                        <p:tgtEl>
                                          <p:spTgt spid="58376"/>
                                        </p:tgtEl>
                                      </p:cBhvr>
                                    </p:animEffect>
                                    <p:anim calcmode="lin" valueType="num">
                                      <p:cBhvr>
                                        <p:cTn id="35" dur="1000" fill="hold"/>
                                        <p:tgtEl>
                                          <p:spTgt spid="58376"/>
                                        </p:tgtEl>
                                        <p:attrNameLst>
                                          <p:attrName>ppt_x</p:attrName>
                                        </p:attrNameLst>
                                      </p:cBhvr>
                                      <p:tavLst>
                                        <p:tav tm="0">
                                          <p:val>
                                            <p:strVal val="#ppt_x"/>
                                          </p:val>
                                        </p:tav>
                                        <p:tav tm="100000">
                                          <p:val>
                                            <p:strVal val="#ppt_x"/>
                                          </p:val>
                                        </p:tav>
                                      </p:tavLst>
                                    </p:anim>
                                    <p:anim calcmode="lin" valueType="num">
                                      <p:cBhvr>
                                        <p:cTn id="36" dur="1000" fill="hold"/>
                                        <p:tgtEl>
                                          <p:spTgt spid="5837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7050"/>
                                        </p:tgtEl>
                                        <p:attrNameLst>
                                          <p:attrName>style.visibility</p:attrName>
                                        </p:attrNameLst>
                                      </p:cBhvr>
                                      <p:to>
                                        <p:strVal val="visible"/>
                                      </p:to>
                                    </p:set>
                                    <p:animEffect transition="in" filter="fade">
                                      <p:cBhvr>
                                        <p:cTn id="41" dur="1000"/>
                                        <p:tgtEl>
                                          <p:spTgt spid="87050"/>
                                        </p:tgtEl>
                                      </p:cBhvr>
                                    </p:animEffect>
                                    <p:anim calcmode="lin" valueType="num">
                                      <p:cBhvr>
                                        <p:cTn id="42" dur="1000" fill="hold"/>
                                        <p:tgtEl>
                                          <p:spTgt spid="87050"/>
                                        </p:tgtEl>
                                        <p:attrNameLst>
                                          <p:attrName>ppt_x</p:attrName>
                                        </p:attrNameLst>
                                      </p:cBhvr>
                                      <p:tavLst>
                                        <p:tav tm="0">
                                          <p:val>
                                            <p:strVal val="#ppt_x"/>
                                          </p:val>
                                        </p:tav>
                                        <p:tav tm="100000">
                                          <p:val>
                                            <p:strVal val="#ppt_x"/>
                                          </p:val>
                                        </p:tav>
                                      </p:tavLst>
                                    </p:anim>
                                    <p:anim calcmode="lin" valueType="num">
                                      <p:cBhvr>
                                        <p:cTn id="43" dur="1000" fill="hold"/>
                                        <p:tgtEl>
                                          <p:spTgt spid="8705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4278"/>
                                        </p:tgtEl>
                                        <p:attrNameLst>
                                          <p:attrName>style.visibility</p:attrName>
                                        </p:attrNameLst>
                                      </p:cBhvr>
                                      <p:to>
                                        <p:strVal val="visible"/>
                                      </p:to>
                                    </p:set>
                                    <p:animEffect transition="in" filter="fade">
                                      <p:cBhvr>
                                        <p:cTn id="46" dur="1000"/>
                                        <p:tgtEl>
                                          <p:spTgt spid="54278"/>
                                        </p:tgtEl>
                                      </p:cBhvr>
                                    </p:animEffect>
                                    <p:anim calcmode="lin" valueType="num">
                                      <p:cBhvr>
                                        <p:cTn id="47" dur="1000" fill="hold"/>
                                        <p:tgtEl>
                                          <p:spTgt spid="54278"/>
                                        </p:tgtEl>
                                        <p:attrNameLst>
                                          <p:attrName>ppt_x</p:attrName>
                                        </p:attrNameLst>
                                      </p:cBhvr>
                                      <p:tavLst>
                                        <p:tav tm="0">
                                          <p:val>
                                            <p:strVal val="#ppt_x"/>
                                          </p:val>
                                        </p:tav>
                                        <p:tav tm="100000">
                                          <p:val>
                                            <p:strVal val="#ppt_x"/>
                                          </p:val>
                                        </p:tav>
                                      </p:tavLst>
                                    </p:anim>
                                    <p:anim calcmode="lin" valueType="num">
                                      <p:cBhvr>
                                        <p:cTn id="48" dur="1000" fill="hold"/>
                                        <p:tgtEl>
                                          <p:spTgt spid="5427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7051"/>
                                        </p:tgtEl>
                                        <p:attrNameLst>
                                          <p:attrName>style.visibility</p:attrName>
                                        </p:attrNameLst>
                                      </p:cBhvr>
                                      <p:to>
                                        <p:strVal val="visible"/>
                                      </p:to>
                                    </p:set>
                                    <p:animEffect transition="in" filter="fade">
                                      <p:cBhvr>
                                        <p:cTn id="51" dur="1000"/>
                                        <p:tgtEl>
                                          <p:spTgt spid="87051"/>
                                        </p:tgtEl>
                                      </p:cBhvr>
                                    </p:animEffect>
                                    <p:anim calcmode="lin" valueType="num">
                                      <p:cBhvr>
                                        <p:cTn id="52" dur="1000" fill="hold"/>
                                        <p:tgtEl>
                                          <p:spTgt spid="87051"/>
                                        </p:tgtEl>
                                        <p:attrNameLst>
                                          <p:attrName>ppt_x</p:attrName>
                                        </p:attrNameLst>
                                      </p:cBhvr>
                                      <p:tavLst>
                                        <p:tav tm="0">
                                          <p:val>
                                            <p:strVal val="#ppt_x"/>
                                          </p:val>
                                        </p:tav>
                                        <p:tav tm="100000">
                                          <p:val>
                                            <p:strVal val="#ppt_x"/>
                                          </p:val>
                                        </p:tav>
                                      </p:tavLst>
                                    </p:anim>
                                    <p:anim calcmode="lin" valueType="num">
                                      <p:cBhvr>
                                        <p:cTn id="53" dur="1000" fill="hold"/>
                                        <p:tgtEl>
                                          <p:spTgt spid="87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86024" grpId="0" animBg="1"/>
      <p:bldP spid="87049" grpId="0" animBg="1"/>
      <p:bldP spid="8705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円/楕円 15"/>
          <p:cNvSpPr>
            <a:spLocks noChangeArrowheads="1"/>
          </p:cNvSpPr>
          <p:nvPr/>
        </p:nvSpPr>
        <p:spPr bwMode="auto">
          <a:xfrm>
            <a:off x="6145213" y="3260725"/>
            <a:ext cx="2484437" cy="19700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88067" name="円/楕円 14"/>
          <p:cNvSpPr>
            <a:spLocks noChangeArrowheads="1"/>
          </p:cNvSpPr>
          <p:nvPr/>
        </p:nvSpPr>
        <p:spPr bwMode="auto">
          <a:xfrm>
            <a:off x="3578225" y="3260725"/>
            <a:ext cx="2484438" cy="19700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88068" name="円/楕円 1"/>
          <p:cNvSpPr>
            <a:spLocks noChangeArrowheads="1"/>
          </p:cNvSpPr>
          <p:nvPr/>
        </p:nvSpPr>
        <p:spPr bwMode="auto">
          <a:xfrm>
            <a:off x="852488" y="3235325"/>
            <a:ext cx="2484437" cy="1970088"/>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4389" name="タイトル 1"/>
          <p:cNvSpPr txBox="1">
            <a:spLocks/>
          </p:cNvSpPr>
          <p:nvPr/>
        </p:nvSpPr>
        <p:spPr bwMode="auto">
          <a:xfrm>
            <a:off x="1671638" y="762000"/>
            <a:ext cx="715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投票者を選ぶ基準</a:t>
            </a:r>
          </a:p>
        </p:txBody>
      </p:sp>
      <p:sp>
        <p:nvSpPr>
          <p:cNvPr id="4" name="角丸四角形 3"/>
          <p:cNvSpPr/>
          <p:nvPr/>
        </p:nvSpPr>
        <p:spPr bwMode="hidden">
          <a:xfrm>
            <a:off x="539750" y="1916113"/>
            <a:ext cx="8064500" cy="792162"/>
          </a:xfrm>
          <a:prstGeom prst="roundRect">
            <a:avLst/>
          </a:prstGeom>
          <a:solidFill>
            <a:srgbClr val="FFC0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はみなさん</a:t>
            </a:r>
            <a:r>
              <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071" name="テキスト ボックス 24"/>
          <p:cNvSpPr txBox="1">
            <a:spLocks noChangeArrowheads="1"/>
          </p:cNvSpPr>
          <p:nvPr/>
        </p:nvSpPr>
        <p:spPr bwMode="auto">
          <a:xfrm>
            <a:off x="223838" y="2768600"/>
            <a:ext cx="617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70C0"/>
                </a:solidFill>
                <a:latin typeface="Meiryo UI" panose="020B0604030504040204" pitchFamily="50" charset="-128"/>
                <a:ea typeface="Meiryo UI" panose="020B0604030504040204" pitchFamily="50" charset="-128"/>
              </a:rPr>
              <a:t>年齢を重ねれば、考えが変わるかも</a:t>
            </a:r>
          </a:p>
        </p:txBody>
      </p:sp>
      <p:sp>
        <p:nvSpPr>
          <p:cNvPr id="88072" name="テキスト ボックス 24"/>
          <p:cNvSpPr txBox="1">
            <a:spLocks noChangeArrowheads="1"/>
          </p:cNvSpPr>
          <p:nvPr/>
        </p:nvSpPr>
        <p:spPr bwMode="auto">
          <a:xfrm>
            <a:off x="7080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自分のため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2" name="テキスト ボックス 24"/>
          <p:cNvSpPr txBox="1">
            <a:spLocks noChangeArrowheads="1"/>
          </p:cNvSpPr>
          <p:nvPr/>
        </p:nvSpPr>
        <p:spPr bwMode="auto">
          <a:xfrm>
            <a:off x="33369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algn="ctr"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子供のため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3" name="テキスト ボックス 24"/>
          <p:cNvSpPr txBox="1">
            <a:spLocks noChangeArrowheads="1"/>
          </p:cNvSpPr>
          <p:nvPr/>
        </p:nvSpPr>
        <p:spPr bwMode="auto">
          <a:xfrm>
            <a:off x="6107113" y="3549650"/>
            <a:ext cx="2519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老後のため</a:t>
            </a:r>
            <a:endParaRPr lang="en-US" altLang="ja-JP" b="1">
              <a:solidFill>
                <a:srgbClr val="7030A0"/>
              </a:solidFill>
              <a:latin typeface="Meiryo UI" panose="020B0604030504040204" pitchFamily="50" charset="-128"/>
              <a:ea typeface="Meiryo UI" panose="020B0604030504040204" pitchFamily="50" charset="-128"/>
            </a:endParaRPr>
          </a:p>
        </p:txBody>
      </p:sp>
      <p:pic>
        <p:nvPicPr>
          <p:cNvPr id="88075" name="Picture 7" descr="C:\Users\2000362fa\Desktop\画像\IMG_0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86213"/>
            <a:ext cx="1317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8" descr="C:\Users\2000362fa\Desktop\画像\IMG_03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525" y="4044950"/>
            <a:ext cx="12525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bwMode="hidden">
          <a:xfrm>
            <a:off x="539750" y="5324475"/>
            <a:ext cx="8064500" cy="792163"/>
          </a:xfrm>
          <a:prstGeom prst="roundRect">
            <a:avLst/>
          </a:prstGeom>
          <a:solidFill>
            <a:srgbClr val="FFFF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今の</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みなさんにしか</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考えられないこと</a:t>
            </a:r>
            <a:endPar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8078" name="Picture 14" descr="C:\Users\2000362fa\Desktop\画像\IMG_04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3951288"/>
            <a:ext cx="10493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1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8071"/>
                                        </p:tgtEl>
                                        <p:attrNameLst>
                                          <p:attrName>style.visibility</p:attrName>
                                        </p:attrNameLst>
                                      </p:cBhvr>
                                      <p:to>
                                        <p:strVal val="visible"/>
                                      </p:to>
                                    </p:set>
                                    <p:animEffect transition="in" filter="wipe(down)">
                                      <p:cBhvr>
                                        <p:cTn id="14" dur="500"/>
                                        <p:tgtEl>
                                          <p:spTgt spid="8807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8068"/>
                                        </p:tgtEl>
                                        <p:attrNameLst>
                                          <p:attrName>style.visibility</p:attrName>
                                        </p:attrNameLst>
                                      </p:cBhvr>
                                      <p:to>
                                        <p:strVal val="visible"/>
                                      </p:to>
                                    </p:set>
                                    <p:animEffect transition="in" filter="wipe(down)">
                                      <p:cBhvr>
                                        <p:cTn id="17" dur="500"/>
                                        <p:tgtEl>
                                          <p:spTgt spid="8806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8072"/>
                                        </p:tgtEl>
                                        <p:attrNameLst>
                                          <p:attrName>style.visibility</p:attrName>
                                        </p:attrNameLst>
                                      </p:cBhvr>
                                      <p:to>
                                        <p:strVal val="visible"/>
                                      </p:to>
                                    </p:set>
                                    <p:animEffect transition="in" filter="wipe(down)">
                                      <p:cBhvr>
                                        <p:cTn id="20" dur="500"/>
                                        <p:tgtEl>
                                          <p:spTgt spid="88072"/>
                                        </p:tgtEl>
                                      </p:cBhvr>
                                    </p:animEffect>
                                  </p:childTnLst>
                                </p:cTn>
                              </p:par>
                              <p:par>
                                <p:cTn id="21" presetID="22" presetClass="entr" presetSubtype="4" fill="hold" nodeType="withEffect">
                                  <p:stCondLst>
                                    <p:cond delay="0"/>
                                  </p:stCondLst>
                                  <p:childTnLst>
                                    <p:set>
                                      <p:cBhvr>
                                        <p:cTn id="22" dur="1" fill="hold">
                                          <p:stCondLst>
                                            <p:cond delay="0"/>
                                          </p:stCondLst>
                                        </p:cTn>
                                        <p:tgtEl>
                                          <p:spTgt spid="88075"/>
                                        </p:tgtEl>
                                        <p:attrNameLst>
                                          <p:attrName>style.visibility</p:attrName>
                                        </p:attrNameLst>
                                      </p:cBhvr>
                                      <p:to>
                                        <p:strVal val="visible"/>
                                      </p:to>
                                    </p:set>
                                    <p:animEffect transition="in" filter="wipe(down)">
                                      <p:cBhvr>
                                        <p:cTn id="23" dur="500"/>
                                        <p:tgtEl>
                                          <p:spTgt spid="880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88078"/>
                                        </p:tgtEl>
                                        <p:attrNameLst>
                                          <p:attrName>style.visibility</p:attrName>
                                        </p:attrNameLst>
                                      </p:cBhvr>
                                      <p:to>
                                        <p:strVal val="visible"/>
                                      </p:to>
                                    </p:set>
                                    <p:animEffect transition="in" filter="barn(inVertical)">
                                      <p:cBhvr>
                                        <p:cTn id="31" dur="500"/>
                                        <p:tgtEl>
                                          <p:spTgt spid="8807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8067"/>
                                        </p:tgtEl>
                                        <p:attrNameLst>
                                          <p:attrName>style.visibility</p:attrName>
                                        </p:attrNameLst>
                                      </p:cBhvr>
                                      <p:to>
                                        <p:strVal val="visible"/>
                                      </p:to>
                                    </p:set>
                                    <p:animEffect transition="in" filter="barn(inVertical)">
                                      <p:cBhvr>
                                        <p:cTn id="34" dur="500"/>
                                        <p:tgtEl>
                                          <p:spTgt spid="880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8076"/>
                                        </p:tgtEl>
                                        <p:attrNameLst>
                                          <p:attrName>style.visibility</p:attrName>
                                        </p:attrNameLst>
                                      </p:cBhvr>
                                      <p:to>
                                        <p:strVal val="visible"/>
                                      </p:to>
                                    </p:set>
                                    <p:animEffect transition="in" filter="fade">
                                      <p:cBhvr>
                                        <p:cTn id="44" dur="1000"/>
                                        <p:tgtEl>
                                          <p:spTgt spid="88076"/>
                                        </p:tgtEl>
                                      </p:cBhvr>
                                    </p:animEffect>
                                    <p:anim calcmode="lin" valueType="num">
                                      <p:cBhvr>
                                        <p:cTn id="45" dur="1000" fill="hold"/>
                                        <p:tgtEl>
                                          <p:spTgt spid="88076"/>
                                        </p:tgtEl>
                                        <p:attrNameLst>
                                          <p:attrName>ppt_x</p:attrName>
                                        </p:attrNameLst>
                                      </p:cBhvr>
                                      <p:tavLst>
                                        <p:tav tm="0">
                                          <p:val>
                                            <p:strVal val="#ppt_x"/>
                                          </p:val>
                                        </p:tav>
                                        <p:tav tm="100000">
                                          <p:val>
                                            <p:strVal val="#ppt_x"/>
                                          </p:val>
                                        </p:tav>
                                      </p:tavLst>
                                    </p:anim>
                                    <p:anim calcmode="lin" valueType="num">
                                      <p:cBhvr>
                                        <p:cTn id="46" dur="1000" fill="hold"/>
                                        <p:tgtEl>
                                          <p:spTgt spid="880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066"/>
                                        </p:tgtEl>
                                        <p:attrNameLst>
                                          <p:attrName>style.visibility</p:attrName>
                                        </p:attrNameLst>
                                      </p:cBhvr>
                                      <p:to>
                                        <p:strVal val="visible"/>
                                      </p:to>
                                    </p:set>
                                    <p:animEffect transition="in" filter="fade">
                                      <p:cBhvr>
                                        <p:cTn id="49" dur="1000"/>
                                        <p:tgtEl>
                                          <p:spTgt spid="88066"/>
                                        </p:tgtEl>
                                      </p:cBhvr>
                                    </p:animEffect>
                                    <p:anim calcmode="lin" valueType="num">
                                      <p:cBhvr>
                                        <p:cTn id="50" dur="1000" fill="hold"/>
                                        <p:tgtEl>
                                          <p:spTgt spid="88066"/>
                                        </p:tgtEl>
                                        <p:attrNameLst>
                                          <p:attrName>ppt_x</p:attrName>
                                        </p:attrNameLst>
                                      </p:cBhvr>
                                      <p:tavLst>
                                        <p:tav tm="0">
                                          <p:val>
                                            <p:strVal val="#ppt_x"/>
                                          </p:val>
                                        </p:tav>
                                        <p:tav tm="100000">
                                          <p:val>
                                            <p:strVal val="#ppt_x"/>
                                          </p:val>
                                        </p:tav>
                                      </p:tavLst>
                                    </p:anim>
                                    <p:anim calcmode="lin" valueType="num">
                                      <p:cBhvr>
                                        <p:cTn id="51" dur="1000" fill="hold"/>
                                        <p:tgtEl>
                                          <p:spTgt spid="8806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P spid="88067" grpId="0" animBg="1"/>
      <p:bldP spid="88068" grpId="0" animBg="1"/>
      <p:bldP spid="4" grpId="0" animBg="1"/>
      <p:bldP spid="88071" grpId="0"/>
      <p:bldP spid="88072" grpId="0"/>
      <p:bldP spid="12" grpId="0"/>
      <p:bldP spid="13" grpId="0"/>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円/楕円 15"/>
          <p:cNvSpPr>
            <a:spLocks noChangeArrowheads="1"/>
          </p:cNvSpPr>
          <p:nvPr/>
        </p:nvSpPr>
        <p:spPr bwMode="auto">
          <a:xfrm>
            <a:off x="6145213" y="3260725"/>
            <a:ext cx="2484437" cy="19700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5" name="円/楕円 14"/>
          <p:cNvSpPr>
            <a:spLocks noChangeArrowheads="1"/>
          </p:cNvSpPr>
          <p:nvPr/>
        </p:nvSpPr>
        <p:spPr bwMode="auto">
          <a:xfrm>
            <a:off x="3578225" y="3260725"/>
            <a:ext cx="2484438" cy="19700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6" name="円/楕円 1"/>
          <p:cNvSpPr>
            <a:spLocks noChangeArrowheads="1"/>
          </p:cNvSpPr>
          <p:nvPr/>
        </p:nvSpPr>
        <p:spPr bwMode="auto">
          <a:xfrm>
            <a:off x="852488" y="3235325"/>
            <a:ext cx="2484437" cy="1970088"/>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7" name="タイトル 1"/>
          <p:cNvSpPr txBox="1">
            <a:spLocks/>
          </p:cNvSpPr>
          <p:nvPr/>
        </p:nvSpPr>
        <p:spPr bwMode="auto">
          <a:xfrm>
            <a:off x="1671638" y="762000"/>
            <a:ext cx="715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投票者を選ぶ基準</a:t>
            </a:r>
          </a:p>
        </p:txBody>
      </p:sp>
      <p:sp>
        <p:nvSpPr>
          <p:cNvPr id="146438" name="テキスト ボックス 24"/>
          <p:cNvSpPr txBox="1">
            <a:spLocks noChangeArrowheads="1"/>
          </p:cNvSpPr>
          <p:nvPr/>
        </p:nvSpPr>
        <p:spPr bwMode="auto">
          <a:xfrm>
            <a:off x="223838" y="2768600"/>
            <a:ext cx="617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70C0"/>
                </a:solidFill>
                <a:latin typeface="Meiryo UI" panose="020B0604030504040204" pitchFamily="50" charset="-128"/>
                <a:ea typeface="Meiryo UI" panose="020B0604030504040204" pitchFamily="50" charset="-128"/>
              </a:rPr>
              <a:t>年齢を重ねれば、考えが変わるかも</a:t>
            </a:r>
          </a:p>
        </p:txBody>
      </p:sp>
      <p:sp>
        <p:nvSpPr>
          <p:cNvPr id="146439" name="テキスト ボックス 24"/>
          <p:cNvSpPr txBox="1">
            <a:spLocks noChangeArrowheads="1"/>
          </p:cNvSpPr>
          <p:nvPr/>
        </p:nvSpPr>
        <p:spPr bwMode="auto">
          <a:xfrm>
            <a:off x="7080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自分のため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46440" name="テキスト ボックス 24"/>
          <p:cNvSpPr txBox="1">
            <a:spLocks noChangeArrowheads="1"/>
          </p:cNvSpPr>
          <p:nvPr/>
        </p:nvSpPr>
        <p:spPr bwMode="auto">
          <a:xfrm>
            <a:off x="33369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algn="ctr"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子供のため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46441" name="テキスト ボックス 24"/>
          <p:cNvSpPr txBox="1">
            <a:spLocks noChangeArrowheads="1"/>
          </p:cNvSpPr>
          <p:nvPr/>
        </p:nvSpPr>
        <p:spPr bwMode="auto">
          <a:xfrm>
            <a:off x="6107113" y="3549650"/>
            <a:ext cx="2519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老後のため</a:t>
            </a:r>
            <a:endParaRPr lang="en-US" altLang="ja-JP" b="1">
              <a:solidFill>
                <a:srgbClr val="7030A0"/>
              </a:solidFill>
              <a:latin typeface="Meiryo UI" panose="020B0604030504040204" pitchFamily="50" charset="-128"/>
              <a:ea typeface="Meiryo UI" panose="020B0604030504040204" pitchFamily="50" charset="-128"/>
            </a:endParaRPr>
          </a:p>
        </p:txBody>
      </p:sp>
      <p:pic>
        <p:nvPicPr>
          <p:cNvPr id="146442" name="Picture 7" descr="C:\Users\2000362fa\Desktop\画像\IMG_0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86213"/>
            <a:ext cx="1317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8" descr="C:\Users\2000362fa\Desktop\画像\IMG_03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525" y="4044950"/>
            <a:ext cx="12525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4" descr="C:\Users\2000362fa\Desktop\画像\IMG_04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3951288"/>
            <a:ext cx="10493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4"/>
          <p:cNvSpPr/>
          <p:nvPr/>
        </p:nvSpPr>
        <p:spPr bwMode="hidden">
          <a:xfrm>
            <a:off x="495300" y="1976438"/>
            <a:ext cx="8064500" cy="792162"/>
          </a:xfrm>
          <a:prstGeom prst="roundRect">
            <a:avLst/>
          </a:prstGeom>
          <a:solidFill>
            <a:srgbClr val="FFFF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みなさんの</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判断</a:t>
            </a:r>
            <a:r>
              <a:rPr lang="ja-JP" altLang="en-US"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に間違いはない</a:t>
            </a:r>
            <a:endParaRPr lang="en-US" altLang="ja-JP"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bwMode="hidden">
          <a:xfrm>
            <a:off x="561975" y="5300663"/>
            <a:ext cx="8064500" cy="792162"/>
          </a:xfrm>
          <a:prstGeom prst="roundRect">
            <a:avLst/>
          </a:prstGeom>
          <a:solidFill>
            <a:srgbClr val="FFC0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自分の将来</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のために</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投票</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しよう</a:t>
            </a:r>
            <a:endPar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cSld>
  <p:clrMapOvr>
    <a:masterClrMapping/>
  </p:clrMapOvr>
  <p:transition spd="slow" advTm="61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タイトル 1"/>
          <p:cNvSpPr txBox="1">
            <a:spLocks/>
          </p:cNvSpPr>
          <p:nvPr/>
        </p:nvSpPr>
        <p:spPr bwMode="auto">
          <a:xfrm>
            <a:off x="1571625" y="549275"/>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今日の振り返り</a:t>
            </a:r>
          </a:p>
        </p:txBody>
      </p:sp>
      <p:sp>
        <p:nvSpPr>
          <p:cNvPr id="13" name="コンテンツ プレースホルダー 2"/>
          <p:cNvSpPr txBox="1">
            <a:spLocks/>
          </p:cNvSpPr>
          <p:nvPr/>
        </p:nvSpPr>
        <p:spPr>
          <a:xfrm>
            <a:off x="971550" y="1700213"/>
            <a:ext cx="7129463" cy="4421187"/>
          </a:xfrm>
          <a:prstGeom prst="rect">
            <a:avLst/>
          </a:prstGeom>
          <a:solidFill>
            <a:schemeClr val="bg1"/>
          </a:solidFill>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lnSpc>
                <a:spcPts val="3200"/>
              </a:lnSpc>
              <a:buFont typeface="Wingdings" panose="05000000000000000000" pitchFamily="2" charset="2"/>
              <a:buNone/>
              <a:defRPr/>
            </a:pPr>
            <a:r>
              <a:rPr lang="ja-JP" altLang="en-US" b="1" kern="0" dirty="0" smtClean="0"/>
              <a:t>①なぜ選挙をするのか</a:t>
            </a:r>
            <a:endParaRPr lang="en-US" altLang="ja-JP" b="1" kern="0" dirty="0" smtClean="0"/>
          </a:p>
          <a:p>
            <a:pPr marL="0" indent="0">
              <a:lnSpc>
                <a:spcPts val="3200"/>
              </a:lnSpc>
              <a:buFont typeface="Wingdings" panose="05000000000000000000" pitchFamily="2" charset="2"/>
              <a:buNone/>
              <a:defRPr/>
            </a:pPr>
            <a:endParaRPr lang="en-US" altLang="ja-JP" b="1" kern="0" dirty="0" smtClean="0"/>
          </a:p>
          <a:p>
            <a:pPr>
              <a:lnSpc>
                <a:spcPts val="3200"/>
              </a:lnSpc>
              <a:buFont typeface="Wingdings" panose="05000000000000000000" pitchFamily="2" charset="2"/>
              <a:buNone/>
              <a:defRPr/>
            </a:pPr>
            <a:r>
              <a:rPr lang="ja-JP" altLang="en-US" b="1" kern="0" dirty="0" smtClean="0"/>
              <a:t>②</a:t>
            </a:r>
            <a:r>
              <a:rPr lang="ja-JP" altLang="en-US" b="1" dirty="0" smtClean="0"/>
              <a:t>なぜ選挙権が</a:t>
            </a:r>
            <a:endParaRPr lang="en-US" altLang="ja-JP" b="1" dirty="0" smtClean="0"/>
          </a:p>
          <a:p>
            <a:pPr>
              <a:lnSpc>
                <a:spcPts val="3200"/>
              </a:lnSpc>
              <a:buFont typeface="Wingdings" panose="05000000000000000000" pitchFamily="2" charset="2"/>
              <a:buNone/>
              <a:defRPr/>
            </a:pPr>
            <a:r>
              <a:rPr lang="ja-JP" altLang="en-US" b="1" dirty="0" smtClean="0"/>
              <a:t>　１８歳に引き下げられたのか？</a:t>
            </a:r>
          </a:p>
          <a:p>
            <a:pPr marL="0" indent="0">
              <a:lnSpc>
                <a:spcPts val="3200"/>
              </a:lnSpc>
              <a:buFont typeface="Wingdings" panose="05000000000000000000" pitchFamily="2" charset="2"/>
              <a:buNone/>
              <a:defRPr/>
            </a:pPr>
            <a:endParaRPr lang="en-US" altLang="ja-JP" b="1" kern="0" dirty="0" smtClean="0"/>
          </a:p>
          <a:p>
            <a:pPr marL="0" indent="0">
              <a:lnSpc>
                <a:spcPts val="3200"/>
              </a:lnSpc>
              <a:buFont typeface="Wingdings" panose="05000000000000000000" pitchFamily="2" charset="2"/>
              <a:buNone/>
              <a:defRPr/>
            </a:pPr>
            <a:r>
              <a:rPr lang="ja-JP" altLang="en-US" b="1" kern="0" dirty="0" smtClean="0"/>
              <a:t>③選挙運動、ネット選挙</a:t>
            </a:r>
            <a:endParaRPr lang="en-US" altLang="ja-JP" b="1" kern="0" dirty="0" smtClean="0"/>
          </a:p>
          <a:p>
            <a:pPr marL="0" indent="0">
              <a:lnSpc>
                <a:spcPts val="3200"/>
              </a:lnSpc>
              <a:buFont typeface="Wingdings" panose="05000000000000000000" pitchFamily="2" charset="2"/>
              <a:buNone/>
              <a:defRPr/>
            </a:pPr>
            <a:endParaRPr lang="en-US" altLang="ja-JP" b="1" kern="0" dirty="0" smtClean="0"/>
          </a:p>
          <a:p>
            <a:pPr marL="0" indent="0">
              <a:lnSpc>
                <a:spcPts val="3200"/>
              </a:lnSpc>
              <a:buFont typeface="Wingdings" panose="05000000000000000000" pitchFamily="2" charset="2"/>
              <a:buNone/>
              <a:defRPr/>
            </a:pPr>
            <a:r>
              <a:rPr lang="ja-JP" altLang="en-US" b="1" kern="0" dirty="0" smtClean="0"/>
              <a:t>④候補者の情報収集</a:t>
            </a:r>
            <a:endParaRPr lang="en-US" altLang="ja-JP" b="1" kern="0" dirty="0" smtClean="0"/>
          </a:p>
        </p:txBody>
      </p:sp>
    </p:spTree>
    <p:custDataLst>
      <p:tags r:id="rId1"/>
    </p:custDataLst>
  </p:cSld>
  <p:clrMapOvr>
    <a:masterClrMapping/>
  </p:clrMapOvr>
  <p:transition spd="slow" advTm="189564"/>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694972060"/>
              </p:ext>
            </p:extLst>
          </p:nvPr>
        </p:nvGraphicFramePr>
        <p:xfrm>
          <a:off x="1187450" y="1196752"/>
          <a:ext cx="7777163" cy="5021484"/>
        </p:xfrm>
        <a:graphic>
          <a:graphicData uri="http://schemas.openxmlformats.org/drawingml/2006/table">
            <a:tbl>
              <a:tblPr firstRow="1" bandRow="1">
                <a:tableStyleId>{7DF18680-E054-41AD-8BC1-D1AEF772440D}</a:tableStyleId>
              </a:tblPr>
              <a:tblGrid>
                <a:gridCol w="237643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991525">
                  <a:extLst>
                    <a:ext uri="{9D8B030D-6E8A-4147-A177-3AD203B41FA5}">
                      <a16:colId xmlns:a16="http://schemas.microsoft.com/office/drawing/2014/main" val="20002"/>
                    </a:ext>
                  </a:extLst>
                </a:gridCol>
                <a:gridCol w="1185064">
                  <a:extLst>
                    <a:ext uri="{9D8B030D-6E8A-4147-A177-3AD203B41FA5}">
                      <a16:colId xmlns:a16="http://schemas.microsoft.com/office/drawing/2014/main" val="20003"/>
                    </a:ext>
                  </a:extLst>
                </a:gridCol>
              </a:tblGrid>
              <a:tr h="723160">
                <a:tc>
                  <a:txBody>
                    <a:bodyPr/>
                    <a:lstStyle/>
                    <a:p>
                      <a:pPr algn="dist"/>
                      <a:r>
                        <a:rPr kumimoji="1" lang="ja-JP" altLang="en-US" sz="1800" dirty="0" smtClean="0"/>
                        <a:t>選挙の種類</a:t>
                      </a:r>
                      <a:endParaRPr kumimoji="1" lang="ja-JP" altLang="en-US" sz="1800" dirty="0"/>
                    </a:p>
                  </a:txBody>
                  <a:tcPr marL="91430" marR="91430" marT="45724" marB="45724"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smtClean="0"/>
                        <a:t>定数</a:t>
                      </a:r>
                      <a:endParaRPr kumimoji="1" lang="ja-JP" altLang="en-US" sz="1800" dirty="0"/>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smtClean="0"/>
                        <a:t>任期が終わる日</a:t>
                      </a:r>
                      <a:endParaRPr kumimoji="1" lang="ja-JP" altLang="en-US" sz="1800" dirty="0"/>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smtClean="0"/>
                        <a:t>任期</a:t>
                      </a:r>
                      <a:endParaRPr kumimoji="1" lang="en-US" altLang="ja-JP" sz="1800" dirty="0" smtClean="0"/>
                    </a:p>
                    <a:p>
                      <a:pPr algn="dist"/>
                      <a:r>
                        <a:rPr kumimoji="1" lang="ja-JP" altLang="en-US" sz="1800" dirty="0" smtClean="0"/>
                        <a:t>（備考）</a:t>
                      </a:r>
                      <a:endParaRPr kumimoji="1" lang="ja-JP" altLang="en-US" sz="1800" dirty="0"/>
                    </a:p>
                  </a:txBody>
                  <a:tcPr marL="91430" marR="91430" marT="45724" marB="45724"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r h="685703">
                <a:tc>
                  <a:txBody>
                    <a:bodyPr/>
                    <a:lstStyle/>
                    <a:p>
                      <a:pPr algn="l"/>
                      <a:r>
                        <a:rPr kumimoji="1" lang="ja-JP" altLang="en-US" sz="1800" b="1" dirty="0" smtClean="0">
                          <a:solidFill>
                            <a:schemeClr val="tx1"/>
                          </a:solidFill>
                        </a:rPr>
                        <a:t>　○○○長選挙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rPr>
                        <a:t>１</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令和○年○月○○日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t>４年</a:t>
                      </a:r>
                      <a:endParaRPr kumimoji="1" lang="ja-JP" altLang="en-US" sz="1800" b="1" dirty="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8667">
                <a:tc>
                  <a:txBody>
                    <a:bodyPr/>
                    <a:lstStyle/>
                    <a:p>
                      <a:pPr algn="l"/>
                      <a:r>
                        <a:rPr kumimoji="1" lang="ja-JP" altLang="en-US" sz="1800" b="1" dirty="0" smtClean="0">
                          <a:solidFill>
                            <a:schemeClr val="tx1"/>
                          </a:solidFill>
                        </a:rPr>
                        <a:t>　○○○</a:t>
                      </a:r>
                      <a:r>
                        <a:rPr kumimoji="1" lang="ja-JP" altLang="en-US" sz="1600" b="1" dirty="0" smtClean="0">
                          <a:solidFill>
                            <a:schemeClr val="tx1"/>
                          </a:solidFill>
                        </a:rPr>
                        <a:t>議会議員選挙</a:t>
                      </a:r>
                      <a:endParaRPr kumimoji="1" lang="ja-JP" altLang="en-US" sz="16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rPr>
                        <a:t>○○</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令和○年○月○○日</a:t>
                      </a:r>
                      <a:endParaRPr kumimoji="1" lang="en-US" altLang="ja-JP" sz="1800" b="1" dirty="0" smtClean="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４年</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703">
                <a:tc>
                  <a:txBody>
                    <a:bodyPr/>
                    <a:lstStyle/>
                    <a:p>
                      <a:pPr algn="l"/>
                      <a:r>
                        <a:rPr kumimoji="1" lang="ja-JP" altLang="en-US" sz="1800" b="1" dirty="0" smtClean="0">
                          <a:solidFill>
                            <a:schemeClr val="tx1"/>
                          </a:solidFill>
                        </a:rPr>
                        <a:t>　宮城県知事選挙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latin typeface="+mj-ea"/>
                          <a:ea typeface="+mj-ea"/>
                        </a:rPr>
                        <a:t>１</a:t>
                      </a:r>
                      <a:endParaRPr kumimoji="1" lang="ja-JP" altLang="en-US" sz="1800" b="1" dirty="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令和７年１１月２０日</a:t>
                      </a:r>
                      <a:endParaRPr kumimoji="1" lang="en-US" altLang="ja-JP" sz="1800" b="1" dirty="0" smtClean="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t>４年</a:t>
                      </a:r>
                      <a:endParaRPr kumimoji="1" lang="ja-JP" altLang="en-US" sz="1800" b="1" dirty="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8694">
                <a:tc>
                  <a:txBody>
                    <a:bodyPr/>
                    <a:lstStyle/>
                    <a:p>
                      <a:pPr algn="l"/>
                      <a:r>
                        <a:rPr kumimoji="1" lang="ja-JP" altLang="en-US" sz="1800" b="1" dirty="0" smtClean="0">
                          <a:solidFill>
                            <a:schemeClr val="tx1"/>
                          </a:solidFill>
                        </a:rPr>
                        <a:t>　</a:t>
                      </a:r>
                      <a:r>
                        <a:rPr kumimoji="1" lang="ja-JP" altLang="en-US" sz="1600" b="1" dirty="0" smtClean="0">
                          <a:solidFill>
                            <a:schemeClr val="tx1"/>
                          </a:solidFill>
                        </a:rPr>
                        <a:t>宮城県議会議員選挙</a:t>
                      </a:r>
                      <a:endParaRPr kumimoji="1" lang="en-US" altLang="ja-JP" sz="1600" b="1" dirty="0" smtClean="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latin typeface="+mj-ea"/>
                          <a:ea typeface="+mj-ea"/>
                        </a:rPr>
                        <a:t>５９</a:t>
                      </a:r>
                      <a:endParaRPr kumimoji="1" lang="en-US" altLang="ja-JP" sz="1800" b="1" dirty="0" smtClean="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令和９年１１月１２日</a:t>
                      </a:r>
                      <a:endParaRPr kumimoji="1" lang="en-US" altLang="ja-JP" sz="1800" b="1" dirty="0" smtClean="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４年</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3154">
                <a:tc>
                  <a:txBody>
                    <a:bodyPr/>
                    <a:lstStyle/>
                    <a:p>
                      <a:pPr algn="l"/>
                      <a:r>
                        <a:rPr kumimoji="1" lang="ja-JP" altLang="en-US" sz="1800" b="1" dirty="0" smtClean="0">
                          <a:solidFill>
                            <a:schemeClr val="tx1"/>
                          </a:solidFill>
                        </a:rPr>
                        <a:t>　衆議院議員選挙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600" b="1" dirty="0" smtClean="0">
                          <a:solidFill>
                            <a:schemeClr val="tx1"/>
                          </a:solidFill>
                          <a:latin typeface="+mj-ea"/>
                          <a:ea typeface="+mj-ea"/>
                        </a:rPr>
                        <a:t>選挙区２８９</a:t>
                      </a:r>
                      <a:endParaRPr kumimoji="1" lang="en-US" altLang="ja-JP" sz="1600" b="1" dirty="0" smtClean="0">
                        <a:solidFill>
                          <a:schemeClr val="tx1"/>
                        </a:solidFill>
                        <a:latin typeface="+mj-ea"/>
                        <a:ea typeface="+mj-ea"/>
                      </a:endParaRPr>
                    </a:p>
                    <a:p>
                      <a:pPr algn="r"/>
                      <a:r>
                        <a:rPr kumimoji="1" lang="ja-JP" altLang="en-US" sz="1600" b="1" dirty="0" smtClean="0">
                          <a:solidFill>
                            <a:schemeClr val="tx1"/>
                          </a:solidFill>
                          <a:latin typeface="+mj-ea"/>
                          <a:ea typeface="+mj-ea"/>
                        </a:rPr>
                        <a:t>比例 １７６</a:t>
                      </a:r>
                      <a:endParaRPr kumimoji="1" lang="ja-JP" altLang="en-US" sz="1600" b="1" dirty="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令和７年１０月３０日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t>４年</a:t>
                      </a:r>
                      <a:endParaRPr kumimoji="1" lang="en-US" altLang="ja-JP" sz="1800" b="1" dirty="0" smtClean="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6403">
                <a:tc>
                  <a:txBody>
                    <a:bodyPr/>
                    <a:lstStyle/>
                    <a:p>
                      <a:pPr algn="l"/>
                      <a:r>
                        <a:rPr kumimoji="1" lang="ja-JP" altLang="en-US" sz="1800" b="1" dirty="0" smtClean="0">
                          <a:solidFill>
                            <a:schemeClr val="tx1"/>
                          </a:solidFill>
                        </a:rPr>
                        <a:t>　参議院議員選挙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r"/>
                      <a:r>
                        <a:rPr kumimoji="1" lang="ja-JP" altLang="en-US" sz="1600" b="1" kern="1200" dirty="0" smtClean="0">
                          <a:solidFill>
                            <a:schemeClr val="tx1"/>
                          </a:solidFill>
                          <a:latin typeface="+mj-ea"/>
                          <a:ea typeface="+mn-ea"/>
                          <a:cs typeface="+mn-cs"/>
                        </a:rPr>
                        <a:t>選挙区１４８</a:t>
                      </a:r>
                      <a:endParaRPr kumimoji="1" lang="en-US" altLang="ja-JP" sz="1600" b="1" dirty="0" smtClean="0">
                        <a:solidFill>
                          <a:schemeClr val="tx1"/>
                        </a:solidFill>
                        <a:latin typeface="+mj-ea"/>
                        <a:ea typeface="+mj-ea"/>
                      </a:endParaRPr>
                    </a:p>
                    <a:p>
                      <a:pPr algn="r"/>
                      <a:r>
                        <a:rPr kumimoji="1" lang="ja-JP" altLang="en-US" sz="1600" b="1" dirty="0" smtClean="0">
                          <a:solidFill>
                            <a:schemeClr val="tx1"/>
                          </a:solidFill>
                          <a:latin typeface="+mj-ea"/>
                          <a:ea typeface="+mj-ea"/>
                        </a:rPr>
                        <a:t>比例１００</a:t>
                      </a:r>
                      <a:endParaRPr kumimoji="1" lang="ja-JP" altLang="en-US" sz="1600" b="1" dirty="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kumimoji="1" lang="ja-JP" altLang="en-US" sz="1800" b="1" dirty="0" smtClean="0">
                          <a:solidFill>
                            <a:schemeClr val="tx1"/>
                          </a:solidFill>
                        </a:rPr>
                        <a:t>令和７年７月２８日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kumimoji="1" lang="ja-JP" altLang="en-US" sz="1800" b="1" dirty="0" smtClean="0"/>
                        <a:t>６年</a:t>
                      </a:r>
                      <a:endParaRPr kumimoji="1" lang="en-US" altLang="ja-JP" sz="1800" b="1" dirty="0" smtClean="0"/>
                    </a:p>
                    <a:p>
                      <a:pPr algn="ctr"/>
                      <a:r>
                        <a:rPr kumimoji="1" lang="ja-JP" altLang="en-US" sz="1200" b="1" dirty="0" smtClean="0"/>
                        <a:t>（３年ごとに半数ずつ）</a:t>
                      </a:r>
                      <a:endParaRPr kumimoji="1" lang="ja-JP" altLang="en-US" sz="1200" b="1" dirty="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150572" name="タイトル 1"/>
          <p:cNvSpPr>
            <a:spLocks noGrp="1"/>
          </p:cNvSpPr>
          <p:nvPr>
            <p:ph type="title"/>
          </p:nvPr>
        </p:nvSpPr>
        <p:spPr>
          <a:xfrm>
            <a:off x="251520" y="234951"/>
            <a:ext cx="8229600" cy="777875"/>
          </a:xfrm>
        </p:spPr>
        <p:txBody>
          <a:bodyPr/>
          <a:lstStyle/>
          <a:p>
            <a:r>
              <a:rPr lang="ja-JP" altLang="en-US" dirty="0" smtClean="0"/>
              <a:t>今後の身近な選挙の日程</a:t>
            </a:r>
          </a:p>
        </p:txBody>
      </p:sp>
      <p:sp>
        <p:nvSpPr>
          <p:cNvPr id="150573" name="円/楕円 1"/>
          <p:cNvSpPr>
            <a:spLocks noChangeArrowheads="1"/>
          </p:cNvSpPr>
          <p:nvPr/>
        </p:nvSpPr>
        <p:spPr bwMode="auto">
          <a:xfrm>
            <a:off x="0" y="1916832"/>
            <a:ext cx="1368425" cy="1295400"/>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2000" dirty="0" smtClean="0">
                <a:solidFill>
                  <a:srgbClr val="FFFFFF"/>
                </a:solidFill>
                <a:latin typeface="Tahoma" panose="020B0604030504040204" pitchFamily="34" charset="0"/>
                <a:ea typeface="ＭＳ Ｐゴシック" panose="020B0600070205080204" pitchFamily="50" charset="-128"/>
              </a:rPr>
              <a:t>市町村</a:t>
            </a:r>
            <a:endParaRPr lang="ja-JP" altLang="en-US" sz="2000" dirty="0">
              <a:solidFill>
                <a:srgbClr val="FFFFFF"/>
              </a:solidFill>
              <a:latin typeface="Tahoma" panose="020B0604030504040204" pitchFamily="34" charset="0"/>
              <a:ea typeface="ＭＳ Ｐゴシック" panose="020B0600070205080204" pitchFamily="50" charset="-128"/>
            </a:endParaRPr>
          </a:p>
        </p:txBody>
      </p:sp>
      <p:sp>
        <p:nvSpPr>
          <p:cNvPr id="150574" name="円/楕円 5"/>
          <p:cNvSpPr>
            <a:spLocks noChangeArrowheads="1"/>
          </p:cNvSpPr>
          <p:nvPr/>
        </p:nvSpPr>
        <p:spPr bwMode="auto">
          <a:xfrm>
            <a:off x="30848" y="3283818"/>
            <a:ext cx="1368425" cy="1296987"/>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県</a:t>
            </a:r>
          </a:p>
        </p:txBody>
      </p:sp>
      <p:sp>
        <p:nvSpPr>
          <p:cNvPr id="150575" name="円/楕円 6"/>
          <p:cNvSpPr>
            <a:spLocks noChangeArrowheads="1"/>
          </p:cNvSpPr>
          <p:nvPr/>
        </p:nvSpPr>
        <p:spPr bwMode="auto">
          <a:xfrm>
            <a:off x="30848" y="4734908"/>
            <a:ext cx="1368425" cy="1295400"/>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国</a:t>
            </a:r>
          </a:p>
        </p:txBody>
      </p:sp>
    </p:spTree>
    <p:custDataLst>
      <p:tags r:id="rId1"/>
    </p:custDataLst>
    <p:extLst>
      <p:ext uri="{BB962C8B-B14F-4D97-AF65-F5344CB8AC3E}">
        <p14:creationId xmlns:p14="http://schemas.microsoft.com/office/powerpoint/2010/main" val="2261691438"/>
      </p:ext>
    </p:extLst>
  </p:cSld>
  <p:clrMapOvr>
    <a:masterClrMapping/>
  </p:clrMapOvr>
  <p:transition spd="slow" advTm="86727"/>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1560" y="836712"/>
            <a:ext cx="7776864" cy="5292589"/>
          </a:xfrm>
          <a:prstGeom prst="rect">
            <a:avLst/>
          </a:prstGeom>
          <a:ln>
            <a:solidFill>
              <a:schemeClr val="tx1"/>
            </a:solidFill>
          </a:ln>
        </p:spPr>
      </p:pic>
    </p:spTree>
    <p:extLst>
      <p:ext uri="{BB962C8B-B14F-4D97-AF65-F5344CB8AC3E}">
        <p14:creationId xmlns:p14="http://schemas.microsoft.com/office/powerpoint/2010/main" val="2518928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コンテンツ プレースホルダー 2"/>
          <p:cNvSpPr>
            <a:spLocks noGrp="1"/>
          </p:cNvSpPr>
          <p:nvPr>
            <p:ph idx="1"/>
          </p:nvPr>
        </p:nvSpPr>
        <p:spPr>
          <a:xfrm>
            <a:off x="1116013" y="1844675"/>
            <a:ext cx="7339012" cy="4248150"/>
          </a:xfrm>
        </p:spPr>
        <p:txBody>
          <a:bodyPr/>
          <a:lstStyle/>
          <a:p>
            <a:pPr marL="0" indent="0">
              <a:buFont typeface="Wingdings" panose="05000000000000000000" pitchFamily="2" charset="2"/>
              <a:buNone/>
            </a:pPr>
            <a:r>
              <a:rPr lang="ja-JP" altLang="en-US" sz="3600" b="1" dirty="0" smtClean="0">
                <a:solidFill>
                  <a:srgbClr val="008000"/>
                </a:solidFill>
              </a:rPr>
              <a:t>全国</a:t>
            </a:r>
            <a:r>
              <a:rPr lang="ja-JP" altLang="en-US" b="1" dirty="0" smtClean="0">
                <a:solidFill>
                  <a:srgbClr val="008000"/>
                </a:solidFill>
              </a:rPr>
              <a:t>（令和４年 参議院議員選挙）</a:t>
            </a:r>
          </a:p>
          <a:p>
            <a:pPr marL="0" indent="0">
              <a:buFont typeface="Wingdings" panose="05000000000000000000" pitchFamily="2" charset="2"/>
              <a:buNone/>
            </a:pPr>
            <a:r>
              <a:rPr lang="en-US" altLang="ja-JP" sz="5400" dirty="0" smtClean="0"/>
              <a:t>A</a:t>
            </a:r>
            <a:r>
              <a:rPr lang="ja-JP" altLang="en-US" sz="5400" dirty="0" smtClean="0"/>
              <a:t>　５，０００万円</a:t>
            </a:r>
            <a:endParaRPr lang="en-US" altLang="ja-JP" sz="5400" dirty="0" smtClean="0"/>
          </a:p>
          <a:p>
            <a:pPr marL="0" indent="0">
              <a:buFont typeface="Wingdings" panose="05000000000000000000" pitchFamily="2" charset="2"/>
              <a:buNone/>
            </a:pPr>
            <a:r>
              <a:rPr lang="en-US" altLang="ja-JP" sz="5400" dirty="0" smtClean="0"/>
              <a:t>B</a:t>
            </a:r>
            <a:r>
              <a:rPr lang="ja-JP" altLang="en-US" sz="5400" dirty="0" smtClean="0"/>
              <a:t>　　　　１０億円</a:t>
            </a:r>
            <a:endParaRPr lang="en-US" altLang="ja-JP" sz="5400" dirty="0" smtClean="0"/>
          </a:p>
          <a:p>
            <a:pPr marL="0" indent="0">
              <a:buFont typeface="Wingdings" panose="05000000000000000000" pitchFamily="2" charset="2"/>
              <a:buNone/>
            </a:pPr>
            <a:r>
              <a:rPr lang="en-US" altLang="ja-JP" sz="5400" dirty="0" smtClean="0"/>
              <a:t>C</a:t>
            </a:r>
            <a:r>
              <a:rPr lang="ja-JP" altLang="en-US" sz="5400" dirty="0" smtClean="0"/>
              <a:t>　　　６００億円</a:t>
            </a:r>
          </a:p>
        </p:txBody>
      </p:sp>
      <p:sp>
        <p:nvSpPr>
          <p:cNvPr id="29699" name="タイトル 1"/>
          <p:cNvSpPr>
            <a:spLocks noGrp="1"/>
          </p:cNvSpPr>
          <p:nvPr>
            <p:ph type="title"/>
          </p:nvPr>
        </p:nvSpPr>
        <p:spPr>
          <a:xfrm>
            <a:off x="1371600" y="762000"/>
            <a:ext cx="6224588" cy="838200"/>
          </a:xfrm>
        </p:spPr>
        <p:txBody>
          <a:bodyPr/>
          <a:lstStyle/>
          <a:p>
            <a:r>
              <a:rPr lang="ja-JP" altLang="en-US" smtClean="0"/>
              <a:t>選挙の予算どれくらい</a:t>
            </a:r>
          </a:p>
        </p:txBody>
      </p:sp>
      <p:sp>
        <p:nvSpPr>
          <p:cNvPr id="6" name="角丸四角形 1"/>
          <p:cNvSpPr>
            <a:spLocks noChangeArrowheads="1"/>
          </p:cNvSpPr>
          <p:nvPr/>
        </p:nvSpPr>
        <p:spPr bwMode="auto">
          <a:xfrm>
            <a:off x="900113" y="4652963"/>
            <a:ext cx="691197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716485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11188" y="1077913"/>
            <a:ext cx="8745537" cy="838200"/>
          </a:xfrm>
          <a:prstGeom prst="rect">
            <a:avLst/>
          </a:prstGeom>
        </p:spPr>
        <p:txBody>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eaLnBrk="1" hangingPunct="1">
              <a:defRPr/>
            </a:pPr>
            <a:r>
              <a:rPr lang="ja-JP" altLang="ja-JP" dirty="0" smtClean="0"/>
              <a:t>ご</a:t>
            </a:r>
            <a:r>
              <a:rPr lang="ja-JP" altLang="en-US" dirty="0" smtClean="0"/>
              <a:t>清</a:t>
            </a:r>
            <a:r>
              <a:rPr lang="ja-JP" altLang="ja-JP" dirty="0" smtClean="0"/>
              <a:t>聴ありがとうございました</a:t>
            </a:r>
            <a:endParaRPr lang="ja-JP" altLang="ja-JP" kern="0" dirty="0"/>
          </a:p>
        </p:txBody>
      </p:sp>
      <p:pic>
        <p:nvPicPr>
          <p:cNvPr id="154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276475"/>
            <a:ext cx="273685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44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1747" name="テキスト プレースホルダー 1"/>
          <p:cNvSpPr txBox="1">
            <a:spLocks/>
          </p:cNvSpPr>
          <p:nvPr/>
        </p:nvSpPr>
        <p:spPr bwMode="auto">
          <a:xfrm>
            <a:off x="492125" y="19208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私たちはどれくらい</a:t>
            </a:r>
            <a:r>
              <a:rPr lang="ja-JP" altLang="en-US" sz="3600" b="1">
                <a:solidFill>
                  <a:srgbClr val="FF0000"/>
                </a:solidFill>
              </a:rPr>
              <a:t>税金</a:t>
            </a:r>
            <a:r>
              <a:rPr lang="ja-JP" altLang="en-US" sz="2800">
                <a:solidFill>
                  <a:schemeClr val="bg2"/>
                </a:solidFill>
              </a:rPr>
              <a:t>を支払っている</a:t>
            </a:r>
          </a:p>
        </p:txBody>
      </p:sp>
      <p:sp>
        <p:nvSpPr>
          <p:cNvPr id="23556" name="角丸四角形 5"/>
          <p:cNvSpPr>
            <a:spLocks noChangeArrowheads="1"/>
          </p:cNvSpPr>
          <p:nvPr/>
        </p:nvSpPr>
        <p:spPr bwMode="auto">
          <a:xfrm>
            <a:off x="3419475" y="3463925"/>
            <a:ext cx="4537075" cy="2065338"/>
          </a:xfrm>
          <a:prstGeom prst="roundRect">
            <a:avLst>
              <a:gd name="adj" fmla="val 0"/>
            </a:avLst>
          </a:prstGeom>
          <a:solidFill>
            <a:srgbClr val="FFFF00">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5400" b="1" dirty="0" smtClean="0">
                <a:solidFill>
                  <a:srgbClr val="003399"/>
                </a:solidFill>
                <a:latin typeface="メイリオ" panose="020B0604030504040204" pitchFamily="50" charset="-128"/>
                <a:ea typeface="メイリオ" panose="020B0604030504040204" pitchFamily="50" charset="-128"/>
                <a:sym typeface="メイリオ" panose="020B0604030504040204" pitchFamily="50" charset="-128"/>
              </a:rPr>
              <a:t>消費税</a:t>
            </a:r>
            <a:endParaRPr lang="en-US" altLang="ja-JP" sz="5400" b="1" dirty="0">
              <a:solidFill>
                <a:srgbClr val="003399"/>
              </a:solidFill>
              <a:latin typeface="メイリオ" panose="020B0604030504040204" pitchFamily="50" charset="-128"/>
              <a:ea typeface="メイリオ" panose="020B0604030504040204" pitchFamily="50" charset="-128"/>
              <a:sym typeface="メイリオ" panose="020B0604030504040204" pitchFamily="50" charset="-128"/>
            </a:endParaRPr>
          </a:p>
          <a:p>
            <a:pPr algn="ctr" eaLnBrk="1" hangingPunct="1">
              <a:buClr>
                <a:schemeClr val="bg1"/>
              </a:buClr>
              <a:buSzPct val="100000"/>
              <a:buFont typeface="Wingdings" panose="05000000000000000000" pitchFamily="2" charset="2"/>
              <a:buNone/>
            </a:pPr>
            <a:r>
              <a:rPr lang="en-US" altLang="ja-JP" sz="4400" dirty="0" smtClean="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10%</a:t>
            </a:r>
          </a:p>
        </p:txBody>
      </p:sp>
      <p:sp>
        <p:nvSpPr>
          <p:cNvPr id="31749" name="テキスト プレースホルダー 1"/>
          <p:cNvSpPr>
            <a:spLocks noChangeArrowheads="1"/>
          </p:cNvSpPr>
          <p:nvPr/>
        </p:nvSpPr>
        <p:spPr bwMode="auto">
          <a:xfrm>
            <a:off x="630238" y="2811463"/>
            <a:ext cx="48196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a:sym typeface="HG丸ｺﾞｼｯｸM-PRO" panose="020F0600000000000000" pitchFamily="50" charset="-128"/>
              </a:rPr>
              <a:t>皆さんも買い物をすれば</a:t>
            </a:r>
          </a:p>
        </p:txBody>
      </p:sp>
      <p:pic>
        <p:nvPicPr>
          <p:cNvPr id="31750" name="Picture 32" descr="\\172.20.33.16\市町村課共通\70選挙\選挙啓発\■H29冊子作り（高校生版）\AC\IMG_06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716338"/>
            <a:ext cx="24130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5"/>
          <p:cNvSpPr>
            <a:spLocks noChangeArrowheads="1"/>
          </p:cNvSpPr>
          <p:nvPr/>
        </p:nvSpPr>
        <p:spPr bwMode="auto">
          <a:xfrm>
            <a:off x="3589338" y="3136900"/>
            <a:ext cx="2536825" cy="1289050"/>
          </a:xfrm>
          <a:prstGeom prst="roundRect">
            <a:avLst>
              <a:gd name="adj" fmla="val 0"/>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a:t>
            </a:r>
            <a:endParaRPr lang="ja-JP" altLang="en-US" sz="16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33795"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3796" name="テキスト プレースホルダー 1"/>
          <p:cNvSpPr txBox="1">
            <a:spLocks/>
          </p:cNvSpPr>
          <p:nvPr/>
        </p:nvSpPr>
        <p:spPr bwMode="auto">
          <a:xfrm>
            <a:off x="492125" y="19208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私たちはどれくらい</a:t>
            </a:r>
            <a:r>
              <a:rPr lang="ja-JP" altLang="en-US" sz="3600" b="1">
                <a:solidFill>
                  <a:srgbClr val="FF0000"/>
                </a:solidFill>
              </a:rPr>
              <a:t>税金</a:t>
            </a:r>
            <a:r>
              <a:rPr lang="ja-JP" altLang="en-US" sz="2800">
                <a:solidFill>
                  <a:schemeClr val="bg2"/>
                </a:solidFill>
              </a:rPr>
              <a:t>を支払っている</a:t>
            </a:r>
          </a:p>
        </p:txBody>
      </p:sp>
      <p:sp>
        <p:nvSpPr>
          <p:cNvPr id="33797" name="テキスト プレースホルダー 1"/>
          <p:cNvSpPr>
            <a:spLocks noChangeArrowheads="1"/>
          </p:cNvSpPr>
          <p:nvPr/>
        </p:nvSpPr>
        <p:spPr bwMode="auto">
          <a:xfrm>
            <a:off x="895350" y="2640013"/>
            <a:ext cx="2879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a:sym typeface="HG丸ｺﾞｼｯｸM-PRO" panose="020F0600000000000000" pitchFamily="50" charset="-128"/>
              </a:rPr>
              <a:t>皆さんも就職すれば</a:t>
            </a:r>
          </a:p>
        </p:txBody>
      </p:sp>
      <p:sp>
        <p:nvSpPr>
          <p:cNvPr id="33798" name="角丸四角形 5"/>
          <p:cNvSpPr>
            <a:spLocks noChangeArrowheads="1"/>
          </p:cNvSpPr>
          <p:nvPr/>
        </p:nvSpPr>
        <p:spPr bwMode="auto">
          <a:xfrm>
            <a:off x="3544888" y="3136900"/>
            <a:ext cx="2536825" cy="128905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所得税</a:t>
            </a:r>
          </a:p>
          <a:p>
            <a:pPr eaLnBrk="1" hangingPunct="1">
              <a:buClr>
                <a:schemeClr val="bg1"/>
              </a:buClr>
              <a:buSzPct val="100000"/>
              <a:buFont typeface="Wingdings" panose="05000000000000000000" pitchFamily="2" charset="2"/>
              <a:buNone/>
            </a:pPr>
            <a:r>
              <a:rPr lang="ja-JP" altLang="en-US" sz="2800" b="1">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住民税</a:t>
            </a:r>
          </a:p>
          <a:p>
            <a:pPr eaLnBrk="1" hangingPunct="1">
              <a:buClr>
                <a:schemeClr val="bg1"/>
              </a:buClr>
              <a:buSzPct val="100000"/>
              <a:buFont typeface="Wingdings" panose="05000000000000000000" pitchFamily="2" charset="2"/>
              <a:buNone/>
            </a:pPr>
            <a:r>
              <a:rPr lang="ja-JP" altLang="en-US" sz="16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健康保険・年金など</a:t>
            </a:r>
          </a:p>
        </p:txBody>
      </p:sp>
      <p:pic>
        <p:nvPicPr>
          <p:cNvPr id="33799" name="Picture 34" descr="IMG_0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003550"/>
            <a:ext cx="15208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テキスト プレースホルダー 1"/>
          <p:cNvSpPr>
            <a:spLocks noChangeArrowheads="1"/>
          </p:cNvSpPr>
          <p:nvPr/>
        </p:nvSpPr>
        <p:spPr bwMode="auto">
          <a:xfrm>
            <a:off x="895350" y="4198938"/>
            <a:ext cx="3500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a:sym typeface="HG丸ｺﾞｼｯｸM-PRO" panose="020F0600000000000000" pitchFamily="50" charset="-128"/>
              </a:rPr>
              <a:t>高卒の初任給（月給）</a:t>
            </a:r>
          </a:p>
        </p:txBody>
      </p:sp>
      <p:sp>
        <p:nvSpPr>
          <p:cNvPr id="33801" name="Oval 37"/>
          <p:cNvSpPr>
            <a:spLocks noChangeArrowheads="1"/>
          </p:cNvSpPr>
          <p:nvPr/>
        </p:nvSpPr>
        <p:spPr bwMode="auto">
          <a:xfrm>
            <a:off x="1593850" y="4803775"/>
            <a:ext cx="1165225" cy="855663"/>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en-US" altLang="ja-JP" sz="4000" dirty="0" smtClean="0">
                <a:solidFill>
                  <a:schemeClr val="bg1"/>
                </a:solidFill>
                <a:latin typeface="メイリオ" panose="020B0604030504040204" pitchFamily="50" charset="-128"/>
                <a:ea typeface="メイリオ" panose="020B0604030504040204" pitchFamily="50" charset="-128"/>
              </a:rPr>
              <a:t>1</a:t>
            </a:r>
            <a:r>
              <a:rPr lang="ja-JP" altLang="en-US" sz="4000" dirty="0" smtClean="0">
                <a:solidFill>
                  <a:schemeClr val="bg1"/>
                </a:solidFill>
                <a:latin typeface="メイリオ" panose="020B0604030504040204" pitchFamily="50" charset="-128"/>
                <a:ea typeface="メイリオ" panose="020B0604030504040204" pitchFamily="50" charset="-128"/>
              </a:rPr>
              <a:t>８</a:t>
            </a:r>
            <a:endParaRPr lang="ja-JP" altLang="en-US" sz="4000" dirty="0">
              <a:solidFill>
                <a:schemeClr val="bg1"/>
              </a:solidFill>
              <a:latin typeface="メイリオ" panose="020B0604030504040204" pitchFamily="50" charset="-128"/>
              <a:ea typeface="メイリオ" panose="020B0604030504040204" pitchFamily="50" charset="-128"/>
            </a:endParaRPr>
          </a:p>
        </p:txBody>
      </p:sp>
      <p:sp>
        <p:nvSpPr>
          <p:cNvPr id="2" name="Oval 38"/>
          <p:cNvSpPr>
            <a:spLocks noChangeArrowheads="1"/>
          </p:cNvSpPr>
          <p:nvPr/>
        </p:nvSpPr>
        <p:spPr bwMode="auto">
          <a:xfrm>
            <a:off x="3789363" y="4829175"/>
            <a:ext cx="1214437" cy="935038"/>
          </a:xfrm>
          <a:prstGeom prst="ellipse">
            <a:avLst/>
          </a:prstGeom>
          <a:solidFill>
            <a:srgbClr val="99CC00"/>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000" b="1">
                <a:solidFill>
                  <a:schemeClr val="bg1"/>
                </a:solidFill>
                <a:latin typeface="メイリオ" panose="020B0604030504040204" pitchFamily="50" charset="-128"/>
                <a:ea typeface="メイリオ" panose="020B0604030504040204" pitchFamily="50" charset="-128"/>
              </a:rPr>
              <a:t>4</a:t>
            </a:r>
          </a:p>
        </p:txBody>
      </p:sp>
      <p:sp>
        <p:nvSpPr>
          <p:cNvPr id="24586" name="Oval 39"/>
          <p:cNvSpPr>
            <a:spLocks noChangeArrowheads="1"/>
          </p:cNvSpPr>
          <p:nvPr/>
        </p:nvSpPr>
        <p:spPr bwMode="auto">
          <a:xfrm>
            <a:off x="5945188" y="4425950"/>
            <a:ext cx="1579562" cy="1393825"/>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5400" b="1" dirty="0" smtClean="0">
                <a:solidFill>
                  <a:srgbClr val="FF0000"/>
                </a:solidFill>
                <a:latin typeface="メイリオ" panose="020B0604030504040204" pitchFamily="50" charset="-128"/>
                <a:ea typeface="メイリオ" panose="020B0604030504040204" pitchFamily="50" charset="-128"/>
              </a:rPr>
              <a:t>1４</a:t>
            </a:r>
            <a:endParaRPr lang="ja-JP" altLang="en-US" sz="5400" b="1" dirty="0">
              <a:solidFill>
                <a:srgbClr val="FF0000"/>
              </a:solidFill>
              <a:latin typeface="メイリオ" panose="020B0604030504040204" pitchFamily="50" charset="-128"/>
              <a:ea typeface="メイリオ" panose="020B0604030504040204" pitchFamily="50" charset="-128"/>
            </a:endParaRPr>
          </a:p>
        </p:txBody>
      </p:sp>
      <p:sp>
        <p:nvSpPr>
          <p:cNvPr id="33804" name="Text Box 40"/>
          <p:cNvSpPr txBox="1">
            <a:spLocks noChangeArrowheads="1"/>
          </p:cNvSpPr>
          <p:nvPr/>
        </p:nvSpPr>
        <p:spPr bwMode="auto">
          <a:xfrm>
            <a:off x="2967038" y="4570413"/>
            <a:ext cx="808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8000">
                <a:latin typeface="メイリオ" panose="020B0604030504040204" pitchFamily="50" charset="-128"/>
                <a:ea typeface="メイリオ" panose="020B0604030504040204" pitchFamily="50" charset="-128"/>
              </a:rPr>
              <a:t>-</a:t>
            </a:r>
          </a:p>
        </p:txBody>
      </p:sp>
      <p:sp>
        <p:nvSpPr>
          <p:cNvPr id="33805" name="Text Box 41"/>
          <p:cNvSpPr txBox="1">
            <a:spLocks noChangeArrowheads="1"/>
          </p:cNvSpPr>
          <p:nvPr/>
        </p:nvSpPr>
        <p:spPr bwMode="auto">
          <a:xfrm>
            <a:off x="5035550" y="4737100"/>
            <a:ext cx="708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5400">
                <a:latin typeface="Arial" panose="020B0604020202020204" pitchFamily="34" charset="0"/>
                <a:ea typeface="メイリオ" panose="020B0604030504040204" pitchFamily="50" charset="-128"/>
              </a:rPr>
              <a:t>＝</a:t>
            </a:r>
          </a:p>
        </p:txBody>
      </p:sp>
      <p:sp>
        <p:nvSpPr>
          <p:cNvPr id="33806" name="テキスト プレースホルダー 1"/>
          <p:cNvSpPr>
            <a:spLocks noChangeArrowheads="1"/>
          </p:cNvSpPr>
          <p:nvPr/>
        </p:nvSpPr>
        <p:spPr bwMode="auto">
          <a:xfrm>
            <a:off x="2230438" y="5659438"/>
            <a:ext cx="676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p>
        </p:txBody>
      </p:sp>
      <p:sp>
        <p:nvSpPr>
          <p:cNvPr id="33807" name="テキスト プレースホルダー 1"/>
          <p:cNvSpPr>
            <a:spLocks noChangeArrowheads="1"/>
          </p:cNvSpPr>
          <p:nvPr/>
        </p:nvSpPr>
        <p:spPr bwMode="auto">
          <a:xfrm>
            <a:off x="4670425" y="5659438"/>
            <a:ext cx="676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endParaRPr lang="ja-JP" altLang="en-US" sz="2400">
              <a:latin typeface="Tahoma" panose="020B0604030504040204" pitchFamily="34" charset="0"/>
              <a:ea typeface="ＭＳ Ｐゴシック" panose="020B0600070205080204" pitchFamily="50" charset="-128"/>
            </a:endParaRPr>
          </a:p>
        </p:txBody>
      </p:sp>
      <p:sp>
        <p:nvSpPr>
          <p:cNvPr id="33808" name="テキスト プレースホルダー 1"/>
          <p:cNvSpPr>
            <a:spLocks noChangeArrowheads="1"/>
          </p:cNvSpPr>
          <p:nvPr/>
        </p:nvSpPr>
        <p:spPr bwMode="auto">
          <a:xfrm>
            <a:off x="7164388" y="5607050"/>
            <a:ext cx="8509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endParaRPr lang="ja-JP" altLang="en-US" sz="2400">
              <a:latin typeface="Tahoma" panose="020B0604030504040204" pitchFamily="34" charset="0"/>
              <a:ea typeface="ＭＳ Ｐゴシック" panose="020B0600070205080204" pitchFamily="50" charset="-128"/>
            </a:endParaRPr>
          </a:p>
        </p:txBody>
      </p:sp>
      <p:sp>
        <p:nvSpPr>
          <p:cNvPr id="3" name="二等辺三角形 1"/>
          <p:cNvSpPr>
            <a:spLocks noChangeArrowheads="1"/>
          </p:cNvSpPr>
          <p:nvPr/>
        </p:nvSpPr>
        <p:spPr bwMode="auto">
          <a:xfrm rot="10800000">
            <a:off x="3749675" y="4425950"/>
            <a:ext cx="1268413" cy="336550"/>
          </a:xfrm>
          <a:prstGeom prst="triangle">
            <a:avLst>
              <a:gd name="adj"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4586"/>
                                        </p:tgtEl>
                                        <p:attrNameLst>
                                          <p:attrName>style.visibility</p:attrName>
                                        </p:attrNameLst>
                                      </p:cBhvr>
                                      <p:to>
                                        <p:strVal val="visible"/>
                                      </p:to>
                                    </p:set>
                                    <p:animEffect transition="in" filter="randombar(horizontal)">
                                      <p:cBhvr>
                                        <p:cTn id="18"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24586"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0.1"/>
</p:tagLst>
</file>

<file path=ppt/tags/tag10.xml><?xml version="1.0" encoding="utf-8"?>
<p:tagLst xmlns:a="http://schemas.openxmlformats.org/drawingml/2006/main" xmlns:r="http://schemas.openxmlformats.org/officeDocument/2006/relationships" xmlns:p="http://schemas.openxmlformats.org/presentationml/2006/main">
  <p:tag name="TIMING" val="|0.2|0.8|0.6|0.4|0.9"/>
</p:tagLst>
</file>

<file path=ppt/tags/tag11.xml><?xml version="1.0" encoding="utf-8"?>
<p:tagLst xmlns:a="http://schemas.openxmlformats.org/drawingml/2006/main" xmlns:r="http://schemas.openxmlformats.org/officeDocument/2006/relationships" xmlns:p="http://schemas.openxmlformats.org/presentationml/2006/main">
  <p:tag name="TIMING" val="|1.5|0.1"/>
</p:tagLst>
</file>

<file path=ppt/tags/tag12.xml><?xml version="1.0" encoding="utf-8"?>
<p:tagLst xmlns:a="http://schemas.openxmlformats.org/drawingml/2006/main" xmlns:r="http://schemas.openxmlformats.org/officeDocument/2006/relationships" xmlns:p="http://schemas.openxmlformats.org/presentationml/2006/main">
  <p:tag name="TIMING" val="|71.2"/>
</p:tagLst>
</file>

<file path=ppt/tags/tag13.xml><?xml version="1.0" encoding="utf-8"?>
<p:tagLst xmlns:a="http://schemas.openxmlformats.org/drawingml/2006/main" xmlns:r="http://schemas.openxmlformats.org/officeDocument/2006/relationships" xmlns:p="http://schemas.openxmlformats.org/presentationml/2006/main">
  <p:tag name="TIMING" val="|71.2"/>
</p:tagLst>
</file>

<file path=ppt/tags/tag14.xml><?xml version="1.0" encoding="utf-8"?>
<p:tagLst xmlns:a="http://schemas.openxmlformats.org/drawingml/2006/main" xmlns:r="http://schemas.openxmlformats.org/officeDocument/2006/relationships" xmlns:p="http://schemas.openxmlformats.org/presentationml/2006/main">
  <p:tag name="TIMING" val="|25.8"/>
</p:tagLst>
</file>

<file path=ppt/tags/tag15.xml><?xml version="1.0" encoding="utf-8"?>
<p:tagLst xmlns:a="http://schemas.openxmlformats.org/drawingml/2006/main" xmlns:r="http://schemas.openxmlformats.org/officeDocument/2006/relationships" xmlns:p="http://schemas.openxmlformats.org/presentationml/2006/main">
  <p:tag name="TIMING" val="|25.8"/>
</p:tagLst>
</file>

<file path=ppt/tags/tag16.xml><?xml version="1.0" encoding="utf-8"?>
<p:tagLst xmlns:a="http://schemas.openxmlformats.org/drawingml/2006/main" xmlns:r="http://schemas.openxmlformats.org/officeDocument/2006/relationships" xmlns:p="http://schemas.openxmlformats.org/presentationml/2006/main">
  <p:tag name="TIMING" val="|26.1"/>
</p:tagLst>
</file>

<file path=ppt/tags/tag17.xml><?xml version="1.0" encoding="utf-8"?>
<p:tagLst xmlns:a="http://schemas.openxmlformats.org/drawingml/2006/main" xmlns:r="http://schemas.openxmlformats.org/officeDocument/2006/relationships" xmlns:p="http://schemas.openxmlformats.org/presentationml/2006/main">
  <p:tag name="TIMING" val="|26.1"/>
</p:tagLst>
</file>

<file path=ppt/tags/tag18.xml><?xml version="1.0" encoding="utf-8"?>
<p:tagLst xmlns:a="http://schemas.openxmlformats.org/drawingml/2006/main" xmlns:r="http://schemas.openxmlformats.org/officeDocument/2006/relationships" xmlns:p="http://schemas.openxmlformats.org/presentationml/2006/main">
  <p:tag name="TIMING" val="|26.1"/>
</p:tagLst>
</file>

<file path=ppt/tags/tag19.xml><?xml version="1.0" encoding="utf-8"?>
<p:tagLst xmlns:a="http://schemas.openxmlformats.org/drawingml/2006/main" xmlns:r="http://schemas.openxmlformats.org/officeDocument/2006/relationships" xmlns:p="http://schemas.openxmlformats.org/presentationml/2006/main">
  <p:tag name="TIMING" val="|26.1"/>
</p:tagLst>
</file>

<file path=ppt/tags/tag2.xml><?xml version="1.0" encoding="utf-8"?>
<p:tagLst xmlns:a="http://schemas.openxmlformats.org/drawingml/2006/main" xmlns:r="http://schemas.openxmlformats.org/officeDocument/2006/relationships" xmlns:p="http://schemas.openxmlformats.org/presentationml/2006/main">
  <p:tag name="TIMING" val="|1.5|0.1"/>
</p:tagLst>
</file>

<file path=ppt/tags/tag20.xml><?xml version="1.0" encoding="utf-8"?>
<p:tagLst xmlns:a="http://schemas.openxmlformats.org/drawingml/2006/main" xmlns:r="http://schemas.openxmlformats.org/officeDocument/2006/relationships" xmlns:p="http://schemas.openxmlformats.org/presentationml/2006/main">
  <p:tag name="TIMING" val="|5.3"/>
</p:tagLst>
</file>

<file path=ppt/tags/tag21.xml><?xml version="1.0" encoding="utf-8"?>
<p:tagLst xmlns:a="http://schemas.openxmlformats.org/drawingml/2006/main" xmlns:r="http://schemas.openxmlformats.org/officeDocument/2006/relationships" xmlns:p="http://schemas.openxmlformats.org/presentationml/2006/main">
  <p:tag name="TIMING" val="|12.6|35.3|22.3"/>
</p:tagLst>
</file>

<file path=ppt/tags/tag22.xml><?xml version="1.0" encoding="utf-8"?>
<p:tagLst xmlns:a="http://schemas.openxmlformats.org/drawingml/2006/main" xmlns:r="http://schemas.openxmlformats.org/officeDocument/2006/relationships" xmlns:p="http://schemas.openxmlformats.org/presentationml/2006/main">
  <p:tag name="TIMING" val="|8|13.2|18.7|15.5|7.6"/>
</p:tagLst>
</file>

<file path=ppt/tags/tag23.xml><?xml version="1.0" encoding="utf-8"?>
<p:tagLst xmlns:a="http://schemas.openxmlformats.org/drawingml/2006/main" xmlns:r="http://schemas.openxmlformats.org/officeDocument/2006/relationships" xmlns:p="http://schemas.openxmlformats.org/presentationml/2006/main">
  <p:tag name="TIMING" val="|6.9|9.3|11"/>
</p:tagLst>
</file>

<file path=ppt/tags/tag24.xml><?xml version="1.0" encoding="utf-8"?>
<p:tagLst xmlns:a="http://schemas.openxmlformats.org/drawingml/2006/main" xmlns:r="http://schemas.openxmlformats.org/officeDocument/2006/relationships" xmlns:p="http://schemas.openxmlformats.org/presentationml/2006/main">
  <p:tag name="TIMING" val="|3.1|6.9|35.1|11"/>
</p:tagLst>
</file>

<file path=ppt/tags/tag25.xml><?xml version="1.0" encoding="utf-8"?>
<p:tagLst xmlns:a="http://schemas.openxmlformats.org/drawingml/2006/main" xmlns:r="http://schemas.openxmlformats.org/officeDocument/2006/relationships" xmlns:p="http://schemas.openxmlformats.org/presentationml/2006/main">
  <p:tag name="TIMING" val="|3.1|6.9|35.1|11"/>
</p:tagLst>
</file>

<file path=ppt/tags/tag26.xml><?xml version="1.0" encoding="utf-8"?>
<p:tagLst xmlns:a="http://schemas.openxmlformats.org/drawingml/2006/main" xmlns:r="http://schemas.openxmlformats.org/officeDocument/2006/relationships" xmlns:p="http://schemas.openxmlformats.org/presentationml/2006/main">
  <p:tag name="TIMING" val="|6.9|9.3|11"/>
</p:tagLst>
</file>

<file path=ppt/tags/tag27.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1.5|0.1"/>
</p:tagLst>
</file>

<file path=ppt/tags/tag4.xml><?xml version="1.0" encoding="utf-8"?>
<p:tagLst xmlns:a="http://schemas.openxmlformats.org/drawingml/2006/main" xmlns:r="http://schemas.openxmlformats.org/officeDocument/2006/relationships" xmlns:p="http://schemas.openxmlformats.org/presentationml/2006/main">
  <p:tag name="TIMING" val="|1.5|0.1"/>
</p:tagLst>
</file>

<file path=ppt/tags/tag5.xml><?xml version="1.0" encoding="utf-8"?>
<p:tagLst xmlns:a="http://schemas.openxmlformats.org/drawingml/2006/main" xmlns:r="http://schemas.openxmlformats.org/officeDocument/2006/relationships" xmlns:p="http://schemas.openxmlformats.org/presentationml/2006/main">
  <p:tag name="TIMING" val="|1.5|0.1"/>
</p:tagLst>
</file>

<file path=ppt/tags/tag6.xml><?xml version="1.0" encoding="utf-8"?>
<p:tagLst xmlns:a="http://schemas.openxmlformats.org/drawingml/2006/main" xmlns:r="http://schemas.openxmlformats.org/officeDocument/2006/relationships" xmlns:p="http://schemas.openxmlformats.org/presentationml/2006/main">
  <p:tag name="TIMING" val="|1.5|0.1"/>
</p:tagLst>
</file>

<file path=ppt/tags/tag7.xml><?xml version="1.0" encoding="utf-8"?>
<p:tagLst xmlns:a="http://schemas.openxmlformats.org/drawingml/2006/main" xmlns:r="http://schemas.openxmlformats.org/officeDocument/2006/relationships" xmlns:p="http://schemas.openxmlformats.org/presentationml/2006/main">
  <p:tag name="TIMING" val="|1.5|0.1"/>
</p:tagLst>
</file>

<file path=ppt/tags/tag8.xml><?xml version="1.0" encoding="utf-8"?>
<p:tagLst xmlns:a="http://schemas.openxmlformats.org/drawingml/2006/main" xmlns:r="http://schemas.openxmlformats.org/officeDocument/2006/relationships" xmlns:p="http://schemas.openxmlformats.org/presentationml/2006/main">
  <p:tag name="TIMING" val="|1.5|0.1"/>
</p:tagLst>
</file>

<file path=ppt/tags/tag9.xml><?xml version="1.0" encoding="utf-8"?>
<p:tagLst xmlns:a="http://schemas.openxmlformats.org/drawingml/2006/main" xmlns:r="http://schemas.openxmlformats.org/officeDocument/2006/relationships" xmlns:p="http://schemas.openxmlformats.org/presentationml/2006/main">
  <p:tag name="TIMING" val="|1.5|0.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テーマ1">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10891</Words>
  <Application>Microsoft Office PowerPoint</Application>
  <PresentationFormat>画面に合わせる (4:3)</PresentationFormat>
  <Paragraphs>963</Paragraphs>
  <Slides>70</Slides>
  <Notes>70</Notes>
  <HiddenSlides>0</HiddenSlides>
  <MMClips>0</MMClips>
  <ScaleCrop>false</ScaleCrop>
  <HeadingPairs>
    <vt:vector size="8" baseType="variant">
      <vt:variant>
        <vt:lpstr>使用されているフォント</vt:lpstr>
      </vt:variant>
      <vt:variant>
        <vt:i4>19</vt:i4>
      </vt:variant>
      <vt:variant>
        <vt:lpstr>テーマ</vt:lpstr>
      </vt:variant>
      <vt:variant>
        <vt:i4>5</vt:i4>
      </vt:variant>
      <vt:variant>
        <vt:lpstr>埋め込まれた OLE サーバー</vt:lpstr>
      </vt:variant>
      <vt:variant>
        <vt:i4>1</vt:i4>
      </vt:variant>
      <vt:variant>
        <vt:lpstr>スライド タイトル</vt:lpstr>
      </vt:variant>
      <vt:variant>
        <vt:i4>70</vt:i4>
      </vt:variant>
    </vt:vector>
  </HeadingPairs>
  <TitlesOfParts>
    <vt:vector size="95" baseType="lpstr">
      <vt:lpstr>ＤＦ特太ゴシック体</vt:lpstr>
      <vt:lpstr>ＤＦ平成ゴシック体W5</vt:lpstr>
      <vt:lpstr>ＤＨＰ特太ゴシック体</vt:lpstr>
      <vt:lpstr>HGP創英角ｺﾞｼｯｸUB</vt:lpstr>
      <vt:lpstr>HGｺﾞｼｯｸM</vt:lpstr>
      <vt:lpstr>HG丸ｺﾞｼｯｸM-PRO</vt:lpstr>
      <vt:lpstr>HG創英角ｺﾞｼｯｸUB</vt:lpstr>
      <vt:lpstr>HG創英角ﾎﾟｯﾌﾟ体</vt:lpstr>
      <vt:lpstr>Meiryo UI</vt:lpstr>
      <vt:lpstr>ＭＳ Ｐゴシック</vt:lpstr>
      <vt:lpstr>ＭＳ ゴシック</vt:lpstr>
      <vt:lpstr>メイリオ</vt:lpstr>
      <vt:lpstr>Arial</vt:lpstr>
      <vt:lpstr>Arial Rounded MT Bold</vt:lpstr>
      <vt:lpstr>Calibri</vt:lpstr>
      <vt:lpstr>Monotype Corsiva</vt:lpstr>
      <vt:lpstr>Tahoma</vt:lpstr>
      <vt:lpstr>Times New Roman</vt:lpstr>
      <vt:lpstr>Wingdings</vt:lpstr>
      <vt:lpstr>Blends</vt:lpstr>
      <vt:lpstr>1_Blends</vt:lpstr>
      <vt:lpstr>2_Blends</vt:lpstr>
      <vt:lpstr>1_テーマ1</vt:lpstr>
      <vt:lpstr>3_Blends</vt:lpstr>
      <vt:lpstr>ワークシート</vt:lpstr>
      <vt:lpstr>PowerPoint プレゼンテーション</vt:lpstr>
      <vt:lpstr>衆議院議員総選挙（宮城県）</vt:lpstr>
      <vt:lpstr>参議院議員通常選挙（宮城県）</vt:lpstr>
      <vt:lpstr>一票の格差って何？</vt:lpstr>
      <vt:lpstr>一票の格差って何？</vt:lpstr>
      <vt:lpstr>一票の格差って何？</vt:lpstr>
      <vt:lpstr>選挙の予算どれくらい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投票に行くには</vt:lpstr>
      <vt:lpstr>投票に行くには</vt:lpstr>
      <vt:lpstr>投票方法</vt:lpstr>
      <vt:lpstr>投票用紙</vt:lpstr>
      <vt:lpstr>無効投票の例</vt:lpstr>
      <vt:lpstr>模擬投票</vt:lpstr>
      <vt:lpstr>候補者①</vt:lpstr>
      <vt:lpstr>候補者②</vt:lpstr>
      <vt:lpstr>候補者③</vt:lpstr>
      <vt:lpstr>候補者④</vt:lpstr>
      <vt:lpstr>PowerPoint プレゼンテーション</vt:lpstr>
      <vt:lpstr>PowerPoint プレゼンテーション</vt:lpstr>
      <vt:lpstr>選挙クイズ①</vt:lpstr>
      <vt:lpstr>選挙クイズ①</vt:lpstr>
      <vt:lpstr>熊本市議会議員選挙</vt:lpstr>
      <vt:lpstr>PowerPoint プレゼンテーション</vt:lpstr>
      <vt:lpstr>ちょっと 余談</vt:lpstr>
      <vt:lpstr>PowerPoint プレゼンテーション</vt:lpstr>
      <vt:lpstr>選挙運動とは</vt:lpstr>
      <vt:lpstr>PowerPoint プレゼンテーション</vt:lpstr>
      <vt:lpstr>選挙運動の期間</vt:lpstr>
      <vt:lpstr>PowerPoint プレゼンテーション</vt:lpstr>
      <vt:lpstr>選挙のクイズ②</vt:lpstr>
      <vt:lpstr>選挙のクイズ②</vt:lpstr>
      <vt:lpstr>選挙のクイズ③</vt:lpstr>
      <vt:lpstr>選挙のクイズ③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投票の制度</vt:lpstr>
      <vt:lpstr>投票の制度</vt:lpstr>
      <vt:lpstr>投票の制度</vt:lpstr>
      <vt:lpstr>高校への期日前投票所の設置</vt:lpstr>
      <vt:lpstr>PowerPoint プレゼンテーション</vt:lpstr>
      <vt:lpstr>高校への期日前投票所の設置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今後の身近な選挙の日程</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2023-05-12T04:26:22Z</dcterms:created>
  <dcterms:modified xsi:type="dcterms:W3CDTF">2024-07-29T08:46:20Z</dcterms:modified>
</cp:coreProperties>
</file>