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906000" cy="6858000" type="A4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92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1782" y="-90"/>
      </p:cViewPr>
      <p:guideLst>
        <p:guide orient="horz" pos="2144"/>
        <p:guide pos="3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r>
              <a:rPr kumimoji="1" lang="zh-TW" altLang="en-US" dirty="0" smtClean="0"/>
              <a:t>別記様式第２号別紙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0477144C-58BD-4986-A52F-55F72BD5182E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465659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B01FBFCD-19ED-4237-9033-BC80D8192E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84163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12CA79A6-B3CA-4819-832E-CB1A4FA2D8DE}" type="datetimeFigureOut">
              <a:rPr kumimoji="1" lang="ja-JP" altLang="en-US" smtClean="0"/>
              <a:t>2024/3/21</a:t>
            </a:fld>
            <a:endParaRPr kumimoji="1"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4" y="3233420"/>
            <a:ext cx="7951470" cy="3063240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465659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7" cy="34036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F8D96146-835C-4BD1-B42D-01FE3BFB56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スライド イメージ プレースホルダー 7"/>
          <p:cNvSpPr>
            <a:spLocks noGrp="1" noRot="1" noChangeAspect="1"/>
          </p:cNvSpPr>
          <p:nvPr>
            <p:ph type="sldImg" idx="2"/>
          </p:nvPr>
        </p:nvSpPr>
        <p:spPr>
          <a:xfrm>
            <a:off x="3127375" y="511175"/>
            <a:ext cx="3687763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495455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127375" y="511175"/>
            <a:ext cx="3684588" cy="2551113"/>
          </a:xfrm>
          <a:prstGeom prst="rect">
            <a:avLst/>
          </a:prstGeo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60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1" y="2130430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2"/>
            <a:ext cx="3136900" cy="365125"/>
          </a:xfrm>
        </p:spPr>
        <p:txBody>
          <a:bodyPr/>
          <a:lstStyle/>
          <a:p>
            <a:r>
              <a:rPr kumimoji="1" lang="zh-TW" altLang="en-US" dirty="0" smtClean="0"/>
              <a:t>別記様式第２号別紙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2276872"/>
            <a:ext cx="8915400" cy="384929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16496" y="1052736"/>
            <a:ext cx="8915400" cy="114300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xfrm>
            <a:off x="2" y="2"/>
            <a:ext cx="1728193" cy="365125"/>
          </a:xfrm>
        </p:spPr>
        <p:txBody>
          <a:bodyPr/>
          <a:lstStyle/>
          <a:p>
            <a:r>
              <a:rPr kumimoji="1" lang="zh-TW" altLang="en-US" dirty="0" smtClean="0"/>
              <a:t>別記様式第２号別紙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7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7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1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別記様式第２号別紙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16496" y="119675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2492896"/>
            <a:ext cx="8915400" cy="3633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0" y="-6772"/>
            <a:ext cx="17126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zh-TW" altLang="en-US" dirty="0" smtClean="0"/>
              <a:t>別記様式第２号別紙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" y="332656"/>
            <a:ext cx="9905999" cy="805936"/>
          </a:xfr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ja-JP" altLang="en-US" sz="2000" smtClean="0"/>
              <a:t>令和　年度</a:t>
            </a:r>
            <a:r>
              <a:rPr lang="ja-JP" altLang="en-US" sz="2000" dirty="0"/>
              <a:t>宮城県ＮＰＯ等の絆力を活かした震災復興支援事業補助金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（団体名）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（</a:t>
            </a:r>
            <a:r>
              <a:rPr lang="ja-JP" altLang="en-US" sz="2000" dirty="0" smtClean="0"/>
              <a:t>事業名）○○○事業　</a:t>
            </a:r>
            <a:r>
              <a:rPr kumimoji="1" lang="ja-JP" altLang="en-US" sz="2000" b="1" dirty="0" smtClean="0"/>
              <a:t>ロジック・モデル</a:t>
            </a:r>
            <a:endParaRPr kumimoji="1" lang="ja-JP" altLang="en-US" sz="20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0473" y="1315746"/>
            <a:ext cx="1208751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インプット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26685" y="1316412"/>
            <a:ext cx="1664779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アウトプット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35622" y="1315746"/>
            <a:ext cx="1555969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活動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44780" y="1316412"/>
            <a:ext cx="4632593" cy="36866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アウトカム</a:t>
            </a:r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28306" y="44624"/>
            <a:ext cx="1535622" cy="260648"/>
          </a:xfrm>
        </p:spPr>
        <p:txBody>
          <a:bodyPr/>
          <a:lstStyle/>
          <a:p>
            <a:pPr algn="l"/>
            <a:r>
              <a:rPr kumimoji="1" lang="ja-JP" altLang="en-US" sz="105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</a:t>
            </a:r>
            <a:r>
              <a:rPr lang="ja-JP" altLang="en-US" sz="105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３</a:t>
            </a:r>
            <a:r>
              <a:rPr kumimoji="1" lang="ja-JP" altLang="en-US" sz="105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号様式）</a:t>
            </a:r>
            <a:endParaRPr kumimoji="1"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44781" y="1743238"/>
            <a:ext cx="1471122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初</a:t>
            </a:r>
            <a:r>
              <a:rPr lang="ja-JP" altLang="en-US" dirty="0" smtClean="0"/>
              <a:t>期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44238" y="1742255"/>
            <a:ext cx="1451072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中期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02372" y="1742255"/>
            <a:ext cx="1475002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長</a:t>
            </a:r>
            <a:r>
              <a:rPr lang="ja-JP" altLang="en-US" dirty="0" smtClean="0"/>
              <a:t>期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0473" y="2227513"/>
            <a:ext cx="1191289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/>
              <a:t>事業</a:t>
            </a:r>
            <a:r>
              <a:rPr lang="ja-JP" altLang="en-US" sz="1100" dirty="0" smtClean="0"/>
              <a:t>を実施するために必要な資金や人材等の資源（インプット）を記載してください。</a:t>
            </a:r>
            <a:endParaRPr kumimoji="1" lang="en-US" altLang="ja-JP" sz="1100" dirty="0" smtClean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0473" y="4823574"/>
            <a:ext cx="119128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100" dirty="0" smtClean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35620" y="2227513"/>
            <a:ext cx="1555971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具体的な事業活動を記載してください。</a:t>
            </a:r>
            <a:endParaRPr lang="en-US" altLang="ja-JP" sz="1100" dirty="0" smtClean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lang="en-US" altLang="ja-JP" sz="1100" dirty="0" smtClean="0"/>
          </a:p>
        </p:txBody>
      </p:sp>
      <p:cxnSp>
        <p:nvCxnSpPr>
          <p:cNvPr id="32" name="直線矢印コネクタ 31"/>
          <p:cNvCxnSpPr>
            <a:stCxn id="25" idx="3"/>
            <a:endCxn id="30" idx="1"/>
          </p:cNvCxnSpPr>
          <p:nvPr/>
        </p:nvCxnSpPr>
        <p:spPr>
          <a:xfrm>
            <a:off x="1391762" y="2696873"/>
            <a:ext cx="143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9" idx="3"/>
            <a:endCxn id="42" idx="1"/>
          </p:cNvCxnSpPr>
          <p:nvPr/>
        </p:nvCxnSpPr>
        <p:spPr>
          <a:xfrm>
            <a:off x="1391761" y="4954379"/>
            <a:ext cx="143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535619" y="4823574"/>
            <a:ext cx="155597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1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26685" y="2227513"/>
            <a:ext cx="1664779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事業活動の直接的な効果（アウトプット）を記載してください。</a:t>
            </a:r>
            <a:endParaRPr lang="en-US" altLang="ja-JP" sz="1100" dirty="0" smtClean="0"/>
          </a:p>
          <a:p>
            <a:r>
              <a:rPr lang="en-US" altLang="ja-JP" sz="1100" dirty="0" smtClean="0"/>
              <a:t>※</a:t>
            </a:r>
            <a:r>
              <a:rPr lang="ja-JP" altLang="en-US" sz="1100" dirty="0"/>
              <a:t>実施回数や参加人数など</a:t>
            </a:r>
            <a:r>
              <a:rPr lang="ja-JP" altLang="en-US" sz="1100" dirty="0" smtClean="0"/>
              <a:t>。</a:t>
            </a:r>
            <a:endParaRPr lang="en-US" altLang="ja-JP" sz="11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26685" y="3667595"/>
            <a:ext cx="166477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 smtClean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226686" y="4823574"/>
            <a:ext cx="1700174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 smtClean="0"/>
          </a:p>
        </p:txBody>
      </p:sp>
      <p:cxnSp>
        <p:nvCxnSpPr>
          <p:cNvPr id="51" name="直線矢印コネクタ 50"/>
          <p:cNvCxnSpPr>
            <a:stCxn id="30" idx="3"/>
            <a:endCxn id="48" idx="1"/>
          </p:cNvCxnSpPr>
          <p:nvPr/>
        </p:nvCxnSpPr>
        <p:spPr>
          <a:xfrm>
            <a:off x="3091590" y="2696872"/>
            <a:ext cx="1350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30" idx="3"/>
          </p:cNvCxnSpPr>
          <p:nvPr/>
        </p:nvCxnSpPr>
        <p:spPr>
          <a:xfrm>
            <a:off x="3091591" y="2696873"/>
            <a:ext cx="205225" cy="970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42" idx="3"/>
            <a:endCxn id="50" idx="1"/>
          </p:cNvCxnSpPr>
          <p:nvPr/>
        </p:nvCxnSpPr>
        <p:spPr>
          <a:xfrm>
            <a:off x="3091589" y="4954379"/>
            <a:ext cx="135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5044781" y="2219598"/>
            <a:ext cx="1471122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アウトプットがもたらす初期の波及的効果（アウトカム）を記載してください。</a:t>
            </a:r>
            <a:endParaRPr lang="en-US" altLang="ja-JP" sz="1100" dirty="0" smtClean="0"/>
          </a:p>
          <a:p>
            <a:r>
              <a:rPr lang="en-US" altLang="ja-JP" sz="1100" dirty="0" smtClean="0"/>
              <a:t>※</a:t>
            </a:r>
            <a:r>
              <a:rPr lang="ja-JP" altLang="en-US" sz="1100" smtClean="0"/>
              <a:t>「災害公営住宅での</a:t>
            </a:r>
            <a:r>
              <a:rPr lang="ja-JP" altLang="en-US" sz="1100" dirty="0" smtClean="0"/>
              <a:t>被災者間の交流が生まれる」などの受益者の変化を示します。</a:t>
            </a:r>
            <a:endParaRPr lang="en-US" altLang="ja-JP" sz="1100" dirty="0" smtClean="0"/>
          </a:p>
          <a:p>
            <a:endParaRPr lang="en-US" altLang="ja-JP" sz="1100" dirty="0"/>
          </a:p>
          <a:p>
            <a:endParaRPr lang="en-US" altLang="ja-JP" sz="1100" dirty="0"/>
          </a:p>
        </p:txBody>
      </p:sp>
      <p:cxnSp>
        <p:nvCxnSpPr>
          <p:cNvPr id="76" name="直線矢印コネクタ 75"/>
          <p:cNvCxnSpPr>
            <a:stCxn id="48" idx="3"/>
          </p:cNvCxnSpPr>
          <p:nvPr/>
        </p:nvCxnSpPr>
        <p:spPr>
          <a:xfrm>
            <a:off x="4891463" y="2696872"/>
            <a:ext cx="122304" cy="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矢印コネクタ 83"/>
          <p:cNvCxnSpPr>
            <a:stCxn id="49" idx="3"/>
          </p:cNvCxnSpPr>
          <p:nvPr/>
        </p:nvCxnSpPr>
        <p:spPr>
          <a:xfrm>
            <a:off x="4891463" y="3798400"/>
            <a:ext cx="1223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/>
          <p:cNvSpPr txBox="1"/>
          <p:nvPr/>
        </p:nvSpPr>
        <p:spPr>
          <a:xfrm>
            <a:off x="6657043" y="2228428"/>
            <a:ext cx="1438266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中期の波及的成果（アウトカム）を記載してください。</a:t>
            </a:r>
            <a:endParaRPr lang="en-US" altLang="ja-JP" sz="1100" dirty="0" smtClean="0"/>
          </a:p>
          <a:p>
            <a:endParaRPr lang="en-US" altLang="ja-JP" sz="1100" dirty="0"/>
          </a:p>
          <a:p>
            <a:endParaRPr lang="en-US" altLang="ja-JP" sz="110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202372" y="2228428"/>
            <a:ext cx="1475002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/>
              <a:t>長</a:t>
            </a:r>
            <a:r>
              <a:rPr lang="ja-JP" altLang="en-US" sz="1100" dirty="0" smtClean="0"/>
              <a:t>期の波及的成果（アウトカム）を記載してください。</a:t>
            </a:r>
            <a:endParaRPr lang="en-US" altLang="ja-JP" sz="1100" dirty="0" smtClean="0"/>
          </a:p>
          <a:p>
            <a:endParaRPr lang="en-US" altLang="ja-JP" sz="1100" dirty="0"/>
          </a:p>
          <a:p>
            <a:endParaRPr lang="en-US" altLang="ja-JP" sz="1100" dirty="0"/>
          </a:p>
        </p:txBody>
      </p:sp>
      <p:cxnSp>
        <p:nvCxnSpPr>
          <p:cNvPr id="90" name="直線矢印コネクタ 89"/>
          <p:cNvCxnSpPr>
            <a:endCxn id="88" idx="1"/>
          </p:cNvCxnSpPr>
          <p:nvPr/>
        </p:nvCxnSpPr>
        <p:spPr>
          <a:xfrm>
            <a:off x="6537177" y="2697786"/>
            <a:ext cx="1198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>
            <a:stCxn id="88" idx="3"/>
          </p:cNvCxnSpPr>
          <p:nvPr/>
        </p:nvCxnSpPr>
        <p:spPr>
          <a:xfrm>
            <a:off x="8095311" y="2697786"/>
            <a:ext cx="1070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8202373" y="3667595"/>
            <a:ext cx="14559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/>
          </a:p>
        </p:txBody>
      </p:sp>
      <p:cxnSp>
        <p:nvCxnSpPr>
          <p:cNvPr id="104" name="直線矢印コネクタ 103"/>
          <p:cNvCxnSpPr>
            <a:stCxn id="88" idx="3"/>
          </p:cNvCxnSpPr>
          <p:nvPr/>
        </p:nvCxnSpPr>
        <p:spPr>
          <a:xfrm>
            <a:off x="8095309" y="2697786"/>
            <a:ext cx="107064" cy="1100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5100677" y="4823574"/>
            <a:ext cx="141522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 smtClean="0"/>
          </a:p>
        </p:txBody>
      </p:sp>
      <p:cxnSp>
        <p:nvCxnSpPr>
          <p:cNvPr id="111" name="直線矢印コネクタ 110"/>
          <p:cNvCxnSpPr>
            <a:stCxn id="50" idx="3"/>
            <a:endCxn id="110" idx="1"/>
          </p:cNvCxnSpPr>
          <p:nvPr/>
        </p:nvCxnSpPr>
        <p:spPr>
          <a:xfrm>
            <a:off x="4926860" y="4954379"/>
            <a:ext cx="1738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/>
          <p:cNvSpPr txBox="1"/>
          <p:nvPr/>
        </p:nvSpPr>
        <p:spPr>
          <a:xfrm>
            <a:off x="6657043" y="4823574"/>
            <a:ext cx="143826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 smtClean="0"/>
          </a:p>
        </p:txBody>
      </p:sp>
      <p:cxnSp>
        <p:nvCxnSpPr>
          <p:cNvPr id="116" name="直線矢印コネクタ 115"/>
          <p:cNvCxnSpPr>
            <a:stCxn id="110" idx="3"/>
            <a:endCxn id="115" idx="1"/>
          </p:cNvCxnSpPr>
          <p:nvPr/>
        </p:nvCxnSpPr>
        <p:spPr>
          <a:xfrm>
            <a:off x="6515904" y="4954379"/>
            <a:ext cx="1411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8202372" y="4823574"/>
            <a:ext cx="147500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1100" dirty="0" smtClean="0"/>
          </a:p>
        </p:txBody>
      </p:sp>
      <p:cxnSp>
        <p:nvCxnSpPr>
          <p:cNvPr id="118" name="直線矢印コネクタ 117"/>
          <p:cNvCxnSpPr>
            <a:stCxn id="115" idx="3"/>
          </p:cNvCxnSpPr>
          <p:nvPr/>
        </p:nvCxnSpPr>
        <p:spPr>
          <a:xfrm>
            <a:off x="8095309" y="4954379"/>
            <a:ext cx="1070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タイトル 3"/>
          <p:cNvSpPr txBox="1">
            <a:spLocks/>
          </p:cNvSpPr>
          <p:nvPr/>
        </p:nvSpPr>
        <p:spPr>
          <a:xfrm>
            <a:off x="149654" y="6237312"/>
            <a:ext cx="9790253" cy="504056"/>
          </a:xfrm>
          <a:prstGeom prst="rect">
            <a:avLst/>
          </a:prstGeom>
          <a:noFill/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050" dirty="0" smtClean="0"/>
              <a:t>※</a:t>
            </a:r>
            <a:r>
              <a:rPr lang="ja-JP" altLang="ja-JP" sz="1050" dirty="0" smtClean="0"/>
              <a:t>事業</a:t>
            </a:r>
            <a:r>
              <a:rPr lang="ja-JP" altLang="en-US" sz="1050" dirty="0" smtClean="0"/>
              <a:t>の</a:t>
            </a:r>
            <a:r>
              <a:rPr lang="ja-JP" altLang="ja-JP" sz="1050" dirty="0" smtClean="0"/>
              <a:t>成果</a:t>
            </a:r>
            <a:r>
              <a:rPr lang="ja-JP" altLang="en-US" sz="1050" dirty="0" smtClean="0"/>
              <a:t>に必要な要素を図示化してください。</a:t>
            </a:r>
            <a:endParaRPr lang="en-US" altLang="ja-JP" sz="1050" dirty="0" smtClean="0"/>
          </a:p>
          <a:p>
            <a:pPr algn="l"/>
            <a:r>
              <a:rPr lang="en-US" altLang="ja-JP" sz="1050" dirty="0" smtClean="0"/>
              <a:t>※</a:t>
            </a:r>
            <a:r>
              <a:rPr lang="ja-JP" altLang="en-US" sz="1050" dirty="0"/>
              <a:t>見やすいよう</a:t>
            </a:r>
            <a:r>
              <a:rPr lang="ja-JP" altLang="en-US" sz="1050" dirty="0" smtClean="0"/>
              <a:t>にデザインを工夫してください。</a:t>
            </a:r>
            <a:endParaRPr lang="en-US" altLang="ja-JP" sz="1050" dirty="0" smtClean="0"/>
          </a:p>
          <a:p>
            <a:pPr algn="l"/>
            <a:r>
              <a:rPr lang="en-US" altLang="ja-JP" sz="1050" dirty="0" smtClean="0"/>
              <a:t>※</a:t>
            </a:r>
            <a:r>
              <a:rPr lang="ja-JP" altLang="en-US" sz="1050" dirty="0" smtClean="0"/>
              <a:t>注釈</a:t>
            </a:r>
            <a:r>
              <a:rPr lang="ja-JP" altLang="en-US" sz="1050" smtClean="0"/>
              <a:t>や記載例</a:t>
            </a:r>
            <a:r>
              <a:rPr lang="ja-JP" altLang="en-US" sz="1050" dirty="0"/>
              <a:t>、</a:t>
            </a:r>
            <a:r>
              <a:rPr lang="ja-JP" altLang="en-US" sz="1050" smtClean="0"/>
              <a:t>不要</a:t>
            </a:r>
            <a:r>
              <a:rPr lang="ja-JP" altLang="en-US" sz="1050" dirty="0" smtClean="0"/>
              <a:t>な図形は削除してください。</a:t>
            </a:r>
            <a:endParaRPr lang="ja-JP" altLang="en-US" sz="1050" dirty="0"/>
          </a:p>
        </p:txBody>
      </p:sp>
      <p:sp>
        <p:nvSpPr>
          <p:cNvPr id="177" name="正方形/長方形 176"/>
          <p:cNvSpPr/>
          <p:nvPr/>
        </p:nvSpPr>
        <p:spPr>
          <a:xfrm>
            <a:off x="149654" y="1196752"/>
            <a:ext cx="9584896" cy="4968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1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A4 210 x 297 mm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新細明體</vt:lpstr>
      <vt:lpstr>Arial</vt:lpstr>
      <vt:lpstr>Calibri</vt:lpstr>
      <vt:lpstr>Office テーマ</vt:lpstr>
      <vt:lpstr>令和　年度宮城県ＮＰＯ等の絆力を活かした震災復興支援事業補助金 （団体名） （事業名）○○○事業　ロジック・モデル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2018-03-27T11:39:31Z</dcterms:created>
  <dcterms:modified xsi:type="dcterms:W3CDTF">2024-03-21T04:25:26Z</dcterms:modified>
</cp:coreProperties>
</file>