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371" r:id="rId2"/>
    <p:sldId id="343" r:id="rId3"/>
    <p:sldId id="346" r:id="rId4"/>
    <p:sldId id="348" r:id="rId5"/>
    <p:sldId id="378" r:id="rId6"/>
    <p:sldId id="373" r:id="rId7"/>
    <p:sldId id="345" r:id="rId8"/>
    <p:sldId id="356" r:id="rId9"/>
    <p:sldId id="394" r:id="rId10"/>
    <p:sldId id="395" r:id="rId11"/>
    <p:sldId id="396" r:id="rId12"/>
    <p:sldId id="518" r:id="rId13"/>
    <p:sldId id="519" r:id="rId14"/>
    <p:sldId id="548" r:id="rId15"/>
    <p:sldId id="499" r:id="rId16"/>
    <p:sldId id="500" r:id="rId17"/>
    <p:sldId id="402" r:id="rId18"/>
    <p:sldId id="403" r:id="rId19"/>
    <p:sldId id="501" r:id="rId20"/>
    <p:sldId id="506" r:id="rId2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3)歯周病の原因とその予防" id="{BCBAC89B-E59F-48AF-8F6B-A9DB6DEF9C8C}">
          <p14:sldIdLst>
            <p14:sldId id="371"/>
            <p14:sldId id="343"/>
            <p14:sldId id="346"/>
            <p14:sldId id="348"/>
            <p14:sldId id="378"/>
            <p14:sldId id="373"/>
            <p14:sldId id="345"/>
            <p14:sldId id="356"/>
          </p14:sldIdLst>
        </p14:section>
        <p14:section name="(4)歯・口の清掃と指導のポイント" id="{B7E3BB70-3ED0-4CF5-ABBD-46CEA4272D37}">
          <p14:sldIdLst>
            <p14:sldId id="394"/>
            <p14:sldId id="395"/>
            <p14:sldId id="396"/>
            <p14:sldId id="518"/>
            <p14:sldId id="519"/>
            <p14:sldId id="548"/>
            <p14:sldId id="499"/>
            <p14:sldId id="500"/>
            <p14:sldId id="402"/>
            <p14:sldId id="403"/>
            <p14:sldId id="501"/>
            <p14:sldId id="506"/>
          </p14:sldIdLst>
        </p14:section>
      </p14:sectionLst>
    </p:ext>
    <p:ext uri="{EFAFB233-063F-42B5-8137-9DF3F51BA10A}">
      <p15:sldGuideLst xmlns:p15="http://schemas.microsoft.com/office/powerpoint/2012/main">
        <p15:guide id="1" orient="horz" pos="2160">
          <p15:clr>
            <a:srgbClr val="A4A3A4"/>
          </p15:clr>
        </p15:guide>
        <p15:guide id="2" pos="29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FFCC00"/>
    <a:srgbClr val="FFFF00"/>
    <a:srgbClr val="FF9933"/>
    <a:srgbClr val="FF3399"/>
    <a:srgbClr val="9999FF"/>
    <a:srgbClr val="339966"/>
    <a:srgbClr val="996600"/>
    <a:srgbClr val="FF99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65" autoAdjust="0"/>
    <p:restoredTop sz="81802" autoAdjust="0"/>
  </p:normalViewPr>
  <p:slideViewPr>
    <p:cSldViewPr>
      <p:cViewPr varScale="1">
        <p:scale>
          <a:sx n="60" d="100"/>
          <a:sy n="60" d="100"/>
        </p:scale>
        <p:origin x="1428" y="60"/>
      </p:cViewPr>
      <p:guideLst>
        <p:guide orient="horz" pos="2160"/>
        <p:guide pos="2925"/>
      </p:guideLst>
    </p:cSldViewPr>
  </p:slideViewPr>
  <p:notesTextViewPr>
    <p:cViewPr>
      <p:scale>
        <a:sx n="1" d="1"/>
        <a:sy n="1" d="1"/>
      </p:scale>
      <p:origin x="0" y="0"/>
    </p:cViewPr>
  </p:notesTextViewPr>
  <p:sorterViewPr>
    <p:cViewPr varScale="1">
      <p:scale>
        <a:sx n="1" d="1"/>
        <a:sy n="1" d="1"/>
      </p:scale>
      <p:origin x="0" y="-4194"/>
    </p:cViewPr>
  </p:sorterViewPr>
  <p:notesViewPr>
    <p:cSldViewPr>
      <p:cViewPr varScale="1">
        <p:scale>
          <a:sx n="77" d="100"/>
          <a:sy n="77" d="100"/>
        </p:scale>
        <p:origin x="21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65BF51B-74E2-4F0D-BBBB-60F4EB9FBA9D}" type="datetimeFigureOut">
              <a:rPr kumimoji="1" lang="ja-JP" altLang="en-US" smtClean="0"/>
              <a:t>2021/7/5</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5DADC80-918F-445A-AD56-CA415887F2DA}" type="slidenum">
              <a:rPr kumimoji="1" lang="ja-JP" altLang="en-US" smtClean="0"/>
              <a:t>‹#›</a:t>
            </a:fld>
            <a:endParaRPr kumimoji="1" lang="ja-JP" altLang="en-US"/>
          </a:p>
        </p:txBody>
      </p:sp>
    </p:spTree>
    <p:extLst>
      <p:ext uri="{BB962C8B-B14F-4D97-AF65-F5344CB8AC3E}">
        <p14:creationId xmlns:p14="http://schemas.microsoft.com/office/powerpoint/2010/main" val="406996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E41456C-E9CF-4A3B-A360-FAFD8267C420}" type="datetimeFigureOut">
              <a:rPr kumimoji="1" lang="ja-JP" altLang="en-US" smtClean="0"/>
              <a:pPr/>
              <a:t>2021/7/5</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2569595-CB9C-4055-8312-7BBEB59C1C8D}" type="slidenum">
              <a:rPr kumimoji="1" lang="ja-JP" altLang="en-US" smtClean="0"/>
              <a:pPr/>
              <a:t>‹#›</a:t>
            </a:fld>
            <a:endParaRPr kumimoji="1" lang="ja-JP" altLang="en-US"/>
          </a:p>
        </p:txBody>
      </p:sp>
    </p:spTree>
    <p:extLst>
      <p:ext uri="{BB962C8B-B14F-4D97-AF65-F5344CB8AC3E}">
        <p14:creationId xmlns:p14="http://schemas.microsoft.com/office/powerpoint/2010/main" val="1826380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（３）歯周病の原因とその予防</a:t>
            </a:r>
            <a:endParaRPr kumimoji="1" lang="ja-JP" altLang="en-US" dirty="0">
              <a:solidFill>
                <a:schemeClr val="tx2">
                  <a:lumMod val="10000"/>
                </a:schemeClr>
              </a:solidFill>
            </a:endParaRP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a:t>
            </a:fld>
            <a:endParaRPr kumimoji="1" lang="ja-JP" altLang="en-US"/>
          </a:p>
        </p:txBody>
      </p:sp>
    </p:spTree>
    <p:extLst>
      <p:ext uri="{BB962C8B-B14F-4D97-AF65-F5344CB8AC3E}">
        <p14:creationId xmlns:p14="http://schemas.microsoft.com/office/powerpoint/2010/main" val="3531986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歯みがきしてみよう♪</a:t>
            </a:r>
            <a:endParaRPr kumimoji="1" lang="en-US" altLang="ja-JP" sz="1200" b="1" dirty="0" smtClean="0">
              <a:solidFill>
                <a:schemeClr val="tx2">
                  <a:lumMod val="10000"/>
                </a:schemeClr>
              </a:solidFill>
            </a:endParaRPr>
          </a:p>
          <a:p>
            <a:endParaRPr kumimoji="1" lang="en-US" altLang="ja-JP" sz="1200" b="1" dirty="0" smtClean="0">
              <a:solidFill>
                <a:srgbClr val="FFFF00"/>
              </a:solidFill>
            </a:endParaRPr>
          </a:p>
          <a:p>
            <a:r>
              <a:rPr kumimoji="1" lang="ja-JP" altLang="en-US" dirty="0" smtClean="0"/>
              <a:t>歯をみがいてみましょう。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10</a:t>
            </a:fld>
            <a:endParaRPr kumimoji="1" lang="ja-JP" altLang="en-US"/>
          </a:p>
        </p:txBody>
      </p:sp>
    </p:spTree>
    <p:extLst>
      <p:ext uri="{BB962C8B-B14F-4D97-AF65-F5344CB8AC3E}">
        <p14:creationId xmlns:p14="http://schemas.microsoft.com/office/powerpoint/2010/main" val="63840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2">
                    <a:lumMod val="10000"/>
                  </a:schemeClr>
                </a:solidFill>
              </a:rPr>
              <a:t>今日使うもの</a:t>
            </a:r>
          </a:p>
          <a:p>
            <a:endParaRPr kumimoji="1" lang="en-US" altLang="ja-JP" dirty="0" smtClean="0"/>
          </a:p>
          <a:p>
            <a:r>
              <a:rPr kumimoji="1" lang="ja-JP" altLang="en-US" dirty="0" smtClean="0"/>
              <a:t>　まず、準備する物は、</a:t>
            </a:r>
            <a:endParaRPr kumimoji="1" lang="en-US" altLang="ja-JP" dirty="0" smtClean="0"/>
          </a:p>
          <a:p>
            <a:endParaRPr kumimoji="1" lang="en-US" altLang="ja-JP" dirty="0" smtClean="0"/>
          </a:p>
          <a:p>
            <a:r>
              <a:rPr kumimoji="1" lang="ja-JP" altLang="en-US" dirty="0" smtClean="0"/>
              <a:t>●歯ブラシ・コップ・タオル・鏡です。みなさんありますか？</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11</a:t>
            </a:fld>
            <a:endParaRPr kumimoji="1" lang="ja-JP" altLang="en-US"/>
          </a:p>
        </p:txBody>
      </p:sp>
    </p:spTree>
    <p:extLst>
      <p:ext uri="{BB962C8B-B14F-4D97-AF65-F5344CB8AC3E}">
        <p14:creationId xmlns:p14="http://schemas.microsoft.com/office/powerpoint/2010/main" val="4090622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solidFill>
                  <a:schemeClr val="tx2">
                    <a:lumMod val="10000"/>
                  </a:schemeClr>
                </a:solidFill>
              </a:rPr>
              <a:t>歯ブラシの持ち方</a:t>
            </a:r>
            <a:endParaRPr kumimoji="1" lang="en-US" altLang="ja-JP" b="1" dirty="0" smtClean="0">
              <a:solidFill>
                <a:schemeClr val="tx2">
                  <a:lumMod val="10000"/>
                </a:schemeClr>
              </a:solidFill>
            </a:endParaRPr>
          </a:p>
          <a:p>
            <a:endParaRPr kumimoji="1" lang="en-US" altLang="ja-JP" b="1" dirty="0" smtClean="0">
              <a:solidFill>
                <a:srgbClr val="FFFF00"/>
              </a:solidFill>
            </a:endParaRPr>
          </a:p>
          <a:p>
            <a:r>
              <a:rPr kumimoji="1" lang="ja-JP" altLang="en-US" dirty="0" smtClean="0"/>
              <a:t>●歯ブラシは、鉛筆を持つように持ちます。力の加減が出来るようにするためです。</a:t>
            </a:r>
            <a:endParaRPr kumimoji="1" lang="en-US" altLang="ja-JP" dirty="0" smtClean="0"/>
          </a:p>
          <a:p>
            <a:endParaRPr kumimoji="1" lang="en-US" altLang="ja-JP" dirty="0" smtClean="0"/>
          </a:p>
          <a:p>
            <a:r>
              <a:rPr kumimoji="1" lang="ja-JP" altLang="en-US" dirty="0" smtClean="0"/>
              <a:t>●歯ブラシの取り替え時期</a:t>
            </a:r>
            <a:endParaRPr kumimoji="1" lang="en-US" altLang="ja-JP" dirty="0" smtClean="0"/>
          </a:p>
          <a:p>
            <a:r>
              <a:rPr kumimoji="1" lang="ja-JP" altLang="en-US" dirty="0" smtClean="0"/>
              <a:t>歯ブラシの毛が外側に開いたら</a:t>
            </a:r>
            <a:endParaRPr kumimoji="1" lang="en-US" altLang="ja-JP" dirty="0" smtClean="0"/>
          </a:p>
          <a:p>
            <a:r>
              <a:rPr kumimoji="1" lang="ja-JP" altLang="en-US" dirty="0" smtClean="0"/>
              <a:t>ひと月</a:t>
            </a:r>
            <a:r>
              <a:rPr kumimoji="1" lang="en-US" altLang="ja-JP" dirty="0" smtClean="0"/>
              <a:t>1</a:t>
            </a:r>
            <a:r>
              <a:rPr kumimoji="1" lang="ja-JP" altLang="en-US" dirty="0" smtClean="0"/>
              <a:t>本の目安で取り替えましょう。</a:t>
            </a:r>
            <a:endParaRPr kumimoji="1" lang="en-US" altLang="ja-JP" dirty="0" smtClean="0"/>
          </a:p>
          <a:p>
            <a:r>
              <a:rPr kumimoji="1" lang="en-US" altLang="ja-JP" dirty="0" smtClean="0"/>
              <a:t>(</a:t>
            </a:r>
            <a:r>
              <a:rPr kumimoji="1" lang="ja-JP" altLang="en-US" dirty="0" smtClean="0"/>
              <a:t>毛の腰がなくなり、みがいてもプラークが落ちづらくなるため</a:t>
            </a:r>
            <a:r>
              <a:rPr kumimoji="1" lang="en-US" altLang="ja-JP" dirty="0" smtClean="0"/>
              <a:t>)</a:t>
            </a:r>
          </a:p>
          <a:p>
            <a:endParaRPr kumimoji="1" lang="en-US" altLang="ja-JP" dirty="0" smtClean="0"/>
          </a:p>
          <a:p>
            <a:r>
              <a:rPr kumimoji="1" lang="ja-JP" altLang="en-US" dirty="0" smtClean="0"/>
              <a:t>●歯ブラシの選び方は</a:t>
            </a:r>
            <a:endParaRPr kumimoji="1" lang="en-US" altLang="ja-JP" dirty="0" smtClean="0"/>
          </a:p>
          <a:p>
            <a:r>
              <a:rPr kumimoji="1" lang="ja-JP" altLang="en-US" dirty="0" smtClean="0"/>
              <a:t>・ヘッドの大きすぎないもの</a:t>
            </a:r>
            <a:endParaRPr kumimoji="1" lang="en-US" altLang="ja-JP" dirty="0" smtClean="0"/>
          </a:p>
          <a:p>
            <a:r>
              <a:rPr kumimoji="1" lang="ja-JP" altLang="en-US" dirty="0" smtClean="0"/>
              <a:t>・ナイロン毛のもの→清潔のため</a:t>
            </a:r>
            <a:endParaRPr kumimoji="1" lang="en-US" altLang="ja-JP" dirty="0" smtClean="0"/>
          </a:p>
          <a:p>
            <a:r>
              <a:rPr kumimoji="1" lang="ja-JP" altLang="en-US" dirty="0" smtClean="0"/>
              <a:t>・毛の硬さは軟らかめか普通のものを選んで下さい。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12</a:t>
            </a:fld>
            <a:endParaRPr kumimoji="1" lang="ja-JP" altLang="en-US"/>
          </a:p>
        </p:txBody>
      </p:sp>
    </p:spTree>
    <p:extLst>
      <p:ext uri="{BB962C8B-B14F-4D97-AF65-F5344CB8AC3E}">
        <p14:creationId xmlns:p14="http://schemas.microsoft.com/office/powerpoint/2010/main" val="873164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歯をみがく順番　</a:t>
            </a:r>
            <a:endParaRPr kumimoji="1" lang="en-US" altLang="ja-JP" dirty="0" smtClean="0">
              <a:solidFill>
                <a:schemeClr val="tx2">
                  <a:lumMod val="10000"/>
                </a:schemeClr>
              </a:solidFill>
            </a:endParaRPr>
          </a:p>
          <a:p>
            <a:endParaRPr kumimoji="1" lang="en-US" altLang="ja-JP" dirty="0" smtClean="0"/>
          </a:p>
          <a:p>
            <a:r>
              <a:rPr kumimoji="1" lang="ja-JP" altLang="en-US" sz="1200" dirty="0" smtClean="0"/>
              <a:t>　みがく順番を決めるとみがき残しが無いですね。</a:t>
            </a:r>
            <a:endParaRPr kumimoji="1" lang="en-US" altLang="ja-JP" sz="1200" dirty="0" smtClean="0"/>
          </a:p>
          <a:p>
            <a:endParaRPr kumimoji="1" lang="en-US" altLang="ja-JP" sz="1200" dirty="0" smtClean="0"/>
          </a:p>
          <a:p>
            <a:r>
              <a:rPr kumimoji="1" lang="ja-JP" altLang="en-US" dirty="0" smtClean="0"/>
              <a:t>●</a:t>
            </a:r>
            <a:r>
              <a:rPr kumimoji="1" lang="ja-JP" altLang="en-US" sz="1200" dirty="0" smtClean="0"/>
              <a:t>１．上の歯の右側の</a:t>
            </a:r>
            <a:r>
              <a:rPr kumimoji="1" lang="ja-JP" altLang="en-US" sz="1200" dirty="0" err="1" smtClean="0"/>
              <a:t>ほっぺ</a:t>
            </a:r>
            <a:r>
              <a:rPr kumimoji="1" lang="ja-JP" altLang="en-US" sz="1200" dirty="0" smtClean="0"/>
              <a:t>側からみがき、左側にみがいていきます。</a:t>
            </a:r>
            <a:endParaRPr kumimoji="1" lang="en-US" altLang="ja-JP" sz="1200" dirty="0" smtClean="0"/>
          </a:p>
          <a:p>
            <a:r>
              <a:rPr kumimoji="1" lang="ja-JP" altLang="en-US" dirty="0" smtClean="0"/>
              <a:t>●</a:t>
            </a:r>
            <a:r>
              <a:rPr kumimoji="1" lang="ja-JP" altLang="en-US" sz="1200" dirty="0" smtClean="0"/>
              <a:t>２．左側の内側をみがき、右側へみがいていきます。</a:t>
            </a:r>
            <a:endParaRPr kumimoji="1" lang="en-US" altLang="ja-JP" sz="1200" dirty="0" smtClean="0"/>
          </a:p>
          <a:p>
            <a:r>
              <a:rPr kumimoji="1" lang="ja-JP" altLang="en-US" dirty="0" smtClean="0"/>
              <a:t>●</a:t>
            </a:r>
            <a:r>
              <a:rPr kumimoji="1" lang="ja-JP" altLang="en-US" sz="1200" dirty="0" smtClean="0"/>
              <a:t>３．右の下の歯の</a:t>
            </a:r>
            <a:r>
              <a:rPr kumimoji="1" lang="ja-JP" altLang="en-US" sz="1200" dirty="0" err="1" smtClean="0"/>
              <a:t>ほっぺ</a:t>
            </a:r>
            <a:r>
              <a:rPr kumimoji="1" lang="ja-JP" altLang="en-US" sz="1200" dirty="0" smtClean="0"/>
              <a:t>側をみがき、左側へみがいていきます。</a:t>
            </a:r>
            <a:endParaRPr kumimoji="1" lang="en-US" altLang="ja-JP" sz="1200" dirty="0" smtClean="0"/>
          </a:p>
          <a:p>
            <a:r>
              <a:rPr kumimoji="1" lang="ja-JP" altLang="en-US" dirty="0" smtClean="0"/>
              <a:t>●</a:t>
            </a:r>
            <a:r>
              <a:rPr kumimoji="1" lang="ja-JP" altLang="en-US" sz="1200" dirty="0" smtClean="0"/>
              <a:t>４．左下の内側からみがき、右下へみがいていきます。</a:t>
            </a:r>
            <a:endParaRPr kumimoji="1" lang="en-US" altLang="ja-JP" sz="1200" dirty="0" smtClean="0"/>
          </a:p>
          <a:p>
            <a:r>
              <a:rPr kumimoji="1" lang="ja-JP" altLang="en-US" dirty="0" smtClean="0"/>
              <a:t>●</a:t>
            </a:r>
            <a:r>
              <a:rPr kumimoji="1" lang="ja-JP" altLang="en-US" sz="1200" dirty="0" smtClean="0"/>
              <a:t>５．右上の歯のかみ合わせも前歯に向かってみがきましょう。</a:t>
            </a:r>
            <a:endParaRPr kumimoji="1" lang="en-US" altLang="ja-JP" sz="1200" dirty="0" smtClean="0"/>
          </a:p>
          <a:p>
            <a:r>
              <a:rPr kumimoji="1" lang="ja-JP" altLang="en-US" dirty="0" smtClean="0"/>
              <a:t>●</a:t>
            </a:r>
            <a:r>
              <a:rPr kumimoji="1" lang="ja-JP" altLang="en-US" sz="1200" dirty="0" smtClean="0"/>
              <a:t>６．左上の歯のかみ合わせも前歯に向かってみがいていきましょう。</a:t>
            </a:r>
            <a:endParaRPr kumimoji="1" lang="en-US" altLang="ja-JP" sz="1200" dirty="0" smtClean="0"/>
          </a:p>
          <a:p>
            <a:r>
              <a:rPr kumimoji="1" lang="ja-JP" altLang="en-US" dirty="0" smtClean="0"/>
              <a:t>●</a:t>
            </a:r>
            <a:r>
              <a:rPr kumimoji="1" lang="ja-JP" altLang="en-US" sz="1200" dirty="0" smtClean="0"/>
              <a:t>７．左下の奥歯から前歯に向かってみがいていきましょう。</a:t>
            </a:r>
            <a:endParaRPr kumimoji="1" lang="en-US" altLang="ja-JP" sz="1200" dirty="0" smtClean="0"/>
          </a:p>
          <a:p>
            <a:r>
              <a:rPr kumimoji="1" lang="ja-JP" altLang="en-US" dirty="0" smtClean="0"/>
              <a:t>●</a:t>
            </a:r>
            <a:r>
              <a:rPr kumimoji="1" lang="ja-JP" altLang="en-US" sz="1200" dirty="0" smtClean="0"/>
              <a:t>８．右下の奥歯から前歯にむかってみがきましょう。全部みがけましたね。</a:t>
            </a:r>
            <a:endParaRPr kumimoji="1" lang="en-US" altLang="ja-JP" sz="1200" dirty="0" smtClean="0"/>
          </a:p>
          <a:p>
            <a:endParaRPr kumimoji="1" lang="en-US" altLang="ja-JP" sz="1200" dirty="0" smtClean="0"/>
          </a:p>
          <a:p>
            <a:r>
              <a:rPr kumimoji="1" lang="en-US" altLang="ja-JP" sz="1200" dirty="0" smtClean="0"/>
              <a:t>      </a:t>
            </a:r>
            <a:r>
              <a:rPr kumimoji="1" lang="ja-JP" altLang="en-US" sz="1200" dirty="0" smtClean="0"/>
              <a:t>順番を決めてみがくとみがき残しがなくなります。</a:t>
            </a:r>
            <a:endParaRPr kumimoji="1" lang="en-US" altLang="ja-JP" sz="1200" dirty="0" smtClean="0"/>
          </a:p>
          <a:p>
            <a:endParaRPr kumimoji="1" lang="en-US" altLang="ja-JP" sz="1200" dirty="0" smtClean="0"/>
          </a:p>
          <a:p>
            <a:r>
              <a:rPr kumimoji="1" lang="ja-JP" altLang="en-US" sz="1200" dirty="0" smtClean="0"/>
              <a:t>そして最後に噛み合わせをみがきましょう。</a:t>
            </a:r>
            <a:endParaRPr kumimoji="1" lang="ja-JP" altLang="en-US" sz="1200"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13</a:t>
            </a:fld>
            <a:endParaRPr kumimoji="1" lang="ja-JP" altLang="en-US"/>
          </a:p>
        </p:txBody>
      </p:sp>
    </p:spTree>
    <p:extLst>
      <p:ext uri="{BB962C8B-B14F-4D97-AF65-F5344CB8AC3E}">
        <p14:creationId xmlns:p14="http://schemas.microsoft.com/office/powerpoint/2010/main" val="185578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2">
                    <a:lumMod val="10000"/>
                  </a:schemeClr>
                </a:solidFill>
                <a:effectLst>
                  <a:outerShdw blurRad="38100" dist="38100" dir="2700000" algn="tl">
                    <a:srgbClr val="000000">
                      <a:alpha val="43137"/>
                    </a:srgbClr>
                  </a:outerShdw>
                </a:effectLst>
              </a:rPr>
              <a:t>●染め出し液で歯を染めてみると</a:t>
            </a:r>
          </a:p>
          <a:p>
            <a:endParaRPr kumimoji="1" lang="en-US" altLang="ja-JP" dirty="0" smtClean="0"/>
          </a:p>
          <a:p>
            <a:r>
              <a:rPr kumimoji="1" lang="ja-JP" altLang="en-US" dirty="0" smtClean="0"/>
              <a:t>○赤く染まったところに歯垢が沢山付着しています。</a:t>
            </a:r>
            <a:endParaRPr kumimoji="1" lang="en-US" altLang="ja-JP" dirty="0" smtClean="0"/>
          </a:p>
          <a:p>
            <a:r>
              <a:rPr kumimoji="1" lang="ja-JP" altLang="en-US" dirty="0" smtClean="0"/>
              <a:t>　</a:t>
            </a:r>
            <a:r>
              <a:rPr kumimoji="1" lang="ja-JP" altLang="en-US" baseline="0" dirty="0" smtClean="0"/>
              <a:t> </a:t>
            </a:r>
            <a:r>
              <a:rPr kumimoji="1" lang="ja-JP" altLang="en-US" dirty="0" smtClean="0"/>
              <a:t>矢印の部分です。</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14</a:t>
            </a:fld>
            <a:endParaRPr kumimoji="1" lang="ja-JP" altLang="en-US"/>
          </a:p>
        </p:txBody>
      </p:sp>
    </p:spTree>
    <p:extLst>
      <p:ext uri="{BB962C8B-B14F-4D97-AF65-F5344CB8AC3E}">
        <p14:creationId xmlns:p14="http://schemas.microsoft.com/office/powerpoint/2010/main" val="4160056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smtClean="0">
                <a:solidFill>
                  <a:schemeClr val="tx2">
                    <a:lumMod val="10000"/>
                  </a:schemeClr>
                </a:solidFill>
              </a:rPr>
              <a:t>歯みがきの３つの</a:t>
            </a:r>
            <a:r>
              <a:rPr kumimoji="1" lang="ja-JP" altLang="en-US" sz="1200" b="1" dirty="0" smtClean="0">
                <a:solidFill>
                  <a:schemeClr val="tx2">
                    <a:lumMod val="10000"/>
                  </a:schemeClr>
                </a:solidFill>
              </a:rPr>
              <a:t>ポイント</a:t>
            </a:r>
            <a:endParaRPr kumimoji="1" lang="en-US" altLang="ja-JP" sz="1200" b="1" dirty="0" smtClean="0">
              <a:solidFill>
                <a:schemeClr val="tx2">
                  <a:lumMod val="10000"/>
                </a:schemeClr>
              </a:solidFill>
            </a:endParaRPr>
          </a:p>
          <a:p>
            <a:endParaRPr kumimoji="1" lang="en-US" altLang="ja-JP" sz="1200" b="1" dirty="0" smtClean="0">
              <a:solidFill>
                <a:srgbClr val="FFFF00"/>
              </a:solidFill>
            </a:endParaRPr>
          </a:p>
          <a:p>
            <a:r>
              <a:rPr kumimoji="1" lang="ja-JP" altLang="en-US" dirty="0" smtClean="0"/>
              <a:t>●歯と歯肉の間に歯ブラシをあて、小刻みにやさしく動かします。</a:t>
            </a:r>
            <a:endParaRPr kumimoji="1" lang="en-US" altLang="ja-JP" dirty="0" smtClean="0"/>
          </a:p>
          <a:p>
            <a:r>
              <a:rPr kumimoji="1" lang="ja-JP" altLang="en-US" dirty="0" smtClean="0"/>
              <a:t>●歯と歯の間には、歯ブラシを縦にして当て、一本ずつみがきましょう。</a:t>
            </a:r>
            <a:endParaRPr kumimoji="1" lang="en-US" altLang="ja-JP" dirty="0" smtClean="0"/>
          </a:p>
          <a:p>
            <a:r>
              <a:rPr kumimoji="1" lang="ja-JP" altLang="en-US" dirty="0" smtClean="0"/>
              <a:t>●小刻みにやさしく動かし、２</a:t>
            </a:r>
            <a:r>
              <a:rPr kumimoji="1" lang="en-US" altLang="ja-JP" dirty="0" smtClean="0"/>
              <a:t>0</a:t>
            </a:r>
            <a:r>
              <a:rPr kumimoji="1" lang="ja-JP" altLang="en-US" dirty="0" smtClean="0"/>
              <a:t>回ぐらいみがきます。</a:t>
            </a:r>
            <a:endParaRPr kumimoji="1" lang="en-US" altLang="ja-JP" dirty="0" smtClean="0"/>
          </a:p>
          <a:p>
            <a:endParaRPr kumimoji="1" lang="en-US" altLang="ja-JP" dirty="0" smtClean="0"/>
          </a:p>
          <a:p>
            <a:r>
              <a:rPr kumimoji="1" lang="ja-JP" altLang="en-US" dirty="0" smtClean="0"/>
              <a:t>決して力を入れすぎないようにやさしくみがきます。</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15</a:t>
            </a:fld>
            <a:endParaRPr kumimoji="1" lang="ja-JP" altLang="en-US"/>
          </a:p>
        </p:txBody>
      </p:sp>
    </p:spTree>
    <p:extLst>
      <p:ext uri="{BB962C8B-B14F-4D97-AF65-F5344CB8AC3E}">
        <p14:creationId xmlns:p14="http://schemas.microsoft.com/office/powerpoint/2010/main" val="420841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solidFill>
                  <a:schemeClr val="tx2">
                    <a:lumMod val="10000"/>
                  </a:schemeClr>
                </a:solidFill>
              </a:rPr>
              <a:t>歯と歯肉の間に歯ブラシの毛先を当てましょう！！</a:t>
            </a:r>
            <a:endParaRPr kumimoji="1" lang="en-US" altLang="ja-JP" b="1" dirty="0" smtClean="0">
              <a:solidFill>
                <a:schemeClr val="tx2">
                  <a:lumMod val="10000"/>
                </a:schemeClr>
              </a:solidFill>
            </a:endParaRPr>
          </a:p>
          <a:p>
            <a:endParaRPr kumimoji="1" lang="en-US" altLang="ja-JP" b="1" dirty="0" smtClean="0">
              <a:solidFill>
                <a:srgbClr val="FFFF00"/>
              </a:solidFill>
            </a:endParaRPr>
          </a:p>
          <a:p>
            <a:r>
              <a:rPr kumimoji="1" lang="ja-JP" altLang="en-US" dirty="0" smtClean="0"/>
              <a:t>●歯ブラシの毛先が歯の面にきちんと当たっているかを確認してみがきましょう。</a:t>
            </a:r>
            <a:endParaRPr kumimoji="1" lang="en-US" altLang="ja-JP" dirty="0" smtClean="0"/>
          </a:p>
          <a:p>
            <a:endParaRPr kumimoji="1" lang="en-US" altLang="ja-JP" dirty="0" smtClean="0"/>
          </a:p>
          <a:p>
            <a:r>
              <a:rPr kumimoji="1" lang="ja-JP" altLang="en-US" dirty="0" smtClean="0"/>
              <a:t>●矢印のところです。</a:t>
            </a:r>
            <a:endParaRPr kumimoji="1"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16</a:t>
            </a:fld>
            <a:endParaRPr kumimoji="1" lang="ja-JP" altLang="en-US"/>
          </a:p>
        </p:txBody>
      </p:sp>
    </p:spTree>
    <p:extLst>
      <p:ext uri="{BB962C8B-B14F-4D97-AF65-F5344CB8AC3E}">
        <p14:creationId xmlns:p14="http://schemas.microsoft.com/office/powerpoint/2010/main" val="33352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前歯のみがき方のポイント！</a:t>
            </a:r>
            <a:endParaRPr kumimoji="1" lang="en-US" altLang="ja-JP" sz="1200" b="1" dirty="0" smtClean="0">
              <a:solidFill>
                <a:schemeClr val="tx2">
                  <a:lumMod val="10000"/>
                </a:schemeClr>
              </a:solidFill>
            </a:endParaRPr>
          </a:p>
          <a:p>
            <a:endParaRPr kumimoji="1" lang="en-US" altLang="ja-JP" sz="1200" b="1" dirty="0" smtClean="0">
              <a:solidFill>
                <a:srgbClr val="FFFF00"/>
              </a:solidFill>
            </a:endParaRPr>
          </a:p>
          <a:p>
            <a:r>
              <a:rPr kumimoji="1" lang="ja-JP" altLang="en-US" dirty="0" smtClean="0"/>
              <a:t>●まず、前歯のみがき方ですが、最初は、歯と歯肉の間に歯ブラシを当て、</a:t>
            </a:r>
            <a:endParaRPr kumimoji="1" lang="en-US" altLang="ja-JP" dirty="0" smtClean="0"/>
          </a:p>
          <a:p>
            <a:r>
              <a:rPr kumimoji="1" lang="en-US" altLang="ja-JP" dirty="0" smtClean="0"/>
              <a:t> </a:t>
            </a:r>
            <a:r>
              <a:rPr kumimoji="1" lang="ja-JP" altLang="en-US" dirty="0" smtClean="0"/>
              <a:t>　細かく動かしながらやさしくみがきます。</a:t>
            </a:r>
            <a:endParaRPr kumimoji="1" lang="en-US" altLang="ja-JP" dirty="0" smtClean="0"/>
          </a:p>
          <a:p>
            <a:endParaRPr kumimoji="1" lang="en-US" altLang="ja-JP" dirty="0" smtClean="0"/>
          </a:p>
          <a:p>
            <a:r>
              <a:rPr kumimoji="1" lang="ja-JP" altLang="en-US" dirty="0" smtClean="0"/>
              <a:t>●それから、歯ブラシを縦にして一本ずつみがきます。</a:t>
            </a:r>
            <a:endParaRPr kumimoji="1" lang="en-US" altLang="ja-JP" dirty="0" smtClean="0"/>
          </a:p>
          <a:p>
            <a:endParaRPr kumimoji="1" lang="en-US" altLang="ja-JP" dirty="0" smtClean="0"/>
          </a:p>
          <a:p>
            <a:r>
              <a:rPr kumimoji="1" lang="ja-JP" altLang="en-US" dirty="0" smtClean="0"/>
              <a:t>●歯の裏側も歯ブラシを縦にしてみがきましょう。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17</a:t>
            </a:fld>
            <a:endParaRPr kumimoji="1" lang="ja-JP" altLang="en-US"/>
          </a:p>
        </p:txBody>
      </p:sp>
    </p:spTree>
    <p:extLst>
      <p:ext uri="{BB962C8B-B14F-4D97-AF65-F5344CB8AC3E}">
        <p14:creationId xmlns:p14="http://schemas.microsoft.com/office/powerpoint/2010/main" val="110150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奥歯のみがき方のポイント！</a:t>
            </a:r>
            <a:endParaRPr kumimoji="1" lang="en-US" altLang="ja-JP" sz="1200" b="1" dirty="0" smtClean="0">
              <a:solidFill>
                <a:schemeClr val="tx2">
                  <a:lumMod val="10000"/>
                </a:schemeClr>
              </a:solidFill>
            </a:endParaRPr>
          </a:p>
          <a:p>
            <a:endParaRPr kumimoji="1" lang="en-US" altLang="ja-JP" sz="1200" b="1" dirty="0" smtClean="0">
              <a:solidFill>
                <a:srgbClr val="FFFF00"/>
              </a:solidFill>
            </a:endParaRPr>
          </a:p>
          <a:p>
            <a:r>
              <a:rPr kumimoji="1" lang="ja-JP" altLang="en-US" dirty="0" smtClean="0"/>
              <a:t>奥歯のみがき方は、</a:t>
            </a:r>
            <a:endParaRPr kumimoji="1" lang="en-US" altLang="ja-JP" dirty="0" smtClean="0"/>
          </a:p>
          <a:p>
            <a:endParaRPr kumimoji="1" lang="en-US" altLang="ja-JP" dirty="0" smtClean="0"/>
          </a:p>
          <a:p>
            <a:r>
              <a:rPr kumimoji="1" lang="ja-JP" altLang="en-US" dirty="0" smtClean="0"/>
              <a:t>●</a:t>
            </a:r>
            <a:r>
              <a:rPr kumimoji="1" lang="ja-JP" altLang="en-US" dirty="0" err="1" smtClean="0"/>
              <a:t>ほっぺた</a:t>
            </a:r>
            <a:r>
              <a:rPr kumimoji="1" lang="ja-JP" altLang="en-US" dirty="0" smtClean="0"/>
              <a:t>側は歯と歯肉の間に歯ブラシを当て、細かく動かしやさしくみがきます。</a:t>
            </a:r>
            <a:endParaRPr kumimoji="1" lang="en-US" altLang="ja-JP" dirty="0" smtClean="0"/>
          </a:p>
          <a:p>
            <a:endParaRPr kumimoji="1" lang="en-US" altLang="ja-JP" dirty="0" smtClean="0"/>
          </a:p>
          <a:p>
            <a:r>
              <a:rPr kumimoji="1" lang="ja-JP" altLang="en-US" dirty="0" smtClean="0"/>
              <a:t>●それから、内側をみがきますが、みがきづらい時は歯ブラシをななめに入れてみがくとみがきやすいです。</a:t>
            </a:r>
            <a:endParaRPr kumimoji="1" lang="en-US" altLang="ja-JP" dirty="0" smtClean="0"/>
          </a:p>
          <a:p>
            <a:endParaRPr kumimoji="1" lang="en-US" altLang="ja-JP" dirty="0" smtClean="0"/>
          </a:p>
          <a:p>
            <a:r>
              <a:rPr kumimoji="1" lang="ja-JP" altLang="en-US" dirty="0" smtClean="0"/>
              <a:t>●そして噛む面も忘れずみがきましょう。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18</a:t>
            </a:fld>
            <a:endParaRPr kumimoji="1" lang="ja-JP" altLang="en-US"/>
          </a:p>
        </p:txBody>
      </p:sp>
    </p:spTree>
    <p:extLst>
      <p:ext uri="{BB962C8B-B14F-4D97-AF65-F5344CB8AC3E}">
        <p14:creationId xmlns:p14="http://schemas.microsoft.com/office/powerpoint/2010/main" val="4139218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solidFill>
                  <a:schemeClr val="tx2">
                    <a:lumMod val="10000"/>
                  </a:schemeClr>
                </a:solidFill>
              </a:rPr>
              <a:t>歯と歯の間はデンタルフロスを</a:t>
            </a:r>
            <a:r>
              <a:rPr kumimoji="1" lang="en-US" altLang="ja-JP" b="1" dirty="0" smtClean="0">
                <a:solidFill>
                  <a:schemeClr val="tx2">
                    <a:lumMod val="10000"/>
                  </a:schemeClr>
                </a:solidFill>
              </a:rPr>
              <a:t>!!</a:t>
            </a:r>
          </a:p>
          <a:p>
            <a:endParaRPr kumimoji="1" lang="en-US" altLang="ja-JP" b="1" dirty="0" smtClean="0">
              <a:solidFill>
                <a:srgbClr val="FF0000"/>
              </a:solidFill>
            </a:endParaRPr>
          </a:p>
          <a:p>
            <a:r>
              <a:rPr kumimoji="1" lang="ja-JP" altLang="en-US" dirty="0" smtClean="0"/>
              <a:t>●デンタルフロスを歯と歯の間に入れのこぎりを引くようにやさしく入れていきます。</a:t>
            </a:r>
            <a:endParaRPr kumimoji="1" lang="en-US" altLang="ja-JP" dirty="0" smtClean="0"/>
          </a:p>
          <a:p>
            <a:r>
              <a:rPr kumimoji="1" lang="ja-JP" altLang="en-US" dirty="0" smtClean="0"/>
              <a:t>　</a:t>
            </a:r>
            <a:endParaRPr kumimoji="1" lang="en-US" altLang="ja-JP" dirty="0" smtClean="0"/>
          </a:p>
          <a:p>
            <a:r>
              <a:rPr kumimoji="1" lang="ja-JP" altLang="en-US" dirty="0" smtClean="0"/>
              <a:t>●フロスを入れた歯の面をこそぎプラークをとります。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19</a:t>
            </a:fld>
            <a:endParaRPr kumimoji="1" lang="ja-JP" altLang="en-US"/>
          </a:p>
        </p:txBody>
      </p:sp>
    </p:spTree>
    <p:extLst>
      <p:ext uri="{BB962C8B-B14F-4D97-AF65-F5344CB8AC3E}">
        <p14:creationId xmlns:p14="http://schemas.microsoft.com/office/powerpoint/2010/main" val="31826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7400B-C0E5-4C97-8842-BC1808C1CD7A}" type="slidenum">
              <a:rPr lang="en-US" altLang="ja-JP"/>
              <a:pPr/>
              <a:t>2</a:t>
            </a:fld>
            <a:endParaRPr lang="en-US" altLang="ja-JP"/>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pPr rtl="0"/>
            <a:r>
              <a:rPr lang="ja-JP" altLang="en-US" dirty="0" smtClean="0"/>
              <a:t>自分の歯肉を観察してみよう</a:t>
            </a:r>
            <a:endParaRPr lang="en-US" altLang="ja-JP" dirty="0" smtClean="0"/>
          </a:p>
          <a:p>
            <a:pPr rtl="0"/>
            <a:endParaRPr lang="ja-JP" altLang="en-US" dirty="0" smtClean="0"/>
          </a:p>
          <a:p>
            <a:pPr rtl="0"/>
            <a:r>
              <a:rPr lang="ja-JP" altLang="en-US" dirty="0" smtClean="0"/>
              <a:t>　健康な歯肉と歯肉炎になった歯肉の違いがわかる。</a:t>
            </a:r>
            <a:endParaRPr lang="en-US" altLang="ja-JP" dirty="0" smtClean="0"/>
          </a:p>
          <a:p>
            <a:pPr rtl="0"/>
            <a:endParaRPr lang="ja-JP" altLang="en-US" dirty="0" smtClean="0"/>
          </a:p>
          <a:p>
            <a:pPr rtl="0"/>
            <a:r>
              <a:rPr lang="ja-JP" altLang="en-US" dirty="0" smtClean="0"/>
              <a:t>●健康な歯肉は、ピンク色をしていて引き締まっています。歯と歯の間は</a:t>
            </a:r>
            <a:r>
              <a:rPr lang="en-US" altLang="ja-JP" dirty="0" smtClean="0"/>
              <a:t>V</a:t>
            </a:r>
            <a:r>
              <a:rPr lang="ja-JP" altLang="en-US" dirty="0" smtClean="0"/>
              <a:t>字の形をしています。</a:t>
            </a:r>
          </a:p>
          <a:p>
            <a:pPr rtl="0"/>
            <a:r>
              <a:rPr lang="ja-JP" altLang="en-US" dirty="0" smtClean="0"/>
              <a:t>●炎症のある歯肉は、赤く腫れていて、ぶよぶよしています。歯と歯の間の形は、</a:t>
            </a:r>
            <a:r>
              <a:rPr lang="en-US" altLang="ja-JP" dirty="0" smtClean="0"/>
              <a:t>U</a:t>
            </a:r>
            <a:r>
              <a:rPr lang="ja-JP" altLang="en-US" dirty="0" smtClean="0"/>
              <a:t>字形をしています。</a:t>
            </a:r>
          </a:p>
          <a:p>
            <a:pPr rtl="0"/>
            <a:r>
              <a:rPr lang="ja-JP" altLang="en-US" dirty="0" smtClean="0"/>
              <a:t>　腫れた歯肉からは歯みがきをしたときに、出血することもあります。</a:t>
            </a:r>
            <a:endParaRPr lang="ja-JP" altLang="ja-JP" dirty="0"/>
          </a:p>
        </p:txBody>
      </p:sp>
    </p:spTree>
    <p:extLst>
      <p:ext uri="{BB962C8B-B14F-4D97-AF65-F5344CB8AC3E}">
        <p14:creationId xmlns:p14="http://schemas.microsoft.com/office/powerpoint/2010/main" val="343809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solidFill>
                  <a:schemeClr val="tx2">
                    <a:lumMod val="10000"/>
                  </a:schemeClr>
                </a:solidFill>
              </a:rPr>
              <a:t>歯みがき前・歯みがき後</a:t>
            </a:r>
            <a:endParaRPr lang="en-US" altLang="ja-JP" b="1" dirty="0" smtClean="0">
              <a:solidFill>
                <a:schemeClr val="tx2">
                  <a:lumMod val="10000"/>
                </a:schemeClr>
              </a:solidFill>
            </a:endParaRPr>
          </a:p>
          <a:p>
            <a:endParaRPr kumimoji="1" lang="en-US" altLang="ja-JP" b="1" dirty="0" smtClean="0">
              <a:solidFill>
                <a:srgbClr val="FFFF00"/>
              </a:solidFill>
            </a:endParaRPr>
          </a:p>
          <a:p>
            <a:r>
              <a:rPr kumimoji="1" lang="ja-JP" altLang="en-US" dirty="0" smtClean="0"/>
              <a:t>●この写真は、染めだし液でプラークの付着しているところを確認し、</a:t>
            </a:r>
            <a:endParaRPr kumimoji="1" lang="en-US" altLang="ja-JP" dirty="0" smtClean="0"/>
          </a:p>
          <a:p>
            <a:r>
              <a:rPr kumimoji="1" lang="ja-JP" altLang="en-US" dirty="0" smtClean="0"/>
              <a:t>　　プラークコントロールを行った写真です。</a:t>
            </a:r>
            <a:endParaRPr kumimoji="1" lang="en-US" altLang="ja-JP" dirty="0" smtClean="0"/>
          </a:p>
          <a:p>
            <a:endParaRPr kumimoji="1" lang="en-US" altLang="ja-JP" dirty="0" smtClean="0"/>
          </a:p>
          <a:p>
            <a:r>
              <a:rPr kumimoji="1" lang="ja-JP" altLang="en-US" dirty="0" smtClean="0"/>
              <a:t>●きれいにみがけたことが解りますね。</a:t>
            </a:r>
            <a:endParaRPr kumimoji="1" lang="ja-JP" altLang="en-US" dirty="0"/>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20</a:t>
            </a:fld>
            <a:endParaRPr kumimoji="1" lang="ja-JP" altLang="en-US"/>
          </a:p>
        </p:txBody>
      </p:sp>
    </p:spTree>
    <p:extLst>
      <p:ext uri="{BB962C8B-B14F-4D97-AF65-F5344CB8AC3E}">
        <p14:creationId xmlns:p14="http://schemas.microsoft.com/office/powerpoint/2010/main" val="415648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lang="ja-JP" altLang="en-US" dirty="0" smtClean="0"/>
              <a:t>軽度の歯肉炎</a:t>
            </a:r>
            <a:r>
              <a:rPr lang="en-US" altLang="ja-JP" dirty="0" smtClean="0"/>
              <a:t>(GO)</a:t>
            </a:r>
          </a:p>
          <a:p>
            <a:pPr rtl="0"/>
            <a:endParaRPr lang="ja-JP" altLang="en-US" dirty="0" smtClean="0"/>
          </a:p>
          <a:p>
            <a:pPr rtl="0"/>
            <a:r>
              <a:rPr lang="ja-JP" altLang="en-US" dirty="0" smtClean="0"/>
              <a:t>　歯科検診では、歯肉の状態「１」となり学校での保健指導の対象となります。</a:t>
            </a:r>
            <a:endParaRPr lang="en-US" altLang="ja-JP" dirty="0" smtClean="0"/>
          </a:p>
          <a:p>
            <a:pPr rtl="0"/>
            <a:endParaRPr lang="ja-JP" altLang="en-US" dirty="0" smtClean="0"/>
          </a:p>
          <a:p>
            <a:pPr rtl="0"/>
            <a:r>
              <a:rPr lang="ja-JP" altLang="en-US" dirty="0" smtClean="0"/>
              <a:t>●歯と歯が重なっている所</a:t>
            </a:r>
          </a:p>
          <a:p>
            <a:pPr rtl="0"/>
            <a:r>
              <a:rPr lang="ja-JP" altLang="en-US" dirty="0" smtClean="0"/>
              <a:t>●永久歯が生える途中</a:t>
            </a:r>
          </a:p>
          <a:p>
            <a:pPr rtl="0"/>
            <a:r>
              <a:rPr lang="ja-JP" altLang="en-US" dirty="0" smtClean="0"/>
              <a:t>●右利きの人がみがきにくい、右側のカーブしている所（犬歯の付近）</a:t>
            </a:r>
            <a:endParaRPr lang="en-US" altLang="ja-JP" dirty="0" smtClean="0"/>
          </a:p>
          <a:p>
            <a:pPr rtl="0"/>
            <a:endParaRPr lang="ja-JP" altLang="en-US" dirty="0" smtClean="0"/>
          </a:p>
          <a:p>
            <a:pPr rtl="0"/>
            <a:r>
              <a:rPr lang="ja-JP" altLang="en-US" dirty="0" smtClean="0"/>
              <a:t>　など、歯みがきで汚れがとれづらいところに見られます。</a:t>
            </a:r>
          </a:p>
          <a:p>
            <a:pPr rtl="0"/>
            <a:r>
              <a:rPr lang="ja-JP" altLang="en-US" dirty="0" smtClean="0"/>
              <a:t>　この様な歯肉炎のある者を歯肉炎要観察者（学校歯科健診では</a:t>
            </a:r>
            <a:r>
              <a:rPr lang="en-US" altLang="ja-JP" dirty="0" smtClean="0"/>
              <a:t>GO</a:t>
            </a:r>
            <a:r>
              <a:rPr lang="ja-JP" altLang="en-US" dirty="0" smtClean="0"/>
              <a:t>）と言います。</a:t>
            </a:r>
          </a:p>
          <a:p>
            <a:pPr rtl="0"/>
            <a:r>
              <a:rPr lang="ja-JP" altLang="en-US" dirty="0" smtClean="0"/>
              <a:t>　歯石の付着はなく、注意深い歯みがきによって、改善がみられます。</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3</a:t>
            </a:fld>
            <a:endParaRPr kumimoji="1" lang="ja-JP" altLang="en-US"/>
          </a:p>
        </p:txBody>
      </p:sp>
    </p:spTree>
    <p:extLst>
      <p:ext uri="{BB962C8B-B14F-4D97-AF65-F5344CB8AC3E}">
        <p14:creationId xmlns:p14="http://schemas.microsoft.com/office/powerpoint/2010/main" val="52075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lang="ja-JP" altLang="en-US" dirty="0" smtClean="0"/>
              <a:t>歯肉炎（</a:t>
            </a:r>
            <a:r>
              <a:rPr lang="en-US" altLang="ja-JP" dirty="0" smtClean="0"/>
              <a:t>G</a:t>
            </a:r>
            <a:r>
              <a:rPr lang="ja-JP" altLang="en-US" dirty="0" smtClean="0"/>
              <a:t>）・歯周病（</a:t>
            </a:r>
            <a:r>
              <a:rPr lang="en-US" altLang="ja-JP" dirty="0" smtClean="0"/>
              <a:t>P)</a:t>
            </a:r>
          </a:p>
          <a:p>
            <a:pPr rtl="0"/>
            <a:endParaRPr lang="ja-JP" altLang="en-US" dirty="0" smtClean="0"/>
          </a:p>
          <a:p>
            <a:pPr rtl="0"/>
            <a:r>
              <a:rPr lang="ja-JP" altLang="en-US" dirty="0" smtClean="0"/>
              <a:t>　歯肉炎（</a:t>
            </a:r>
            <a:r>
              <a:rPr lang="en-US" altLang="ja-JP" dirty="0" smtClean="0"/>
              <a:t>G)</a:t>
            </a:r>
            <a:r>
              <a:rPr lang="ja-JP" altLang="en-US" dirty="0" err="1" smtClean="0"/>
              <a:t>、</a:t>
            </a:r>
            <a:r>
              <a:rPr lang="ja-JP" altLang="en-US" dirty="0" smtClean="0"/>
              <a:t>歯周病</a:t>
            </a:r>
            <a:r>
              <a:rPr lang="en-US" altLang="ja-JP" dirty="0" smtClean="0"/>
              <a:t>(P)</a:t>
            </a:r>
            <a:r>
              <a:rPr lang="ja-JP" altLang="en-US" dirty="0" smtClean="0"/>
              <a:t>は、歯科検診では歯肉の状態「２」となり受診勧告となります。</a:t>
            </a:r>
            <a:endParaRPr lang="en-US" altLang="ja-JP" dirty="0" smtClean="0"/>
          </a:p>
          <a:p>
            <a:pPr rtl="0"/>
            <a:endParaRPr lang="ja-JP" altLang="en-US" dirty="0" smtClean="0"/>
          </a:p>
          <a:p>
            <a:pPr rtl="0"/>
            <a:r>
              <a:rPr lang="ja-JP" altLang="en-US" dirty="0" smtClean="0"/>
              <a:t>●全体的に歯肉炎が広がったり、また、歯に歯石の付着があると歯肉炎（</a:t>
            </a:r>
            <a:r>
              <a:rPr lang="en-US" altLang="ja-JP" dirty="0" smtClean="0"/>
              <a:t>G)</a:t>
            </a:r>
            <a:r>
              <a:rPr lang="ja-JP" altLang="en-US" dirty="0" smtClean="0"/>
              <a:t>となります。</a:t>
            </a:r>
          </a:p>
          <a:p>
            <a:pPr rtl="0"/>
            <a:r>
              <a:rPr lang="ja-JP" altLang="en-US" dirty="0" smtClean="0"/>
              <a:t>●さらに進行して、ポケットが深くなり、歯の周囲の骨が溶けてきたり、歯の周りから膿が出て、口臭がするなどの症状が出ると歯周病（</a:t>
            </a:r>
            <a:r>
              <a:rPr lang="en-US" altLang="ja-JP" dirty="0" smtClean="0"/>
              <a:t>P)</a:t>
            </a:r>
            <a:r>
              <a:rPr lang="ja-JP" altLang="en-US" dirty="0" smtClean="0"/>
              <a:t>となります。</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4</a:t>
            </a:fld>
            <a:endParaRPr kumimoji="1" lang="ja-JP" altLang="en-US"/>
          </a:p>
        </p:txBody>
      </p:sp>
    </p:spTree>
    <p:extLst>
      <p:ext uri="{BB962C8B-B14F-4D97-AF65-F5344CB8AC3E}">
        <p14:creationId xmlns:p14="http://schemas.microsoft.com/office/powerpoint/2010/main" val="122405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673B3-A564-438B-89E4-5049FDC2890E}" type="slidenum">
              <a:rPr lang="en-US" altLang="ja-JP"/>
              <a:pPr/>
              <a:t>5</a:t>
            </a:fld>
            <a:endParaRPr lang="en-US" altLang="ja-JP"/>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679942" y="4700415"/>
            <a:ext cx="5388300" cy="4440004"/>
          </a:xfrm>
          <a:noFill/>
          <a:ln/>
        </p:spPr>
        <p:txBody>
          <a:bodyPr/>
          <a:lstStyle/>
          <a:p>
            <a:pPr rtl="0"/>
            <a:r>
              <a:rPr lang="ja-JP" altLang="en-US" dirty="0" smtClean="0"/>
              <a:t>歯肉炎・歯周病の進行</a:t>
            </a:r>
            <a:endParaRPr lang="en-US" altLang="ja-JP" dirty="0" smtClean="0"/>
          </a:p>
          <a:p>
            <a:pPr rtl="0"/>
            <a:endParaRPr lang="ja-JP" altLang="en-US" dirty="0" smtClean="0"/>
          </a:p>
          <a:p>
            <a:pPr rtl="0"/>
            <a:r>
              <a:rPr lang="ja-JP" altLang="en-US" dirty="0" smtClean="0"/>
              <a:t>　歯周病とは、歯周病菌により歯の周りを支えている組織が破壊されていく病気です。</a:t>
            </a:r>
          </a:p>
          <a:p>
            <a:pPr rtl="0"/>
            <a:r>
              <a:rPr lang="ja-JP" altLang="en-US" dirty="0" smtClean="0"/>
              <a:t>　歯周病とは歯の周りの歯肉や歯槽骨が破壊され、放置しておくと最終的には歯がグラグラになって抜けてしまいます。</a:t>
            </a:r>
            <a:endParaRPr lang="en-US" altLang="ja-JP" dirty="0" smtClean="0"/>
          </a:p>
          <a:p>
            <a:pPr rtl="0"/>
            <a:endParaRPr lang="ja-JP" altLang="en-US" dirty="0" smtClean="0"/>
          </a:p>
          <a:p>
            <a:pPr rtl="0"/>
            <a:r>
              <a:rPr lang="ja-JP" altLang="en-US" dirty="0" smtClean="0"/>
              <a:t>●歯肉炎</a:t>
            </a:r>
          </a:p>
          <a:p>
            <a:pPr rtl="0"/>
            <a:r>
              <a:rPr lang="ja-JP" altLang="en-US" dirty="0" smtClean="0"/>
              <a:t>　歯や歯肉にプラークがたまり、細菌の毒素で歯肉が炎症を起こしています。</a:t>
            </a:r>
          </a:p>
          <a:p>
            <a:pPr rtl="0"/>
            <a:r>
              <a:rPr lang="ja-JP" altLang="en-US" dirty="0" smtClean="0"/>
              <a:t>　歯肉が充血し、赤や紫色になります。</a:t>
            </a:r>
          </a:p>
          <a:p>
            <a:pPr rtl="0"/>
            <a:r>
              <a:rPr lang="ja-JP" altLang="en-US" dirty="0" smtClean="0"/>
              <a:t>　炎症は歯肉の表面上に留まっているので、この段階で発見、治療を行えば、元通りの健康な状態にもどります。</a:t>
            </a:r>
            <a:endParaRPr lang="en-US" altLang="ja-JP" dirty="0" smtClean="0"/>
          </a:p>
          <a:p>
            <a:pPr rtl="0"/>
            <a:endParaRPr lang="ja-JP" altLang="en-US" dirty="0" smtClean="0"/>
          </a:p>
          <a:p>
            <a:pPr rtl="0"/>
            <a:r>
              <a:rPr lang="ja-JP" altLang="en-US" dirty="0" smtClean="0"/>
              <a:t>●歯周病</a:t>
            </a:r>
          </a:p>
          <a:p>
            <a:pPr rtl="0"/>
            <a:r>
              <a:rPr lang="ja-JP" altLang="en-US" dirty="0" smtClean="0"/>
              <a:t>　炎症が歯肉の内側にまで進行します。</a:t>
            </a:r>
          </a:p>
          <a:p>
            <a:pPr rtl="0"/>
            <a:r>
              <a:rPr lang="ja-JP" altLang="en-US" dirty="0" smtClean="0"/>
              <a:t>　歯根膜（歯の根のまわりにある膜）や歯を支えている骨の一部が破壊され、歯と歯肉のあいだの溝（歯周ポケット）ができます。</a:t>
            </a:r>
          </a:p>
          <a:p>
            <a:pPr rtl="0"/>
            <a:r>
              <a:rPr lang="ja-JP" altLang="en-US" dirty="0" smtClean="0"/>
              <a:t>　歯みがきをするとき、しみを感じたり痛みを感じたりすることがあります。また、歯石がつくとさらに刺激されるので、むずがゆく感じることがあります。</a:t>
            </a:r>
            <a:endParaRPr lang="en-US" altLang="ja-JP" dirty="0" smtClean="0"/>
          </a:p>
          <a:p>
            <a:pPr rtl="0"/>
            <a:endParaRPr lang="ja-JP" altLang="en-US" dirty="0" smtClean="0"/>
          </a:p>
          <a:p>
            <a:pPr rtl="0"/>
            <a:r>
              <a:rPr lang="ja-JP" altLang="en-US" dirty="0" smtClean="0"/>
              <a:t>●重度の</a:t>
            </a:r>
            <a:r>
              <a:rPr lang="ja-JP" altLang="en-US" smtClean="0"/>
              <a:t>歯周病</a:t>
            </a:r>
            <a:endParaRPr lang="ja-JP" altLang="en-US" dirty="0" smtClean="0"/>
          </a:p>
          <a:p>
            <a:pPr rtl="0"/>
            <a:r>
              <a:rPr lang="ja-JP" altLang="en-US" dirty="0" smtClean="0"/>
              <a:t>　細菌の毒素によって歯を支えている骨の吸収が進みます。歯肉から血や膿が出て、口臭もひどくなります。</a:t>
            </a:r>
          </a:p>
          <a:p>
            <a:pPr rtl="0"/>
            <a:r>
              <a:rPr lang="ja-JP" altLang="en-US" dirty="0" smtClean="0"/>
              <a:t>　歯が動くようになり硬いものを食べると歯が痛むこともあります。また、食べ物が歯と歯の間にはさまりやすくなります。</a:t>
            </a:r>
            <a:endParaRPr lang="en-US" altLang="ja-JP" dirty="0"/>
          </a:p>
        </p:txBody>
      </p:sp>
    </p:spTree>
    <p:extLst>
      <p:ext uri="{BB962C8B-B14F-4D97-AF65-F5344CB8AC3E}">
        <p14:creationId xmlns:p14="http://schemas.microsoft.com/office/powerpoint/2010/main" val="2232257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lang="ja-JP" altLang="en-US" dirty="0" smtClean="0"/>
              <a:t>歯周病が進行すると</a:t>
            </a:r>
            <a:endParaRPr lang="en-US" altLang="ja-JP" dirty="0" smtClean="0"/>
          </a:p>
          <a:p>
            <a:pPr rtl="0"/>
            <a:endParaRPr lang="ja-JP" altLang="en-US" dirty="0" smtClean="0"/>
          </a:p>
          <a:p>
            <a:pPr rtl="0"/>
            <a:r>
              <a:rPr lang="ja-JP" altLang="en-US" dirty="0" smtClean="0"/>
              <a:t>　歯周病が進行した例を紹介します。</a:t>
            </a:r>
            <a:endParaRPr lang="en-US" altLang="ja-JP" dirty="0" smtClean="0"/>
          </a:p>
          <a:p>
            <a:pPr rtl="0"/>
            <a:endParaRPr lang="ja-JP" altLang="en-US" dirty="0" smtClean="0"/>
          </a:p>
          <a:p>
            <a:pPr rtl="0"/>
            <a:r>
              <a:rPr lang="ja-JP" altLang="en-US" dirty="0" smtClean="0"/>
              <a:t>●この写真の人は、歯周病に関する関心もなく、長い間、歯科医院に通院もしませんでした。</a:t>
            </a:r>
            <a:endParaRPr lang="en-US" altLang="ja-JP" dirty="0" smtClean="0"/>
          </a:p>
          <a:p>
            <a:pPr rtl="0"/>
            <a:endParaRPr lang="ja-JP" altLang="en-US" dirty="0" smtClean="0"/>
          </a:p>
          <a:p>
            <a:pPr rtl="0"/>
            <a:r>
              <a:rPr lang="ja-JP" altLang="en-US" dirty="0" smtClean="0"/>
              <a:t>　結果、口の中はひどく汚れ、プラークや歯石が多量に付着した状態で、口臭も強くありました。</a:t>
            </a:r>
          </a:p>
          <a:p>
            <a:pPr rtl="0"/>
            <a:r>
              <a:rPr lang="ja-JP" altLang="en-US" dirty="0" smtClean="0"/>
              <a:t>　上の歯は前歯だけは辛うじて残っていますが、ぐらぐら動いています。上の奥の歯は、歯周病が原因で、すでに無くなっています。</a:t>
            </a:r>
          </a:p>
          <a:p>
            <a:pPr rtl="0"/>
            <a:r>
              <a:rPr lang="ja-JP" altLang="en-US" dirty="0" smtClean="0"/>
              <a:t>　このようになると、よく噛めなくなり、食事ができなくなります。栄養もバランス良く摂れなくなり病気にもなりやすくなります。</a:t>
            </a:r>
          </a:p>
          <a:p>
            <a:pPr rtl="0"/>
            <a:r>
              <a:rPr lang="ja-JP" altLang="en-US" dirty="0" smtClean="0"/>
              <a:t>　歯周病は動脈硬化、心筋梗塞、糖尿病とのかかわりがあると言われています。また、会話がしづらくなったり、力が入れづらくなったりします。身体のバランスもとりにくくなり転びやすくなったりもします。</a:t>
            </a:r>
            <a:endParaRPr lang="en-US" altLang="ja-JP" dirty="0" smtClean="0"/>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6</a:t>
            </a:fld>
            <a:endParaRPr kumimoji="1" lang="ja-JP" altLang="en-US"/>
          </a:p>
        </p:txBody>
      </p:sp>
    </p:spTree>
    <p:extLst>
      <p:ext uri="{BB962C8B-B14F-4D97-AF65-F5344CB8AC3E}">
        <p14:creationId xmlns:p14="http://schemas.microsoft.com/office/powerpoint/2010/main" val="128447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rtl="0"/>
            <a:r>
              <a:rPr lang="ja-JP" altLang="en-US" dirty="0" smtClean="0"/>
              <a:t>歯肉炎・歯周病の原因</a:t>
            </a:r>
            <a:endParaRPr lang="en-US" altLang="ja-JP" dirty="0" smtClean="0"/>
          </a:p>
          <a:p>
            <a:pPr rtl="0"/>
            <a:endParaRPr lang="ja-JP" altLang="en-US" dirty="0" smtClean="0"/>
          </a:p>
          <a:p>
            <a:pPr rtl="0"/>
            <a:r>
              <a:rPr lang="ja-JP" altLang="en-US" dirty="0" smtClean="0"/>
              <a:t>　歯周病の主原因もむし歯と同じように細菌が関与しています。</a:t>
            </a:r>
            <a:endParaRPr lang="en-US" altLang="ja-JP" dirty="0" smtClean="0"/>
          </a:p>
          <a:p>
            <a:pPr rtl="0"/>
            <a:endParaRPr lang="ja-JP" altLang="en-US" dirty="0" smtClean="0"/>
          </a:p>
          <a:p>
            <a:pPr rtl="0"/>
            <a:r>
              <a:rPr lang="ja-JP" altLang="en-US" dirty="0" smtClean="0"/>
              <a:t>●歯肉炎や歯周病の直接の原因はむし歯と同じプラークです。プラークの中に歯周病を引き起こす歯周病菌がいます。それらは、菌体内から毒素を出して、歯肉に炎症を起こしたり、歯の周りの骨を溶かしたりします。</a:t>
            </a:r>
            <a:endParaRPr lang="ja-JP" altLang="en-US" dirty="0"/>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7</a:t>
            </a:fld>
            <a:endParaRPr kumimoji="1" lang="ja-JP" altLang="en-US"/>
          </a:p>
        </p:txBody>
      </p:sp>
    </p:spTree>
    <p:extLst>
      <p:ext uri="{BB962C8B-B14F-4D97-AF65-F5344CB8AC3E}">
        <p14:creationId xmlns:p14="http://schemas.microsoft.com/office/powerpoint/2010/main" val="125290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3A91E-871C-4989-8918-DE5A8361ACD7}" type="slidenum">
              <a:rPr lang="en-US" altLang="ja-JP"/>
              <a:pPr/>
              <a:t>8</a:t>
            </a:fld>
            <a:endParaRPr lang="en-US" altLang="ja-JP"/>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rtl="0"/>
            <a:r>
              <a:rPr lang="ja-JP" altLang="en-US" dirty="0" smtClean="0"/>
              <a:t>プラーク以外の歯周病を悪化させる原因</a:t>
            </a:r>
            <a:endParaRPr lang="en-US" altLang="ja-JP" dirty="0" smtClean="0"/>
          </a:p>
          <a:p>
            <a:pPr rtl="0"/>
            <a:endParaRPr lang="ja-JP" altLang="en-US" dirty="0" smtClean="0"/>
          </a:p>
          <a:p>
            <a:pPr rtl="0"/>
            <a:r>
              <a:rPr lang="ja-JP" altLang="en-US" dirty="0" smtClean="0"/>
              <a:t>●ストレスにより副腎皮質ホルモンが分泌され免疫機能が低下し、歯周病が悪化します。</a:t>
            </a:r>
          </a:p>
          <a:p>
            <a:pPr rtl="0"/>
            <a:r>
              <a:rPr lang="ja-JP" altLang="en-US" dirty="0" smtClean="0"/>
              <a:t>●口呼吸で口が乾燥して唾液の作用が低下します。</a:t>
            </a:r>
          </a:p>
          <a:p>
            <a:pPr rtl="0"/>
            <a:r>
              <a:rPr lang="ja-JP" altLang="en-US" dirty="0" smtClean="0"/>
              <a:t>●歯ぎしり・かみしめなどによる歯にかかる過剰な負担。</a:t>
            </a:r>
          </a:p>
          <a:p>
            <a:pPr rtl="0"/>
            <a:r>
              <a:rPr lang="ja-JP" altLang="en-US" dirty="0" smtClean="0"/>
              <a:t>●糖尿病などの全身疾患が歯周病を悪化させることがあります。</a:t>
            </a:r>
            <a:endParaRPr lang="en-US" altLang="ja-JP" dirty="0" smtClean="0"/>
          </a:p>
          <a:p>
            <a:pPr rtl="0"/>
            <a:r>
              <a:rPr lang="ja-JP" altLang="en-US" dirty="0" smtClean="0"/>
              <a:t>●女性ホルモンで、思春期に歯肉炎の発症がみられることがあります。</a:t>
            </a:r>
          </a:p>
          <a:p>
            <a:pPr rtl="0"/>
            <a:r>
              <a:rPr lang="ja-JP" altLang="en-US" dirty="0" smtClean="0"/>
              <a:t>●喫煙は歯周病を発生させたり、悪化させます。</a:t>
            </a:r>
          </a:p>
          <a:p>
            <a:pPr rtl="0"/>
            <a:endParaRPr lang="ja-JP" altLang="en-US" dirty="0" smtClean="0"/>
          </a:p>
        </p:txBody>
      </p:sp>
    </p:spTree>
    <p:extLst>
      <p:ext uri="{BB962C8B-B14F-4D97-AF65-F5344CB8AC3E}">
        <p14:creationId xmlns:p14="http://schemas.microsoft.com/office/powerpoint/2010/main" val="1783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solidFill>
                  <a:schemeClr val="tx2">
                    <a:lumMod val="10000"/>
                  </a:schemeClr>
                </a:solidFill>
              </a:rPr>
              <a:t>（４）歯・口の清掃と指導のポイント</a:t>
            </a:r>
            <a:endParaRPr kumimoji="1" lang="ja-JP" altLang="en-US" dirty="0">
              <a:solidFill>
                <a:schemeClr val="tx2">
                  <a:lumMod val="10000"/>
                </a:schemeClr>
              </a:solidFill>
            </a:endParaRPr>
          </a:p>
        </p:txBody>
      </p:sp>
      <p:sp>
        <p:nvSpPr>
          <p:cNvPr id="4" name="スライド番号プレースホルダー 3"/>
          <p:cNvSpPr>
            <a:spLocks noGrp="1"/>
          </p:cNvSpPr>
          <p:nvPr>
            <p:ph type="sldNum" sz="quarter" idx="10"/>
          </p:nvPr>
        </p:nvSpPr>
        <p:spPr/>
        <p:txBody>
          <a:bodyPr/>
          <a:lstStyle/>
          <a:p>
            <a:fld id="{6BE58062-1F07-4961-B9DA-E5B7BA30772C}" type="slidenum">
              <a:rPr kumimoji="1" lang="ja-JP" altLang="en-US" smtClean="0"/>
              <a:pPr/>
              <a:t>9</a:t>
            </a:fld>
            <a:endParaRPr kumimoji="1" lang="ja-JP" altLang="en-US"/>
          </a:p>
        </p:txBody>
      </p:sp>
    </p:spTree>
    <p:extLst>
      <p:ext uri="{BB962C8B-B14F-4D97-AF65-F5344CB8AC3E}">
        <p14:creationId xmlns:p14="http://schemas.microsoft.com/office/powerpoint/2010/main" val="35370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1147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4473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69830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3329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8980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00413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5554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41665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06344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87659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2021/7/5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3148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E7DF8-EE14-4A22-9473-34773C2CCD3C}" type="datetimeFigureOut">
              <a:rPr kumimoji="1" lang="ja-JP" altLang="en-US" smtClean="0"/>
              <a:pPr/>
              <a:t>2021/7/5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9158233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2430016"/>
            <a:ext cx="9036496" cy="1143000"/>
          </a:xfrm>
        </p:spPr>
        <p:txBody>
          <a:bodyPr>
            <a:noAutofit/>
          </a:bodyPr>
          <a:lstStyle/>
          <a:p>
            <a:r>
              <a:rPr kumimoji="1" lang="ja-JP" altLang="en-US" sz="5400" b="1" dirty="0" smtClean="0">
                <a:solidFill>
                  <a:srgbClr val="FFC000"/>
                </a:solidFill>
              </a:rPr>
              <a:t>（３）歯周病の原因とその予防</a:t>
            </a:r>
            <a:endParaRPr kumimoji="1" lang="ja-JP" altLang="en-US" sz="5400" b="1" dirty="0">
              <a:solidFill>
                <a:srgbClr val="FFC000"/>
              </a:solidFill>
            </a:endParaRPr>
          </a:p>
        </p:txBody>
      </p:sp>
      <p:sp>
        <p:nvSpPr>
          <p:cNvPr id="3" name="テキスト ボックス 2"/>
          <p:cNvSpPr txBox="1"/>
          <p:nvPr/>
        </p:nvSpPr>
        <p:spPr>
          <a:xfrm>
            <a:off x="1595334" y="2267580"/>
            <a:ext cx="2040562" cy="369332"/>
          </a:xfrm>
          <a:prstGeom prst="rect">
            <a:avLst/>
          </a:prstGeom>
          <a:noFill/>
        </p:spPr>
        <p:txBody>
          <a:bodyPr wrap="square" rtlCol="0">
            <a:spAutoFit/>
          </a:bodyPr>
          <a:lstStyle/>
          <a:p>
            <a:r>
              <a:rPr kumimoji="1" lang="ja-JP" altLang="en-US" b="1" dirty="0" smtClean="0">
                <a:solidFill>
                  <a:srgbClr val="FFC000"/>
                </a:solidFill>
              </a:rPr>
              <a:t>し     しゅう   びょう</a:t>
            </a:r>
            <a:endParaRPr kumimoji="1" lang="ja-JP" altLang="en-US" b="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5400" b="1" dirty="0" smtClean="0">
                <a:solidFill>
                  <a:srgbClr val="FFFF00"/>
                </a:solidFill>
              </a:rPr>
              <a:t>　歯みがきしてみよう♪</a:t>
            </a:r>
            <a:endParaRPr kumimoji="1" lang="ja-JP" altLang="en-US" sz="5400" b="1" dirty="0">
              <a:solidFill>
                <a:srgbClr val="FFFF00"/>
              </a:solidFill>
            </a:endParaRPr>
          </a:p>
        </p:txBody>
      </p:sp>
      <p:pic>
        <p:nvPicPr>
          <p:cNvPr id="1027" name="Picture 3" descr="C:\Users\okuya\Desktop\image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8800"/>
            <a:ext cx="7992888" cy="47525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rot="21313248">
            <a:off x="776178" y="1088273"/>
            <a:ext cx="2679030" cy="233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532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1000"/>
                                        <p:tgtEl>
                                          <p:spTgt spid="1027"/>
                                        </p:tgtEl>
                                      </p:cBhvr>
                                    </p:animEffect>
                                  </p:childTnLst>
                                </p:cTn>
                              </p:par>
                              <p:par>
                                <p:cTn id="8" presetID="5" presetClass="entr" presetSubtype="1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heckerboard(across)">
                                      <p:cBhvr>
                                        <p:cTn id="10" dur="1000"/>
                                        <p:tgtEl>
                                          <p:spTgt spid="1028"/>
                                        </p:tgtEl>
                                      </p:cBhvr>
                                    </p:animEffect>
                                  </p:childTnLst>
                                </p:cTn>
                              </p:par>
                            </p:childTnLst>
                          </p:cTn>
                        </p:par>
                        <p:par>
                          <p:cTn id="11" fill="hold">
                            <p:stCondLst>
                              <p:cond delay="1000"/>
                            </p:stCondLst>
                            <p:childTnLst>
                              <p:par>
                                <p:cTn id="12" presetID="32" presetClass="emph" presetSubtype="0" repeatCount="indefinite" fill="hold" nodeType="afterEffect">
                                  <p:stCondLst>
                                    <p:cond delay="0"/>
                                  </p:stCondLst>
                                  <p:endCondLst>
                                    <p:cond evt="onNext" delay="0">
                                      <p:tgtEl>
                                        <p:sldTgt/>
                                      </p:tgtEl>
                                    </p:cond>
                                  </p:endCondLst>
                                  <p:childTnLst>
                                    <p:animRot by="120000">
                                      <p:cBhvr>
                                        <p:cTn id="13" dur="100" fill="hold">
                                          <p:stCondLst>
                                            <p:cond delay="0"/>
                                          </p:stCondLst>
                                        </p:cTn>
                                        <p:tgtEl>
                                          <p:spTgt spid="1028"/>
                                        </p:tgtEl>
                                        <p:attrNameLst>
                                          <p:attrName>r</p:attrName>
                                        </p:attrNameLst>
                                      </p:cBhvr>
                                    </p:animRot>
                                    <p:animRot by="-240000">
                                      <p:cBhvr>
                                        <p:cTn id="14" dur="200" fill="hold">
                                          <p:stCondLst>
                                            <p:cond delay="200"/>
                                          </p:stCondLst>
                                        </p:cTn>
                                        <p:tgtEl>
                                          <p:spTgt spid="1028"/>
                                        </p:tgtEl>
                                        <p:attrNameLst>
                                          <p:attrName>r</p:attrName>
                                        </p:attrNameLst>
                                      </p:cBhvr>
                                    </p:animRot>
                                    <p:animRot by="240000">
                                      <p:cBhvr>
                                        <p:cTn id="15" dur="200" fill="hold">
                                          <p:stCondLst>
                                            <p:cond delay="400"/>
                                          </p:stCondLst>
                                        </p:cTn>
                                        <p:tgtEl>
                                          <p:spTgt spid="1028"/>
                                        </p:tgtEl>
                                        <p:attrNameLst>
                                          <p:attrName>r</p:attrName>
                                        </p:attrNameLst>
                                      </p:cBhvr>
                                    </p:animRot>
                                    <p:animRot by="-240000">
                                      <p:cBhvr>
                                        <p:cTn id="16" dur="200" fill="hold">
                                          <p:stCondLst>
                                            <p:cond delay="600"/>
                                          </p:stCondLst>
                                        </p:cTn>
                                        <p:tgtEl>
                                          <p:spTgt spid="1028"/>
                                        </p:tgtEl>
                                        <p:attrNameLst>
                                          <p:attrName>r</p:attrName>
                                        </p:attrNameLst>
                                      </p:cBhvr>
                                    </p:animRot>
                                    <p:animRot by="120000">
                                      <p:cBhvr>
                                        <p:cTn id="17"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443537" y="1962706"/>
            <a:ext cx="2406428" cy="1569660"/>
          </a:xfrm>
          <a:prstGeom prst="rect">
            <a:avLst/>
          </a:prstGeom>
          <a:noFill/>
        </p:spPr>
        <p:txBody>
          <a:bodyPr wrap="none" lIns="91440" tIns="45720" rIns="91440" bIns="45720">
            <a:spAutoFit/>
          </a:bodyPr>
          <a:lstStyle/>
          <a:p>
            <a:pPr algn="ctr"/>
            <a:r>
              <a:rPr lang="ja-JP" altLang="en-US"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歯ブラシ</a:t>
            </a:r>
            <a:endParaRPr lang="en-US" altLang="ja-JP"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ja-JP" altLang="en-US"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コップ</a:t>
            </a:r>
          </a:p>
        </p:txBody>
      </p:sp>
      <p:sp>
        <p:nvSpPr>
          <p:cNvPr id="8" name="正方形/長方形 7"/>
          <p:cNvSpPr/>
          <p:nvPr/>
        </p:nvSpPr>
        <p:spPr>
          <a:xfrm>
            <a:off x="3576576" y="2350673"/>
            <a:ext cx="2061783" cy="923330"/>
          </a:xfrm>
          <a:prstGeom prst="rect">
            <a:avLst/>
          </a:prstGeom>
          <a:noFill/>
        </p:spPr>
        <p:txBody>
          <a:bodyPr wrap="none" lIns="91440" tIns="45720" rIns="91440" bIns="45720">
            <a:spAutoFit/>
          </a:bodyPr>
          <a:lstStyle/>
          <a:p>
            <a:pPr algn="ctr"/>
            <a:r>
              <a:rPr lang="ja-JP" alt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タオル</a:t>
            </a:r>
          </a:p>
        </p:txBody>
      </p:sp>
      <p:sp>
        <p:nvSpPr>
          <p:cNvPr id="9" name="正方形/長方形 8"/>
          <p:cNvSpPr/>
          <p:nvPr/>
        </p:nvSpPr>
        <p:spPr>
          <a:xfrm>
            <a:off x="7217892" y="2350673"/>
            <a:ext cx="880369" cy="923330"/>
          </a:xfrm>
          <a:prstGeom prst="rect">
            <a:avLst/>
          </a:prstGeom>
          <a:noFill/>
        </p:spPr>
        <p:txBody>
          <a:bodyPr wrap="none" lIns="91440" tIns="45720" rIns="91440" bIns="45720">
            <a:spAutoFit/>
          </a:bodyPr>
          <a:lstStyle/>
          <a:p>
            <a:pPr algn="ctr"/>
            <a:r>
              <a:rPr lang="ja-JP" alt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鏡</a:t>
            </a:r>
          </a:p>
        </p:txBody>
      </p:sp>
      <p:sp>
        <p:nvSpPr>
          <p:cNvPr id="12" name="テキスト ボックス 11"/>
          <p:cNvSpPr txBox="1"/>
          <p:nvPr/>
        </p:nvSpPr>
        <p:spPr>
          <a:xfrm>
            <a:off x="2597944" y="294614"/>
            <a:ext cx="4019049" cy="923330"/>
          </a:xfrm>
          <a:prstGeom prst="rect">
            <a:avLst/>
          </a:prstGeom>
          <a:noFill/>
        </p:spPr>
        <p:txBody>
          <a:bodyPr wrap="none" rtlCol="0">
            <a:spAutoFit/>
          </a:bodyPr>
          <a:lstStyle/>
          <a:p>
            <a:r>
              <a:rPr lang="ja-JP" altLang="en-US" sz="5400" b="1" dirty="0">
                <a:solidFill>
                  <a:srgbClr val="FFFF00"/>
                </a:solidFill>
              </a:rPr>
              <a:t>今日使うもの</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09" y="3861048"/>
            <a:ext cx="2087884" cy="208823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5323" y="3883468"/>
            <a:ext cx="1664288" cy="2065812"/>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5791" y="3776332"/>
            <a:ext cx="1204572" cy="2280083"/>
          </a:xfrm>
          <a:prstGeom prst="rect">
            <a:avLst/>
          </a:prstGeom>
        </p:spPr>
      </p:pic>
    </p:spTree>
    <p:extLst>
      <p:ext uri="{BB962C8B-B14F-4D97-AF65-F5344CB8AC3E}">
        <p14:creationId xmlns:p14="http://schemas.microsoft.com/office/powerpoint/2010/main" val="30874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0" y="365127"/>
            <a:ext cx="4211960" cy="975642"/>
          </a:xfrm>
        </p:spPr>
        <p:txBody>
          <a:bodyPr>
            <a:normAutofit fontScale="90000"/>
          </a:bodyPr>
          <a:lstStyle/>
          <a:p>
            <a:r>
              <a:rPr kumimoji="1" lang="ja-JP" altLang="en-US" dirty="0" smtClean="0">
                <a:solidFill>
                  <a:srgbClr val="FFFF00"/>
                </a:solidFill>
              </a:rPr>
              <a:t> </a:t>
            </a:r>
            <a:r>
              <a:rPr kumimoji="1" lang="ja-JP" altLang="en-US" b="1" dirty="0" smtClean="0">
                <a:solidFill>
                  <a:srgbClr val="FFFF00"/>
                </a:solidFill>
              </a:rPr>
              <a:t>歯ブラシの持ち方</a:t>
            </a:r>
            <a:r>
              <a:rPr kumimoji="1" lang="ja-JP" altLang="en-US" dirty="0" smtClean="0">
                <a:solidFill>
                  <a:srgbClr val="FFFF00"/>
                </a:solidFill>
              </a:rPr>
              <a:t>　</a:t>
            </a:r>
            <a:endParaRPr kumimoji="1" lang="ja-JP" altLang="en-US" sz="4000" dirty="0">
              <a:solidFill>
                <a:srgbClr val="FFFF00"/>
              </a:solidFill>
            </a:endParaRPr>
          </a:p>
        </p:txBody>
      </p:sp>
      <p:pic>
        <p:nvPicPr>
          <p:cNvPr id="1026" name="Picture 2" descr="C:\Users\宮城県歯科衛生士会\Desktop\DSCN0640.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251520" y="1484784"/>
            <a:ext cx="3960440"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プレースホルダー 3"/>
          <p:cNvSpPr>
            <a:spLocks noGrp="1"/>
          </p:cNvSpPr>
          <p:nvPr>
            <p:ph sz="half" idx="2"/>
          </p:nvPr>
        </p:nvSpPr>
        <p:spPr>
          <a:xfrm>
            <a:off x="4644008" y="564916"/>
            <a:ext cx="4376508" cy="576064"/>
          </a:xfrm>
        </p:spPr>
        <p:txBody>
          <a:bodyPr>
            <a:noAutofit/>
          </a:bodyPr>
          <a:lstStyle/>
          <a:p>
            <a:pPr marL="0" indent="0" algn="ctr">
              <a:buNone/>
            </a:pPr>
            <a:r>
              <a:rPr kumimoji="1" lang="ja-JP" altLang="en-US" sz="3200" b="1" dirty="0" smtClean="0">
                <a:solidFill>
                  <a:srgbClr val="FFFF00"/>
                </a:solidFill>
              </a:rPr>
              <a:t>歯ブラシの取り替え時期</a:t>
            </a:r>
            <a:endParaRPr kumimoji="1" lang="en-US" altLang="ja-JP" sz="3200" b="1" dirty="0" smtClean="0">
              <a:solidFill>
                <a:srgbClr val="FFFF00"/>
              </a:solidFill>
            </a:endParaRPr>
          </a:p>
          <a:p>
            <a:pPr marL="0" indent="0" algn="ctr">
              <a:buNone/>
            </a:pPr>
            <a:endParaRPr kumimoji="1" lang="en-US" altLang="ja-JP" sz="2800" b="1" dirty="0" smtClean="0">
              <a:solidFill>
                <a:srgbClr val="FFFF00"/>
              </a:solidFill>
            </a:endParaRPr>
          </a:p>
          <a:p>
            <a:pPr marL="0" indent="0" algn="ctr">
              <a:buNone/>
            </a:pPr>
            <a:endParaRPr kumimoji="1" lang="ja-JP" altLang="en-US" sz="2800" b="1" dirty="0">
              <a:solidFill>
                <a:srgbClr val="FFFF00"/>
              </a:solidFill>
            </a:endParaRPr>
          </a:p>
        </p:txBody>
      </p:sp>
      <p:sp>
        <p:nvSpPr>
          <p:cNvPr id="7" name="テキスト ボックス 6"/>
          <p:cNvSpPr txBox="1"/>
          <p:nvPr/>
        </p:nvSpPr>
        <p:spPr>
          <a:xfrm>
            <a:off x="107504" y="4041068"/>
            <a:ext cx="4641014" cy="461665"/>
          </a:xfrm>
          <a:prstGeom prst="rect">
            <a:avLst/>
          </a:prstGeom>
          <a:noFill/>
        </p:spPr>
        <p:txBody>
          <a:bodyPr wrap="none" rtlCol="0">
            <a:spAutoFit/>
          </a:bodyPr>
          <a:lstStyle/>
          <a:p>
            <a:r>
              <a:rPr kumimoji="1" lang="ja-JP" altLang="en-US" sz="2400" b="1" dirty="0" smtClean="0"/>
              <a:t>えん</a:t>
            </a:r>
            <a:r>
              <a:rPr kumimoji="1" lang="ja-JP" altLang="en-US" sz="2400" b="1" dirty="0" err="1" smtClean="0"/>
              <a:t>ぴつを</a:t>
            </a:r>
            <a:r>
              <a:rPr kumimoji="1" lang="ja-JP" altLang="en-US" sz="2400" b="1" dirty="0" smtClean="0"/>
              <a:t>持つように軽く持ちます</a:t>
            </a:r>
            <a:endParaRPr kumimoji="1" lang="ja-JP" altLang="en-US" sz="2400" b="1" dirty="0"/>
          </a:p>
        </p:txBody>
      </p:sp>
      <p:sp>
        <p:nvSpPr>
          <p:cNvPr id="8" name="テキスト ボックス 7"/>
          <p:cNvSpPr txBox="1"/>
          <p:nvPr/>
        </p:nvSpPr>
        <p:spPr>
          <a:xfrm>
            <a:off x="2482457" y="4596887"/>
            <a:ext cx="4060727" cy="707886"/>
          </a:xfrm>
          <a:prstGeom prst="rect">
            <a:avLst/>
          </a:prstGeom>
          <a:noFill/>
        </p:spPr>
        <p:txBody>
          <a:bodyPr wrap="none" rtlCol="0">
            <a:spAutoFit/>
          </a:bodyPr>
          <a:lstStyle/>
          <a:p>
            <a:r>
              <a:rPr kumimoji="1" lang="ja-JP" altLang="en-US" sz="4000" b="1" dirty="0" smtClean="0">
                <a:solidFill>
                  <a:srgbClr val="FFFF00"/>
                </a:solidFill>
              </a:rPr>
              <a:t>歯ブラシの選び方</a:t>
            </a:r>
            <a:endParaRPr kumimoji="1" lang="ja-JP" altLang="en-US" sz="4000" b="1" dirty="0">
              <a:solidFill>
                <a:srgbClr val="FFFF00"/>
              </a:solidFill>
            </a:endParaRPr>
          </a:p>
        </p:txBody>
      </p:sp>
      <p:sp>
        <p:nvSpPr>
          <p:cNvPr id="9" name="テキスト ボックス 8"/>
          <p:cNvSpPr txBox="1"/>
          <p:nvPr/>
        </p:nvSpPr>
        <p:spPr>
          <a:xfrm>
            <a:off x="2482457" y="5319028"/>
            <a:ext cx="3886000" cy="461665"/>
          </a:xfrm>
          <a:prstGeom prst="rect">
            <a:avLst/>
          </a:prstGeom>
          <a:noFill/>
        </p:spPr>
        <p:txBody>
          <a:bodyPr wrap="none" rtlCol="0">
            <a:spAutoFit/>
          </a:bodyPr>
          <a:lstStyle/>
          <a:p>
            <a:r>
              <a:rPr lang="ja-JP" altLang="en-US" sz="2400" b="1" dirty="0"/>
              <a:t> </a:t>
            </a:r>
            <a:r>
              <a:rPr kumimoji="1" lang="ja-JP" altLang="en-US" sz="2400" b="1" dirty="0" smtClean="0"/>
              <a:t>●ヘッドの大きすぎないもの</a:t>
            </a:r>
            <a:endParaRPr kumimoji="1" lang="ja-JP" altLang="en-US" sz="2400" b="1" dirty="0"/>
          </a:p>
        </p:txBody>
      </p:sp>
      <p:sp>
        <p:nvSpPr>
          <p:cNvPr id="12" name="テキスト ボックス 11"/>
          <p:cNvSpPr txBox="1"/>
          <p:nvPr/>
        </p:nvSpPr>
        <p:spPr>
          <a:xfrm>
            <a:off x="2482457" y="5788700"/>
            <a:ext cx="2821606" cy="461665"/>
          </a:xfrm>
          <a:prstGeom prst="rect">
            <a:avLst/>
          </a:prstGeom>
          <a:noFill/>
        </p:spPr>
        <p:txBody>
          <a:bodyPr wrap="none" rtlCol="0">
            <a:spAutoFit/>
          </a:bodyPr>
          <a:lstStyle/>
          <a:p>
            <a:r>
              <a:rPr kumimoji="1" lang="ja-JP" altLang="en-US" sz="2400" b="1" dirty="0" smtClean="0"/>
              <a:t> ●ナイロン毛のもの</a:t>
            </a:r>
            <a:endParaRPr kumimoji="1" lang="ja-JP" altLang="en-US" sz="2400" b="1" dirty="0"/>
          </a:p>
        </p:txBody>
      </p:sp>
      <p:sp>
        <p:nvSpPr>
          <p:cNvPr id="13" name="テキスト ボックス 12"/>
          <p:cNvSpPr txBox="1"/>
          <p:nvPr/>
        </p:nvSpPr>
        <p:spPr>
          <a:xfrm>
            <a:off x="2482456" y="6250365"/>
            <a:ext cx="5141471" cy="461665"/>
          </a:xfrm>
          <a:prstGeom prst="rect">
            <a:avLst/>
          </a:prstGeom>
          <a:noFill/>
        </p:spPr>
        <p:txBody>
          <a:bodyPr wrap="square" rtlCol="0">
            <a:spAutoFit/>
          </a:bodyPr>
          <a:lstStyle/>
          <a:p>
            <a:r>
              <a:rPr kumimoji="1" lang="ja-JP" altLang="en-US" sz="2400" dirty="0" smtClean="0"/>
              <a:t> ●</a:t>
            </a:r>
            <a:r>
              <a:rPr kumimoji="1" lang="ja-JP" altLang="en-US" sz="2400" b="1" dirty="0" smtClean="0"/>
              <a:t>毛の硬さは軟らかめか普通のもの</a:t>
            </a:r>
            <a:endParaRPr kumimoji="1" lang="ja-JP" altLang="en-US" sz="2400" b="1" dirty="0"/>
          </a:p>
        </p:txBody>
      </p:sp>
      <p:sp>
        <p:nvSpPr>
          <p:cNvPr id="14" name="テキスト ボックス 13"/>
          <p:cNvSpPr txBox="1"/>
          <p:nvPr/>
        </p:nvSpPr>
        <p:spPr>
          <a:xfrm>
            <a:off x="4716016" y="1162526"/>
            <a:ext cx="4251485" cy="461665"/>
          </a:xfrm>
          <a:prstGeom prst="rect">
            <a:avLst/>
          </a:prstGeom>
          <a:noFill/>
        </p:spPr>
        <p:txBody>
          <a:bodyPr wrap="none" rtlCol="0">
            <a:spAutoFit/>
          </a:bodyPr>
          <a:lstStyle/>
          <a:p>
            <a:r>
              <a:rPr kumimoji="1" lang="ja-JP" altLang="en-US" sz="2400" b="1" dirty="0" smtClean="0"/>
              <a:t>歯ブラシの毛が外側に開いたら</a:t>
            </a:r>
            <a:endParaRPr kumimoji="1" lang="ja-JP" altLang="en-US" sz="2400" b="1" dirty="0"/>
          </a:p>
        </p:txBody>
      </p:sp>
      <p:sp>
        <p:nvSpPr>
          <p:cNvPr id="15" name="テキスト ボックス 14"/>
          <p:cNvSpPr txBox="1"/>
          <p:nvPr/>
        </p:nvSpPr>
        <p:spPr>
          <a:xfrm>
            <a:off x="4716016" y="1597310"/>
            <a:ext cx="2420856" cy="461665"/>
          </a:xfrm>
          <a:prstGeom prst="rect">
            <a:avLst/>
          </a:prstGeom>
          <a:noFill/>
        </p:spPr>
        <p:txBody>
          <a:bodyPr wrap="none" rtlCol="0">
            <a:spAutoFit/>
          </a:bodyPr>
          <a:lstStyle/>
          <a:p>
            <a:r>
              <a:rPr kumimoji="1" lang="ja-JP" altLang="en-US" sz="2400" b="1" dirty="0" smtClean="0"/>
              <a:t>ひと月</a:t>
            </a:r>
            <a:r>
              <a:rPr kumimoji="1" lang="en-US" altLang="ja-JP" sz="2400" b="1" dirty="0" smtClean="0"/>
              <a:t>1</a:t>
            </a:r>
            <a:r>
              <a:rPr kumimoji="1" lang="ja-JP" altLang="en-US" sz="2400" b="1" dirty="0" smtClean="0"/>
              <a:t>本が目安</a:t>
            </a:r>
            <a:endParaRPr kumimoji="1" lang="ja-JP" altLang="en-US" sz="2400" b="1" dirty="0"/>
          </a:p>
        </p:txBody>
      </p:sp>
      <p:sp>
        <p:nvSpPr>
          <p:cNvPr id="5" name="テキスト ボックス 4"/>
          <p:cNvSpPr txBox="1"/>
          <p:nvPr/>
        </p:nvSpPr>
        <p:spPr>
          <a:xfrm>
            <a:off x="4312455" y="6091793"/>
            <a:ext cx="492443" cy="276999"/>
          </a:xfrm>
          <a:prstGeom prst="rect">
            <a:avLst/>
          </a:prstGeom>
          <a:noFill/>
        </p:spPr>
        <p:txBody>
          <a:bodyPr wrap="none" rtlCol="0">
            <a:spAutoFit/>
          </a:bodyPr>
          <a:lstStyle/>
          <a:p>
            <a:r>
              <a:rPr lang="ja-JP" altLang="en-US" sz="1200" b="1" dirty="0" smtClean="0"/>
              <a:t>やわ</a:t>
            </a:r>
            <a:endParaRPr kumimoji="1" lang="ja-JP" altLang="en-US" sz="1200" b="1" dirty="0"/>
          </a:p>
        </p:txBody>
      </p:sp>
      <p:sp>
        <p:nvSpPr>
          <p:cNvPr id="10" name="テキスト ボックス 9"/>
          <p:cNvSpPr txBox="1"/>
          <p:nvPr/>
        </p:nvSpPr>
        <p:spPr>
          <a:xfrm>
            <a:off x="5885915" y="6085770"/>
            <a:ext cx="630301" cy="276999"/>
          </a:xfrm>
          <a:prstGeom prst="rect">
            <a:avLst/>
          </a:prstGeom>
          <a:noFill/>
        </p:spPr>
        <p:txBody>
          <a:bodyPr wrap="none" rtlCol="0">
            <a:spAutoFit/>
          </a:bodyPr>
          <a:lstStyle/>
          <a:p>
            <a:r>
              <a:rPr kumimoji="1" lang="ja-JP" altLang="en-US" sz="1200" b="1" dirty="0" smtClean="0"/>
              <a:t>ふ つう</a:t>
            </a:r>
            <a:endParaRPr kumimoji="1" lang="ja-JP" altLang="en-US" sz="1200" b="1" dirty="0"/>
          </a:p>
        </p:txBody>
      </p:sp>
      <p:pic>
        <p:nvPicPr>
          <p:cNvPr id="11" name="図 10"/>
          <p:cNvPicPr>
            <a:picLocks noChangeAspect="1"/>
          </p:cNvPicPr>
          <p:nvPr/>
        </p:nvPicPr>
        <p:blipFill>
          <a:blip r:embed="rId4"/>
          <a:stretch>
            <a:fillRect/>
          </a:stretch>
        </p:blipFill>
        <p:spPr>
          <a:xfrm>
            <a:off x="4811028" y="2218830"/>
            <a:ext cx="4081451" cy="2305449"/>
          </a:xfrm>
          <a:prstGeom prst="rect">
            <a:avLst/>
          </a:prstGeom>
        </p:spPr>
      </p:pic>
      <p:sp>
        <p:nvSpPr>
          <p:cNvPr id="16" name="テキスト ボックス 15"/>
          <p:cNvSpPr txBox="1"/>
          <p:nvPr/>
        </p:nvSpPr>
        <p:spPr>
          <a:xfrm>
            <a:off x="8172400" y="419965"/>
            <a:ext cx="755335" cy="307777"/>
          </a:xfrm>
          <a:prstGeom prst="rect">
            <a:avLst/>
          </a:prstGeom>
          <a:noFill/>
        </p:spPr>
        <p:txBody>
          <a:bodyPr wrap="none" rtlCol="0">
            <a:spAutoFit/>
          </a:bodyPr>
          <a:lstStyle/>
          <a:p>
            <a:r>
              <a:rPr lang="ja-JP" altLang="en-US" sz="1400" b="1" dirty="0" smtClean="0">
                <a:solidFill>
                  <a:srgbClr val="FFFF00"/>
                </a:solidFill>
              </a:rPr>
              <a:t>じ　    き</a:t>
            </a:r>
            <a:endParaRPr kumimoji="1" lang="ja-JP" altLang="en-US" sz="1400" b="1" dirty="0">
              <a:solidFill>
                <a:srgbClr val="FFFF00"/>
              </a:solidFill>
            </a:endParaRPr>
          </a:p>
        </p:txBody>
      </p:sp>
      <p:sp>
        <p:nvSpPr>
          <p:cNvPr id="2" name="テキスト ボックス 1"/>
          <p:cNvSpPr txBox="1"/>
          <p:nvPr/>
        </p:nvSpPr>
        <p:spPr>
          <a:xfrm>
            <a:off x="3491879" y="6085771"/>
            <a:ext cx="504057" cy="276999"/>
          </a:xfrm>
          <a:prstGeom prst="rect">
            <a:avLst/>
          </a:prstGeom>
          <a:noFill/>
        </p:spPr>
        <p:txBody>
          <a:bodyPr wrap="square" rtlCol="0">
            <a:spAutoFit/>
          </a:bodyPr>
          <a:lstStyle/>
          <a:p>
            <a:r>
              <a:rPr kumimoji="1" lang="ja-JP" altLang="en-US" sz="1200" b="1" dirty="0" smtClean="0"/>
              <a:t>かた</a:t>
            </a:r>
            <a:endParaRPr kumimoji="1" lang="ja-JP" altLang="en-US" sz="1200" b="1" dirty="0"/>
          </a:p>
        </p:txBody>
      </p:sp>
    </p:spTree>
    <p:extLst>
      <p:ext uri="{BB962C8B-B14F-4D97-AF65-F5344CB8AC3E}">
        <p14:creationId xmlns:p14="http://schemas.microsoft.com/office/powerpoint/2010/main" val="379177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childTnLst>
                          </p:cTn>
                        </p:par>
                        <p:par>
                          <p:cTn id="8" fill="hold">
                            <p:stCondLst>
                              <p:cond delay="1000"/>
                            </p:stCondLst>
                            <p:childTnLst>
                              <p:par>
                                <p:cTn id="9" presetID="5" presetClass="entr" presetSubtype="10" fill="hold" nodeType="afterEffect">
                                  <p:stCondLst>
                                    <p:cond delay="500"/>
                                  </p:stCondLst>
                                  <p:childTnLst>
                                    <p:set>
                                      <p:cBhvr>
                                        <p:cTn id="10" dur="1" fill="hold">
                                          <p:stCondLst>
                                            <p:cond delay="0"/>
                                          </p:stCondLst>
                                        </p:cTn>
                                        <p:tgtEl>
                                          <p:spTgt spid="1026"/>
                                        </p:tgtEl>
                                        <p:attrNameLst>
                                          <p:attrName>style.visibility</p:attrName>
                                        </p:attrNameLst>
                                      </p:cBhvr>
                                      <p:to>
                                        <p:strVal val="visible"/>
                                      </p:to>
                                    </p:set>
                                    <p:animEffect transition="in" filter="checkerboard(across)">
                                      <p:cBhvr>
                                        <p:cTn id="11" dur="1000"/>
                                        <p:tgtEl>
                                          <p:spTgt spid="1026"/>
                                        </p:tgtEl>
                                      </p:cBhvr>
                                    </p:animEffect>
                                  </p:childTnLst>
                                </p:cTn>
                              </p:par>
                              <p:par>
                                <p:cTn id="12" presetID="5" presetClass="entr" presetSubtype="10" fill="hold" grpId="0" nodeType="with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1000"/>
                                        <p:tgtEl>
                                          <p:spTgt spid="4">
                                            <p:txEl>
                                              <p:pRg st="0" end="0"/>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1000"/>
                                        <p:tgtEl>
                                          <p:spTgt spid="16"/>
                                        </p:tgtEl>
                                      </p:cBhvr>
                                    </p:animEffect>
                                  </p:childTnLst>
                                </p:cTn>
                              </p:par>
                            </p:childTnLst>
                          </p:cTn>
                        </p:par>
                        <p:par>
                          <p:cTn id="23" fill="hold">
                            <p:stCondLst>
                              <p:cond delay="1000"/>
                            </p:stCondLst>
                            <p:childTnLst>
                              <p:par>
                                <p:cTn id="24" presetID="5" presetClass="entr" presetSubtype="1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1000"/>
                                        <p:tgtEl>
                                          <p:spTgt spid="14"/>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1000"/>
                                        <p:tgtEl>
                                          <p:spTgt spid="15"/>
                                        </p:tgtEl>
                                      </p:cBhvr>
                                    </p:animEffect>
                                  </p:childTnLst>
                                </p:cTn>
                              </p:par>
                              <p:par>
                                <p:cTn id="30" presetID="5" presetClass="entr" presetSubtype="1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1000"/>
                                        <p:tgtEl>
                                          <p:spTgt spid="8"/>
                                        </p:tgtEl>
                                      </p:cBhvr>
                                    </p:animEffect>
                                  </p:childTnLst>
                                </p:cTn>
                              </p:par>
                            </p:childTnLst>
                          </p:cTn>
                        </p:par>
                        <p:par>
                          <p:cTn id="38" fill="hold">
                            <p:stCondLst>
                              <p:cond delay="1000"/>
                            </p:stCondLst>
                            <p:childTnLst>
                              <p:par>
                                <p:cTn id="39" presetID="5" presetClass="entr" presetSubtype="10" fill="hold" grpId="0" nodeType="afterEffect">
                                  <p:stCondLst>
                                    <p:cond delay="500"/>
                                  </p:stCondLst>
                                  <p:childTnLst>
                                    <p:set>
                                      <p:cBhvr>
                                        <p:cTn id="40" dur="1" fill="hold">
                                          <p:stCondLst>
                                            <p:cond delay="0"/>
                                          </p:stCondLst>
                                        </p:cTn>
                                        <p:tgtEl>
                                          <p:spTgt spid="9"/>
                                        </p:tgtEl>
                                        <p:attrNameLst>
                                          <p:attrName>style.visibility</p:attrName>
                                        </p:attrNameLst>
                                      </p:cBhvr>
                                      <p:to>
                                        <p:strVal val="visible"/>
                                      </p:to>
                                    </p:set>
                                    <p:animEffect transition="in" filter="checkerboard(across)">
                                      <p:cBhvr>
                                        <p:cTn id="41" dur="1000"/>
                                        <p:tgtEl>
                                          <p:spTgt spid="9"/>
                                        </p:tgtEl>
                                      </p:cBhvr>
                                    </p:animEffect>
                                  </p:childTnLst>
                                </p:cTn>
                              </p:par>
                            </p:childTnLst>
                          </p:cTn>
                        </p:par>
                        <p:par>
                          <p:cTn id="42" fill="hold">
                            <p:stCondLst>
                              <p:cond delay="2500"/>
                            </p:stCondLst>
                            <p:childTnLst>
                              <p:par>
                                <p:cTn id="43" presetID="5" presetClass="entr" presetSubtype="10" fill="hold" grpId="0" nodeType="after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checkerboard(across)">
                                      <p:cBhvr>
                                        <p:cTn id="45" dur="1000"/>
                                        <p:tgtEl>
                                          <p:spTgt spid="12"/>
                                        </p:tgtEl>
                                      </p:cBhvr>
                                    </p:animEffect>
                                  </p:childTnLst>
                                </p:cTn>
                              </p:par>
                            </p:childTnLst>
                          </p:cTn>
                        </p:par>
                        <p:par>
                          <p:cTn id="46" fill="hold">
                            <p:stCondLst>
                              <p:cond delay="4000"/>
                            </p:stCondLst>
                            <p:childTnLst>
                              <p:par>
                                <p:cTn id="47" presetID="5" presetClass="entr" presetSubtype="10" fill="hold" grpId="0" nodeType="afterEffect">
                                  <p:stCondLst>
                                    <p:cond delay="500"/>
                                  </p:stCondLst>
                                  <p:childTnLst>
                                    <p:set>
                                      <p:cBhvr>
                                        <p:cTn id="48" dur="1" fill="hold">
                                          <p:stCondLst>
                                            <p:cond delay="0"/>
                                          </p:stCondLst>
                                        </p:cTn>
                                        <p:tgtEl>
                                          <p:spTgt spid="13"/>
                                        </p:tgtEl>
                                        <p:attrNameLst>
                                          <p:attrName>style.visibility</p:attrName>
                                        </p:attrNameLst>
                                      </p:cBhvr>
                                      <p:to>
                                        <p:strVal val="visible"/>
                                      </p:to>
                                    </p:set>
                                    <p:animEffect transition="in" filter="checkerboard(across)">
                                      <p:cBhvr>
                                        <p:cTn id="49" dur="1000"/>
                                        <p:tgtEl>
                                          <p:spTgt spid="13"/>
                                        </p:tgtEl>
                                      </p:cBhvr>
                                    </p:animEffect>
                                  </p:childTnLst>
                                </p:cTn>
                              </p:par>
                              <p:par>
                                <p:cTn id="50" presetID="5" presetClass="entr" presetSubtype="10" fill="hold" grpId="0" nodeType="withEffect">
                                  <p:stCondLst>
                                    <p:cond delay="500"/>
                                  </p:stCondLst>
                                  <p:childTnLst>
                                    <p:set>
                                      <p:cBhvr>
                                        <p:cTn id="51" dur="1" fill="hold">
                                          <p:stCondLst>
                                            <p:cond delay="0"/>
                                          </p:stCondLst>
                                        </p:cTn>
                                        <p:tgtEl>
                                          <p:spTgt spid="5"/>
                                        </p:tgtEl>
                                        <p:attrNameLst>
                                          <p:attrName>style.visibility</p:attrName>
                                        </p:attrNameLst>
                                      </p:cBhvr>
                                      <p:to>
                                        <p:strVal val="visible"/>
                                      </p:to>
                                    </p:set>
                                    <p:animEffect transition="in" filter="checkerboard(across)">
                                      <p:cBhvr>
                                        <p:cTn id="52" dur="1000"/>
                                        <p:tgtEl>
                                          <p:spTgt spid="5"/>
                                        </p:tgtEl>
                                      </p:cBhvr>
                                    </p:animEffect>
                                  </p:childTnLst>
                                </p:cTn>
                              </p:par>
                              <p:par>
                                <p:cTn id="53" presetID="5" presetClass="entr" presetSubtype="10" fill="hold" grpId="0" nodeType="withEffect">
                                  <p:stCondLst>
                                    <p:cond delay="500"/>
                                  </p:stCondLst>
                                  <p:childTnLst>
                                    <p:set>
                                      <p:cBhvr>
                                        <p:cTn id="54" dur="1" fill="hold">
                                          <p:stCondLst>
                                            <p:cond delay="0"/>
                                          </p:stCondLst>
                                        </p:cTn>
                                        <p:tgtEl>
                                          <p:spTgt spid="10"/>
                                        </p:tgtEl>
                                        <p:attrNameLst>
                                          <p:attrName>style.visibility</p:attrName>
                                        </p:attrNameLst>
                                      </p:cBhvr>
                                      <p:to>
                                        <p:strVal val="visible"/>
                                      </p:to>
                                    </p:set>
                                    <p:animEffect transition="in" filter="checkerboard(across)">
                                      <p:cBhvr>
                                        <p:cTn id="55" dur="1000"/>
                                        <p:tgtEl>
                                          <p:spTgt spid="10"/>
                                        </p:tgtEl>
                                      </p:cBhvr>
                                    </p:animEffect>
                                  </p:childTnLst>
                                </p:cTn>
                              </p:par>
                              <p:par>
                                <p:cTn id="56" presetID="5" presetClass="entr" presetSubtype="10" fill="hold" grpId="0" nodeType="withEffect">
                                  <p:stCondLst>
                                    <p:cond delay="500"/>
                                  </p:stCondLst>
                                  <p:childTnLst>
                                    <p:set>
                                      <p:cBhvr>
                                        <p:cTn id="57" dur="1" fill="hold">
                                          <p:stCondLst>
                                            <p:cond delay="0"/>
                                          </p:stCondLst>
                                        </p:cTn>
                                        <p:tgtEl>
                                          <p:spTgt spid="2"/>
                                        </p:tgtEl>
                                        <p:attrNameLst>
                                          <p:attrName>style.visibility</p:attrName>
                                        </p:attrNameLst>
                                      </p:cBhvr>
                                      <p:to>
                                        <p:strVal val="visible"/>
                                      </p:to>
                                    </p:set>
                                    <p:animEffect transition="in" filter="checkerboard(across)">
                                      <p:cBhvr>
                                        <p:cTn id="5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uild="p"/>
      <p:bldP spid="7" grpId="0"/>
      <p:bldP spid="8" grpId="0"/>
      <p:bldP spid="9" grpId="0"/>
      <p:bldP spid="12" grpId="0"/>
      <p:bldP spid="13" grpId="0"/>
      <p:bldP spid="14" grpId="0"/>
      <p:bldP spid="15" grpId="0"/>
      <p:bldP spid="5" grpId="0"/>
      <p:bldP spid="10" grpId="0"/>
      <p:bldP spid="16"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344579"/>
          </a:xfrm>
        </p:spPr>
        <p:txBody>
          <a:bodyPr>
            <a:normAutofit/>
          </a:bodyPr>
          <a:lstStyle/>
          <a:p>
            <a:r>
              <a:rPr kumimoji="1" lang="ja-JP" altLang="en-US" sz="5400" b="1" dirty="0" smtClean="0">
                <a:solidFill>
                  <a:srgbClr val="FFFF00"/>
                </a:solidFill>
              </a:rPr>
              <a:t>歯をみがく順番　</a:t>
            </a:r>
            <a:endParaRPr kumimoji="1" lang="ja-JP" altLang="en-US" sz="5400" b="1" dirty="0">
              <a:solidFill>
                <a:srgbClr val="FFFF00"/>
              </a:solidFill>
            </a:endParaRPr>
          </a:p>
        </p:txBody>
      </p:sp>
      <p:sp>
        <p:nvSpPr>
          <p:cNvPr id="4" name="テキスト ボックス 3"/>
          <p:cNvSpPr txBox="1"/>
          <p:nvPr/>
        </p:nvSpPr>
        <p:spPr>
          <a:xfrm>
            <a:off x="4857752" y="2553954"/>
            <a:ext cx="4294765" cy="1754326"/>
          </a:xfrm>
          <a:prstGeom prst="rect">
            <a:avLst/>
          </a:prstGeom>
          <a:noFill/>
        </p:spPr>
        <p:txBody>
          <a:bodyPr wrap="none" rtlCol="0">
            <a:spAutoFit/>
          </a:bodyPr>
          <a:lstStyle/>
          <a:p>
            <a:r>
              <a:rPr kumimoji="1" lang="ja-JP" altLang="en-US" sz="5400" dirty="0" smtClean="0"/>
              <a:t>順番を決めて</a:t>
            </a:r>
            <a:endParaRPr kumimoji="1" lang="en-US" altLang="ja-JP" sz="5400" dirty="0" smtClean="0"/>
          </a:p>
          <a:p>
            <a:r>
              <a:rPr lang="ja-JP" altLang="en-US" sz="5400" dirty="0" smtClean="0"/>
              <a:t>みがきましょう</a:t>
            </a:r>
            <a:endParaRPr kumimoji="1" lang="ja-JP" altLang="en-US" sz="5400" dirty="0"/>
          </a:p>
        </p:txBody>
      </p:sp>
      <p:sp>
        <p:nvSpPr>
          <p:cNvPr id="5" name="テキスト ボックス 4"/>
          <p:cNvSpPr txBox="1"/>
          <p:nvPr/>
        </p:nvSpPr>
        <p:spPr>
          <a:xfrm>
            <a:off x="5436096" y="38377"/>
            <a:ext cx="1440160" cy="461665"/>
          </a:xfrm>
          <a:prstGeom prst="rect">
            <a:avLst/>
          </a:prstGeom>
          <a:noFill/>
        </p:spPr>
        <p:txBody>
          <a:bodyPr wrap="square" rtlCol="0">
            <a:spAutoFit/>
          </a:bodyPr>
          <a:lstStyle/>
          <a:p>
            <a:r>
              <a:rPr kumimoji="1" lang="ja-JP" altLang="en-US" b="1" dirty="0" smtClean="0">
                <a:solidFill>
                  <a:srgbClr val="FFFF00"/>
                </a:solidFill>
                <a:latin typeface="ＭＳ Ｐゴシック" panose="020B0600070205080204" pitchFamily="50" charset="-128"/>
                <a:ea typeface="ＭＳ Ｐゴシック" panose="020B0600070205080204" pitchFamily="50" charset="-128"/>
              </a:rPr>
              <a:t>じゅん</a:t>
            </a:r>
            <a:r>
              <a:rPr kumimoji="1" lang="ja-JP" altLang="en-US"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ばん</a:t>
            </a:r>
            <a:r>
              <a:rPr kumimoji="1" lang="ja-JP" altLang="en-US" sz="2400" b="1" dirty="0" smtClean="0">
                <a:solidFill>
                  <a:srgbClr val="00B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sz="2400" b="1" dirty="0">
              <a:solidFill>
                <a:srgbClr val="00B05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4953336" y="2314510"/>
            <a:ext cx="1351652" cy="400110"/>
          </a:xfrm>
          <a:prstGeom prst="rect">
            <a:avLst/>
          </a:prstGeom>
          <a:noFill/>
        </p:spPr>
        <p:txBody>
          <a:bodyPr wrap="none" rtlCol="0">
            <a:spAutoFit/>
          </a:bodyPr>
          <a:lstStyle/>
          <a:p>
            <a:r>
              <a:rPr lang="ja-JP" altLang="en-US" sz="2000" b="1" dirty="0">
                <a:latin typeface="ＭＳ Ｐゴシック" panose="020B0600070205080204" pitchFamily="50" charset="-128"/>
                <a:ea typeface="ＭＳ Ｐゴシック" panose="020B0600070205080204" pitchFamily="50" charset="-128"/>
              </a:rPr>
              <a:t>じゅんばん</a:t>
            </a:r>
            <a:endParaRPr kumimoji="1" lang="ja-JP" altLang="en-US" sz="2000" b="1" dirty="0">
              <a:latin typeface="ＭＳ Ｐゴシック" panose="020B0600070205080204" pitchFamily="50" charset="-128"/>
              <a:ea typeface="ＭＳ Ｐゴシック" panose="020B0600070205080204" pitchFamily="50" charset="-128"/>
            </a:endParaRPr>
          </a:p>
        </p:txBody>
      </p:sp>
      <p:sp>
        <p:nvSpPr>
          <p:cNvPr id="8" name="テキスト ボックス 7"/>
          <p:cNvSpPr txBox="1"/>
          <p:nvPr/>
        </p:nvSpPr>
        <p:spPr>
          <a:xfrm>
            <a:off x="2500318" y="116632"/>
            <a:ext cx="415498" cy="369332"/>
          </a:xfrm>
          <a:prstGeom prst="rect">
            <a:avLst/>
          </a:prstGeom>
          <a:noFill/>
        </p:spPr>
        <p:txBody>
          <a:bodyPr wrap="none" rtlCol="0">
            <a:spAutoFit/>
          </a:bodyPr>
          <a:lstStyle/>
          <a:p>
            <a:r>
              <a:rPr kumimoji="1" lang="ja-JP" altLang="en-US" b="1" dirty="0" smtClean="0">
                <a:solidFill>
                  <a:srgbClr val="FFFF00"/>
                </a:solidFill>
              </a:rPr>
              <a:t>は</a:t>
            </a:r>
            <a:endParaRPr kumimoji="1" lang="ja-JP" altLang="en-US" b="1" dirty="0">
              <a:solidFill>
                <a:srgbClr val="FFFF00"/>
              </a:solidFill>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679" y="1448998"/>
            <a:ext cx="4387448" cy="5214974"/>
          </a:xfrm>
          <a:prstGeom prst="rect">
            <a:avLst/>
          </a:prstGeom>
        </p:spPr>
      </p:pic>
      <p:sp>
        <p:nvSpPr>
          <p:cNvPr id="26" name="円弧 25"/>
          <p:cNvSpPr/>
          <p:nvPr/>
        </p:nvSpPr>
        <p:spPr>
          <a:xfrm>
            <a:off x="1576225" y="2391254"/>
            <a:ext cx="1771639" cy="2524485"/>
          </a:xfrm>
          <a:prstGeom prst="arc">
            <a:avLst>
              <a:gd name="adj1" fmla="val 11079074"/>
              <a:gd name="adj2" fmla="val 21191596"/>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二等辺三角形 26"/>
          <p:cNvSpPr/>
          <p:nvPr/>
        </p:nvSpPr>
        <p:spPr>
          <a:xfrm flipV="1">
            <a:off x="1502654" y="3594706"/>
            <a:ext cx="177144" cy="222793"/>
          </a:xfrm>
          <a:prstGeom prst="triangle">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弧 27"/>
          <p:cNvSpPr/>
          <p:nvPr/>
        </p:nvSpPr>
        <p:spPr>
          <a:xfrm flipV="1">
            <a:off x="1576224" y="3156722"/>
            <a:ext cx="1771639" cy="2538116"/>
          </a:xfrm>
          <a:prstGeom prst="arc">
            <a:avLst>
              <a:gd name="adj1" fmla="val 11457769"/>
              <a:gd name="adj2" fmla="val 20840175"/>
            </a:avLst>
          </a:prstGeom>
          <a:ln w="57150">
            <a:solidFill>
              <a:srgbClr val="3399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二等辺三角形 28"/>
          <p:cNvSpPr/>
          <p:nvPr/>
        </p:nvSpPr>
        <p:spPr>
          <a:xfrm>
            <a:off x="1509040" y="4522505"/>
            <a:ext cx="177144" cy="222793"/>
          </a:xfrm>
          <a:prstGeom prst="triangle">
            <a:avLst/>
          </a:prstGeom>
          <a:solidFill>
            <a:srgbClr val="339966"/>
          </a:solid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弧 29"/>
          <p:cNvSpPr/>
          <p:nvPr/>
        </p:nvSpPr>
        <p:spPr>
          <a:xfrm>
            <a:off x="755576" y="1772816"/>
            <a:ext cx="3398521" cy="3804598"/>
          </a:xfrm>
          <a:prstGeom prst="arc">
            <a:avLst>
              <a:gd name="adj1" fmla="val 10788199"/>
              <a:gd name="adj2" fmla="val 0"/>
            </a:avLst>
          </a:prstGeom>
          <a:ln w="57150">
            <a:solidFill>
              <a:srgbClr val="FF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二等辺三角形 30"/>
          <p:cNvSpPr/>
          <p:nvPr/>
        </p:nvSpPr>
        <p:spPr>
          <a:xfrm flipV="1">
            <a:off x="4058276" y="3446764"/>
            <a:ext cx="181563" cy="228351"/>
          </a:xfrm>
          <a:prstGeom prst="triangle">
            <a:avLst/>
          </a:prstGeom>
          <a:solidFill>
            <a:srgbClr val="FF9900"/>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C000"/>
              </a:solidFill>
            </a:endParaRPr>
          </a:p>
        </p:txBody>
      </p:sp>
      <p:sp>
        <p:nvSpPr>
          <p:cNvPr id="32" name="円弧 31"/>
          <p:cNvSpPr/>
          <p:nvPr/>
        </p:nvSpPr>
        <p:spPr>
          <a:xfrm flipV="1">
            <a:off x="765911" y="2391254"/>
            <a:ext cx="3361644" cy="3918678"/>
          </a:xfrm>
          <a:prstGeom prst="arc">
            <a:avLst>
              <a:gd name="adj1" fmla="val 11156117"/>
              <a:gd name="adj2" fmla="val 21287632"/>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二等辺三角形 32"/>
          <p:cNvSpPr/>
          <p:nvPr/>
        </p:nvSpPr>
        <p:spPr>
          <a:xfrm>
            <a:off x="4023665" y="4444379"/>
            <a:ext cx="181563" cy="228351"/>
          </a:xfrm>
          <a:prstGeom prst="triangle">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弧 33"/>
          <p:cNvSpPr/>
          <p:nvPr/>
        </p:nvSpPr>
        <p:spPr>
          <a:xfrm>
            <a:off x="1064581" y="2203995"/>
            <a:ext cx="2496640" cy="2773571"/>
          </a:xfrm>
          <a:prstGeom prst="arc">
            <a:avLst>
              <a:gd name="adj1" fmla="val 10812269"/>
              <a:gd name="adj2" fmla="val 15754363"/>
            </a:avLst>
          </a:prstGeom>
          <a:ln w="57150">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二等辺三角形 34"/>
          <p:cNvSpPr/>
          <p:nvPr/>
        </p:nvSpPr>
        <p:spPr>
          <a:xfrm rot="16200000" flipV="1">
            <a:off x="2112932" y="2092577"/>
            <a:ext cx="177144" cy="222793"/>
          </a:xfrm>
          <a:prstGeom prst="triangle">
            <a:avLst/>
          </a:prstGeom>
          <a:solidFill>
            <a:srgbClr val="3399FF"/>
          </a:solidFill>
          <a:ln w="3810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弧 35"/>
          <p:cNvSpPr/>
          <p:nvPr/>
        </p:nvSpPr>
        <p:spPr>
          <a:xfrm flipH="1">
            <a:off x="1287075" y="2204103"/>
            <a:ext cx="2496640" cy="2863825"/>
          </a:xfrm>
          <a:prstGeom prst="arc">
            <a:avLst>
              <a:gd name="adj1" fmla="val 11003789"/>
              <a:gd name="adj2" fmla="val 15816976"/>
            </a:avLst>
          </a:prstGeom>
          <a:ln w="57150">
            <a:solidFill>
              <a:srgbClr val="FF7C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二等辺三角形 36"/>
          <p:cNvSpPr/>
          <p:nvPr/>
        </p:nvSpPr>
        <p:spPr>
          <a:xfrm rot="5400000" flipH="1" flipV="1">
            <a:off x="2550487" y="2092577"/>
            <a:ext cx="177144" cy="222793"/>
          </a:xfrm>
          <a:prstGeom prst="triangle">
            <a:avLst/>
          </a:prstGeom>
          <a:solidFill>
            <a:srgbClr val="FF7C80"/>
          </a:solid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弧 37"/>
          <p:cNvSpPr/>
          <p:nvPr/>
        </p:nvSpPr>
        <p:spPr>
          <a:xfrm flipV="1">
            <a:off x="1095782" y="3122378"/>
            <a:ext cx="2000862" cy="2773571"/>
          </a:xfrm>
          <a:prstGeom prst="arc">
            <a:avLst>
              <a:gd name="adj1" fmla="val 10955900"/>
              <a:gd name="adj2" fmla="val 16535861"/>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二等辺三角形 38"/>
          <p:cNvSpPr/>
          <p:nvPr/>
        </p:nvSpPr>
        <p:spPr>
          <a:xfrm rot="5400000">
            <a:off x="2112931" y="5801494"/>
            <a:ext cx="177144" cy="222793"/>
          </a:xfrm>
          <a:prstGeom prst="triangle">
            <a:avLst/>
          </a:pr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2"/>
              </a:solidFill>
            </a:endParaRPr>
          </a:p>
        </p:txBody>
      </p:sp>
      <p:sp>
        <p:nvSpPr>
          <p:cNvPr id="40" name="円弧 39"/>
          <p:cNvSpPr/>
          <p:nvPr/>
        </p:nvSpPr>
        <p:spPr>
          <a:xfrm flipH="1" flipV="1">
            <a:off x="1251635" y="3167029"/>
            <a:ext cx="2496640" cy="2773571"/>
          </a:xfrm>
          <a:prstGeom prst="arc">
            <a:avLst>
              <a:gd name="adj1" fmla="val 10828747"/>
              <a:gd name="adj2" fmla="val 15625419"/>
            </a:avLst>
          </a:prstGeom>
          <a:ln w="57150">
            <a:solidFill>
              <a:srgbClr val="99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二等辺三角形 40"/>
          <p:cNvSpPr/>
          <p:nvPr/>
        </p:nvSpPr>
        <p:spPr>
          <a:xfrm rot="16200000" flipH="1">
            <a:off x="2584628" y="5801494"/>
            <a:ext cx="177144" cy="222793"/>
          </a:xfrm>
          <a:prstGeom prst="triangle">
            <a:avLst/>
          </a:prstGeom>
          <a:solidFill>
            <a:srgbClr val="9999FF"/>
          </a:solidFill>
          <a:ln w="38100">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93987" y="3590780"/>
            <a:ext cx="494046" cy="461665"/>
          </a:xfrm>
          <a:prstGeom prst="rect">
            <a:avLst/>
          </a:prstGeom>
          <a:noFill/>
        </p:spPr>
        <p:txBody>
          <a:bodyPr wrap="none" rtlCol="0">
            <a:spAutoFit/>
          </a:bodyPr>
          <a:lstStyle/>
          <a:p>
            <a:r>
              <a:rPr lang="ja-JP" altLang="en-US" sz="2400" b="1" dirty="0">
                <a:solidFill>
                  <a:srgbClr val="FF9900"/>
                </a:solidFill>
              </a:rPr>
              <a:t>①</a:t>
            </a:r>
            <a:endParaRPr kumimoji="1" lang="ja-JP" altLang="en-US" sz="2400" b="1" dirty="0">
              <a:solidFill>
                <a:srgbClr val="FF9900"/>
              </a:solidFill>
            </a:endParaRPr>
          </a:p>
        </p:txBody>
      </p:sp>
      <p:sp>
        <p:nvSpPr>
          <p:cNvPr id="43" name="テキスト ボックス 42"/>
          <p:cNvSpPr txBox="1"/>
          <p:nvPr/>
        </p:nvSpPr>
        <p:spPr>
          <a:xfrm>
            <a:off x="3076585" y="3458087"/>
            <a:ext cx="545342" cy="461665"/>
          </a:xfrm>
          <a:prstGeom prst="rect">
            <a:avLst/>
          </a:prstGeom>
          <a:noFill/>
        </p:spPr>
        <p:txBody>
          <a:bodyPr wrap="square" rtlCol="0">
            <a:spAutoFit/>
          </a:bodyPr>
          <a:lstStyle/>
          <a:p>
            <a:r>
              <a:rPr lang="ja-JP" altLang="en-US" sz="2400" b="1" dirty="0">
                <a:solidFill>
                  <a:schemeClr val="accent4">
                    <a:lumMod val="75000"/>
                  </a:schemeClr>
                </a:solidFill>
              </a:rPr>
              <a:t>②</a:t>
            </a:r>
            <a:endParaRPr kumimoji="1" lang="ja-JP" altLang="en-US" sz="2400" b="1" dirty="0">
              <a:solidFill>
                <a:schemeClr val="accent4">
                  <a:lumMod val="75000"/>
                </a:schemeClr>
              </a:solidFill>
            </a:endParaRPr>
          </a:p>
        </p:txBody>
      </p:sp>
      <p:sp>
        <p:nvSpPr>
          <p:cNvPr id="44" name="テキスト ボックス 43"/>
          <p:cNvSpPr txBox="1"/>
          <p:nvPr/>
        </p:nvSpPr>
        <p:spPr>
          <a:xfrm>
            <a:off x="3536571" y="3472675"/>
            <a:ext cx="535133" cy="461665"/>
          </a:xfrm>
          <a:prstGeom prst="rect">
            <a:avLst/>
          </a:prstGeom>
          <a:noFill/>
        </p:spPr>
        <p:txBody>
          <a:bodyPr wrap="square" rtlCol="0">
            <a:spAutoFit/>
          </a:bodyPr>
          <a:lstStyle/>
          <a:p>
            <a:r>
              <a:rPr lang="ja-JP" altLang="en-US" sz="2400" b="1" dirty="0">
                <a:solidFill>
                  <a:srgbClr val="FF7C80"/>
                </a:solidFill>
              </a:rPr>
              <a:t>⑥</a:t>
            </a:r>
            <a:endParaRPr kumimoji="1" lang="ja-JP" altLang="en-US" sz="2000" b="1" dirty="0">
              <a:solidFill>
                <a:srgbClr val="FF7C80"/>
              </a:solidFill>
            </a:endParaRPr>
          </a:p>
        </p:txBody>
      </p:sp>
      <p:sp>
        <p:nvSpPr>
          <p:cNvPr id="45" name="テキスト ボックス 44"/>
          <p:cNvSpPr txBox="1"/>
          <p:nvPr/>
        </p:nvSpPr>
        <p:spPr>
          <a:xfrm>
            <a:off x="856751" y="3488438"/>
            <a:ext cx="494046" cy="461665"/>
          </a:xfrm>
          <a:prstGeom prst="rect">
            <a:avLst/>
          </a:prstGeom>
          <a:noFill/>
        </p:spPr>
        <p:txBody>
          <a:bodyPr wrap="none" rtlCol="0">
            <a:spAutoFit/>
          </a:bodyPr>
          <a:lstStyle/>
          <a:p>
            <a:r>
              <a:rPr kumimoji="1" lang="ja-JP" altLang="en-US" sz="2400" b="1" dirty="0" smtClean="0">
                <a:solidFill>
                  <a:srgbClr val="3399FF"/>
                </a:solidFill>
              </a:rPr>
              <a:t>⑤</a:t>
            </a:r>
            <a:endParaRPr kumimoji="1" lang="ja-JP" altLang="en-US" sz="2400" b="1" dirty="0">
              <a:solidFill>
                <a:srgbClr val="3399FF"/>
              </a:solidFill>
            </a:endParaRPr>
          </a:p>
        </p:txBody>
      </p:sp>
      <p:sp>
        <p:nvSpPr>
          <p:cNvPr id="46" name="テキスト ボックス 45"/>
          <p:cNvSpPr txBox="1"/>
          <p:nvPr/>
        </p:nvSpPr>
        <p:spPr>
          <a:xfrm>
            <a:off x="517639" y="4159539"/>
            <a:ext cx="494046" cy="461665"/>
          </a:xfrm>
          <a:prstGeom prst="rect">
            <a:avLst/>
          </a:prstGeom>
          <a:noFill/>
        </p:spPr>
        <p:txBody>
          <a:bodyPr wrap="none" rtlCol="0">
            <a:spAutoFit/>
          </a:bodyPr>
          <a:lstStyle/>
          <a:p>
            <a:r>
              <a:rPr kumimoji="1" lang="ja-JP" altLang="en-US" sz="2400" b="1" dirty="0" smtClean="0">
                <a:solidFill>
                  <a:schemeClr val="accent1">
                    <a:lumMod val="75000"/>
                  </a:schemeClr>
                </a:solidFill>
              </a:rPr>
              <a:t>③</a:t>
            </a:r>
            <a:endParaRPr kumimoji="1" lang="ja-JP" altLang="en-US" sz="2400" b="1" dirty="0">
              <a:solidFill>
                <a:schemeClr val="accent1">
                  <a:lumMod val="75000"/>
                </a:schemeClr>
              </a:solidFill>
            </a:endParaRPr>
          </a:p>
        </p:txBody>
      </p:sp>
      <p:sp>
        <p:nvSpPr>
          <p:cNvPr id="47" name="テキスト ボックス 46"/>
          <p:cNvSpPr txBox="1"/>
          <p:nvPr/>
        </p:nvSpPr>
        <p:spPr>
          <a:xfrm>
            <a:off x="3084270" y="4262536"/>
            <a:ext cx="378520" cy="461665"/>
          </a:xfrm>
          <a:prstGeom prst="rect">
            <a:avLst/>
          </a:prstGeom>
          <a:noFill/>
        </p:spPr>
        <p:txBody>
          <a:bodyPr wrap="square" rtlCol="0">
            <a:spAutoFit/>
          </a:bodyPr>
          <a:lstStyle/>
          <a:p>
            <a:r>
              <a:rPr kumimoji="1" lang="ja-JP" altLang="en-US" sz="2400" b="1" dirty="0" smtClean="0">
                <a:solidFill>
                  <a:srgbClr val="339966"/>
                </a:solidFill>
              </a:rPr>
              <a:t>④</a:t>
            </a:r>
            <a:endParaRPr kumimoji="1" lang="ja-JP" altLang="en-US" sz="2400" b="1" dirty="0">
              <a:solidFill>
                <a:srgbClr val="339966"/>
              </a:solidFill>
            </a:endParaRPr>
          </a:p>
        </p:txBody>
      </p:sp>
      <p:sp>
        <p:nvSpPr>
          <p:cNvPr id="50" name="テキスト ボックス 49"/>
          <p:cNvSpPr txBox="1"/>
          <p:nvPr/>
        </p:nvSpPr>
        <p:spPr>
          <a:xfrm>
            <a:off x="865703" y="4187871"/>
            <a:ext cx="494046" cy="461665"/>
          </a:xfrm>
          <a:prstGeom prst="rect">
            <a:avLst/>
          </a:prstGeom>
          <a:noFill/>
        </p:spPr>
        <p:txBody>
          <a:bodyPr wrap="none" rtlCol="0">
            <a:spAutoFit/>
          </a:bodyPr>
          <a:lstStyle/>
          <a:p>
            <a:r>
              <a:rPr kumimoji="1" lang="ja-JP" altLang="en-US" sz="2400" b="1" dirty="0" smtClean="0">
                <a:solidFill>
                  <a:schemeClr val="accent2"/>
                </a:solidFill>
              </a:rPr>
              <a:t>⑧</a:t>
            </a:r>
            <a:endParaRPr kumimoji="1" lang="ja-JP" altLang="en-US" sz="2400" b="1" dirty="0">
              <a:solidFill>
                <a:schemeClr val="accent2"/>
              </a:solidFill>
            </a:endParaRPr>
          </a:p>
        </p:txBody>
      </p:sp>
      <p:sp>
        <p:nvSpPr>
          <p:cNvPr id="51" name="テキスト ボックス 50"/>
          <p:cNvSpPr txBox="1"/>
          <p:nvPr/>
        </p:nvSpPr>
        <p:spPr>
          <a:xfrm>
            <a:off x="3748275" y="4180961"/>
            <a:ext cx="184731" cy="369332"/>
          </a:xfrm>
          <a:prstGeom prst="rect">
            <a:avLst/>
          </a:prstGeom>
          <a:noFill/>
        </p:spPr>
        <p:txBody>
          <a:bodyPr wrap="none" rtlCol="0">
            <a:spAutoFit/>
          </a:bodyPr>
          <a:lstStyle/>
          <a:p>
            <a:endParaRPr kumimoji="1" lang="ja-JP" altLang="en-US" dirty="0">
              <a:solidFill>
                <a:srgbClr val="9999FF"/>
              </a:solidFill>
            </a:endParaRPr>
          </a:p>
        </p:txBody>
      </p:sp>
      <p:sp>
        <p:nvSpPr>
          <p:cNvPr id="52" name="テキスト ボックス 51"/>
          <p:cNvSpPr txBox="1"/>
          <p:nvPr/>
        </p:nvSpPr>
        <p:spPr>
          <a:xfrm>
            <a:off x="3535787" y="4205089"/>
            <a:ext cx="523309" cy="464931"/>
          </a:xfrm>
          <a:prstGeom prst="rect">
            <a:avLst/>
          </a:prstGeom>
          <a:noFill/>
        </p:spPr>
        <p:txBody>
          <a:bodyPr wrap="square" rtlCol="0">
            <a:spAutoFit/>
          </a:bodyPr>
          <a:lstStyle/>
          <a:p>
            <a:r>
              <a:rPr kumimoji="1" lang="ja-JP" altLang="en-US" sz="2400" b="1" dirty="0" smtClean="0">
                <a:solidFill>
                  <a:srgbClr val="9999FF"/>
                </a:solidFill>
              </a:rPr>
              <a:t>⑦</a:t>
            </a:r>
            <a:endParaRPr kumimoji="1" lang="ja-JP" altLang="en-US" sz="2400" b="1" dirty="0">
              <a:solidFill>
                <a:srgbClr val="9999FF"/>
              </a:solidFill>
            </a:endParaRPr>
          </a:p>
        </p:txBody>
      </p:sp>
    </p:spTree>
    <p:extLst>
      <p:ext uri="{BB962C8B-B14F-4D97-AF65-F5344CB8AC3E}">
        <p14:creationId xmlns:p14="http://schemas.microsoft.com/office/powerpoint/2010/main" val="158275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1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down)">
                                      <p:cBhvr>
                                        <p:cTn id="19" dur="500"/>
                                        <p:tgtEl>
                                          <p:spTgt spid="43"/>
                                        </p:tgtEl>
                                      </p:cBhvr>
                                    </p:animEffect>
                                  </p:childTnLst>
                                </p:cTn>
                              </p:par>
                            </p:childTnLst>
                          </p:cTn>
                        </p:par>
                        <p:par>
                          <p:cTn id="20" fill="hold">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right)">
                                      <p:cBhvr>
                                        <p:cTn id="23" dur="500"/>
                                        <p:tgtEl>
                                          <p:spTgt spid="2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1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up)">
                                      <p:cBhvr>
                                        <p:cTn id="40" dur="1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1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par>
                          <p:cTn id="63" fill="hold">
                            <p:stCondLst>
                              <p:cond delay="1000"/>
                            </p:stCondLst>
                            <p:childTnLst>
                              <p:par>
                                <p:cTn id="64" presetID="22" presetClass="entr" presetSubtype="1"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up)">
                                      <p:cBhvr>
                                        <p:cTn id="66" dur="1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down)">
                                      <p:cBhvr>
                                        <p:cTn id="71" dur="500"/>
                                        <p:tgtEl>
                                          <p:spTgt spid="44"/>
                                        </p:tgtEl>
                                      </p:cBhvr>
                                    </p:animEffect>
                                  </p:childTnLst>
                                </p:cTn>
                              </p:par>
                            </p:childTnLst>
                          </p:cTn>
                        </p:par>
                        <p:par>
                          <p:cTn id="72" fill="hold">
                            <p:stCondLst>
                              <p:cond delay="500"/>
                            </p:stCondLst>
                            <p:childTnLst>
                              <p:par>
                                <p:cTn id="73" presetID="22" presetClass="entr" presetSubtype="2"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right)">
                                      <p:cBhvr>
                                        <p:cTn id="75" dur="500"/>
                                        <p:tgtEl>
                                          <p:spTgt spid="36"/>
                                        </p:tgtEl>
                                      </p:cBhvr>
                                    </p:animEffect>
                                  </p:childTnLst>
                                </p:cTn>
                              </p:par>
                            </p:childTnLst>
                          </p:cTn>
                        </p:par>
                        <p:par>
                          <p:cTn id="76" fill="hold">
                            <p:stCondLst>
                              <p:cond delay="1000"/>
                            </p:stCondLst>
                            <p:childTnLst>
                              <p:par>
                                <p:cTn id="77" presetID="22" presetClass="entr" presetSubtype="1"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up)">
                                      <p:cBhvr>
                                        <p:cTn id="79" dur="1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down)">
                                      <p:cBhvr>
                                        <p:cTn id="84" dur="500"/>
                                        <p:tgtEl>
                                          <p:spTgt spid="52"/>
                                        </p:tgtEl>
                                      </p:cBhvr>
                                    </p:animEffect>
                                  </p:childTnLst>
                                </p:cTn>
                              </p:par>
                            </p:childTnLst>
                          </p:cTn>
                        </p:par>
                        <p:par>
                          <p:cTn id="85" fill="hold">
                            <p:stCondLst>
                              <p:cond delay="500"/>
                            </p:stCondLst>
                            <p:childTnLst>
                              <p:par>
                                <p:cTn id="86" presetID="22" presetClass="entr" presetSubtype="2" fill="hold" grpId="0" nodeType="after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500"/>
                                        <p:tgtEl>
                                          <p:spTgt spid="40"/>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up)">
                                      <p:cBhvr>
                                        <p:cTn id="92" dur="1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wipe(down)">
                                      <p:cBhvr>
                                        <p:cTn id="97" dur="500"/>
                                        <p:tgtEl>
                                          <p:spTgt spid="50"/>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par>
                          <p:cTn id="102" fill="hold">
                            <p:stCondLst>
                              <p:cond delay="1000"/>
                            </p:stCondLst>
                            <p:childTnLst>
                              <p:par>
                                <p:cTn id="103" presetID="22" presetClass="entr" presetSubtype="1"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wipe(up)">
                                      <p:cBhvr>
                                        <p:cTn id="105" dur="1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3" grpId="0"/>
      <p:bldP spid="44" grpId="0"/>
      <p:bldP spid="45" grpId="0"/>
      <p:bldP spid="46" grpId="0"/>
      <p:bldP spid="47" grpId="0"/>
      <p:bldP spid="50"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7" y="515636"/>
            <a:ext cx="8352928" cy="830997"/>
          </a:xfrm>
          <a:prstGeom prst="rect">
            <a:avLst/>
          </a:prstGeom>
          <a:noFill/>
        </p:spPr>
        <p:txBody>
          <a:bodyPr wrap="square" rtlCol="0">
            <a:spAutoFit/>
          </a:bodyPr>
          <a:lstStyle/>
          <a:p>
            <a:r>
              <a:rPr lang="ja-JP" altLang="en-US" sz="4800" b="1" dirty="0">
                <a:solidFill>
                  <a:srgbClr val="FFFF00"/>
                </a:solidFill>
              </a:rPr>
              <a:t>染め出し液</a:t>
            </a:r>
            <a:r>
              <a:rPr lang="ja-JP" altLang="en-US" sz="4800" b="1" dirty="0" smtClean="0">
                <a:solidFill>
                  <a:srgbClr val="FFFF00"/>
                </a:solidFill>
              </a:rPr>
              <a:t>で歯を染めて</a:t>
            </a:r>
            <a:r>
              <a:rPr lang="ja-JP" altLang="en-US" sz="4800" b="1" dirty="0">
                <a:solidFill>
                  <a:srgbClr val="FFFF00"/>
                </a:solidFill>
              </a:rPr>
              <a:t>みると</a:t>
            </a:r>
          </a:p>
        </p:txBody>
      </p:sp>
      <p:pic>
        <p:nvPicPr>
          <p:cNvPr id="4" name="図 3" descr="DSC01191.JPG"/>
          <p:cNvPicPr>
            <a:picLocks noChangeAspect="1"/>
          </p:cNvPicPr>
          <p:nvPr/>
        </p:nvPicPr>
        <p:blipFill>
          <a:blip r:embed="rId3" cstate="print"/>
          <a:stretch>
            <a:fillRect/>
          </a:stretch>
        </p:blipFill>
        <p:spPr>
          <a:xfrm>
            <a:off x="611560" y="2132856"/>
            <a:ext cx="1728192" cy="3008870"/>
          </a:xfrm>
          <a:prstGeom prst="rect">
            <a:avLst/>
          </a:prstGeom>
        </p:spPr>
      </p:pic>
      <p:sp>
        <p:nvSpPr>
          <p:cNvPr id="5" name="下矢印 4"/>
          <p:cNvSpPr/>
          <p:nvPr/>
        </p:nvSpPr>
        <p:spPr bwMode="auto">
          <a:xfrm rot="16200000">
            <a:off x="2666068" y="3104393"/>
            <a:ext cx="571505" cy="792086"/>
          </a:xfrm>
          <a:prstGeom prst="downArrow">
            <a:avLst>
              <a:gd name="adj1" fmla="val 50000"/>
              <a:gd name="adj2" fmla="val 47271"/>
            </a:avLst>
          </a:prstGeom>
          <a:solidFill>
            <a:srgbClr val="00FFFF"/>
          </a:solidFill>
          <a:ln w="2857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dirty="0">
              <a:solidFill>
                <a:prstClr val="white"/>
              </a:solidFill>
              <a:latin typeface="Tahoma" pitchFamily="34" charset="0"/>
            </a:endParaRPr>
          </a:p>
        </p:txBody>
      </p:sp>
      <p:pic>
        <p:nvPicPr>
          <p:cNvPr id="8" name="図 7" descr="1268.jpg"/>
          <p:cNvPicPr>
            <a:picLocks noChangeAspect="1"/>
          </p:cNvPicPr>
          <p:nvPr/>
        </p:nvPicPr>
        <p:blipFill>
          <a:blip r:embed="rId4" cstate="print"/>
          <a:srcRect l="20703" r="24729" b="33552"/>
          <a:stretch>
            <a:fillRect/>
          </a:stretch>
        </p:blipFill>
        <p:spPr>
          <a:xfrm>
            <a:off x="3563889" y="2132856"/>
            <a:ext cx="5184576" cy="3520169"/>
          </a:xfrm>
          <a:prstGeom prst="rect">
            <a:avLst/>
          </a:prstGeom>
          <a:solidFill>
            <a:schemeClr val="accent2"/>
          </a:solidFill>
        </p:spPr>
      </p:pic>
      <p:sp>
        <p:nvSpPr>
          <p:cNvPr id="10" name="テキスト ボックス 9"/>
          <p:cNvSpPr txBox="1"/>
          <p:nvPr/>
        </p:nvSpPr>
        <p:spPr>
          <a:xfrm>
            <a:off x="539552" y="285728"/>
            <a:ext cx="5400600" cy="400110"/>
          </a:xfrm>
          <a:prstGeom prst="rect">
            <a:avLst/>
          </a:prstGeom>
          <a:noFill/>
        </p:spPr>
        <p:txBody>
          <a:bodyPr wrap="square" rtlCol="0">
            <a:spAutoFit/>
          </a:bodyPr>
          <a:lstStyle/>
          <a:p>
            <a:r>
              <a:rPr lang="ja-JP" altLang="en-US" sz="2000" b="1" dirty="0" smtClean="0">
                <a:solidFill>
                  <a:srgbClr val="FFFF00"/>
                </a:solidFill>
              </a:rPr>
              <a:t> そ</a:t>
            </a:r>
            <a:r>
              <a:rPr lang="ja-JP" altLang="en-US" sz="2000" b="1" dirty="0">
                <a:solidFill>
                  <a:srgbClr val="FFFF00"/>
                </a:solidFill>
              </a:rPr>
              <a:t>　　　　　</a:t>
            </a:r>
            <a:r>
              <a:rPr lang="ja-JP" altLang="en-US" sz="2000" b="1" dirty="0" smtClean="0">
                <a:solidFill>
                  <a:srgbClr val="FFFF00"/>
                </a:solidFill>
              </a:rPr>
              <a:t>  だ</a:t>
            </a:r>
            <a:r>
              <a:rPr lang="ja-JP" altLang="en-US" sz="2000" b="1" dirty="0">
                <a:solidFill>
                  <a:srgbClr val="FFFF00"/>
                </a:solidFill>
              </a:rPr>
              <a:t>　　　 </a:t>
            </a:r>
            <a:r>
              <a:rPr lang="ja-JP" altLang="en-US" sz="2000" b="1" dirty="0" smtClean="0">
                <a:solidFill>
                  <a:srgbClr val="FFFF00"/>
                </a:solidFill>
              </a:rPr>
              <a:t>   </a:t>
            </a:r>
            <a:r>
              <a:rPr lang="ja-JP" altLang="en-US" sz="2000" b="1" dirty="0" err="1" smtClean="0">
                <a:solidFill>
                  <a:srgbClr val="FFFF00"/>
                </a:solidFill>
              </a:rPr>
              <a:t>え</a:t>
            </a:r>
            <a:r>
              <a:rPr lang="ja-JP" altLang="en-US" sz="2000" b="1" dirty="0">
                <a:solidFill>
                  <a:srgbClr val="FFFF00"/>
                </a:solidFill>
              </a:rPr>
              <a:t>き　　</a:t>
            </a:r>
            <a:r>
              <a:rPr lang="ja-JP" altLang="en-US" sz="2000" b="1" dirty="0" smtClean="0">
                <a:solidFill>
                  <a:srgbClr val="FFFF00"/>
                </a:solidFill>
              </a:rPr>
              <a:t>     </a:t>
            </a:r>
            <a:r>
              <a:rPr lang="ja-JP" altLang="en-US" sz="2000" b="1" dirty="0">
                <a:solidFill>
                  <a:srgbClr val="FFFF00"/>
                </a:solidFill>
              </a:rPr>
              <a:t>　</a:t>
            </a:r>
            <a:r>
              <a:rPr lang="ja-JP" altLang="en-US" sz="2000" b="1" dirty="0" smtClean="0">
                <a:solidFill>
                  <a:srgbClr val="FFFF00"/>
                </a:solidFill>
              </a:rPr>
              <a:t>は　　　  　  そ</a:t>
            </a:r>
            <a:r>
              <a:rPr lang="ja-JP" altLang="en-US" sz="2000" b="1" dirty="0">
                <a:solidFill>
                  <a:srgbClr val="FFFF00"/>
                </a:solidFill>
              </a:rPr>
              <a:t>　</a:t>
            </a:r>
            <a:endParaRPr lang="ja-JP" altLang="en-US" sz="2400" b="1" dirty="0">
              <a:solidFill>
                <a:srgbClr val="FFFF00"/>
              </a:solidFill>
            </a:endParaRPr>
          </a:p>
        </p:txBody>
      </p:sp>
      <p:cxnSp>
        <p:nvCxnSpPr>
          <p:cNvPr id="6" name="直線矢印コネクタ 5"/>
          <p:cNvCxnSpPr/>
          <p:nvPr/>
        </p:nvCxnSpPr>
        <p:spPr>
          <a:xfrm>
            <a:off x="4067944" y="2564904"/>
            <a:ext cx="216024" cy="93553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8244408" y="2708920"/>
            <a:ext cx="216024" cy="92837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539552" y="5589240"/>
            <a:ext cx="1863011" cy="523220"/>
          </a:xfrm>
          <a:prstGeom prst="rect">
            <a:avLst/>
          </a:prstGeom>
          <a:noFill/>
        </p:spPr>
        <p:txBody>
          <a:bodyPr wrap="none" rtlCol="0">
            <a:spAutoFit/>
          </a:bodyPr>
          <a:lstStyle/>
          <a:p>
            <a:r>
              <a:rPr kumimoji="1" lang="ja-JP" altLang="en-US" sz="2800" b="1" dirty="0" smtClean="0">
                <a:solidFill>
                  <a:srgbClr val="FFC000"/>
                </a:solidFill>
              </a:rPr>
              <a:t>染めだし液</a:t>
            </a:r>
            <a:endParaRPr kumimoji="1" lang="ja-JP" altLang="en-US" sz="2800" b="1" dirty="0">
              <a:solidFill>
                <a:srgbClr val="FFC000"/>
              </a:solidFill>
            </a:endParaRPr>
          </a:p>
        </p:txBody>
      </p:sp>
      <p:cxnSp>
        <p:nvCxnSpPr>
          <p:cNvPr id="17" name="直線矢印コネクタ 16"/>
          <p:cNvCxnSpPr/>
          <p:nvPr/>
        </p:nvCxnSpPr>
        <p:spPr>
          <a:xfrm>
            <a:off x="5364088" y="2746917"/>
            <a:ext cx="216024" cy="93553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6948264" y="2821303"/>
            <a:ext cx="216024" cy="928371"/>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45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1000"/>
                                        <p:tgtEl>
                                          <p:spTgt spid="8"/>
                                        </p:tgtEl>
                                      </p:cBhvr>
                                    </p:animEffect>
                                  </p:childTnLst>
                                </p:cTn>
                              </p:par>
                            </p:childTnLst>
                          </p:cTn>
                        </p:par>
                        <p:par>
                          <p:cTn id="11" fill="hold">
                            <p:stCondLst>
                              <p:cond delay="1000"/>
                            </p:stCondLst>
                            <p:childTnLst>
                              <p:par>
                                <p:cTn id="12" presetID="5" presetClass="entr" presetSubtype="1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par>
                          <p:cTn id="15" fill="hold">
                            <p:stCondLst>
                              <p:cond delay="2000"/>
                            </p:stCondLst>
                            <p:childTnLst>
                              <p:par>
                                <p:cTn id="16" presetID="5" presetClass="entr" presetSubtype="1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par>
                          <p:cTn id="19" fill="hold">
                            <p:stCondLst>
                              <p:cond delay="2500"/>
                            </p:stCondLst>
                            <p:childTnLst>
                              <p:par>
                                <p:cTn id="20" presetID="5" presetClass="entr" presetSubtype="1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par>
                          <p:cTn id="23" fill="hold">
                            <p:stCondLst>
                              <p:cond delay="3000"/>
                            </p:stCondLst>
                            <p:childTnLst>
                              <p:par>
                                <p:cTn id="24" presetID="5" presetClass="entr" presetSubtype="1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heckerboard(across)">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767286" cy="1371600"/>
          </a:xfrm>
        </p:spPr>
        <p:txBody>
          <a:bodyPr>
            <a:normAutofit/>
          </a:bodyPr>
          <a:lstStyle/>
          <a:p>
            <a:r>
              <a:rPr lang="ja-JP" altLang="en-US" sz="5400" b="1" dirty="0" smtClean="0">
                <a:solidFill>
                  <a:srgbClr val="FFFF00"/>
                </a:solidFill>
              </a:rPr>
              <a:t>歯みがきの３つの</a:t>
            </a:r>
            <a:r>
              <a:rPr kumimoji="1" lang="ja-JP" altLang="en-US" sz="5400" b="1" dirty="0" smtClean="0">
                <a:solidFill>
                  <a:srgbClr val="FFFF00"/>
                </a:solidFill>
              </a:rPr>
              <a:t>ポイント</a:t>
            </a:r>
            <a:endParaRPr kumimoji="1" lang="ja-JP" altLang="en-US" sz="5400" b="1" dirty="0">
              <a:solidFill>
                <a:srgbClr val="FFFF00"/>
              </a:solidFill>
            </a:endParaRPr>
          </a:p>
        </p:txBody>
      </p:sp>
      <p:pic>
        <p:nvPicPr>
          <p:cNvPr id="4" name="図 3" descr="1280.jpg"/>
          <p:cNvPicPr>
            <a:picLocks noChangeAspect="1"/>
          </p:cNvPicPr>
          <p:nvPr/>
        </p:nvPicPr>
        <p:blipFill>
          <a:blip r:embed="rId3" cstate="print"/>
          <a:srcRect t="23958" r="36922" b="63138"/>
          <a:stretch>
            <a:fillRect/>
          </a:stretch>
        </p:blipFill>
        <p:spPr>
          <a:xfrm rot="5400000">
            <a:off x="1869207" y="-136804"/>
            <a:ext cx="5473693" cy="8284821"/>
          </a:xfrm>
          <a:prstGeom prst="rect">
            <a:avLst/>
          </a:prstGeom>
        </p:spPr>
      </p:pic>
      <p:sp>
        <p:nvSpPr>
          <p:cNvPr id="6" name="テキスト ボックス 5"/>
          <p:cNvSpPr txBox="1"/>
          <p:nvPr/>
        </p:nvSpPr>
        <p:spPr>
          <a:xfrm>
            <a:off x="-36512" y="1991742"/>
            <a:ext cx="9144000" cy="1077218"/>
          </a:xfrm>
          <a:prstGeom prst="rect">
            <a:avLst/>
          </a:prstGeom>
          <a:noFill/>
        </p:spPr>
        <p:txBody>
          <a:bodyPr wrap="square" rtlCol="0">
            <a:spAutoFit/>
          </a:bodyPr>
          <a:lstStyle/>
          <a:p>
            <a:r>
              <a:rPr lang="ja-JP" altLang="en-US" sz="3200" b="1" dirty="0" smtClean="0">
                <a:solidFill>
                  <a:prstClr val="white"/>
                </a:solidFill>
              </a:rPr>
              <a:t>　　１　歯と歯・歯と歯肉の間・かむ面はていねいに</a:t>
            </a:r>
            <a:endParaRPr lang="en-US" altLang="ja-JP" sz="3200" b="1" dirty="0" smtClean="0">
              <a:solidFill>
                <a:prstClr val="white"/>
              </a:solidFill>
            </a:endParaRPr>
          </a:p>
          <a:p>
            <a:r>
              <a:rPr lang="ja-JP" altLang="en-US" sz="3200" b="1" dirty="0">
                <a:solidFill>
                  <a:prstClr val="white"/>
                </a:solidFill>
              </a:rPr>
              <a:t>　</a:t>
            </a:r>
            <a:r>
              <a:rPr lang="ja-JP" altLang="en-US" sz="3200" b="1" dirty="0" smtClean="0">
                <a:solidFill>
                  <a:prstClr val="white"/>
                </a:solidFill>
              </a:rPr>
              <a:t>　　　みがこう</a:t>
            </a:r>
            <a:endParaRPr lang="ja-JP" altLang="en-US" sz="3200" b="1" dirty="0">
              <a:solidFill>
                <a:prstClr val="white"/>
              </a:solidFill>
            </a:endParaRPr>
          </a:p>
        </p:txBody>
      </p:sp>
      <p:sp>
        <p:nvSpPr>
          <p:cNvPr id="7" name="テキスト ボックス 6"/>
          <p:cNvSpPr txBox="1"/>
          <p:nvPr/>
        </p:nvSpPr>
        <p:spPr>
          <a:xfrm>
            <a:off x="-107504" y="3647926"/>
            <a:ext cx="9144000" cy="1077218"/>
          </a:xfrm>
          <a:prstGeom prst="rect">
            <a:avLst/>
          </a:prstGeom>
          <a:noFill/>
        </p:spPr>
        <p:txBody>
          <a:bodyPr wrap="square" rtlCol="0">
            <a:spAutoFit/>
          </a:bodyPr>
          <a:lstStyle/>
          <a:p>
            <a:r>
              <a:rPr lang="ja-JP" altLang="en-US" sz="3200" b="1" dirty="0" smtClean="0">
                <a:solidFill>
                  <a:prstClr val="white"/>
                </a:solidFill>
              </a:rPr>
              <a:t> 　　２　歯ブラシは小刻みにやさしく動かそう</a:t>
            </a:r>
            <a:endParaRPr lang="en-US" altLang="ja-JP" sz="3200" b="1" dirty="0" smtClean="0">
              <a:solidFill>
                <a:prstClr val="white"/>
              </a:solidFill>
            </a:endParaRPr>
          </a:p>
          <a:p>
            <a:r>
              <a:rPr lang="ja-JP" altLang="en-US" sz="3200" b="1" dirty="0" smtClean="0">
                <a:solidFill>
                  <a:prstClr val="white"/>
                </a:solidFill>
              </a:rPr>
              <a:t>　　</a:t>
            </a:r>
            <a:r>
              <a:rPr lang="ja-JP" altLang="en-US" sz="3200" b="1" dirty="0">
                <a:solidFill>
                  <a:prstClr val="white"/>
                </a:solidFill>
              </a:rPr>
              <a:t> </a:t>
            </a:r>
            <a:r>
              <a:rPr lang="ja-JP" altLang="en-US" sz="3200" b="1" dirty="0" smtClean="0">
                <a:solidFill>
                  <a:prstClr val="white"/>
                </a:solidFill>
              </a:rPr>
              <a:t>　　１か所２０回を目安にしよう</a:t>
            </a:r>
            <a:endParaRPr lang="ja-JP" altLang="en-US" sz="3200" b="1" dirty="0">
              <a:solidFill>
                <a:prstClr val="white"/>
              </a:solidFill>
            </a:endParaRPr>
          </a:p>
        </p:txBody>
      </p:sp>
      <p:sp>
        <p:nvSpPr>
          <p:cNvPr id="8" name="テキスト ボックス 7"/>
          <p:cNvSpPr txBox="1"/>
          <p:nvPr/>
        </p:nvSpPr>
        <p:spPr>
          <a:xfrm>
            <a:off x="-108520" y="5364505"/>
            <a:ext cx="9194577" cy="584775"/>
          </a:xfrm>
          <a:prstGeom prst="rect">
            <a:avLst/>
          </a:prstGeom>
          <a:noFill/>
        </p:spPr>
        <p:txBody>
          <a:bodyPr wrap="square" rtlCol="0">
            <a:spAutoFit/>
          </a:bodyPr>
          <a:lstStyle/>
          <a:p>
            <a:r>
              <a:rPr lang="ja-JP" altLang="en-US" sz="3200" b="1" dirty="0" smtClean="0">
                <a:solidFill>
                  <a:prstClr val="white"/>
                </a:solidFill>
              </a:rPr>
              <a:t> 　　３　全ての歯をすみずみまでみがこう</a:t>
            </a:r>
            <a:endParaRPr lang="ja-JP" altLang="en-US" sz="3200" b="1" dirty="0">
              <a:solidFill>
                <a:prstClr val="white"/>
              </a:solidFill>
            </a:endParaRPr>
          </a:p>
        </p:txBody>
      </p:sp>
      <p:sp>
        <p:nvSpPr>
          <p:cNvPr id="3" name="テキスト ボックス 2"/>
          <p:cNvSpPr txBox="1"/>
          <p:nvPr/>
        </p:nvSpPr>
        <p:spPr>
          <a:xfrm>
            <a:off x="3419872" y="3503954"/>
            <a:ext cx="495649" cy="307777"/>
          </a:xfrm>
          <a:prstGeom prst="rect">
            <a:avLst/>
          </a:prstGeom>
          <a:noFill/>
        </p:spPr>
        <p:txBody>
          <a:bodyPr wrap="none" rtlCol="0">
            <a:spAutoFit/>
          </a:bodyPr>
          <a:lstStyle/>
          <a:p>
            <a:r>
              <a:rPr kumimoji="1" lang="ja-JP" altLang="en-US" sz="1400" b="1" dirty="0" smtClean="0"/>
              <a:t>きざ</a:t>
            </a:r>
            <a:endParaRPr kumimoji="1" lang="ja-JP" altLang="en-US" sz="1400" b="1" dirty="0"/>
          </a:p>
        </p:txBody>
      </p:sp>
    </p:spTree>
    <p:extLst>
      <p:ext uri="{BB962C8B-B14F-4D97-AF65-F5344CB8AC3E}">
        <p14:creationId xmlns:p14="http://schemas.microsoft.com/office/powerpoint/2010/main" val="40587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heckerboard(across)">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856984" cy="1143000"/>
          </a:xfrm>
        </p:spPr>
        <p:txBody>
          <a:bodyPr>
            <a:noAutofit/>
          </a:bodyPr>
          <a:lstStyle/>
          <a:p>
            <a:r>
              <a:rPr kumimoji="1" lang="ja-JP" altLang="en-US" b="1" dirty="0" smtClean="0">
                <a:solidFill>
                  <a:srgbClr val="FFFF00"/>
                </a:solidFill>
              </a:rPr>
              <a:t>歯と歯肉の間に</a:t>
            </a:r>
            <a:r>
              <a:rPr kumimoji="1" lang="en-US" altLang="ja-JP" b="1" dirty="0" smtClean="0">
                <a:solidFill>
                  <a:srgbClr val="FFFF00"/>
                </a:solidFill>
              </a:rPr>
              <a:t/>
            </a:r>
            <a:br>
              <a:rPr kumimoji="1" lang="en-US" altLang="ja-JP" b="1" dirty="0" smtClean="0">
                <a:solidFill>
                  <a:srgbClr val="FFFF00"/>
                </a:solidFill>
              </a:rPr>
            </a:br>
            <a:r>
              <a:rPr kumimoji="1" lang="ja-JP" altLang="en-US" b="1" dirty="0" smtClean="0">
                <a:solidFill>
                  <a:srgbClr val="FFFF00"/>
                </a:solidFill>
              </a:rPr>
              <a:t>歯ブラシの毛先を当てましょう</a:t>
            </a:r>
            <a:r>
              <a:rPr kumimoji="1" lang="en-US" altLang="ja-JP" b="1" dirty="0" smtClean="0">
                <a:solidFill>
                  <a:srgbClr val="FFFF00"/>
                </a:solidFill>
              </a:rPr>
              <a:t>!!</a:t>
            </a:r>
            <a:endParaRPr kumimoji="1" lang="ja-JP" altLang="en-US" b="1" dirty="0">
              <a:solidFill>
                <a:srgbClr val="FFFF00"/>
              </a:solidFill>
            </a:endParaRPr>
          </a:p>
        </p:txBody>
      </p:sp>
      <p:pic>
        <p:nvPicPr>
          <p:cNvPr id="2050" name="Picture 2" descr="C:\Users\宮城県歯科衛生士会\Desktop\DSCN06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03640" y="1484776"/>
            <a:ext cx="3024339" cy="417647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宮城県歯科衛生士会\Desktop\DSCN06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203132" y="2505602"/>
            <a:ext cx="4066328" cy="2880320"/>
          </a:xfrm>
          <a:prstGeom prst="rect">
            <a:avLst/>
          </a:prstGeom>
          <a:noFill/>
          <a:extLst>
            <a:ext uri="{909E8E84-426E-40DD-AFC4-6F175D3DCCD1}">
              <a14:hiddenFill xmlns:a14="http://schemas.microsoft.com/office/drawing/2010/main">
                <a:solidFill>
                  <a:srgbClr val="FFFFFF"/>
                </a:solidFill>
              </a14:hiddenFill>
            </a:ext>
          </a:extLst>
        </p:spPr>
      </p:pic>
      <p:sp>
        <p:nvSpPr>
          <p:cNvPr id="8" name="右矢印 7"/>
          <p:cNvSpPr/>
          <p:nvPr/>
        </p:nvSpPr>
        <p:spPr>
          <a:xfrm rot="16865996">
            <a:off x="2557352" y="3381629"/>
            <a:ext cx="618245" cy="511948"/>
          </a:xfrm>
          <a:prstGeom prst="rightArrow">
            <a:avLst>
              <a:gd name="adj1" fmla="val 4777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9" name="下矢印 8"/>
          <p:cNvSpPr/>
          <p:nvPr/>
        </p:nvSpPr>
        <p:spPr>
          <a:xfrm rot="7216919">
            <a:off x="7613178" y="4121954"/>
            <a:ext cx="474041" cy="64468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7504" y="6135687"/>
            <a:ext cx="9007594" cy="461665"/>
          </a:xfrm>
          <a:prstGeom prst="rect">
            <a:avLst/>
          </a:prstGeom>
          <a:noFill/>
        </p:spPr>
        <p:txBody>
          <a:bodyPr wrap="none" rtlCol="0">
            <a:spAutoFit/>
          </a:bodyPr>
          <a:lstStyle/>
          <a:p>
            <a:r>
              <a:rPr kumimoji="1" lang="ja-JP" altLang="en-US" sz="2400" b="1" dirty="0" smtClean="0"/>
              <a:t>毛さきが歯と歯肉の</a:t>
            </a:r>
            <a:r>
              <a:rPr lang="ja-JP" altLang="en-US" sz="2400" b="1" dirty="0" smtClean="0"/>
              <a:t>間に上手く当たっているか意識してやりましょう</a:t>
            </a:r>
            <a:endParaRPr kumimoji="1" lang="ja-JP" altLang="en-US" sz="2400" b="1" dirty="0"/>
          </a:p>
        </p:txBody>
      </p:sp>
      <p:sp>
        <p:nvSpPr>
          <p:cNvPr id="10" name="テキスト ボックス 9"/>
          <p:cNvSpPr txBox="1"/>
          <p:nvPr/>
        </p:nvSpPr>
        <p:spPr>
          <a:xfrm>
            <a:off x="107504" y="5415607"/>
            <a:ext cx="5362365" cy="461665"/>
          </a:xfrm>
          <a:prstGeom prst="rect">
            <a:avLst/>
          </a:prstGeom>
          <a:noFill/>
        </p:spPr>
        <p:txBody>
          <a:bodyPr wrap="none" rtlCol="0">
            <a:spAutoFit/>
          </a:bodyPr>
          <a:lstStyle/>
          <a:p>
            <a:r>
              <a:rPr kumimoji="1" lang="ja-JP" altLang="en-US" sz="2400" b="1" dirty="0" smtClean="0"/>
              <a:t>毛さきが歯と歯の間に入り込んでいるか</a:t>
            </a:r>
            <a:endParaRPr kumimoji="1" lang="ja-JP" altLang="en-US" sz="2400" b="1" dirty="0"/>
          </a:p>
        </p:txBody>
      </p:sp>
      <p:sp>
        <p:nvSpPr>
          <p:cNvPr id="3" name="テキスト ボックス 2"/>
          <p:cNvSpPr txBox="1"/>
          <p:nvPr/>
        </p:nvSpPr>
        <p:spPr>
          <a:xfrm>
            <a:off x="6153235" y="5997187"/>
            <a:ext cx="579005" cy="276999"/>
          </a:xfrm>
          <a:prstGeom prst="rect">
            <a:avLst/>
          </a:prstGeom>
          <a:noFill/>
        </p:spPr>
        <p:txBody>
          <a:bodyPr wrap="none" rtlCol="0">
            <a:spAutoFit/>
          </a:bodyPr>
          <a:lstStyle/>
          <a:p>
            <a:r>
              <a:rPr kumimoji="1" lang="ja-JP" altLang="en-US" sz="1200" b="1" dirty="0" smtClean="0"/>
              <a:t>いしき</a:t>
            </a:r>
            <a:endParaRPr kumimoji="1" lang="ja-JP" altLang="en-US" sz="1200" b="1" dirty="0"/>
          </a:p>
        </p:txBody>
      </p:sp>
    </p:spTree>
    <p:extLst>
      <p:ext uri="{BB962C8B-B14F-4D97-AF65-F5344CB8AC3E}">
        <p14:creationId xmlns:p14="http://schemas.microsoft.com/office/powerpoint/2010/main" val="237281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1000"/>
                                        <p:tgtEl>
                                          <p:spTgt spid="2050"/>
                                        </p:tgtEl>
                                      </p:cBhvr>
                                    </p:animEffect>
                                  </p:childTnLst>
                                </p:cTn>
                              </p:par>
                              <p:par>
                                <p:cTn id="8" presetID="5" presetClass="entr" presetSubtype="1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checkerboard(across)">
                                      <p:cBhvr>
                                        <p:cTn id="10" dur="1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10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10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1000"/>
                                        <p:tgtEl>
                                          <p:spTgt spid="7"/>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P spid="10"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8574"/>
            <a:ext cx="8229600" cy="1371600"/>
          </a:xfrm>
        </p:spPr>
        <p:txBody>
          <a:bodyPr>
            <a:normAutofit fontScale="90000"/>
          </a:bodyPr>
          <a:lstStyle/>
          <a:p>
            <a:r>
              <a:rPr kumimoji="1" lang="ja-JP" altLang="en-US" sz="5400" b="1" dirty="0" smtClean="0">
                <a:solidFill>
                  <a:srgbClr val="FFFF00"/>
                </a:solidFill>
              </a:rPr>
              <a:t>前歯のみがき方のポイント！</a:t>
            </a:r>
            <a:endParaRPr kumimoji="1" lang="ja-JP" altLang="en-US" sz="5400" b="1" dirty="0">
              <a:solidFill>
                <a:srgbClr val="FFFF00"/>
              </a:solidFill>
            </a:endParaRPr>
          </a:p>
        </p:txBody>
      </p:sp>
      <p:pic>
        <p:nvPicPr>
          <p:cNvPr id="3" name="図 2" descr="CIMG2470.JPG"/>
          <p:cNvPicPr>
            <a:picLocks noChangeAspect="1"/>
          </p:cNvPicPr>
          <p:nvPr/>
        </p:nvPicPr>
        <p:blipFill>
          <a:blip r:embed="rId3" cstate="print"/>
          <a:stretch>
            <a:fillRect/>
          </a:stretch>
        </p:blipFill>
        <p:spPr>
          <a:xfrm rot="10800000">
            <a:off x="861784" y="3764110"/>
            <a:ext cx="3134152" cy="2977258"/>
          </a:xfrm>
          <a:prstGeom prst="rect">
            <a:avLst/>
          </a:prstGeom>
        </p:spPr>
      </p:pic>
      <p:pic>
        <p:nvPicPr>
          <p:cNvPr id="4" name="図 3" descr="CIMG2464.JPG"/>
          <p:cNvPicPr>
            <a:picLocks noChangeAspect="1"/>
          </p:cNvPicPr>
          <p:nvPr/>
        </p:nvPicPr>
        <p:blipFill>
          <a:blip r:embed="rId4" cstate="print"/>
          <a:stretch>
            <a:fillRect/>
          </a:stretch>
        </p:blipFill>
        <p:spPr>
          <a:xfrm>
            <a:off x="5180420" y="3764110"/>
            <a:ext cx="3121875" cy="2977258"/>
          </a:xfrm>
          <a:prstGeom prst="rect">
            <a:avLst/>
          </a:prstGeom>
        </p:spPr>
      </p:pic>
      <p:sp>
        <p:nvSpPr>
          <p:cNvPr id="5" name="テキスト ボックス 4"/>
          <p:cNvSpPr txBox="1"/>
          <p:nvPr/>
        </p:nvSpPr>
        <p:spPr>
          <a:xfrm>
            <a:off x="791580" y="1329011"/>
            <a:ext cx="7560840" cy="969496"/>
          </a:xfrm>
          <a:prstGeom prst="rect">
            <a:avLst/>
          </a:prstGeom>
          <a:noFill/>
        </p:spPr>
        <p:txBody>
          <a:bodyPr wrap="square" rtlCol="0">
            <a:spAutoFit/>
          </a:bodyPr>
          <a:lstStyle/>
          <a:p>
            <a:r>
              <a:rPr lang="ja-JP" altLang="en-US" sz="2800" b="1" dirty="0" smtClean="0"/>
              <a:t>　歯と歯の間・歯と歯肉の間を力を入れずに</a:t>
            </a:r>
            <a:endParaRPr lang="en-US" altLang="ja-JP" sz="2800" b="1" dirty="0" smtClean="0"/>
          </a:p>
          <a:p>
            <a:endParaRPr lang="en-US" altLang="ja-JP" sz="100" b="1" dirty="0"/>
          </a:p>
          <a:p>
            <a:r>
              <a:rPr lang="ja-JP" altLang="en-US" sz="2800" b="1" dirty="0" smtClean="0"/>
              <a:t>　小刻みに横みがきをします</a:t>
            </a:r>
            <a:endParaRPr lang="en-US" altLang="ja-JP" sz="2800" b="1" dirty="0" smtClean="0"/>
          </a:p>
        </p:txBody>
      </p:sp>
      <p:sp>
        <p:nvSpPr>
          <p:cNvPr id="6" name="上下矢印 5"/>
          <p:cNvSpPr/>
          <p:nvPr/>
        </p:nvSpPr>
        <p:spPr bwMode="auto">
          <a:xfrm rot="21191167">
            <a:off x="3347864" y="4077072"/>
            <a:ext cx="571504" cy="1923696"/>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dirty="0" smtClean="0">
              <a:solidFill>
                <a:srgbClr val="FF0000"/>
              </a:solidFill>
              <a:latin typeface="Tahoma" pitchFamily="34" charset="0"/>
            </a:endParaRPr>
          </a:p>
        </p:txBody>
      </p:sp>
      <p:sp>
        <p:nvSpPr>
          <p:cNvPr id="7" name="上下矢印 6"/>
          <p:cNvSpPr/>
          <p:nvPr/>
        </p:nvSpPr>
        <p:spPr bwMode="auto">
          <a:xfrm>
            <a:off x="6444208" y="4149080"/>
            <a:ext cx="500066" cy="1851118"/>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smtClean="0">
              <a:solidFill>
                <a:prstClr val="white"/>
              </a:solidFill>
              <a:latin typeface="Tahoma" pitchFamily="34" charset="0"/>
            </a:endParaRPr>
          </a:p>
        </p:txBody>
      </p:sp>
      <p:sp>
        <p:nvSpPr>
          <p:cNvPr id="8" name="テキスト ボックス 7"/>
          <p:cNvSpPr txBox="1"/>
          <p:nvPr/>
        </p:nvSpPr>
        <p:spPr>
          <a:xfrm>
            <a:off x="755576" y="185740"/>
            <a:ext cx="1308422" cy="400110"/>
          </a:xfrm>
          <a:prstGeom prst="rect">
            <a:avLst/>
          </a:prstGeom>
          <a:noFill/>
        </p:spPr>
        <p:txBody>
          <a:bodyPr wrap="square" rtlCol="0">
            <a:spAutoFit/>
          </a:bodyPr>
          <a:lstStyle/>
          <a:p>
            <a:r>
              <a:rPr lang="ja-JP" altLang="en-US" sz="2000" b="1" dirty="0" smtClean="0">
                <a:solidFill>
                  <a:srgbClr val="FFFF00"/>
                </a:solidFill>
              </a:rPr>
              <a:t>ま え 　ば</a:t>
            </a:r>
            <a:endParaRPr lang="ja-JP" altLang="en-US" sz="2000" b="1" dirty="0">
              <a:solidFill>
                <a:srgbClr val="FFFF00"/>
              </a:solidFill>
            </a:endParaRPr>
          </a:p>
        </p:txBody>
      </p:sp>
      <p:sp>
        <p:nvSpPr>
          <p:cNvPr id="10" name="テキスト ボックス 9"/>
          <p:cNvSpPr txBox="1"/>
          <p:nvPr/>
        </p:nvSpPr>
        <p:spPr>
          <a:xfrm>
            <a:off x="1141147" y="1689333"/>
            <a:ext cx="766557" cy="246221"/>
          </a:xfrm>
          <a:prstGeom prst="rect">
            <a:avLst/>
          </a:prstGeom>
          <a:noFill/>
        </p:spPr>
        <p:txBody>
          <a:bodyPr wrap="none" rtlCol="0">
            <a:spAutoFit/>
          </a:bodyPr>
          <a:lstStyle/>
          <a:p>
            <a:r>
              <a:rPr kumimoji="1" lang="ja-JP" altLang="en-US" sz="1000" b="1" dirty="0" smtClean="0"/>
              <a:t>こ　　き   ざ</a:t>
            </a:r>
            <a:endParaRPr kumimoji="1" lang="ja-JP" altLang="en-US" sz="1000" b="1" dirty="0"/>
          </a:p>
        </p:txBody>
      </p:sp>
      <p:sp>
        <p:nvSpPr>
          <p:cNvPr id="11" name="テキスト ボックス 10"/>
          <p:cNvSpPr txBox="1"/>
          <p:nvPr/>
        </p:nvSpPr>
        <p:spPr>
          <a:xfrm>
            <a:off x="1048386" y="2396801"/>
            <a:ext cx="7253909" cy="954107"/>
          </a:xfrm>
          <a:prstGeom prst="rect">
            <a:avLst/>
          </a:prstGeom>
          <a:noFill/>
        </p:spPr>
        <p:txBody>
          <a:bodyPr wrap="none" rtlCol="0">
            <a:spAutoFit/>
          </a:bodyPr>
          <a:lstStyle/>
          <a:p>
            <a:r>
              <a:rPr lang="ja-JP" altLang="en-US" sz="2800" b="1" dirty="0" smtClean="0">
                <a:solidFill>
                  <a:srgbClr val="FFC000"/>
                </a:solidFill>
              </a:rPr>
              <a:t>歯</a:t>
            </a:r>
            <a:r>
              <a:rPr lang="ja-JP" altLang="en-US" sz="2800" b="1" dirty="0">
                <a:solidFill>
                  <a:srgbClr val="FFC000"/>
                </a:solidFill>
              </a:rPr>
              <a:t>並びが悪いところや、みがきづらいところは、</a:t>
            </a:r>
            <a:endParaRPr lang="en-US" altLang="ja-JP" sz="2800" b="1" dirty="0">
              <a:solidFill>
                <a:srgbClr val="FFC000"/>
              </a:solidFill>
            </a:endParaRPr>
          </a:p>
          <a:p>
            <a:r>
              <a:rPr lang="ja-JP" altLang="en-US" sz="2800" b="1" dirty="0" smtClean="0">
                <a:solidFill>
                  <a:srgbClr val="FFC000"/>
                </a:solidFill>
              </a:rPr>
              <a:t>歯ブラシ</a:t>
            </a:r>
            <a:r>
              <a:rPr lang="ja-JP" altLang="en-US" sz="2800" b="1" dirty="0">
                <a:solidFill>
                  <a:srgbClr val="FFC000"/>
                </a:solidFill>
              </a:rPr>
              <a:t>をタテにして１本ずつ</a:t>
            </a:r>
            <a:r>
              <a:rPr lang="ja-JP" altLang="en-US" sz="2800" b="1" dirty="0" smtClean="0">
                <a:solidFill>
                  <a:srgbClr val="FFC000"/>
                </a:solidFill>
              </a:rPr>
              <a:t>みがきましょう</a:t>
            </a:r>
            <a:endParaRPr lang="ja-JP" altLang="en-US" sz="2800" b="1" dirty="0">
              <a:solidFill>
                <a:srgbClr val="FFC000"/>
              </a:solidFill>
            </a:endParaRPr>
          </a:p>
        </p:txBody>
      </p:sp>
    </p:spTree>
    <p:extLst>
      <p:ext uri="{BB962C8B-B14F-4D97-AF65-F5344CB8AC3E}">
        <p14:creationId xmlns:p14="http://schemas.microsoft.com/office/powerpoint/2010/main" val="6400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1000"/>
                                        <p:tgtEl>
                                          <p:spTgt spid="5">
                                            <p:txEl>
                                              <p:pRg st="0" end="0"/>
                                            </p:txEl>
                                          </p:spTgt>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checkerboard(across)">
                                      <p:cBhvr>
                                        <p:cTn id="11" dur="1000"/>
                                        <p:tgtEl>
                                          <p:spTgt spid="5">
                                            <p:txEl>
                                              <p:pRg st="2" end="2"/>
                                            </p:txEl>
                                          </p:spTgt>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heckerboard(across)">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9" dur="1000"/>
                                        <p:tgtEl>
                                          <p:spTgt spid="11">
                                            <p:txEl>
                                              <p:pRg st="0" end="0"/>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22" dur="1000"/>
                                        <p:tgtEl>
                                          <p:spTgt spid="11">
                                            <p:txEl>
                                              <p:pRg st="1" end="1"/>
                                            </p:txEl>
                                          </p:spTgt>
                                        </p:tgtEl>
                                      </p:cBhvr>
                                    </p:animEffect>
                                  </p:childTnLst>
                                </p:cTn>
                              </p:par>
                            </p:childTnLst>
                          </p:cTn>
                        </p:par>
                        <p:par>
                          <p:cTn id="23" fill="hold">
                            <p:stCondLst>
                              <p:cond delay="1000"/>
                            </p:stCondLst>
                            <p:childTnLst>
                              <p:par>
                                <p:cTn id="24" presetID="5" presetClass="entr" presetSubtype="1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heckerboard(across)">
                                      <p:cBhvr>
                                        <p:cTn id="26" dur="1000"/>
                                        <p:tgtEl>
                                          <p:spTgt spid="3"/>
                                        </p:tgtEl>
                                      </p:cBhvr>
                                    </p:animEffect>
                                  </p:childTnLst>
                                </p:cTn>
                              </p:par>
                              <p:par>
                                <p:cTn id="27" presetID="5"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heckerboard(across)">
                                      <p:cBhvr>
                                        <p:cTn id="29" dur="1000"/>
                                        <p:tgtEl>
                                          <p:spTgt spid="4"/>
                                        </p:tgtEl>
                                      </p:cBhvr>
                                    </p:animEffect>
                                  </p:childTnLst>
                                </p:cTn>
                              </p:par>
                            </p:childTnLst>
                          </p:cTn>
                        </p:par>
                        <p:par>
                          <p:cTn id="30" fill="hold">
                            <p:stCondLst>
                              <p:cond delay="2000"/>
                            </p:stCondLst>
                            <p:childTnLst>
                              <p:par>
                                <p:cTn id="31" presetID="5" presetClass="entr" presetSubtype="10" fill="hold" grpId="1"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1000"/>
                                        <p:tgtEl>
                                          <p:spTgt spid="7"/>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4" presetClass="path" presetSubtype="0" repeatCount="indefinite" accel="52500" decel="47500" fill="remove" grpId="2" nodeType="clickEffect">
                                  <p:stCondLst>
                                    <p:cond delay="0"/>
                                  </p:stCondLst>
                                  <p:endCondLst>
                                    <p:cond evt="onNext" delay="0">
                                      <p:tgtEl>
                                        <p:sldTgt/>
                                      </p:tgtEl>
                                    </p:cond>
                                  </p:endCondLst>
                                  <p:childTnLst>
                                    <p:animMotion origin="layout" path="M -4.44444E-6 3.7037E-6 L -0.00364 -0.0301 " pathEditMode="relative" rAng="0" ptsTypes="AA">
                                      <p:cBhvr>
                                        <p:cTn id="40" dur="400" fill="hold"/>
                                        <p:tgtEl>
                                          <p:spTgt spid="7"/>
                                        </p:tgtEl>
                                        <p:attrNameLst>
                                          <p:attrName>ppt_x</p:attrName>
                                          <p:attrName>ppt_y</p:attrName>
                                        </p:attrNameLst>
                                      </p:cBhvr>
                                      <p:rCtr x="-191" y="-1505"/>
                                    </p:animMotion>
                                  </p:childTnLst>
                                </p:cTn>
                              </p:par>
                              <p:par>
                                <p:cTn id="41" presetID="64" presetClass="path" presetSubtype="0" repeatCount="indefinite" accel="52500" decel="47500" fill="hold" grpId="1" nodeType="withEffect">
                                  <p:stCondLst>
                                    <p:cond delay="0"/>
                                  </p:stCondLst>
                                  <p:endCondLst>
                                    <p:cond evt="onNext" delay="0">
                                      <p:tgtEl>
                                        <p:sldTgt/>
                                      </p:tgtEl>
                                    </p:cond>
                                  </p:endCondLst>
                                  <p:childTnLst>
                                    <p:animMotion origin="layout" path="M 4.16667E-6 -2.22222E-6 L 0.00017 -0.02477 " pathEditMode="relative" rAng="0" ptsTypes="AA">
                                      <p:cBhvr>
                                        <p:cTn id="42" dur="400" fill="hold"/>
                                        <p:tgtEl>
                                          <p:spTgt spid="6"/>
                                        </p:tgtEl>
                                        <p:attrNameLst>
                                          <p:attrName>ppt_x</p:attrName>
                                          <p:attrName>ppt_y</p:attrName>
                                        </p:attrNameLst>
                                      </p:cBhvr>
                                      <p:rCtr x="0" y="-1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1" animBg="1"/>
      <p:bldP spid="7" grpId="2"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16632"/>
            <a:ext cx="8686800" cy="1371600"/>
          </a:xfrm>
        </p:spPr>
        <p:txBody>
          <a:bodyPr>
            <a:normAutofit fontScale="90000"/>
          </a:bodyPr>
          <a:lstStyle/>
          <a:p>
            <a:r>
              <a:rPr kumimoji="1" lang="ja-JP" altLang="en-US" sz="6000" b="1" dirty="0" smtClean="0">
                <a:solidFill>
                  <a:srgbClr val="FFFF00"/>
                </a:solidFill>
              </a:rPr>
              <a:t>奥歯のみがき方のポイント！</a:t>
            </a:r>
            <a:endParaRPr kumimoji="1" lang="ja-JP" altLang="en-US" sz="6000" b="1" dirty="0">
              <a:solidFill>
                <a:srgbClr val="FFFF00"/>
              </a:solidFill>
            </a:endParaRPr>
          </a:p>
        </p:txBody>
      </p:sp>
      <p:pic>
        <p:nvPicPr>
          <p:cNvPr id="3" name="図 2" descr="CIMG2459.JPG"/>
          <p:cNvPicPr>
            <a:picLocks noChangeAspect="1"/>
          </p:cNvPicPr>
          <p:nvPr/>
        </p:nvPicPr>
        <p:blipFill>
          <a:blip r:embed="rId3" cstate="print"/>
          <a:stretch>
            <a:fillRect/>
          </a:stretch>
        </p:blipFill>
        <p:spPr>
          <a:xfrm>
            <a:off x="55164" y="3595685"/>
            <a:ext cx="3010985" cy="2409597"/>
          </a:xfrm>
          <a:prstGeom prst="rect">
            <a:avLst/>
          </a:prstGeom>
        </p:spPr>
      </p:pic>
      <p:pic>
        <p:nvPicPr>
          <p:cNvPr id="4" name="図 3" descr="CIMG2468.JPG"/>
          <p:cNvPicPr>
            <a:picLocks noChangeAspect="1"/>
          </p:cNvPicPr>
          <p:nvPr/>
        </p:nvPicPr>
        <p:blipFill>
          <a:blip r:embed="rId4" cstate="print"/>
          <a:stretch>
            <a:fillRect/>
          </a:stretch>
        </p:blipFill>
        <p:spPr>
          <a:xfrm>
            <a:off x="6195449" y="3600404"/>
            <a:ext cx="2886888" cy="2404878"/>
          </a:xfrm>
          <a:prstGeom prst="rect">
            <a:avLst/>
          </a:prstGeom>
        </p:spPr>
      </p:pic>
      <p:pic>
        <p:nvPicPr>
          <p:cNvPr id="5" name="図 4" descr="CIMG2467.JPG"/>
          <p:cNvPicPr>
            <a:picLocks noChangeAspect="1"/>
          </p:cNvPicPr>
          <p:nvPr/>
        </p:nvPicPr>
        <p:blipFill>
          <a:blip r:embed="rId5" cstate="print"/>
          <a:stretch>
            <a:fillRect/>
          </a:stretch>
        </p:blipFill>
        <p:spPr>
          <a:xfrm>
            <a:off x="3113944" y="3600403"/>
            <a:ext cx="3010985" cy="2404879"/>
          </a:xfrm>
          <a:prstGeom prst="rect">
            <a:avLst/>
          </a:prstGeom>
        </p:spPr>
      </p:pic>
      <p:sp>
        <p:nvSpPr>
          <p:cNvPr id="6" name="テキスト ボックス 5"/>
          <p:cNvSpPr txBox="1"/>
          <p:nvPr/>
        </p:nvSpPr>
        <p:spPr>
          <a:xfrm>
            <a:off x="55164" y="5842337"/>
            <a:ext cx="2988260" cy="1015663"/>
          </a:xfrm>
          <a:prstGeom prst="rect">
            <a:avLst/>
          </a:prstGeom>
          <a:noFill/>
        </p:spPr>
        <p:txBody>
          <a:bodyPr wrap="square" rtlCol="0">
            <a:spAutoFit/>
          </a:bodyPr>
          <a:lstStyle/>
          <a:p>
            <a:pPr algn="ctr"/>
            <a:endParaRPr lang="en-US" altLang="ja-JP" sz="2000" b="1" dirty="0" smtClean="0">
              <a:solidFill>
                <a:srgbClr val="00B050"/>
              </a:solidFill>
            </a:endParaRPr>
          </a:p>
          <a:p>
            <a:pPr algn="ctr"/>
            <a:r>
              <a:rPr lang="ja-JP" altLang="en-US" sz="4000" b="1" dirty="0" err="1" smtClean="0">
                <a:solidFill>
                  <a:srgbClr val="00B050"/>
                </a:solidFill>
              </a:rPr>
              <a:t>ほっぺた</a:t>
            </a:r>
            <a:r>
              <a:rPr lang="ja-JP" altLang="en-US" sz="4000" b="1" dirty="0" smtClean="0">
                <a:solidFill>
                  <a:srgbClr val="00B050"/>
                </a:solidFill>
              </a:rPr>
              <a:t>側</a:t>
            </a:r>
            <a:endParaRPr lang="ja-JP" altLang="en-US" sz="4000" b="1" dirty="0">
              <a:solidFill>
                <a:srgbClr val="00B050"/>
              </a:solidFill>
            </a:endParaRPr>
          </a:p>
        </p:txBody>
      </p:sp>
      <p:sp>
        <p:nvSpPr>
          <p:cNvPr id="8" name="テキスト ボックス 7"/>
          <p:cNvSpPr txBox="1"/>
          <p:nvPr/>
        </p:nvSpPr>
        <p:spPr>
          <a:xfrm>
            <a:off x="3113944" y="5903893"/>
            <a:ext cx="3010985" cy="954107"/>
          </a:xfrm>
          <a:prstGeom prst="rect">
            <a:avLst/>
          </a:prstGeom>
          <a:noFill/>
        </p:spPr>
        <p:txBody>
          <a:bodyPr wrap="square" rtlCol="0">
            <a:spAutoFit/>
          </a:bodyPr>
          <a:lstStyle/>
          <a:p>
            <a:pPr algn="ctr"/>
            <a:endParaRPr lang="en-US" altLang="ja-JP" sz="1600" b="1" dirty="0" smtClean="0">
              <a:solidFill>
                <a:srgbClr val="00B050"/>
              </a:solidFill>
            </a:endParaRPr>
          </a:p>
          <a:p>
            <a:pPr algn="ctr"/>
            <a:r>
              <a:rPr lang="ja-JP" altLang="en-US" sz="4000" b="1" dirty="0" smtClean="0">
                <a:solidFill>
                  <a:srgbClr val="00B050"/>
                </a:solidFill>
              </a:rPr>
              <a:t>内　側</a:t>
            </a:r>
            <a:endParaRPr lang="ja-JP" altLang="en-US" sz="4000" b="1" dirty="0">
              <a:solidFill>
                <a:srgbClr val="00B050"/>
              </a:solidFill>
            </a:endParaRPr>
          </a:p>
        </p:txBody>
      </p:sp>
      <p:sp>
        <p:nvSpPr>
          <p:cNvPr id="9" name="テキスト ボックス 8"/>
          <p:cNvSpPr txBox="1"/>
          <p:nvPr/>
        </p:nvSpPr>
        <p:spPr>
          <a:xfrm>
            <a:off x="6195450" y="6093296"/>
            <a:ext cx="2886886" cy="707886"/>
          </a:xfrm>
          <a:prstGeom prst="rect">
            <a:avLst/>
          </a:prstGeom>
          <a:noFill/>
        </p:spPr>
        <p:txBody>
          <a:bodyPr wrap="square" rtlCol="0">
            <a:spAutoFit/>
          </a:bodyPr>
          <a:lstStyle/>
          <a:p>
            <a:pPr algn="ctr"/>
            <a:r>
              <a:rPr lang="ja-JP" altLang="en-US" sz="4000" b="1" dirty="0" smtClean="0">
                <a:solidFill>
                  <a:srgbClr val="00B050"/>
                </a:solidFill>
              </a:rPr>
              <a:t>かむ面</a:t>
            </a:r>
            <a:endParaRPr lang="ja-JP" altLang="en-US" sz="4000" b="1" dirty="0">
              <a:solidFill>
                <a:srgbClr val="00B050"/>
              </a:solidFill>
            </a:endParaRPr>
          </a:p>
        </p:txBody>
      </p:sp>
      <p:sp>
        <p:nvSpPr>
          <p:cNvPr id="10" name="上下矢印 9"/>
          <p:cNvSpPr/>
          <p:nvPr/>
        </p:nvSpPr>
        <p:spPr bwMode="auto">
          <a:xfrm rot="19723190">
            <a:off x="2191828" y="3483646"/>
            <a:ext cx="357190" cy="1357322"/>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dirty="0" smtClean="0">
              <a:solidFill>
                <a:srgbClr val="FF0000"/>
              </a:solidFill>
              <a:latin typeface="Tahoma" pitchFamily="34" charset="0"/>
            </a:endParaRPr>
          </a:p>
        </p:txBody>
      </p:sp>
      <p:sp>
        <p:nvSpPr>
          <p:cNvPr id="11" name="左右矢印 10"/>
          <p:cNvSpPr/>
          <p:nvPr/>
        </p:nvSpPr>
        <p:spPr bwMode="auto">
          <a:xfrm>
            <a:off x="6876256" y="3637238"/>
            <a:ext cx="1440160" cy="285752"/>
          </a:xfrm>
          <a:prstGeom prst="lef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smtClean="0">
              <a:solidFill>
                <a:prstClr val="white"/>
              </a:solidFill>
              <a:latin typeface="Tahoma" pitchFamily="34" charset="0"/>
            </a:endParaRPr>
          </a:p>
        </p:txBody>
      </p:sp>
      <p:sp>
        <p:nvSpPr>
          <p:cNvPr id="13" name="上下矢印 12"/>
          <p:cNvSpPr/>
          <p:nvPr/>
        </p:nvSpPr>
        <p:spPr bwMode="auto">
          <a:xfrm rot="1253331">
            <a:off x="3414078" y="3740468"/>
            <a:ext cx="334588" cy="124774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smtClean="0">
              <a:solidFill>
                <a:prstClr val="white"/>
              </a:solidFill>
              <a:latin typeface="Tahoma" pitchFamily="34" charset="0"/>
            </a:endParaRPr>
          </a:p>
        </p:txBody>
      </p:sp>
      <p:sp>
        <p:nvSpPr>
          <p:cNvPr id="12" name="テキスト ボックス 11"/>
          <p:cNvSpPr txBox="1"/>
          <p:nvPr/>
        </p:nvSpPr>
        <p:spPr>
          <a:xfrm>
            <a:off x="1041472" y="1381726"/>
            <a:ext cx="7155927" cy="2046714"/>
          </a:xfrm>
          <a:prstGeom prst="rect">
            <a:avLst/>
          </a:prstGeom>
          <a:noFill/>
        </p:spPr>
        <p:txBody>
          <a:bodyPr wrap="square" rtlCol="0">
            <a:spAutoFit/>
          </a:bodyPr>
          <a:lstStyle/>
          <a:p>
            <a:r>
              <a:rPr lang="ja-JP" altLang="en-US" sz="2800" b="1" dirty="0" smtClean="0">
                <a:solidFill>
                  <a:srgbClr val="FFC000"/>
                </a:solidFill>
              </a:rPr>
              <a:t>見えないところなので、勘を働かせてね・・・・</a:t>
            </a:r>
            <a:endParaRPr lang="en-US" altLang="ja-JP" sz="2800" b="1" dirty="0" smtClean="0">
              <a:solidFill>
                <a:srgbClr val="FFC000"/>
              </a:solidFill>
            </a:endParaRPr>
          </a:p>
          <a:p>
            <a:r>
              <a:rPr lang="ja-JP" altLang="en-US" sz="500" b="1" dirty="0" smtClean="0">
                <a:solidFill>
                  <a:srgbClr val="FF0000"/>
                </a:solidFill>
              </a:rPr>
              <a:t>　</a:t>
            </a:r>
            <a:r>
              <a:rPr lang="ja-JP" altLang="en-US" sz="500" b="1" dirty="0" smtClean="0">
                <a:solidFill>
                  <a:srgbClr val="00B050"/>
                </a:solidFill>
              </a:rPr>
              <a:t>　　　　　　  </a:t>
            </a:r>
            <a:endParaRPr lang="en-US" altLang="ja-JP" sz="500" b="1" dirty="0" smtClean="0">
              <a:solidFill>
                <a:srgbClr val="00B050"/>
              </a:solidFill>
            </a:endParaRPr>
          </a:p>
          <a:p>
            <a:r>
              <a:rPr lang="ja-JP" altLang="en-US" sz="2800" b="1" dirty="0" smtClean="0">
                <a:solidFill>
                  <a:srgbClr val="00B050"/>
                </a:solidFill>
              </a:rPr>
              <a:t>歯ブラシを歯と歯肉の</a:t>
            </a:r>
            <a:r>
              <a:rPr lang="ja-JP" altLang="en-US" sz="2800" b="1" dirty="0" smtClean="0">
                <a:solidFill>
                  <a:srgbClr val="C00000"/>
                </a:solidFill>
              </a:rPr>
              <a:t>間</a:t>
            </a:r>
            <a:r>
              <a:rPr lang="ja-JP" altLang="en-US" sz="2800" b="1" dirty="0" smtClean="0">
                <a:solidFill>
                  <a:srgbClr val="00B050"/>
                </a:solidFill>
              </a:rPr>
              <a:t>にしっかりと当て</a:t>
            </a:r>
            <a:endParaRPr lang="en-US" altLang="ja-JP" sz="2800" b="1" dirty="0" smtClean="0">
              <a:solidFill>
                <a:srgbClr val="00B050"/>
              </a:solidFill>
            </a:endParaRPr>
          </a:p>
          <a:p>
            <a:endParaRPr lang="en-US" altLang="ja-JP" sz="500" b="1" dirty="0" smtClean="0">
              <a:solidFill>
                <a:srgbClr val="00B050"/>
              </a:solidFill>
            </a:endParaRPr>
          </a:p>
          <a:p>
            <a:r>
              <a:rPr lang="ja-JP" altLang="en-US" sz="2800" b="1" dirty="0" smtClean="0">
                <a:solidFill>
                  <a:srgbClr val="00B050"/>
                </a:solidFill>
              </a:rPr>
              <a:t>小刻みにみがこう</a:t>
            </a:r>
            <a:endParaRPr lang="en-US" altLang="ja-JP" sz="2800" b="1" dirty="0" smtClean="0">
              <a:solidFill>
                <a:srgbClr val="00B050"/>
              </a:solidFill>
            </a:endParaRPr>
          </a:p>
          <a:p>
            <a:endParaRPr lang="en-US" altLang="ja-JP" sz="500" b="1" dirty="0" smtClean="0">
              <a:solidFill>
                <a:srgbClr val="00B050"/>
              </a:solidFill>
            </a:endParaRPr>
          </a:p>
          <a:p>
            <a:r>
              <a:rPr lang="ja-JP" altLang="en-US" sz="2800" b="1" dirty="0" smtClean="0">
                <a:solidFill>
                  <a:srgbClr val="00B050"/>
                </a:solidFill>
              </a:rPr>
              <a:t>かむ面もきれいにみがきましょう</a:t>
            </a:r>
            <a:endParaRPr lang="en-US" altLang="ja-JP" sz="2800" b="1" dirty="0" smtClean="0">
              <a:solidFill>
                <a:srgbClr val="00B050"/>
              </a:solidFill>
            </a:endParaRPr>
          </a:p>
        </p:txBody>
      </p:sp>
      <p:sp>
        <p:nvSpPr>
          <p:cNvPr id="14" name="テキスト ボックス 13"/>
          <p:cNvSpPr txBox="1"/>
          <p:nvPr/>
        </p:nvSpPr>
        <p:spPr>
          <a:xfrm>
            <a:off x="643103" y="36452"/>
            <a:ext cx="1388102" cy="461665"/>
          </a:xfrm>
          <a:prstGeom prst="rect">
            <a:avLst/>
          </a:prstGeom>
          <a:noFill/>
        </p:spPr>
        <p:txBody>
          <a:bodyPr wrap="square" rtlCol="0">
            <a:spAutoFit/>
          </a:bodyPr>
          <a:lstStyle/>
          <a:p>
            <a:r>
              <a:rPr lang="ja-JP" altLang="en-US" sz="2400" b="1" dirty="0" smtClean="0">
                <a:solidFill>
                  <a:srgbClr val="FFFF00"/>
                </a:solidFill>
              </a:rPr>
              <a:t>お  く  ば</a:t>
            </a:r>
            <a:endParaRPr lang="ja-JP" altLang="en-US" sz="2400" b="1" dirty="0">
              <a:solidFill>
                <a:srgbClr val="FFFF00"/>
              </a:solidFill>
            </a:endParaRPr>
          </a:p>
        </p:txBody>
      </p:sp>
      <p:sp>
        <p:nvSpPr>
          <p:cNvPr id="7" name="テキスト ボックス 6"/>
          <p:cNvSpPr txBox="1"/>
          <p:nvPr/>
        </p:nvSpPr>
        <p:spPr>
          <a:xfrm>
            <a:off x="4542062" y="1268760"/>
            <a:ext cx="461986" cy="261610"/>
          </a:xfrm>
          <a:prstGeom prst="rect">
            <a:avLst/>
          </a:prstGeom>
          <a:noFill/>
        </p:spPr>
        <p:txBody>
          <a:bodyPr wrap="none" rtlCol="0">
            <a:spAutoFit/>
          </a:bodyPr>
          <a:lstStyle/>
          <a:p>
            <a:r>
              <a:rPr kumimoji="1" lang="ja-JP" altLang="en-US" sz="1050" b="1" dirty="0" smtClean="0">
                <a:solidFill>
                  <a:srgbClr val="FFC000"/>
                </a:solidFill>
              </a:rPr>
              <a:t>かん</a:t>
            </a:r>
            <a:endParaRPr kumimoji="1" lang="ja-JP" altLang="en-US" sz="1050" b="1" dirty="0">
              <a:solidFill>
                <a:srgbClr val="FFC000"/>
              </a:solidFill>
            </a:endParaRPr>
          </a:p>
        </p:txBody>
      </p:sp>
      <p:sp>
        <p:nvSpPr>
          <p:cNvPr id="16" name="テキスト ボックス 15"/>
          <p:cNvSpPr txBox="1"/>
          <p:nvPr/>
        </p:nvSpPr>
        <p:spPr>
          <a:xfrm>
            <a:off x="1142751" y="2282303"/>
            <a:ext cx="764953" cy="253916"/>
          </a:xfrm>
          <a:prstGeom prst="rect">
            <a:avLst/>
          </a:prstGeom>
          <a:noFill/>
        </p:spPr>
        <p:txBody>
          <a:bodyPr wrap="none" rtlCol="0">
            <a:spAutoFit/>
          </a:bodyPr>
          <a:lstStyle/>
          <a:p>
            <a:r>
              <a:rPr lang="ja-JP" altLang="en-US" sz="1050" b="1" dirty="0">
                <a:solidFill>
                  <a:srgbClr val="00B050"/>
                </a:solidFill>
              </a:rPr>
              <a:t> </a:t>
            </a:r>
            <a:r>
              <a:rPr kumimoji="1" lang="ja-JP" altLang="en-US" sz="1050" b="1" dirty="0" smtClean="0">
                <a:solidFill>
                  <a:srgbClr val="00B050"/>
                </a:solidFill>
              </a:rPr>
              <a:t>こ　　 きざ</a:t>
            </a:r>
            <a:endParaRPr kumimoji="1" lang="ja-JP" altLang="en-US" sz="1050" b="1" dirty="0">
              <a:solidFill>
                <a:srgbClr val="00B050"/>
              </a:solidFill>
            </a:endParaRPr>
          </a:p>
        </p:txBody>
      </p:sp>
    </p:spTree>
    <p:extLst>
      <p:ext uri="{BB962C8B-B14F-4D97-AF65-F5344CB8AC3E}">
        <p14:creationId xmlns:p14="http://schemas.microsoft.com/office/powerpoint/2010/main" val="120723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1000"/>
                                        <p:tgtEl>
                                          <p:spTgt spid="14"/>
                                        </p:tgtEl>
                                      </p:cBhvr>
                                    </p:animEffect>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4" dur="1000"/>
                                        <p:tgtEl>
                                          <p:spTgt spid="12">
                                            <p:txEl>
                                              <p:pRg st="0" end="0"/>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par>
                          <p:cTn id="18" fill="hold">
                            <p:stCondLst>
                              <p:cond delay="2000"/>
                            </p:stCondLst>
                            <p:childTnLst>
                              <p:par>
                                <p:cTn id="19" presetID="5" presetClass="entr" presetSubtype="10" fill="hold" nodeType="afterEffect">
                                  <p:stCondLst>
                                    <p:cond delay="0"/>
                                  </p:stCondLst>
                                  <p:childTnLst>
                                    <p:set>
                                      <p:cBhvr>
                                        <p:cTn id="20" dur="1" fill="hold">
                                          <p:stCondLst>
                                            <p:cond delay="0"/>
                                          </p:stCondLst>
                                        </p:cTn>
                                        <p:tgtEl>
                                          <p:spTgt spid="12">
                                            <p:txEl>
                                              <p:pRg st="1" end="1"/>
                                            </p:txEl>
                                          </p:spTgt>
                                        </p:tgtEl>
                                        <p:attrNameLst>
                                          <p:attrName>style.visibility</p:attrName>
                                        </p:attrNameLst>
                                      </p:cBhvr>
                                      <p:to>
                                        <p:strVal val="visible"/>
                                      </p:to>
                                    </p:set>
                                    <p:animEffect transition="in" filter="checkerboard(across)">
                                      <p:cBhvr>
                                        <p:cTn id="21" dur="1000"/>
                                        <p:tgtEl>
                                          <p:spTgt spid="12">
                                            <p:txEl>
                                              <p:pRg st="1" end="1"/>
                                            </p:txEl>
                                          </p:spTgt>
                                        </p:tgtEl>
                                      </p:cBhvr>
                                    </p:animEffect>
                                  </p:childTnLst>
                                </p:cTn>
                              </p:par>
                            </p:childTnLst>
                          </p:cTn>
                        </p:par>
                        <p:par>
                          <p:cTn id="22" fill="hold">
                            <p:stCondLst>
                              <p:cond delay="3000"/>
                            </p:stCondLst>
                            <p:childTnLst>
                              <p:par>
                                <p:cTn id="23" presetID="5" presetClass="entr" presetSubtype="10" fill="hold" nodeType="after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checkerboard(across)">
                                      <p:cBhvr>
                                        <p:cTn id="25" dur="1000"/>
                                        <p:tgtEl>
                                          <p:spTgt spid="12">
                                            <p:txEl>
                                              <p:pRg st="2" end="2"/>
                                            </p:txEl>
                                          </p:spTgt>
                                        </p:tgtEl>
                                      </p:cBhvr>
                                    </p:animEffect>
                                  </p:childTnLst>
                                </p:cTn>
                              </p:par>
                            </p:childTnLst>
                          </p:cTn>
                        </p:par>
                        <p:par>
                          <p:cTn id="26" fill="hold">
                            <p:stCondLst>
                              <p:cond delay="4000"/>
                            </p:stCondLst>
                            <p:childTnLst>
                              <p:par>
                                <p:cTn id="27" presetID="5" presetClass="entr" presetSubtype="10" fill="hold" nodeType="after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checkerboard(across)">
                                      <p:cBhvr>
                                        <p:cTn id="29" dur="1000"/>
                                        <p:tgtEl>
                                          <p:spTgt spid="12">
                                            <p:txEl>
                                              <p:pRg st="4" end="4"/>
                                            </p:txEl>
                                          </p:spTgt>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1000"/>
                                        <p:tgtEl>
                                          <p:spTgt spid="16"/>
                                        </p:tgtEl>
                                      </p:cBhvr>
                                    </p:animEffect>
                                  </p:childTnLst>
                                </p:cTn>
                              </p:par>
                              <p:par>
                                <p:cTn id="33" presetID="5" presetClass="entr" presetSubtype="10" fill="hold" nodeType="with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checkerboard(across)">
                                      <p:cBhvr>
                                        <p:cTn id="35" dur="1000"/>
                                        <p:tgtEl>
                                          <p:spTgt spid="1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heckerboard(across)">
                                      <p:cBhvr>
                                        <p:cTn id="40" dur="1000"/>
                                        <p:tgtEl>
                                          <p:spTgt spid="3"/>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1000"/>
                                        <p:tgtEl>
                                          <p:spTgt spid="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1000"/>
                                        <p:tgtEl>
                                          <p:spTgt spid="10"/>
                                        </p:tgtEl>
                                      </p:cBhvr>
                                    </p:animEffect>
                                  </p:childTnLst>
                                </p:cTn>
                              </p:par>
                            </p:childTnLst>
                          </p:cTn>
                        </p:par>
                        <p:par>
                          <p:cTn id="47" fill="hold">
                            <p:stCondLst>
                              <p:cond delay="1000"/>
                            </p:stCondLst>
                            <p:childTnLst>
                              <p:par>
                                <p:cTn id="48" presetID="42" presetClass="path" presetSubtype="0" repeatCount="indefinite" accel="46000" decel="54000" fill="hold" grpId="1" nodeType="afterEffect">
                                  <p:stCondLst>
                                    <p:cond delay="0"/>
                                  </p:stCondLst>
                                  <p:endCondLst>
                                    <p:cond evt="onNext" delay="0">
                                      <p:tgtEl>
                                        <p:sldTgt/>
                                      </p:tgtEl>
                                    </p:cond>
                                  </p:endCondLst>
                                  <p:childTnLst>
                                    <p:animMotion origin="layout" path="M -0.00833 -0.01713 L 4.72222E-6 -2.59259E-6 " pathEditMode="relative" rAng="0" ptsTypes="AA">
                                      <p:cBhvr>
                                        <p:cTn id="49" dur="400" spd="-100000" fill="hold"/>
                                        <p:tgtEl>
                                          <p:spTgt spid="10"/>
                                        </p:tgtEl>
                                        <p:attrNameLst>
                                          <p:attrName>ppt_x</p:attrName>
                                          <p:attrName>ppt_y</p:attrName>
                                        </p:attrNameLst>
                                      </p:cBhvr>
                                      <p:rCtr x="642" y="764"/>
                                    </p:animMotion>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heckerboard(across)">
                                      <p:cBhvr>
                                        <p:cTn id="54" dur="1000"/>
                                        <p:tgtEl>
                                          <p:spTgt spid="5"/>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heckerboard(across)">
                                      <p:cBhvr>
                                        <p:cTn id="57" dur="1000"/>
                                        <p:tgtEl>
                                          <p:spTgt spid="8"/>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heckerboard(across)">
                                      <p:cBhvr>
                                        <p:cTn id="60" dur="1000"/>
                                        <p:tgtEl>
                                          <p:spTgt spid="13"/>
                                        </p:tgtEl>
                                      </p:cBhvr>
                                    </p:animEffect>
                                  </p:childTnLst>
                                </p:cTn>
                              </p:par>
                            </p:childTnLst>
                          </p:cTn>
                        </p:par>
                        <p:par>
                          <p:cTn id="61" fill="hold">
                            <p:stCondLst>
                              <p:cond delay="1000"/>
                            </p:stCondLst>
                            <p:childTnLst>
                              <p:par>
                                <p:cTn id="62" presetID="42" presetClass="path" presetSubtype="0" repeatCount="indefinite" accel="46000" decel="54000" fill="hold" grpId="1" nodeType="afterEffect">
                                  <p:stCondLst>
                                    <p:cond delay="0"/>
                                  </p:stCondLst>
                                  <p:endCondLst>
                                    <p:cond evt="onNext" delay="0">
                                      <p:tgtEl>
                                        <p:sldTgt/>
                                      </p:tgtEl>
                                    </p:cond>
                                  </p:endCondLst>
                                  <p:childTnLst>
                                    <p:animMotion origin="layout" path="M 0.00243 -0.02176 L 3.33333E-6 -2.59259E-6 " pathEditMode="relative" rAng="0" ptsTypes="AA">
                                      <p:cBhvr>
                                        <p:cTn id="63" dur="400" spd="-100000" fill="hold"/>
                                        <p:tgtEl>
                                          <p:spTgt spid="13"/>
                                        </p:tgtEl>
                                        <p:attrNameLst>
                                          <p:attrName>ppt_x</p:attrName>
                                          <p:attrName>ppt_y</p:attrName>
                                        </p:attrNameLst>
                                      </p:cBhvr>
                                      <p:rCtr x="-122" y="1088"/>
                                    </p:animMotion>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checkerboard(across)">
                                      <p:cBhvr>
                                        <p:cTn id="68" dur="1000"/>
                                        <p:tgtEl>
                                          <p:spTgt spid="4"/>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checkerboard(across)">
                                      <p:cBhvr>
                                        <p:cTn id="71" dur="1000"/>
                                        <p:tgtEl>
                                          <p:spTgt spid="9"/>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checkerboard(across)">
                                      <p:cBhvr>
                                        <p:cTn id="74" dur="1000"/>
                                        <p:tgtEl>
                                          <p:spTgt spid="11"/>
                                        </p:tgtEl>
                                      </p:cBhvr>
                                    </p:animEffect>
                                  </p:childTnLst>
                                </p:cTn>
                              </p:par>
                            </p:childTnLst>
                          </p:cTn>
                        </p:par>
                        <p:par>
                          <p:cTn id="75" fill="hold">
                            <p:stCondLst>
                              <p:cond delay="1000"/>
                            </p:stCondLst>
                            <p:childTnLst>
                              <p:par>
                                <p:cTn id="76" presetID="63" presetClass="path" presetSubtype="0" repeatCount="indefinite" accel="56000" decel="44000" fill="hold" grpId="1" nodeType="afterEffect">
                                  <p:stCondLst>
                                    <p:cond delay="0"/>
                                  </p:stCondLst>
                                  <p:childTnLst>
                                    <p:animMotion origin="layout" path="M 0.00799 0.00139 L 0.02361 0.00139 " pathEditMode="relative" rAng="0" ptsTypes="AA">
                                      <p:cBhvr>
                                        <p:cTn id="77" dur="400" fill="hold"/>
                                        <p:tgtEl>
                                          <p:spTgt spid="11"/>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animBg="1"/>
      <p:bldP spid="10" grpId="1" animBg="1"/>
      <p:bldP spid="11" grpId="0" animBg="1"/>
      <p:bldP spid="11" grpId="1" animBg="1"/>
      <p:bldP spid="13" grpId="0" animBg="1"/>
      <p:bldP spid="13" grpId="1" animBg="1"/>
      <p:bldP spid="14" grpId="0"/>
      <p:bldP spid="7"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Autofit/>
          </a:bodyPr>
          <a:lstStyle/>
          <a:p>
            <a:r>
              <a:rPr kumimoji="1" lang="ja-JP" altLang="en-US" b="1" dirty="0" smtClean="0">
                <a:solidFill>
                  <a:srgbClr val="00B050"/>
                </a:solidFill>
              </a:rPr>
              <a:t>歯と歯の間はデンタルフロスを</a:t>
            </a:r>
            <a:r>
              <a:rPr kumimoji="1" lang="en-US" altLang="ja-JP" b="1" dirty="0" smtClean="0">
                <a:solidFill>
                  <a:srgbClr val="FF0000"/>
                </a:solidFill>
              </a:rPr>
              <a:t>!!</a:t>
            </a:r>
            <a:endParaRPr kumimoji="1" lang="ja-JP" altLang="en-US" b="1" dirty="0">
              <a:solidFill>
                <a:srgbClr val="FF0000"/>
              </a:solidFill>
            </a:endParaRPr>
          </a:p>
        </p:txBody>
      </p:sp>
      <p:pic>
        <p:nvPicPr>
          <p:cNvPr id="3074" name="Picture 2" descr="C:\Users\宮城県歯科衛生士会\Desktop\DSCN06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44824"/>
            <a:ext cx="2304256" cy="285151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宮城県歯科衛生士会\Desktop\DSCN06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0536" y="1844824"/>
            <a:ext cx="2376264" cy="28525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宮城県歯科衛生士会\Desktop\DSCN09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371867" y="1779832"/>
            <a:ext cx="2400265" cy="196385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513090" y="4191909"/>
            <a:ext cx="2088232" cy="461665"/>
          </a:xfrm>
          <a:prstGeom prst="rect">
            <a:avLst/>
          </a:prstGeom>
          <a:noFill/>
        </p:spPr>
        <p:txBody>
          <a:bodyPr wrap="square" rtlCol="0">
            <a:spAutoFit/>
          </a:bodyPr>
          <a:lstStyle/>
          <a:p>
            <a:r>
              <a:rPr kumimoji="1" lang="ja-JP" altLang="en-US" sz="2400" b="1" dirty="0" smtClean="0"/>
              <a:t>デンタルフロス</a:t>
            </a:r>
            <a:endParaRPr kumimoji="1" lang="ja-JP" altLang="en-US" sz="2400" b="1" dirty="0"/>
          </a:p>
        </p:txBody>
      </p:sp>
      <p:sp>
        <p:nvSpPr>
          <p:cNvPr id="4" name="テキスト ボックス 3"/>
          <p:cNvSpPr txBox="1"/>
          <p:nvPr/>
        </p:nvSpPr>
        <p:spPr>
          <a:xfrm>
            <a:off x="971600" y="5157192"/>
            <a:ext cx="7992888" cy="1569660"/>
          </a:xfrm>
          <a:prstGeom prst="rect">
            <a:avLst/>
          </a:prstGeom>
          <a:noFill/>
        </p:spPr>
        <p:txBody>
          <a:bodyPr wrap="square" rtlCol="0">
            <a:spAutoFit/>
          </a:bodyPr>
          <a:lstStyle/>
          <a:p>
            <a:r>
              <a:rPr kumimoji="1" lang="ja-JP" altLang="en-US" sz="2400" dirty="0" smtClean="0"/>
              <a:t>フロスを歯と歯の間に入れのこぎりを引くように</a:t>
            </a:r>
            <a:r>
              <a:rPr lang="en-US" altLang="ja-JP" sz="2400" dirty="0" smtClean="0"/>
              <a:t>,</a:t>
            </a:r>
            <a:r>
              <a:rPr kumimoji="1" lang="ja-JP" altLang="en-US" sz="2400" dirty="0" smtClean="0"/>
              <a:t>やさしく入れていきます。</a:t>
            </a:r>
            <a:endParaRPr kumimoji="1" lang="en-US" altLang="ja-JP" sz="2400" dirty="0" smtClean="0"/>
          </a:p>
          <a:p>
            <a:endParaRPr lang="en-US" altLang="ja-JP" sz="2400" dirty="0" smtClean="0"/>
          </a:p>
          <a:p>
            <a:r>
              <a:rPr kumimoji="1" lang="ja-JP" altLang="en-US" sz="2400" dirty="0" smtClean="0"/>
              <a:t>フロスを入れた歯の面をこそぎ</a:t>
            </a:r>
            <a:r>
              <a:rPr lang="ja-JP" altLang="en-US" sz="2400" dirty="0" smtClean="0"/>
              <a:t>プラーク</a:t>
            </a:r>
            <a:r>
              <a:rPr kumimoji="1" lang="ja-JP" altLang="en-US" sz="2400" dirty="0" smtClean="0"/>
              <a:t>を除去します。</a:t>
            </a:r>
            <a:endParaRPr kumimoji="1" lang="ja-JP" altLang="en-US" sz="2400" dirty="0"/>
          </a:p>
        </p:txBody>
      </p:sp>
      <p:sp>
        <p:nvSpPr>
          <p:cNvPr id="6" name="テキスト ボックス 5"/>
          <p:cNvSpPr txBox="1"/>
          <p:nvPr/>
        </p:nvSpPr>
        <p:spPr>
          <a:xfrm>
            <a:off x="6218704" y="6093296"/>
            <a:ext cx="657552" cy="276999"/>
          </a:xfrm>
          <a:prstGeom prst="rect">
            <a:avLst/>
          </a:prstGeom>
          <a:noFill/>
        </p:spPr>
        <p:txBody>
          <a:bodyPr wrap="none" rtlCol="0">
            <a:spAutoFit/>
          </a:bodyPr>
          <a:lstStyle/>
          <a:p>
            <a:r>
              <a:rPr kumimoji="1" lang="ja-JP" altLang="en-US" sz="1200" b="1" dirty="0" smtClean="0"/>
              <a:t>じょきょ</a:t>
            </a:r>
            <a:endParaRPr kumimoji="1" lang="ja-JP" altLang="en-US" sz="1200" b="1" dirty="0"/>
          </a:p>
        </p:txBody>
      </p:sp>
    </p:spTree>
    <p:extLst>
      <p:ext uri="{BB962C8B-B14F-4D97-AF65-F5344CB8AC3E}">
        <p14:creationId xmlns:p14="http://schemas.microsoft.com/office/powerpoint/2010/main" val="57283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1000"/>
                                        <p:tgtEl>
                                          <p:spTgt spid="10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par>
                          <p:cTn id="11" fill="hold">
                            <p:stCondLst>
                              <p:cond delay="1000"/>
                            </p:stCondLst>
                            <p:childTnLst>
                              <p:par>
                                <p:cTn id="12" presetID="5" presetClass="entr" presetSubtype="10"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heckerboard(across)">
                                      <p:cBhvr>
                                        <p:cTn id="14" dur="1000"/>
                                        <p:tgtEl>
                                          <p:spTgt spid="3074"/>
                                        </p:tgtEl>
                                      </p:cBhvr>
                                    </p:animEffect>
                                  </p:childTnLst>
                                </p:cTn>
                              </p:par>
                              <p:par>
                                <p:cTn id="15" presetID="5" presetClass="entr" presetSubtype="10" fill="hold" nodeType="with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checkerboard(across)">
                                      <p:cBhvr>
                                        <p:cTn id="17" dur="1000"/>
                                        <p:tgtEl>
                                          <p:spTgt spid="3075"/>
                                        </p:tgtEl>
                                      </p:cBhvr>
                                    </p:animEffect>
                                  </p:childTnLst>
                                </p:cTn>
                              </p:par>
                              <p:par>
                                <p:cTn id="18" presetID="5" presetClass="entr" presetSubtype="1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checkerboard(across)">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checkerboard(across)">
                                      <p:cBhvr>
                                        <p:cTn id="25" dur="1000"/>
                                        <p:tgtEl>
                                          <p:spTgt spid="4">
                                            <p:txEl>
                                              <p:pRg st="2" end="2"/>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3"/>
          <p:cNvGrpSpPr>
            <a:grpSpLocks/>
          </p:cNvGrpSpPr>
          <p:nvPr/>
        </p:nvGrpSpPr>
        <p:grpSpPr bwMode="auto">
          <a:xfrm>
            <a:off x="239473" y="283460"/>
            <a:ext cx="8600047" cy="1057308"/>
            <a:chOff x="1900" y="419"/>
            <a:chExt cx="2047" cy="566"/>
          </a:xfrm>
        </p:grpSpPr>
        <p:sp>
          <p:nvSpPr>
            <p:cNvPr id="351246" name="Text Box 14"/>
            <p:cNvSpPr txBox="1">
              <a:spLocks noChangeArrowheads="1"/>
            </p:cNvSpPr>
            <p:nvPr/>
          </p:nvSpPr>
          <p:spPr bwMode="auto">
            <a:xfrm>
              <a:off x="2207" y="419"/>
              <a:ext cx="810" cy="181"/>
            </a:xfrm>
            <a:prstGeom prst="rect">
              <a:avLst/>
            </a:prstGeom>
            <a:noFill/>
            <a:ln w="9525">
              <a:noFill/>
              <a:miter lim="800000"/>
              <a:headEnd/>
              <a:tailEnd/>
            </a:ln>
            <a:effectLst/>
          </p:spPr>
          <p:txBody>
            <a:bodyPr wrap="square">
              <a:spAutoFit/>
            </a:bodyPr>
            <a:lstStyle/>
            <a:p>
              <a:pPr algn="ctr"/>
              <a:r>
                <a:rPr lang="ja-JP" altLang="en-US" sz="1600" b="1" u="none" dirty="0">
                  <a:solidFill>
                    <a:srgbClr val="FFFF00"/>
                  </a:solidFill>
                  <a:latin typeface="ＭＳ Ｐゴシック" charset="-128"/>
                </a:rPr>
                <a:t>し     </a:t>
              </a:r>
              <a:r>
                <a:rPr lang="ja-JP" altLang="en-US" sz="1600" b="1" u="none" dirty="0" smtClean="0">
                  <a:solidFill>
                    <a:srgbClr val="FFFF00"/>
                  </a:solidFill>
                  <a:latin typeface="ＭＳ Ｐゴシック" charset="-128"/>
                </a:rPr>
                <a:t>に　く</a:t>
              </a:r>
              <a:endParaRPr lang="ja-JP" altLang="en-US" sz="1600" b="1" u="none" dirty="0">
                <a:solidFill>
                  <a:srgbClr val="FFFF00"/>
                </a:solidFill>
                <a:latin typeface="ＭＳ Ｐゴシック" charset="-128"/>
              </a:endParaRPr>
            </a:p>
          </p:txBody>
        </p:sp>
        <p:sp>
          <p:nvSpPr>
            <p:cNvPr id="351247" name="Rectangle 15"/>
            <p:cNvSpPr>
              <a:spLocks noChangeArrowheads="1"/>
            </p:cNvSpPr>
            <p:nvPr/>
          </p:nvSpPr>
          <p:spPr bwMode="auto">
            <a:xfrm>
              <a:off x="1900" y="491"/>
              <a:ext cx="2047" cy="494"/>
            </a:xfrm>
            <a:prstGeom prst="rect">
              <a:avLst/>
            </a:prstGeom>
            <a:noFill/>
            <a:ln w="9525">
              <a:noFill/>
              <a:miter lim="800000"/>
              <a:headEnd/>
              <a:tailEnd/>
            </a:ln>
            <a:effectLst/>
          </p:spPr>
          <p:txBody>
            <a:bodyPr wrap="none">
              <a:spAutoFit/>
            </a:bodyPr>
            <a:lstStyle/>
            <a:p>
              <a:pPr algn="ctr"/>
              <a:r>
                <a:rPr lang="ja-JP" altLang="en-US" sz="5400" b="1" u="none" dirty="0">
                  <a:solidFill>
                    <a:srgbClr val="FFFF00"/>
                  </a:solidFill>
                  <a:latin typeface="ＭＳ Ｐゴシック" charset="-128"/>
                </a:rPr>
                <a:t>自分</a:t>
              </a:r>
              <a:r>
                <a:rPr lang="ja-JP" altLang="en-US" sz="5400" b="1" u="none" dirty="0" smtClean="0">
                  <a:solidFill>
                    <a:srgbClr val="FFFF00"/>
                  </a:solidFill>
                  <a:latin typeface="ＭＳ Ｐゴシック" charset="-128"/>
                </a:rPr>
                <a:t>の歯肉を観察してみよう</a:t>
              </a:r>
              <a:endParaRPr lang="ja-JP" altLang="en-US" sz="5400" b="1" u="none" dirty="0">
                <a:solidFill>
                  <a:srgbClr val="FFFF00"/>
                </a:solidFill>
                <a:latin typeface="ＭＳ Ｐゴシック" charset="-128"/>
              </a:endParaRPr>
            </a:p>
          </p:txBody>
        </p:sp>
      </p:grpSp>
      <p:sp>
        <p:nvSpPr>
          <p:cNvPr id="7" name="テキスト ボックス 6"/>
          <p:cNvSpPr txBox="1"/>
          <p:nvPr/>
        </p:nvSpPr>
        <p:spPr>
          <a:xfrm>
            <a:off x="4427984" y="282134"/>
            <a:ext cx="1728192" cy="338554"/>
          </a:xfrm>
          <a:prstGeom prst="rect">
            <a:avLst/>
          </a:prstGeom>
          <a:noFill/>
        </p:spPr>
        <p:txBody>
          <a:bodyPr wrap="square" rtlCol="0">
            <a:spAutoFit/>
          </a:bodyPr>
          <a:lstStyle/>
          <a:p>
            <a:r>
              <a:rPr lang="ja-JP" altLang="en-US" sz="1600" b="1" dirty="0" smtClean="0">
                <a:solidFill>
                  <a:srgbClr val="FFFF00"/>
                </a:solidFill>
              </a:rPr>
              <a:t>か   ん   さ   つ</a:t>
            </a:r>
            <a:endParaRPr kumimoji="1" lang="ja-JP" altLang="en-US" sz="1600" b="1" dirty="0">
              <a:solidFill>
                <a:srgbClr val="FFFF00"/>
              </a:solidFill>
            </a:endParaRPr>
          </a:p>
        </p:txBody>
      </p:sp>
      <p:grpSp>
        <p:nvGrpSpPr>
          <p:cNvPr id="12" name="グループ化 11"/>
          <p:cNvGrpSpPr/>
          <p:nvPr/>
        </p:nvGrpSpPr>
        <p:grpSpPr>
          <a:xfrm>
            <a:off x="4747881" y="2677226"/>
            <a:ext cx="4072358" cy="3443795"/>
            <a:chOff x="4747881" y="2677226"/>
            <a:chExt cx="4072358" cy="3443795"/>
          </a:xfrm>
        </p:grpSpPr>
        <p:sp>
          <p:nvSpPr>
            <p:cNvPr id="351243" name="Text Box 11"/>
            <p:cNvSpPr txBox="1">
              <a:spLocks noChangeArrowheads="1"/>
            </p:cNvSpPr>
            <p:nvPr/>
          </p:nvSpPr>
          <p:spPr bwMode="auto">
            <a:xfrm>
              <a:off x="4747881" y="5602153"/>
              <a:ext cx="4072358" cy="518868"/>
            </a:xfrm>
            <a:prstGeom prst="rect">
              <a:avLst/>
            </a:prstGeom>
            <a:noFill/>
            <a:ln w="9525">
              <a:noFill/>
              <a:miter lim="800000"/>
              <a:headEnd/>
              <a:tailEnd/>
            </a:ln>
            <a:effectLst/>
          </p:spPr>
          <p:txBody>
            <a:bodyPr wrap="square">
              <a:spAutoFit/>
            </a:bodyPr>
            <a:lstStyle/>
            <a:p>
              <a:pPr algn="ctr"/>
              <a:r>
                <a:rPr lang="ja-JP" altLang="en-US" sz="2800" b="1" u="none" dirty="0">
                  <a:latin typeface="ＭＳ Ｐゴシック" charset="-128"/>
                </a:rPr>
                <a:t>炎症のある歯肉</a:t>
              </a:r>
            </a:p>
          </p:txBody>
        </p:sp>
        <p:sp>
          <p:nvSpPr>
            <p:cNvPr id="8" name="テキスト ボックス 7"/>
            <p:cNvSpPr txBox="1"/>
            <p:nvPr/>
          </p:nvSpPr>
          <p:spPr>
            <a:xfrm>
              <a:off x="5578393" y="5471646"/>
              <a:ext cx="793807" cy="261610"/>
            </a:xfrm>
            <a:prstGeom prst="rect">
              <a:avLst/>
            </a:prstGeom>
            <a:noFill/>
          </p:spPr>
          <p:txBody>
            <a:bodyPr wrap="none" rtlCol="0">
              <a:spAutoFit/>
            </a:bodyPr>
            <a:lstStyle/>
            <a:p>
              <a:r>
                <a:rPr kumimoji="1" lang="ja-JP" altLang="en-US" sz="1050" b="1" dirty="0" smtClean="0"/>
                <a:t>えん しょう</a:t>
              </a:r>
              <a:endParaRPr kumimoji="1" lang="ja-JP" altLang="en-US" sz="1050" b="1" dirty="0"/>
            </a:p>
          </p:txBody>
        </p:sp>
        <p:pic>
          <p:nvPicPr>
            <p:cNvPr id="11" name="図 10"/>
            <p:cNvPicPr>
              <a:picLocks noChangeAspect="1"/>
            </p:cNvPicPr>
            <p:nvPr/>
          </p:nvPicPr>
          <p:blipFill>
            <a:blip r:embed="rId3"/>
            <a:stretch>
              <a:fillRect/>
            </a:stretch>
          </p:blipFill>
          <p:spPr>
            <a:xfrm>
              <a:off x="4747881" y="2677226"/>
              <a:ext cx="4072358" cy="2745507"/>
            </a:xfrm>
            <a:prstGeom prst="rect">
              <a:avLst/>
            </a:prstGeom>
          </p:spPr>
        </p:pic>
      </p:grpSp>
      <p:grpSp>
        <p:nvGrpSpPr>
          <p:cNvPr id="14" name="グループ化 13"/>
          <p:cNvGrpSpPr/>
          <p:nvPr/>
        </p:nvGrpSpPr>
        <p:grpSpPr>
          <a:xfrm>
            <a:off x="318665" y="2675106"/>
            <a:ext cx="4072358" cy="3443421"/>
            <a:chOff x="318665" y="2675106"/>
            <a:chExt cx="4072358" cy="3443421"/>
          </a:xfrm>
        </p:grpSpPr>
        <p:sp>
          <p:nvSpPr>
            <p:cNvPr id="351238" name="Text Box 6"/>
            <p:cNvSpPr txBox="1">
              <a:spLocks noChangeArrowheads="1"/>
            </p:cNvSpPr>
            <p:nvPr/>
          </p:nvSpPr>
          <p:spPr bwMode="auto">
            <a:xfrm>
              <a:off x="1386727" y="5589240"/>
              <a:ext cx="1961137" cy="529287"/>
            </a:xfrm>
            <a:prstGeom prst="rect">
              <a:avLst/>
            </a:prstGeom>
            <a:noFill/>
            <a:ln w="9525">
              <a:noFill/>
              <a:miter lim="800000"/>
              <a:headEnd/>
              <a:tailEnd/>
            </a:ln>
            <a:effectLst/>
          </p:spPr>
          <p:txBody>
            <a:bodyPr wrap="none">
              <a:spAutoFit/>
            </a:bodyPr>
            <a:lstStyle/>
            <a:p>
              <a:pPr algn="ctr"/>
              <a:r>
                <a:rPr lang="ja-JP" altLang="en-US" sz="2800" b="1" u="none" dirty="0">
                  <a:latin typeface="ＭＳ Ｐゴシック" charset="-128"/>
                </a:rPr>
                <a:t>健康な歯肉</a:t>
              </a:r>
            </a:p>
          </p:txBody>
        </p:sp>
        <p:pic>
          <p:nvPicPr>
            <p:cNvPr id="13" name="図 12"/>
            <p:cNvPicPr>
              <a:picLocks noChangeAspect="1"/>
            </p:cNvPicPr>
            <p:nvPr/>
          </p:nvPicPr>
          <p:blipFill>
            <a:blip r:embed="rId4"/>
            <a:stretch>
              <a:fillRect/>
            </a:stretch>
          </p:blipFill>
          <p:spPr>
            <a:xfrm>
              <a:off x="318665" y="2675106"/>
              <a:ext cx="4072358" cy="274762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1268.jpg"/>
          <p:cNvPicPr>
            <a:picLocks noChangeAspect="1"/>
          </p:cNvPicPr>
          <p:nvPr/>
        </p:nvPicPr>
        <p:blipFill>
          <a:blip r:embed="rId3" cstate="print"/>
          <a:srcRect l="4861" r="1150" b="7772"/>
          <a:stretch>
            <a:fillRect/>
          </a:stretch>
        </p:blipFill>
        <p:spPr>
          <a:xfrm>
            <a:off x="143606" y="1484783"/>
            <a:ext cx="4255752" cy="2664297"/>
          </a:xfrm>
          <a:prstGeom prst="rect">
            <a:avLst/>
          </a:prstGeom>
        </p:spPr>
      </p:pic>
      <p:pic>
        <p:nvPicPr>
          <p:cNvPr id="4" name="図 3" descr="1279.jpg"/>
          <p:cNvPicPr>
            <a:picLocks noChangeAspect="1"/>
          </p:cNvPicPr>
          <p:nvPr/>
        </p:nvPicPr>
        <p:blipFill>
          <a:blip r:embed="rId4" cstate="print"/>
          <a:srcRect l="10637" b="16667"/>
          <a:stretch>
            <a:fillRect/>
          </a:stretch>
        </p:blipFill>
        <p:spPr>
          <a:xfrm>
            <a:off x="4959526" y="1469940"/>
            <a:ext cx="4076970" cy="2664297"/>
          </a:xfrm>
          <a:prstGeom prst="rect">
            <a:avLst/>
          </a:prstGeom>
        </p:spPr>
      </p:pic>
      <p:sp>
        <p:nvSpPr>
          <p:cNvPr id="5" name="右矢印 4"/>
          <p:cNvSpPr/>
          <p:nvPr/>
        </p:nvSpPr>
        <p:spPr bwMode="auto">
          <a:xfrm>
            <a:off x="4427984" y="2422328"/>
            <a:ext cx="428628" cy="79180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sng" strike="noStrike" cap="none" normalizeH="0" baseline="0" smtClean="0">
              <a:ln>
                <a:noFill/>
              </a:ln>
              <a:solidFill>
                <a:schemeClr val="tx1"/>
              </a:solidFill>
              <a:effectLst/>
              <a:latin typeface="Tahoma" pitchFamily="34" charset="0"/>
              <a:ea typeface="ＭＳ Ｐゴシック" charset="-128"/>
            </a:endParaRPr>
          </a:p>
        </p:txBody>
      </p:sp>
      <p:sp>
        <p:nvSpPr>
          <p:cNvPr id="3" name="タイトル 2"/>
          <p:cNvSpPr>
            <a:spLocks noGrp="1"/>
          </p:cNvSpPr>
          <p:nvPr>
            <p:ph type="title"/>
          </p:nvPr>
        </p:nvSpPr>
        <p:spPr>
          <a:xfrm>
            <a:off x="219254" y="888880"/>
            <a:ext cx="4104456" cy="432048"/>
          </a:xfrm>
        </p:spPr>
        <p:txBody>
          <a:bodyPr>
            <a:normAutofit fontScale="90000"/>
          </a:bodyPr>
          <a:lstStyle/>
          <a:p>
            <a:r>
              <a:rPr lang="ja-JP" altLang="en-US" b="1" dirty="0">
                <a:solidFill>
                  <a:srgbClr val="FFFF00"/>
                </a:solidFill>
              </a:rPr>
              <a:t>歯みがき前　　　　　</a:t>
            </a:r>
            <a:br>
              <a:rPr lang="ja-JP" altLang="en-US" b="1" dirty="0">
                <a:solidFill>
                  <a:srgbClr val="FFFF00"/>
                </a:solidFill>
              </a:rPr>
            </a:br>
            <a:endParaRPr kumimoji="1" lang="ja-JP" altLang="en-US" b="1" dirty="0">
              <a:solidFill>
                <a:srgbClr val="FFFF00"/>
              </a:solidFill>
            </a:endParaRPr>
          </a:p>
        </p:txBody>
      </p:sp>
      <p:sp>
        <p:nvSpPr>
          <p:cNvPr id="8" name="サブタイトル 7"/>
          <p:cNvSpPr>
            <a:spLocks noGrp="1"/>
          </p:cNvSpPr>
          <p:nvPr>
            <p:ph idx="1"/>
          </p:nvPr>
        </p:nvSpPr>
        <p:spPr>
          <a:xfrm>
            <a:off x="457200" y="5301208"/>
            <a:ext cx="8229600" cy="824955"/>
          </a:xfrm>
        </p:spPr>
        <p:txBody>
          <a:bodyPr>
            <a:normAutofit fontScale="25000" lnSpcReduction="20000"/>
          </a:bodyPr>
          <a:lstStyle/>
          <a:p>
            <a:pPr marL="0" indent="0" algn="l">
              <a:buNone/>
            </a:pPr>
            <a:r>
              <a:rPr kumimoji="1" lang="ja-JP" altLang="en-US" sz="19200" dirty="0" smtClean="0">
                <a:solidFill>
                  <a:srgbClr val="FFC000"/>
                </a:solidFill>
              </a:rPr>
              <a:t>かがみ</a:t>
            </a:r>
            <a:r>
              <a:rPr lang="ja-JP" altLang="en-US" sz="19200" dirty="0" smtClean="0">
                <a:solidFill>
                  <a:srgbClr val="FFC000"/>
                </a:solidFill>
              </a:rPr>
              <a:t>を 見な</a:t>
            </a:r>
            <a:r>
              <a:rPr kumimoji="1" lang="ja-JP" altLang="en-US" sz="19200" dirty="0" smtClean="0">
                <a:solidFill>
                  <a:srgbClr val="FFC000"/>
                </a:solidFill>
              </a:rPr>
              <a:t>がらみがこう　</a:t>
            </a:r>
            <a:r>
              <a:rPr kumimoji="1" lang="ja-JP" altLang="en-US" sz="21600" dirty="0" smtClean="0">
                <a:solidFill>
                  <a:srgbClr val="FFC000"/>
                </a:solidFill>
              </a:rPr>
              <a:t>　　</a:t>
            </a:r>
            <a:r>
              <a:rPr kumimoji="1" lang="ja-JP" altLang="en-US" sz="17600" b="1" dirty="0" smtClean="0">
                <a:solidFill>
                  <a:srgbClr val="00B050"/>
                </a:solidFill>
              </a:rPr>
              <a:t>   </a:t>
            </a:r>
            <a:r>
              <a:rPr lang="ja-JP" altLang="en-US" sz="17600" b="1" dirty="0" smtClean="0">
                <a:solidFill>
                  <a:schemeClr val="tx1"/>
                </a:solidFill>
              </a:rPr>
              <a:t>　　　</a:t>
            </a:r>
            <a:r>
              <a:rPr lang="ja-JP" altLang="en-US" sz="17600" b="1" dirty="0">
                <a:solidFill>
                  <a:schemeClr val="tx1"/>
                </a:solidFill>
              </a:rPr>
              <a:t>　</a:t>
            </a:r>
            <a:endParaRPr lang="en-US" altLang="ja-JP" sz="17600" b="1" dirty="0" smtClean="0">
              <a:solidFill>
                <a:schemeClr val="tx1"/>
              </a:solidFill>
            </a:endParaRPr>
          </a:p>
          <a:p>
            <a:pPr marL="0" indent="0" algn="l">
              <a:buNone/>
            </a:pPr>
            <a:r>
              <a:rPr lang="ja-JP" altLang="en-US" sz="17600" b="1" dirty="0">
                <a:solidFill>
                  <a:schemeClr val="tx1"/>
                </a:solidFill>
              </a:rPr>
              <a:t>　</a:t>
            </a:r>
            <a:r>
              <a:rPr lang="ja-JP" altLang="en-US" sz="17600" b="1" dirty="0" smtClean="0">
                <a:solidFill>
                  <a:schemeClr val="tx1"/>
                </a:solidFill>
              </a:rPr>
              <a:t>　　　　　　　　　　　　　</a:t>
            </a:r>
            <a:endParaRPr lang="ja-JP" altLang="en-US" sz="17600" b="1" dirty="0">
              <a:solidFill>
                <a:srgbClr val="00B050"/>
              </a:solidFill>
            </a:endParaRPr>
          </a:p>
          <a:p>
            <a:pPr algn="l"/>
            <a:endParaRPr lang="en-US" altLang="ja-JP" sz="17600" b="1" dirty="0" smtClean="0">
              <a:solidFill>
                <a:schemeClr val="tx1"/>
              </a:solidFill>
            </a:endParaRPr>
          </a:p>
          <a:p>
            <a:pPr algn="l"/>
            <a:r>
              <a:rPr kumimoji="1" lang="ja-JP" altLang="en-US" dirty="0" smtClean="0">
                <a:solidFill>
                  <a:schemeClr val="tx1"/>
                </a:solidFill>
              </a:rPr>
              <a:t>　　　　　　　　　　　　                                                          　　　　　　　　　　　　　　　　　　　　　　　　　　　　　　　　　　　</a:t>
            </a:r>
            <a:r>
              <a:rPr kumimoji="1" lang="ja-JP" altLang="en-US" sz="16000" dirty="0" smtClean="0">
                <a:solidFill>
                  <a:schemeClr val="tx1"/>
                </a:solidFill>
              </a:rPr>
              <a:t>　</a:t>
            </a:r>
            <a:endParaRPr kumimoji="1" lang="ja-JP" altLang="en-US" sz="17600" dirty="0">
              <a:solidFill>
                <a:schemeClr val="tx1"/>
              </a:solidFill>
            </a:endParaRPr>
          </a:p>
        </p:txBody>
      </p:sp>
      <p:sp>
        <p:nvSpPr>
          <p:cNvPr id="9" name="テキスト ボックス 8"/>
          <p:cNvSpPr txBox="1"/>
          <p:nvPr/>
        </p:nvSpPr>
        <p:spPr>
          <a:xfrm>
            <a:off x="4959526" y="474592"/>
            <a:ext cx="4076969" cy="707886"/>
          </a:xfrm>
          <a:prstGeom prst="rect">
            <a:avLst/>
          </a:prstGeom>
          <a:noFill/>
        </p:spPr>
        <p:txBody>
          <a:bodyPr wrap="square" rtlCol="0">
            <a:spAutoFit/>
          </a:bodyPr>
          <a:lstStyle/>
          <a:p>
            <a:pPr algn="ctr"/>
            <a:r>
              <a:rPr kumimoji="1" lang="ja-JP" altLang="en-US" sz="4000" b="1" dirty="0" smtClean="0">
                <a:solidFill>
                  <a:srgbClr val="FFFF00"/>
                </a:solidFill>
              </a:rPr>
              <a:t>歯みがき後</a:t>
            </a:r>
            <a:endParaRPr kumimoji="1" lang="ja-JP" altLang="en-US" sz="4000" b="1" dirty="0">
              <a:solidFill>
                <a:srgbClr val="FFFF00"/>
              </a:solidFill>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4300" y="4920745"/>
            <a:ext cx="670371" cy="1268916"/>
          </a:xfrm>
          <a:prstGeom prst="rect">
            <a:avLst/>
          </a:prstGeom>
        </p:spPr>
      </p:pic>
      <p:sp>
        <p:nvSpPr>
          <p:cNvPr id="12" name="動作設定ボタン: ホーム 11">
            <a:hlinkClick r:id="" action="ppaction://hlinkshowjump?jump=firstslide" highlightClick="1"/>
          </p:cNvPr>
          <p:cNvSpPr/>
          <p:nvPr/>
        </p:nvSpPr>
        <p:spPr>
          <a:xfrm>
            <a:off x="8820472" y="6564284"/>
            <a:ext cx="251246" cy="272847"/>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spTree>
    <p:extLst>
      <p:ext uri="{BB962C8B-B14F-4D97-AF65-F5344CB8AC3E}">
        <p14:creationId xmlns:p14="http://schemas.microsoft.com/office/powerpoint/2010/main" val="15127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par>
                          <p:cTn id="11" fill="hold">
                            <p:stCondLst>
                              <p:cond delay="1000"/>
                            </p:stCondLst>
                            <p:childTnLst>
                              <p:par>
                                <p:cTn id="12" presetID="5" presetClass="entr" presetSubtype="10" fill="hold" grpId="0" nodeType="after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1000"/>
                                        <p:tgtEl>
                                          <p:spTgt spid="5"/>
                                        </p:tgtEl>
                                      </p:cBhvr>
                                    </p:animEffect>
                                  </p:childTnLst>
                                </p:cTn>
                              </p:par>
                              <p:par>
                                <p:cTn id="18" presetID="5" presetClass="entr" presetSubtype="10" fill="hold" nodeType="withEffect">
                                  <p:stCondLst>
                                    <p:cond delay="50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heckerboard(across)">
                                      <p:cBhvr>
                                        <p:cTn id="25" dur="1000"/>
                                        <p:tgtEl>
                                          <p:spTgt spid="8">
                                            <p:txEl>
                                              <p:pRg st="0" end="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1"/>
      <p:bldP spid="8" grpId="0" uiExpand="1" build="p"/>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536" y="4004899"/>
            <a:ext cx="3100529" cy="369332"/>
          </a:xfrm>
          <a:prstGeom prst="rect">
            <a:avLst/>
          </a:prstGeom>
          <a:noFill/>
        </p:spPr>
        <p:txBody>
          <a:bodyPr wrap="none" rtlCol="0">
            <a:spAutoFit/>
          </a:bodyPr>
          <a:lstStyle/>
          <a:p>
            <a:r>
              <a:rPr kumimoji="1" lang="ja-JP" altLang="en-US" b="1" dirty="0" smtClean="0"/>
              <a:t>歯が重なって生えている</a:t>
            </a:r>
            <a:r>
              <a:rPr lang="ja-JP" altLang="en-US" b="1" dirty="0" smtClean="0"/>
              <a:t>ところ</a:t>
            </a:r>
            <a:endParaRPr kumimoji="1" lang="ja-JP" altLang="en-US" b="1" dirty="0"/>
          </a:p>
        </p:txBody>
      </p:sp>
      <p:sp>
        <p:nvSpPr>
          <p:cNvPr id="5" name="テキスト ボックス 4"/>
          <p:cNvSpPr txBox="1"/>
          <p:nvPr/>
        </p:nvSpPr>
        <p:spPr>
          <a:xfrm>
            <a:off x="0" y="260648"/>
            <a:ext cx="9144000" cy="923330"/>
          </a:xfrm>
          <a:prstGeom prst="rect">
            <a:avLst/>
          </a:prstGeom>
          <a:noFill/>
        </p:spPr>
        <p:txBody>
          <a:bodyPr wrap="square" rtlCol="0">
            <a:spAutoFit/>
          </a:bodyPr>
          <a:lstStyle/>
          <a:p>
            <a:pPr algn="ctr"/>
            <a:r>
              <a:rPr kumimoji="1" lang="ja-JP" altLang="en-US" sz="5400" b="1" dirty="0" smtClean="0">
                <a:solidFill>
                  <a:srgbClr val="FFFF00"/>
                </a:solidFill>
                <a:latin typeface="+mj-ea"/>
                <a:ea typeface="+mj-ea"/>
              </a:rPr>
              <a:t>軽度の歯肉炎</a:t>
            </a:r>
            <a:r>
              <a:rPr kumimoji="1" lang="en-US" altLang="ja-JP" sz="5400" b="1" dirty="0" smtClean="0">
                <a:solidFill>
                  <a:srgbClr val="FFFF00"/>
                </a:solidFill>
                <a:latin typeface="+mj-ea"/>
                <a:ea typeface="+mj-ea"/>
              </a:rPr>
              <a:t>(GO)</a:t>
            </a:r>
            <a:endParaRPr kumimoji="1" lang="ja-JP" altLang="en-US" sz="5400" b="1" dirty="0">
              <a:solidFill>
                <a:srgbClr val="FFFF00"/>
              </a:solidFill>
              <a:latin typeface="+mj-ea"/>
              <a:ea typeface="+mj-ea"/>
            </a:endParaRPr>
          </a:p>
        </p:txBody>
      </p:sp>
      <p:sp>
        <p:nvSpPr>
          <p:cNvPr id="7" name="テキスト ボックス 6"/>
          <p:cNvSpPr txBox="1"/>
          <p:nvPr/>
        </p:nvSpPr>
        <p:spPr>
          <a:xfrm>
            <a:off x="5846500" y="5945259"/>
            <a:ext cx="3360215" cy="369332"/>
          </a:xfrm>
          <a:prstGeom prst="rect">
            <a:avLst/>
          </a:prstGeom>
          <a:noFill/>
        </p:spPr>
        <p:txBody>
          <a:bodyPr wrap="none" rtlCol="0">
            <a:spAutoFit/>
          </a:bodyPr>
          <a:lstStyle/>
          <a:p>
            <a:r>
              <a:rPr kumimoji="1" lang="ja-JP" altLang="en-US" b="1" dirty="0" smtClean="0"/>
              <a:t>うまくブラッシングができていない</a:t>
            </a:r>
            <a:endParaRPr kumimoji="1" lang="ja-JP" altLang="en-US" b="1" dirty="0"/>
          </a:p>
        </p:txBody>
      </p:sp>
      <p:pic>
        <p:nvPicPr>
          <p:cNvPr id="2050" name="Picture 2" descr="C:\Users\Yamagata\Desktop\教育教材作成事業生きる力・歯と口の健康づくり資料集\ＧＯ・Ｇ\09dai.jpg"/>
          <p:cNvPicPr>
            <a:picLocks noChangeAspect="1" noChangeArrowheads="1"/>
          </p:cNvPicPr>
          <p:nvPr/>
        </p:nvPicPr>
        <p:blipFill>
          <a:blip r:embed="rId3" cstate="print"/>
          <a:srcRect/>
          <a:stretch>
            <a:fillRect/>
          </a:stretch>
        </p:blipFill>
        <p:spPr bwMode="auto">
          <a:xfrm>
            <a:off x="3121470" y="2542028"/>
            <a:ext cx="2897894" cy="2141467"/>
          </a:xfrm>
          <a:prstGeom prst="rect">
            <a:avLst/>
          </a:prstGeom>
          <a:noFill/>
        </p:spPr>
      </p:pic>
      <p:pic>
        <p:nvPicPr>
          <p:cNvPr id="2051" name="Picture 3" descr="C:\Users\Yamagata\Desktop\教育教材作成事業生きる力・歯と口の健康づくり資料集\ＧＯ・Ｇ\11dai.jpg"/>
          <p:cNvPicPr>
            <a:picLocks noChangeAspect="1" noChangeArrowheads="1"/>
          </p:cNvPicPr>
          <p:nvPr/>
        </p:nvPicPr>
        <p:blipFill>
          <a:blip r:embed="rId4" cstate="print"/>
          <a:srcRect/>
          <a:stretch>
            <a:fillRect/>
          </a:stretch>
        </p:blipFill>
        <p:spPr bwMode="auto">
          <a:xfrm>
            <a:off x="84782" y="1704742"/>
            <a:ext cx="2897894" cy="2141467"/>
          </a:xfrm>
          <a:prstGeom prst="rect">
            <a:avLst/>
          </a:prstGeom>
          <a:noFill/>
        </p:spPr>
      </p:pic>
      <p:sp>
        <p:nvSpPr>
          <p:cNvPr id="9" name="テキスト ボックス 8"/>
          <p:cNvSpPr txBox="1"/>
          <p:nvPr/>
        </p:nvSpPr>
        <p:spPr>
          <a:xfrm>
            <a:off x="3697421" y="4870401"/>
            <a:ext cx="1745991" cy="369332"/>
          </a:xfrm>
          <a:prstGeom prst="rect">
            <a:avLst/>
          </a:prstGeom>
          <a:noFill/>
        </p:spPr>
        <p:txBody>
          <a:bodyPr wrap="none" rtlCol="0">
            <a:spAutoFit/>
          </a:bodyPr>
          <a:lstStyle/>
          <a:p>
            <a:r>
              <a:rPr kumimoji="1" lang="ja-JP" altLang="en-US" b="1" dirty="0" smtClean="0"/>
              <a:t>歯が生える途中</a:t>
            </a:r>
            <a:endParaRPr kumimoji="1" lang="ja-JP" altLang="en-US" b="1" dirty="0"/>
          </a:p>
        </p:txBody>
      </p:sp>
      <p:grpSp>
        <p:nvGrpSpPr>
          <p:cNvPr id="8" name="グループ化 7"/>
          <p:cNvGrpSpPr/>
          <p:nvPr/>
        </p:nvGrpSpPr>
        <p:grpSpPr>
          <a:xfrm>
            <a:off x="6158158" y="3541796"/>
            <a:ext cx="2897894" cy="2254176"/>
            <a:chOff x="6300192" y="3717031"/>
            <a:chExt cx="2592288" cy="1944217"/>
          </a:xfrm>
        </p:grpSpPr>
        <p:pic>
          <p:nvPicPr>
            <p:cNvPr id="6" name="図 5" descr="GO-3.jpg"/>
            <p:cNvPicPr>
              <a:picLocks noChangeAspect="1"/>
            </p:cNvPicPr>
            <p:nvPr/>
          </p:nvPicPr>
          <p:blipFill>
            <a:blip r:embed="rId5" cstate="print"/>
            <a:stretch>
              <a:fillRect/>
            </a:stretch>
          </p:blipFill>
          <p:spPr>
            <a:xfrm>
              <a:off x="6300192" y="3717031"/>
              <a:ext cx="2592288" cy="1944217"/>
            </a:xfrm>
            <a:prstGeom prst="rect">
              <a:avLst/>
            </a:prstGeom>
          </p:spPr>
        </p:pic>
        <p:cxnSp>
          <p:nvCxnSpPr>
            <p:cNvPr id="11" name="直線矢印コネクタ 10"/>
            <p:cNvCxnSpPr/>
            <p:nvPr/>
          </p:nvCxnSpPr>
          <p:spPr>
            <a:xfrm flipV="1">
              <a:off x="8028384" y="5229200"/>
              <a:ext cx="72008"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7308304" y="4005064"/>
              <a:ext cx="216024" cy="21602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3923928" y="125005"/>
            <a:ext cx="2520280" cy="338554"/>
          </a:xfrm>
          <a:prstGeom prst="rect">
            <a:avLst/>
          </a:prstGeom>
          <a:noFill/>
        </p:spPr>
        <p:txBody>
          <a:bodyPr wrap="square" rtlCol="0">
            <a:spAutoFit/>
          </a:bodyPr>
          <a:lstStyle/>
          <a:p>
            <a:r>
              <a:rPr lang="ja-JP" altLang="en-US" sz="1600" b="1" dirty="0" smtClean="0">
                <a:solidFill>
                  <a:srgbClr val="FFFF00"/>
                </a:solidFill>
              </a:rPr>
              <a:t>   し　 　 に　く　　え  ん</a:t>
            </a:r>
            <a:endParaRPr kumimoji="1" lang="ja-JP" altLang="en-US" sz="1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1000"/>
                                        <p:tgtEl>
                                          <p:spTgt spid="205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heckerboard(across)">
                                      <p:cBhvr>
                                        <p:cTn id="15" dur="1000"/>
                                        <p:tgtEl>
                                          <p:spTgt spid="205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1000"/>
                                        <p:tgtEl>
                                          <p:spTgt spid="7"/>
                                        </p:tgtEl>
                                      </p:cBhvr>
                                    </p:animEffect>
                                  </p:childTnLst>
                                </p:cTn>
                              </p:par>
                              <p:par>
                                <p:cTn id="24" presetID="5"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4876634" y="2060848"/>
            <a:ext cx="3971925" cy="2720650"/>
          </a:xfrm>
          <a:prstGeom prst="rect">
            <a:avLst/>
          </a:prstGeom>
        </p:spPr>
      </p:pic>
      <p:pic>
        <p:nvPicPr>
          <p:cNvPr id="2" name="図 1" descr="1282.jpg"/>
          <p:cNvPicPr>
            <a:picLocks noChangeAspect="1"/>
          </p:cNvPicPr>
          <p:nvPr/>
        </p:nvPicPr>
        <p:blipFill>
          <a:blip r:embed="rId4" cstate="print"/>
          <a:srcRect t="1407" r="4640" b="11603"/>
          <a:stretch>
            <a:fillRect/>
          </a:stretch>
        </p:blipFill>
        <p:spPr>
          <a:xfrm rot="16200000">
            <a:off x="943424" y="1440954"/>
            <a:ext cx="2720649" cy="3960439"/>
          </a:xfrm>
          <a:prstGeom prst="rect">
            <a:avLst/>
          </a:prstGeom>
        </p:spPr>
      </p:pic>
      <p:sp>
        <p:nvSpPr>
          <p:cNvPr id="3" name="テキスト ボックス 2"/>
          <p:cNvSpPr txBox="1"/>
          <p:nvPr/>
        </p:nvSpPr>
        <p:spPr>
          <a:xfrm>
            <a:off x="323528" y="357166"/>
            <a:ext cx="3960440" cy="923330"/>
          </a:xfrm>
          <a:prstGeom prst="rect">
            <a:avLst/>
          </a:prstGeom>
          <a:noFill/>
        </p:spPr>
        <p:txBody>
          <a:bodyPr wrap="square" rtlCol="0">
            <a:spAutoFit/>
          </a:bodyPr>
          <a:lstStyle/>
          <a:p>
            <a:r>
              <a:rPr lang="ja-JP" altLang="en-US" sz="5400" b="1" dirty="0" smtClean="0">
                <a:solidFill>
                  <a:srgbClr val="FFFF00"/>
                </a:solidFill>
              </a:rPr>
              <a:t>歯肉炎　</a:t>
            </a:r>
            <a:r>
              <a:rPr lang="en-US" altLang="ja-JP" sz="5400" b="1" dirty="0" smtClean="0">
                <a:solidFill>
                  <a:srgbClr val="FFFF00"/>
                </a:solidFill>
              </a:rPr>
              <a:t>(G)</a:t>
            </a:r>
            <a:endParaRPr kumimoji="1" lang="ja-JP" altLang="en-US" sz="5400" b="1" dirty="0">
              <a:solidFill>
                <a:srgbClr val="FFFF00"/>
              </a:solidFill>
            </a:endParaRPr>
          </a:p>
        </p:txBody>
      </p:sp>
      <p:sp>
        <p:nvSpPr>
          <p:cNvPr id="4" name="テキスト ボックス 3"/>
          <p:cNvSpPr txBox="1"/>
          <p:nvPr/>
        </p:nvSpPr>
        <p:spPr>
          <a:xfrm>
            <a:off x="576885" y="179348"/>
            <a:ext cx="1771639" cy="369332"/>
          </a:xfrm>
          <a:prstGeom prst="rect">
            <a:avLst/>
          </a:prstGeom>
          <a:noFill/>
        </p:spPr>
        <p:txBody>
          <a:bodyPr wrap="none" rtlCol="0">
            <a:spAutoFit/>
          </a:bodyPr>
          <a:lstStyle/>
          <a:p>
            <a:r>
              <a:rPr kumimoji="1" lang="ja-JP" altLang="en-US" b="1" dirty="0" smtClean="0">
                <a:solidFill>
                  <a:srgbClr val="FFFF00"/>
                </a:solidFill>
              </a:rPr>
              <a:t>し　　に く　  えん</a:t>
            </a:r>
            <a:endParaRPr kumimoji="1" lang="ja-JP" altLang="en-US" b="1" dirty="0">
              <a:solidFill>
                <a:srgbClr val="FFFF00"/>
              </a:solidFill>
            </a:endParaRPr>
          </a:p>
        </p:txBody>
      </p:sp>
      <p:sp>
        <p:nvSpPr>
          <p:cNvPr id="5" name="テキスト ボックス 4"/>
          <p:cNvSpPr txBox="1"/>
          <p:nvPr/>
        </p:nvSpPr>
        <p:spPr>
          <a:xfrm>
            <a:off x="4876634" y="332656"/>
            <a:ext cx="3971925" cy="923330"/>
          </a:xfrm>
          <a:prstGeom prst="rect">
            <a:avLst/>
          </a:prstGeom>
          <a:noFill/>
        </p:spPr>
        <p:txBody>
          <a:bodyPr wrap="square" rtlCol="0">
            <a:spAutoFit/>
          </a:bodyPr>
          <a:lstStyle/>
          <a:p>
            <a:r>
              <a:rPr lang="ja-JP" altLang="en-US" sz="5400" b="1" dirty="0" smtClean="0">
                <a:solidFill>
                  <a:srgbClr val="FFFF00"/>
                </a:solidFill>
              </a:rPr>
              <a:t>歯周病　（</a:t>
            </a:r>
            <a:r>
              <a:rPr lang="en-US" altLang="ja-JP" sz="5400" b="1" dirty="0" smtClean="0">
                <a:solidFill>
                  <a:srgbClr val="FFFF00"/>
                </a:solidFill>
              </a:rPr>
              <a:t>P</a:t>
            </a:r>
            <a:r>
              <a:rPr lang="ja-JP" altLang="en-US" sz="5400" b="1" dirty="0" smtClean="0">
                <a:solidFill>
                  <a:srgbClr val="FFFF00"/>
                </a:solidFill>
              </a:rPr>
              <a:t>）</a:t>
            </a:r>
            <a:endParaRPr lang="en-US" altLang="ja-JP" sz="5400" b="1" dirty="0" smtClean="0">
              <a:solidFill>
                <a:srgbClr val="FFFF00"/>
              </a:solidFill>
            </a:endParaRPr>
          </a:p>
        </p:txBody>
      </p:sp>
      <p:sp>
        <p:nvSpPr>
          <p:cNvPr id="7" name="テキスト ボックス 6"/>
          <p:cNvSpPr txBox="1"/>
          <p:nvPr/>
        </p:nvSpPr>
        <p:spPr>
          <a:xfrm>
            <a:off x="5148064" y="107340"/>
            <a:ext cx="1819729" cy="369332"/>
          </a:xfrm>
          <a:prstGeom prst="rect">
            <a:avLst/>
          </a:prstGeom>
          <a:noFill/>
        </p:spPr>
        <p:txBody>
          <a:bodyPr wrap="none" rtlCol="0">
            <a:spAutoFit/>
          </a:bodyPr>
          <a:lstStyle/>
          <a:p>
            <a:r>
              <a:rPr lang="ja-JP" altLang="en-US" b="1" dirty="0" smtClean="0">
                <a:solidFill>
                  <a:srgbClr val="FFFF00"/>
                </a:solidFill>
              </a:rPr>
              <a:t>し  　しゅう</a:t>
            </a:r>
            <a:r>
              <a:rPr lang="ja-JP" altLang="en-US" b="1" dirty="0">
                <a:solidFill>
                  <a:srgbClr val="FFFF00"/>
                </a:solidFill>
              </a:rPr>
              <a:t> </a:t>
            </a:r>
            <a:r>
              <a:rPr lang="ja-JP" altLang="en-US" b="1" dirty="0" smtClean="0">
                <a:solidFill>
                  <a:srgbClr val="FFFF00"/>
                </a:solidFill>
              </a:rPr>
              <a:t> びょう</a:t>
            </a:r>
            <a:endParaRPr kumimoji="1" lang="ja-JP" altLang="en-US" b="1" dirty="0">
              <a:solidFill>
                <a:srgbClr val="FFFF00"/>
              </a:solidFill>
            </a:endParaRPr>
          </a:p>
        </p:txBody>
      </p:sp>
      <p:sp>
        <p:nvSpPr>
          <p:cNvPr id="8" name="テキスト ボックス 7"/>
          <p:cNvSpPr txBox="1"/>
          <p:nvPr/>
        </p:nvSpPr>
        <p:spPr>
          <a:xfrm>
            <a:off x="323528" y="5122639"/>
            <a:ext cx="4184159" cy="830997"/>
          </a:xfrm>
          <a:prstGeom prst="rect">
            <a:avLst/>
          </a:prstGeom>
          <a:noFill/>
        </p:spPr>
        <p:txBody>
          <a:bodyPr wrap="none" rtlCol="0">
            <a:spAutoFit/>
          </a:bodyPr>
          <a:lstStyle/>
          <a:p>
            <a:r>
              <a:rPr kumimoji="1" lang="ja-JP" altLang="en-US" sz="2400" b="1" dirty="0" smtClean="0"/>
              <a:t>歯肉炎が全体的に見られます</a:t>
            </a:r>
            <a:endParaRPr kumimoji="1" lang="en-US" altLang="ja-JP" sz="2400" b="1" dirty="0" smtClean="0"/>
          </a:p>
          <a:p>
            <a:r>
              <a:rPr lang="ja-JP" altLang="en-US" sz="2400" b="1" dirty="0" smtClean="0"/>
              <a:t>歯肉が赤く腫れています</a:t>
            </a:r>
            <a:endParaRPr kumimoji="1" lang="ja-JP" altLang="en-US" sz="2400" b="1" dirty="0"/>
          </a:p>
        </p:txBody>
      </p:sp>
      <p:sp>
        <p:nvSpPr>
          <p:cNvPr id="9" name="テキスト ボックス 8"/>
          <p:cNvSpPr txBox="1"/>
          <p:nvPr/>
        </p:nvSpPr>
        <p:spPr>
          <a:xfrm>
            <a:off x="4876634" y="5120297"/>
            <a:ext cx="4293163" cy="1569660"/>
          </a:xfrm>
          <a:prstGeom prst="rect">
            <a:avLst/>
          </a:prstGeom>
          <a:noFill/>
        </p:spPr>
        <p:txBody>
          <a:bodyPr wrap="none" rtlCol="0">
            <a:spAutoFit/>
          </a:bodyPr>
          <a:lstStyle/>
          <a:p>
            <a:r>
              <a:rPr kumimoji="1" lang="ja-JP" altLang="en-US" sz="2400" b="1" dirty="0" smtClean="0"/>
              <a:t>全体的に歯肉が赤くはれていて</a:t>
            </a:r>
            <a:endParaRPr kumimoji="1" lang="en-US" altLang="ja-JP" sz="2400" b="1" dirty="0" smtClean="0"/>
          </a:p>
          <a:p>
            <a:r>
              <a:rPr lang="ja-JP" altLang="en-US" sz="2400" b="1" dirty="0" smtClean="0"/>
              <a:t>歯石やプラークが付いています</a:t>
            </a:r>
            <a:endParaRPr lang="en-US" altLang="ja-JP" sz="2400" b="1" dirty="0" smtClean="0"/>
          </a:p>
          <a:p>
            <a:r>
              <a:rPr kumimoji="1" lang="ja-JP" altLang="en-US" sz="2400" b="1" dirty="0" smtClean="0"/>
              <a:t>歯周病になると歯を支える骨も</a:t>
            </a:r>
            <a:endParaRPr kumimoji="1" lang="en-US" altLang="ja-JP" sz="2400" b="1" dirty="0" smtClean="0"/>
          </a:p>
          <a:p>
            <a:r>
              <a:rPr lang="ja-JP" altLang="en-US" sz="2400" b="1" dirty="0" smtClean="0"/>
              <a:t>とけていきます</a:t>
            </a:r>
            <a:endParaRPr kumimoji="1" lang="ja-JP" altLang="en-US" sz="2400" b="1" dirty="0"/>
          </a:p>
        </p:txBody>
      </p:sp>
      <p:cxnSp>
        <p:nvCxnSpPr>
          <p:cNvPr id="11" name="直線矢印コネクタ 10"/>
          <p:cNvCxnSpPr/>
          <p:nvPr/>
        </p:nvCxnSpPr>
        <p:spPr>
          <a:xfrm flipH="1">
            <a:off x="3203849" y="2405436"/>
            <a:ext cx="144016" cy="43204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547664" y="2341415"/>
            <a:ext cx="0" cy="43204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1475656" y="4293096"/>
            <a:ext cx="144016" cy="43204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5787569" y="2154055"/>
            <a:ext cx="2304052" cy="562080"/>
            <a:chOff x="336764" y="2983466"/>
            <a:chExt cx="2304052" cy="540060"/>
          </a:xfrm>
        </p:grpSpPr>
        <p:cxnSp>
          <p:nvCxnSpPr>
            <p:cNvPr id="28" name="直線矢印コネクタ 27"/>
            <p:cNvCxnSpPr/>
            <p:nvPr/>
          </p:nvCxnSpPr>
          <p:spPr>
            <a:xfrm>
              <a:off x="336764" y="3163486"/>
              <a:ext cx="72008"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568808" y="2983466"/>
              <a:ext cx="72008"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768608" y="2983466"/>
              <a:ext cx="72008"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6" name="テキスト ボックス 5"/>
          <p:cNvSpPr txBox="1"/>
          <p:nvPr/>
        </p:nvSpPr>
        <p:spPr>
          <a:xfrm>
            <a:off x="1835696" y="5430415"/>
            <a:ext cx="287258" cy="215444"/>
          </a:xfrm>
          <a:prstGeom prst="rect">
            <a:avLst/>
          </a:prstGeom>
          <a:noFill/>
        </p:spPr>
        <p:txBody>
          <a:bodyPr wrap="none" rtlCol="0">
            <a:spAutoFit/>
          </a:bodyPr>
          <a:lstStyle/>
          <a:p>
            <a:r>
              <a:rPr lang="ja-JP" altLang="en-US" sz="800" b="1" dirty="0"/>
              <a:t>は</a:t>
            </a:r>
            <a:endParaRPr kumimoji="1" lang="ja-JP" altLang="en-US" sz="800" b="1" dirty="0"/>
          </a:p>
        </p:txBody>
      </p:sp>
      <p:sp>
        <p:nvSpPr>
          <p:cNvPr id="12" name="テキスト ボックス 11"/>
          <p:cNvSpPr txBox="1"/>
          <p:nvPr/>
        </p:nvSpPr>
        <p:spPr>
          <a:xfrm>
            <a:off x="5005720" y="5805844"/>
            <a:ext cx="976549" cy="215444"/>
          </a:xfrm>
          <a:prstGeom prst="rect">
            <a:avLst/>
          </a:prstGeom>
          <a:noFill/>
        </p:spPr>
        <p:txBody>
          <a:bodyPr wrap="none" rtlCol="0">
            <a:spAutoFit/>
          </a:bodyPr>
          <a:lstStyle/>
          <a:p>
            <a:r>
              <a:rPr kumimoji="1" lang="ja-JP" altLang="en-US" sz="800" b="1" dirty="0" smtClean="0"/>
              <a:t>し　  しゅう    びょう</a:t>
            </a:r>
            <a:endParaRPr kumimoji="1" lang="ja-JP" altLang="en-US" sz="800" b="1" dirty="0"/>
          </a:p>
        </p:txBody>
      </p:sp>
      <p:sp>
        <p:nvSpPr>
          <p:cNvPr id="15" name="テキスト ボックス 14"/>
          <p:cNvSpPr txBox="1"/>
          <p:nvPr/>
        </p:nvSpPr>
        <p:spPr>
          <a:xfrm>
            <a:off x="467544" y="5046028"/>
            <a:ext cx="1008112" cy="215444"/>
          </a:xfrm>
          <a:prstGeom prst="rect">
            <a:avLst/>
          </a:prstGeom>
          <a:noFill/>
        </p:spPr>
        <p:txBody>
          <a:bodyPr wrap="square" rtlCol="0">
            <a:spAutoFit/>
          </a:bodyPr>
          <a:lstStyle/>
          <a:p>
            <a:r>
              <a:rPr lang="ja-JP" altLang="en-US" sz="800" b="1" dirty="0" smtClean="0"/>
              <a:t>し      に   く   え  ん</a:t>
            </a:r>
            <a:endParaRPr kumimoji="1" lang="ja-JP" altLang="en-US" sz="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par>
                          <p:cTn id="11" fill="hold">
                            <p:stCondLst>
                              <p:cond delay="1000"/>
                            </p:stCondLst>
                            <p:childTnLst>
                              <p:par>
                                <p:cTn id="12" presetID="5" presetClass="entr" presetSubtype="10" fill="hold"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1000"/>
                                        <p:tgtEl>
                                          <p:spTgt spid="2"/>
                                        </p:tgtEl>
                                      </p:cBhvr>
                                    </p:animEffect>
                                  </p:childTnLst>
                                </p:cTn>
                              </p:par>
                              <p:par>
                                <p:cTn id="15" presetID="5" presetClass="entr" presetSubtype="1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1000"/>
                                        <p:tgtEl>
                                          <p:spTgt spid="8"/>
                                        </p:tgtEl>
                                      </p:cBhvr>
                                    </p:animEffect>
                                  </p:childTnLst>
                                </p:cTn>
                              </p:par>
                              <p:par>
                                <p:cTn id="18" presetID="5" presetClass="entr" presetSubtype="1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1000"/>
                                        <p:tgtEl>
                                          <p:spTgt spid="13"/>
                                        </p:tgtEl>
                                      </p:cBhvr>
                                    </p:animEffect>
                                  </p:childTnLst>
                                </p:cTn>
                              </p:par>
                              <p:par>
                                <p:cTn id="21" presetID="5" presetClass="entr" presetSubtype="1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1000"/>
                                        <p:tgtEl>
                                          <p:spTgt spid="11"/>
                                        </p:tgtEl>
                                      </p:cBhvr>
                                    </p:animEffect>
                                  </p:childTnLst>
                                </p:cTn>
                              </p:par>
                              <p:par>
                                <p:cTn id="24" presetID="5" presetClass="entr" presetSubtype="10"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checkerboard(across)">
                                      <p:cBhvr>
                                        <p:cTn id="26" dur="1000"/>
                                        <p:tgtEl>
                                          <p:spTgt spid="18"/>
                                        </p:tgtEl>
                                      </p:cBhvr>
                                    </p:animEffect>
                                  </p:childTnLst>
                                </p:cTn>
                              </p:par>
                              <p:par>
                                <p:cTn id="27" presetID="5" presetClass="entr" presetSubtype="10" fill="hold" grpId="0" nodeType="with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1000"/>
                                        <p:tgtEl>
                                          <p:spTgt spid="6"/>
                                        </p:tgtEl>
                                      </p:cBhvr>
                                    </p:animEffect>
                                  </p:childTnLst>
                                </p:cTn>
                              </p:par>
                              <p:par>
                                <p:cTn id="30" presetID="5" presetClass="entr" presetSubtype="10"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1000"/>
                                        <p:tgtEl>
                                          <p:spTgt spid="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1000"/>
                                        <p:tgtEl>
                                          <p:spTgt spid="7"/>
                                        </p:tgtEl>
                                      </p:cBhvr>
                                    </p:animEffect>
                                  </p:childTnLst>
                                </p:cTn>
                              </p:par>
                            </p:childTnLst>
                          </p:cTn>
                        </p:par>
                        <p:par>
                          <p:cTn id="41" fill="hold">
                            <p:stCondLst>
                              <p:cond delay="1000"/>
                            </p:stCondLst>
                            <p:childTnLst>
                              <p:par>
                                <p:cTn id="42" presetID="5" presetClass="entr" presetSubtype="10" fill="hold" nodeType="afterEffect">
                                  <p:stCondLst>
                                    <p:cond delay="500"/>
                                  </p:stCondLst>
                                  <p:childTnLst>
                                    <p:set>
                                      <p:cBhvr>
                                        <p:cTn id="43" dur="1" fill="hold">
                                          <p:stCondLst>
                                            <p:cond delay="0"/>
                                          </p:stCondLst>
                                        </p:cTn>
                                        <p:tgtEl>
                                          <p:spTgt spid="16"/>
                                        </p:tgtEl>
                                        <p:attrNameLst>
                                          <p:attrName>style.visibility</p:attrName>
                                        </p:attrNameLst>
                                      </p:cBhvr>
                                      <p:to>
                                        <p:strVal val="visible"/>
                                      </p:to>
                                    </p:set>
                                    <p:animEffect transition="in" filter="checkerboard(across)">
                                      <p:cBhvr>
                                        <p:cTn id="44" dur="1000"/>
                                        <p:tgtEl>
                                          <p:spTgt spid="16"/>
                                        </p:tgtEl>
                                      </p:cBhvr>
                                    </p:animEffect>
                                  </p:childTnLst>
                                </p:cTn>
                              </p:par>
                              <p:par>
                                <p:cTn id="45" presetID="5" presetClass="entr" presetSubtype="10" fill="hold" nodeType="with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1000"/>
                                        <p:tgtEl>
                                          <p:spTgt spid="14"/>
                                        </p:tgtEl>
                                      </p:cBhvr>
                                    </p:animEffect>
                                  </p:childTnLst>
                                </p:cTn>
                              </p:par>
                              <p:par>
                                <p:cTn id="48" presetID="5" presetClass="entr" presetSubtype="10" fill="hold" grpId="0"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checkerboard(across)">
                                      <p:cBhvr>
                                        <p:cTn id="50" dur="1000"/>
                                        <p:tgtEl>
                                          <p:spTgt spid="9"/>
                                        </p:tgtEl>
                                      </p:cBhvr>
                                    </p:animEffect>
                                  </p:childTnLst>
                                </p:cTn>
                              </p:par>
                              <p:par>
                                <p:cTn id="51" presetID="5" presetClass="entr" presetSubtype="10" fill="hold" nodeType="withEffect">
                                  <p:stCondLst>
                                    <p:cond delay="50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checkerboard(across)">
                                      <p:cBhvr>
                                        <p:cTn id="53"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465670" y="2929558"/>
            <a:ext cx="1800225" cy="1871662"/>
            <a:chOff x="1474" y="300"/>
            <a:chExt cx="1406" cy="1134"/>
          </a:xfrm>
        </p:grpSpPr>
        <p:sp>
          <p:nvSpPr>
            <p:cNvPr id="326659" name="Oval 3"/>
            <p:cNvSpPr>
              <a:spLocks noChangeArrowheads="1"/>
            </p:cNvSpPr>
            <p:nvPr/>
          </p:nvSpPr>
          <p:spPr bwMode="auto">
            <a:xfrm>
              <a:off x="1755" y="438"/>
              <a:ext cx="71" cy="194"/>
            </a:xfrm>
            <a:prstGeom prst="ellipse">
              <a:avLst/>
            </a:prstGeom>
            <a:solidFill>
              <a:schemeClr val="folHlink"/>
            </a:solidFill>
            <a:ln w="9525">
              <a:noFill/>
              <a:round/>
              <a:headEnd/>
              <a:tailEnd/>
            </a:ln>
            <a:effectLst/>
          </p:spPr>
          <p:txBody>
            <a:bodyPr wrap="none" anchor="ctr"/>
            <a:lstStyle/>
            <a:p>
              <a:endParaRPr lang="ja-JP" altLang="en-US"/>
            </a:p>
          </p:txBody>
        </p:sp>
        <p:sp>
          <p:nvSpPr>
            <p:cNvPr id="326660" name="Oval 4"/>
            <p:cNvSpPr>
              <a:spLocks noChangeArrowheads="1"/>
            </p:cNvSpPr>
            <p:nvPr/>
          </p:nvSpPr>
          <p:spPr bwMode="auto">
            <a:xfrm>
              <a:off x="2528" y="438"/>
              <a:ext cx="71" cy="194"/>
            </a:xfrm>
            <a:prstGeom prst="ellipse">
              <a:avLst/>
            </a:prstGeom>
            <a:solidFill>
              <a:schemeClr val="folHlink"/>
            </a:solidFill>
            <a:ln w="9525">
              <a:noFill/>
              <a:round/>
              <a:headEnd/>
              <a:tailEnd/>
            </a:ln>
            <a:effectLst/>
          </p:spPr>
          <p:txBody>
            <a:bodyPr wrap="none" anchor="ctr"/>
            <a:lstStyle/>
            <a:p>
              <a:endParaRPr lang="ja-JP" altLang="en-US"/>
            </a:p>
          </p:txBody>
        </p:sp>
        <p:sp>
          <p:nvSpPr>
            <p:cNvPr id="326661" name="Oval 5"/>
            <p:cNvSpPr>
              <a:spLocks noChangeArrowheads="1"/>
            </p:cNvSpPr>
            <p:nvPr/>
          </p:nvSpPr>
          <p:spPr bwMode="auto">
            <a:xfrm rot="1103326">
              <a:off x="2493" y="549"/>
              <a:ext cx="140" cy="277"/>
            </a:xfrm>
            <a:prstGeom prst="ellipse">
              <a:avLst/>
            </a:prstGeom>
            <a:solidFill>
              <a:srgbClr val="FF6600"/>
            </a:solidFill>
            <a:ln w="9525">
              <a:noFill/>
              <a:round/>
              <a:headEnd/>
              <a:tailEnd/>
            </a:ln>
            <a:effectLst/>
          </p:spPr>
          <p:txBody>
            <a:bodyPr wrap="none" anchor="ctr"/>
            <a:lstStyle/>
            <a:p>
              <a:endParaRPr lang="ja-JP" altLang="en-US"/>
            </a:p>
          </p:txBody>
        </p:sp>
        <p:sp>
          <p:nvSpPr>
            <p:cNvPr id="326662" name="Oval 6"/>
            <p:cNvSpPr>
              <a:spLocks noChangeArrowheads="1"/>
            </p:cNvSpPr>
            <p:nvPr/>
          </p:nvSpPr>
          <p:spPr bwMode="auto">
            <a:xfrm rot="-1003375">
              <a:off x="1720" y="549"/>
              <a:ext cx="140" cy="277"/>
            </a:xfrm>
            <a:prstGeom prst="ellipse">
              <a:avLst/>
            </a:prstGeom>
            <a:solidFill>
              <a:srgbClr val="FF6600"/>
            </a:solidFill>
            <a:ln w="9525">
              <a:noFill/>
              <a:round/>
              <a:headEnd/>
              <a:tailEnd/>
            </a:ln>
            <a:effectLst/>
          </p:spPr>
          <p:txBody>
            <a:bodyPr wrap="none" anchor="ctr"/>
            <a:lstStyle/>
            <a:p>
              <a:endParaRPr lang="ja-JP" altLang="en-US"/>
            </a:p>
          </p:txBody>
        </p:sp>
        <p:grpSp>
          <p:nvGrpSpPr>
            <p:cNvPr id="3" name="Group 7"/>
            <p:cNvGrpSpPr>
              <a:grpSpLocks/>
            </p:cNvGrpSpPr>
            <p:nvPr/>
          </p:nvGrpSpPr>
          <p:grpSpPr bwMode="auto">
            <a:xfrm>
              <a:off x="1474" y="300"/>
              <a:ext cx="1406" cy="1134"/>
              <a:chOff x="2608" y="1661"/>
              <a:chExt cx="1950" cy="1905"/>
            </a:xfrm>
          </p:grpSpPr>
          <p:grpSp>
            <p:nvGrpSpPr>
              <p:cNvPr id="4" name="Group 8"/>
              <p:cNvGrpSpPr>
                <a:grpSpLocks/>
              </p:cNvGrpSpPr>
              <p:nvPr/>
            </p:nvGrpSpPr>
            <p:grpSpPr bwMode="auto">
              <a:xfrm>
                <a:off x="2608" y="1661"/>
                <a:ext cx="1950" cy="1905"/>
                <a:chOff x="703" y="1979"/>
                <a:chExt cx="1633" cy="1814"/>
              </a:xfrm>
            </p:grpSpPr>
            <p:sp>
              <p:nvSpPr>
                <p:cNvPr id="326665" name="Rectangle 9"/>
                <p:cNvSpPr>
                  <a:spLocks noChangeArrowheads="1"/>
                </p:cNvSpPr>
                <p:nvPr/>
              </p:nvSpPr>
              <p:spPr bwMode="auto">
                <a:xfrm>
                  <a:off x="703" y="2976"/>
                  <a:ext cx="1633" cy="817"/>
                </a:xfrm>
                <a:prstGeom prst="rect">
                  <a:avLst/>
                </a:prstGeom>
                <a:solidFill>
                  <a:srgbClr val="FF6600"/>
                </a:solidFill>
                <a:ln w="9525">
                  <a:noFill/>
                  <a:miter lim="800000"/>
                  <a:headEnd/>
                  <a:tailEnd/>
                </a:ln>
                <a:effectLst/>
              </p:spPr>
              <p:txBody>
                <a:bodyPr wrap="none" anchor="ctr"/>
                <a:lstStyle/>
                <a:p>
                  <a:endParaRPr lang="ja-JP" altLang="en-US"/>
                </a:p>
              </p:txBody>
            </p:sp>
            <p:grpSp>
              <p:nvGrpSpPr>
                <p:cNvPr id="5" name="Group 10"/>
                <p:cNvGrpSpPr>
                  <a:grpSpLocks/>
                </p:cNvGrpSpPr>
                <p:nvPr/>
              </p:nvGrpSpPr>
              <p:grpSpPr bwMode="auto">
                <a:xfrm>
                  <a:off x="703" y="1979"/>
                  <a:ext cx="1633" cy="1769"/>
                  <a:chOff x="703" y="2024"/>
                  <a:chExt cx="1633" cy="1769"/>
                </a:xfrm>
              </p:grpSpPr>
              <p:sp>
                <p:nvSpPr>
                  <p:cNvPr id="326667" name="Oval 11"/>
                  <p:cNvSpPr>
                    <a:spLocks noChangeArrowheads="1"/>
                  </p:cNvSpPr>
                  <p:nvPr/>
                </p:nvSpPr>
                <p:spPr bwMode="auto">
                  <a:xfrm>
                    <a:off x="703" y="2341"/>
                    <a:ext cx="1633" cy="1451"/>
                  </a:xfrm>
                  <a:prstGeom prst="ellipse">
                    <a:avLst/>
                  </a:prstGeom>
                  <a:solidFill>
                    <a:srgbClr val="FF6600"/>
                  </a:solidFill>
                  <a:ln w="9525">
                    <a:noFill/>
                    <a:round/>
                    <a:headEnd/>
                    <a:tailEnd/>
                  </a:ln>
                  <a:effectLst/>
                </p:spPr>
                <p:txBody>
                  <a:bodyPr wrap="none" anchor="ctr"/>
                  <a:lstStyle/>
                  <a:p>
                    <a:endParaRPr lang="ja-JP" altLang="en-US"/>
                  </a:p>
                </p:txBody>
              </p:sp>
              <p:sp>
                <p:nvSpPr>
                  <p:cNvPr id="326668" name="Rectangle 12"/>
                  <p:cNvSpPr>
                    <a:spLocks noChangeArrowheads="1"/>
                  </p:cNvSpPr>
                  <p:nvPr/>
                </p:nvSpPr>
                <p:spPr bwMode="auto">
                  <a:xfrm>
                    <a:off x="884" y="2931"/>
                    <a:ext cx="1270" cy="862"/>
                  </a:xfrm>
                  <a:prstGeom prst="rect">
                    <a:avLst/>
                  </a:prstGeom>
                  <a:solidFill>
                    <a:srgbClr val="FFCCCC"/>
                  </a:solidFill>
                  <a:ln w="9525">
                    <a:noFill/>
                    <a:miter lim="800000"/>
                    <a:headEnd/>
                    <a:tailEnd/>
                  </a:ln>
                  <a:effectLst/>
                </p:spPr>
                <p:txBody>
                  <a:bodyPr wrap="none" anchor="ctr"/>
                  <a:lstStyle/>
                  <a:p>
                    <a:endParaRPr lang="ja-JP" altLang="en-US"/>
                  </a:p>
                </p:txBody>
              </p:sp>
              <p:sp>
                <p:nvSpPr>
                  <p:cNvPr id="326669" name="Oval 13"/>
                  <p:cNvSpPr>
                    <a:spLocks noChangeArrowheads="1"/>
                  </p:cNvSpPr>
                  <p:nvPr/>
                </p:nvSpPr>
                <p:spPr bwMode="auto">
                  <a:xfrm>
                    <a:off x="884" y="2432"/>
                    <a:ext cx="1270" cy="1134"/>
                  </a:xfrm>
                  <a:prstGeom prst="ellipse">
                    <a:avLst/>
                  </a:prstGeom>
                  <a:solidFill>
                    <a:srgbClr val="FFCCCC"/>
                  </a:solidFill>
                  <a:ln w="9525">
                    <a:noFill/>
                    <a:round/>
                    <a:headEnd/>
                    <a:tailEnd/>
                  </a:ln>
                  <a:effectLst/>
                </p:spPr>
                <p:txBody>
                  <a:bodyPr wrap="none" anchor="ctr"/>
                  <a:lstStyle/>
                  <a:p>
                    <a:endParaRPr lang="ja-JP" altLang="en-US"/>
                  </a:p>
                </p:txBody>
              </p:sp>
              <p:sp>
                <p:nvSpPr>
                  <p:cNvPr id="326670" name="Oval 14"/>
                  <p:cNvSpPr>
                    <a:spLocks noChangeArrowheads="1"/>
                  </p:cNvSpPr>
                  <p:nvPr/>
                </p:nvSpPr>
                <p:spPr bwMode="auto">
                  <a:xfrm rot="-714607">
                    <a:off x="1474" y="2296"/>
                    <a:ext cx="528" cy="917"/>
                  </a:xfrm>
                  <a:prstGeom prst="ellipse">
                    <a:avLst/>
                  </a:prstGeom>
                  <a:solidFill>
                    <a:srgbClr val="FF6600"/>
                  </a:solidFill>
                  <a:ln w="9525">
                    <a:noFill/>
                    <a:round/>
                    <a:headEnd/>
                    <a:tailEnd/>
                  </a:ln>
                  <a:effectLst/>
                </p:spPr>
                <p:txBody>
                  <a:bodyPr wrap="none" anchor="ctr"/>
                  <a:lstStyle/>
                  <a:p>
                    <a:endParaRPr lang="ja-JP" altLang="en-US"/>
                  </a:p>
                </p:txBody>
              </p:sp>
              <p:sp>
                <p:nvSpPr>
                  <p:cNvPr id="326671" name="Oval 15"/>
                  <p:cNvSpPr>
                    <a:spLocks noChangeArrowheads="1"/>
                  </p:cNvSpPr>
                  <p:nvPr/>
                </p:nvSpPr>
                <p:spPr bwMode="auto">
                  <a:xfrm rot="775560">
                    <a:off x="975" y="2323"/>
                    <a:ext cx="528" cy="917"/>
                  </a:xfrm>
                  <a:prstGeom prst="ellipse">
                    <a:avLst/>
                  </a:prstGeom>
                  <a:solidFill>
                    <a:srgbClr val="FF6600"/>
                  </a:solidFill>
                  <a:ln w="9525">
                    <a:noFill/>
                    <a:round/>
                    <a:headEnd/>
                    <a:tailEnd/>
                  </a:ln>
                  <a:effectLst/>
                </p:spPr>
                <p:txBody>
                  <a:bodyPr wrap="none" anchor="ctr"/>
                  <a:lstStyle/>
                  <a:p>
                    <a:endParaRPr lang="ja-JP" altLang="en-US"/>
                  </a:p>
                </p:txBody>
              </p:sp>
              <p:grpSp>
                <p:nvGrpSpPr>
                  <p:cNvPr id="6" name="Group 16"/>
                  <p:cNvGrpSpPr>
                    <a:grpSpLocks/>
                  </p:cNvGrpSpPr>
                  <p:nvPr/>
                </p:nvGrpSpPr>
                <p:grpSpPr bwMode="auto">
                  <a:xfrm>
                    <a:off x="1066" y="2024"/>
                    <a:ext cx="907" cy="1134"/>
                    <a:chOff x="2018" y="2432"/>
                    <a:chExt cx="1361" cy="1587"/>
                  </a:xfrm>
                </p:grpSpPr>
                <p:sp>
                  <p:nvSpPr>
                    <p:cNvPr id="326673" name="Oval 17"/>
                    <p:cNvSpPr>
                      <a:spLocks noChangeArrowheads="1"/>
                    </p:cNvSpPr>
                    <p:nvPr/>
                  </p:nvSpPr>
                  <p:spPr bwMode="auto">
                    <a:xfrm>
                      <a:off x="2018"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674" name="Oval 18"/>
                    <p:cNvSpPr>
                      <a:spLocks noChangeArrowheads="1"/>
                    </p:cNvSpPr>
                    <p:nvPr/>
                  </p:nvSpPr>
                  <p:spPr bwMode="auto">
                    <a:xfrm>
                      <a:off x="2653"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675" name="Rectangle 19"/>
                    <p:cNvSpPr>
                      <a:spLocks noChangeArrowheads="1"/>
                    </p:cNvSpPr>
                    <p:nvPr/>
                  </p:nvSpPr>
                  <p:spPr bwMode="auto">
                    <a:xfrm>
                      <a:off x="2018" y="2659"/>
                      <a:ext cx="1361" cy="408"/>
                    </a:xfrm>
                    <a:prstGeom prst="rect">
                      <a:avLst/>
                    </a:prstGeom>
                    <a:solidFill>
                      <a:schemeClr val="tx1"/>
                    </a:solidFill>
                    <a:ln w="9525">
                      <a:noFill/>
                      <a:miter lim="800000"/>
                      <a:headEnd/>
                      <a:tailEnd/>
                    </a:ln>
                    <a:effectLst/>
                  </p:spPr>
                  <p:txBody>
                    <a:bodyPr wrap="none" anchor="ctr"/>
                    <a:lstStyle/>
                    <a:p>
                      <a:endParaRPr lang="ja-JP" altLang="en-US"/>
                    </a:p>
                  </p:txBody>
                </p:sp>
                <p:sp>
                  <p:nvSpPr>
                    <p:cNvPr id="326676" name="Oval 20"/>
                    <p:cNvSpPr>
                      <a:spLocks noChangeArrowheads="1"/>
                    </p:cNvSpPr>
                    <p:nvPr/>
                  </p:nvSpPr>
                  <p:spPr bwMode="auto">
                    <a:xfrm>
                      <a:off x="2018" y="2795"/>
                      <a:ext cx="1361" cy="576"/>
                    </a:xfrm>
                    <a:prstGeom prst="ellipse">
                      <a:avLst/>
                    </a:prstGeom>
                    <a:solidFill>
                      <a:schemeClr val="tx1"/>
                    </a:solidFill>
                    <a:ln w="9525">
                      <a:noFill/>
                      <a:round/>
                      <a:headEnd/>
                      <a:tailEnd/>
                    </a:ln>
                    <a:effectLst/>
                  </p:spPr>
                  <p:txBody>
                    <a:bodyPr wrap="none" anchor="ctr"/>
                    <a:lstStyle/>
                    <a:p>
                      <a:endParaRPr lang="ja-JP" altLang="en-US"/>
                    </a:p>
                  </p:txBody>
                </p:sp>
                <p:sp>
                  <p:nvSpPr>
                    <p:cNvPr id="326677" name="Oval 21"/>
                    <p:cNvSpPr>
                      <a:spLocks noChangeArrowheads="1"/>
                    </p:cNvSpPr>
                    <p:nvPr/>
                  </p:nvSpPr>
                  <p:spPr bwMode="auto">
                    <a:xfrm rot="1138413">
                      <a:off x="2064" y="2704"/>
                      <a:ext cx="576" cy="1315"/>
                    </a:xfrm>
                    <a:prstGeom prst="ellipse">
                      <a:avLst/>
                    </a:prstGeom>
                    <a:solidFill>
                      <a:schemeClr val="tx1"/>
                    </a:solidFill>
                    <a:ln w="9525">
                      <a:noFill/>
                      <a:round/>
                      <a:headEnd/>
                      <a:tailEnd/>
                    </a:ln>
                    <a:effectLst/>
                  </p:spPr>
                  <p:txBody>
                    <a:bodyPr wrap="none" anchor="ctr"/>
                    <a:lstStyle/>
                    <a:p>
                      <a:endParaRPr lang="ja-JP" altLang="en-US"/>
                    </a:p>
                  </p:txBody>
                </p:sp>
                <p:sp>
                  <p:nvSpPr>
                    <p:cNvPr id="326678" name="Oval 22"/>
                    <p:cNvSpPr>
                      <a:spLocks noChangeArrowheads="1"/>
                    </p:cNvSpPr>
                    <p:nvPr/>
                  </p:nvSpPr>
                  <p:spPr bwMode="auto">
                    <a:xfrm rot="-888786">
                      <a:off x="2699" y="2704"/>
                      <a:ext cx="576" cy="1315"/>
                    </a:xfrm>
                    <a:prstGeom prst="ellipse">
                      <a:avLst/>
                    </a:prstGeom>
                    <a:solidFill>
                      <a:schemeClr val="tx1"/>
                    </a:solidFill>
                    <a:ln w="9525">
                      <a:noFill/>
                      <a:round/>
                      <a:headEnd/>
                      <a:tailEnd/>
                    </a:ln>
                    <a:effectLst/>
                  </p:spPr>
                  <p:txBody>
                    <a:bodyPr wrap="none" anchor="ctr"/>
                    <a:lstStyle/>
                    <a:p>
                      <a:endParaRPr lang="ja-JP" altLang="en-US"/>
                    </a:p>
                  </p:txBody>
                </p:sp>
              </p:grpSp>
            </p:grpSp>
          </p:grpSp>
          <p:sp>
            <p:nvSpPr>
              <p:cNvPr id="326679" name="AutoShape 23"/>
              <p:cNvSpPr>
                <a:spLocks noChangeArrowheads="1"/>
              </p:cNvSpPr>
              <p:nvPr/>
            </p:nvSpPr>
            <p:spPr bwMode="auto">
              <a:xfrm>
                <a:off x="3470" y="2523"/>
                <a:ext cx="182" cy="90"/>
              </a:xfrm>
              <a:prstGeom prst="triangle">
                <a:avLst>
                  <a:gd name="adj" fmla="val 50000"/>
                </a:avLst>
              </a:prstGeom>
              <a:solidFill>
                <a:srgbClr val="FF6600"/>
              </a:solidFill>
              <a:ln w="9525">
                <a:noFill/>
                <a:miter lim="800000"/>
                <a:headEnd/>
                <a:tailEnd/>
              </a:ln>
              <a:effectLst/>
            </p:spPr>
            <p:txBody>
              <a:bodyPr wrap="none" anchor="ctr"/>
              <a:lstStyle/>
              <a:p>
                <a:endParaRPr lang="ja-JP" altLang="en-US"/>
              </a:p>
            </p:txBody>
          </p:sp>
          <p:sp>
            <p:nvSpPr>
              <p:cNvPr id="326680" name="Rectangle 24"/>
              <p:cNvSpPr>
                <a:spLocks noChangeArrowheads="1"/>
              </p:cNvSpPr>
              <p:nvPr/>
            </p:nvSpPr>
            <p:spPr bwMode="auto">
              <a:xfrm>
                <a:off x="4105" y="2296"/>
                <a:ext cx="227" cy="227"/>
              </a:xfrm>
              <a:prstGeom prst="rect">
                <a:avLst/>
              </a:prstGeom>
              <a:solidFill>
                <a:srgbClr val="FF6600"/>
              </a:solidFill>
              <a:ln w="9525">
                <a:noFill/>
                <a:miter lim="800000"/>
                <a:headEnd/>
                <a:tailEnd/>
              </a:ln>
              <a:effectLst/>
            </p:spPr>
            <p:txBody>
              <a:bodyPr wrap="none" anchor="ctr"/>
              <a:lstStyle/>
              <a:p>
                <a:endParaRPr lang="ja-JP" altLang="en-US"/>
              </a:p>
            </p:txBody>
          </p:sp>
          <p:sp>
            <p:nvSpPr>
              <p:cNvPr id="326681" name="Rectangle 25"/>
              <p:cNvSpPr>
                <a:spLocks noChangeArrowheads="1"/>
              </p:cNvSpPr>
              <p:nvPr/>
            </p:nvSpPr>
            <p:spPr bwMode="auto">
              <a:xfrm>
                <a:off x="2789" y="2341"/>
                <a:ext cx="227" cy="227"/>
              </a:xfrm>
              <a:prstGeom prst="rect">
                <a:avLst/>
              </a:prstGeom>
              <a:solidFill>
                <a:srgbClr val="FF6600"/>
              </a:solidFill>
              <a:ln w="9525">
                <a:noFill/>
                <a:miter lim="800000"/>
                <a:headEnd/>
                <a:tailEnd/>
              </a:ln>
              <a:effectLst/>
            </p:spPr>
            <p:txBody>
              <a:bodyPr wrap="none" anchor="ctr"/>
              <a:lstStyle/>
              <a:p>
                <a:endParaRPr lang="ja-JP" altLang="en-US"/>
              </a:p>
            </p:txBody>
          </p:sp>
        </p:grpSp>
      </p:grpSp>
      <p:grpSp>
        <p:nvGrpSpPr>
          <p:cNvPr id="7" name="Group 26"/>
          <p:cNvGrpSpPr>
            <a:grpSpLocks/>
          </p:cNvGrpSpPr>
          <p:nvPr/>
        </p:nvGrpSpPr>
        <p:grpSpPr bwMode="auto">
          <a:xfrm>
            <a:off x="6490006" y="2569518"/>
            <a:ext cx="1800225" cy="2249488"/>
            <a:chOff x="2971" y="1741"/>
            <a:chExt cx="1134" cy="1417"/>
          </a:xfrm>
        </p:grpSpPr>
        <p:grpSp>
          <p:nvGrpSpPr>
            <p:cNvPr id="8" name="Group 27"/>
            <p:cNvGrpSpPr>
              <a:grpSpLocks/>
            </p:cNvGrpSpPr>
            <p:nvPr/>
          </p:nvGrpSpPr>
          <p:grpSpPr bwMode="auto">
            <a:xfrm>
              <a:off x="2971" y="1933"/>
              <a:ext cx="1134" cy="1225"/>
              <a:chOff x="2562" y="1026"/>
              <a:chExt cx="1859" cy="1814"/>
            </a:xfrm>
          </p:grpSpPr>
          <p:grpSp>
            <p:nvGrpSpPr>
              <p:cNvPr id="9" name="Group 28"/>
              <p:cNvGrpSpPr>
                <a:grpSpLocks/>
              </p:cNvGrpSpPr>
              <p:nvPr/>
            </p:nvGrpSpPr>
            <p:grpSpPr bwMode="auto">
              <a:xfrm>
                <a:off x="2562" y="1026"/>
                <a:ext cx="1859" cy="1814"/>
                <a:chOff x="2562" y="1026"/>
                <a:chExt cx="1859" cy="1814"/>
              </a:xfrm>
            </p:grpSpPr>
            <p:grpSp>
              <p:nvGrpSpPr>
                <p:cNvPr id="10" name="Group 29"/>
                <p:cNvGrpSpPr>
                  <a:grpSpLocks/>
                </p:cNvGrpSpPr>
                <p:nvPr/>
              </p:nvGrpSpPr>
              <p:grpSpPr bwMode="auto">
                <a:xfrm>
                  <a:off x="2562" y="1026"/>
                  <a:ext cx="1859" cy="1814"/>
                  <a:chOff x="295" y="1979"/>
                  <a:chExt cx="1633" cy="1634"/>
                </a:xfrm>
              </p:grpSpPr>
              <p:sp>
                <p:nvSpPr>
                  <p:cNvPr id="326686" name="Oval 30"/>
                  <p:cNvSpPr>
                    <a:spLocks noChangeArrowheads="1"/>
                  </p:cNvSpPr>
                  <p:nvPr/>
                </p:nvSpPr>
                <p:spPr bwMode="auto">
                  <a:xfrm>
                    <a:off x="295" y="2211"/>
                    <a:ext cx="1633" cy="1270"/>
                  </a:xfrm>
                  <a:prstGeom prst="ellipse">
                    <a:avLst/>
                  </a:prstGeom>
                  <a:solidFill>
                    <a:srgbClr val="FF6600"/>
                  </a:solidFill>
                  <a:ln w="9525">
                    <a:noFill/>
                    <a:round/>
                    <a:headEnd/>
                    <a:tailEnd/>
                  </a:ln>
                  <a:effectLst/>
                </p:spPr>
                <p:txBody>
                  <a:bodyPr wrap="none" anchor="ctr"/>
                  <a:lstStyle/>
                  <a:p>
                    <a:endParaRPr lang="ja-JP" altLang="en-US"/>
                  </a:p>
                </p:txBody>
              </p:sp>
              <p:grpSp>
                <p:nvGrpSpPr>
                  <p:cNvPr id="11" name="Group 31"/>
                  <p:cNvGrpSpPr>
                    <a:grpSpLocks/>
                  </p:cNvGrpSpPr>
                  <p:nvPr/>
                </p:nvGrpSpPr>
                <p:grpSpPr bwMode="auto">
                  <a:xfrm>
                    <a:off x="295" y="1979"/>
                    <a:ext cx="1633" cy="1634"/>
                    <a:chOff x="295" y="1888"/>
                    <a:chExt cx="1633" cy="1634"/>
                  </a:xfrm>
                </p:grpSpPr>
                <p:sp>
                  <p:nvSpPr>
                    <p:cNvPr id="326688" name="Oval 32"/>
                    <p:cNvSpPr>
                      <a:spLocks noChangeArrowheads="1"/>
                    </p:cNvSpPr>
                    <p:nvPr/>
                  </p:nvSpPr>
                  <p:spPr bwMode="auto">
                    <a:xfrm rot="688791">
                      <a:off x="1519" y="2115"/>
                      <a:ext cx="227" cy="499"/>
                    </a:xfrm>
                    <a:prstGeom prst="ellipse">
                      <a:avLst/>
                    </a:prstGeom>
                    <a:solidFill>
                      <a:srgbClr val="FF6600"/>
                    </a:solidFill>
                    <a:ln w="9525">
                      <a:noFill/>
                      <a:round/>
                      <a:headEnd/>
                      <a:tailEnd/>
                    </a:ln>
                    <a:effectLst/>
                  </p:spPr>
                  <p:txBody>
                    <a:bodyPr wrap="none" anchor="ctr"/>
                    <a:lstStyle/>
                    <a:p>
                      <a:endParaRPr lang="ja-JP" altLang="en-US"/>
                    </a:p>
                  </p:txBody>
                </p:sp>
                <p:sp>
                  <p:nvSpPr>
                    <p:cNvPr id="326689" name="Rectangle 33"/>
                    <p:cNvSpPr>
                      <a:spLocks noChangeArrowheads="1"/>
                    </p:cNvSpPr>
                    <p:nvPr/>
                  </p:nvSpPr>
                  <p:spPr bwMode="auto">
                    <a:xfrm>
                      <a:off x="295" y="2807"/>
                      <a:ext cx="1633" cy="715"/>
                    </a:xfrm>
                    <a:prstGeom prst="rect">
                      <a:avLst/>
                    </a:prstGeom>
                    <a:solidFill>
                      <a:srgbClr val="FF6600"/>
                    </a:solidFill>
                    <a:ln w="9525">
                      <a:noFill/>
                      <a:miter lim="800000"/>
                      <a:headEnd/>
                      <a:tailEnd/>
                    </a:ln>
                    <a:effectLst/>
                  </p:spPr>
                  <p:txBody>
                    <a:bodyPr wrap="none" anchor="ctr"/>
                    <a:lstStyle/>
                    <a:p>
                      <a:endParaRPr lang="ja-JP" altLang="en-US"/>
                    </a:p>
                  </p:txBody>
                </p:sp>
                <p:sp>
                  <p:nvSpPr>
                    <p:cNvPr id="326690" name="Oval 34"/>
                    <p:cNvSpPr>
                      <a:spLocks noChangeArrowheads="1"/>
                    </p:cNvSpPr>
                    <p:nvPr/>
                  </p:nvSpPr>
                  <p:spPr bwMode="auto">
                    <a:xfrm rot="-1196538">
                      <a:off x="476" y="2205"/>
                      <a:ext cx="227" cy="499"/>
                    </a:xfrm>
                    <a:prstGeom prst="ellipse">
                      <a:avLst/>
                    </a:prstGeom>
                    <a:solidFill>
                      <a:srgbClr val="FF6600"/>
                    </a:solidFill>
                    <a:ln w="9525">
                      <a:noFill/>
                      <a:round/>
                      <a:headEnd/>
                      <a:tailEnd/>
                    </a:ln>
                    <a:effectLst/>
                  </p:spPr>
                  <p:txBody>
                    <a:bodyPr wrap="none" anchor="ctr"/>
                    <a:lstStyle/>
                    <a:p>
                      <a:endParaRPr lang="ja-JP" altLang="en-US"/>
                    </a:p>
                  </p:txBody>
                </p:sp>
                <p:sp>
                  <p:nvSpPr>
                    <p:cNvPr id="326691" name="Rectangle 35"/>
                    <p:cNvSpPr>
                      <a:spLocks noChangeArrowheads="1"/>
                    </p:cNvSpPr>
                    <p:nvPr/>
                  </p:nvSpPr>
                  <p:spPr bwMode="auto">
                    <a:xfrm>
                      <a:off x="476" y="2682"/>
                      <a:ext cx="1270" cy="755"/>
                    </a:xfrm>
                    <a:prstGeom prst="rect">
                      <a:avLst/>
                    </a:prstGeom>
                    <a:solidFill>
                      <a:srgbClr val="FFCCCC"/>
                    </a:solidFill>
                    <a:ln w="9525">
                      <a:noFill/>
                      <a:miter lim="800000"/>
                      <a:headEnd/>
                      <a:tailEnd/>
                    </a:ln>
                    <a:effectLst/>
                  </p:spPr>
                  <p:txBody>
                    <a:bodyPr wrap="none" anchor="ctr"/>
                    <a:lstStyle/>
                    <a:p>
                      <a:endParaRPr lang="ja-JP" altLang="en-US"/>
                    </a:p>
                  </p:txBody>
                </p:sp>
                <p:sp>
                  <p:nvSpPr>
                    <p:cNvPr id="326692" name="Oval 36"/>
                    <p:cNvSpPr>
                      <a:spLocks noChangeArrowheads="1"/>
                    </p:cNvSpPr>
                    <p:nvPr/>
                  </p:nvSpPr>
                  <p:spPr bwMode="auto">
                    <a:xfrm>
                      <a:off x="476" y="2245"/>
                      <a:ext cx="1270" cy="993"/>
                    </a:xfrm>
                    <a:prstGeom prst="ellipse">
                      <a:avLst/>
                    </a:prstGeom>
                    <a:solidFill>
                      <a:srgbClr val="FFCCCC"/>
                    </a:solidFill>
                    <a:ln w="9525">
                      <a:noFill/>
                      <a:round/>
                      <a:headEnd/>
                      <a:tailEnd/>
                    </a:ln>
                    <a:effectLst/>
                  </p:spPr>
                  <p:txBody>
                    <a:bodyPr wrap="none" anchor="ctr"/>
                    <a:lstStyle/>
                    <a:p>
                      <a:endParaRPr lang="ja-JP" altLang="en-US"/>
                    </a:p>
                  </p:txBody>
                </p:sp>
                <p:grpSp>
                  <p:nvGrpSpPr>
                    <p:cNvPr id="12" name="Group 37"/>
                    <p:cNvGrpSpPr>
                      <a:grpSpLocks/>
                    </p:cNvGrpSpPr>
                    <p:nvPr/>
                  </p:nvGrpSpPr>
                  <p:grpSpPr bwMode="auto">
                    <a:xfrm>
                      <a:off x="431" y="2160"/>
                      <a:ext cx="1405" cy="827"/>
                      <a:chOff x="2200" y="2126"/>
                      <a:chExt cx="1405" cy="827"/>
                    </a:xfrm>
                  </p:grpSpPr>
                  <p:sp>
                    <p:nvSpPr>
                      <p:cNvPr id="326694" name="Oval 38"/>
                      <p:cNvSpPr>
                        <a:spLocks noChangeArrowheads="1"/>
                      </p:cNvSpPr>
                      <p:nvPr/>
                    </p:nvSpPr>
                    <p:spPr bwMode="auto">
                      <a:xfrm rot="-714607">
                        <a:off x="2835" y="2126"/>
                        <a:ext cx="528" cy="803"/>
                      </a:xfrm>
                      <a:prstGeom prst="ellipse">
                        <a:avLst/>
                      </a:prstGeom>
                      <a:solidFill>
                        <a:srgbClr val="FF6600"/>
                      </a:solidFill>
                      <a:ln w="9525">
                        <a:noFill/>
                        <a:round/>
                        <a:headEnd/>
                        <a:tailEnd/>
                      </a:ln>
                      <a:effectLst/>
                    </p:spPr>
                    <p:txBody>
                      <a:bodyPr wrap="none" anchor="ctr"/>
                      <a:lstStyle/>
                      <a:p>
                        <a:endParaRPr lang="ja-JP" altLang="en-US"/>
                      </a:p>
                    </p:txBody>
                  </p:sp>
                  <p:sp>
                    <p:nvSpPr>
                      <p:cNvPr id="326695" name="Oval 39"/>
                      <p:cNvSpPr>
                        <a:spLocks noChangeArrowheads="1"/>
                      </p:cNvSpPr>
                      <p:nvPr/>
                    </p:nvSpPr>
                    <p:spPr bwMode="auto">
                      <a:xfrm rot="775560">
                        <a:off x="2336" y="2150"/>
                        <a:ext cx="528" cy="803"/>
                      </a:xfrm>
                      <a:prstGeom prst="ellipse">
                        <a:avLst/>
                      </a:prstGeom>
                      <a:solidFill>
                        <a:srgbClr val="FF6600"/>
                      </a:solidFill>
                      <a:ln w="9525">
                        <a:noFill/>
                        <a:round/>
                        <a:headEnd/>
                        <a:tailEnd/>
                      </a:ln>
                      <a:effectLst/>
                    </p:spPr>
                    <p:txBody>
                      <a:bodyPr wrap="none" anchor="ctr"/>
                      <a:lstStyle/>
                      <a:p>
                        <a:endParaRPr lang="ja-JP" altLang="en-US"/>
                      </a:p>
                    </p:txBody>
                  </p:sp>
                  <p:sp>
                    <p:nvSpPr>
                      <p:cNvPr id="326696" name="AutoShape 40"/>
                      <p:cNvSpPr>
                        <a:spLocks noChangeArrowheads="1"/>
                      </p:cNvSpPr>
                      <p:nvPr/>
                    </p:nvSpPr>
                    <p:spPr bwMode="auto">
                      <a:xfrm>
                        <a:off x="2789" y="2568"/>
                        <a:ext cx="136" cy="182"/>
                      </a:xfrm>
                      <a:prstGeom prst="triangle">
                        <a:avLst>
                          <a:gd name="adj" fmla="val 50000"/>
                        </a:avLst>
                      </a:prstGeom>
                      <a:solidFill>
                        <a:srgbClr val="FF6600"/>
                      </a:solidFill>
                      <a:ln w="9525">
                        <a:noFill/>
                        <a:miter lim="800000"/>
                        <a:headEnd/>
                        <a:tailEnd/>
                      </a:ln>
                      <a:effectLst/>
                    </p:spPr>
                    <p:txBody>
                      <a:bodyPr wrap="none" anchor="ctr"/>
                      <a:lstStyle/>
                      <a:p>
                        <a:endParaRPr lang="ja-JP" altLang="en-US"/>
                      </a:p>
                    </p:txBody>
                  </p:sp>
                  <p:sp>
                    <p:nvSpPr>
                      <p:cNvPr id="326697" name="Rectangle 41"/>
                      <p:cNvSpPr>
                        <a:spLocks noChangeArrowheads="1"/>
                      </p:cNvSpPr>
                      <p:nvPr/>
                    </p:nvSpPr>
                    <p:spPr bwMode="auto">
                      <a:xfrm>
                        <a:off x="3334" y="2432"/>
                        <a:ext cx="181" cy="318"/>
                      </a:xfrm>
                      <a:prstGeom prst="rect">
                        <a:avLst/>
                      </a:prstGeom>
                      <a:solidFill>
                        <a:srgbClr val="FF6600"/>
                      </a:solidFill>
                      <a:ln w="9525">
                        <a:noFill/>
                        <a:miter lim="800000"/>
                        <a:headEnd/>
                        <a:tailEnd/>
                      </a:ln>
                      <a:effectLst/>
                    </p:spPr>
                    <p:txBody>
                      <a:bodyPr wrap="none" anchor="ctr"/>
                      <a:lstStyle/>
                      <a:p>
                        <a:endParaRPr lang="ja-JP" altLang="en-US"/>
                      </a:p>
                    </p:txBody>
                  </p:sp>
                  <p:sp>
                    <p:nvSpPr>
                      <p:cNvPr id="326698" name="Rectangle 42"/>
                      <p:cNvSpPr>
                        <a:spLocks noChangeArrowheads="1"/>
                      </p:cNvSpPr>
                      <p:nvPr/>
                    </p:nvSpPr>
                    <p:spPr bwMode="auto">
                      <a:xfrm>
                        <a:off x="3424" y="2659"/>
                        <a:ext cx="181" cy="91"/>
                      </a:xfrm>
                      <a:prstGeom prst="rect">
                        <a:avLst/>
                      </a:prstGeom>
                      <a:solidFill>
                        <a:srgbClr val="FF6600"/>
                      </a:solidFill>
                      <a:ln w="9525">
                        <a:noFill/>
                        <a:miter lim="800000"/>
                        <a:headEnd/>
                        <a:tailEnd/>
                      </a:ln>
                      <a:effectLst/>
                    </p:spPr>
                    <p:txBody>
                      <a:bodyPr wrap="none" anchor="ctr"/>
                      <a:lstStyle/>
                      <a:p>
                        <a:endParaRPr lang="ja-JP" altLang="en-US"/>
                      </a:p>
                    </p:txBody>
                  </p:sp>
                  <p:sp>
                    <p:nvSpPr>
                      <p:cNvPr id="326699" name="Rectangle 43"/>
                      <p:cNvSpPr>
                        <a:spLocks noChangeArrowheads="1"/>
                      </p:cNvSpPr>
                      <p:nvPr/>
                    </p:nvSpPr>
                    <p:spPr bwMode="auto">
                      <a:xfrm>
                        <a:off x="2200" y="2478"/>
                        <a:ext cx="182" cy="272"/>
                      </a:xfrm>
                      <a:prstGeom prst="rect">
                        <a:avLst/>
                      </a:prstGeom>
                      <a:solidFill>
                        <a:srgbClr val="FF6600"/>
                      </a:solidFill>
                      <a:ln w="9525">
                        <a:noFill/>
                        <a:miter lim="800000"/>
                        <a:headEnd/>
                        <a:tailEnd/>
                      </a:ln>
                      <a:effectLst/>
                    </p:spPr>
                    <p:txBody>
                      <a:bodyPr wrap="none" anchor="ctr"/>
                      <a:lstStyle/>
                      <a:p>
                        <a:endParaRPr lang="ja-JP" altLang="en-US"/>
                      </a:p>
                    </p:txBody>
                  </p:sp>
                </p:grpSp>
                <p:sp>
                  <p:nvSpPr>
                    <p:cNvPr id="326700" name="Cloud"/>
                    <p:cNvSpPr>
                      <a:spLocks noChangeAspect="1" noEditPoints="1" noChangeArrowheads="1"/>
                    </p:cNvSpPr>
                    <p:nvPr/>
                  </p:nvSpPr>
                  <p:spPr bwMode="auto">
                    <a:xfrm rot="6281668">
                      <a:off x="1289" y="2417"/>
                      <a:ext cx="499" cy="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482400"/>
                    </a:solidFill>
                    <a:ln w="9525">
                      <a:solidFill>
                        <a:srgbClr val="000000"/>
                      </a:solidFill>
                      <a:miter lim="800000"/>
                      <a:headEnd/>
                      <a:tailEnd/>
                    </a:ln>
                    <a:effectLst/>
                  </p:spPr>
                  <p:txBody>
                    <a:bodyPr/>
                    <a:lstStyle/>
                    <a:p>
                      <a:endParaRPr lang="ja-JP" altLang="en-US"/>
                    </a:p>
                  </p:txBody>
                </p:sp>
                <p:sp>
                  <p:nvSpPr>
                    <p:cNvPr id="326701" name="Oval 45"/>
                    <p:cNvSpPr>
                      <a:spLocks noChangeArrowheads="1"/>
                    </p:cNvSpPr>
                    <p:nvPr/>
                  </p:nvSpPr>
                  <p:spPr bwMode="auto">
                    <a:xfrm rot="506366">
                      <a:off x="1519" y="2116"/>
                      <a:ext cx="91" cy="182"/>
                    </a:xfrm>
                    <a:prstGeom prst="ellipse">
                      <a:avLst/>
                    </a:prstGeom>
                    <a:solidFill>
                      <a:schemeClr val="folHlink"/>
                    </a:solidFill>
                    <a:ln w="9525">
                      <a:noFill/>
                      <a:round/>
                      <a:headEnd/>
                      <a:tailEnd/>
                    </a:ln>
                    <a:effectLst/>
                  </p:spPr>
                  <p:txBody>
                    <a:bodyPr wrap="none" anchor="ctr"/>
                    <a:lstStyle/>
                    <a:p>
                      <a:endParaRPr lang="ja-JP" altLang="en-US"/>
                    </a:p>
                  </p:txBody>
                </p:sp>
                <p:sp>
                  <p:nvSpPr>
                    <p:cNvPr id="326702" name="Cloud"/>
                    <p:cNvSpPr>
                      <a:spLocks noChangeAspect="1" noEditPoints="1" noChangeArrowheads="1"/>
                    </p:cNvSpPr>
                    <p:nvPr/>
                  </p:nvSpPr>
                  <p:spPr bwMode="auto">
                    <a:xfrm rot="4402755">
                      <a:off x="401" y="2497"/>
                      <a:ext cx="596" cy="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482400"/>
                    </a:solidFill>
                    <a:ln w="9525">
                      <a:solidFill>
                        <a:srgbClr val="000000"/>
                      </a:solidFill>
                      <a:miter lim="800000"/>
                      <a:headEnd/>
                      <a:tailEnd/>
                    </a:ln>
                    <a:effectLst/>
                  </p:spPr>
                  <p:txBody>
                    <a:bodyPr/>
                    <a:lstStyle/>
                    <a:p>
                      <a:endParaRPr lang="ja-JP" altLang="en-US"/>
                    </a:p>
                  </p:txBody>
                </p:sp>
                <p:sp>
                  <p:nvSpPr>
                    <p:cNvPr id="326703" name="Oval 47"/>
                    <p:cNvSpPr>
                      <a:spLocks noChangeArrowheads="1"/>
                    </p:cNvSpPr>
                    <p:nvPr/>
                  </p:nvSpPr>
                  <p:spPr bwMode="auto">
                    <a:xfrm rot="-596696">
                      <a:off x="614" y="2114"/>
                      <a:ext cx="71" cy="226"/>
                    </a:xfrm>
                    <a:prstGeom prst="ellipse">
                      <a:avLst/>
                    </a:prstGeom>
                    <a:solidFill>
                      <a:schemeClr val="folHlink"/>
                    </a:solidFill>
                    <a:ln w="9525">
                      <a:noFill/>
                      <a:round/>
                      <a:headEnd/>
                      <a:tailEnd/>
                    </a:ln>
                    <a:effectLst/>
                  </p:spPr>
                  <p:txBody>
                    <a:bodyPr wrap="none" anchor="ctr"/>
                    <a:lstStyle/>
                    <a:p>
                      <a:endParaRPr lang="ja-JP" altLang="en-US"/>
                    </a:p>
                  </p:txBody>
                </p:sp>
                <p:grpSp>
                  <p:nvGrpSpPr>
                    <p:cNvPr id="13" name="Group 48"/>
                    <p:cNvGrpSpPr>
                      <a:grpSpLocks/>
                    </p:cNvGrpSpPr>
                    <p:nvPr/>
                  </p:nvGrpSpPr>
                  <p:grpSpPr bwMode="auto">
                    <a:xfrm>
                      <a:off x="657" y="1888"/>
                      <a:ext cx="907" cy="993"/>
                      <a:chOff x="2018" y="2432"/>
                      <a:chExt cx="1361" cy="1587"/>
                    </a:xfrm>
                  </p:grpSpPr>
                  <p:sp>
                    <p:nvSpPr>
                      <p:cNvPr id="326705" name="Oval 49"/>
                      <p:cNvSpPr>
                        <a:spLocks noChangeArrowheads="1"/>
                      </p:cNvSpPr>
                      <p:nvPr/>
                    </p:nvSpPr>
                    <p:spPr bwMode="auto">
                      <a:xfrm>
                        <a:off x="2018"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706" name="Oval 50"/>
                      <p:cNvSpPr>
                        <a:spLocks noChangeArrowheads="1"/>
                      </p:cNvSpPr>
                      <p:nvPr/>
                    </p:nvSpPr>
                    <p:spPr bwMode="auto">
                      <a:xfrm>
                        <a:off x="2653"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707" name="Rectangle 51"/>
                      <p:cNvSpPr>
                        <a:spLocks noChangeArrowheads="1"/>
                      </p:cNvSpPr>
                      <p:nvPr/>
                    </p:nvSpPr>
                    <p:spPr bwMode="auto">
                      <a:xfrm>
                        <a:off x="2018" y="2659"/>
                        <a:ext cx="1361" cy="408"/>
                      </a:xfrm>
                      <a:prstGeom prst="rect">
                        <a:avLst/>
                      </a:prstGeom>
                      <a:solidFill>
                        <a:schemeClr val="tx1"/>
                      </a:solidFill>
                      <a:ln w="9525">
                        <a:noFill/>
                        <a:miter lim="800000"/>
                        <a:headEnd/>
                        <a:tailEnd/>
                      </a:ln>
                      <a:effectLst/>
                    </p:spPr>
                    <p:txBody>
                      <a:bodyPr wrap="none" anchor="ctr"/>
                      <a:lstStyle/>
                      <a:p>
                        <a:endParaRPr lang="ja-JP" altLang="en-US"/>
                      </a:p>
                    </p:txBody>
                  </p:sp>
                  <p:sp>
                    <p:nvSpPr>
                      <p:cNvPr id="326708" name="Oval 52"/>
                      <p:cNvSpPr>
                        <a:spLocks noChangeArrowheads="1"/>
                      </p:cNvSpPr>
                      <p:nvPr/>
                    </p:nvSpPr>
                    <p:spPr bwMode="auto">
                      <a:xfrm>
                        <a:off x="2018" y="2795"/>
                        <a:ext cx="1361" cy="576"/>
                      </a:xfrm>
                      <a:prstGeom prst="ellipse">
                        <a:avLst/>
                      </a:prstGeom>
                      <a:solidFill>
                        <a:schemeClr val="tx1"/>
                      </a:solidFill>
                      <a:ln w="9525">
                        <a:noFill/>
                        <a:round/>
                        <a:headEnd/>
                        <a:tailEnd/>
                      </a:ln>
                      <a:effectLst/>
                    </p:spPr>
                    <p:txBody>
                      <a:bodyPr wrap="none" anchor="ctr"/>
                      <a:lstStyle/>
                      <a:p>
                        <a:endParaRPr lang="ja-JP" altLang="en-US"/>
                      </a:p>
                    </p:txBody>
                  </p:sp>
                  <p:sp>
                    <p:nvSpPr>
                      <p:cNvPr id="326709" name="Oval 53"/>
                      <p:cNvSpPr>
                        <a:spLocks noChangeArrowheads="1"/>
                      </p:cNvSpPr>
                      <p:nvPr/>
                    </p:nvSpPr>
                    <p:spPr bwMode="auto">
                      <a:xfrm rot="1138413">
                        <a:off x="2064" y="2704"/>
                        <a:ext cx="576" cy="1315"/>
                      </a:xfrm>
                      <a:prstGeom prst="ellipse">
                        <a:avLst/>
                      </a:prstGeom>
                      <a:solidFill>
                        <a:schemeClr val="tx1"/>
                      </a:solidFill>
                      <a:ln w="9525">
                        <a:noFill/>
                        <a:round/>
                        <a:headEnd/>
                        <a:tailEnd/>
                      </a:ln>
                      <a:effectLst/>
                    </p:spPr>
                    <p:txBody>
                      <a:bodyPr wrap="none" anchor="ctr"/>
                      <a:lstStyle/>
                      <a:p>
                        <a:endParaRPr lang="ja-JP" altLang="en-US"/>
                      </a:p>
                    </p:txBody>
                  </p:sp>
                  <p:sp>
                    <p:nvSpPr>
                      <p:cNvPr id="326710" name="Oval 54"/>
                      <p:cNvSpPr>
                        <a:spLocks noChangeArrowheads="1"/>
                      </p:cNvSpPr>
                      <p:nvPr/>
                    </p:nvSpPr>
                    <p:spPr bwMode="auto">
                      <a:xfrm rot="-888786">
                        <a:off x="2699" y="2704"/>
                        <a:ext cx="576" cy="1315"/>
                      </a:xfrm>
                      <a:prstGeom prst="ellipse">
                        <a:avLst/>
                      </a:prstGeom>
                      <a:solidFill>
                        <a:schemeClr val="tx1"/>
                      </a:solidFill>
                      <a:ln w="9525">
                        <a:noFill/>
                        <a:round/>
                        <a:headEnd/>
                        <a:tailEnd/>
                      </a:ln>
                      <a:effectLst/>
                    </p:spPr>
                    <p:txBody>
                      <a:bodyPr wrap="none" anchor="ctr"/>
                      <a:lstStyle/>
                      <a:p>
                        <a:endParaRPr lang="ja-JP" altLang="en-US"/>
                      </a:p>
                    </p:txBody>
                  </p:sp>
                </p:grpSp>
              </p:grpSp>
            </p:grpSp>
            <p:sp>
              <p:nvSpPr>
                <p:cNvPr id="326711" name="Rectangle 55"/>
                <p:cNvSpPr>
                  <a:spLocks noChangeArrowheads="1"/>
                </p:cNvSpPr>
                <p:nvPr/>
              </p:nvSpPr>
              <p:spPr bwMode="auto">
                <a:xfrm rot="526372">
                  <a:off x="4014" y="1570"/>
                  <a:ext cx="91" cy="272"/>
                </a:xfrm>
                <a:prstGeom prst="rect">
                  <a:avLst/>
                </a:prstGeom>
                <a:solidFill>
                  <a:srgbClr val="FF6600"/>
                </a:solidFill>
                <a:ln w="9525">
                  <a:noFill/>
                  <a:miter lim="800000"/>
                  <a:headEnd/>
                  <a:tailEnd/>
                </a:ln>
                <a:effectLst/>
              </p:spPr>
              <p:txBody>
                <a:bodyPr wrap="none" anchor="ctr"/>
                <a:lstStyle/>
                <a:p>
                  <a:endParaRPr lang="ja-JP" altLang="en-US"/>
                </a:p>
              </p:txBody>
            </p:sp>
          </p:grpSp>
          <p:sp>
            <p:nvSpPr>
              <p:cNvPr id="326712" name="Rectangle 56"/>
              <p:cNvSpPr>
                <a:spLocks noChangeArrowheads="1"/>
              </p:cNvSpPr>
              <p:nvPr/>
            </p:nvSpPr>
            <p:spPr bwMode="auto">
              <a:xfrm>
                <a:off x="2835" y="1661"/>
                <a:ext cx="91" cy="136"/>
              </a:xfrm>
              <a:prstGeom prst="rect">
                <a:avLst/>
              </a:prstGeom>
              <a:solidFill>
                <a:srgbClr val="FF6600"/>
              </a:solidFill>
              <a:ln w="9525">
                <a:noFill/>
                <a:miter lim="800000"/>
                <a:headEnd/>
                <a:tailEnd/>
              </a:ln>
              <a:effectLst/>
            </p:spPr>
            <p:txBody>
              <a:bodyPr wrap="none" anchor="ctr"/>
              <a:lstStyle/>
              <a:p>
                <a:endParaRPr lang="ja-JP" altLang="en-US"/>
              </a:p>
            </p:txBody>
          </p:sp>
        </p:grpSp>
        <p:grpSp>
          <p:nvGrpSpPr>
            <p:cNvPr id="14" name="Group 57"/>
            <p:cNvGrpSpPr>
              <a:grpSpLocks/>
            </p:cNvGrpSpPr>
            <p:nvPr/>
          </p:nvGrpSpPr>
          <p:grpSpPr bwMode="auto">
            <a:xfrm>
              <a:off x="3061" y="1933"/>
              <a:ext cx="998" cy="181"/>
              <a:chOff x="1519" y="2024"/>
              <a:chExt cx="998" cy="181"/>
            </a:xfrm>
          </p:grpSpPr>
          <p:sp>
            <p:nvSpPr>
              <p:cNvPr id="326714" name="Line 58"/>
              <p:cNvSpPr>
                <a:spLocks noChangeShapeType="1"/>
              </p:cNvSpPr>
              <p:nvPr/>
            </p:nvSpPr>
            <p:spPr bwMode="auto">
              <a:xfrm>
                <a:off x="1519" y="2160"/>
                <a:ext cx="46" cy="45"/>
              </a:xfrm>
              <a:prstGeom prst="line">
                <a:avLst/>
              </a:prstGeom>
              <a:noFill/>
              <a:ln w="9525">
                <a:solidFill>
                  <a:schemeClr val="tx1"/>
                </a:solidFill>
                <a:round/>
                <a:headEnd/>
                <a:tailEnd/>
              </a:ln>
              <a:effectLst/>
            </p:spPr>
            <p:txBody>
              <a:bodyPr/>
              <a:lstStyle/>
              <a:p>
                <a:endParaRPr lang="ja-JP" altLang="en-US"/>
              </a:p>
            </p:txBody>
          </p:sp>
          <p:sp>
            <p:nvSpPr>
              <p:cNvPr id="326715" name="Line 59"/>
              <p:cNvSpPr>
                <a:spLocks noChangeShapeType="1"/>
              </p:cNvSpPr>
              <p:nvPr/>
            </p:nvSpPr>
            <p:spPr bwMode="auto">
              <a:xfrm>
                <a:off x="1565" y="2069"/>
                <a:ext cx="45" cy="91"/>
              </a:xfrm>
              <a:prstGeom prst="line">
                <a:avLst/>
              </a:prstGeom>
              <a:noFill/>
              <a:ln w="9525">
                <a:solidFill>
                  <a:schemeClr val="tx1"/>
                </a:solidFill>
                <a:round/>
                <a:headEnd/>
                <a:tailEnd/>
              </a:ln>
              <a:effectLst/>
            </p:spPr>
            <p:txBody>
              <a:bodyPr/>
              <a:lstStyle/>
              <a:p>
                <a:endParaRPr lang="ja-JP" altLang="en-US"/>
              </a:p>
            </p:txBody>
          </p:sp>
          <p:sp>
            <p:nvSpPr>
              <p:cNvPr id="326716" name="Line 60"/>
              <p:cNvSpPr>
                <a:spLocks noChangeShapeType="1"/>
              </p:cNvSpPr>
              <p:nvPr/>
            </p:nvSpPr>
            <p:spPr bwMode="auto">
              <a:xfrm>
                <a:off x="1610" y="2024"/>
                <a:ext cx="45" cy="136"/>
              </a:xfrm>
              <a:prstGeom prst="line">
                <a:avLst/>
              </a:prstGeom>
              <a:noFill/>
              <a:ln w="9525">
                <a:solidFill>
                  <a:schemeClr val="tx1"/>
                </a:solidFill>
                <a:round/>
                <a:headEnd/>
                <a:tailEnd/>
              </a:ln>
              <a:effectLst/>
            </p:spPr>
            <p:txBody>
              <a:bodyPr/>
              <a:lstStyle/>
              <a:p>
                <a:endParaRPr lang="ja-JP" altLang="en-US"/>
              </a:p>
            </p:txBody>
          </p:sp>
          <p:sp>
            <p:nvSpPr>
              <p:cNvPr id="326717" name="Line 61"/>
              <p:cNvSpPr>
                <a:spLocks noChangeShapeType="1"/>
              </p:cNvSpPr>
              <p:nvPr/>
            </p:nvSpPr>
            <p:spPr bwMode="auto">
              <a:xfrm flipH="1">
                <a:off x="2426" y="2024"/>
                <a:ext cx="46" cy="91"/>
              </a:xfrm>
              <a:prstGeom prst="line">
                <a:avLst/>
              </a:prstGeom>
              <a:noFill/>
              <a:ln w="9525">
                <a:solidFill>
                  <a:schemeClr val="tx1"/>
                </a:solidFill>
                <a:round/>
                <a:headEnd/>
                <a:tailEnd/>
              </a:ln>
              <a:effectLst/>
            </p:spPr>
            <p:txBody>
              <a:bodyPr/>
              <a:lstStyle/>
              <a:p>
                <a:endParaRPr lang="ja-JP" altLang="en-US"/>
              </a:p>
            </p:txBody>
          </p:sp>
          <p:sp>
            <p:nvSpPr>
              <p:cNvPr id="326718" name="Line 62"/>
              <p:cNvSpPr>
                <a:spLocks noChangeShapeType="1"/>
              </p:cNvSpPr>
              <p:nvPr/>
            </p:nvSpPr>
            <p:spPr bwMode="auto">
              <a:xfrm flipH="1">
                <a:off x="2426" y="2069"/>
                <a:ext cx="91" cy="91"/>
              </a:xfrm>
              <a:prstGeom prst="line">
                <a:avLst/>
              </a:prstGeom>
              <a:noFill/>
              <a:ln w="9525">
                <a:solidFill>
                  <a:schemeClr val="tx1"/>
                </a:solidFill>
                <a:round/>
                <a:headEnd/>
                <a:tailEnd/>
              </a:ln>
              <a:effectLst/>
            </p:spPr>
            <p:txBody>
              <a:bodyPr/>
              <a:lstStyle/>
              <a:p>
                <a:endParaRPr lang="ja-JP" altLang="en-US"/>
              </a:p>
            </p:txBody>
          </p:sp>
          <p:sp>
            <p:nvSpPr>
              <p:cNvPr id="326719" name="Line 63"/>
              <p:cNvSpPr>
                <a:spLocks noChangeShapeType="1"/>
              </p:cNvSpPr>
              <p:nvPr/>
            </p:nvSpPr>
            <p:spPr bwMode="auto">
              <a:xfrm flipV="1">
                <a:off x="2426" y="2160"/>
                <a:ext cx="91" cy="45"/>
              </a:xfrm>
              <a:prstGeom prst="line">
                <a:avLst/>
              </a:prstGeom>
              <a:noFill/>
              <a:ln w="9525">
                <a:solidFill>
                  <a:schemeClr val="tx1"/>
                </a:solidFill>
                <a:round/>
                <a:headEnd/>
                <a:tailEnd/>
              </a:ln>
              <a:effectLst/>
            </p:spPr>
            <p:txBody>
              <a:bodyPr/>
              <a:lstStyle/>
              <a:p>
                <a:endParaRPr lang="ja-JP" altLang="en-US"/>
              </a:p>
            </p:txBody>
          </p:sp>
        </p:grpSp>
        <p:grpSp>
          <p:nvGrpSpPr>
            <p:cNvPr id="15" name="Group 64"/>
            <p:cNvGrpSpPr>
              <a:grpSpLocks/>
            </p:cNvGrpSpPr>
            <p:nvPr/>
          </p:nvGrpSpPr>
          <p:grpSpPr bwMode="auto">
            <a:xfrm rot="-8641889">
              <a:off x="3930" y="1741"/>
              <a:ext cx="91" cy="227"/>
              <a:chOff x="793" y="119"/>
              <a:chExt cx="454" cy="907"/>
            </a:xfrm>
          </p:grpSpPr>
          <p:sp>
            <p:nvSpPr>
              <p:cNvPr id="326721" name="AutoShape 65"/>
              <p:cNvSpPr>
                <a:spLocks noChangeArrowheads="1"/>
              </p:cNvSpPr>
              <p:nvPr/>
            </p:nvSpPr>
            <p:spPr bwMode="auto">
              <a:xfrm rot="10800000">
                <a:off x="793" y="119"/>
                <a:ext cx="452" cy="83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noFill/>
                <a:miter lim="800000"/>
                <a:headEnd/>
                <a:tailEnd/>
              </a:ln>
              <a:effectLst/>
            </p:spPr>
            <p:txBody>
              <a:bodyPr wrap="none" anchor="ctr"/>
              <a:lstStyle/>
              <a:p>
                <a:endParaRPr lang="ja-JP" altLang="en-US"/>
              </a:p>
            </p:txBody>
          </p:sp>
          <p:sp>
            <p:nvSpPr>
              <p:cNvPr id="326722" name="Oval 66"/>
              <p:cNvSpPr>
                <a:spLocks noChangeArrowheads="1"/>
              </p:cNvSpPr>
              <p:nvPr/>
            </p:nvSpPr>
            <p:spPr bwMode="auto">
              <a:xfrm>
                <a:off x="793" y="663"/>
                <a:ext cx="454" cy="363"/>
              </a:xfrm>
              <a:prstGeom prst="ellipse">
                <a:avLst/>
              </a:prstGeom>
              <a:solidFill>
                <a:srgbClr val="FF0000"/>
              </a:solidFill>
              <a:ln w="9525">
                <a:noFill/>
                <a:round/>
                <a:headEnd/>
                <a:tailEnd/>
              </a:ln>
              <a:effectLst/>
            </p:spPr>
            <p:txBody>
              <a:bodyPr wrap="none" anchor="ctr"/>
              <a:lstStyle/>
              <a:p>
                <a:endParaRPr lang="ja-JP" altLang="en-US"/>
              </a:p>
            </p:txBody>
          </p:sp>
        </p:grpSp>
      </p:grpSp>
      <p:sp>
        <p:nvSpPr>
          <p:cNvPr id="326761" name="Text Box 105"/>
          <p:cNvSpPr txBox="1">
            <a:spLocks noChangeArrowheads="1"/>
          </p:cNvSpPr>
          <p:nvPr/>
        </p:nvSpPr>
        <p:spPr bwMode="auto">
          <a:xfrm>
            <a:off x="846463" y="2065462"/>
            <a:ext cx="1098550" cy="457200"/>
          </a:xfrm>
          <a:prstGeom prst="rect">
            <a:avLst/>
          </a:prstGeom>
          <a:noFill/>
          <a:ln w="9525">
            <a:noFill/>
            <a:miter lim="800000"/>
            <a:headEnd/>
            <a:tailEnd/>
          </a:ln>
          <a:effectLst/>
        </p:spPr>
        <p:txBody>
          <a:bodyPr wrap="none">
            <a:spAutoFit/>
          </a:bodyPr>
          <a:lstStyle/>
          <a:p>
            <a:r>
              <a:rPr lang="ja-JP" altLang="en-US" sz="2400" b="1" u="none" dirty="0"/>
              <a:t>歯肉炎</a:t>
            </a:r>
          </a:p>
        </p:txBody>
      </p:sp>
      <p:sp>
        <p:nvSpPr>
          <p:cNvPr id="326762" name="Text Box 106"/>
          <p:cNvSpPr txBox="1">
            <a:spLocks noChangeArrowheads="1"/>
          </p:cNvSpPr>
          <p:nvPr/>
        </p:nvSpPr>
        <p:spPr bwMode="auto">
          <a:xfrm>
            <a:off x="3796197" y="2066979"/>
            <a:ext cx="1112805" cy="461665"/>
          </a:xfrm>
          <a:prstGeom prst="rect">
            <a:avLst/>
          </a:prstGeom>
          <a:noFill/>
          <a:ln w="9525">
            <a:noFill/>
            <a:miter lim="800000"/>
            <a:headEnd/>
            <a:tailEnd/>
          </a:ln>
          <a:effectLst/>
        </p:spPr>
        <p:txBody>
          <a:bodyPr wrap="none">
            <a:spAutoFit/>
          </a:bodyPr>
          <a:lstStyle/>
          <a:p>
            <a:r>
              <a:rPr lang="ja-JP" altLang="en-US" sz="2400" b="1" u="none" dirty="0"/>
              <a:t>歯</a:t>
            </a:r>
            <a:r>
              <a:rPr lang="ja-JP" altLang="en-US" sz="2400" b="1" u="none" dirty="0" smtClean="0"/>
              <a:t>周病</a:t>
            </a:r>
            <a:endParaRPr lang="ja-JP" altLang="en-US" sz="2400" b="1" u="none" dirty="0"/>
          </a:p>
        </p:txBody>
      </p:sp>
      <p:sp>
        <p:nvSpPr>
          <p:cNvPr id="326763" name="Text Box 107"/>
          <p:cNvSpPr txBox="1">
            <a:spLocks noChangeArrowheads="1"/>
          </p:cNvSpPr>
          <p:nvPr/>
        </p:nvSpPr>
        <p:spPr bwMode="auto">
          <a:xfrm>
            <a:off x="6850046" y="1849438"/>
            <a:ext cx="1112805" cy="830997"/>
          </a:xfrm>
          <a:prstGeom prst="rect">
            <a:avLst/>
          </a:prstGeom>
          <a:noFill/>
          <a:ln w="9525">
            <a:noFill/>
            <a:miter lim="800000"/>
            <a:headEnd/>
            <a:tailEnd/>
          </a:ln>
          <a:effectLst/>
        </p:spPr>
        <p:txBody>
          <a:bodyPr wrap="none">
            <a:spAutoFit/>
          </a:bodyPr>
          <a:lstStyle/>
          <a:p>
            <a:r>
              <a:rPr lang="ja-JP" altLang="en-US" sz="2400" b="1" u="none" dirty="0"/>
              <a:t>重度の</a:t>
            </a:r>
          </a:p>
          <a:p>
            <a:r>
              <a:rPr lang="ja-JP" altLang="en-US" sz="2400" b="1" u="none" dirty="0"/>
              <a:t>歯</a:t>
            </a:r>
            <a:r>
              <a:rPr lang="ja-JP" altLang="en-US" sz="2400" b="1" u="none" dirty="0" smtClean="0"/>
              <a:t>周病</a:t>
            </a:r>
            <a:endParaRPr lang="ja-JP" altLang="en-US" sz="2400" b="1" u="none" dirty="0"/>
          </a:p>
        </p:txBody>
      </p:sp>
      <p:sp>
        <p:nvSpPr>
          <p:cNvPr id="326765" name="Line 109"/>
          <p:cNvSpPr>
            <a:spLocks noChangeShapeType="1"/>
          </p:cNvSpPr>
          <p:nvPr/>
        </p:nvSpPr>
        <p:spPr bwMode="auto">
          <a:xfrm>
            <a:off x="2529566" y="2353494"/>
            <a:ext cx="504825" cy="0"/>
          </a:xfrm>
          <a:prstGeom prst="line">
            <a:avLst/>
          </a:prstGeom>
          <a:noFill/>
          <a:ln w="57150">
            <a:solidFill>
              <a:schemeClr val="tx1"/>
            </a:solidFill>
            <a:round/>
            <a:headEnd/>
            <a:tailEnd type="triangle" w="med" len="med"/>
          </a:ln>
          <a:effectLst/>
        </p:spPr>
        <p:txBody>
          <a:bodyPr/>
          <a:lstStyle/>
          <a:p>
            <a:endParaRPr lang="ja-JP" altLang="en-US"/>
          </a:p>
        </p:txBody>
      </p:sp>
      <p:sp>
        <p:nvSpPr>
          <p:cNvPr id="326766" name="Line 110"/>
          <p:cNvSpPr>
            <a:spLocks noChangeShapeType="1"/>
          </p:cNvSpPr>
          <p:nvPr/>
        </p:nvSpPr>
        <p:spPr bwMode="auto">
          <a:xfrm>
            <a:off x="5625910" y="2353494"/>
            <a:ext cx="504825" cy="0"/>
          </a:xfrm>
          <a:prstGeom prst="line">
            <a:avLst/>
          </a:prstGeom>
          <a:noFill/>
          <a:ln w="57150">
            <a:solidFill>
              <a:schemeClr val="tx1"/>
            </a:solidFill>
            <a:round/>
            <a:headEnd/>
            <a:tailEnd type="triangle" w="med" len="med"/>
          </a:ln>
          <a:effectLst/>
        </p:spPr>
        <p:txBody>
          <a:bodyPr/>
          <a:lstStyle/>
          <a:p>
            <a:endParaRPr lang="ja-JP" altLang="en-US"/>
          </a:p>
        </p:txBody>
      </p:sp>
      <p:grpSp>
        <p:nvGrpSpPr>
          <p:cNvPr id="25" name="Group 112"/>
          <p:cNvGrpSpPr>
            <a:grpSpLocks/>
          </p:cNvGrpSpPr>
          <p:nvPr/>
        </p:nvGrpSpPr>
        <p:grpSpPr bwMode="auto">
          <a:xfrm>
            <a:off x="513342" y="2929558"/>
            <a:ext cx="1812925" cy="2352675"/>
            <a:chOff x="158" y="1979"/>
            <a:chExt cx="1142" cy="1482"/>
          </a:xfrm>
        </p:grpSpPr>
        <p:grpSp>
          <p:nvGrpSpPr>
            <p:cNvPr id="26" name="Group 113"/>
            <p:cNvGrpSpPr>
              <a:grpSpLocks/>
            </p:cNvGrpSpPr>
            <p:nvPr/>
          </p:nvGrpSpPr>
          <p:grpSpPr bwMode="auto">
            <a:xfrm>
              <a:off x="158" y="1979"/>
              <a:ext cx="1111" cy="1180"/>
              <a:chOff x="158" y="1979"/>
              <a:chExt cx="1111" cy="1180"/>
            </a:xfrm>
          </p:grpSpPr>
          <p:sp>
            <p:nvSpPr>
              <p:cNvPr id="326770" name="Rectangle 114"/>
              <p:cNvSpPr>
                <a:spLocks noChangeArrowheads="1"/>
              </p:cNvSpPr>
              <p:nvPr/>
            </p:nvSpPr>
            <p:spPr bwMode="auto">
              <a:xfrm>
                <a:off x="158" y="2628"/>
                <a:ext cx="1111" cy="531"/>
              </a:xfrm>
              <a:prstGeom prst="rect">
                <a:avLst/>
              </a:prstGeom>
              <a:solidFill>
                <a:srgbClr val="FF6600"/>
              </a:solidFill>
              <a:ln w="9525">
                <a:noFill/>
                <a:miter lim="800000"/>
                <a:headEnd/>
                <a:tailEnd/>
              </a:ln>
              <a:effectLst/>
            </p:spPr>
            <p:txBody>
              <a:bodyPr wrap="none" anchor="ctr"/>
              <a:lstStyle/>
              <a:p>
                <a:endParaRPr lang="ja-JP" altLang="en-US"/>
              </a:p>
            </p:txBody>
          </p:sp>
          <p:grpSp>
            <p:nvGrpSpPr>
              <p:cNvPr id="27" name="Group 115"/>
              <p:cNvGrpSpPr>
                <a:grpSpLocks/>
              </p:cNvGrpSpPr>
              <p:nvPr/>
            </p:nvGrpSpPr>
            <p:grpSpPr bwMode="auto">
              <a:xfrm>
                <a:off x="158" y="1979"/>
                <a:ext cx="1111" cy="1151"/>
                <a:chOff x="158" y="1979"/>
                <a:chExt cx="1111" cy="1151"/>
              </a:xfrm>
            </p:grpSpPr>
            <p:sp>
              <p:nvSpPr>
                <p:cNvPr id="326772" name="Oval 116"/>
                <p:cNvSpPr>
                  <a:spLocks noChangeArrowheads="1"/>
                </p:cNvSpPr>
                <p:nvPr/>
              </p:nvSpPr>
              <p:spPr bwMode="auto">
                <a:xfrm>
                  <a:off x="158" y="2185"/>
                  <a:ext cx="1111" cy="944"/>
                </a:xfrm>
                <a:prstGeom prst="ellipse">
                  <a:avLst/>
                </a:prstGeom>
                <a:solidFill>
                  <a:srgbClr val="FF6600"/>
                </a:solidFill>
                <a:ln w="9525">
                  <a:noFill/>
                  <a:round/>
                  <a:headEnd/>
                  <a:tailEnd/>
                </a:ln>
                <a:effectLst/>
              </p:spPr>
              <p:txBody>
                <a:bodyPr wrap="none" anchor="ctr"/>
                <a:lstStyle/>
                <a:p>
                  <a:endParaRPr lang="ja-JP" altLang="en-US"/>
                </a:p>
              </p:txBody>
            </p:sp>
            <p:sp>
              <p:nvSpPr>
                <p:cNvPr id="326773" name="Rectangle 117"/>
                <p:cNvSpPr>
                  <a:spLocks noChangeArrowheads="1"/>
                </p:cNvSpPr>
                <p:nvPr/>
              </p:nvSpPr>
              <p:spPr bwMode="auto">
                <a:xfrm>
                  <a:off x="281" y="2569"/>
                  <a:ext cx="864" cy="561"/>
                </a:xfrm>
                <a:prstGeom prst="rect">
                  <a:avLst/>
                </a:prstGeom>
                <a:solidFill>
                  <a:srgbClr val="FFCCCC"/>
                </a:solidFill>
                <a:ln w="9525">
                  <a:noFill/>
                  <a:miter lim="800000"/>
                  <a:headEnd/>
                  <a:tailEnd/>
                </a:ln>
                <a:effectLst/>
              </p:spPr>
              <p:txBody>
                <a:bodyPr wrap="none" anchor="ctr"/>
                <a:lstStyle/>
                <a:p>
                  <a:endParaRPr lang="ja-JP" altLang="en-US"/>
                </a:p>
              </p:txBody>
            </p:sp>
            <p:sp>
              <p:nvSpPr>
                <p:cNvPr id="326774" name="Oval 118"/>
                <p:cNvSpPr>
                  <a:spLocks noChangeArrowheads="1"/>
                </p:cNvSpPr>
                <p:nvPr/>
              </p:nvSpPr>
              <p:spPr bwMode="auto">
                <a:xfrm>
                  <a:off x="281" y="2244"/>
                  <a:ext cx="864" cy="738"/>
                </a:xfrm>
                <a:prstGeom prst="ellipse">
                  <a:avLst/>
                </a:prstGeom>
                <a:solidFill>
                  <a:srgbClr val="FFCCCC"/>
                </a:solidFill>
                <a:ln w="9525">
                  <a:noFill/>
                  <a:round/>
                  <a:headEnd/>
                  <a:tailEnd/>
                </a:ln>
                <a:effectLst/>
              </p:spPr>
              <p:txBody>
                <a:bodyPr wrap="none" anchor="ctr"/>
                <a:lstStyle/>
                <a:p>
                  <a:endParaRPr lang="ja-JP" altLang="en-US"/>
                </a:p>
              </p:txBody>
            </p:sp>
            <p:sp>
              <p:nvSpPr>
                <p:cNvPr id="326775" name="Oval 119"/>
                <p:cNvSpPr>
                  <a:spLocks noChangeArrowheads="1"/>
                </p:cNvSpPr>
                <p:nvPr/>
              </p:nvSpPr>
              <p:spPr bwMode="auto">
                <a:xfrm rot="-714607">
                  <a:off x="683" y="2156"/>
                  <a:ext cx="359" cy="597"/>
                </a:xfrm>
                <a:prstGeom prst="ellipse">
                  <a:avLst/>
                </a:prstGeom>
                <a:solidFill>
                  <a:srgbClr val="FF6600"/>
                </a:solidFill>
                <a:ln w="9525">
                  <a:noFill/>
                  <a:round/>
                  <a:headEnd/>
                  <a:tailEnd/>
                </a:ln>
                <a:effectLst/>
              </p:spPr>
              <p:txBody>
                <a:bodyPr wrap="none" anchor="ctr"/>
                <a:lstStyle/>
                <a:p>
                  <a:endParaRPr lang="ja-JP" altLang="en-US"/>
                </a:p>
              </p:txBody>
            </p:sp>
            <p:sp>
              <p:nvSpPr>
                <p:cNvPr id="326776" name="Oval 120"/>
                <p:cNvSpPr>
                  <a:spLocks noChangeArrowheads="1"/>
                </p:cNvSpPr>
                <p:nvPr/>
              </p:nvSpPr>
              <p:spPr bwMode="auto">
                <a:xfrm rot="775560">
                  <a:off x="343" y="2174"/>
                  <a:ext cx="359" cy="596"/>
                </a:xfrm>
                <a:prstGeom prst="ellipse">
                  <a:avLst/>
                </a:prstGeom>
                <a:solidFill>
                  <a:srgbClr val="FF6600"/>
                </a:solidFill>
                <a:ln w="9525">
                  <a:noFill/>
                  <a:round/>
                  <a:headEnd/>
                  <a:tailEnd/>
                </a:ln>
                <a:effectLst/>
              </p:spPr>
              <p:txBody>
                <a:bodyPr wrap="none" anchor="ctr"/>
                <a:lstStyle/>
                <a:p>
                  <a:endParaRPr lang="ja-JP" altLang="en-US"/>
                </a:p>
              </p:txBody>
            </p:sp>
            <p:sp>
              <p:nvSpPr>
                <p:cNvPr id="326777" name="Oval 121"/>
                <p:cNvSpPr>
                  <a:spLocks noChangeArrowheads="1"/>
                </p:cNvSpPr>
                <p:nvPr/>
              </p:nvSpPr>
              <p:spPr bwMode="auto">
                <a:xfrm rot="-966440">
                  <a:off x="385" y="2160"/>
                  <a:ext cx="91" cy="182"/>
                </a:xfrm>
                <a:prstGeom prst="ellipse">
                  <a:avLst/>
                </a:prstGeom>
                <a:solidFill>
                  <a:schemeClr val="folHlink"/>
                </a:solidFill>
                <a:ln w="9525">
                  <a:noFill/>
                  <a:round/>
                  <a:headEnd/>
                  <a:tailEnd/>
                </a:ln>
                <a:effectLst/>
              </p:spPr>
              <p:txBody>
                <a:bodyPr wrap="none" anchor="ctr"/>
                <a:lstStyle/>
                <a:p>
                  <a:endParaRPr lang="ja-JP" altLang="en-US"/>
                </a:p>
              </p:txBody>
            </p:sp>
            <p:sp>
              <p:nvSpPr>
                <p:cNvPr id="326778" name="Oval 122"/>
                <p:cNvSpPr>
                  <a:spLocks noChangeArrowheads="1"/>
                </p:cNvSpPr>
                <p:nvPr/>
              </p:nvSpPr>
              <p:spPr bwMode="auto">
                <a:xfrm rot="866812">
                  <a:off x="975" y="2160"/>
                  <a:ext cx="91" cy="182"/>
                </a:xfrm>
                <a:prstGeom prst="ellipse">
                  <a:avLst/>
                </a:prstGeom>
                <a:solidFill>
                  <a:schemeClr val="folHlink"/>
                </a:solidFill>
                <a:ln w="9525">
                  <a:noFill/>
                  <a:round/>
                  <a:headEnd/>
                  <a:tailEnd/>
                </a:ln>
                <a:effectLst/>
              </p:spPr>
              <p:txBody>
                <a:bodyPr wrap="none" anchor="ctr"/>
                <a:lstStyle/>
                <a:p>
                  <a:endParaRPr lang="ja-JP" altLang="en-US"/>
                </a:p>
              </p:txBody>
            </p:sp>
            <p:grpSp>
              <p:nvGrpSpPr>
                <p:cNvPr id="28" name="Group 123"/>
                <p:cNvGrpSpPr>
                  <a:grpSpLocks/>
                </p:cNvGrpSpPr>
                <p:nvPr/>
              </p:nvGrpSpPr>
              <p:grpSpPr bwMode="auto">
                <a:xfrm>
                  <a:off x="405" y="1979"/>
                  <a:ext cx="617" cy="738"/>
                  <a:chOff x="2018" y="2432"/>
                  <a:chExt cx="1361" cy="1587"/>
                </a:xfrm>
              </p:grpSpPr>
              <p:sp>
                <p:nvSpPr>
                  <p:cNvPr id="326780" name="Oval 124"/>
                  <p:cNvSpPr>
                    <a:spLocks noChangeArrowheads="1"/>
                  </p:cNvSpPr>
                  <p:nvPr/>
                </p:nvSpPr>
                <p:spPr bwMode="auto">
                  <a:xfrm>
                    <a:off x="2018"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781" name="Oval 125"/>
                  <p:cNvSpPr>
                    <a:spLocks noChangeArrowheads="1"/>
                  </p:cNvSpPr>
                  <p:nvPr/>
                </p:nvSpPr>
                <p:spPr bwMode="auto">
                  <a:xfrm>
                    <a:off x="2653"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782" name="Rectangle 126"/>
                  <p:cNvSpPr>
                    <a:spLocks noChangeArrowheads="1"/>
                  </p:cNvSpPr>
                  <p:nvPr/>
                </p:nvSpPr>
                <p:spPr bwMode="auto">
                  <a:xfrm>
                    <a:off x="2018" y="2659"/>
                    <a:ext cx="1361" cy="408"/>
                  </a:xfrm>
                  <a:prstGeom prst="rect">
                    <a:avLst/>
                  </a:prstGeom>
                  <a:solidFill>
                    <a:schemeClr val="tx1"/>
                  </a:solidFill>
                  <a:ln w="9525">
                    <a:noFill/>
                    <a:miter lim="800000"/>
                    <a:headEnd/>
                    <a:tailEnd/>
                  </a:ln>
                  <a:effectLst/>
                </p:spPr>
                <p:txBody>
                  <a:bodyPr wrap="none" anchor="ctr"/>
                  <a:lstStyle/>
                  <a:p>
                    <a:endParaRPr lang="ja-JP" altLang="en-US"/>
                  </a:p>
                </p:txBody>
              </p:sp>
              <p:sp>
                <p:nvSpPr>
                  <p:cNvPr id="326783" name="Oval 127"/>
                  <p:cNvSpPr>
                    <a:spLocks noChangeArrowheads="1"/>
                  </p:cNvSpPr>
                  <p:nvPr/>
                </p:nvSpPr>
                <p:spPr bwMode="auto">
                  <a:xfrm>
                    <a:off x="2018" y="2795"/>
                    <a:ext cx="1361" cy="576"/>
                  </a:xfrm>
                  <a:prstGeom prst="ellipse">
                    <a:avLst/>
                  </a:prstGeom>
                  <a:solidFill>
                    <a:schemeClr val="tx1"/>
                  </a:solidFill>
                  <a:ln w="9525">
                    <a:noFill/>
                    <a:round/>
                    <a:headEnd/>
                    <a:tailEnd/>
                  </a:ln>
                  <a:effectLst/>
                </p:spPr>
                <p:txBody>
                  <a:bodyPr wrap="none" anchor="ctr"/>
                  <a:lstStyle/>
                  <a:p>
                    <a:endParaRPr lang="ja-JP" altLang="en-US"/>
                  </a:p>
                </p:txBody>
              </p:sp>
              <p:sp>
                <p:nvSpPr>
                  <p:cNvPr id="326784" name="Oval 128"/>
                  <p:cNvSpPr>
                    <a:spLocks noChangeArrowheads="1"/>
                  </p:cNvSpPr>
                  <p:nvPr/>
                </p:nvSpPr>
                <p:spPr bwMode="auto">
                  <a:xfrm rot="1138413">
                    <a:off x="2064" y="2704"/>
                    <a:ext cx="576" cy="1315"/>
                  </a:xfrm>
                  <a:prstGeom prst="ellipse">
                    <a:avLst/>
                  </a:prstGeom>
                  <a:solidFill>
                    <a:schemeClr val="tx1"/>
                  </a:solidFill>
                  <a:ln w="9525">
                    <a:noFill/>
                    <a:round/>
                    <a:headEnd/>
                    <a:tailEnd/>
                  </a:ln>
                  <a:effectLst/>
                </p:spPr>
                <p:txBody>
                  <a:bodyPr wrap="none" anchor="ctr"/>
                  <a:lstStyle/>
                  <a:p>
                    <a:endParaRPr lang="ja-JP" altLang="en-US"/>
                  </a:p>
                </p:txBody>
              </p:sp>
              <p:sp>
                <p:nvSpPr>
                  <p:cNvPr id="326785" name="Oval 129"/>
                  <p:cNvSpPr>
                    <a:spLocks noChangeArrowheads="1"/>
                  </p:cNvSpPr>
                  <p:nvPr/>
                </p:nvSpPr>
                <p:spPr bwMode="auto">
                  <a:xfrm rot="-888786">
                    <a:off x="2699" y="2704"/>
                    <a:ext cx="576" cy="1315"/>
                  </a:xfrm>
                  <a:prstGeom prst="ellipse">
                    <a:avLst/>
                  </a:prstGeom>
                  <a:solidFill>
                    <a:schemeClr val="tx1"/>
                  </a:solidFill>
                  <a:ln w="9525">
                    <a:noFill/>
                    <a:round/>
                    <a:headEnd/>
                    <a:tailEnd/>
                  </a:ln>
                  <a:effectLst/>
                </p:spPr>
                <p:txBody>
                  <a:bodyPr wrap="none" anchor="ctr"/>
                  <a:lstStyle/>
                  <a:p>
                    <a:endParaRPr lang="ja-JP" altLang="en-US"/>
                  </a:p>
                </p:txBody>
              </p:sp>
            </p:grpSp>
          </p:grpSp>
        </p:grpSp>
        <p:sp>
          <p:nvSpPr>
            <p:cNvPr id="326786" name="Line 130"/>
            <p:cNvSpPr>
              <a:spLocks noChangeShapeType="1"/>
            </p:cNvSpPr>
            <p:nvPr/>
          </p:nvSpPr>
          <p:spPr bwMode="auto">
            <a:xfrm>
              <a:off x="884" y="2976"/>
              <a:ext cx="46" cy="318"/>
            </a:xfrm>
            <a:prstGeom prst="line">
              <a:avLst/>
            </a:prstGeom>
            <a:noFill/>
            <a:ln w="9525">
              <a:solidFill>
                <a:schemeClr val="bg2"/>
              </a:solidFill>
              <a:round/>
              <a:headEnd type="triangle" w="med" len="med"/>
              <a:tailEnd/>
            </a:ln>
            <a:effectLst/>
          </p:spPr>
          <p:txBody>
            <a:bodyPr/>
            <a:lstStyle/>
            <a:p>
              <a:endParaRPr lang="ja-JP" altLang="en-US"/>
            </a:p>
          </p:txBody>
        </p:sp>
        <p:sp>
          <p:nvSpPr>
            <p:cNvPr id="326787" name="Text Box 131"/>
            <p:cNvSpPr txBox="1">
              <a:spLocks noChangeArrowheads="1"/>
            </p:cNvSpPr>
            <p:nvPr/>
          </p:nvSpPr>
          <p:spPr bwMode="auto">
            <a:xfrm>
              <a:off x="158" y="3249"/>
              <a:ext cx="1142" cy="212"/>
            </a:xfrm>
            <a:prstGeom prst="rect">
              <a:avLst/>
            </a:prstGeom>
            <a:noFill/>
            <a:ln w="9525">
              <a:noFill/>
              <a:miter lim="800000"/>
              <a:headEnd/>
              <a:tailEnd/>
            </a:ln>
            <a:effectLst/>
          </p:spPr>
          <p:txBody>
            <a:bodyPr wrap="none">
              <a:spAutoFit/>
            </a:bodyPr>
            <a:lstStyle/>
            <a:p>
              <a:r>
                <a:rPr lang="ja-JP" altLang="en-US" sz="1600" b="1" u="none" dirty="0"/>
                <a:t>歯をささえている骨</a:t>
              </a:r>
            </a:p>
          </p:txBody>
        </p:sp>
      </p:grpSp>
      <p:sp>
        <p:nvSpPr>
          <p:cNvPr id="326788" name="Line 132"/>
          <p:cNvSpPr>
            <a:spLocks noChangeShapeType="1"/>
          </p:cNvSpPr>
          <p:nvPr/>
        </p:nvSpPr>
        <p:spPr bwMode="auto">
          <a:xfrm>
            <a:off x="585548" y="3577953"/>
            <a:ext cx="7488634" cy="431725"/>
          </a:xfrm>
          <a:prstGeom prst="line">
            <a:avLst/>
          </a:prstGeom>
          <a:noFill/>
          <a:ln w="57150">
            <a:solidFill>
              <a:schemeClr val="accent5">
                <a:lumMod val="60000"/>
                <a:lumOff val="40000"/>
              </a:schemeClr>
            </a:solidFill>
            <a:round/>
            <a:headEnd/>
            <a:tailEnd type="triangle" w="med" len="med"/>
          </a:ln>
          <a:effectLst/>
        </p:spPr>
        <p:txBody>
          <a:bodyPr/>
          <a:lstStyle/>
          <a:p>
            <a:endParaRPr lang="ja-JP" altLang="en-US"/>
          </a:p>
        </p:txBody>
      </p:sp>
      <p:sp>
        <p:nvSpPr>
          <p:cNvPr id="326789" name="Text Box 133"/>
          <p:cNvSpPr txBox="1">
            <a:spLocks noChangeArrowheads="1"/>
          </p:cNvSpPr>
          <p:nvPr/>
        </p:nvSpPr>
        <p:spPr bwMode="auto">
          <a:xfrm>
            <a:off x="1692691" y="5365680"/>
            <a:ext cx="5803192" cy="461665"/>
          </a:xfrm>
          <a:prstGeom prst="rect">
            <a:avLst/>
          </a:prstGeom>
          <a:noFill/>
          <a:ln w="9525">
            <a:noFill/>
            <a:miter lim="800000"/>
            <a:headEnd/>
            <a:tailEnd/>
          </a:ln>
          <a:effectLst/>
        </p:spPr>
        <p:txBody>
          <a:bodyPr wrap="none">
            <a:spAutoFit/>
          </a:bodyPr>
          <a:lstStyle/>
          <a:p>
            <a:r>
              <a:rPr lang="ja-JP" altLang="en-US" sz="2400" b="1" u="none" dirty="0">
                <a:solidFill>
                  <a:srgbClr val="FFC000"/>
                </a:solidFill>
              </a:rPr>
              <a:t>骨がやせて歯をささえている土台がなくなる</a:t>
            </a:r>
          </a:p>
        </p:txBody>
      </p:sp>
      <p:sp>
        <p:nvSpPr>
          <p:cNvPr id="326790" name="Text Box 134"/>
          <p:cNvSpPr txBox="1">
            <a:spLocks noChangeArrowheads="1"/>
          </p:cNvSpPr>
          <p:nvPr/>
        </p:nvSpPr>
        <p:spPr bwMode="auto">
          <a:xfrm>
            <a:off x="3851920" y="5961474"/>
            <a:ext cx="2661306" cy="707886"/>
          </a:xfrm>
          <a:prstGeom prst="rect">
            <a:avLst/>
          </a:prstGeom>
          <a:noFill/>
          <a:ln w="9525">
            <a:noFill/>
            <a:miter lim="800000"/>
            <a:headEnd/>
            <a:tailEnd/>
          </a:ln>
          <a:effectLst/>
        </p:spPr>
        <p:txBody>
          <a:bodyPr wrap="none">
            <a:spAutoFit/>
          </a:bodyPr>
          <a:lstStyle/>
          <a:p>
            <a:r>
              <a:rPr lang="ja-JP" altLang="en-US" sz="4000" b="1" u="none" dirty="0" smtClean="0">
                <a:solidFill>
                  <a:srgbClr val="FF0000"/>
                </a:solidFill>
              </a:rPr>
              <a:t>歯が抜ける</a:t>
            </a:r>
            <a:endParaRPr lang="ja-JP" altLang="en-US" sz="4000" b="1" u="none" dirty="0">
              <a:solidFill>
                <a:srgbClr val="FF0000"/>
              </a:solidFill>
            </a:endParaRPr>
          </a:p>
        </p:txBody>
      </p:sp>
      <p:sp>
        <p:nvSpPr>
          <p:cNvPr id="326792" name="Text Box 136"/>
          <p:cNvSpPr txBox="1">
            <a:spLocks noChangeArrowheads="1"/>
          </p:cNvSpPr>
          <p:nvPr/>
        </p:nvSpPr>
        <p:spPr bwMode="auto">
          <a:xfrm>
            <a:off x="893872" y="1958643"/>
            <a:ext cx="1068146" cy="246221"/>
          </a:xfrm>
          <a:prstGeom prst="rect">
            <a:avLst/>
          </a:prstGeom>
          <a:noFill/>
          <a:ln w="9525">
            <a:noFill/>
            <a:miter lim="800000"/>
            <a:headEnd/>
            <a:tailEnd/>
          </a:ln>
          <a:effectLst/>
        </p:spPr>
        <p:txBody>
          <a:bodyPr wrap="square">
            <a:spAutoFit/>
          </a:bodyPr>
          <a:lstStyle/>
          <a:p>
            <a:r>
              <a:rPr lang="ja-JP" altLang="en-US" sz="1000" b="1" u="none" dirty="0" smtClean="0"/>
              <a:t> し    に  く</a:t>
            </a:r>
            <a:r>
              <a:rPr lang="ja-JP" altLang="en-US" sz="1000" b="1" u="none" dirty="0"/>
              <a:t>　</a:t>
            </a:r>
            <a:r>
              <a:rPr lang="ja-JP" altLang="en-US" sz="1000" b="1" u="none" dirty="0" smtClean="0"/>
              <a:t>え ん</a:t>
            </a:r>
            <a:endParaRPr lang="ja-JP" altLang="en-US" sz="1000" b="1" u="none" dirty="0"/>
          </a:p>
        </p:txBody>
      </p:sp>
      <p:sp>
        <p:nvSpPr>
          <p:cNvPr id="326793" name="Text Box 137"/>
          <p:cNvSpPr txBox="1">
            <a:spLocks noChangeArrowheads="1"/>
          </p:cNvSpPr>
          <p:nvPr/>
        </p:nvSpPr>
        <p:spPr bwMode="auto">
          <a:xfrm>
            <a:off x="3851920" y="1916832"/>
            <a:ext cx="1063112" cy="246221"/>
          </a:xfrm>
          <a:prstGeom prst="rect">
            <a:avLst/>
          </a:prstGeom>
          <a:noFill/>
          <a:ln w="9525">
            <a:noFill/>
            <a:miter lim="800000"/>
            <a:headEnd/>
            <a:tailEnd/>
          </a:ln>
          <a:effectLst/>
        </p:spPr>
        <p:txBody>
          <a:bodyPr wrap="none">
            <a:spAutoFit/>
          </a:bodyPr>
          <a:lstStyle/>
          <a:p>
            <a:r>
              <a:rPr lang="ja-JP" altLang="en-US" sz="1000" b="1" u="none" dirty="0"/>
              <a:t>し　 しゅう  </a:t>
            </a:r>
            <a:r>
              <a:rPr lang="ja-JP" altLang="en-US" sz="1000" b="1" dirty="0" smtClean="0"/>
              <a:t>びょう</a:t>
            </a:r>
            <a:endParaRPr lang="ja-JP" altLang="en-US" sz="1000" b="1" u="none" dirty="0"/>
          </a:p>
        </p:txBody>
      </p:sp>
      <p:grpSp>
        <p:nvGrpSpPr>
          <p:cNvPr id="29" name="Group 138"/>
          <p:cNvGrpSpPr>
            <a:grpSpLocks/>
          </p:cNvGrpSpPr>
          <p:nvPr/>
        </p:nvGrpSpPr>
        <p:grpSpPr bwMode="auto">
          <a:xfrm>
            <a:off x="0" y="118451"/>
            <a:ext cx="9143998" cy="1063625"/>
            <a:chOff x="0" y="371"/>
            <a:chExt cx="5760" cy="670"/>
          </a:xfrm>
        </p:grpSpPr>
        <p:sp>
          <p:nvSpPr>
            <p:cNvPr id="326795" name="Text Box 139"/>
            <p:cNvSpPr txBox="1">
              <a:spLocks noChangeArrowheads="1"/>
            </p:cNvSpPr>
            <p:nvPr/>
          </p:nvSpPr>
          <p:spPr bwMode="auto">
            <a:xfrm>
              <a:off x="2477" y="371"/>
              <a:ext cx="1385" cy="213"/>
            </a:xfrm>
            <a:prstGeom prst="rect">
              <a:avLst/>
            </a:prstGeom>
            <a:noFill/>
            <a:ln w="9525">
              <a:noFill/>
              <a:miter lim="800000"/>
              <a:headEnd/>
              <a:tailEnd/>
            </a:ln>
            <a:effectLst/>
          </p:spPr>
          <p:txBody>
            <a:bodyPr wrap="square">
              <a:spAutoFit/>
            </a:bodyPr>
            <a:lstStyle/>
            <a:p>
              <a:r>
                <a:rPr lang="ja-JP" altLang="en-US" sz="1600" b="1" u="none" dirty="0" smtClean="0">
                  <a:solidFill>
                    <a:srgbClr val="FFFF00"/>
                  </a:solidFill>
                  <a:latin typeface="ＭＳ Ｐゴシック" charset="-128"/>
                </a:rPr>
                <a:t>し     </a:t>
              </a:r>
              <a:r>
                <a:rPr lang="ja-JP" altLang="en-US" sz="1600" b="1" u="none" dirty="0">
                  <a:solidFill>
                    <a:srgbClr val="FFFF00"/>
                  </a:solidFill>
                  <a:latin typeface="ＭＳ Ｐゴシック" charset="-128"/>
                </a:rPr>
                <a:t>しゅう   </a:t>
              </a:r>
              <a:r>
                <a:rPr lang="ja-JP" altLang="en-US" sz="1600" b="1" u="none" dirty="0" smtClean="0">
                  <a:solidFill>
                    <a:srgbClr val="FFFF00"/>
                  </a:solidFill>
                  <a:latin typeface="ＭＳ Ｐゴシック" charset="-128"/>
                </a:rPr>
                <a:t> びょう </a:t>
              </a:r>
              <a:endParaRPr lang="ja-JP" altLang="en-US" sz="1600" b="1" u="none" dirty="0">
                <a:solidFill>
                  <a:srgbClr val="FFFF00"/>
                </a:solidFill>
                <a:latin typeface="ＭＳ Ｐゴシック" charset="-128"/>
              </a:endParaRPr>
            </a:p>
          </p:txBody>
        </p:sp>
        <p:sp>
          <p:nvSpPr>
            <p:cNvPr id="326796" name="Rectangle 140"/>
            <p:cNvSpPr>
              <a:spLocks noChangeArrowheads="1"/>
            </p:cNvSpPr>
            <p:nvPr/>
          </p:nvSpPr>
          <p:spPr bwMode="auto">
            <a:xfrm>
              <a:off x="0" y="459"/>
              <a:ext cx="5760" cy="582"/>
            </a:xfrm>
            <a:prstGeom prst="rect">
              <a:avLst/>
            </a:prstGeom>
            <a:noFill/>
            <a:ln w="9525">
              <a:noFill/>
              <a:miter lim="800000"/>
              <a:headEnd/>
              <a:tailEnd/>
            </a:ln>
            <a:effectLst/>
          </p:spPr>
          <p:txBody>
            <a:bodyPr wrap="square">
              <a:spAutoFit/>
            </a:bodyPr>
            <a:lstStyle/>
            <a:p>
              <a:pPr algn="ctr"/>
              <a:r>
                <a:rPr lang="ja-JP" altLang="en-US" sz="5400" b="1" u="none" dirty="0" smtClean="0">
                  <a:solidFill>
                    <a:srgbClr val="FFFF00"/>
                  </a:solidFill>
                  <a:latin typeface="ＭＳ Ｐゴシック" charset="-128"/>
                </a:rPr>
                <a:t>歯肉炎・歯周病の進行</a:t>
              </a:r>
              <a:endParaRPr lang="ja-JP" altLang="en-US" sz="5400" b="1" u="none" dirty="0">
                <a:solidFill>
                  <a:srgbClr val="FFFF00"/>
                </a:solidFill>
                <a:latin typeface="ＭＳ Ｐゴシック" charset="-128"/>
              </a:endParaRPr>
            </a:p>
          </p:txBody>
        </p:sp>
      </p:grpSp>
      <p:sp>
        <p:nvSpPr>
          <p:cNvPr id="141" name="テキスト ボックス 140"/>
          <p:cNvSpPr txBox="1"/>
          <p:nvPr/>
        </p:nvSpPr>
        <p:spPr>
          <a:xfrm>
            <a:off x="1499651" y="143377"/>
            <a:ext cx="2101280" cy="338554"/>
          </a:xfrm>
          <a:prstGeom prst="rect">
            <a:avLst/>
          </a:prstGeom>
          <a:noFill/>
        </p:spPr>
        <p:txBody>
          <a:bodyPr wrap="square" rtlCol="0">
            <a:spAutoFit/>
          </a:bodyPr>
          <a:lstStyle/>
          <a:p>
            <a:r>
              <a:rPr kumimoji="1" lang="ja-JP" altLang="en-US" sz="1600" b="1" dirty="0" smtClean="0">
                <a:solidFill>
                  <a:srgbClr val="FFFF00"/>
                </a:solidFill>
              </a:rPr>
              <a:t>し       に    く　  え  ん</a:t>
            </a:r>
            <a:endParaRPr kumimoji="1" lang="ja-JP" altLang="en-US" sz="1600" b="1" dirty="0">
              <a:solidFill>
                <a:srgbClr val="FFFF00"/>
              </a:solidFill>
            </a:endParaRPr>
          </a:p>
        </p:txBody>
      </p:sp>
      <p:sp>
        <p:nvSpPr>
          <p:cNvPr id="142" name="右矢印 141"/>
          <p:cNvSpPr/>
          <p:nvPr/>
        </p:nvSpPr>
        <p:spPr>
          <a:xfrm>
            <a:off x="2627784" y="6093296"/>
            <a:ext cx="648072"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017176" y="5808940"/>
            <a:ext cx="391454" cy="338554"/>
          </a:xfrm>
          <a:prstGeom prst="rect">
            <a:avLst/>
          </a:prstGeom>
          <a:noFill/>
        </p:spPr>
        <p:txBody>
          <a:bodyPr wrap="none" rtlCol="0">
            <a:spAutoFit/>
          </a:bodyPr>
          <a:lstStyle/>
          <a:p>
            <a:r>
              <a:rPr lang="ja-JP" altLang="en-US" sz="1600" b="1" dirty="0">
                <a:solidFill>
                  <a:srgbClr val="FF0000"/>
                </a:solidFill>
              </a:rPr>
              <a:t>ぬ</a:t>
            </a:r>
            <a:endParaRPr kumimoji="1" lang="ja-JP" altLang="en-US" sz="1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6792"/>
                                        </p:tgtEl>
                                        <p:attrNameLst>
                                          <p:attrName>style.visibility</p:attrName>
                                        </p:attrNameLst>
                                      </p:cBhvr>
                                      <p:to>
                                        <p:strVal val="visible"/>
                                      </p:to>
                                    </p:set>
                                    <p:animEffect transition="in" filter="checkerboard(across)">
                                      <p:cBhvr>
                                        <p:cTn id="7" dur="1000"/>
                                        <p:tgtEl>
                                          <p:spTgt spid="3267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6761"/>
                                        </p:tgtEl>
                                        <p:attrNameLst>
                                          <p:attrName>style.visibility</p:attrName>
                                        </p:attrNameLst>
                                      </p:cBhvr>
                                      <p:to>
                                        <p:strVal val="visible"/>
                                      </p:to>
                                    </p:set>
                                    <p:animEffect transition="in" filter="checkerboard(across)">
                                      <p:cBhvr>
                                        <p:cTn id="10" dur="1000"/>
                                        <p:tgtEl>
                                          <p:spTgt spid="326761"/>
                                        </p:tgtEl>
                                      </p:cBhvr>
                                    </p:animEffect>
                                  </p:childTnLst>
                                </p:cTn>
                              </p:par>
                              <p:par>
                                <p:cTn id="11" presetID="5"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1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26765"/>
                                        </p:tgtEl>
                                        <p:attrNameLst>
                                          <p:attrName>style.visibility</p:attrName>
                                        </p:attrNameLst>
                                      </p:cBhvr>
                                      <p:to>
                                        <p:strVal val="visible"/>
                                      </p:to>
                                    </p:set>
                                    <p:animEffect transition="in" filter="checkerboard(across)">
                                      <p:cBhvr>
                                        <p:cTn id="18" dur="500"/>
                                        <p:tgtEl>
                                          <p:spTgt spid="32676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26793"/>
                                        </p:tgtEl>
                                        <p:attrNameLst>
                                          <p:attrName>style.visibility</p:attrName>
                                        </p:attrNameLst>
                                      </p:cBhvr>
                                      <p:to>
                                        <p:strVal val="visible"/>
                                      </p:to>
                                    </p:set>
                                    <p:animEffect transition="in" filter="checkerboard(across)">
                                      <p:cBhvr>
                                        <p:cTn id="21" dur="1000"/>
                                        <p:tgtEl>
                                          <p:spTgt spid="32679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26762"/>
                                        </p:tgtEl>
                                        <p:attrNameLst>
                                          <p:attrName>style.visibility</p:attrName>
                                        </p:attrNameLst>
                                      </p:cBhvr>
                                      <p:to>
                                        <p:strVal val="visible"/>
                                      </p:to>
                                    </p:set>
                                    <p:animEffect transition="in" filter="checkerboard(across)">
                                      <p:cBhvr>
                                        <p:cTn id="24" dur="1000"/>
                                        <p:tgtEl>
                                          <p:spTgt spid="326762"/>
                                        </p:tgtEl>
                                      </p:cBhvr>
                                    </p:animEffect>
                                  </p:childTnLst>
                                </p:cTn>
                              </p:par>
                              <p:par>
                                <p:cTn id="25" presetID="5"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26766"/>
                                        </p:tgtEl>
                                        <p:attrNameLst>
                                          <p:attrName>style.visibility</p:attrName>
                                        </p:attrNameLst>
                                      </p:cBhvr>
                                      <p:to>
                                        <p:strVal val="visible"/>
                                      </p:to>
                                    </p:set>
                                    <p:animEffect transition="in" filter="checkerboard(across)">
                                      <p:cBhvr>
                                        <p:cTn id="32" dur="1000"/>
                                        <p:tgtEl>
                                          <p:spTgt spid="32676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26763"/>
                                        </p:tgtEl>
                                        <p:attrNameLst>
                                          <p:attrName>style.visibility</p:attrName>
                                        </p:attrNameLst>
                                      </p:cBhvr>
                                      <p:to>
                                        <p:strVal val="visible"/>
                                      </p:to>
                                    </p:set>
                                    <p:animEffect transition="in" filter="checkerboard(across)">
                                      <p:cBhvr>
                                        <p:cTn id="35" dur="1000"/>
                                        <p:tgtEl>
                                          <p:spTgt spid="326763"/>
                                        </p:tgtEl>
                                      </p:cBhvr>
                                    </p:animEffect>
                                  </p:childTnLst>
                                </p:cTn>
                              </p:par>
                              <p:par>
                                <p:cTn id="36" presetID="5" presetClass="entr" presetSubtype="1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1000"/>
                                        <p:tgtEl>
                                          <p:spTgt spid="7"/>
                                        </p:tgtEl>
                                      </p:cBhvr>
                                    </p:animEffect>
                                  </p:childTnLst>
                                </p:cTn>
                              </p:par>
                            </p:childTnLst>
                          </p:cTn>
                        </p:par>
                        <p:par>
                          <p:cTn id="39" fill="hold">
                            <p:stCondLst>
                              <p:cond delay="1000"/>
                            </p:stCondLst>
                            <p:childTnLst>
                              <p:par>
                                <p:cTn id="40" presetID="5" presetClass="entr" presetSubtype="10" fill="hold" grpId="0" nodeType="afterEffect">
                                  <p:stCondLst>
                                    <p:cond delay="500"/>
                                  </p:stCondLst>
                                  <p:childTnLst>
                                    <p:set>
                                      <p:cBhvr>
                                        <p:cTn id="41" dur="1" fill="hold">
                                          <p:stCondLst>
                                            <p:cond delay="0"/>
                                          </p:stCondLst>
                                        </p:cTn>
                                        <p:tgtEl>
                                          <p:spTgt spid="326788"/>
                                        </p:tgtEl>
                                        <p:attrNameLst>
                                          <p:attrName>style.visibility</p:attrName>
                                        </p:attrNameLst>
                                      </p:cBhvr>
                                      <p:to>
                                        <p:strVal val="visible"/>
                                      </p:to>
                                    </p:set>
                                    <p:animEffect transition="in" filter="checkerboard(across)">
                                      <p:cBhvr>
                                        <p:cTn id="42" dur="1000"/>
                                        <p:tgtEl>
                                          <p:spTgt spid="326788"/>
                                        </p:tgtEl>
                                      </p:cBhvr>
                                    </p:animEffect>
                                  </p:childTnLst>
                                </p:cTn>
                              </p:par>
                              <p:par>
                                <p:cTn id="43" presetID="5" presetClass="entr" presetSubtype="10" fill="hold" grpId="0" nodeType="withEffect">
                                  <p:stCondLst>
                                    <p:cond delay="500"/>
                                  </p:stCondLst>
                                  <p:childTnLst>
                                    <p:set>
                                      <p:cBhvr>
                                        <p:cTn id="44" dur="1" fill="hold">
                                          <p:stCondLst>
                                            <p:cond delay="0"/>
                                          </p:stCondLst>
                                        </p:cTn>
                                        <p:tgtEl>
                                          <p:spTgt spid="326789"/>
                                        </p:tgtEl>
                                        <p:attrNameLst>
                                          <p:attrName>style.visibility</p:attrName>
                                        </p:attrNameLst>
                                      </p:cBhvr>
                                      <p:to>
                                        <p:strVal val="visible"/>
                                      </p:to>
                                    </p:set>
                                    <p:animEffect transition="in" filter="checkerboard(across)">
                                      <p:cBhvr>
                                        <p:cTn id="45" dur="1000"/>
                                        <p:tgtEl>
                                          <p:spTgt spid="326789"/>
                                        </p:tgtEl>
                                      </p:cBhvr>
                                    </p:animEffect>
                                  </p:childTnLst>
                                </p:cTn>
                              </p:par>
                            </p:childTnLst>
                          </p:cTn>
                        </p:par>
                        <p:par>
                          <p:cTn id="46" fill="hold">
                            <p:stCondLst>
                              <p:cond delay="2500"/>
                            </p:stCondLst>
                            <p:childTnLst>
                              <p:par>
                                <p:cTn id="47" presetID="5" presetClass="entr" presetSubtype="10" fill="hold" grpId="0" nodeType="afterEffect">
                                  <p:stCondLst>
                                    <p:cond delay="1000"/>
                                  </p:stCondLst>
                                  <p:childTnLst>
                                    <p:set>
                                      <p:cBhvr>
                                        <p:cTn id="48" dur="1" fill="hold">
                                          <p:stCondLst>
                                            <p:cond delay="0"/>
                                          </p:stCondLst>
                                        </p:cTn>
                                        <p:tgtEl>
                                          <p:spTgt spid="142"/>
                                        </p:tgtEl>
                                        <p:attrNameLst>
                                          <p:attrName>style.visibility</p:attrName>
                                        </p:attrNameLst>
                                      </p:cBhvr>
                                      <p:to>
                                        <p:strVal val="visible"/>
                                      </p:to>
                                    </p:set>
                                    <p:animEffect transition="in" filter="checkerboard(across)">
                                      <p:cBhvr>
                                        <p:cTn id="49" dur="500"/>
                                        <p:tgtEl>
                                          <p:spTgt spid="142"/>
                                        </p:tgtEl>
                                      </p:cBhvr>
                                    </p:animEffect>
                                  </p:childTnLst>
                                </p:cTn>
                              </p:par>
                              <p:par>
                                <p:cTn id="50" presetID="5" presetClass="entr" presetSubtype="10" fill="hold" grpId="0" nodeType="withEffect">
                                  <p:stCondLst>
                                    <p:cond delay="1000"/>
                                  </p:stCondLst>
                                  <p:childTnLst>
                                    <p:set>
                                      <p:cBhvr>
                                        <p:cTn id="51" dur="1" fill="hold">
                                          <p:stCondLst>
                                            <p:cond delay="0"/>
                                          </p:stCondLst>
                                        </p:cTn>
                                        <p:tgtEl>
                                          <p:spTgt spid="326790"/>
                                        </p:tgtEl>
                                        <p:attrNameLst>
                                          <p:attrName>style.visibility</p:attrName>
                                        </p:attrNameLst>
                                      </p:cBhvr>
                                      <p:to>
                                        <p:strVal val="visible"/>
                                      </p:to>
                                    </p:set>
                                    <p:animEffect transition="in" filter="checkerboard(across)">
                                      <p:cBhvr>
                                        <p:cTn id="52" dur="1000"/>
                                        <p:tgtEl>
                                          <p:spTgt spid="326790"/>
                                        </p:tgtEl>
                                      </p:cBhvr>
                                    </p:animEffect>
                                  </p:childTnLst>
                                </p:cTn>
                              </p:par>
                              <p:par>
                                <p:cTn id="53" presetID="5" presetClass="entr" presetSubtype="1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Effect transition="in" filter="checkerboard(across)">
                                      <p:cBhvr>
                                        <p:cTn id="5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761" grpId="0"/>
      <p:bldP spid="326762" grpId="0"/>
      <p:bldP spid="326763" grpId="0"/>
      <p:bldP spid="326765" grpId="0" animBg="1"/>
      <p:bldP spid="326766" grpId="0" animBg="1"/>
      <p:bldP spid="326788" grpId="0" animBg="1"/>
      <p:bldP spid="326789" grpId="0"/>
      <p:bldP spid="326790" grpId="0"/>
      <p:bldP spid="326792" grpId="0"/>
      <p:bldP spid="326793" grpId="0"/>
      <p:bldP spid="142"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magata\Desktop\名称未設定フォルダ\日下　正行_2014.05.13_L010.jpg"/>
          <p:cNvPicPr>
            <a:picLocks noChangeAspect="1" noChangeArrowheads="1"/>
          </p:cNvPicPr>
          <p:nvPr/>
        </p:nvPicPr>
        <p:blipFill>
          <a:blip r:embed="rId3" cstate="print"/>
          <a:srcRect/>
          <a:stretch>
            <a:fillRect/>
          </a:stretch>
        </p:blipFill>
        <p:spPr bwMode="auto">
          <a:xfrm>
            <a:off x="755576" y="1268760"/>
            <a:ext cx="7704856" cy="5117022"/>
          </a:xfrm>
          <a:prstGeom prst="rect">
            <a:avLst/>
          </a:prstGeom>
          <a:noFill/>
        </p:spPr>
      </p:pic>
      <p:sp>
        <p:nvSpPr>
          <p:cNvPr id="4" name="テキスト ボックス 3"/>
          <p:cNvSpPr txBox="1"/>
          <p:nvPr/>
        </p:nvSpPr>
        <p:spPr>
          <a:xfrm>
            <a:off x="2204149" y="188640"/>
            <a:ext cx="5032147" cy="769441"/>
          </a:xfrm>
          <a:prstGeom prst="rect">
            <a:avLst/>
          </a:prstGeom>
          <a:noFill/>
        </p:spPr>
        <p:txBody>
          <a:bodyPr wrap="none" rtlCol="0">
            <a:spAutoFit/>
          </a:bodyPr>
          <a:lstStyle/>
          <a:p>
            <a:r>
              <a:rPr kumimoji="1" lang="ja-JP" altLang="en-US" sz="4400" b="1" dirty="0" smtClean="0">
                <a:solidFill>
                  <a:srgbClr val="FF0000"/>
                </a:solidFill>
              </a:rPr>
              <a:t>歯周病が進行すると</a:t>
            </a:r>
            <a:endParaRPr kumimoji="1" lang="ja-JP" altLang="en-US" sz="4400" b="1" dirty="0">
              <a:solidFill>
                <a:srgbClr val="FF0000"/>
              </a:solidFill>
            </a:endParaRPr>
          </a:p>
        </p:txBody>
      </p:sp>
      <p:sp>
        <p:nvSpPr>
          <p:cNvPr id="5" name="テキスト ボックス 4"/>
          <p:cNvSpPr txBox="1"/>
          <p:nvPr/>
        </p:nvSpPr>
        <p:spPr>
          <a:xfrm>
            <a:off x="2411760" y="34751"/>
            <a:ext cx="1654620" cy="307777"/>
          </a:xfrm>
          <a:prstGeom prst="rect">
            <a:avLst/>
          </a:prstGeom>
          <a:noFill/>
        </p:spPr>
        <p:txBody>
          <a:bodyPr wrap="none" rtlCol="0">
            <a:spAutoFit/>
          </a:bodyPr>
          <a:lstStyle/>
          <a:p>
            <a:r>
              <a:rPr lang="ja-JP" altLang="en-US" sz="1400" b="1" dirty="0">
                <a:solidFill>
                  <a:srgbClr val="FF0000"/>
                </a:solidFill>
              </a:rPr>
              <a:t> </a:t>
            </a:r>
            <a:r>
              <a:rPr lang="ja-JP" altLang="en-US" sz="1400" b="1" dirty="0" smtClean="0">
                <a:solidFill>
                  <a:srgbClr val="FF0000"/>
                </a:solidFill>
              </a:rPr>
              <a:t>し      しゅう     びょう</a:t>
            </a:r>
            <a:endParaRPr kumimoji="1" lang="ja-JP" altLang="en-US" sz="1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95997" y="1484784"/>
            <a:ext cx="5540299" cy="769441"/>
          </a:xfrm>
          <a:prstGeom prst="rect">
            <a:avLst/>
          </a:prstGeom>
          <a:noFill/>
        </p:spPr>
        <p:txBody>
          <a:bodyPr wrap="none" rtlCol="0">
            <a:spAutoFit/>
          </a:bodyPr>
          <a:lstStyle/>
          <a:p>
            <a:r>
              <a:rPr kumimoji="1" lang="ja-JP" altLang="en-US" sz="4400" b="1" dirty="0" smtClean="0"/>
              <a:t>プラーク</a:t>
            </a:r>
            <a:r>
              <a:rPr lang="ja-JP" altLang="en-US" sz="4400" b="1" dirty="0" smtClean="0"/>
              <a:t>中</a:t>
            </a:r>
            <a:r>
              <a:rPr kumimoji="1" lang="ja-JP" altLang="en-US" sz="4400" b="1" dirty="0" smtClean="0"/>
              <a:t>の</a:t>
            </a:r>
            <a:r>
              <a:rPr lang="ja-JP" altLang="en-US" sz="4400" b="1" dirty="0" smtClean="0"/>
              <a:t>歯周病菌</a:t>
            </a:r>
            <a:endParaRPr kumimoji="1" lang="ja-JP" altLang="en-US" sz="4400" b="1" dirty="0"/>
          </a:p>
        </p:txBody>
      </p:sp>
      <p:sp>
        <p:nvSpPr>
          <p:cNvPr id="6" name="テキスト ボックス 5"/>
          <p:cNvSpPr txBox="1"/>
          <p:nvPr/>
        </p:nvSpPr>
        <p:spPr>
          <a:xfrm>
            <a:off x="3059832" y="6033482"/>
            <a:ext cx="3518912" cy="707886"/>
          </a:xfrm>
          <a:prstGeom prst="rect">
            <a:avLst/>
          </a:prstGeom>
          <a:noFill/>
        </p:spPr>
        <p:txBody>
          <a:bodyPr wrap="none" rtlCol="0">
            <a:spAutoFit/>
          </a:bodyPr>
          <a:lstStyle/>
          <a:p>
            <a:r>
              <a:rPr kumimoji="1" lang="ja-JP" altLang="en-US" sz="4000" b="1" dirty="0" smtClean="0">
                <a:solidFill>
                  <a:srgbClr val="FF3399"/>
                </a:solidFill>
              </a:rPr>
              <a:t>歯肉炎・歯周病</a:t>
            </a:r>
            <a:endParaRPr kumimoji="1" lang="ja-JP" altLang="en-US" sz="4000" b="1" dirty="0">
              <a:solidFill>
                <a:srgbClr val="FF3399"/>
              </a:solidFill>
            </a:endParaRPr>
          </a:p>
        </p:txBody>
      </p:sp>
      <p:sp>
        <p:nvSpPr>
          <p:cNvPr id="7" name="下矢印 6"/>
          <p:cNvSpPr/>
          <p:nvPr/>
        </p:nvSpPr>
        <p:spPr bwMode="auto">
          <a:xfrm>
            <a:off x="4289098" y="3012342"/>
            <a:ext cx="642942" cy="192882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sng" strike="noStrike" cap="none" normalizeH="0" baseline="0" smtClean="0">
              <a:ln>
                <a:noFill/>
              </a:ln>
              <a:solidFill>
                <a:schemeClr val="tx1"/>
              </a:solidFill>
              <a:effectLst/>
              <a:latin typeface="Tahoma" pitchFamily="34" charset="0"/>
              <a:ea typeface="ＭＳ Ｐゴシック" charset="-128"/>
            </a:endParaRPr>
          </a:p>
        </p:txBody>
      </p:sp>
      <p:sp>
        <p:nvSpPr>
          <p:cNvPr id="9" name="テキスト ボックス 8"/>
          <p:cNvSpPr txBox="1"/>
          <p:nvPr/>
        </p:nvSpPr>
        <p:spPr>
          <a:xfrm>
            <a:off x="5652120" y="2852936"/>
            <a:ext cx="1313180" cy="769441"/>
          </a:xfrm>
          <a:prstGeom prst="rect">
            <a:avLst/>
          </a:prstGeom>
          <a:noFill/>
        </p:spPr>
        <p:txBody>
          <a:bodyPr wrap="none" rtlCol="0">
            <a:spAutoFit/>
          </a:bodyPr>
          <a:lstStyle/>
          <a:p>
            <a:r>
              <a:rPr kumimoji="1" lang="ja-JP" altLang="en-US" sz="4400" b="1" dirty="0" smtClean="0">
                <a:solidFill>
                  <a:srgbClr val="FFFF00"/>
                </a:solidFill>
              </a:rPr>
              <a:t>毒素</a:t>
            </a:r>
            <a:endParaRPr kumimoji="1" lang="ja-JP" altLang="en-US" sz="4400" b="1" dirty="0">
              <a:solidFill>
                <a:srgbClr val="FFFF00"/>
              </a:solidFill>
            </a:endParaRPr>
          </a:p>
        </p:txBody>
      </p:sp>
      <p:cxnSp>
        <p:nvCxnSpPr>
          <p:cNvPr id="11" name="直線矢印コネクタ 10"/>
          <p:cNvCxnSpPr/>
          <p:nvPr/>
        </p:nvCxnSpPr>
        <p:spPr bwMode="auto">
          <a:xfrm flipH="1">
            <a:off x="5600905" y="5324482"/>
            <a:ext cx="720080" cy="548769"/>
          </a:xfrm>
          <a:prstGeom prst="straightConnector1">
            <a:avLst/>
          </a:prstGeom>
          <a:solidFill>
            <a:schemeClr val="accent1"/>
          </a:solidFill>
          <a:ln w="76200" cap="flat" cmpd="sng" algn="ctr">
            <a:solidFill>
              <a:srgbClr val="92D050"/>
            </a:solidFill>
            <a:prstDash val="solid"/>
            <a:round/>
            <a:headEnd type="none" w="med" len="med"/>
            <a:tailEnd type="arrow"/>
          </a:ln>
          <a:effectLst/>
        </p:spPr>
      </p:cxnSp>
      <p:cxnSp>
        <p:nvCxnSpPr>
          <p:cNvPr id="15" name="直線矢印コネクタ 14"/>
          <p:cNvCxnSpPr/>
          <p:nvPr/>
        </p:nvCxnSpPr>
        <p:spPr bwMode="auto">
          <a:xfrm>
            <a:off x="6300986" y="2204864"/>
            <a:ext cx="19999" cy="597154"/>
          </a:xfrm>
          <a:prstGeom prst="straightConnector1">
            <a:avLst/>
          </a:prstGeom>
          <a:solidFill>
            <a:schemeClr val="accent1"/>
          </a:solidFill>
          <a:ln w="76200" cap="flat" cmpd="sng" algn="ctr">
            <a:solidFill>
              <a:srgbClr val="92D050"/>
            </a:solidFill>
            <a:prstDash val="solid"/>
            <a:round/>
            <a:headEnd type="none" w="med" len="med"/>
            <a:tailEnd type="arrow"/>
          </a:ln>
          <a:effectLst/>
        </p:spPr>
      </p:cxnSp>
      <p:pic>
        <p:nvPicPr>
          <p:cNvPr id="10" name="図 9" descr="1281.jpg"/>
          <p:cNvPicPr>
            <a:picLocks noChangeAspect="1"/>
          </p:cNvPicPr>
          <p:nvPr/>
        </p:nvPicPr>
        <p:blipFill>
          <a:blip r:embed="rId3" cstate="print"/>
          <a:srcRect l="1929" t="1443" r="57878" b="40853"/>
          <a:stretch>
            <a:fillRect/>
          </a:stretch>
        </p:blipFill>
        <p:spPr>
          <a:xfrm rot="16200000">
            <a:off x="1044482" y="2225081"/>
            <a:ext cx="1923125" cy="3077000"/>
          </a:xfrm>
          <a:prstGeom prst="rect">
            <a:avLst/>
          </a:prstGeom>
        </p:spPr>
      </p:pic>
      <p:cxnSp>
        <p:nvCxnSpPr>
          <p:cNvPr id="17" name="直線矢印コネクタ 16"/>
          <p:cNvCxnSpPr/>
          <p:nvPr/>
        </p:nvCxnSpPr>
        <p:spPr>
          <a:xfrm>
            <a:off x="2915816" y="5147568"/>
            <a:ext cx="628729" cy="801712"/>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076056" y="4077072"/>
            <a:ext cx="3090911" cy="1323439"/>
          </a:xfrm>
          <a:prstGeom prst="rect">
            <a:avLst/>
          </a:prstGeom>
          <a:noFill/>
        </p:spPr>
        <p:txBody>
          <a:bodyPr wrap="none" rtlCol="0">
            <a:spAutoFit/>
          </a:bodyPr>
          <a:lstStyle/>
          <a:p>
            <a:r>
              <a:rPr kumimoji="1" lang="ja-JP" altLang="en-US" sz="4000" b="1" dirty="0" smtClean="0">
                <a:solidFill>
                  <a:srgbClr val="FFC000"/>
                </a:solidFill>
              </a:rPr>
              <a:t>歯肉の炎症　</a:t>
            </a:r>
            <a:endParaRPr kumimoji="1" lang="en-US" altLang="ja-JP" sz="4000" b="1" dirty="0" smtClean="0">
              <a:solidFill>
                <a:srgbClr val="FFC000"/>
              </a:solidFill>
            </a:endParaRPr>
          </a:p>
          <a:p>
            <a:r>
              <a:rPr kumimoji="1" lang="ja-JP" altLang="en-US" sz="4000" b="1" dirty="0" smtClean="0">
                <a:solidFill>
                  <a:srgbClr val="FFC000"/>
                </a:solidFill>
              </a:rPr>
              <a:t>ポケット形成</a:t>
            </a:r>
            <a:endParaRPr kumimoji="1" lang="ja-JP" altLang="en-US" sz="4000" b="1" dirty="0">
              <a:solidFill>
                <a:srgbClr val="FFC000"/>
              </a:solidFill>
            </a:endParaRPr>
          </a:p>
        </p:txBody>
      </p:sp>
      <p:cxnSp>
        <p:nvCxnSpPr>
          <p:cNvPr id="27" name="直線矢印コネクタ 26"/>
          <p:cNvCxnSpPr/>
          <p:nvPr/>
        </p:nvCxnSpPr>
        <p:spPr>
          <a:xfrm>
            <a:off x="6320985" y="3622377"/>
            <a:ext cx="0" cy="477342"/>
          </a:xfrm>
          <a:prstGeom prst="straightConnector1">
            <a:avLst/>
          </a:prstGeom>
          <a:ln w="762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1174276" y="260648"/>
            <a:ext cx="6795450" cy="1107663"/>
            <a:chOff x="1374400" y="260648"/>
            <a:chExt cx="5050103" cy="1107663"/>
          </a:xfrm>
        </p:grpSpPr>
        <p:sp>
          <p:nvSpPr>
            <p:cNvPr id="2" name="テキスト ボックス 1"/>
            <p:cNvSpPr txBox="1"/>
            <p:nvPr/>
          </p:nvSpPr>
          <p:spPr>
            <a:xfrm>
              <a:off x="1374400" y="444981"/>
              <a:ext cx="5050103" cy="923330"/>
            </a:xfrm>
            <a:prstGeom prst="rect">
              <a:avLst/>
            </a:prstGeom>
            <a:noFill/>
          </p:spPr>
          <p:txBody>
            <a:bodyPr wrap="none" rtlCol="0">
              <a:spAutoFit/>
            </a:bodyPr>
            <a:lstStyle/>
            <a:p>
              <a:pPr algn="ctr"/>
              <a:r>
                <a:rPr kumimoji="1" lang="ja-JP" altLang="en-US" sz="5400" b="1" dirty="0" smtClean="0">
                  <a:solidFill>
                    <a:srgbClr val="FFFF00"/>
                  </a:solidFill>
                </a:rPr>
                <a:t>歯肉炎・歯周病の原因</a:t>
              </a:r>
              <a:endParaRPr kumimoji="1" lang="ja-JP" altLang="en-US" sz="5400" b="1" dirty="0">
                <a:solidFill>
                  <a:srgbClr val="FFFF00"/>
                </a:solidFill>
              </a:endParaRPr>
            </a:p>
          </p:txBody>
        </p:sp>
        <p:sp>
          <p:nvSpPr>
            <p:cNvPr id="4" name="テキスト ボックス 3"/>
            <p:cNvSpPr txBox="1"/>
            <p:nvPr/>
          </p:nvSpPr>
          <p:spPr>
            <a:xfrm>
              <a:off x="1598374" y="260648"/>
              <a:ext cx="1434548" cy="369332"/>
            </a:xfrm>
            <a:prstGeom prst="rect">
              <a:avLst/>
            </a:prstGeom>
            <a:noFill/>
          </p:spPr>
          <p:txBody>
            <a:bodyPr wrap="none" rtlCol="0">
              <a:spAutoFit/>
            </a:bodyPr>
            <a:lstStyle/>
            <a:p>
              <a:pPr algn="ctr"/>
              <a:r>
                <a:rPr kumimoji="1" lang="ja-JP" altLang="en-US" b="1" dirty="0" smtClean="0">
                  <a:solidFill>
                    <a:srgbClr val="FFFF00"/>
                  </a:solidFill>
                </a:rPr>
                <a:t>し　　 に   く　え  ん</a:t>
              </a:r>
              <a:endParaRPr kumimoji="1" lang="ja-JP" altLang="en-US" b="1" dirty="0">
                <a:solidFill>
                  <a:srgbClr val="FFFF00"/>
                </a:solidFill>
              </a:endParaRPr>
            </a:p>
          </p:txBody>
        </p:sp>
        <p:sp>
          <p:nvSpPr>
            <p:cNvPr id="5" name="テキスト ボックス 4"/>
            <p:cNvSpPr txBox="1"/>
            <p:nvPr/>
          </p:nvSpPr>
          <p:spPr>
            <a:xfrm>
              <a:off x="2882696" y="260648"/>
              <a:ext cx="2376264" cy="369332"/>
            </a:xfrm>
            <a:prstGeom prst="rect">
              <a:avLst/>
            </a:prstGeom>
            <a:noFill/>
          </p:spPr>
          <p:txBody>
            <a:bodyPr wrap="square" rtlCol="0">
              <a:spAutoFit/>
            </a:bodyPr>
            <a:lstStyle/>
            <a:p>
              <a:pPr algn="ctr"/>
              <a:r>
                <a:rPr lang="ja-JP" altLang="en-US" b="1" dirty="0">
                  <a:solidFill>
                    <a:srgbClr val="FFFF00"/>
                  </a:solidFill>
                </a:rPr>
                <a:t> </a:t>
              </a:r>
              <a:r>
                <a:rPr kumimoji="1" lang="ja-JP" altLang="en-US" b="1" dirty="0" smtClean="0">
                  <a:solidFill>
                    <a:srgbClr val="FFFF00"/>
                  </a:solidFill>
                </a:rPr>
                <a:t>し   　しゅう　 びょう</a:t>
              </a:r>
              <a:endParaRPr kumimoji="1" lang="ja-JP" altLang="en-US" b="1" dirty="0">
                <a:solidFill>
                  <a:srgbClr val="FFFF00"/>
                </a:solidFill>
              </a:endParaRPr>
            </a:p>
          </p:txBody>
        </p:sp>
      </p:grpSp>
      <p:sp>
        <p:nvSpPr>
          <p:cNvPr id="8" name="テキスト ボックス 7"/>
          <p:cNvSpPr txBox="1"/>
          <p:nvPr/>
        </p:nvSpPr>
        <p:spPr>
          <a:xfrm>
            <a:off x="5676594" y="2736216"/>
            <a:ext cx="1136174" cy="307777"/>
          </a:xfrm>
          <a:prstGeom prst="rect">
            <a:avLst/>
          </a:prstGeom>
          <a:noFill/>
        </p:spPr>
        <p:txBody>
          <a:bodyPr wrap="square" rtlCol="0">
            <a:spAutoFit/>
          </a:bodyPr>
          <a:lstStyle/>
          <a:p>
            <a:r>
              <a:rPr kumimoji="1" lang="ja-JP" altLang="en-US" sz="1400" b="1" dirty="0" smtClean="0">
                <a:solidFill>
                  <a:srgbClr val="FFFF00"/>
                </a:solidFill>
              </a:rPr>
              <a:t>  ど   く       そ</a:t>
            </a:r>
            <a:endParaRPr kumimoji="1" lang="ja-JP" altLang="en-US" sz="1400" b="1" dirty="0">
              <a:solidFill>
                <a:srgbClr val="FFFF00"/>
              </a:solidFill>
            </a:endParaRPr>
          </a:p>
        </p:txBody>
      </p:sp>
      <p:sp>
        <p:nvSpPr>
          <p:cNvPr id="12" name="テキスト ボックス 11"/>
          <p:cNvSpPr txBox="1"/>
          <p:nvPr/>
        </p:nvSpPr>
        <p:spPr>
          <a:xfrm>
            <a:off x="6740559" y="3923183"/>
            <a:ext cx="1039067" cy="307777"/>
          </a:xfrm>
          <a:prstGeom prst="rect">
            <a:avLst/>
          </a:prstGeom>
          <a:noFill/>
        </p:spPr>
        <p:txBody>
          <a:bodyPr wrap="none" rtlCol="0">
            <a:spAutoFit/>
          </a:bodyPr>
          <a:lstStyle/>
          <a:p>
            <a:r>
              <a:rPr lang="ja-JP" altLang="en-US" sz="1400" b="1" dirty="0" smtClean="0">
                <a:solidFill>
                  <a:srgbClr val="FFC000"/>
                </a:solidFill>
              </a:rPr>
              <a:t>えん   しょう</a:t>
            </a:r>
            <a:endParaRPr kumimoji="1" lang="ja-JP" altLang="en-US" sz="1400" b="1" dirty="0">
              <a:solidFill>
                <a:srgbClr val="FFC000"/>
              </a:solidFill>
            </a:endParaRPr>
          </a:p>
        </p:txBody>
      </p:sp>
      <p:sp>
        <p:nvSpPr>
          <p:cNvPr id="13" name="テキスト ボックス 12"/>
          <p:cNvSpPr txBox="1"/>
          <p:nvPr/>
        </p:nvSpPr>
        <p:spPr>
          <a:xfrm>
            <a:off x="5004048" y="1319623"/>
            <a:ext cx="2354131" cy="307675"/>
          </a:xfrm>
          <a:prstGeom prst="rect">
            <a:avLst/>
          </a:prstGeom>
          <a:noFill/>
        </p:spPr>
        <p:txBody>
          <a:bodyPr wrap="square" rtlCol="0">
            <a:spAutoFit/>
          </a:bodyPr>
          <a:lstStyle/>
          <a:p>
            <a:r>
              <a:rPr lang="ja-JP" altLang="en-US" sz="1400" b="1" dirty="0" smtClean="0"/>
              <a:t>し　　しゅう　  びょう   き  ん</a:t>
            </a:r>
            <a:endParaRPr kumimoji="1" lang="ja-JP" altLang="en-US" sz="1400" b="1" dirty="0"/>
          </a:p>
        </p:txBody>
      </p:sp>
      <p:sp>
        <p:nvSpPr>
          <p:cNvPr id="14" name="テキスト ボックス 13"/>
          <p:cNvSpPr txBox="1"/>
          <p:nvPr/>
        </p:nvSpPr>
        <p:spPr>
          <a:xfrm>
            <a:off x="3131840" y="5879593"/>
            <a:ext cx="3446904" cy="307777"/>
          </a:xfrm>
          <a:prstGeom prst="rect">
            <a:avLst/>
          </a:prstGeom>
          <a:noFill/>
        </p:spPr>
        <p:txBody>
          <a:bodyPr wrap="square" rtlCol="0">
            <a:spAutoFit/>
          </a:bodyPr>
          <a:lstStyle/>
          <a:p>
            <a:r>
              <a:rPr lang="ja-JP" altLang="en-US" sz="1400" b="1" dirty="0" smtClean="0">
                <a:solidFill>
                  <a:srgbClr val="FF3399"/>
                </a:solidFill>
              </a:rPr>
              <a:t>　し      に   く   え </a:t>
            </a:r>
            <a:r>
              <a:rPr lang="ja-JP" altLang="en-US" sz="1400" b="1" dirty="0" err="1" smtClean="0">
                <a:solidFill>
                  <a:srgbClr val="FF3399"/>
                </a:solidFill>
              </a:rPr>
              <a:t>ん            </a:t>
            </a:r>
            <a:r>
              <a:rPr lang="ja-JP" altLang="en-US" sz="1400" b="1" dirty="0" smtClean="0">
                <a:solidFill>
                  <a:srgbClr val="FF3399"/>
                </a:solidFill>
              </a:rPr>
              <a:t> し      しゅう   びょう</a:t>
            </a:r>
            <a:endParaRPr kumimoji="1" lang="ja-JP" altLang="en-US" sz="1400" b="1" dirty="0">
              <a:solidFill>
                <a:srgbClr val="FF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10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1000"/>
                                        <p:tgtEl>
                                          <p:spTgt spid="10"/>
                                        </p:tgtEl>
                                      </p:cBhvr>
                                    </p:animEffect>
                                  </p:childTnLst>
                                </p:cTn>
                              </p:par>
                              <p:par>
                                <p:cTn id="14" presetID="5"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heckerboard(across)">
                                      <p:cBhvr>
                                        <p:cTn id="16" dur="1000"/>
                                        <p:tgtEl>
                                          <p:spTgt spid="15"/>
                                        </p:tgtEl>
                                      </p:cBhvr>
                                    </p:animEffect>
                                  </p:childTnLst>
                                </p:cTn>
                              </p:par>
                              <p:par>
                                <p:cTn id="17" presetID="5" presetClass="entr" presetSubtype="10" fill="hold" grpId="0" nodeType="withEffect">
                                  <p:stCondLst>
                                    <p:cond delay="150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1000"/>
                                        <p:tgtEl>
                                          <p:spTgt spid="9"/>
                                        </p:tgtEl>
                                      </p:cBhvr>
                                    </p:animEffect>
                                  </p:childTnLst>
                                </p:cTn>
                              </p:par>
                              <p:par>
                                <p:cTn id="20" presetID="5" presetClass="entr" presetSubtype="1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1000"/>
                                        <p:tgtEl>
                                          <p:spTgt spid="8"/>
                                        </p:tgtEl>
                                      </p:cBhvr>
                                    </p:animEffect>
                                  </p:childTnLst>
                                </p:cTn>
                              </p:par>
                              <p:par>
                                <p:cTn id="23" presetID="5" presetClass="entr" presetSubtype="10" fill="hold" nodeType="withEffect">
                                  <p:stCondLst>
                                    <p:cond delay="150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1000"/>
                                        <p:tgtEl>
                                          <p:spTgt spid="27"/>
                                        </p:tgtEl>
                                      </p:cBhvr>
                                    </p:animEffect>
                                  </p:childTnLst>
                                </p:cTn>
                              </p:par>
                            </p:childTnLst>
                          </p:cTn>
                        </p:par>
                        <p:par>
                          <p:cTn id="26" fill="hold">
                            <p:stCondLst>
                              <p:cond delay="2500"/>
                            </p:stCondLst>
                            <p:childTnLst>
                              <p:par>
                                <p:cTn id="27" presetID="5" presetClass="entr" presetSubtype="10" fill="hold" grpId="0" nodeType="afterEffect">
                                  <p:stCondLst>
                                    <p:cond delay="500"/>
                                  </p:stCondLst>
                                  <p:childTnLst>
                                    <p:set>
                                      <p:cBhvr>
                                        <p:cTn id="28" dur="1" fill="hold">
                                          <p:stCondLst>
                                            <p:cond delay="0"/>
                                          </p:stCondLst>
                                        </p:cTn>
                                        <p:tgtEl>
                                          <p:spTgt spid="23"/>
                                        </p:tgtEl>
                                        <p:attrNameLst>
                                          <p:attrName>style.visibility</p:attrName>
                                        </p:attrNameLst>
                                      </p:cBhvr>
                                      <p:to>
                                        <p:strVal val="visible"/>
                                      </p:to>
                                    </p:set>
                                    <p:animEffect transition="in" filter="checkerboard(across)">
                                      <p:cBhvr>
                                        <p:cTn id="29" dur="1000"/>
                                        <p:tgtEl>
                                          <p:spTgt spid="23"/>
                                        </p:tgtEl>
                                      </p:cBhvr>
                                    </p:animEffect>
                                  </p:childTnLst>
                                </p:cTn>
                              </p:par>
                              <p:par>
                                <p:cTn id="30" presetID="5" presetClass="entr" presetSubtype="10" fill="hold" nodeType="withEffect">
                                  <p:stCondLst>
                                    <p:cond delay="50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32" dur="1000"/>
                                        <p:tgtEl>
                                          <p:spTgt spid="12">
                                            <p:txEl>
                                              <p:pRg st="0" end="0"/>
                                            </p:txEl>
                                          </p:spTgt>
                                        </p:tgtEl>
                                      </p:cBhvr>
                                    </p:animEffect>
                                  </p:childTnLst>
                                </p:cTn>
                              </p:par>
                            </p:childTnLst>
                          </p:cTn>
                        </p:par>
                        <p:par>
                          <p:cTn id="33" fill="hold">
                            <p:stCondLst>
                              <p:cond delay="4000"/>
                            </p:stCondLst>
                            <p:childTnLst>
                              <p:par>
                                <p:cTn id="34" presetID="5" presetClass="entr" presetSubtype="10" fill="hold" grpId="0" nodeType="afterEffect">
                                  <p:stCondLst>
                                    <p:cond delay="1000"/>
                                  </p:stCondLst>
                                  <p:childTnLst>
                                    <p:set>
                                      <p:cBhvr>
                                        <p:cTn id="35" dur="1" fill="hold">
                                          <p:stCondLst>
                                            <p:cond delay="0"/>
                                          </p:stCondLst>
                                        </p:cTn>
                                        <p:tgtEl>
                                          <p:spTgt spid="7"/>
                                        </p:tgtEl>
                                        <p:attrNameLst>
                                          <p:attrName>style.visibility</p:attrName>
                                        </p:attrNameLst>
                                      </p:cBhvr>
                                      <p:to>
                                        <p:strVal val="visible"/>
                                      </p:to>
                                    </p:set>
                                    <p:animEffect transition="in" filter="checkerboard(across)">
                                      <p:cBhvr>
                                        <p:cTn id="36" dur="1000"/>
                                        <p:tgtEl>
                                          <p:spTgt spid="7"/>
                                        </p:tgtEl>
                                      </p:cBhvr>
                                    </p:animEffect>
                                  </p:childTnLst>
                                </p:cTn>
                              </p:par>
                              <p:par>
                                <p:cTn id="37" presetID="5" presetClass="entr" presetSubtype="10" fill="hold" nodeType="withEffect">
                                  <p:stCondLst>
                                    <p:cond delay="100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1000"/>
                                        <p:tgtEl>
                                          <p:spTgt spid="11"/>
                                        </p:tgtEl>
                                      </p:cBhvr>
                                    </p:animEffect>
                                  </p:childTnLst>
                                </p:cTn>
                              </p:par>
                              <p:par>
                                <p:cTn id="40" presetID="5" presetClass="entr" presetSubtype="10" fill="hold" grpId="0" nodeType="withEffect">
                                  <p:stCondLst>
                                    <p:cond delay="1000"/>
                                  </p:stCondLst>
                                  <p:childTnLst>
                                    <p:set>
                                      <p:cBhvr>
                                        <p:cTn id="41" dur="1" fill="hold">
                                          <p:stCondLst>
                                            <p:cond delay="0"/>
                                          </p:stCondLst>
                                        </p:cTn>
                                        <p:tgtEl>
                                          <p:spTgt spid="6"/>
                                        </p:tgtEl>
                                        <p:attrNameLst>
                                          <p:attrName>style.visibility</p:attrName>
                                        </p:attrNameLst>
                                      </p:cBhvr>
                                      <p:to>
                                        <p:strVal val="visible"/>
                                      </p:to>
                                    </p:set>
                                    <p:animEffect transition="in" filter="checkerboard(across)">
                                      <p:cBhvr>
                                        <p:cTn id="42" dur="1000"/>
                                        <p:tgtEl>
                                          <p:spTgt spid="6"/>
                                        </p:tgtEl>
                                      </p:cBhvr>
                                    </p:animEffect>
                                  </p:childTnLst>
                                </p:cTn>
                              </p:par>
                              <p:par>
                                <p:cTn id="43" presetID="5" presetClass="entr" presetSubtype="10" fill="hold" nodeType="withEffect">
                                  <p:stCondLst>
                                    <p:cond delay="1000"/>
                                  </p:stCondLst>
                                  <p:childTnLst>
                                    <p:set>
                                      <p:cBhvr>
                                        <p:cTn id="44" dur="1" fill="hold">
                                          <p:stCondLst>
                                            <p:cond delay="0"/>
                                          </p:stCondLst>
                                        </p:cTn>
                                        <p:tgtEl>
                                          <p:spTgt spid="17"/>
                                        </p:tgtEl>
                                        <p:attrNameLst>
                                          <p:attrName>style.visibility</p:attrName>
                                        </p:attrNameLst>
                                      </p:cBhvr>
                                      <p:to>
                                        <p:strVal val="visible"/>
                                      </p:to>
                                    </p:set>
                                    <p:animEffect transition="in" filter="checkerboard(across)">
                                      <p:cBhvr>
                                        <p:cTn id="45" dur="500"/>
                                        <p:tgtEl>
                                          <p:spTgt spid="17"/>
                                        </p:tgtEl>
                                      </p:cBhvr>
                                    </p:animEffect>
                                  </p:childTnLst>
                                </p:cTn>
                              </p:par>
                              <p:par>
                                <p:cTn id="46" presetID="5" presetClass="entr" presetSubtype="10" fill="hold" grpId="0" nodeType="withEffect">
                                  <p:stCondLst>
                                    <p:cond delay="1000"/>
                                  </p:stCondLst>
                                  <p:childTnLst>
                                    <p:set>
                                      <p:cBhvr>
                                        <p:cTn id="47" dur="1" fill="hold">
                                          <p:stCondLst>
                                            <p:cond delay="0"/>
                                          </p:stCondLst>
                                        </p:cTn>
                                        <p:tgtEl>
                                          <p:spTgt spid="14"/>
                                        </p:tgtEl>
                                        <p:attrNameLst>
                                          <p:attrName>style.visibility</p:attrName>
                                        </p:attrNameLst>
                                      </p:cBhvr>
                                      <p:to>
                                        <p:strVal val="visible"/>
                                      </p:to>
                                    </p:set>
                                    <p:animEffect transition="in" filter="checkerboard(across)">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9" grpId="0"/>
      <p:bldP spid="23" grpId="0"/>
      <p:bldP spid="8"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046840" cy="1115616"/>
          </a:xfrm>
        </p:spPr>
        <p:txBody>
          <a:bodyPr>
            <a:normAutofit fontScale="90000"/>
          </a:bodyPr>
          <a:lstStyle/>
          <a:p>
            <a:r>
              <a:rPr lang="en-US" altLang="ja-JP" b="1" dirty="0" smtClean="0"/>
              <a:t/>
            </a:r>
            <a:br>
              <a:rPr lang="en-US" altLang="ja-JP" b="1" dirty="0" smtClean="0"/>
            </a:br>
            <a:r>
              <a:rPr lang="ja-JP" altLang="en-US" b="1" dirty="0" smtClean="0">
                <a:solidFill>
                  <a:srgbClr val="FFFF00"/>
                </a:solidFill>
              </a:rPr>
              <a:t>プラーク以外の歯周病を悪化させる原因</a:t>
            </a:r>
            <a:endParaRPr lang="ja-JP" altLang="ja-JP" b="1" dirty="0">
              <a:solidFill>
                <a:srgbClr val="FFFF00"/>
              </a:solidFill>
            </a:endParaRPr>
          </a:p>
        </p:txBody>
      </p:sp>
      <p:sp>
        <p:nvSpPr>
          <p:cNvPr id="21507" name="Rectangle 3"/>
          <p:cNvSpPr>
            <a:spLocks noGrp="1" noChangeArrowheads="1"/>
          </p:cNvSpPr>
          <p:nvPr>
            <p:ph idx="1"/>
          </p:nvPr>
        </p:nvSpPr>
        <p:spPr>
          <a:xfrm>
            <a:off x="457200" y="1628800"/>
            <a:ext cx="8229600" cy="5257800"/>
          </a:xfrm>
        </p:spPr>
        <p:txBody>
          <a:bodyPr>
            <a:normAutofit/>
          </a:bodyPr>
          <a:lstStyle/>
          <a:p>
            <a:pPr>
              <a:lnSpc>
                <a:spcPct val="110000"/>
              </a:lnSpc>
              <a:buNone/>
            </a:pPr>
            <a:r>
              <a:rPr lang="ja-JP" altLang="en-US" dirty="0" smtClean="0"/>
              <a:t>●不規則な生活</a:t>
            </a:r>
            <a:endParaRPr lang="en-US" altLang="ja-JP" dirty="0" smtClean="0"/>
          </a:p>
          <a:p>
            <a:pPr>
              <a:lnSpc>
                <a:spcPct val="110000"/>
              </a:lnSpc>
              <a:buNone/>
            </a:pPr>
            <a:r>
              <a:rPr lang="ja-JP" altLang="en-US" dirty="0" smtClean="0"/>
              <a:t>　 睡眠不足、悪い食生活習慣</a:t>
            </a:r>
            <a:endParaRPr lang="en-US" altLang="ja-JP" dirty="0" smtClean="0"/>
          </a:p>
          <a:p>
            <a:pPr>
              <a:lnSpc>
                <a:spcPct val="110000"/>
              </a:lnSpc>
              <a:buNone/>
            </a:pPr>
            <a:r>
              <a:rPr lang="ja-JP" altLang="en-US" dirty="0" smtClean="0"/>
              <a:t>　 運動不足、ストレス、過労</a:t>
            </a:r>
            <a:endParaRPr lang="en-US" altLang="ja-JP" dirty="0" smtClean="0"/>
          </a:p>
          <a:p>
            <a:pPr>
              <a:lnSpc>
                <a:spcPct val="110000"/>
              </a:lnSpc>
              <a:buNone/>
            </a:pPr>
            <a:r>
              <a:rPr lang="ja-JP" altLang="en-US" dirty="0" smtClean="0"/>
              <a:t>●口呼吸</a:t>
            </a:r>
            <a:endParaRPr lang="en-US" altLang="ja-JP" dirty="0"/>
          </a:p>
          <a:p>
            <a:pPr>
              <a:lnSpc>
                <a:spcPct val="110000"/>
              </a:lnSpc>
              <a:buNone/>
            </a:pPr>
            <a:r>
              <a:rPr lang="ja-JP" altLang="en-US" dirty="0"/>
              <a:t>●勉強中の</a:t>
            </a:r>
            <a:r>
              <a:rPr lang="ja-JP" altLang="en-US" dirty="0" smtClean="0"/>
              <a:t>かみしめ・歯ぎしり</a:t>
            </a:r>
            <a:endParaRPr lang="en-US" altLang="ja-JP" dirty="0" smtClean="0"/>
          </a:p>
          <a:p>
            <a:pPr>
              <a:lnSpc>
                <a:spcPct val="110000"/>
              </a:lnSpc>
              <a:buNone/>
            </a:pPr>
            <a:r>
              <a:rPr lang="ja-JP" altLang="en-US" dirty="0"/>
              <a:t>●</a:t>
            </a:r>
            <a:r>
              <a:rPr lang="ja-JP" altLang="en-US" dirty="0" smtClean="0"/>
              <a:t>糖尿病</a:t>
            </a:r>
            <a:endParaRPr lang="en-US" altLang="ja-JP" dirty="0" smtClean="0"/>
          </a:p>
          <a:p>
            <a:pPr>
              <a:lnSpc>
                <a:spcPct val="110000"/>
              </a:lnSpc>
              <a:buNone/>
            </a:pPr>
            <a:r>
              <a:rPr lang="ja-JP" altLang="en-US" dirty="0" smtClean="0"/>
              <a:t>●</a:t>
            </a:r>
            <a:r>
              <a:rPr lang="ja-JP" altLang="en-US" dirty="0"/>
              <a:t>女性</a:t>
            </a:r>
            <a:r>
              <a:rPr lang="ja-JP" altLang="en-US" dirty="0" smtClean="0"/>
              <a:t>ホルモン</a:t>
            </a:r>
            <a:endParaRPr lang="en-US" altLang="ja-JP" dirty="0" smtClean="0"/>
          </a:p>
          <a:p>
            <a:pPr>
              <a:lnSpc>
                <a:spcPct val="110000"/>
              </a:lnSpc>
              <a:buNone/>
            </a:pPr>
            <a:r>
              <a:rPr lang="ja-JP" altLang="en-US" dirty="0" smtClean="0"/>
              <a:t>●</a:t>
            </a:r>
            <a:r>
              <a:rPr lang="ja-JP" altLang="en-US" dirty="0"/>
              <a:t>タバコ</a:t>
            </a:r>
            <a:endParaRPr lang="en-US" altLang="ja-JP" dirty="0"/>
          </a:p>
          <a:p>
            <a:pPr>
              <a:lnSpc>
                <a:spcPct val="110000"/>
              </a:lnSpc>
              <a:buNone/>
            </a:pPr>
            <a:endParaRPr lang="en-US" altLang="ja-JP" dirty="0"/>
          </a:p>
          <a:p>
            <a:pPr>
              <a:lnSpc>
                <a:spcPct val="110000"/>
              </a:lnSpc>
              <a:buNone/>
            </a:pPr>
            <a:endParaRPr lang="en-US" altLang="ja-JP" dirty="0" smtClean="0"/>
          </a:p>
        </p:txBody>
      </p:sp>
      <p:sp>
        <p:nvSpPr>
          <p:cNvPr id="2" name="テキスト ボックス 1"/>
          <p:cNvSpPr txBox="1"/>
          <p:nvPr/>
        </p:nvSpPr>
        <p:spPr>
          <a:xfrm>
            <a:off x="899592" y="2132856"/>
            <a:ext cx="853119" cy="276999"/>
          </a:xfrm>
          <a:prstGeom prst="rect">
            <a:avLst/>
          </a:prstGeom>
          <a:noFill/>
        </p:spPr>
        <p:txBody>
          <a:bodyPr wrap="none" rtlCol="0">
            <a:spAutoFit/>
          </a:bodyPr>
          <a:lstStyle/>
          <a:p>
            <a:r>
              <a:rPr kumimoji="1" lang="ja-JP" altLang="en-US" sz="1200" b="1" dirty="0" smtClean="0"/>
              <a:t>すい  みん</a:t>
            </a:r>
            <a:endParaRPr kumimoji="1" lang="ja-JP" altLang="en-US" sz="1200" b="1" dirty="0"/>
          </a:p>
        </p:txBody>
      </p:sp>
      <p:sp>
        <p:nvSpPr>
          <p:cNvPr id="3" name="テキスト ボックス 2"/>
          <p:cNvSpPr txBox="1"/>
          <p:nvPr/>
        </p:nvSpPr>
        <p:spPr>
          <a:xfrm>
            <a:off x="906474" y="4653136"/>
            <a:ext cx="1361270" cy="276999"/>
          </a:xfrm>
          <a:prstGeom prst="rect">
            <a:avLst/>
          </a:prstGeom>
          <a:noFill/>
        </p:spPr>
        <p:txBody>
          <a:bodyPr wrap="none" rtlCol="0">
            <a:spAutoFit/>
          </a:bodyPr>
          <a:lstStyle/>
          <a:p>
            <a:r>
              <a:rPr lang="ja-JP" altLang="en-US" sz="1200" b="1" dirty="0"/>
              <a:t> </a:t>
            </a:r>
            <a:r>
              <a:rPr lang="ja-JP" altLang="en-US" sz="1200" b="1" dirty="0" smtClean="0"/>
              <a:t>とう   にょう  びょう</a:t>
            </a:r>
            <a:endParaRPr kumimoji="1" lang="ja-JP" altLang="en-US" sz="1200" b="1" dirty="0"/>
          </a:p>
        </p:txBody>
      </p:sp>
      <p:sp>
        <p:nvSpPr>
          <p:cNvPr id="4" name="テキスト ボックス 3"/>
          <p:cNvSpPr txBox="1"/>
          <p:nvPr/>
        </p:nvSpPr>
        <p:spPr>
          <a:xfrm>
            <a:off x="4474115" y="2780928"/>
            <a:ext cx="745958" cy="276999"/>
          </a:xfrm>
          <a:prstGeom prst="rect">
            <a:avLst/>
          </a:prstGeom>
          <a:noFill/>
        </p:spPr>
        <p:txBody>
          <a:bodyPr wrap="square" rtlCol="0">
            <a:spAutoFit/>
          </a:bodyPr>
          <a:lstStyle/>
          <a:p>
            <a:r>
              <a:rPr lang="ja-JP" altLang="en-US" sz="1200" b="1" dirty="0" smtClean="0"/>
              <a:t>か    ろう</a:t>
            </a:r>
            <a:endParaRPr kumimoji="1" lang="ja-JP" altLang="en-US" sz="1200" b="1" dirty="0"/>
          </a:p>
        </p:txBody>
      </p:sp>
      <p:sp>
        <p:nvSpPr>
          <p:cNvPr id="5" name="テキスト ボックス 4"/>
          <p:cNvSpPr txBox="1"/>
          <p:nvPr/>
        </p:nvSpPr>
        <p:spPr>
          <a:xfrm>
            <a:off x="974932" y="1495817"/>
            <a:ext cx="1285930" cy="276999"/>
          </a:xfrm>
          <a:prstGeom prst="rect">
            <a:avLst/>
          </a:prstGeom>
          <a:noFill/>
        </p:spPr>
        <p:txBody>
          <a:bodyPr wrap="square" rtlCol="0">
            <a:spAutoFit/>
          </a:bodyPr>
          <a:lstStyle/>
          <a:p>
            <a:r>
              <a:rPr lang="ja-JP" altLang="en-US" sz="1200" b="1" dirty="0" smtClean="0"/>
              <a:t>ふ　     き     そ  く</a:t>
            </a:r>
            <a:endParaRPr kumimoji="1" lang="ja-JP" altLang="en-US" sz="1200" b="1" dirty="0"/>
          </a:p>
        </p:txBody>
      </p:sp>
      <p:sp>
        <p:nvSpPr>
          <p:cNvPr id="6" name="テキスト ボックス 5"/>
          <p:cNvSpPr txBox="1"/>
          <p:nvPr/>
        </p:nvSpPr>
        <p:spPr>
          <a:xfrm>
            <a:off x="5652120" y="346412"/>
            <a:ext cx="679994" cy="307777"/>
          </a:xfrm>
          <a:prstGeom prst="rect">
            <a:avLst/>
          </a:prstGeom>
          <a:noFill/>
        </p:spPr>
        <p:txBody>
          <a:bodyPr wrap="none" rtlCol="0">
            <a:spAutoFit/>
          </a:bodyPr>
          <a:lstStyle/>
          <a:p>
            <a:r>
              <a:rPr lang="ja-JP" altLang="en-US" sz="1400" b="1" dirty="0" smtClean="0">
                <a:solidFill>
                  <a:srgbClr val="FFFF00"/>
                </a:solidFill>
              </a:rPr>
              <a:t>あ</a:t>
            </a:r>
            <a:r>
              <a:rPr lang="ja-JP" altLang="en-US" sz="1400" b="1" dirty="0">
                <a:solidFill>
                  <a:srgbClr val="FFFF00"/>
                </a:solidFill>
              </a:rPr>
              <a:t>っか</a:t>
            </a:r>
            <a:endParaRPr kumimoji="1" lang="ja-JP" altLang="en-US" sz="1400" b="1" dirty="0">
              <a:solidFill>
                <a:srgbClr val="FFFF00"/>
              </a:solidFill>
            </a:endParaRPr>
          </a:p>
        </p:txBody>
      </p:sp>
      <p:sp>
        <p:nvSpPr>
          <p:cNvPr id="7" name="テキスト ボックス 6"/>
          <p:cNvSpPr txBox="1"/>
          <p:nvPr/>
        </p:nvSpPr>
        <p:spPr>
          <a:xfrm>
            <a:off x="3625569" y="284857"/>
            <a:ext cx="1808078" cy="369332"/>
          </a:xfrm>
          <a:prstGeom prst="rect">
            <a:avLst/>
          </a:prstGeom>
          <a:noFill/>
        </p:spPr>
        <p:txBody>
          <a:bodyPr wrap="square" rtlCol="0">
            <a:spAutoFit/>
          </a:bodyPr>
          <a:lstStyle/>
          <a:p>
            <a:r>
              <a:rPr kumimoji="1" lang="ja-JP" altLang="en-US" sz="1400" b="1" dirty="0" smtClean="0">
                <a:solidFill>
                  <a:srgbClr val="FFFF00"/>
                </a:solidFill>
              </a:rPr>
              <a:t>し</a:t>
            </a:r>
            <a:r>
              <a:rPr lang="ja-JP" altLang="en-US" sz="1400" b="1" dirty="0">
                <a:solidFill>
                  <a:srgbClr val="FFFF00"/>
                </a:solidFill>
              </a:rPr>
              <a:t> </a:t>
            </a:r>
            <a:r>
              <a:rPr lang="ja-JP" altLang="en-US" sz="1400" b="1" dirty="0" smtClean="0">
                <a:solidFill>
                  <a:srgbClr val="FFFF00"/>
                </a:solidFill>
              </a:rPr>
              <a:t>    </a:t>
            </a:r>
            <a:r>
              <a:rPr kumimoji="1" lang="ja-JP" altLang="en-US" sz="1400" b="1" dirty="0" smtClean="0">
                <a:solidFill>
                  <a:srgbClr val="FFFF00"/>
                </a:solidFill>
              </a:rPr>
              <a:t>しゅう   びょう</a:t>
            </a:r>
            <a:r>
              <a:rPr kumimoji="1" lang="ja-JP" altLang="en-US" b="1" dirty="0" smtClean="0">
                <a:solidFill>
                  <a:srgbClr val="FFFF00"/>
                </a:solidFill>
              </a:rPr>
              <a:t>　</a:t>
            </a:r>
            <a:endParaRPr kumimoji="1" lang="ja-JP" altLang="en-US" b="1" dirty="0">
              <a:solidFill>
                <a:srgbClr val="FFFF00"/>
              </a:solidFill>
            </a:endParaRPr>
          </a:p>
        </p:txBody>
      </p:sp>
      <p:sp>
        <p:nvSpPr>
          <p:cNvPr id="11" name="動作設定ボタン: ホーム 10">
            <a:hlinkClick r:id="" action="ppaction://hlinkshowjump?jump=firstslide" highlightClick="1"/>
          </p:cNvPr>
          <p:cNvSpPr/>
          <p:nvPr/>
        </p:nvSpPr>
        <p:spPr>
          <a:xfrm>
            <a:off x="8820472" y="6564284"/>
            <a:ext cx="251246" cy="272847"/>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600"/>
          </a:p>
        </p:txBody>
      </p:sp>
    </p:spTree>
    <p:extLst>
      <p:ext uri="{BB962C8B-B14F-4D97-AF65-F5344CB8AC3E}">
        <p14:creationId xmlns:p14="http://schemas.microsoft.com/office/powerpoint/2010/main" val="250811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1000"/>
                                        <p:tgtEl>
                                          <p:spTgt spid="2150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0" dur="1000"/>
                                        <p:tgtEl>
                                          <p:spTgt spid="2150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par>
                                <p:cTn id="14" presetID="5" presetClass="entr" presetSubtype="10" fill="hold" nodeType="with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6" dur="1000"/>
                                        <p:tgtEl>
                                          <p:spTgt spid="21507">
                                            <p:txEl>
                                              <p:pRg st="2" end="2"/>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1000"/>
                                        <p:tgtEl>
                                          <p:spTgt spid="4">
                                            <p:txEl>
                                              <p:pRg st="0" end="0"/>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27" dur="1000"/>
                                        <p:tgtEl>
                                          <p:spTgt spid="215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32" dur="1000"/>
                                        <p:tgtEl>
                                          <p:spTgt spid="2150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37" dur="1000"/>
                                        <p:tgtEl>
                                          <p:spTgt spid="21507">
                                            <p:txEl>
                                              <p:pRg st="5" end="5"/>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checkerboard(across)">
                                      <p:cBhvr>
                                        <p:cTn id="40" dur="1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21507">
                                            <p:txEl>
                                              <p:pRg st="6" end="6"/>
                                            </p:txEl>
                                          </p:spTgt>
                                        </p:tgtEl>
                                        <p:attrNameLst>
                                          <p:attrName>style.visibility</p:attrName>
                                        </p:attrNameLst>
                                      </p:cBhvr>
                                      <p:to>
                                        <p:strVal val="visible"/>
                                      </p:to>
                                    </p:set>
                                    <p:animEffect transition="in" filter="checkerboard(across)">
                                      <p:cBhvr>
                                        <p:cTn id="45" dur="1000"/>
                                        <p:tgtEl>
                                          <p:spTgt spid="2150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21507">
                                            <p:txEl>
                                              <p:pRg st="7" end="7"/>
                                            </p:txEl>
                                          </p:spTgt>
                                        </p:tgtEl>
                                        <p:attrNameLst>
                                          <p:attrName>style.visibility</p:attrName>
                                        </p:attrNameLst>
                                      </p:cBhvr>
                                      <p:to>
                                        <p:strVal val="visible"/>
                                      </p:to>
                                    </p:set>
                                    <p:animEffect transition="in" filter="checkerboard(across)">
                                      <p:cBhvr>
                                        <p:cTn id="50" dur="10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2" y="2420888"/>
            <a:ext cx="8784976" cy="1143000"/>
          </a:xfrm>
        </p:spPr>
        <p:txBody>
          <a:bodyPr>
            <a:noAutofit/>
          </a:bodyPr>
          <a:lstStyle/>
          <a:p>
            <a:pPr algn="l"/>
            <a:r>
              <a:rPr kumimoji="1" lang="ja-JP" altLang="en-US" sz="5400" b="1" dirty="0" smtClean="0">
                <a:solidFill>
                  <a:srgbClr val="FFC000"/>
                </a:solidFill>
              </a:rPr>
              <a:t>（４）歯・口の清掃と</a:t>
            </a:r>
            <a:r>
              <a:rPr kumimoji="1" lang="en-US" altLang="ja-JP" sz="5400" b="1" dirty="0" smtClean="0">
                <a:solidFill>
                  <a:srgbClr val="FFC000"/>
                </a:solidFill>
              </a:rPr>
              <a:t/>
            </a:r>
            <a:br>
              <a:rPr kumimoji="1" lang="en-US" altLang="ja-JP" sz="5400" b="1" dirty="0" smtClean="0">
                <a:solidFill>
                  <a:srgbClr val="FFC000"/>
                </a:solidFill>
              </a:rPr>
            </a:br>
            <a:r>
              <a:rPr lang="ja-JP" altLang="en-US" sz="5400" b="1" dirty="0" smtClean="0">
                <a:solidFill>
                  <a:srgbClr val="FFC000"/>
                </a:solidFill>
              </a:rPr>
              <a:t>　　　　　　　　</a:t>
            </a:r>
            <a:r>
              <a:rPr kumimoji="1" lang="ja-JP" altLang="en-US" sz="5400" b="1" dirty="0" smtClean="0">
                <a:solidFill>
                  <a:srgbClr val="FFC000"/>
                </a:solidFill>
              </a:rPr>
              <a:t>指導のポイント</a:t>
            </a:r>
            <a:endParaRPr kumimoji="1" lang="ja-JP" altLang="en-US" sz="5400" b="1" dirty="0">
              <a:solidFill>
                <a:srgbClr val="FFC000"/>
              </a:solidFill>
            </a:endParaRPr>
          </a:p>
        </p:txBody>
      </p:sp>
      <p:sp>
        <p:nvSpPr>
          <p:cNvPr id="2" name="テキスト ボックス 1"/>
          <p:cNvSpPr txBox="1"/>
          <p:nvPr/>
        </p:nvSpPr>
        <p:spPr>
          <a:xfrm>
            <a:off x="3875963" y="1988840"/>
            <a:ext cx="1416117" cy="276999"/>
          </a:xfrm>
          <a:prstGeom prst="rect">
            <a:avLst/>
          </a:prstGeom>
          <a:noFill/>
        </p:spPr>
        <p:txBody>
          <a:bodyPr wrap="square" rtlCol="0">
            <a:spAutoFit/>
          </a:bodyPr>
          <a:lstStyle/>
          <a:p>
            <a:r>
              <a:rPr lang="ja-JP" altLang="en-US" sz="1200" b="1" dirty="0" smtClean="0">
                <a:solidFill>
                  <a:srgbClr val="FFC000"/>
                </a:solidFill>
              </a:rPr>
              <a:t>せ      い     そ      </a:t>
            </a:r>
            <a:r>
              <a:rPr lang="ja-JP" altLang="en-US" sz="1200" b="1" dirty="0" err="1" smtClean="0">
                <a:solidFill>
                  <a:srgbClr val="FFC000"/>
                </a:solidFill>
              </a:rPr>
              <a:t>う</a:t>
            </a:r>
            <a:endParaRPr kumimoji="1" lang="en-US" altLang="ja-JP" sz="1200" b="1" dirty="0" smtClean="0">
              <a:solidFill>
                <a:srgbClr val="FFC000"/>
              </a:solidFill>
            </a:endParaRPr>
          </a:p>
        </p:txBody>
      </p:sp>
      <p:sp>
        <p:nvSpPr>
          <p:cNvPr id="3" name="テキスト ボックス 2"/>
          <p:cNvSpPr txBox="1"/>
          <p:nvPr/>
        </p:nvSpPr>
        <p:spPr>
          <a:xfrm>
            <a:off x="3995936" y="2852936"/>
            <a:ext cx="1296144" cy="276999"/>
          </a:xfrm>
          <a:prstGeom prst="rect">
            <a:avLst/>
          </a:prstGeom>
          <a:noFill/>
        </p:spPr>
        <p:txBody>
          <a:bodyPr wrap="square" rtlCol="0">
            <a:spAutoFit/>
          </a:bodyPr>
          <a:lstStyle/>
          <a:p>
            <a:r>
              <a:rPr lang="ja-JP" altLang="en-US" sz="1200" b="1" dirty="0" smtClean="0">
                <a:solidFill>
                  <a:srgbClr val="FFC000"/>
                </a:solidFill>
              </a:rPr>
              <a:t>　 し　　　　ど   　う</a:t>
            </a:r>
            <a:endParaRPr kumimoji="1" lang="ja-JP" altLang="en-US" sz="1200" b="1" dirty="0">
              <a:solidFill>
                <a:srgbClr val="FFC000"/>
              </a:solidFill>
            </a:endParaRPr>
          </a:p>
        </p:txBody>
      </p:sp>
    </p:spTree>
    <p:extLst>
      <p:ext uri="{BB962C8B-B14F-4D97-AF65-F5344CB8AC3E}">
        <p14:creationId xmlns:p14="http://schemas.microsoft.com/office/powerpoint/2010/main" val="3981739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9969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2526</Words>
  <Application>Microsoft Office PowerPoint</Application>
  <PresentationFormat>画面に合わせる (4:3)</PresentationFormat>
  <Paragraphs>322</Paragraphs>
  <Slides>20</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ＭＳ Ｐゴシック</vt:lpstr>
      <vt:lpstr>Arial</vt:lpstr>
      <vt:lpstr>Calibri</vt:lpstr>
      <vt:lpstr>Tahoma</vt:lpstr>
      <vt:lpstr>Office ​​テーマ</vt:lpstr>
      <vt:lpstr>（３）歯周病の原因とその予防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プラーク以外の歯周病を悪化させる原因</vt:lpstr>
      <vt:lpstr>（４）歯・口の清掃と 　　　　　　　　指導のポイント</vt:lpstr>
      <vt:lpstr>　歯みがきしてみよう♪</vt:lpstr>
      <vt:lpstr>PowerPoint プレゼンテーション</vt:lpstr>
      <vt:lpstr> 歯ブラシの持ち方　</vt:lpstr>
      <vt:lpstr>歯をみがく順番　</vt:lpstr>
      <vt:lpstr>PowerPoint プレゼンテーション</vt:lpstr>
      <vt:lpstr>歯みがきの３つのポイント</vt:lpstr>
      <vt:lpstr>歯と歯肉の間に 歯ブラシの毛先を当てましょう!!</vt:lpstr>
      <vt:lpstr>前歯のみがき方のポイント！</vt:lpstr>
      <vt:lpstr>奥歯のみがき方のポイント！</vt:lpstr>
      <vt:lpstr>歯と歯の間はデンタルフロスを!!</vt:lpstr>
      <vt:lpstr>歯みがき前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2021-07-05T10:10:05Z</dcterms:created>
  <dcterms:modified xsi:type="dcterms:W3CDTF">2021-07-05T10:10:12Z</dcterms:modified>
</cp:coreProperties>
</file>