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549" r:id="rId2"/>
    <p:sldId id="395" r:id="rId3"/>
    <p:sldId id="396" r:id="rId4"/>
    <p:sldId id="518" r:id="rId5"/>
    <p:sldId id="550" r:id="rId6"/>
    <p:sldId id="519" r:id="rId7"/>
    <p:sldId id="548" r:id="rId8"/>
    <p:sldId id="499" r:id="rId9"/>
    <p:sldId id="500" r:id="rId10"/>
    <p:sldId id="402" r:id="rId11"/>
    <p:sldId id="403" r:id="rId12"/>
    <p:sldId id="501" r:id="rId13"/>
    <p:sldId id="506" r:id="rId14"/>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4)歯・口の清掃と指導のポイント" id="{B7E3BB70-3ED0-4CF5-ABBD-46CEA4272D37}">
          <p14:sldIdLst>
            <p14:sldId id="549"/>
            <p14:sldId id="395"/>
            <p14:sldId id="396"/>
            <p14:sldId id="518"/>
            <p14:sldId id="550"/>
            <p14:sldId id="519"/>
            <p14:sldId id="548"/>
            <p14:sldId id="499"/>
            <p14:sldId id="500"/>
            <p14:sldId id="402"/>
            <p14:sldId id="403"/>
            <p14:sldId id="501"/>
            <p14:sldId id="506"/>
          </p14:sldIdLst>
        </p14:section>
      </p14:sectionLst>
    </p:ext>
    <p:ext uri="{EFAFB233-063F-42B5-8137-9DF3F51BA10A}">
      <p15:sldGuideLst xmlns:p15="http://schemas.microsoft.com/office/powerpoint/2012/main">
        <p15:guide id="1" orient="horz" pos="2160" userDrawn="1">
          <p15:clr>
            <a:srgbClr val="A4A3A4"/>
          </p15:clr>
        </p15:guide>
        <p15:guide id="2" pos="39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70"/>
    <a:srgbClr val="996600"/>
    <a:srgbClr val="D6FAF8"/>
    <a:srgbClr val="00CC99"/>
    <a:srgbClr val="FFCC00"/>
    <a:srgbClr val="FFFF00"/>
    <a:srgbClr val="FF9933"/>
    <a:srgbClr val="FF3399"/>
    <a:srgbClr val="9999FF"/>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65" autoAdjust="0"/>
    <p:restoredTop sz="81802" autoAdjust="0"/>
  </p:normalViewPr>
  <p:slideViewPr>
    <p:cSldViewPr>
      <p:cViewPr varScale="1">
        <p:scale>
          <a:sx n="87" d="100"/>
          <a:sy n="87" d="100"/>
        </p:scale>
        <p:origin x="1038" y="78"/>
      </p:cViewPr>
      <p:guideLst>
        <p:guide orient="horz" pos="2160"/>
        <p:guide pos="3900"/>
      </p:guideLst>
    </p:cSldViewPr>
  </p:slideViewPr>
  <p:notesTextViewPr>
    <p:cViewPr>
      <p:scale>
        <a:sx n="1" d="1"/>
        <a:sy n="1" d="1"/>
      </p:scale>
      <p:origin x="0" y="0"/>
    </p:cViewPr>
  </p:notesTextViewPr>
  <p:sorterViewPr>
    <p:cViewPr varScale="1">
      <p:scale>
        <a:sx n="1" d="1"/>
        <a:sy n="1" d="1"/>
      </p:scale>
      <p:origin x="0" y="-4194"/>
    </p:cViewPr>
  </p:sorterViewPr>
  <p:notesViewPr>
    <p:cSldViewPr>
      <p:cViewPr varScale="1">
        <p:scale>
          <a:sx n="77" d="100"/>
          <a:sy n="77" d="100"/>
        </p:scale>
        <p:origin x="21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65ED36-B1CC-49D9-926D-79CEA8E7A5D1}"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kumimoji="1" lang="ja-JP" altLang="en-US"/>
        </a:p>
      </dgm:t>
    </dgm:pt>
    <dgm:pt modelId="{55C27552-D864-4AB8-9C08-E75C80C6C0BD}">
      <dgm:prSet phldrT="[テキスト]"/>
      <dgm:spPr/>
      <dgm:t>
        <a:bodyPr/>
        <a:lstStyle/>
        <a:p>
          <a:r>
            <a:rPr kumimoji="1" lang="en-US" altLang="ja-JP" dirty="0">
              <a:latin typeface="+mn-ea"/>
              <a:ea typeface="+mn-ea"/>
            </a:rPr>
            <a:t>3</a:t>
          </a:r>
          <a:r>
            <a:rPr kumimoji="1" lang="ja-JP" altLang="en-US" dirty="0">
              <a:latin typeface="+mn-ea"/>
              <a:ea typeface="+mn-ea"/>
            </a:rPr>
            <a:t>～</a:t>
          </a:r>
          <a:r>
            <a:rPr kumimoji="1" lang="en-US" altLang="ja-JP" dirty="0">
              <a:latin typeface="+mn-ea"/>
              <a:ea typeface="+mn-ea"/>
            </a:rPr>
            <a:t>5</a:t>
          </a:r>
          <a:r>
            <a:rPr kumimoji="1" lang="ja-JP" altLang="en-US" dirty="0">
              <a:latin typeface="+mn-ea"/>
              <a:ea typeface="+mn-ea"/>
            </a:rPr>
            <a:t>歳</a:t>
          </a:r>
          <a:endParaRPr kumimoji="1" lang="en-US" altLang="ja-JP" dirty="0">
            <a:latin typeface="+mn-ea"/>
            <a:ea typeface="+mn-ea"/>
          </a:endParaRPr>
        </a:p>
        <a:p>
          <a:r>
            <a:rPr kumimoji="1" lang="ja-JP" altLang="en-US" dirty="0">
              <a:solidFill>
                <a:srgbClr val="FFFF00"/>
              </a:solidFill>
              <a:latin typeface="+mn-ea"/>
              <a:ea typeface="+mn-ea"/>
            </a:rPr>
            <a:t>グリーンピースくらい（</a:t>
          </a:r>
          <a:r>
            <a:rPr kumimoji="1" lang="en-US" altLang="ja-JP" dirty="0">
              <a:solidFill>
                <a:srgbClr val="FFFF00"/>
              </a:solidFill>
              <a:latin typeface="+mn-ea"/>
              <a:ea typeface="+mn-ea"/>
            </a:rPr>
            <a:t>5</a:t>
          </a:r>
          <a:r>
            <a:rPr kumimoji="1" lang="ja-JP" altLang="en-US" dirty="0">
              <a:solidFill>
                <a:srgbClr val="FFFF00"/>
              </a:solidFill>
              <a:latin typeface="+mn-ea"/>
              <a:ea typeface="+mn-ea"/>
            </a:rPr>
            <a:t>㎜）</a:t>
          </a:r>
        </a:p>
      </dgm:t>
    </dgm:pt>
    <dgm:pt modelId="{9808413F-30E4-49E9-853A-1EBC069281BF}" type="parTrans" cxnId="{39068B3C-8E70-44C5-89D9-91B0B78F19E5}">
      <dgm:prSet/>
      <dgm:spPr/>
      <dgm:t>
        <a:bodyPr/>
        <a:lstStyle/>
        <a:p>
          <a:endParaRPr kumimoji="1" lang="ja-JP" altLang="en-US"/>
        </a:p>
      </dgm:t>
    </dgm:pt>
    <dgm:pt modelId="{1BDA1ED8-62F4-47EC-92D1-CBC9FD74B02F}" type="sibTrans" cxnId="{39068B3C-8E70-44C5-89D9-91B0B78F19E5}">
      <dgm:prSet/>
      <dgm:spPr/>
      <dgm:t>
        <a:bodyPr/>
        <a:lstStyle/>
        <a:p>
          <a:endParaRPr kumimoji="1" lang="ja-JP" altLang="en-US"/>
        </a:p>
      </dgm:t>
    </dgm:pt>
    <dgm:pt modelId="{1A2F22F8-8C29-4409-AC3A-499B9CC72DDF}">
      <dgm:prSet phldrT="[テキスト]"/>
      <dgm:spPr/>
      <dgm:t>
        <a:bodyPr/>
        <a:lstStyle/>
        <a:p>
          <a:r>
            <a:rPr kumimoji="1" lang="ja-JP" altLang="en-US" dirty="0"/>
            <a:t>就寝前を含め</a:t>
          </a:r>
          <a:r>
            <a:rPr kumimoji="1" lang="en-US" altLang="ja-JP" dirty="0"/>
            <a:t>1</a:t>
          </a:r>
          <a:r>
            <a:rPr kumimoji="1" lang="ja-JP" altLang="en-US" dirty="0"/>
            <a:t>日</a:t>
          </a:r>
          <a:r>
            <a:rPr kumimoji="1" lang="en-US" altLang="ja-JP" dirty="0"/>
            <a:t>2</a:t>
          </a:r>
          <a:r>
            <a:rPr kumimoji="1" lang="ja-JP" altLang="en-US" dirty="0"/>
            <a:t>回使用します</a:t>
          </a:r>
        </a:p>
      </dgm:t>
    </dgm:pt>
    <dgm:pt modelId="{7A168C35-6252-4DD3-A8A9-0F32C8EBA941}" type="parTrans" cxnId="{2A379062-D7FD-4C40-A516-1BB3ADB49EC6}">
      <dgm:prSet/>
      <dgm:spPr/>
      <dgm:t>
        <a:bodyPr/>
        <a:lstStyle/>
        <a:p>
          <a:endParaRPr kumimoji="1" lang="ja-JP" altLang="en-US"/>
        </a:p>
      </dgm:t>
    </dgm:pt>
    <dgm:pt modelId="{718887D4-F13F-4D92-B564-3F1379C7CFF6}" type="sibTrans" cxnId="{2A379062-D7FD-4C40-A516-1BB3ADB49EC6}">
      <dgm:prSet/>
      <dgm:spPr/>
      <dgm:t>
        <a:bodyPr/>
        <a:lstStyle/>
        <a:p>
          <a:endParaRPr kumimoji="1" lang="ja-JP" altLang="en-US"/>
        </a:p>
      </dgm:t>
    </dgm:pt>
    <dgm:pt modelId="{58074667-FC2A-48D6-875C-D659270EEF3A}">
      <dgm:prSet phldrT="[テキスト]" custT="1"/>
      <dgm:spPr/>
      <dgm:t>
        <a:bodyPr/>
        <a:lstStyle/>
        <a:p>
          <a:r>
            <a:rPr kumimoji="1" lang="en-US" altLang="ja-JP" sz="3200" dirty="0">
              <a:latin typeface="+mn-ea"/>
              <a:ea typeface="+mn-ea"/>
            </a:rPr>
            <a:t>6</a:t>
          </a:r>
          <a:r>
            <a:rPr kumimoji="1" lang="ja-JP" altLang="en-US" sz="3200" dirty="0">
              <a:latin typeface="+mn-ea"/>
              <a:ea typeface="+mn-ea"/>
            </a:rPr>
            <a:t>歳～成人・高齢者</a:t>
          </a:r>
          <a:endParaRPr kumimoji="1" lang="en-US" altLang="ja-JP" sz="3200" dirty="0">
            <a:latin typeface="+mn-ea"/>
            <a:ea typeface="+mn-ea"/>
          </a:endParaRPr>
        </a:p>
        <a:p>
          <a:r>
            <a:rPr kumimoji="1" lang="ja-JP" altLang="en-US" sz="4000" dirty="0">
              <a:solidFill>
                <a:srgbClr val="FFFF00"/>
              </a:solidFill>
              <a:latin typeface="+mn-ea"/>
              <a:ea typeface="+mn-ea"/>
            </a:rPr>
            <a:t>ブラシ全体</a:t>
          </a:r>
        </a:p>
      </dgm:t>
    </dgm:pt>
    <dgm:pt modelId="{0EBAAEA4-998F-411A-8476-65F63F2CBCF0}" type="parTrans" cxnId="{86A95611-C994-4EC5-A0F6-6E930A28A1D2}">
      <dgm:prSet/>
      <dgm:spPr/>
      <dgm:t>
        <a:bodyPr/>
        <a:lstStyle/>
        <a:p>
          <a:endParaRPr kumimoji="1" lang="ja-JP" altLang="en-US"/>
        </a:p>
      </dgm:t>
    </dgm:pt>
    <dgm:pt modelId="{FBFAB3B4-59D5-4BB9-BA7C-D2D54EB48FF4}" type="sibTrans" cxnId="{86A95611-C994-4EC5-A0F6-6E930A28A1D2}">
      <dgm:prSet/>
      <dgm:spPr/>
      <dgm:t>
        <a:bodyPr/>
        <a:lstStyle/>
        <a:p>
          <a:endParaRPr kumimoji="1" lang="ja-JP" altLang="en-US"/>
        </a:p>
      </dgm:t>
    </dgm:pt>
    <dgm:pt modelId="{AB6BE37B-27F0-48F7-B76D-B2397274C8FD}">
      <dgm:prSet phldrT="[テキスト]" custT="1"/>
      <dgm:spPr/>
      <dgm:t>
        <a:bodyPr/>
        <a:lstStyle/>
        <a:p>
          <a:r>
            <a:rPr kumimoji="1" lang="ja-JP" altLang="en-US" sz="2800" dirty="0"/>
            <a:t>就寝前を含め</a:t>
          </a:r>
          <a:r>
            <a:rPr kumimoji="1" lang="en-US" altLang="ja-JP" sz="2800" dirty="0"/>
            <a:t>1</a:t>
          </a:r>
          <a:r>
            <a:rPr kumimoji="1" lang="ja-JP" altLang="en-US" sz="2800" dirty="0"/>
            <a:t>日</a:t>
          </a:r>
          <a:r>
            <a:rPr kumimoji="1" lang="en-US" altLang="ja-JP" sz="2800" dirty="0"/>
            <a:t>2</a:t>
          </a:r>
          <a:r>
            <a:rPr kumimoji="1" lang="ja-JP" altLang="en-US" sz="2800" dirty="0"/>
            <a:t>回使用使用します</a:t>
          </a:r>
        </a:p>
      </dgm:t>
    </dgm:pt>
    <dgm:pt modelId="{AC0AA3EB-69C5-4101-B421-BFEB5236EBEB}" type="parTrans" cxnId="{E522E057-C279-4CFB-84C7-4BA6C2519E67}">
      <dgm:prSet/>
      <dgm:spPr/>
      <dgm:t>
        <a:bodyPr/>
        <a:lstStyle/>
        <a:p>
          <a:endParaRPr kumimoji="1" lang="ja-JP" altLang="en-US"/>
        </a:p>
      </dgm:t>
    </dgm:pt>
    <dgm:pt modelId="{2C919DAA-293E-45AC-B757-BC5E9AAEF257}" type="sibTrans" cxnId="{E522E057-C279-4CFB-84C7-4BA6C2519E67}">
      <dgm:prSet/>
      <dgm:spPr/>
      <dgm:t>
        <a:bodyPr/>
        <a:lstStyle/>
        <a:p>
          <a:endParaRPr kumimoji="1" lang="ja-JP" altLang="en-US"/>
        </a:p>
      </dgm:t>
    </dgm:pt>
    <dgm:pt modelId="{2F22A6EA-652B-4B22-BEF7-0FF1D0D1D830}">
      <dgm:prSet phldrT="[テキスト]" custT="1"/>
      <dgm:spPr/>
      <dgm:t>
        <a:bodyPr/>
        <a:lstStyle/>
        <a:p>
          <a:r>
            <a:rPr kumimoji="1" lang="ja-JP" altLang="en-US" sz="2800" dirty="0"/>
            <a:t>歯磨剤を吐き出す程度、うがいは１回のみ</a:t>
          </a:r>
          <a:endParaRPr kumimoji="1" lang="ja-JP" altLang="en-US" sz="2500" dirty="0"/>
        </a:p>
      </dgm:t>
    </dgm:pt>
    <dgm:pt modelId="{6436CEE3-44C6-4C7C-BC56-F33CEE87BF43}" type="parTrans" cxnId="{0C1AD6C5-99AA-4DE3-B2B1-F634CCC089E7}">
      <dgm:prSet/>
      <dgm:spPr/>
      <dgm:t>
        <a:bodyPr/>
        <a:lstStyle/>
        <a:p>
          <a:endParaRPr kumimoji="1" lang="ja-JP" altLang="en-US"/>
        </a:p>
      </dgm:t>
    </dgm:pt>
    <dgm:pt modelId="{F77B6D27-D86A-408F-AF22-96CE4F72A376}" type="sibTrans" cxnId="{0C1AD6C5-99AA-4DE3-B2B1-F634CCC089E7}">
      <dgm:prSet/>
      <dgm:spPr/>
      <dgm:t>
        <a:bodyPr/>
        <a:lstStyle/>
        <a:p>
          <a:endParaRPr kumimoji="1" lang="ja-JP" altLang="en-US"/>
        </a:p>
      </dgm:t>
    </dgm:pt>
    <dgm:pt modelId="{9FEC6FD1-EC8D-4F1B-9561-D47BA7C99C1F}" type="pres">
      <dgm:prSet presAssocID="{9365ED36-B1CC-49D9-926D-79CEA8E7A5D1}" presName="linear" presStyleCnt="0">
        <dgm:presLayoutVars>
          <dgm:dir/>
          <dgm:resizeHandles val="exact"/>
        </dgm:presLayoutVars>
      </dgm:prSet>
      <dgm:spPr/>
    </dgm:pt>
    <dgm:pt modelId="{7CC7F82F-DC6B-4654-BC7F-B5261CC904B0}" type="pres">
      <dgm:prSet presAssocID="{55C27552-D864-4AB8-9C08-E75C80C6C0BD}" presName="comp" presStyleCnt="0"/>
      <dgm:spPr/>
    </dgm:pt>
    <dgm:pt modelId="{EA6780FC-93E1-4E07-8E23-25564568D69F}" type="pres">
      <dgm:prSet presAssocID="{55C27552-D864-4AB8-9C08-E75C80C6C0BD}" presName="box" presStyleLbl="node1" presStyleIdx="0" presStyleCnt="2" custScaleY="59124"/>
      <dgm:spPr/>
    </dgm:pt>
    <dgm:pt modelId="{BF35BC79-FFB6-4942-89C9-715C3E021F66}" type="pres">
      <dgm:prSet presAssocID="{55C27552-D864-4AB8-9C08-E75C80C6C0BD}" presName="img" presStyleLbl="fgImgPlace1" presStyleIdx="0" presStyleCnt="2" custScaleY="5495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pt>
    <dgm:pt modelId="{11818FB1-F311-4BE4-85CE-FDBE36F719D6}" type="pres">
      <dgm:prSet presAssocID="{55C27552-D864-4AB8-9C08-E75C80C6C0BD}" presName="text" presStyleLbl="node1" presStyleIdx="0" presStyleCnt="2">
        <dgm:presLayoutVars>
          <dgm:bulletEnabled val="1"/>
        </dgm:presLayoutVars>
      </dgm:prSet>
      <dgm:spPr/>
    </dgm:pt>
    <dgm:pt modelId="{0A05E124-2331-485F-BDD4-11C5B7D1A8FD}" type="pres">
      <dgm:prSet presAssocID="{1BDA1ED8-62F4-47EC-92D1-CBC9FD74B02F}" presName="spacer" presStyleCnt="0"/>
      <dgm:spPr/>
    </dgm:pt>
    <dgm:pt modelId="{B73452B2-DD80-47B4-8018-E749C6C44EBB}" type="pres">
      <dgm:prSet presAssocID="{58074667-FC2A-48D6-875C-D659270EEF3A}" presName="comp" presStyleCnt="0"/>
      <dgm:spPr/>
    </dgm:pt>
    <dgm:pt modelId="{7C44EA81-21F8-4740-BB0C-3E2E4D8E98FA}" type="pres">
      <dgm:prSet presAssocID="{58074667-FC2A-48D6-875C-D659270EEF3A}" presName="box" presStyleLbl="node1" presStyleIdx="1" presStyleCnt="2"/>
      <dgm:spPr/>
    </dgm:pt>
    <dgm:pt modelId="{A8C382F8-D523-40BF-8630-B2840C1DEE37}" type="pres">
      <dgm:prSet presAssocID="{58074667-FC2A-48D6-875C-D659270EEF3A}" presName="img" presStyleLbl="fgImgPlace1" presStyleIdx="1" presStyleCnt="2" custScaleY="51184" custLinFactNeighborX="-2721" custLinFactNeighborY="-2416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pt>
    <dgm:pt modelId="{82DFDDCA-BC9B-4858-808B-7C212CC0C3CD}" type="pres">
      <dgm:prSet presAssocID="{58074667-FC2A-48D6-875C-D659270EEF3A}" presName="text" presStyleLbl="node1" presStyleIdx="1" presStyleCnt="2">
        <dgm:presLayoutVars>
          <dgm:bulletEnabled val="1"/>
        </dgm:presLayoutVars>
      </dgm:prSet>
      <dgm:spPr/>
    </dgm:pt>
  </dgm:ptLst>
  <dgm:cxnLst>
    <dgm:cxn modelId="{5E409E03-7F7F-4864-9FF2-DE62CFB7E2C2}" type="presOf" srcId="{AB6BE37B-27F0-48F7-B76D-B2397274C8FD}" destId="{82DFDDCA-BC9B-4858-808B-7C212CC0C3CD}" srcOrd="1" destOrd="1" presId="urn:microsoft.com/office/officeart/2005/8/layout/vList4"/>
    <dgm:cxn modelId="{7CBE1C0A-3B53-4041-A935-4EC7672F937E}" type="presOf" srcId="{58074667-FC2A-48D6-875C-D659270EEF3A}" destId="{7C44EA81-21F8-4740-BB0C-3E2E4D8E98FA}" srcOrd="0" destOrd="0" presId="urn:microsoft.com/office/officeart/2005/8/layout/vList4"/>
    <dgm:cxn modelId="{86A95611-C994-4EC5-A0F6-6E930A28A1D2}" srcId="{9365ED36-B1CC-49D9-926D-79CEA8E7A5D1}" destId="{58074667-FC2A-48D6-875C-D659270EEF3A}" srcOrd="1" destOrd="0" parTransId="{0EBAAEA4-998F-411A-8476-65F63F2CBCF0}" sibTransId="{FBFAB3B4-59D5-4BB9-BA7C-D2D54EB48FF4}"/>
    <dgm:cxn modelId="{DCAB5127-810A-4A9F-91DD-F4E768D22C55}" type="presOf" srcId="{AB6BE37B-27F0-48F7-B76D-B2397274C8FD}" destId="{7C44EA81-21F8-4740-BB0C-3E2E4D8E98FA}" srcOrd="0" destOrd="1" presId="urn:microsoft.com/office/officeart/2005/8/layout/vList4"/>
    <dgm:cxn modelId="{E7568F2B-9E42-42D8-A8A3-0DC6AAAB6E95}" type="presOf" srcId="{2F22A6EA-652B-4B22-BEF7-0FF1D0D1D830}" destId="{7C44EA81-21F8-4740-BB0C-3E2E4D8E98FA}" srcOrd="0" destOrd="2" presId="urn:microsoft.com/office/officeart/2005/8/layout/vList4"/>
    <dgm:cxn modelId="{39068B3C-8E70-44C5-89D9-91B0B78F19E5}" srcId="{9365ED36-B1CC-49D9-926D-79CEA8E7A5D1}" destId="{55C27552-D864-4AB8-9C08-E75C80C6C0BD}" srcOrd="0" destOrd="0" parTransId="{9808413F-30E4-49E9-853A-1EBC069281BF}" sibTransId="{1BDA1ED8-62F4-47EC-92D1-CBC9FD74B02F}"/>
    <dgm:cxn modelId="{2A379062-D7FD-4C40-A516-1BB3ADB49EC6}" srcId="{55C27552-D864-4AB8-9C08-E75C80C6C0BD}" destId="{1A2F22F8-8C29-4409-AC3A-499B9CC72DDF}" srcOrd="0" destOrd="0" parTransId="{7A168C35-6252-4DD3-A8A9-0F32C8EBA941}" sibTransId="{718887D4-F13F-4D92-B564-3F1379C7CFF6}"/>
    <dgm:cxn modelId="{C62EAD68-4CF6-4D9B-A894-2F1D36FDFEBC}" type="presOf" srcId="{2F22A6EA-652B-4B22-BEF7-0FF1D0D1D830}" destId="{82DFDDCA-BC9B-4858-808B-7C212CC0C3CD}" srcOrd="1" destOrd="2" presId="urn:microsoft.com/office/officeart/2005/8/layout/vList4"/>
    <dgm:cxn modelId="{DCDD5F4F-03C0-4CBD-8DB0-76A794966F50}" type="presOf" srcId="{55C27552-D864-4AB8-9C08-E75C80C6C0BD}" destId="{EA6780FC-93E1-4E07-8E23-25564568D69F}" srcOrd="0" destOrd="0" presId="urn:microsoft.com/office/officeart/2005/8/layout/vList4"/>
    <dgm:cxn modelId="{16E3D653-C45F-4950-9018-F02339ACA9FB}" type="presOf" srcId="{1A2F22F8-8C29-4409-AC3A-499B9CC72DDF}" destId="{11818FB1-F311-4BE4-85CE-FDBE36F719D6}" srcOrd="1" destOrd="1" presId="urn:microsoft.com/office/officeart/2005/8/layout/vList4"/>
    <dgm:cxn modelId="{E522E057-C279-4CFB-84C7-4BA6C2519E67}" srcId="{58074667-FC2A-48D6-875C-D659270EEF3A}" destId="{AB6BE37B-27F0-48F7-B76D-B2397274C8FD}" srcOrd="0" destOrd="0" parTransId="{AC0AA3EB-69C5-4101-B421-BFEB5236EBEB}" sibTransId="{2C919DAA-293E-45AC-B757-BC5E9AAEF257}"/>
    <dgm:cxn modelId="{2E900780-AA52-4383-BA8B-93313E28A002}" type="presOf" srcId="{9365ED36-B1CC-49D9-926D-79CEA8E7A5D1}" destId="{9FEC6FD1-EC8D-4F1B-9561-D47BA7C99C1F}" srcOrd="0" destOrd="0" presId="urn:microsoft.com/office/officeart/2005/8/layout/vList4"/>
    <dgm:cxn modelId="{12394EC2-F1EB-49AB-A4F8-CBF5F68DD5DE}" type="presOf" srcId="{55C27552-D864-4AB8-9C08-E75C80C6C0BD}" destId="{11818FB1-F311-4BE4-85CE-FDBE36F719D6}" srcOrd="1" destOrd="0" presId="urn:microsoft.com/office/officeart/2005/8/layout/vList4"/>
    <dgm:cxn modelId="{0C1AD6C5-99AA-4DE3-B2B1-F634CCC089E7}" srcId="{58074667-FC2A-48D6-875C-D659270EEF3A}" destId="{2F22A6EA-652B-4B22-BEF7-0FF1D0D1D830}" srcOrd="1" destOrd="0" parTransId="{6436CEE3-44C6-4C7C-BC56-F33CEE87BF43}" sibTransId="{F77B6D27-D86A-408F-AF22-96CE4F72A376}"/>
    <dgm:cxn modelId="{D3B944D0-186B-4270-9EBA-4EAD50CDF22B}" type="presOf" srcId="{1A2F22F8-8C29-4409-AC3A-499B9CC72DDF}" destId="{EA6780FC-93E1-4E07-8E23-25564568D69F}" srcOrd="0" destOrd="1" presId="urn:microsoft.com/office/officeart/2005/8/layout/vList4"/>
    <dgm:cxn modelId="{BB13D7E2-A02C-4E58-A8F5-1579AC8AA779}" type="presOf" srcId="{58074667-FC2A-48D6-875C-D659270EEF3A}" destId="{82DFDDCA-BC9B-4858-808B-7C212CC0C3CD}" srcOrd="1" destOrd="0" presId="urn:microsoft.com/office/officeart/2005/8/layout/vList4"/>
    <dgm:cxn modelId="{27161264-8D32-48F6-95BC-49733F77C3AE}" type="presParOf" srcId="{9FEC6FD1-EC8D-4F1B-9561-D47BA7C99C1F}" destId="{7CC7F82F-DC6B-4654-BC7F-B5261CC904B0}" srcOrd="0" destOrd="0" presId="urn:microsoft.com/office/officeart/2005/8/layout/vList4"/>
    <dgm:cxn modelId="{E5F2EEA2-811F-461B-BEC8-595CF717CD79}" type="presParOf" srcId="{7CC7F82F-DC6B-4654-BC7F-B5261CC904B0}" destId="{EA6780FC-93E1-4E07-8E23-25564568D69F}" srcOrd="0" destOrd="0" presId="urn:microsoft.com/office/officeart/2005/8/layout/vList4"/>
    <dgm:cxn modelId="{0E03C1D5-884F-43E9-9E5B-22B35B31977D}" type="presParOf" srcId="{7CC7F82F-DC6B-4654-BC7F-B5261CC904B0}" destId="{BF35BC79-FFB6-4942-89C9-715C3E021F66}" srcOrd="1" destOrd="0" presId="urn:microsoft.com/office/officeart/2005/8/layout/vList4"/>
    <dgm:cxn modelId="{9124CE5E-9BCD-4FBE-A527-5256D8C054C2}" type="presParOf" srcId="{7CC7F82F-DC6B-4654-BC7F-B5261CC904B0}" destId="{11818FB1-F311-4BE4-85CE-FDBE36F719D6}" srcOrd="2" destOrd="0" presId="urn:microsoft.com/office/officeart/2005/8/layout/vList4"/>
    <dgm:cxn modelId="{C73DE62F-69A2-42E9-ACE1-C1112665F3A1}" type="presParOf" srcId="{9FEC6FD1-EC8D-4F1B-9561-D47BA7C99C1F}" destId="{0A05E124-2331-485F-BDD4-11C5B7D1A8FD}" srcOrd="1" destOrd="0" presId="urn:microsoft.com/office/officeart/2005/8/layout/vList4"/>
    <dgm:cxn modelId="{53A399B7-B144-4AFA-BFE8-7D23B9153CFE}" type="presParOf" srcId="{9FEC6FD1-EC8D-4F1B-9561-D47BA7C99C1F}" destId="{B73452B2-DD80-47B4-8018-E749C6C44EBB}" srcOrd="2" destOrd="0" presId="urn:microsoft.com/office/officeart/2005/8/layout/vList4"/>
    <dgm:cxn modelId="{D877D248-0EC0-42D4-81E1-194C6DA91511}" type="presParOf" srcId="{B73452B2-DD80-47B4-8018-E749C6C44EBB}" destId="{7C44EA81-21F8-4740-BB0C-3E2E4D8E98FA}" srcOrd="0" destOrd="0" presId="urn:microsoft.com/office/officeart/2005/8/layout/vList4"/>
    <dgm:cxn modelId="{08823A4E-D0BB-40A0-B3B6-9F99BF7E3E54}" type="presParOf" srcId="{B73452B2-DD80-47B4-8018-E749C6C44EBB}" destId="{A8C382F8-D523-40BF-8630-B2840C1DEE37}" srcOrd="1" destOrd="0" presId="urn:microsoft.com/office/officeart/2005/8/layout/vList4"/>
    <dgm:cxn modelId="{8063B3B0-021B-4044-867C-F28B15B7C8AE}" type="presParOf" srcId="{B73452B2-DD80-47B4-8018-E749C6C44EBB}" destId="{82DFDDCA-BC9B-4858-808B-7C212CC0C3C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780FC-93E1-4E07-8E23-25564568D69F}">
      <dsp:nvSpPr>
        <dsp:cNvPr id="0" name=""/>
        <dsp:cNvSpPr/>
      </dsp:nvSpPr>
      <dsp:spPr>
        <a:xfrm>
          <a:off x="0" y="0"/>
          <a:ext cx="8928992" cy="186136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kumimoji="1" lang="en-US" altLang="ja-JP" sz="3000" kern="1200" dirty="0">
              <a:latin typeface="+mn-ea"/>
              <a:ea typeface="+mn-ea"/>
            </a:rPr>
            <a:t>3</a:t>
          </a:r>
          <a:r>
            <a:rPr kumimoji="1" lang="ja-JP" altLang="en-US" sz="3000" kern="1200" dirty="0">
              <a:latin typeface="+mn-ea"/>
              <a:ea typeface="+mn-ea"/>
            </a:rPr>
            <a:t>～</a:t>
          </a:r>
          <a:r>
            <a:rPr kumimoji="1" lang="en-US" altLang="ja-JP" sz="3000" kern="1200" dirty="0">
              <a:latin typeface="+mn-ea"/>
              <a:ea typeface="+mn-ea"/>
            </a:rPr>
            <a:t>5</a:t>
          </a:r>
          <a:r>
            <a:rPr kumimoji="1" lang="ja-JP" altLang="en-US" sz="3000" kern="1200" dirty="0">
              <a:latin typeface="+mn-ea"/>
              <a:ea typeface="+mn-ea"/>
            </a:rPr>
            <a:t>歳</a:t>
          </a:r>
          <a:endParaRPr kumimoji="1" lang="en-US" altLang="ja-JP" sz="3000" kern="1200" dirty="0">
            <a:latin typeface="+mn-ea"/>
            <a:ea typeface="+mn-ea"/>
          </a:endParaRPr>
        </a:p>
        <a:p>
          <a:pPr marL="0" lvl="0" indent="0" algn="l" defTabSz="1333500">
            <a:lnSpc>
              <a:spcPct val="90000"/>
            </a:lnSpc>
            <a:spcBef>
              <a:spcPct val="0"/>
            </a:spcBef>
            <a:spcAft>
              <a:spcPct val="35000"/>
            </a:spcAft>
            <a:buNone/>
          </a:pPr>
          <a:r>
            <a:rPr kumimoji="1" lang="ja-JP" altLang="en-US" sz="3000" kern="1200" dirty="0">
              <a:solidFill>
                <a:srgbClr val="FFFF00"/>
              </a:solidFill>
              <a:latin typeface="+mn-ea"/>
              <a:ea typeface="+mn-ea"/>
            </a:rPr>
            <a:t>グリーンピースくらい（</a:t>
          </a:r>
          <a:r>
            <a:rPr kumimoji="1" lang="en-US" altLang="ja-JP" sz="3000" kern="1200" dirty="0">
              <a:solidFill>
                <a:srgbClr val="FFFF00"/>
              </a:solidFill>
              <a:latin typeface="+mn-ea"/>
              <a:ea typeface="+mn-ea"/>
            </a:rPr>
            <a:t>5</a:t>
          </a:r>
          <a:r>
            <a:rPr kumimoji="1" lang="ja-JP" altLang="en-US" sz="3000" kern="1200" dirty="0">
              <a:solidFill>
                <a:srgbClr val="FFFF00"/>
              </a:solidFill>
              <a:latin typeface="+mn-ea"/>
              <a:ea typeface="+mn-ea"/>
            </a:rPr>
            <a:t>㎜）</a:t>
          </a:r>
        </a:p>
        <a:p>
          <a:pPr marL="228600" lvl="1" indent="-228600" algn="l" defTabSz="1022350">
            <a:lnSpc>
              <a:spcPct val="90000"/>
            </a:lnSpc>
            <a:spcBef>
              <a:spcPct val="0"/>
            </a:spcBef>
            <a:spcAft>
              <a:spcPct val="15000"/>
            </a:spcAft>
            <a:buChar char="•"/>
          </a:pPr>
          <a:r>
            <a:rPr kumimoji="1" lang="ja-JP" altLang="en-US" sz="2300" kern="1200" dirty="0"/>
            <a:t>就寝前を含め</a:t>
          </a:r>
          <a:r>
            <a:rPr kumimoji="1" lang="en-US" altLang="ja-JP" sz="2300" kern="1200" dirty="0"/>
            <a:t>1</a:t>
          </a:r>
          <a:r>
            <a:rPr kumimoji="1" lang="ja-JP" altLang="en-US" sz="2300" kern="1200" dirty="0"/>
            <a:t>日</a:t>
          </a:r>
          <a:r>
            <a:rPr kumimoji="1" lang="en-US" altLang="ja-JP" sz="2300" kern="1200" dirty="0"/>
            <a:t>2</a:t>
          </a:r>
          <a:r>
            <a:rPr kumimoji="1" lang="ja-JP" altLang="en-US" sz="2300" kern="1200" dirty="0"/>
            <a:t>回使用します</a:t>
          </a:r>
        </a:p>
      </dsp:txBody>
      <dsp:txXfrm>
        <a:off x="2100622" y="0"/>
        <a:ext cx="6828369" cy="1861365"/>
      </dsp:txXfrm>
    </dsp:sp>
    <dsp:sp modelId="{BF35BC79-FFB6-4942-89C9-715C3E021F66}">
      <dsp:nvSpPr>
        <dsp:cNvPr id="0" name=""/>
        <dsp:cNvSpPr/>
      </dsp:nvSpPr>
      <dsp:spPr>
        <a:xfrm>
          <a:off x="314824" y="238649"/>
          <a:ext cx="1785798" cy="138406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C44EA81-21F8-4740-BB0C-3E2E4D8E98FA}">
      <dsp:nvSpPr>
        <dsp:cNvPr id="0" name=""/>
        <dsp:cNvSpPr/>
      </dsp:nvSpPr>
      <dsp:spPr>
        <a:xfrm>
          <a:off x="0" y="2176189"/>
          <a:ext cx="8928992" cy="31482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kumimoji="1" lang="en-US" altLang="ja-JP" sz="3200" kern="1200" dirty="0">
              <a:latin typeface="+mn-ea"/>
              <a:ea typeface="+mn-ea"/>
            </a:rPr>
            <a:t>6</a:t>
          </a:r>
          <a:r>
            <a:rPr kumimoji="1" lang="ja-JP" altLang="en-US" sz="3200" kern="1200" dirty="0">
              <a:latin typeface="+mn-ea"/>
              <a:ea typeface="+mn-ea"/>
            </a:rPr>
            <a:t>歳～成人・高齢者</a:t>
          </a:r>
          <a:endParaRPr kumimoji="1" lang="en-US" altLang="ja-JP" sz="3200" kern="1200" dirty="0">
            <a:latin typeface="+mn-ea"/>
            <a:ea typeface="+mn-ea"/>
          </a:endParaRPr>
        </a:p>
        <a:p>
          <a:pPr marL="0" lvl="0" indent="0" algn="l" defTabSz="1422400">
            <a:lnSpc>
              <a:spcPct val="90000"/>
            </a:lnSpc>
            <a:spcBef>
              <a:spcPct val="0"/>
            </a:spcBef>
            <a:spcAft>
              <a:spcPct val="35000"/>
            </a:spcAft>
            <a:buNone/>
          </a:pPr>
          <a:r>
            <a:rPr kumimoji="1" lang="ja-JP" altLang="en-US" sz="4000" kern="1200" dirty="0">
              <a:solidFill>
                <a:srgbClr val="FFFF00"/>
              </a:solidFill>
              <a:latin typeface="+mn-ea"/>
              <a:ea typeface="+mn-ea"/>
            </a:rPr>
            <a:t>ブラシ全体</a:t>
          </a:r>
        </a:p>
        <a:p>
          <a:pPr marL="285750" lvl="1" indent="-285750" algn="l" defTabSz="1244600">
            <a:lnSpc>
              <a:spcPct val="90000"/>
            </a:lnSpc>
            <a:spcBef>
              <a:spcPct val="0"/>
            </a:spcBef>
            <a:spcAft>
              <a:spcPct val="15000"/>
            </a:spcAft>
            <a:buChar char="•"/>
          </a:pPr>
          <a:r>
            <a:rPr kumimoji="1" lang="ja-JP" altLang="en-US" sz="2800" kern="1200" dirty="0"/>
            <a:t>就寝前を含め</a:t>
          </a:r>
          <a:r>
            <a:rPr kumimoji="1" lang="en-US" altLang="ja-JP" sz="2800" kern="1200" dirty="0"/>
            <a:t>1</a:t>
          </a:r>
          <a:r>
            <a:rPr kumimoji="1" lang="ja-JP" altLang="en-US" sz="2800" kern="1200" dirty="0"/>
            <a:t>日</a:t>
          </a:r>
          <a:r>
            <a:rPr kumimoji="1" lang="en-US" altLang="ja-JP" sz="2800" kern="1200" dirty="0"/>
            <a:t>2</a:t>
          </a:r>
          <a:r>
            <a:rPr kumimoji="1" lang="ja-JP" altLang="en-US" sz="2800" kern="1200" dirty="0"/>
            <a:t>回使用使用します</a:t>
          </a:r>
        </a:p>
        <a:p>
          <a:pPr marL="285750" lvl="1" indent="-285750" algn="l" defTabSz="1244600">
            <a:lnSpc>
              <a:spcPct val="90000"/>
            </a:lnSpc>
            <a:spcBef>
              <a:spcPct val="0"/>
            </a:spcBef>
            <a:spcAft>
              <a:spcPct val="15000"/>
            </a:spcAft>
            <a:buChar char="•"/>
          </a:pPr>
          <a:r>
            <a:rPr kumimoji="1" lang="ja-JP" altLang="en-US" sz="2800" kern="1200" dirty="0"/>
            <a:t>歯磨剤を吐き出す程度、うがいは１回のみ</a:t>
          </a:r>
          <a:endParaRPr kumimoji="1" lang="ja-JP" altLang="en-US" sz="2500" kern="1200" dirty="0"/>
        </a:p>
      </dsp:txBody>
      <dsp:txXfrm>
        <a:off x="2100622" y="2176189"/>
        <a:ext cx="6828369" cy="3148240"/>
      </dsp:txXfrm>
    </dsp:sp>
    <dsp:sp modelId="{A8C382F8-D523-40BF-8630-B2840C1DEE37}">
      <dsp:nvSpPr>
        <dsp:cNvPr id="0" name=""/>
        <dsp:cNvSpPr/>
      </dsp:nvSpPr>
      <dsp:spPr>
        <a:xfrm>
          <a:off x="266232" y="2497234"/>
          <a:ext cx="1785798" cy="128911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977" cy="51378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0650" y="0"/>
            <a:ext cx="3076976" cy="513789"/>
          </a:xfrm>
          <a:prstGeom prst="rect">
            <a:avLst/>
          </a:prstGeom>
        </p:spPr>
        <p:txBody>
          <a:bodyPr vert="horz" lIns="95463" tIns="47732" rIns="95463" bIns="47732" rtlCol="0"/>
          <a:lstStyle>
            <a:lvl1pPr algn="r">
              <a:defRPr sz="1300"/>
            </a:lvl1pPr>
          </a:lstStyle>
          <a:p>
            <a:fld id="{765BF51B-74E2-4F0D-BBBB-60F4EB9FBA9D}" type="datetimeFigureOut">
              <a:rPr kumimoji="1" lang="ja-JP" altLang="en-US" smtClean="0"/>
              <a:t>2025/2/25</a:t>
            </a:fld>
            <a:endParaRPr kumimoji="1" lang="ja-JP" altLang="en-US"/>
          </a:p>
        </p:txBody>
      </p:sp>
      <p:sp>
        <p:nvSpPr>
          <p:cNvPr id="4" name="フッター プレースホルダー 3"/>
          <p:cNvSpPr>
            <a:spLocks noGrp="1"/>
          </p:cNvSpPr>
          <p:nvPr>
            <p:ph type="ftr" sz="quarter" idx="2"/>
          </p:nvPr>
        </p:nvSpPr>
        <p:spPr>
          <a:xfrm>
            <a:off x="1" y="9720824"/>
            <a:ext cx="3076977" cy="513789"/>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0824"/>
            <a:ext cx="3076976" cy="513789"/>
          </a:xfrm>
          <a:prstGeom prst="rect">
            <a:avLst/>
          </a:prstGeom>
        </p:spPr>
        <p:txBody>
          <a:bodyPr vert="horz" lIns="95463" tIns="47732" rIns="95463" bIns="47732" rtlCol="0" anchor="b"/>
          <a:lstStyle>
            <a:lvl1pPr algn="r">
              <a:defRPr sz="1300"/>
            </a:lvl1pPr>
          </a:lstStyle>
          <a:p>
            <a:fld id="{B5DADC80-918F-445A-AD56-CA415887F2DA}" type="slidenum">
              <a:rPr kumimoji="1" lang="ja-JP" altLang="en-US" smtClean="0"/>
              <a:t>‹#›</a:t>
            </a:fld>
            <a:endParaRPr kumimoji="1" lang="ja-JP" altLang="en-US"/>
          </a:p>
        </p:txBody>
      </p:sp>
    </p:spTree>
    <p:extLst>
      <p:ext uri="{BB962C8B-B14F-4D97-AF65-F5344CB8AC3E}">
        <p14:creationId xmlns:p14="http://schemas.microsoft.com/office/powerpoint/2010/main" val="4069963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9E41456C-E9CF-4A3B-A360-FAFD8267C420}" type="datetimeFigureOut">
              <a:rPr kumimoji="1" lang="ja-JP" altLang="en-US" smtClean="0"/>
              <a:pPr/>
              <a:t>2025/2/25</a:t>
            </a:fld>
            <a:endParaRPr kumimoji="1" lang="ja-JP" altLang="en-US"/>
          </a:p>
        </p:txBody>
      </p:sp>
      <p:sp>
        <p:nvSpPr>
          <p:cNvPr id="4" name="スライド イメージ プレースホルダー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D2569595-CB9C-4055-8312-7BBEB59C1C8D}" type="slidenum">
              <a:rPr kumimoji="1" lang="ja-JP" altLang="en-US" smtClean="0"/>
              <a:pPr/>
              <a:t>‹#›</a:t>
            </a:fld>
            <a:endParaRPr kumimoji="1" lang="ja-JP" altLang="en-US"/>
          </a:p>
        </p:txBody>
      </p:sp>
    </p:spTree>
    <p:extLst>
      <p:ext uri="{BB962C8B-B14F-4D97-AF65-F5344CB8AC3E}">
        <p14:creationId xmlns:p14="http://schemas.microsoft.com/office/powerpoint/2010/main" val="18263807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3B200-8CED-CD4E-B19C-EA1BBDD0F4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B0768C4-E225-A98C-13B9-5EE7D6BBCF46}"/>
              </a:ext>
            </a:extLst>
          </p:cNvPr>
          <p:cNvSpPr>
            <a:spLocks noGrp="1" noRot="1" noChangeAspect="1"/>
          </p:cNvSpPr>
          <p:nvPr>
            <p:ph type="sldImg"/>
          </p:nvPr>
        </p:nvSpPr>
        <p:spPr>
          <a:xfrm>
            <a:off x="138113" y="766763"/>
            <a:ext cx="6823075" cy="3838575"/>
          </a:xfrm>
        </p:spPr>
      </p:sp>
      <p:sp>
        <p:nvSpPr>
          <p:cNvPr id="3" name="ノート プレースホルダー 2">
            <a:extLst>
              <a:ext uri="{FF2B5EF4-FFF2-40B4-BE49-F238E27FC236}">
                <a16:creationId xmlns:a16="http://schemas.microsoft.com/office/drawing/2014/main" id="{FAB7A69C-553A-00D2-96FB-51F8F2EBA793}"/>
              </a:ext>
            </a:extLst>
          </p:cNvPr>
          <p:cNvSpPr>
            <a:spLocks noGrp="1"/>
          </p:cNvSpPr>
          <p:nvPr>
            <p:ph type="body" idx="1"/>
          </p:nvPr>
        </p:nvSpPr>
        <p:spPr/>
        <p:txBody>
          <a:bodyPr/>
          <a:lstStyle/>
          <a:p>
            <a:r>
              <a:rPr lang="en-US" altLang="ja-JP" sz="1300" b="1" dirty="0">
                <a:solidFill>
                  <a:schemeClr val="tx2">
                    <a:lumMod val="10000"/>
                  </a:schemeClr>
                </a:solidFill>
              </a:rPr>
              <a:t>(4)</a:t>
            </a:r>
            <a:r>
              <a:rPr lang="ja-JP" altLang="en-US" sz="1300" b="1">
                <a:solidFill>
                  <a:schemeClr val="tx2">
                    <a:lumMod val="10000"/>
                  </a:schemeClr>
                </a:solidFill>
              </a:rPr>
              <a:t>歯・口の清掃と指導のポイント</a:t>
            </a:r>
            <a:endParaRPr kumimoji="1" lang="ja-JP" altLang="en-US" dirty="0">
              <a:solidFill>
                <a:schemeClr val="tx2">
                  <a:lumMod val="10000"/>
                </a:schemeClr>
              </a:solidFill>
            </a:endParaRPr>
          </a:p>
        </p:txBody>
      </p:sp>
      <p:sp>
        <p:nvSpPr>
          <p:cNvPr id="4" name="スライド番号プレースホルダー 3">
            <a:extLst>
              <a:ext uri="{FF2B5EF4-FFF2-40B4-BE49-F238E27FC236}">
                <a16:creationId xmlns:a16="http://schemas.microsoft.com/office/drawing/2014/main" id="{1DE6B151-5152-BEEC-4D0A-F6D5897C37B8}"/>
              </a:ext>
            </a:extLst>
          </p:cNvPr>
          <p:cNvSpPr>
            <a:spLocks noGrp="1"/>
          </p:cNvSpPr>
          <p:nvPr>
            <p:ph type="sldNum" sz="quarter" idx="10"/>
          </p:nvPr>
        </p:nvSpPr>
        <p:spPr/>
        <p:txBody>
          <a:bodyPr/>
          <a:lstStyle/>
          <a:p>
            <a:fld id="{D2569595-CB9C-4055-8312-7BBEB59C1C8D}" type="slidenum">
              <a:rPr kumimoji="1" lang="ja-JP" altLang="en-US" smtClean="0"/>
              <a:pPr/>
              <a:t>1</a:t>
            </a:fld>
            <a:endParaRPr kumimoji="1" lang="ja-JP" altLang="en-US"/>
          </a:p>
        </p:txBody>
      </p:sp>
    </p:spTree>
    <p:extLst>
      <p:ext uri="{BB962C8B-B14F-4D97-AF65-F5344CB8AC3E}">
        <p14:creationId xmlns:p14="http://schemas.microsoft.com/office/powerpoint/2010/main" val="110635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lang="ja-JP" altLang="en-US" sz="1300" b="1" dirty="0">
                <a:solidFill>
                  <a:schemeClr val="tx2">
                    <a:lumMod val="10000"/>
                  </a:schemeClr>
                </a:solidFill>
              </a:rPr>
              <a:t>前歯のみがき方のポイント！</a:t>
            </a:r>
            <a:endParaRPr lang="en-US" altLang="ja-JP" sz="1300" b="1" dirty="0">
              <a:solidFill>
                <a:schemeClr val="tx2">
                  <a:lumMod val="10000"/>
                </a:schemeClr>
              </a:solidFill>
            </a:endParaRPr>
          </a:p>
          <a:p>
            <a:endParaRPr lang="en-US" altLang="ja-JP" sz="1300" b="1" dirty="0">
              <a:solidFill>
                <a:srgbClr val="FFFF00"/>
              </a:solidFill>
            </a:endParaRPr>
          </a:p>
          <a:p>
            <a:r>
              <a:rPr kumimoji="1" lang="ja-JP" altLang="en-US" dirty="0"/>
              <a:t>●まず、前歯のみがき方ですが、最初は、歯と歯肉の間に歯ブラシを当て、</a:t>
            </a:r>
            <a:endParaRPr kumimoji="1" lang="en-US" altLang="ja-JP" dirty="0"/>
          </a:p>
          <a:p>
            <a:r>
              <a:rPr kumimoji="1" lang="en-US" altLang="ja-JP" dirty="0"/>
              <a:t> </a:t>
            </a:r>
            <a:r>
              <a:rPr kumimoji="1" lang="ja-JP" altLang="en-US" dirty="0"/>
              <a:t>　細かく動かしながらやさしくみがきます。</a:t>
            </a:r>
            <a:endParaRPr kumimoji="1" lang="en-US" altLang="ja-JP" dirty="0"/>
          </a:p>
          <a:p>
            <a:endParaRPr kumimoji="1" lang="en-US" altLang="ja-JP" dirty="0"/>
          </a:p>
          <a:p>
            <a:r>
              <a:rPr kumimoji="1" lang="ja-JP" altLang="en-US" dirty="0"/>
              <a:t>●それから、歯ブラシを縦にして一本ずつみがきます。</a:t>
            </a:r>
            <a:endParaRPr kumimoji="1" lang="en-US" altLang="ja-JP" dirty="0"/>
          </a:p>
          <a:p>
            <a:endParaRPr kumimoji="1" lang="en-US" altLang="ja-JP" dirty="0"/>
          </a:p>
          <a:p>
            <a:r>
              <a:rPr kumimoji="1" lang="ja-JP" altLang="en-US" dirty="0"/>
              <a:t>●歯の裏側も歯ブラシを縦にしてみがきましょう。</a:t>
            </a:r>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10</a:t>
            </a:fld>
            <a:endParaRPr kumimoji="1" lang="ja-JP" altLang="en-US"/>
          </a:p>
        </p:txBody>
      </p:sp>
    </p:spTree>
    <p:extLst>
      <p:ext uri="{BB962C8B-B14F-4D97-AF65-F5344CB8AC3E}">
        <p14:creationId xmlns:p14="http://schemas.microsoft.com/office/powerpoint/2010/main" val="1101509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lang="ja-JP" altLang="en-US" sz="1300" b="1" dirty="0">
                <a:solidFill>
                  <a:schemeClr val="tx2">
                    <a:lumMod val="10000"/>
                  </a:schemeClr>
                </a:solidFill>
              </a:rPr>
              <a:t>奥歯のみがき方のポイント！</a:t>
            </a:r>
            <a:endParaRPr lang="en-US" altLang="ja-JP" sz="1300" b="1" dirty="0">
              <a:solidFill>
                <a:schemeClr val="tx2">
                  <a:lumMod val="10000"/>
                </a:schemeClr>
              </a:solidFill>
            </a:endParaRPr>
          </a:p>
          <a:p>
            <a:endParaRPr lang="en-US" altLang="ja-JP" sz="1300" b="1" dirty="0">
              <a:solidFill>
                <a:srgbClr val="FFFF00"/>
              </a:solidFill>
            </a:endParaRPr>
          </a:p>
          <a:p>
            <a:r>
              <a:rPr kumimoji="1" lang="ja-JP" altLang="en-US" dirty="0"/>
              <a:t>奥歯のみがき方は、</a:t>
            </a:r>
            <a:endParaRPr kumimoji="1" lang="en-US" altLang="ja-JP" dirty="0"/>
          </a:p>
          <a:p>
            <a:endParaRPr kumimoji="1" lang="en-US" altLang="ja-JP" dirty="0"/>
          </a:p>
          <a:p>
            <a:r>
              <a:rPr kumimoji="1" lang="ja-JP" altLang="en-US" dirty="0"/>
              <a:t>●</a:t>
            </a:r>
            <a:r>
              <a:rPr kumimoji="1" lang="ja-JP" altLang="en-US" dirty="0" err="1"/>
              <a:t>ほっぺた</a:t>
            </a:r>
            <a:r>
              <a:rPr kumimoji="1" lang="ja-JP" altLang="en-US" dirty="0"/>
              <a:t>側は歯と歯肉の間に歯ブラシを当て、細かく動かしやさしくみがきます。</a:t>
            </a:r>
            <a:endParaRPr kumimoji="1" lang="en-US" altLang="ja-JP" dirty="0"/>
          </a:p>
          <a:p>
            <a:endParaRPr kumimoji="1" lang="en-US" altLang="ja-JP" dirty="0"/>
          </a:p>
          <a:p>
            <a:r>
              <a:rPr kumimoji="1" lang="ja-JP" altLang="en-US" dirty="0"/>
              <a:t>●それから、内側をみがきますが、みがきづらい時は歯ブラシをななめに入れてみがくとみがきやすいです。</a:t>
            </a:r>
            <a:endParaRPr kumimoji="1" lang="en-US" altLang="ja-JP" dirty="0"/>
          </a:p>
          <a:p>
            <a:endParaRPr kumimoji="1" lang="en-US" altLang="ja-JP" dirty="0"/>
          </a:p>
          <a:p>
            <a:r>
              <a:rPr kumimoji="1" lang="ja-JP" altLang="en-US" dirty="0"/>
              <a:t>●そして噛む面も忘れずみがきましょう。</a:t>
            </a:r>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11</a:t>
            </a:fld>
            <a:endParaRPr kumimoji="1" lang="ja-JP" altLang="en-US"/>
          </a:p>
        </p:txBody>
      </p:sp>
    </p:spTree>
    <p:extLst>
      <p:ext uri="{BB962C8B-B14F-4D97-AF65-F5344CB8AC3E}">
        <p14:creationId xmlns:p14="http://schemas.microsoft.com/office/powerpoint/2010/main" val="4139218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b="1" dirty="0">
                <a:solidFill>
                  <a:schemeClr val="tx2">
                    <a:lumMod val="10000"/>
                  </a:schemeClr>
                </a:solidFill>
              </a:rPr>
              <a:t>歯と歯の間はデンタルフロスを</a:t>
            </a:r>
            <a:r>
              <a:rPr kumimoji="1" lang="en-US" altLang="ja-JP" b="1" dirty="0">
                <a:solidFill>
                  <a:schemeClr val="tx2">
                    <a:lumMod val="10000"/>
                  </a:schemeClr>
                </a:solidFill>
              </a:rPr>
              <a:t>!!</a:t>
            </a:r>
          </a:p>
          <a:p>
            <a:endParaRPr kumimoji="1" lang="en-US" altLang="ja-JP" b="1" dirty="0">
              <a:solidFill>
                <a:srgbClr val="FF0000"/>
              </a:solidFill>
            </a:endParaRPr>
          </a:p>
          <a:p>
            <a:r>
              <a:rPr kumimoji="1" lang="ja-JP" altLang="en-US" dirty="0"/>
              <a:t>●デンタルフロスを歯と歯の間に入れのこぎりを引くようにやさしく入れていきます。</a:t>
            </a:r>
            <a:endParaRPr kumimoji="1" lang="en-US" altLang="ja-JP" dirty="0"/>
          </a:p>
          <a:p>
            <a:r>
              <a:rPr kumimoji="1" lang="ja-JP" altLang="en-US" dirty="0"/>
              <a:t>　</a:t>
            </a:r>
            <a:endParaRPr kumimoji="1" lang="en-US" altLang="ja-JP" dirty="0"/>
          </a:p>
          <a:p>
            <a:r>
              <a:rPr kumimoji="1" lang="ja-JP" altLang="en-US" dirty="0"/>
              <a:t>●フロスを入れた歯の面をこそぎプラークをとります。</a:t>
            </a:r>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12</a:t>
            </a:fld>
            <a:endParaRPr kumimoji="1" lang="ja-JP" altLang="en-US"/>
          </a:p>
        </p:txBody>
      </p:sp>
    </p:spTree>
    <p:extLst>
      <p:ext uri="{BB962C8B-B14F-4D97-AF65-F5344CB8AC3E}">
        <p14:creationId xmlns:p14="http://schemas.microsoft.com/office/powerpoint/2010/main" val="318264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lang="ja-JP" altLang="en-US" b="1" dirty="0">
                <a:solidFill>
                  <a:schemeClr val="tx2">
                    <a:lumMod val="10000"/>
                  </a:schemeClr>
                </a:solidFill>
              </a:rPr>
              <a:t>歯みがき前・歯みがき後</a:t>
            </a:r>
            <a:endParaRPr lang="en-US" altLang="ja-JP" b="1" dirty="0">
              <a:solidFill>
                <a:schemeClr val="tx2">
                  <a:lumMod val="10000"/>
                </a:schemeClr>
              </a:solidFill>
            </a:endParaRPr>
          </a:p>
          <a:p>
            <a:endParaRPr kumimoji="1" lang="en-US" altLang="ja-JP" b="1" dirty="0">
              <a:solidFill>
                <a:srgbClr val="FFFF00"/>
              </a:solidFill>
            </a:endParaRPr>
          </a:p>
          <a:p>
            <a:r>
              <a:rPr kumimoji="1" lang="ja-JP" altLang="en-US" dirty="0"/>
              <a:t>●この写真は、染めだし液でプラークの付着しているところを確認し、</a:t>
            </a:r>
            <a:endParaRPr kumimoji="1" lang="en-US" altLang="ja-JP" dirty="0"/>
          </a:p>
          <a:p>
            <a:r>
              <a:rPr kumimoji="1" lang="ja-JP" altLang="en-US" dirty="0"/>
              <a:t>　　プラークコントロールを行った写真です。</a:t>
            </a:r>
            <a:endParaRPr kumimoji="1" lang="en-US" altLang="ja-JP" dirty="0"/>
          </a:p>
          <a:p>
            <a:endParaRPr kumimoji="1" lang="en-US" altLang="ja-JP" dirty="0"/>
          </a:p>
          <a:p>
            <a:r>
              <a:rPr kumimoji="1" lang="ja-JP" altLang="en-US" dirty="0"/>
              <a:t>●きれいにみがけたことが解りますね。</a:t>
            </a:r>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13</a:t>
            </a:fld>
            <a:endParaRPr kumimoji="1" lang="ja-JP" altLang="en-US"/>
          </a:p>
        </p:txBody>
      </p:sp>
    </p:spTree>
    <p:extLst>
      <p:ext uri="{BB962C8B-B14F-4D97-AF65-F5344CB8AC3E}">
        <p14:creationId xmlns:p14="http://schemas.microsoft.com/office/powerpoint/2010/main" val="4156489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lang="ja-JP" altLang="en-US" sz="1300" b="1" dirty="0">
                <a:solidFill>
                  <a:schemeClr val="tx2">
                    <a:lumMod val="10000"/>
                  </a:schemeClr>
                </a:solidFill>
              </a:rPr>
              <a:t>歯みがきしてみよう♪</a:t>
            </a:r>
            <a:endParaRPr lang="en-US" altLang="ja-JP" sz="1300" b="1" dirty="0">
              <a:solidFill>
                <a:schemeClr val="tx2">
                  <a:lumMod val="10000"/>
                </a:schemeClr>
              </a:solidFill>
            </a:endParaRPr>
          </a:p>
          <a:p>
            <a:endParaRPr lang="en-US" altLang="ja-JP" sz="1300" b="1" dirty="0">
              <a:solidFill>
                <a:srgbClr val="FFFF00"/>
              </a:solidFill>
            </a:endParaRPr>
          </a:p>
          <a:p>
            <a:r>
              <a:rPr kumimoji="1" lang="ja-JP" altLang="en-US" dirty="0"/>
              <a:t>歯をみがいてみましょう。</a:t>
            </a:r>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2</a:t>
            </a:fld>
            <a:endParaRPr kumimoji="1" lang="ja-JP" altLang="en-US"/>
          </a:p>
        </p:txBody>
      </p:sp>
    </p:spTree>
    <p:extLst>
      <p:ext uri="{BB962C8B-B14F-4D97-AF65-F5344CB8AC3E}">
        <p14:creationId xmlns:p14="http://schemas.microsoft.com/office/powerpoint/2010/main" val="63840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pPr defTabSz="954634">
              <a:defRPr/>
            </a:pPr>
            <a:r>
              <a:rPr lang="ja-JP" altLang="en-US" sz="1300" b="1" dirty="0">
                <a:solidFill>
                  <a:schemeClr val="tx2">
                    <a:lumMod val="10000"/>
                  </a:schemeClr>
                </a:solidFill>
              </a:rPr>
              <a:t>今日使うもの</a:t>
            </a:r>
          </a:p>
          <a:p>
            <a:endParaRPr kumimoji="1" lang="en-US" altLang="ja-JP" dirty="0"/>
          </a:p>
          <a:p>
            <a:r>
              <a:rPr kumimoji="1" lang="ja-JP" altLang="en-US" dirty="0"/>
              <a:t>　まず、準備する物は、</a:t>
            </a:r>
            <a:endParaRPr kumimoji="1" lang="en-US" altLang="ja-JP" dirty="0"/>
          </a:p>
          <a:p>
            <a:endParaRPr kumimoji="1" lang="en-US" altLang="ja-JP" dirty="0"/>
          </a:p>
          <a:p>
            <a:r>
              <a:rPr kumimoji="1" lang="ja-JP" altLang="en-US" dirty="0"/>
              <a:t>●歯ブラシ・コップ・タオル・鏡です。みなさんありますか？</a:t>
            </a:r>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3</a:t>
            </a:fld>
            <a:endParaRPr kumimoji="1" lang="ja-JP" altLang="en-US"/>
          </a:p>
        </p:txBody>
      </p:sp>
    </p:spTree>
    <p:extLst>
      <p:ext uri="{BB962C8B-B14F-4D97-AF65-F5344CB8AC3E}">
        <p14:creationId xmlns:p14="http://schemas.microsoft.com/office/powerpoint/2010/main" val="409062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b="1" dirty="0">
                <a:solidFill>
                  <a:schemeClr val="tx2">
                    <a:lumMod val="10000"/>
                  </a:schemeClr>
                </a:solidFill>
              </a:rPr>
              <a:t>歯ブラシの持ち方</a:t>
            </a:r>
            <a:endParaRPr kumimoji="1" lang="en-US" altLang="ja-JP" b="1" dirty="0">
              <a:solidFill>
                <a:schemeClr val="tx2">
                  <a:lumMod val="10000"/>
                </a:schemeClr>
              </a:solidFill>
            </a:endParaRPr>
          </a:p>
          <a:p>
            <a:endParaRPr kumimoji="1" lang="en-US" altLang="ja-JP" b="1"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●歯ぶらしの持ち方は、いろいろあります。グーで握ると力が入りすぎて歯や歯ぐきを傷つける心配がある場合、</a:t>
            </a:r>
            <a:r>
              <a:rPr kumimoji="1" lang="en-US" altLang="ja-JP" dirty="0"/>
              <a:t>3</a:t>
            </a:r>
            <a:r>
              <a:rPr kumimoji="1" lang="ja-JP" altLang="en-US" dirty="0"/>
              <a:t>本指（鉛筆を持つように）で持つ方が良いと言われます。前歯のたてみがきや、奥歯の内側みがきなど、場所によって握り方、使い方が変わります。自分で工夫したり、歯科医院でアドバイスを受けたりすることが大切です。</a:t>
            </a:r>
            <a:endParaRPr kumimoji="1" lang="en-US" altLang="ja-JP" dirty="0"/>
          </a:p>
          <a:p>
            <a:endParaRPr kumimoji="1" lang="en-US" altLang="ja-JP" dirty="0"/>
          </a:p>
          <a:p>
            <a:endParaRPr kumimoji="1" lang="en-US" altLang="ja-JP" dirty="0"/>
          </a:p>
          <a:p>
            <a:r>
              <a:rPr kumimoji="1" lang="ja-JP" altLang="en-US" dirty="0"/>
              <a:t>●歯ブラシの取り替え時期</a:t>
            </a:r>
            <a:endParaRPr kumimoji="1" lang="en-US" altLang="ja-JP" dirty="0"/>
          </a:p>
          <a:p>
            <a:r>
              <a:rPr kumimoji="1" lang="ja-JP" altLang="en-US" dirty="0"/>
              <a:t>歯ブラシの毛が外側に開いたら</a:t>
            </a:r>
            <a:endParaRPr kumimoji="1" lang="en-US" altLang="ja-JP" dirty="0"/>
          </a:p>
          <a:p>
            <a:r>
              <a:rPr kumimoji="1" lang="ja-JP" altLang="en-US" dirty="0"/>
              <a:t>ひと月</a:t>
            </a:r>
            <a:r>
              <a:rPr kumimoji="1" lang="en-US" altLang="ja-JP" dirty="0"/>
              <a:t>1</a:t>
            </a:r>
            <a:r>
              <a:rPr kumimoji="1" lang="ja-JP" altLang="en-US" dirty="0"/>
              <a:t>本の目安で取り替えましょう。</a:t>
            </a:r>
            <a:endParaRPr kumimoji="1" lang="en-US" altLang="ja-JP" dirty="0"/>
          </a:p>
          <a:p>
            <a:r>
              <a:rPr kumimoji="1" lang="en-US" altLang="ja-JP" dirty="0"/>
              <a:t>(</a:t>
            </a:r>
            <a:r>
              <a:rPr kumimoji="1" lang="ja-JP" altLang="en-US" dirty="0"/>
              <a:t>毛の腰がなくなり、みがいてもプラークが落ちづらくなるため</a:t>
            </a:r>
            <a:r>
              <a:rPr kumimoji="1" lang="en-US" altLang="ja-JP" dirty="0"/>
              <a:t>)</a:t>
            </a:r>
          </a:p>
          <a:p>
            <a:endParaRPr kumimoji="1" lang="en-US" altLang="ja-JP" dirty="0"/>
          </a:p>
          <a:p>
            <a:r>
              <a:rPr kumimoji="1" lang="ja-JP" altLang="en-US" dirty="0"/>
              <a:t>●歯ブラシの選び方は</a:t>
            </a:r>
            <a:endParaRPr kumimoji="1" lang="en-US" altLang="ja-JP" dirty="0"/>
          </a:p>
          <a:p>
            <a:r>
              <a:rPr kumimoji="1" lang="ja-JP" altLang="en-US" dirty="0"/>
              <a:t>・ヘッドの大きすぎないもの</a:t>
            </a:r>
            <a:endParaRPr kumimoji="1" lang="en-US" altLang="ja-JP" dirty="0"/>
          </a:p>
          <a:p>
            <a:r>
              <a:rPr kumimoji="1" lang="ja-JP" altLang="en-US" dirty="0"/>
              <a:t>・ナイロン毛のもの→清潔のため</a:t>
            </a:r>
            <a:endParaRPr kumimoji="1" lang="en-US" altLang="ja-JP" dirty="0"/>
          </a:p>
          <a:p>
            <a:r>
              <a:rPr kumimoji="1" lang="ja-JP" altLang="en-US" dirty="0"/>
              <a:t>・毛の硬さは軟らかめか普通のものを選びます。極端に細い毛先は歯垢が取れません。</a:t>
            </a:r>
            <a:endParaRPr kumimoji="1" lang="en-US" altLang="ja-JP" dirty="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4</a:t>
            </a:fld>
            <a:endParaRPr kumimoji="1" lang="ja-JP" altLang="en-US"/>
          </a:p>
        </p:txBody>
      </p:sp>
    </p:spTree>
    <p:extLst>
      <p:ext uri="{BB962C8B-B14F-4D97-AF65-F5344CB8AC3E}">
        <p14:creationId xmlns:p14="http://schemas.microsoft.com/office/powerpoint/2010/main" val="873164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図の写真は約</a:t>
            </a:r>
            <a:r>
              <a:rPr kumimoji="1" lang="en-US" altLang="ja-JP" dirty="0"/>
              <a:t>2</a:t>
            </a:r>
            <a:r>
              <a:rPr kumimoji="1" lang="ja-JP" altLang="en-US" dirty="0"/>
              <a:t>㎝の歯ブラシを使用しています。歯みがき後のうがいでフッ化物が流れ出てしまわないよう、</a:t>
            </a:r>
            <a:r>
              <a:rPr kumimoji="1" lang="en-US" altLang="ja-JP" dirty="0"/>
              <a:t>1</a:t>
            </a:r>
            <a:r>
              <a:rPr kumimoji="1" lang="ja-JP" altLang="en-US" dirty="0"/>
              <a:t>回程度ですませます。</a:t>
            </a:r>
            <a:endParaRPr kumimoji="1" lang="en-US" altLang="ja-JP" dirty="0"/>
          </a:p>
          <a:p>
            <a:pPr algn="l"/>
            <a:r>
              <a:rPr lang="ja-JP" altLang="en-US" sz="1800" b="0" i="0" u="none" strike="noStrike" baseline="0" dirty="0">
                <a:solidFill>
                  <a:srgbClr val="221E1F"/>
                </a:solidFill>
                <a:latin typeface="KozMinPr6N-Regular"/>
              </a:rPr>
              <a:t>「フッ化物配合歯磨剤の推奨される利用方法について」４学会合同の提言</a:t>
            </a:r>
            <a:endParaRPr lang="en-US" altLang="ja-JP" sz="1800" b="0" i="0" u="none" strike="noStrike" baseline="0" dirty="0">
              <a:solidFill>
                <a:srgbClr val="221E1F"/>
              </a:solidFill>
              <a:latin typeface="KozMinPr6N-Regular"/>
            </a:endParaRPr>
          </a:p>
          <a:p>
            <a:pPr algn="l"/>
            <a:r>
              <a:rPr lang="en-US" altLang="ja-JP" sz="1800" b="0" i="0" u="none" strike="noStrike" baseline="0" dirty="0">
                <a:solidFill>
                  <a:srgbClr val="221E1F"/>
                </a:solidFill>
                <a:latin typeface="KozMinPr6N-Regular"/>
              </a:rPr>
              <a:t>https://www.jspd.or.jp/recommendation/article22/</a:t>
            </a:r>
          </a:p>
          <a:p>
            <a:pPr algn="l"/>
            <a:endParaRPr kumimoji="1" lang="ja-JP" altLang="en-US" dirty="0"/>
          </a:p>
        </p:txBody>
      </p:sp>
      <p:sp>
        <p:nvSpPr>
          <p:cNvPr id="4" name="スライド番号プレースホルダー 3"/>
          <p:cNvSpPr>
            <a:spLocks noGrp="1"/>
          </p:cNvSpPr>
          <p:nvPr>
            <p:ph type="sldNum" sz="quarter" idx="5"/>
          </p:nvPr>
        </p:nvSpPr>
        <p:spPr/>
        <p:txBody>
          <a:bodyPr/>
          <a:lstStyle/>
          <a:p>
            <a:fld id="{D2569595-CB9C-4055-8312-7BBEB59C1C8D}" type="slidenum">
              <a:rPr kumimoji="1" lang="ja-JP" altLang="en-US" smtClean="0"/>
              <a:pPr/>
              <a:t>5</a:t>
            </a:fld>
            <a:endParaRPr kumimoji="1" lang="ja-JP" altLang="en-US"/>
          </a:p>
        </p:txBody>
      </p:sp>
    </p:spTree>
    <p:extLst>
      <p:ext uri="{BB962C8B-B14F-4D97-AF65-F5344CB8AC3E}">
        <p14:creationId xmlns:p14="http://schemas.microsoft.com/office/powerpoint/2010/main" val="601405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lang="ja-JP" altLang="en-US" sz="1300" b="1" dirty="0">
                <a:solidFill>
                  <a:schemeClr val="tx2">
                    <a:lumMod val="10000"/>
                  </a:schemeClr>
                </a:solidFill>
              </a:rPr>
              <a:t>歯をみがく順番　</a:t>
            </a:r>
            <a:endParaRPr kumimoji="1" lang="en-US" altLang="ja-JP" dirty="0">
              <a:solidFill>
                <a:schemeClr val="tx2">
                  <a:lumMod val="10000"/>
                </a:schemeClr>
              </a:solidFill>
            </a:endParaRPr>
          </a:p>
          <a:p>
            <a:endParaRPr kumimoji="1" lang="en-US" altLang="ja-JP" dirty="0"/>
          </a:p>
          <a:p>
            <a:r>
              <a:rPr lang="ja-JP" altLang="en-US" sz="1300" dirty="0"/>
              <a:t>　みがく順番を決めるとみがき残しが無いですね。</a:t>
            </a:r>
            <a:endParaRPr lang="en-US" altLang="ja-JP" sz="1300" dirty="0"/>
          </a:p>
          <a:p>
            <a:endParaRPr lang="en-US" altLang="ja-JP" sz="1300" dirty="0"/>
          </a:p>
          <a:p>
            <a:r>
              <a:rPr kumimoji="1" lang="ja-JP" altLang="en-US" dirty="0"/>
              <a:t>●</a:t>
            </a:r>
            <a:r>
              <a:rPr lang="ja-JP" altLang="en-US" sz="1300" dirty="0"/>
              <a:t>１．上の歯の右側の</a:t>
            </a:r>
            <a:r>
              <a:rPr lang="ja-JP" altLang="en-US" sz="1300" dirty="0" err="1"/>
              <a:t>ほっぺ</a:t>
            </a:r>
            <a:r>
              <a:rPr lang="ja-JP" altLang="en-US" sz="1300" dirty="0"/>
              <a:t>側からみがき、左側にみがいていきます。</a:t>
            </a:r>
            <a:endParaRPr lang="en-US" altLang="ja-JP" sz="1300" dirty="0"/>
          </a:p>
          <a:p>
            <a:r>
              <a:rPr kumimoji="1" lang="ja-JP" altLang="en-US" dirty="0"/>
              <a:t>●</a:t>
            </a:r>
            <a:r>
              <a:rPr lang="ja-JP" altLang="en-US" sz="1300" dirty="0"/>
              <a:t>２．左側の内側をみがき、右側へみがいていきます。</a:t>
            </a:r>
            <a:endParaRPr lang="en-US" altLang="ja-JP" sz="1300" dirty="0"/>
          </a:p>
          <a:p>
            <a:r>
              <a:rPr kumimoji="1" lang="ja-JP" altLang="en-US" dirty="0"/>
              <a:t>●</a:t>
            </a:r>
            <a:r>
              <a:rPr lang="ja-JP" altLang="en-US" sz="1300" dirty="0"/>
              <a:t>３．右の下の歯の</a:t>
            </a:r>
            <a:r>
              <a:rPr lang="ja-JP" altLang="en-US" sz="1300" dirty="0" err="1"/>
              <a:t>ほっぺ</a:t>
            </a:r>
            <a:r>
              <a:rPr lang="ja-JP" altLang="en-US" sz="1300" dirty="0"/>
              <a:t>側をみがき、左側へみがいていきます。</a:t>
            </a:r>
            <a:endParaRPr lang="en-US" altLang="ja-JP" sz="1300" dirty="0"/>
          </a:p>
          <a:p>
            <a:r>
              <a:rPr kumimoji="1" lang="ja-JP" altLang="en-US" dirty="0"/>
              <a:t>●</a:t>
            </a:r>
            <a:r>
              <a:rPr lang="ja-JP" altLang="en-US" sz="1300" dirty="0"/>
              <a:t>４．左下の内側からみがき、右下へみがいていきます。</a:t>
            </a:r>
            <a:endParaRPr lang="en-US" altLang="ja-JP" sz="1300" dirty="0"/>
          </a:p>
          <a:p>
            <a:r>
              <a:rPr kumimoji="1" lang="ja-JP" altLang="en-US" dirty="0"/>
              <a:t>●</a:t>
            </a:r>
            <a:r>
              <a:rPr lang="ja-JP" altLang="en-US" sz="1300" dirty="0"/>
              <a:t>５．右上の歯のかみ合わせも前歯に向かってみがきましょう。</a:t>
            </a:r>
            <a:endParaRPr lang="en-US" altLang="ja-JP" sz="1300" dirty="0"/>
          </a:p>
          <a:p>
            <a:r>
              <a:rPr kumimoji="1" lang="ja-JP" altLang="en-US" dirty="0"/>
              <a:t>●</a:t>
            </a:r>
            <a:r>
              <a:rPr lang="ja-JP" altLang="en-US" sz="1300" dirty="0"/>
              <a:t>６．左上の歯のかみ合わせも前歯に向かってみがいていきましょう。</a:t>
            </a:r>
            <a:endParaRPr lang="en-US" altLang="ja-JP" sz="1300" dirty="0"/>
          </a:p>
          <a:p>
            <a:r>
              <a:rPr kumimoji="1" lang="ja-JP" altLang="en-US" dirty="0"/>
              <a:t>●</a:t>
            </a:r>
            <a:r>
              <a:rPr lang="ja-JP" altLang="en-US" sz="1300" dirty="0"/>
              <a:t>７．左下の奥歯から前歯に向かってみがいていきましょう。</a:t>
            </a:r>
            <a:endParaRPr lang="en-US" altLang="ja-JP" sz="1300" dirty="0"/>
          </a:p>
          <a:p>
            <a:r>
              <a:rPr kumimoji="1" lang="ja-JP" altLang="en-US" dirty="0"/>
              <a:t>●</a:t>
            </a:r>
            <a:r>
              <a:rPr lang="ja-JP" altLang="en-US" sz="1300" dirty="0"/>
              <a:t>８．右下の奥歯から前歯にむかってみがきましょう。全部みがけましたね。</a:t>
            </a:r>
            <a:endParaRPr lang="en-US" altLang="ja-JP" sz="1300" dirty="0"/>
          </a:p>
          <a:p>
            <a:endParaRPr lang="en-US" altLang="ja-JP" sz="1300" dirty="0"/>
          </a:p>
          <a:p>
            <a:r>
              <a:rPr lang="en-US" altLang="ja-JP" sz="1300" dirty="0"/>
              <a:t>      </a:t>
            </a:r>
            <a:r>
              <a:rPr lang="ja-JP" altLang="en-US" sz="1300" dirty="0"/>
              <a:t>順番を決めてみがくとみがき残しがなくなります。</a:t>
            </a:r>
            <a:endParaRPr lang="en-US" altLang="ja-JP" sz="1300" dirty="0"/>
          </a:p>
          <a:p>
            <a:endParaRPr lang="en-US" altLang="ja-JP" sz="1300" dirty="0"/>
          </a:p>
          <a:p>
            <a:r>
              <a:rPr lang="ja-JP" altLang="en-US" sz="1300" dirty="0"/>
              <a:t>そして最後に噛み合わせをみがきましょう。</a:t>
            </a:r>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6</a:t>
            </a:fld>
            <a:endParaRPr kumimoji="1" lang="ja-JP" altLang="en-US"/>
          </a:p>
        </p:txBody>
      </p:sp>
    </p:spTree>
    <p:extLst>
      <p:ext uri="{BB962C8B-B14F-4D97-AF65-F5344CB8AC3E}">
        <p14:creationId xmlns:p14="http://schemas.microsoft.com/office/powerpoint/2010/main" val="185578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pPr defTabSz="954634">
              <a:defRPr/>
            </a:pPr>
            <a:r>
              <a:rPr lang="ja-JP" altLang="en-US" sz="1300" b="1" dirty="0">
                <a:solidFill>
                  <a:schemeClr val="tx2">
                    <a:lumMod val="10000"/>
                  </a:schemeClr>
                </a:solidFill>
                <a:effectLst>
                  <a:outerShdw blurRad="38100" dist="38100" dir="2700000" algn="tl">
                    <a:srgbClr val="000000">
                      <a:alpha val="43137"/>
                    </a:srgbClr>
                  </a:outerShdw>
                </a:effectLst>
              </a:rPr>
              <a:t>●染め出し液で歯を染めてみると</a:t>
            </a:r>
          </a:p>
          <a:p>
            <a:pPr defTabSz="954634">
              <a:defRPr/>
            </a:pPr>
            <a:endParaRPr lang="ja-JP" altLang="en-US" sz="1300" b="1" dirty="0">
              <a:solidFill>
                <a:schemeClr val="tx2">
                  <a:lumMod val="10000"/>
                </a:schemeClr>
              </a:solidFill>
              <a:effectLst>
                <a:outerShdw blurRad="38100" dist="38100" dir="2700000" algn="tl">
                  <a:srgbClr val="000000">
                    <a:alpha val="43137"/>
                  </a:srgbClr>
                </a:outerShdw>
              </a:effectLst>
            </a:endParaRPr>
          </a:p>
          <a:p>
            <a:pPr defTabSz="954634">
              <a:defRPr/>
            </a:pPr>
            <a:r>
              <a:rPr lang="ja-JP" altLang="en-US" sz="1300" dirty="0">
                <a:solidFill>
                  <a:schemeClr val="tx2">
                    <a:lumMod val="10000"/>
                  </a:schemeClr>
                </a:solidFill>
                <a:effectLst>
                  <a:outerShdw blurRad="38100" dist="38100" dir="2700000" algn="tl">
                    <a:srgbClr val="000000">
                      <a:alpha val="43137"/>
                    </a:srgbClr>
                  </a:outerShdw>
                </a:effectLst>
              </a:rPr>
              <a:t>○赤く染まったところにプラークが沢山付着しています。</a:t>
            </a:r>
          </a:p>
          <a:p>
            <a:pPr defTabSz="954634">
              <a:defRPr/>
            </a:pPr>
            <a:r>
              <a:rPr lang="ja-JP" altLang="en-US" sz="1300" dirty="0">
                <a:solidFill>
                  <a:schemeClr val="tx2">
                    <a:lumMod val="10000"/>
                  </a:schemeClr>
                </a:solidFill>
                <a:effectLst>
                  <a:outerShdw blurRad="38100" dist="38100" dir="2700000" algn="tl">
                    <a:srgbClr val="000000">
                      <a:alpha val="43137"/>
                    </a:srgbClr>
                  </a:outerShdw>
                </a:effectLst>
              </a:rPr>
              <a:t>　 矢印の部分</a:t>
            </a:r>
            <a:r>
              <a:rPr lang="ja-JP" altLang="en-US" sz="1300">
                <a:solidFill>
                  <a:schemeClr val="tx2">
                    <a:lumMod val="10000"/>
                  </a:schemeClr>
                </a:solidFill>
                <a:effectLst>
                  <a:outerShdw blurRad="38100" dist="38100" dir="2700000" algn="tl">
                    <a:srgbClr val="000000">
                      <a:alpha val="43137"/>
                    </a:srgbClr>
                  </a:outerShdw>
                </a:effectLst>
              </a:rPr>
              <a:t>です。プラークは</a:t>
            </a:r>
            <a:r>
              <a:rPr lang="ja-JP" altLang="en-US" sz="1300" dirty="0">
                <a:solidFill>
                  <a:schemeClr val="tx2">
                    <a:lumMod val="10000"/>
                  </a:schemeClr>
                </a:solidFill>
                <a:effectLst>
                  <a:outerShdw blurRad="38100" dist="38100" dir="2700000" algn="tl">
                    <a:srgbClr val="000000">
                      <a:alpha val="43137"/>
                    </a:srgbClr>
                  </a:outerShdw>
                </a:effectLst>
              </a:rPr>
              <a:t>細菌の塊で、むし歯や歯周病の原因になります。</a:t>
            </a:r>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7</a:t>
            </a:fld>
            <a:endParaRPr kumimoji="1" lang="ja-JP" altLang="en-US"/>
          </a:p>
        </p:txBody>
      </p:sp>
    </p:spTree>
    <p:extLst>
      <p:ext uri="{BB962C8B-B14F-4D97-AF65-F5344CB8AC3E}">
        <p14:creationId xmlns:p14="http://schemas.microsoft.com/office/powerpoint/2010/main" val="416005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lang="ja-JP" altLang="en-US" sz="1300" b="1" dirty="0">
                <a:solidFill>
                  <a:schemeClr val="tx2">
                    <a:lumMod val="10000"/>
                  </a:schemeClr>
                </a:solidFill>
              </a:rPr>
              <a:t>歯みがきの</a:t>
            </a:r>
            <a:r>
              <a:rPr lang="en-US" altLang="ja-JP" sz="1300" b="1" dirty="0">
                <a:solidFill>
                  <a:schemeClr val="tx2">
                    <a:lumMod val="10000"/>
                  </a:schemeClr>
                </a:solidFill>
              </a:rPr>
              <a:t>5</a:t>
            </a:r>
            <a:r>
              <a:rPr lang="ja-JP" altLang="en-US" sz="1300" b="1" dirty="0">
                <a:solidFill>
                  <a:schemeClr val="tx2">
                    <a:lumMod val="10000"/>
                  </a:schemeClr>
                </a:solidFill>
              </a:rPr>
              <a:t>つのポイント</a:t>
            </a:r>
            <a:endParaRPr lang="en-US" altLang="ja-JP" sz="1300" b="1" dirty="0">
              <a:solidFill>
                <a:schemeClr val="tx2">
                  <a:lumMod val="10000"/>
                </a:schemeClr>
              </a:solidFill>
            </a:endParaRPr>
          </a:p>
          <a:p>
            <a:endParaRPr lang="en-US" altLang="ja-JP" sz="1300" b="1" dirty="0">
              <a:solidFill>
                <a:srgbClr val="FFFF00"/>
              </a:solidFill>
            </a:endParaRPr>
          </a:p>
          <a:p>
            <a:r>
              <a:rPr kumimoji="1" lang="ja-JP" altLang="en-US" dirty="0"/>
              <a:t>●歯と歯肉の間に歯ブラシをあて、小刻みに動かします。</a:t>
            </a:r>
          </a:p>
          <a:p>
            <a:r>
              <a:rPr kumimoji="1" lang="ja-JP" altLang="en-US" dirty="0"/>
              <a:t>●歯と歯の間には、歯ブラシを縦にして当て、一本ずつみがきましょう。</a:t>
            </a:r>
          </a:p>
          <a:p>
            <a:r>
              <a:rPr kumimoji="1" lang="ja-JP" altLang="en-US" dirty="0"/>
              <a:t>●１か所２</a:t>
            </a:r>
            <a:r>
              <a:rPr kumimoji="1" lang="en-US" altLang="ja-JP" dirty="0"/>
              <a:t>0</a:t>
            </a:r>
            <a:r>
              <a:rPr kumimoji="1" lang="ja-JP" altLang="en-US" dirty="0"/>
              <a:t>回を目安にみがきます。</a:t>
            </a:r>
          </a:p>
          <a:p>
            <a:r>
              <a:rPr kumimoji="1" lang="ja-JP" altLang="en-US" dirty="0"/>
              <a:t>●力を入れすぎないようにみがきましょう。</a:t>
            </a:r>
          </a:p>
          <a:p>
            <a:r>
              <a:rPr kumimoji="1" lang="ja-JP" altLang="en-US" dirty="0"/>
              <a:t>●コロナ禍以来、集団・公共の場での歯みがきマナーが注目されました。飛沫を飛ばさないようできるだけ口を閉じてみがきましょう。</a:t>
            </a:r>
          </a:p>
          <a:p>
            <a:r>
              <a:rPr kumimoji="1" lang="ja-JP" altLang="en-US" dirty="0"/>
              <a:t>●事故予防、感染予防の点から歯ブラシをくわえたまま移動することはやめましょう。</a:t>
            </a:r>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8</a:t>
            </a:fld>
            <a:endParaRPr kumimoji="1" lang="ja-JP" altLang="en-US"/>
          </a:p>
        </p:txBody>
      </p:sp>
    </p:spTree>
    <p:extLst>
      <p:ext uri="{BB962C8B-B14F-4D97-AF65-F5344CB8AC3E}">
        <p14:creationId xmlns:p14="http://schemas.microsoft.com/office/powerpoint/2010/main" val="4208412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b="1" dirty="0">
                <a:solidFill>
                  <a:schemeClr val="tx2">
                    <a:lumMod val="10000"/>
                  </a:schemeClr>
                </a:solidFill>
              </a:rPr>
              <a:t>歯と歯肉の間に歯ブラシの毛先を当てましょう！！</a:t>
            </a:r>
            <a:endParaRPr kumimoji="1" lang="en-US" altLang="ja-JP" b="1" dirty="0">
              <a:solidFill>
                <a:schemeClr val="tx2">
                  <a:lumMod val="10000"/>
                </a:schemeClr>
              </a:solidFill>
            </a:endParaRPr>
          </a:p>
          <a:p>
            <a:endParaRPr kumimoji="1" lang="en-US" altLang="ja-JP" b="1" dirty="0">
              <a:solidFill>
                <a:srgbClr val="FFFF00"/>
              </a:solidFill>
            </a:endParaRPr>
          </a:p>
          <a:p>
            <a:r>
              <a:rPr kumimoji="1" lang="ja-JP" altLang="en-US" dirty="0"/>
              <a:t>●歯ブラシの毛先が歯の面にきちんと当たっているかを確認してみがきましょう。</a:t>
            </a:r>
            <a:endParaRPr kumimoji="1" lang="en-US" altLang="ja-JP" dirty="0"/>
          </a:p>
          <a:p>
            <a:endParaRPr kumimoji="1" lang="en-US" altLang="ja-JP" dirty="0"/>
          </a:p>
          <a:p>
            <a:r>
              <a:rPr kumimoji="1" lang="ja-JP" altLang="en-US" dirty="0"/>
              <a:t>●矢印のところです。</a:t>
            </a:r>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9</a:t>
            </a:fld>
            <a:endParaRPr kumimoji="1" lang="ja-JP" altLang="en-US"/>
          </a:p>
        </p:txBody>
      </p:sp>
    </p:spTree>
    <p:extLst>
      <p:ext uri="{BB962C8B-B14F-4D97-AF65-F5344CB8AC3E}">
        <p14:creationId xmlns:p14="http://schemas.microsoft.com/office/powerpoint/2010/main" val="33352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11479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44734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69830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3329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89800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00413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55547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416655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06344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87659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31488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91582330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FAF8"/>
        </a:solidFill>
        <a:effectLst/>
      </p:bgPr>
    </p:bg>
    <p:spTree>
      <p:nvGrpSpPr>
        <p:cNvPr id="1" name="">
          <a:extLst>
            <a:ext uri="{FF2B5EF4-FFF2-40B4-BE49-F238E27FC236}">
              <a16:creationId xmlns:a16="http://schemas.microsoft.com/office/drawing/2014/main" id="{E7F86E6D-6360-FC2C-AD30-75D22A9FCA23}"/>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575FE0B-0F2A-8F92-B013-72252D08981F}"/>
              </a:ext>
            </a:extLst>
          </p:cNvPr>
          <p:cNvSpPr txBox="1">
            <a:spLocks/>
          </p:cNvSpPr>
          <p:nvPr/>
        </p:nvSpPr>
        <p:spPr>
          <a:xfrm>
            <a:off x="0" y="2780928"/>
            <a:ext cx="1219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6600" b="1" dirty="0">
                <a:solidFill>
                  <a:srgbClr val="002570"/>
                </a:solidFill>
              </a:rPr>
              <a:t>      （４）歯・口の清掃と</a:t>
            </a:r>
            <a:br>
              <a:rPr lang="en-US" altLang="ja-JP" sz="6600" b="1" dirty="0">
                <a:solidFill>
                  <a:srgbClr val="002570"/>
                </a:solidFill>
              </a:rPr>
            </a:br>
            <a:r>
              <a:rPr lang="ja-JP" altLang="en-US" sz="6600" b="1" dirty="0">
                <a:solidFill>
                  <a:srgbClr val="002570"/>
                </a:solidFill>
              </a:rPr>
              <a:t>　　　　　　　　指導のポイント</a:t>
            </a:r>
          </a:p>
        </p:txBody>
      </p:sp>
      <p:sp>
        <p:nvSpPr>
          <p:cNvPr id="5" name="テキスト ボックス 4">
            <a:extLst>
              <a:ext uri="{FF2B5EF4-FFF2-40B4-BE49-F238E27FC236}">
                <a16:creationId xmlns:a16="http://schemas.microsoft.com/office/drawing/2014/main" id="{EDB1122B-0E0D-83D9-10A2-AB6035354EB1}"/>
              </a:ext>
            </a:extLst>
          </p:cNvPr>
          <p:cNvSpPr txBox="1"/>
          <p:nvPr/>
        </p:nvSpPr>
        <p:spPr>
          <a:xfrm>
            <a:off x="5663952" y="2132856"/>
            <a:ext cx="1632141" cy="307777"/>
          </a:xfrm>
          <a:prstGeom prst="rect">
            <a:avLst/>
          </a:prstGeom>
          <a:noFill/>
        </p:spPr>
        <p:txBody>
          <a:bodyPr wrap="square" rtlCol="0">
            <a:spAutoFit/>
          </a:bodyPr>
          <a:lstStyle/>
          <a:p>
            <a:r>
              <a:rPr lang="ja-JP" altLang="en-US" sz="1400" b="1" dirty="0">
                <a:solidFill>
                  <a:srgbClr val="002570"/>
                </a:solidFill>
              </a:rPr>
              <a:t>せ      い     そ      </a:t>
            </a:r>
            <a:r>
              <a:rPr lang="ja-JP" altLang="en-US" sz="1400" b="1" dirty="0" err="1">
                <a:solidFill>
                  <a:srgbClr val="002570"/>
                </a:solidFill>
              </a:rPr>
              <a:t>う</a:t>
            </a:r>
            <a:endParaRPr lang="en-US" altLang="ja-JP" sz="1400" b="1" dirty="0">
              <a:solidFill>
                <a:srgbClr val="002570"/>
              </a:solidFill>
            </a:endParaRPr>
          </a:p>
        </p:txBody>
      </p:sp>
      <p:sp>
        <p:nvSpPr>
          <p:cNvPr id="6" name="テキスト ボックス 5">
            <a:extLst>
              <a:ext uri="{FF2B5EF4-FFF2-40B4-BE49-F238E27FC236}">
                <a16:creationId xmlns:a16="http://schemas.microsoft.com/office/drawing/2014/main" id="{EC31A64C-8D5B-257C-D80D-42EDC8D70DC6}"/>
              </a:ext>
            </a:extLst>
          </p:cNvPr>
          <p:cNvSpPr txBox="1"/>
          <p:nvPr/>
        </p:nvSpPr>
        <p:spPr>
          <a:xfrm>
            <a:off x="4583832" y="3212976"/>
            <a:ext cx="1584176" cy="307777"/>
          </a:xfrm>
          <a:prstGeom prst="rect">
            <a:avLst/>
          </a:prstGeom>
          <a:noFill/>
        </p:spPr>
        <p:txBody>
          <a:bodyPr wrap="square" rtlCol="0">
            <a:spAutoFit/>
          </a:bodyPr>
          <a:lstStyle/>
          <a:p>
            <a:r>
              <a:rPr lang="ja-JP" altLang="en-US" sz="1400" b="1" dirty="0">
                <a:solidFill>
                  <a:srgbClr val="002570"/>
                </a:solidFill>
              </a:rPr>
              <a:t>　 し　　　　ど   　う</a:t>
            </a:r>
          </a:p>
        </p:txBody>
      </p:sp>
    </p:spTree>
    <p:extLst>
      <p:ext uri="{BB962C8B-B14F-4D97-AF65-F5344CB8AC3E}">
        <p14:creationId xmlns:p14="http://schemas.microsoft.com/office/powerpoint/2010/main" val="30639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28574"/>
            <a:ext cx="8229600" cy="1371600"/>
          </a:xfrm>
        </p:spPr>
        <p:txBody>
          <a:bodyPr>
            <a:normAutofit fontScale="90000"/>
          </a:bodyPr>
          <a:lstStyle/>
          <a:p>
            <a:r>
              <a:rPr lang="ja-JP" altLang="en-US" sz="5400" b="1" dirty="0">
                <a:solidFill>
                  <a:srgbClr val="002570"/>
                </a:solidFill>
              </a:rPr>
              <a:t>前歯のみがき方のポイント！</a:t>
            </a:r>
          </a:p>
        </p:txBody>
      </p:sp>
      <p:pic>
        <p:nvPicPr>
          <p:cNvPr id="3" name="図 2" descr="CIMG2470.JPG"/>
          <p:cNvPicPr>
            <a:picLocks noChangeAspect="1"/>
          </p:cNvPicPr>
          <p:nvPr/>
        </p:nvPicPr>
        <p:blipFill>
          <a:blip r:embed="rId3" cstate="print"/>
          <a:stretch>
            <a:fillRect/>
          </a:stretch>
        </p:blipFill>
        <p:spPr>
          <a:xfrm rot="10800000">
            <a:off x="2385784" y="3764110"/>
            <a:ext cx="3134152" cy="2977258"/>
          </a:xfrm>
          <a:prstGeom prst="rect">
            <a:avLst/>
          </a:prstGeom>
        </p:spPr>
      </p:pic>
      <p:pic>
        <p:nvPicPr>
          <p:cNvPr id="4" name="図 3" descr="CIMG2464.JPG"/>
          <p:cNvPicPr>
            <a:picLocks noChangeAspect="1"/>
          </p:cNvPicPr>
          <p:nvPr/>
        </p:nvPicPr>
        <p:blipFill>
          <a:blip r:embed="rId4" cstate="print"/>
          <a:stretch>
            <a:fillRect/>
          </a:stretch>
        </p:blipFill>
        <p:spPr>
          <a:xfrm>
            <a:off x="6704421" y="3764110"/>
            <a:ext cx="3121875" cy="2977258"/>
          </a:xfrm>
          <a:prstGeom prst="rect">
            <a:avLst/>
          </a:prstGeom>
        </p:spPr>
      </p:pic>
      <p:sp>
        <p:nvSpPr>
          <p:cNvPr id="5" name="テキスト ボックス 4"/>
          <p:cNvSpPr txBox="1"/>
          <p:nvPr/>
        </p:nvSpPr>
        <p:spPr>
          <a:xfrm>
            <a:off x="2315580" y="1329011"/>
            <a:ext cx="7560840" cy="969496"/>
          </a:xfrm>
          <a:prstGeom prst="rect">
            <a:avLst/>
          </a:prstGeom>
          <a:noFill/>
        </p:spPr>
        <p:txBody>
          <a:bodyPr wrap="square" rtlCol="0">
            <a:spAutoFit/>
          </a:bodyPr>
          <a:lstStyle/>
          <a:p>
            <a:r>
              <a:rPr lang="ja-JP" altLang="en-US" sz="2800" b="1" dirty="0">
                <a:solidFill>
                  <a:schemeClr val="bg1"/>
                </a:solidFill>
              </a:rPr>
              <a:t>　歯と歯の間・歯と歯肉の間を力を入れずに</a:t>
            </a:r>
            <a:endParaRPr lang="en-US" altLang="ja-JP" sz="2800" b="1" dirty="0">
              <a:solidFill>
                <a:schemeClr val="bg1"/>
              </a:solidFill>
            </a:endParaRPr>
          </a:p>
          <a:p>
            <a:endParaRPr lang="en-US" altLang="ja-JP" sz="100" b="1" dirty="0">
              <a:solidFill>
                <a:schemeClr val="bg1"/>
              </a:solidFill>
            </a:endParaRPr>
          </a:p>
          <a:p>
            <a:r>
              <a:rPr lang="ja-JP" altLang="en-US" sz="2800" b="1" dirty="0">
                <a:solidFill>
                  <a:schemeClr val="bg1"/>
                </a:solidFill>
              </a:rPr>
              <a:t>　小刻みに横みがきをします</a:t>
            </a:r>
            <a:endParaRPr lang="en-US" altLang="ja-JP" sz="2800" b="1" dirty="0">
              <a:solidFill>
                <a:schemeClr val="bg1"/>
              </a:solidFill>
            </a:endParaRPr>
          </a:p>
        </p:txBody>
      </p:sp>
      <p:sp>
        <p:nvSpPr>
          <p:cNvPr id="6" name="上下矢印 5"/>
          <p:cNvSpPr/>
          <p:nvPr/>
        </p:nvSpPr>
        <p:spPr bwMode="auto">
          <a:xfrm rot="21191167">
            <a:off x="4871864" y="4077072"/>
            <a:ext cx="571504" cy="1923696"/>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dirty="0">
              <a:solidFill>
                <a:srgbClr val="FF0000"/>
              </a:solidFill>
              <a:latin typeface="Tahoma" pitchFamily="34" charset="0"/>
            </a:endParaRPr>
          </a:p>
        </p:txBody>
      </p:sp>
      <p:sp>
        <p:nvSpPr>
          <p:cNvPr id="7" name="上下矢印 6"/>
          <p:cNvSpPr/>
          <p:nvPr/>
        </p:nvSpPr>
        <p:spPr bwMode="auto">
          <a:xfrm>
            <a:off x="7968208" y="4149080"/>
            <a:ext cx="500066" cy="1851118"/>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a:solidFill>
                <a:prstClr val="white"/>
              </a:solidFill>
              <a:latin typeface="Tahoma" pitchFamily="34" charset="0"/>
            </a:endParaRPr>
          </a:p>
        </p:txBody>
      </p:sp>
      <p:sp>
        <p:nvSpPr>
          <p:cNvPr id="8" name="テキスト ボックス 7"/>
          <p:cNvSpPr txBox="1"/>
          <p:nvPr/>
        </p:nvSpPr>
        <p:spPr>
          <a:xfrm>
            <a:off x="2279576" y="185740"/>
            <a:ext cx="1308422" cy="400110"/>
          </a:xfrm>
          <a:prstGeom prst="rect">
            <a:avLst/>
          </a:prstGeom>
          <a:noFill/>
        </p:spPr>
        <p:txBody>
          <a:bodyPr wrap="square" rtlCol="0">
            <a:spAutoFit/>
          </a:bodyPr>
          <a:lstStyle/>
          <a:p>
            <a:r>
              <a:rPr lang="ja-JP" altLang="en-US" sz="2000" b="1" dirty="0">
                <a:solidFill>
                  <a:srgbClr val="002570"/>
                </a:solidFill>
              </a:rPr>
              <a:t>ま え 　ば</a:t>
            </a:r>
          </a:p>
        </p:txBody>
      </p:sp>
      <p:sp>
        <p:nvSpPr>
          <p:cNvPr id="10" name="テキスト ボックス 9"/>
          <p:cNvSpPr txBox="1"/>
          <p:nvPr/>
        </p:nvSpPr>
        <p:spPr>
          <a:xfrm>
            <a:off x="2665148" y="1689334"/>
            <a:ext cx="766557" cy="246221"/>
          </a:xfrm>
          <a:prstGeom prst="rect">
            <a:avLst/>
          </a:prstGeom>
          <a:noFill/>
        </p:spPr>
        <p:txBody>
          <a:bodyPr wrap="none" rtlCol="0">
            <a:spAutoFit/>
          </a:bodyPr>
          <a:lstStyle/>
          <a:p>
            <a:r>
              <a:rPr lang="ja-JP" altLang="en-US" sz="1000" b="1" dirty="0">
                <a:solidFill>
                  <a:schemeClr val="bg1"/>
                </a:solidFill>
              </a:rPr>
              <a:t>こ　　き   ざ</a:t>
            </a:r>
          </a:p>
        </p:txBody>
      </p:sp>
      <p:sp>
        <p:nvSpPr>
          <p:cNvPr id="11" name="テキスト ボックス 10"/>
          <p:cNvSpPr txBox="1"/>
          <p:nvPr/>
        </p:nvSpPr>
        <p:spPr>
          <a:xfrm>
            <a:off x="2572387" y="2396802"/>
            <a:ext cx="7253909" cy="954107"/>
          </a:xfrm>
          <a:prstGeom prst="rect">
            <a:avLst/>
          </a:prstGeom>
          <a:noFill/>
        </p:spPr>
        <p:txBody>
          <a:bodyPr wrap="none" rtlCol="0">
            <a:spAutoFit/>
          </a:bodyPr>
          <a:lstStyle/>
          <a:p>
            <a:r>
              <a:rPr lang="ja-JP" altLang="en-US" sz="2800" b="1" dirty="0">
                <a:solidFill>
                  <a:srgbClr val="996600"/>
                </a:solidFill>
              </a:rPr>
              <a:t>歯並びが悪いところや、みがきづらいところは、</a:t>
            </a:r>
            <a:endParaRPr lang="en-US" altLang="ja-JP" sz="2800" b="1" dirty="0">
              <a:solidFill>
                <a:srgbClr val="996600"/>
              </a:solidFill>
            </a:endParaRPr>
          </a:p>
          <a:p>
            <a:r>
              <a:rPr lang="ja-JP" altLang="en-US" sz="2800" b="1" dirty="0">
                <a:solidFill>
                  <a:srgbClr val="996600"/>
                </a:solidFill>
              </a:rPr>
              <a:t>歯ブラシをタテにして１本ずつみがきましょう</a:t>
            </a:r>
          </a:p>
        </p:txBody>
      </p:sp>
    </p:spTree>
    <p:extLst>
      <p:ext uri="{BB962C8B-B14F-4D97-AF65-F5344CB8AC3E}">
        <p14:creationId xmlns:p14="http://schemas.microsoft.com/office/powerpoint/2010/main" val="64009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1000"/>
                                        <p:tgtEl>
                                          <p:spTgt spid="5">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checkerboard(across)">
                                      <p:cBhvr>
                                        <p:cTn id="11" dur="1000"/>
                                        <p:tgtEl>
                                          <p:spTgt spid="5">
                                            <p:txEl>
                                              <p:pRg st="2" end="2"/>
                                            </p:txEl>
                                          </p:spTgt>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9" dur="1000"/>
                                        <p:tgtEl>
                                          <p:spTgt spid="11">
                                            <p:txEl>
                                              <p:pRg st="0" end="0"/>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22" dur="1000"/>
                                        <p:tgtEl>
                                          <p:spTgt spid="11">
                                            <p:txEl>
                                              <p:pRg st="1" end="1"/>
                                            </p:txEl>
                                          </p:spTgt>
                                        </p:tgtEl>
                                      </p:cBhvr>
                                    </p:animEffect>
                                  </p:childTnLst>
                                </p:cTn>
                              </p:par>
                            </p:childTnLst>
                          </p:cTn>
                        </p:par>
                        <p:par>
                          <p:cTn id="23" fill="hold">
                            <p:stCondLst>
                              <p:cond delay="1000"/>
                            </p:stCondLst>
                            <p:childTnLst>
                              <p:par>
                                <p:cTn id="24" presetID="5" presetClass="entr" presetSubtype="1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heckerboard(across)">
                                      <p:cBhvr>
                                        <p:cTn id="26" dur="1000"/>
                                        <p:tgtEl>
                                          <p:spTgt spid="3"/>
                                        </p:tgtEl>
                                      </p:cBhvr>
                                    </p:animEffect>
                                  </p:childTnLst>
                                </p:cTn>
                              </p:par>
                              <p:par>
                                <p:cTn id="27" presetID="5" presetClass="entr" presetSubtype="1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heckerboard(across)">
                                      <p:cBhvr>
                                        <p:cTn id="29" dur="1000"/>
                                        <p:tgtEl>
                                          <p:spTgt spid="4"/>
                                        </p:tgtEl>
                                      </p:cBhvr>
                                    </p:animEffect>
                                  </p:childTnLst>
                                </p:cTn>
                              </p:par>
                            </p:childTnLst>
                          </p:cTn>
                        </p:par>
                        <p:par>
                          <p:cTn id="30" fill="hold">
                            <p:stCondLst>
                              <p:cond delay="2000"/>
                            </p:stCondLst>
                            <p:childTnLst>
                              <p:par>
                                <p:cTn id="31" presetID="5" presetClass="entr" presetSubtype="10" fill="hold" grpId="1"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1000"/>
                                        <p:tgtEl>
                                          <p:spTgt spid="7"/>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64" presetClass="path" presetSubtype="0" repeatCount="indefinite" accel="52500" decel="47500" fill="remove" grpId="2" nodeType="clickEffect">
                                  <p:stCondLst>
                                    <p:cond delay="0"/>
                                  </p:stCondLst>
                                  <p:endCondLst>
                                    <p:cond evt="onNext" delay="0">
                                      <p:tgtEl>
                                        <p:sldTgt/>
                                      </p:tgtEl>
                                    </p:cond>
                                  </p:endCondLst>
                                  <p:childTnLst>
                                    <p:animMotion origin="layout" path="M -4.44444E-6 3.7037E-6 L -0.00364 -0.0301 " pathEditMode="relative" rAng="0" ptsTypes="AA">
                                      <p:cBhvr>
                                        <p:cTn id="40" dur="400" fill="hold"/>
                                        <p:tgtEl>
                                          <p:spTgt spid="7"/>
                                        </p:tgtEl>
                                        <p:attrNameLst>
                                          <p:attrName>ppt_x</p:attrName>
                                          <p:attrName>ppt_y</p:attrName>
                                        </p:attrNameLst>
                                      </p:cBhvr>
                                      <p:rCtr x="-191" y="-1505"/>
                                    </p:animMotion>
                                  </p:childTnLst>
                                </p:cTn>
                              </p:par>
                              <p:par>
                                <p:cTn id="41" presetID="64" presetClass="path" presetSubtype="0" repeatCount="indefinite" accel="52500" decel="47500" fill="hold" grpId="1" nodeType="withEffect">
                                  <p:stCondLst>
                                    <p:cond delay="0"/>
                                  </p:stCondLst>
                                  <p:endCondLst>
                                    <p:cond evt="onNext" delay="0">
                                      <p:tgtEl>
                                        <p:sldTgt/>
                                      </p:tgtEl>
                                    </p:cond>
                                  </p:endCondLst>
                                  <p:childTnLst>
                                    <p:animMotion origin="layout" path="M 4.16667E-6 -2.22222E-6 L 0.00017 -0.02477 " pathEditMode="relative" rAng="0" ptsTypes="AA">
                                      <p:cBhvr>
                                        <p:cTn id="42" dur="400" fill="hold"/>
                                        <p:tgtEl>
                                          <p:spTgt spid="6"/>
                                        </p:tgtEl>
                                        <p:attrNameLst>
                                          <p:attrName>ppt_x</p:attrName>
                                          <p:attrName>ppt_y</p:attrName>
                                        </p:attrNameLst>
                                      </p:cBhvr>
                                      <p:rCtr x="0" y="-1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1" animBg="1"/>
      <p:bldP spid="7" grpId="2"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9536" y="116632"/>
            <a:ext cx="8686800" cy="1371600"/>
          </a:xfrm>
        </p:spPr>
        <p:txBody>
          <a:bodyPr>
            <a:normAutofit fontScale="90000"/>
          </a:bodyPr>
          <a:lstStyle/>
          <a:p>
            <a:r>
              <a:rPr lang="ja-JP" altLang="en-US" sz="6000" b="1" dirty="0">
                <a:solidFill>
                  <a:srgbClr val="002570"/>
                </a:solidFill>
              </a:rPr>
              <a:t>奥歯のみがき方のポイント！</a:t>
            </a:r>
          </a:p>
        </p:txBody>
      </p:sp>
      <p:pic>
        <p:nvPicPr>
          <p:cNvPr id="3" name="図 2" descr="CIMG2459.JPG"/>
          <p:cNvPicPr>
            <a:picLocks noChangeAspect="1"/>
          </p:cNvPicPr>
          <p:nvPr/>
        </p:nvPicPr>
        <p:blipFill>
          <a:blip r:embed="rId3" cstate="print"/>
          <a:stretch>
            <a:fillRect/>
          </a:stretch>
        </p:blipFill>
        <p:spPr>
          <a:xfrm>
            <a:off x="1579165" y="3410712"/>
            <a:ext cx="3010985" cy="2409597"/>
          </a:xfrm>
          <a:prstGeom prst="rect">
            <a:avLst/>
          </a:prstGeom>
        </p:spPr>
      </p:pic>
      <p:pic>
        <p:nvPicPr>
          <p:cNvPr id="4" name="図 3" descr="CIMG2468.JPG"/>
          <p:cNvPicPr>
            <a:picLocks noChangeAspect="1"/>
          </p:cNvPicPr>
          <p:nvPr/>
        </p:nvPicPr>
        <p:blipFill>
          <a:blip r:embed="rId4" cstate="print"/>
          <a:stretch>
            <a:fillRect/>
          </a:stretch>
        </p:blipFill>
        <p:spPr>
          <a:xfrm>
            <a:off x="7719449" y="3415430"/>
            <a:ext cx="2886888" cy="2404878"/>
          </a:xfrm>
          <a:prstGeom prst="rect">
            <a:avLst/>
          </a:prstGeom>
        </p:spPr>
      </p:pic>
      <p:pic>
        <p:nvPicPr>
          <p:cNvPr id="5" name="図 4" descr="CIMG2467.JPG"/>
          <p:cNvPicPr>
            <a:picLocks noChangeAspect="1"/>
          </p:cNvPicPr>
          <p:nvPr/>
        </p:nvPicPr>
        <p:blipFill>
          <a:blip r:embed="rId5" cstate="print"/>
          <a:stretch>
            <a:fillRect/>
          </a:stretch>
        </p:blipFill>
        <p:spPr>
          <a:xfrm>
            <a:off x="4637945" y="3415430"/>
            <a:ext cx="3010985" cy="2404879"/>
          </a:xfrm>
          <a:prstGeom prst="rect">
            <a:avLst/>
          </a:prstGeom>
        </p:spPr>
      </p:pic>
      <p:sp>
        <p:nvSpPr>
          <p:cNvPr id="6" name="テキスト ボックス 5"/>
          <p:cNvSpPr txBox="1"/>
          <p:nvPr/>
        </p:nvSpPr>
        <p:spPr>
          <a:xfrm>
            <a:off x="1579164" y="5657364"/>
            <a:ext cx="2988260" cy="1015663"/>
          </a:xfrm>
          <a:prstGeom prst="rect">
            <a:avLst/>
          </a:prstGeom>
          <a:noFill/>
        </p:spPr>
        <p:txBody>
          <a:bodyPr wrap="square" rtlCol="0">
            <a:spAutoFit/>
          </a:bodyPr>
          <a:lstStyle/>
          <a:p>
            <a:pPr algn="ctr"/>
            <a:endParaRPr lang="en-US" altLang="ja-JP" sz="2000" b="1" dirty="0">
              <a:solidFill>
                <a:srgbClr val="00B050"/>
              </a:solidFill>
            </a:endParaRPr>
          </a:p>
          <a:p>
            <a:pPr algn="ctr"/>
            <a:r>
              <a:rPr lang="ja-JP" altLang="en-US" sz="4000" b="1" dirty="0">
                <a:solidFill>
                  <a:srgbClr val="00B050"/>
                </a:solidFill>
              </a:rPr>
              <a:t>ほっぺた側</a:t>
            </a:r>
          </a:p>
        </p:txBody>
      </p:sp>
      <p:sp>
        <p:nvSpPr>
          <p:cNvPr id="8" name="テキスト ボックス 7"/>
          <p:cNvSpPr txBox="1"/>
          <p:nvPr/>
        </p:nvSpPr>
        <p:spPr>
          <a:xfrm>
            <a:off x="4637945" y="5718920"/>
            <a:ext cx="3010985" cy="954107"/>
          </a:xfrm>
          <a:prstGeom prst="rect">
            <a:avLst/>
          </a:prstGeom>
          <a:noFill/>
        </p:spPr>
        <p:txBody>
          <a:bodyPr wrap="square" rtlCol="0">
            <a:spAutoFit/>
          </a:bodyPr>
          <a:lstStyle/>
          <a:p>
            <a:pPr algn="ctr"/>
            <a:endParaRPr lang="en-US" altLang="ja-JP" sz="1600" b="1" dirty="0">
              <a:solidFill>
                <a:srgbClr val="00B050"/>
              </a:solidFill>
            </a:endParaRPr>
          </a:p>
          <a:p>
            <a:pPr algn="ctr"/>
            <a:r>
              <a:rPr lang="ja-JP" altLang="en-US" sz="4000" b="1" dirty="0">
                <a:solidFill>
                  <a:srgbClr val="00B050"/>
                </a:solidFill>
              </a:rPr>
              <a:t>内　側</a:t>
            </a:r>
          </a:p>
        </p:txBody>
      </p:sp>
      <p:sp>
        <p:nvSpPr>
          <p:cNvPr id="9" name="テキスト ボックス 8"/>
          <p:cNvSpPr txBox="1"/>
          <p:nvPr/>
        </p:nvSpPr>
        <p:spPr>
          <a:xfrm>
            <a:off x="7719450" y="5908322"/>
            <a:ext cx="2886886" cy="707886"/>
          </a:xfrm>
          <a:prstGeom prst="rect">
            <a:avLst/>
          </a:prstGeom>
          <a:noFill/>
        </p:spPr>
        <p:txBody>
          <a:bodyPr wrap="square" rtlCol="0">
            <a:spAutoFit/>
          </a:bodyPr>
          <a:lstStyle/>
          <a:p>
            <a:pPr algn="ctr"/>
            <a:r>
              <a:rPr lang="ja-JP" altLang="en-US" sz="4000" b="1" dirty="0">
                <a:solidFill>
                  <a:srgbClr val="00B050"/>
                </a:solidFill>
              </a:rPr>
              <a:t>かむ面</a:t>
            </a:r>
          </a:p>
        </p:txBody>
      </p:sp>
      <p:sp>
        <p:nvSpPr>
          <p:cNvPr id="10" name="上下矢印 9"/>
          <p:cNvSpPr/>
          <p:nvPr/>
        </p:nvSpPr>
        <p:spPr bwMode="auto">
          <a:xfrm rot="19723190">
            <a:off x="3715828" y="3298672"/>
            <a:ext cx="357190" cy="1357322"/>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dirty="0">
              <a:solidFill>
                <a:srgbClr val="FF0000"/>
              </a:solidFill>
              <a:latin typeface="Tahoma" pitchFamily="34" charset="0"/>
            </a:endParaRPr>
          </a:p>
        </p:txBody>
      </p:sp>
      <p:sp>
        <p:nvSpPr>
          <p:cNvPr id="11" name="左右矢印 10"/>
          <p:cNvSpPr/>
          <p:nvPr/>
        </p:nvSpPr>
        <p:spPr bwMode="auto">
          <a:xfrm>
            <a:off x="8400256" y="3452264"/>
            <a:ext cx="1440160" cy="285752"/>
          </a:xfrm>
          <a:prstGeom prst="lef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a:solidFill>
                <a:prstClr val="white"/>
              </a:solidFill>
              <a:latin typeface="Tahoma" pitchFamily="34" charset="0"/>
            </a:endParaRPr>
          </a:p>
        </p:txBody>
      </p:sp>
      <p:sp>
        <p:nvSpPr>
          <p:cNvPr id="13" name="上下矢印 12"/>
          <p:cNvSpPr/>
          <p:nvPr/>
        </p:nvSpPr>
        <p:spPr bwMode="auto">
          <a:xfrm rot="1253331">
            <a:off x="4938078" y="3555494"/>
            <a:ext cx="334588" cy="1247740"/>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a:solidFill>
                <a:prstClr val="white"/>
              </a:solidFill>
              <a:latin typeface="Tahoma" pitchFamily="34" charset="0"/>
            </a:endParaRPr>
          </a:p>
        </p:txBody>
      </p:sp>
      <p:sp>
        <p:nvSpPr>
          <p:cNvPr id="12" name="テキスト ボックス 11"/>
          <p:cNvSpPr txBox="1"/>
          <p:nvPr/>
        </p:nvSpPr>
        <p:spPr>
          <a:xfrm>
            <a:off x="2565473" y="1196752"/>
            <a:ext cx="7155927" cy="1969770"/>
          </a:xfrm>
          <a:prstGeom prst="rect">
            <a:avLst/>
          </a:prstGeom>
          <a:noFill/>
        </p:spPr>
        <p:txBody>
          <a:bodyPr wrap="square" rtlCol="0">
            <a:spAutoFit/>
          </a:bodyPr>
          <a:lstStyle/>
          <a:p>
            <a:endParaRPr lang="en-US" altLang="ja-JP" sz="2800" b="1" dirty="0">
              <a:solidFill>
                <a:srgbClr val="00B050"/>
              </a:solidFill>
            </a:endParaRPr>
          </a:p>
          <a:p>
            <a:r>
              <a:rPr lang="ja-JP" altLang="en-US" sz="2800" b="1" dirty="0">
                <a:solidFill>
                  <a:srgbClr val="00B050"/>
                </a:solidFill>
              </a:rPr>
              <a:t>歯ブラシを歯と歯肉の</a:t>
            </a:r>
            <a:r>
              <a:rPr lang="ja-JP" altLang="en-US" sz="2800" b="1" dirty="0">
                <a:solidFill>
                  <a:srgbClr val="C00000"/>
                </a:solidFill>
              </a:rPr>
              <a:t>間</a:t>
            </a:r>
            <a:r>
              <a:rPr lang="ja-JP" altLang="en-US" sz="2800" b="1" dirty="0">
                <a:solidFill>
                  <a:srgbClr val="00B050"/>
                </a:solidFill>
              </a:rPr>
              <a:t>にしっかりと当て</a:t>
            </a:r>
            <a:endParaRPr lang="en-US" altLang="ja-JP" sz="2800" b="1" dirty="0">
              <a:solidFill>
                <a:srgbClr val="00B050"/>
              </a:solidFill>
            </a:endParaRPr>
          </a:p>
          <a:p>
            <a:endParaRPr lang="en-US" altLang="ja-JP" sz="500" b="1" dirty="0">
              <a:solidFill>
                <a:srgbClr val="00B050"/>
              </a:solidFill>
            </a:endParaRPr>
          </a:p>
          <a:p>
            <a:r>
              <a:rPr lang="ja-JP" altLang="en-US" sz="2800" b="1" dirty="0">
                <a:solidFill>
                  <a:srgbClr val="00B050"/>
                </a:solidFill>
              </a:rPr>
              <a:t>小刻みにみがこう</a:t>
            </a:r>
            <a:endParaRPr lang="en-US" altLang="ja-JP" sz="2800" b="1" dirty="0">
              <a:solidFill>
                <a:srgbClr val="00B050"/>
              </a:solidFill>
            </a:endParaRPr>
          </a:p>
          <a:p>
            <a:endParaRPr lang="en-US" altLang="ja-JP" sz="500" b="1" dirty="0">
              <a:solidFill>
                <a:srgbClr val="00B050"/>
              </a:solidFill>
            </a:endParaRPr>
          </a:p>
          <a:p>
            <a:r>
              <a:rPr lang="ja-JP" altLang="en-US" sz="2800" b="1" dirty="0">
                <a:solidFill>
                  <a:srgbClr val="00B050"/>
                </a:solidFill>
              </a:rPr>
              <a:t>かむ面もきれいにみがきましょう</a:t>
            </a:r>
            <a:endParaRPr lang="en-US" altLang="ja-JP" sz="2800" b="1" dirty="0">
              <a:solidFill>
                <a:srgbClr val="00B050"/>
              </a:solidFill>
            </a:endParaRPr>
          </a:p>
        </p:txBody>
      </p:sp>
      <p:sp>
        <p:nvSpPr>
          <p:cNvPr id="14" name="テキスト ボックス 13"/>
          <p:cNvSpPr txBox="1"/>
          <p:nvPr/>
        </p:nvSpPr>
        <p:spPr>
          <a:xfrm>
            <a:off x="2167103" y="36453"/>
            <a:ext cx="1388102" cy="461665"/>
          </a:xfrm>
          <a:prstGeom prst="rect">
            <a:avLst/>
          </a:prstGeom>
          <a:noFill/>
        </p:spPr>
        <p:txBody>
          <a:bodyPr wrap="square" rtlCol="0">
            <a:spAutoFit/>
          </a:bodyPr>
          <a:lstStyle/>
          <a:p>
            <a:r>
              <a:rPr lang="ja-JP" altLang="en-US" sz="2400" b="1" dirty="0">
                <a:solidFill>
                  <a:srgbClr val="002570"/>
                </a:solidFill>
              </a:rPr>
              <a:t>お  く  ば</a:t>
            </a:r>
          </a:p>
        </p:txBody>
      </p:sp>
      <p:sp>
        <p:nvSpPr>
          <p:cNvPr id="16" name="テキスト ボックス 15"/>
          <p:cNvSpPr txBox="1"/>
          <p:nvPr/>
        </p:nvSpPr>
        <p:spPr>
          <a:xfrm>
            <a:off x="2666752" y="2019890"/>
            <a:ext cx="764953" cy="253916"/>
          </a:xfrm>
          <a:prstGeom prst="rect">
            <a:avLst/>
          </a:prstGeom>
          <a:noFill/>
        </p:spPr>
        <p:txBody>
          <a:bodyPr wrap="none" rtlCol="0">
            <a:spAutoFit/>
          </a:bodyPr>
          <a:lstStyle/>
          <a:p>
            <a:r>
              <a:rPr lang="ja-JP" altLang="en-US" sz="1050" b="1" dirty="0">
                <a:solidFill>
                  <a:srgbClr val="00B050"/>
                </a:solidFill>
              </a:rPr>
              <a:t> こ　　 きざ</a:t>
            </a:r>
          </a:p>
        </p:txBody>
      </p:sp>
    </p:spTree>
    <p:extLst>
      <p:ext uri="{BB962C8B-B14F-4D97-AF65-F5344CB8AC3E}">
        <p14:creationId xmlns:p14="http://schemas.microsoft.com/office/powerpoint/2010/main" val="120723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1000"/>
                                        <p:tgtEl>
                                          <p:spTgt spid="14"/>
                                        </p:tgtEl>
                                      </p:cBhvr>
                                    </p:animEffect>
                                  </p:childTnLst>
                                </p:cTn>
                              </p:par>
                            </p:childTnLst>
                          </p:cTn>
                        </p:par>
                        <p:par>
                          <p:cTn id="11" fill="hold">
                            <p:stCondLst>
                              <p:cond delay="1000"/>
                            </p:stCondLst>
                            <p:childTnLst>
                              <p:par>
                                <p:cTn id="12" presetID="5" presetClass="entr" presetSubtype="10" fill="hold" nodeType="after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4" dur="1000"/>
                                        <p:tgtEl>
                                          <p:spTgt spid="12">
                                            <p:txEl>
                                              <p:pRg st="1" end="1"/>
                                            </p:txEl>
                                          </p:spTgt>
                                        </p:tgtEl>
                                      </p:cBhvr>
                                    </p:animEffect>
                                  </p:childTnLst>
                                </p:cTn>
                              </p:par>
                            </p:childTnLst>
                          </p:cTn>
                        </p:par>
                        <p:par>
                          <p:cTn id="15" fill="hold">
                            <p:stCondLst>
                              <p:cond delay="2000"/>
                            </p:stCondLst>
                            <p:childTnLst>
                              <p:par>
                                <p:cTn id="16" presetID="5" presetClass="entr" presetSubtype="10" fill="hold" nodeType="after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checkerboard(across)">
                                      <p:cBhvr>
                                        <p:cTn id="18" dur="1000"/>
                                        <p:tgtEl>
                                          <p:spTgt spid="12">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1000"/>
                                        <p:tgtEl>
                                          <p:spTgt spid="16"/>
                                        </p:tgtEl>
                                      </p:cBhvr>
                                    </p:animEffect>
                                  </p:childTnLst>
                                </p:cTn>
                              </p:par>
                              <p:par>
                                <p:cTn id="22" presetID="5" presetClass="entr" presetSubtype="10" fill="hold" nodeType="with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checkerboard(across)">
                                      <p:cBhvr>
                                        <p:cTn id="24" dur="1000"/>
                                        <p:tgtEl>
                                          <p:spTgt spid="1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heckerboard(across)">
                                      <p:cBhvr>
                                        <p:cTn id="29" dur="1000"/>
                                        <p:tgtEl>
                                          <p:spTgt spid="3"/>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1000"/>
                                        <p:tgtEl>
                                          <p:spTgt spid="6"/>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heckerboard(across)">
                                      <p:cBhvr>
                                        <p:cTn id="35" dur="1000"/>
                                        <p:tgtEl>
                                          <p:spTgt spid="10"/>
                                        </p:tgtEl>
                                      </p:cBhvr>
                                    </p:animEffect>
                                  </p:childTnLst>
                                </p:cTn>
                              </p:par>
                            </p:childTnLst>
                          </p:cTn>
                        </p:par>
                        <p:par>
                          <p:cTn id="36" fill="hold">
                            <p:stCondLst>
                              <p:cond delay="1000"/>
                            </p:stCondLst>
                            <p:childTnLst>
                              <p:par>
                                <p:cTn id="37" presetID="42" presetClass="path" presetSubtype="0" repeatCount="indefinite" accel="46000" decel="54000" fill="hold" grpId="1" nodeType="afterEffect">
                                  <p:stCondLst>
                                    <p:cond delay="0"/>
                                  </p:stCondLst>
                                  <p:endCondLst>
                                    <p:cond evt="onNext" delay="0">
                                      <p:tgtEl>
                                        <p:sldTgt/>
                                      </p:tgtEl>
                                    </p:cond>
                                  </p:endCondLst>
                                  <p:childTnLst>
                                    <p:animMotion origin="layout" path="M -0.00833 -0.01713 L 4.72222E-6 -2.59259E-6 " pathEditMode="relative" rAng="0" ptsTypes="AA">
                                      <p:cBhvr>
                                        <p:cTn id="38" dur="400" spd="-100000" fill="hold"/>
                                        <p:tgtEl>
                                          <p:spTgt spid="10"/>
                                        </p:tgtEl>
                                        <p:attrNameLst>
                                          <p:attrName>ppt_x</p:attrName>
                                          <p:attrName>ppt_y</p:attrName>
                                        </p:attrNameLst>
                                      </p:cBhvr>
                                      <p:rCtr x="642" y="764"/>
                                    </p:animMotion>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heckerboard(across)">
                                      <p:cBhvr>
                                        <p:cTn id="43" dur="1000"/>
                                        <p:tgtEl>
                                          <p:spTgt spid="5"/>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heckerboard(across)">
                                      <p:cBhvr>
                                        <p:cTn id="46" dur="1000"/>
                                        <p:tgtEl>
                                          <p:spTgt spid="8"/>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heckerboard(across)">
                                      <p:cBhvr>
                                        <p:cTn id="49" dur="1000"/>
                                        <p:tgtEl>
                                          <p:spTgt spid="13"/>
                                        </p:tgtEl>
                                      </p:cBhvr>
                                    </p:animEffect>
                                  </p:childTnLst>
                                </p:cTn>
                              </p:par>
                            </p:childTnLst>
                          </p:cTn>
                        </p:par>
                        <p:par>
                          <p:cTn id="50" fill="hold">
                            <p:stCondLst>
                              <p:cond delay="1000"/>
                            </p:stCondLst>
                            <p:childTnLst>
                              <p:par>
                                <p:cTn id="51" presetID="42" presetClass="path" presetSubtype="0" repeatCount="indefinite" accel="46000" decel="54000" fill="hold" grpId="1" nodeType="afterEffect">
                                  <p:stCondLst>
                                    <p:cond delay="0"/>
                                  </p:stCondLst>
                                  <p:endCondLst>
                                    <p:cond evt="onNext" delay="0">
                                      <p:tgtEl>
                                        <p:sldTgt/>
                                      </p:tgtEl>
                                    </p:cond>
                                  </p:endCondLst>
                                  <p:childTnLst>
                                    <p:animMotion origin="layout" path="M 0.00243 -0.02176 L 3.33333E-6 -2.59259E-6 " pathEditMode="relative" rAng="0" ptsTypes="AA">
                                      <p:cBhvr>
                                        <p:cTn id="52" dur="400" spd="-100000" fill="hold"/>
                                        <p:tgtEl>
                                          <p:spTgt spid="13"/>
                                        </p:tgtEl>
                                        <p:attrNameLst>
                                          <p:attrName>ppt_x</p:attrName>
                                          <p:attrName>ppt_y</p:attrName>
                                        </p:attrNameLst>
                                      </p:cBhvr>
                                      <p:rCtr x="-122" y="1088"/>
                                    </p:animMotion>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heckerboard(across)">
                                      <p:cBhvr>
                                        <p:cTn id="57" dur="1000"/>
                                        <p:tgtEl>
                                          <p:spTgt spid="4"/>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checkerboard(across)">
                                      <p:cBhvr>
                                        <p:cTn id="60" dur="1000"/>
                                        <p:tgtEl>
                                          <p:spTgt spid="9"/>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checkerboard(across)">
                                      <p:cBhvr>
                                        <p:cTn id="63" dur="1000"/>
                                        <p:tgtEl>
                                          <p:spTgt spid="11"/>
                                        </p:tgtEl>
                                      </p:cBhvr>
                                    </p:animEffect>
                                  </p:childTnLst>
                                </p:cTn>
                              </p:par>
                            </p:childTnLst>
                          </p:cTn>
                        </p:par>
                        <p:par>
                          <p:cTn id="64" fill="hold">
                            <p:stCondLst>
                              <p:cond delay="1000"/>
                            </p:stCondLst>
                            <p:childTnLst>
                              <p:par>
                                <p:cTn id="65" presetID="63" presetClass="path" presetSubtype="0" repeatCount="indefinite" accel="56000" decel="44000" fill="hold" grpId="1" nodeType="afterEffect">
                                  <p:stCondLst>
                                    <p:cond delay="0"/>
                                  </p:stCondLst>
                                  <p:childTnLst>
                                    <p:animMotion origin="layout" path="M 0.00799 0.00139 L 0.02361 0.00139 " pathEditMode="relative" rAng="0" ptsTypes="AA">
                                      <p:cBhvr>
                                        <p:cTn id="66" dur="400" fill="hold"/>
                                        <p:tgtEl>
                                          <p:spTgt spid="11"/>
                                        </p:tgtEl>
                                        <p:attrNameLst>
                                          <p:attrName>ppt_x</p:attrName>
                                          <p:attrName>ppt_y</p:attrName>
                                        </p:attrNameLst>
                                      </p:cBhvr>
                                      <p:rCtr x="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animBg="1"/>
      <p:bldP spid="10" grpId="1" animBg="1"/>
      <p:bldP spid="11" grpId="0" animBg="1"/>
      <p:bldP spid="11" grpId="1" animBg="1"/>
      <p:bldP spid="13" grpId="0" animBg="1"/>
      <p:bldP spid="13" grpId="1" animBg="1"/>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4638"/>
            <a:ext cx="8229600" cy="778098"/>
          </a:xfrm>
        </p:spPr>
        <p:txBody>
          <a:bodyPr>
            <a:noAutofit/>
          </a:bodyPr>
          <a:lstStyle/>
          <a:p>
            <a:r>
              <a:rPr kumimoji="1" lang="ja-JP" altLang="en-US" b="1" dirty="0">
                <a:solidFill>
                  <a:srgbClr val="00B050"/>
                </a:solidFill>
              </a:rPr>
              <a:t>歯と歯の間はデンタルフロスを</a:t>
            </a:r>
            <a:r>
              <a:rPr kumimoji="1" lang="en-US" altLang="ja-JP" b="1" dirty="0">
                <a:solidFill>
                  <a:srgbClr val="FF0000"/>
                </a:solidFill>
              </a:rPr>
              <a:t>!!</a:t>
            </a:r>
            <a:endParaRPr kumimoji="1" lang="ja-JP" altLang="en-US" b="1" dirty="0">
              <a:solidFill>
                <a:srgbClr val="FF0000"/>
              </a:solidFill>
            </a:endParaRPr>
          </a:p>
        </p:txBody>
      </p:sp>
      <p:pic>
        <p:nvPicPr>
          <p:cNvPr id="3074" name="Picture 2" descr="C:\Users\宮城県歯科衛生士会\Desktop\DSCN06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844825"/>
            <a:ext cx="2304256" cy="285151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宮城県歯科衛生士会\Desktop\DSCN06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4536" y="1844825"/>
            <a:ext cx="2376264" cy="28525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宮城県歯科衛生士会\Desktop\DSCN09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895868" y="1779833"/>
            <a:ext cx="2400265" cy="196385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037090" y="4191910"/>
            <a:ext cx="2088232" cy="461665"/>
          </a:xfrm>
          <a:prstGeom prst="rect">
            <a:avLst/>
          </a:prstGeom>
          <a:noFill/>
        </p:spPr>
        <p:txBody>
          <a:bodyPr wrap="square" rtlCol="0">
            <a:spAutoFit/>
          </a:bodyPr>
          <a:lstStyle/>
          <a:p>
            <a:r>
              <a:rPr lang="ja-JP" altLang="en-US" sz="2400" b="1" dirty="0">
                <a:solidFill>
                  <a:schemeClr val="bg1"/>
                </a:solidFill>
              </a:rPr>
              <a:t>デンタルフロス</a:t>
            </a:r>
          </a:p>
        </p:txBody>
      </p:sp>
      <p:sp>
        <p:nvSpPr>
          <p:cNvPr id="4" name="テキスト ボックス 3"/>
          <p:cNvSpPr txBox="1"/>
          <p:nvPr/>
        </p:nvSpPr>
        <p:spPr>
          <a:xfrm>
            <a:off x="2495600" y="5157192"/>
            <a:ext cx="7992888" cy="1569660"/>
          </a:xfrm>
          <a:prstGeom prst="rect">
            <a:avLst/>
          </a:prstGeom>
          <a:noFill/>
        </p:spPr>
        <p:txBody>
          <a:bodyPr wrap="square" rtlCol="0">
            <a:spAutoFit/>
          </a:bodyPr>
          <a:lstStyle/>
          <a:p>
            <a:r>
              <a:rPr lang="ja-JP" altLang="en-US" sz="2400" dirty="0">
                <a:solidFill>
                  <a:schemeClr val="bg1"/>
                </a:solidFill>
              </a:rPr>
              <a:t>フロスを歯と歯の間に入れのこぎりを引くように</a:t>
            </a:r>
            <a:r>
              <a:rPr lang="en-US" altLang="ja-JP" sz="2400" dirty="0">
                <a:solidFill>
                  <a:schemeClr val="bg1"/>
                </a:solidFill>
              </a:rPr>
              <a:t>,</a:t>
            </a:r>
            <a:r>
              <a:rPr lang="ja-JP" altLang="en-US" sz="2400" dirty="0">
                <a:solidFill>
                  <a:schemeClr val="bg1"/>
                </a:solidFill>
              </a:rPr>
              <a:t>やさしく入れていきます。</a:t>
            </a:r>
            <a:endParaRPr lang="en-US" altLang="ja-JP" sz="2400" dirty="0">
              <a:solidFill>
                <a:schemeClr val="bg1"/>
              </a:solidFill>
            </a:endParaRPr>
          </a:p>
          <a:p>
            <a:endParaRPr lang="en-US" altLang="ja-JP" sz="2400" dirty="0">
              <a:solidFill>
                <a:schemeClr val="bg1"/>
              </a:solidFill>
            </a:endParaRPr>
          </a:p>
          <a:p>
            <a:r>
              <a:rPr lang="ja-JP" altLang="en-US" sz="2400" dirty="0">
                <a:solidFill>
                  <a:schemeClr val="bg1"/>
                </a:solidFill>
              </a:rPr>
              <a:t>フロスを入れた歯の面をこそぎプラークを除去します。</a:t>
            </a:r>
          </a:p>
        </p:txBody>
      </p:sp>
      <p:sp>
        <p:nvSpPr>
          <p:cNvPr id="6" name="テキスト ボックス 5"/>
          <p:cNvSpPr txBox="1"/>
          <p:nvPr/>
        </p:nvSpPr>
        <p:spPr>
          <a:xfrm>
            <a:off x="7742704" y="6093297"/>
            <a:ext cx="657552" cy="276999"/>
          </a:xfrm>
          <a:prstGeom prst="rect">
            <a:avLst/>
          </a:prstGeom>
          <a:noFill/>
        </p:spPr>
        <p:txBody>
          <a:bodyPr wrap="none" rtlCol="0">
            <a:spAutoFit/>
          </a:bodyPr>
          <a:lstStyle/>
          <a:p>
            <a:r>
              <a:rPr lang="ja-JP" altLang="en-US" sz="1200" b="1" dirty="0">
                <a:solidFill>
                  <a:schemeClr val="bg1"/>
                </a:solidFill>
              </a:rPr>
              <a:t>じょきょ</a:t>
            </a:r>
          </a:p>
        </p:txBody>
      </p:sp>
    </p:spTree>
    <p:extLst>
      <p:ext uri="{BB962C8B-B14F-4D97-AF65-F5344CB8AC3E}">
        <p14:creationId xmlns:p14="http://schemas.microsoft.com/office/powerpoint/2010/main" val="57283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1000"/>
                                        <p:tgtEl>
                                          <p:spTgt spid="10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par>
                          <p:cTn id="11" fill="hold">
                            <p:stCondLst>
                              <p:cond delay="1000"/>
                            </p:stCondLst>
                            <p:childTnLst>
                              <p:par>
                                <p:cTn id="12" presetID="5" presetClass="entr" presetSubtype="10"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checkerboard(across)">
                                      <p:cBhvr>
                                        <p:cTn id="14" dur="1000"/>
                                        <p:tgtEl>
                                          <p:spTgt spid="3074"/>
                                        </p:tgtEl>
                                      </p:cBhvr>
                                    </p:animEffect>
                                  </p:childTnLst>
                                </p:cTn>
                              </p:par>
                              <p:par>
                                <p:cTn id="15" presetID="5" presetClass="entr" presetSubtype="1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checkerboard(across)">
                                      <p:cBhvr>
                                        <p:cTn id="17" dur="1000"/>
                                        <p:tgtEl>
                                          <p:spTgt spid="3075"/>
                                        </p:tgtEl>
                                      </p:cBhvr>
                                    </p:animEffect>
                                  </p:childTnLst>
                                </p:cTn>
                              </p:par>
                              <p:par>
                                <p:cTn id="18" presetID="5" presetClass="entr" presetSubtype="1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checkerboard(across)">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checkerboard(across)">
                                      <p:cBhvr>
                                        <p:cTn id="25" dur="1000"/>
                                        <p:tgtEl>
                                          <p:spTgt spid="4">
                                            <p:txEl>
                                              <p:pRg st="2" end="2"/>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1268.jpg"/>
          <p:cNvPicPr>
            <a:picLocks noChangeAspect="1"/>
          </p:cNvPicPr>
          <p:nvPr/>
        </p:nvPicPr>
        <p:blipFill>
          <a:blip r:embed="rId3" cstate="print"/>
          <a:srcRect l="4861" r="1150" b="7772"/>
          <a:stretch>
            <a:fillRect/>
          </a:stretch>
        </p:blipFill>
        <p:spPr>
          <a:xfrm>
            <a:off x="1667606" y="1484784"/>
            <a:ext cx="4255752" cy="2664297"/>
          </a:xfrm>
          <a:prstGeom prst="rect">
            <a:avLst/>
          </a:prstGeom>
        </p:spPr>
      </p:pic>
      <p:pic>
        <p:nvPicPr>
          <p:cNvPr id="4" name="図 3" descr="1279.jpg"/>
          <p:cNvPicPr>
            <a:picLocks noChangeAspect="1"/>
          </p:cNvPicPr>
          <p:nvPr/>
        </p:nvPicPr>
        <p:blipFill>
          <a:blip r:embed="rId4" cstate="print"/>
          <a:srcRect l="10637" b="16667"/>
          <a:stretch>
            <a:fillRect/>
          </a:stretch>
        </p:blipFill>
        <p:spPr>
          <a:xfrm>
            <a:off x="6483526" y="1469941"/>
            <a:ext cx="4076970" cy="2664297"/>
          </a:xfrm>
          <a:prstGeom prst="rect">
            <a:avLst/>
          </a:prstGeom>
        </p:spPr>
      </p:pic>
      <p:sp>
        <p:nvSpPr>
          <p:cNvPr id="5" name="右矢印 4"/>
          <p:cNvSpPr/>
          <p:nvPr/>
        </p:nvSpPr>
        <p:spPr bwMode="auto">
          <a:xfrm>
            <a:off x="5951984" y="2422328"/>
            <a:ext cx="428628" cy="7918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a:solidFill>
                <a:srgbClr val="002570"/>
              </a:solidFill>
              <a:latin typeface="Tahoma" pitchFamily="34" charset="0"/>
              <a:ea typeface="ＭＳ Ｐゴシック" charset="-128"/>
            </a:endParaRPr>
          </a:p>
        </p:txBody>
      </p:sp>
      <p:sp>
        <p:nvSpPr>
          <p:cNvPr id="3" name="タイトル 2"/>
          <p:cNvSpPr>
            <a:spLocks noGrp="1"/>
          </p:cNvSpPr>
          <p:nvPr>
            <p:ph type="title"/>
          </p:nvPr>
        </p:nvSpPr>
        <p:spPr>
          <a:xfrm>
            <a:off x="1743254" y="888880"/>
            <a:ext cx="4104456" cy="432048"/>
          </a:xfrm>
        </p:spPr>
        <p:txBody>
          <a:bodyPr>
            <a:normAutofit fontScale="90000"/>
          </a:bodyPr>
          <a:lstStyle/>
          <a:p>
            <a:r>
              <a:rPr lang="ja-JP" altLang="en-US" b="1" dirty="0">
                <a:solidFill>
                  <a:srgbClr val="002570"/>
                </a:solidFill>
              </a:rPr>
              <a:t>歯みがき前　　　　　</a:t>
            </a:r>
            <a:br>
              <a:rPr lang="ja-JP" altLang="en-US" b="1" dirty="0">
                <a:solidFill>
                  <a:srgbClr val="002570"/>
                </a:solidFill>
              </a:rPr>
            </a:br>
            <a:endParaRPr kumimoji="1" lang="ja-JP" altLang="en-US" b="1" dirty="0">
              <a:solidFill>
                <a:srgbClr val="002570"/>
              </a:solidFill>
            </a:endParaRPr>
          </a:p>
        </p:txBody>
      </p:sp>
      <p:sp>
        <p:nvSpPr>
          <p:cNvPr id="8" name="サブタイトル 7"/>
          <p:cNvSpPr>
            <a:spLocks noGrp="1"/>
          </p:cNvSpPr>
          <p:nvPr>
            <p:ph idx="1"/>
          </p:nvPr>
        </p:nvSpPr>
        <p:spPr>
          <a:xfrm>
            <a:off x="1981200" y="5301209"/>
            <a:ext cx="8229600" cy="824955"/>
          </a:xfrm>
        </p:spPr>
        <p:txBody>
          <a:bodyPr>
            <a:normAutofit fontScale="25000" lnSpcReduction="20000"/>
          </a:bodyPr>
          <a:lstStyle/>
          <a:p>
            <a:pPr marL="0" indent="0">
              <a:buNone/>
            </a:pPr>
            <a:r>
              <a:rPr lang="ja-JP" altLang="en-US" sz="19200" dirty="0">
                <a:solidFill>
                  <a:srgbClr val="996600"/>
                </a:solidFill>
              </a:rPr>
              <a:t>かがみを 見ながらみがこう</a:t>
            </a:r>
            <a:endParaRPr lang="ja-JP" altLang="en-US" sz="17600" dirty="0">
              <a:solidFill>
                <a:srgbClr val="996600"/>
              </a:solidFill>
            </a:endParaRPr>
          </a:p>
        </p:txBody>
      </p:sp>
      <p:sp>
        <p:nvSpPr>
          <p:cNvPr id="9" name="テキスト ボックス 8"/>
          <p:cNvSpPr txBox="1"/>
          <p:nvPr/>
        </p:nvSpPr>
        <p:spPr>
          <a:xfrm>
            <a:off x="6483527" y="474592"/>
            <a:ext cx="4076969" cy="707886"/>
          </a:xfrm>
          <a:prstGeom prst="rect">
            <a:avLst/>
          </a:prstGeom>
          <a:noFill/>
        </p:spPr>
        <p:txBody>
          <a:bodyPr wrap="square" rtlCol="0">
            <a:spAutoFit/>
          </a:bodyPr>
          <a:lstStyle/>
          <a:p>
            <a:pPr algn="ctr"/>
            <a:r>
              <a:rPr lang="ja-JP" altLang="en-US" sz="4000" b="1" dirty="0">
                <a:solidFill>
                  <a:srgbClr val="002570"/>
                </a:solidFill>
              </a:rPr>
              <a:t>歯みがき後</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8301" y="4920745"/>
            <a:ext cx="670371" cy="1268916"/>
          </a:xfrm>
          <a:prstGeom prst="rect">
            <a:avLst/>
          </a:prstGeom>
        </p:spPr>
      </p:pic>
      <p:sp>
        <p:nvSpPr>
          <p:cNvPr id="12" name="動作設定ボタン: ホーム 11">
            <a:hlinkClick r:id="" action="ppaction://hlinkshowjump?jump=firstslide" highlightClick="1"/>
          </p:cNvPr>
          <p:cNvSpPr/>
          <p:nvPr/>
        </p:nvSpPr>
        <p:spPr>
          <a:xfrm>
            <a:off x="10344472" y="6564285"/>
            <a:ext cx="251246" cy="272847"/>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600"/>
          </a:p>
        </p:txBody>
      </p:sp>
    </p:spTree>
    <p:extLst>
      <p:ext uri="{BB962C8B-B14F-4D97-AF65-F5344CB8AC3E}">
        <p14:creationId xmlns:p14="http://schemas.microsoft.com/office/powerpoint/2010/main" val="151274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par>
                          <p:cTn id="11" fill="hold">
                            <p:stCondLst>
                              <p:cond delay="1000"/>
                            </p:stCondLst>
                            <p:childTnLst>
                              <p:par>
                                <p:cTn id="12" presetID="5" presetClass="entr" presetSubtype="10" fill="hold" grpId="0" nodeType="after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par>
                                <p:cTn id="15" presetID="5" presetClass="entr" presetSubtype="1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1000"/>
                                        <p:tgtEl>
                                          <p:spTgt spid="5"/>
                                        </p:tgtEl>
                                      </p:cBhvr>
                                    </p:animEffect>
                                  </p:childTnLst>
                                </p:cTn>
                              </p:par>
                              <p:par>
                                <p:cTn id="18" presetID="5" presetClass="entr" presetSubtype="10" fill="hold" nodeType="withEffect">
                                  <p:stCondLst>
                                    <p:cond delay="50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checkerboard(across)">
                                      <p:cBhvr>
                                        <p:cTn id="25" dur="1000"/>
                                        <p:tgtEl>
                                          <p:spTgt spid="8">
                                            <p:txEl>
                                              <p:pRg st="0" end="0"/>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1"/>
      <p:bldP spid="8" grpId="0" uiExpand="1"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b="1" dirty="0">
                <a:solidFill>
                  <a:srgbClr val="002570"/>
                </a:solidFill>
              </a:rPr>
              <a:t>　歯みがきしてみよう♪</a:t>
            </a:r>
          </a:p>
        </p:txBody>
      </p:sp>
      <p:pic>
        <p:nvPicPr>
          <p:cNvPr id="1027" name="Picture 3" descr="C:\Users\okuya\Desktop\image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7568" y="1628800"/>
            <a:ext cx="7992888" cy="4752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rot="21313248">
            <a:off x="2300178" y="1088274"/>
            <a:ext cx="2679030" cy="233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32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1000"/>
                                        <p:tgtEl>
                                          <p:spTgt spid="1027"/>
                                        </p:tgtEl>
                                      </p:cBhvr>
                                    </p:animEffect>
                                  </p:childTnLst>
                                </p:cTn>
                              </p:par>
                              <p:par>
                                <p:cTn id="8" presetID="5" presetClass="entr" presetSubtype="1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heckerboard(across)">
                                      <p:cBhvr>
                                        <p:cTn id="10" dur="1000"/>
                                        <p:tgtEl>
                                          <p:spTgt spid="1028"/>
                                        </p:tgtEl>
                                      </p:cBhvr>
                                    </p:animEffect>
                                  </p:childTnLst>
                                </p:cTn>
                              </p:par>
                            </p:childTnLst>
                          </p:cTn>
                        </p:par>
                        <p:par>
                          <p:cTn id="11" fill="hold">
                            <p:stCondLst>
                              <p:cond delay="1000"/>
                            </p:stCondLst>
                            <p:childTnLst>
                              <p:par>
                                <p:cTn id="12" presetID="32" presetClass="emph" presetSubtype="0" repeatCount="indefinite" fill="hold" nodeType="afterEffect">
                                  <p:stCondLst>
                                    <p:cond delay="0"/>
                                  </p:stCondLst>
                                  <p:endCondLst>
                                    <p:cond evt="onNext" delay="0">
                                      <p:tgtEl>
                                        <p:sldTgt/>
                                      </p:tgtEl>
                                    </p:cond>
                                  </p:endCondLst>
                                  <p:childTnLst>
                                    <p:animRot by="120000">
                                      <p:cBhvr>
                                        <p:cTn id="13" dur="100" fill="hold">
                                          <p:stCondLst>
                                            <p:cond delay="0"/>
                                          </p:stCondLst>
                                        </p:cTn>
                                        <p:tgtEl>
                                          <p:spTgt spid="1028"/>
                                        </p:tgtEl>
                                        <p:attrNameLst>
                                          <p:attrName>r</p:attrName>
                                        </p:attrNameLst>
                                      </p:cBhvr>
                                    </p:animRot>
                                    <p:animRot by="-240000">
                                      <p:cBhvr>
                                        <p:cTn id="14" dur="200" fill="hold">
                                          <p:stCondLst>
                                            <p:cond delay="200"/>
                                          </p:stCondLst>
                                        </p:cTn>
                                        <p:tgtEl>
                                          <p:spTgt spid="1028"/>
                                        </p:tgtEl>
                                        <p:attrNameLst>
                                          <p:attrName>r</p:attrName>
                                        </p:attrNameLst>
                                      </p:cBhvr>
                                    </p:animRot>
                                    <p:animRot by="240000">
                                      <p:cBhvr>
                                        <p:cTn id="15" dur="200" fill="hold">
                                          <p:stCondLst>
                                            <p:cond delay="400"/>
                                          </p:stCondLst>
                                        </p:cTn>
                                        <p:tgtEl>
                                          <p:spTgt spid="1028"/>
                                        </p:tgtEl>
                                        <p:attrNameLst>
                                          <p:attrName>r</p:attrName>
                                        </p:attrNameLst>
                                      </p:cBhvr>
                                    </p:animRot>
                                    <p:animRot by="-240000">
                                      <p:cBhvr>
                                        <p:cTn id="16" dur="200" fill="hold">
                                          <p:stCondLst>
                                            <p:cond delay="600"/>
                                          </p:stCondLst>
                                        </p:cTn>
                                        <p:tgtEl>
                                          <p:spTgt spid="1028"/>
                                        </p:tgtEl>
                                        <p:attrNameLst>
                                          <p:attrName>r</p:attrName>
                                        </p:attrNameLst>
                                      </p:cBhvr>
                                    </p:animRot>
                                    <p:animRot by="120000">
                                      <p:cBhvr>
                                        <p:cTn id="17"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60264" y="1962706"/>
            <a:ext cx="2406428" cy="1569660"/>
          </a:xfrm>
          <a:prstGeom prst="rect">
            <a:avLst/>
          </a:prstGeom>
          <a:noFill/>
        </p:spPr>
        <p:txBody>
          <a:bodyPr wrap="none" lIns="91440" tIns="45720" rIns="91440" bIns="45720">
            <a:spAutoFit/>
          </a:bodyPr>
          <a:lstStyle/>
          <a:p>
            <a:pPr algn="ctr"/>
            <a:r>
              <a:rPr lang="ja-JP" altLang="en-US" sz="48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歯ブラシ</a:t>
            </a:r>
            <a:endParaRPr lang="en-US" altLang="ja-JP" sz="48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r>
              <a:rPr lang="ja-JP" altLang="en-US" sz="48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コップ</a:t>
            </a:r>
          </a:p>
        </p:txBody>
      </p:sp>
      <p:sp>
        <p:nvSpPr>
          <p:cNvPr id="8" name="正方形/長方形 7"/>
          <p:cNvSpPr/>
          <p:nvPr/>
        </p:nvSpPr>
        <p:spPr>
          <a:xfrm>
            <a:off x="5393198" y="2350673"/>
            <a:ext cx="2061783" cy="923330"/>
          </a:xfrm>
          <a:prstGeom prst="rect">
            <a:avLst/>
          </a:prstGeom>
          <a:noFill/>
        </p:spPr>
        <p:txBody>
          <a:bodyPr wrap="none" lIns="91440" tIns="45720" rIns="91440" bIns="45720">
            <a:spAutoFit/>
          </a:bodyPr>
          <a:lstStyle/>
          <a:p>
            <a:pPr algn="ctr"/>
            <a:r>
              <a:rPr lang="ja-JP" alt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タオル</a:t>
            </a:r>
          </a:p>
        </p:txBody>
      </p:sp>
      <p:sp>
        <p:nvSpPr>
          <p:cNvPr id="9" name="正方形/長方形 8"/>
          <p:cNvSpPr/>
          <p:nvPr/>
        </p:nvSpPr>
        <p:spPr>
          <a:xfrm>
            <a:off x="9336360" y="2350673"/>
            <a:ext cx="880369" cy="923330"/>
          </a:xfrm>
          <a:prstGeom prst="rect">
            <a:avLst/>
          </a:prstGeom>
          <a:noFill/>
        </p:spPr>
        <p:txBody>
          <a:bodyPr wrap="none" lIns="91440" tIns="45720" rIns="91440" bIns="45720">
            <a:spAutoFit/>
          </a:bodyPr>
          <a:lstStyle/>
          <a:p>
            <a:pPr algn="ctr"/>
            <a:r>
              <a:rPr lang="ja-JP" alt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鏡</a:t>
            </a:r>
          </a:p>
        </p:txBody>
      </p:sp>
      <p:sp>
        <p:nvSpPr>
          <p:cNvPr id="12" name="テキスト ボックス 11"/>
          <p:cNvSpPr txBox="1"/>
          <p:nvPr/>
        </p:nvSpPr>
        <p:spPr>
          <a:xfrm>
            <a:off x="4121945" y="294614"/>
            <a:ext cx="4019049" cy="923330"/>
          </a:xfrm>
          <a:prstGeom prst="rect">
            <a:avLst/>
          </a:prstGeom>
          <a:noFill/>
        </p:spPr>
        <p:txBody>
          <a:bodyPr wrap="none" rtlCol="0">
            <a:spAutoFit/>
          </a:bodyPr>
          <a:lstStyle/>
          <a:p>
            <a:r>
              <a:rPr lang="ja-JP" altLang="en-US" sz="5400" b="1" dirty="0">
                <a:solidFill>
                  <a:srgbClr val="002570"/>
                </a:solidFill>
              </a:rPr>
              <a:t>今日使うもの</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536" y="3861048"/>
            <a:ext cx="2087884" cy="208823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944" y="3883468"/>
            <a:ext cx="1664288" cy="2065812"/>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4258" y="3776333"/>
            <a:ext cx="1204572" cy="2280083"/>
          </a:xfrm>
          <a:prstGeom prst="rect">
            <a:avLst/>
          </a:prstGeom>
        </p:spPr>
      </p:pic>
    </p:spTree>
    <p:extLst>
      <p:ext uri="{BB962C8B-B14F-4D97-AF65-F5344CB8AC3E}">
        <p14:creationId xmlns:p14="http://schemas.microsoft.com/office/powerpoint/2010/main" val="30874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タイトル 5">
            <a:extLst>
              <a:ext uri="{FF2B5EF4-FFF2-40B4-BE49-F238E27FC236}">
                <a16:creationId xmlns:a16="http://schemas.microsoft.com/office/drawing/2014/main" id="{7E398979-4648-7B16-C357-298D6CA6F15E}"/>
              </a:ext>
            </a:extLst>
          </p:cNvPr>
          <p:cNvSpPr>
            <a:spLocks noGrp="1"/>
          </p:cNvSpPr>
          <p:nvPr>
            <p:ph type="title"/>
          </p:nvPr>
        </p:nvSpPr>
        <p:spPr>
          <a:xfrm>
            <a:off x="623392" y="412676"/>
            <a:ext cx="5021621" cy="784229"/>
          </a:xfrm>
        </p:spPr>
        <p:txBody>
          <a:bodyPr>
            <a:normAutofit/>
          </a:bodyPr>
          <a:lstStyle/>
          <a:p>
            <a:r>
              <a:rPr kumimoji="1" lang="ja-JP" altLang="en-US" dirty="0">
                <a:solidFill>
                  <a:srgbClr val="002570"/>
                </a:solidFill>
              </a:rPr>
              <a:t> </a:t>
            </a:r>
            <a:r>
              <a:rPr kumimoji="1" lang="ja-JP" altLang="en-US" b="1" dirty="0">
                <a:solidFill>
                  <a:srgbClr val="002570"/>
                </a:solidFill>
              </a:rPr>
              <a:t>歯ブラシの持ち方</a:t>
            </a:r>
            <a:r>
              <a:rPr kumimoji="1" lang="ja-JP" altLang="en-US" dirty="0">
                <a:solidFill>
                  <a:srgbClr val="002570"/>
                </a:solidFill>
              </a:rPr>
              <a:t>　</a:t>
            </a:r>
            <a:endParaRPr lang="ja-JP" altLang="en-US" sz="3000" dirty="0">
              <a:solidFill>
                <a:srgbClr val="002570"/>
              </a:solidFill>
            </a:endParaRPr>
          </a:p>
        </p:txBody>
      </p:sp>
      <p:pic>
        <p:nvPicPr>
          <p:cNvPr id="41" name="Picture 2">
            <a:extLst>
              <a:ext uri="{FF2B5EF4-FFF2-40B4-BE49-F238E27FC236}">
                <a16:creationId xmlns:a16="http://schemas.microsoft.com/office/drawing/2014/main" id="{311F0E11-00EA-7E4E-19EC-C8192B7456F2}"/>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p:blipFill>
        <p:spPr bwMode="auto">
          <a:xfrm>
            <a:off x="3491334" y="1668554"/>
            <a:ext cx="2266261" cy="1670126"/>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プレースホルダー 3">
            <a:extLst>
              <a:ext uri="{FF2B5EF4-FFF2-40B4-BE49-F238E27FC236}">
                <a16:creationId xmlns:a16="http://schemas.microsoft.com/office/drawing/2014/main" id="{00A36C58-EDE3-DB12-5E61-64087C60501D}"/>
              </a:ext>
            </a:extLst>
          </p:cNvPr>
          <p:cNvSpPr>
            <a:spLocks noGrp="1"/>
          </p:cNvSpPr>
          <p:nvPr>
            <p:ph sz="half" idx="2"/>
          </p:nvPr>
        </p:nvSpPr>
        <p:spPr>
          <a:xfrm>
            <a:off x="6528048" y="476672"/>
            <a:ext cx="4680520" cy="792088"/>
          </a:xfrm>
        </p:spPr>
        <p:txBody>
          <a:bodyPr>
            <a:noAutofit/>
          </a:bodyPr>
          <a:lstStyle/>
          <a:p>
            <a:pPr marL="0" indent="0" algn="ctr">
              <a:buNone/>
            </a:pPr>
            <a:r>
              <a:rPr lang="ja-JP" altLang="en-US" sz="3200" b="1" dirty="0">
                <a:solidFill>
                  <a:srgbClr val="002570"/>
                </a:solidFill>
              </a:rPr>
              <a:t>歯ブラシの取り替え時期</a:t>
            </a:r>
            <a:endParaRPr lang="en-US" altLang="ja-JP" sz="3200" b="1" dirty="0">
              <a:solidFill>
                <a:srgbClr val="002570"/>
              </a:solidFill>
            </a:endParaRPr>
          </a:p>
          <a:p>
            <a:pPr marL="0" indent="0" algn="ctr">
              <a:buNone/>
            </a:pPr>
            <a:endParaRPr lang="en-US" altLang="ja-JP" sz="3200" b="1" dirty="0">
              <a:solidFill>
                <a:srgbClr val="002570"/>
              </a:solidFill>
            </a:endParaRPr>
          </a:p>
          <a:p>
            <a:pPr marL="0" indent="0" algn="ctr">
              <a:buNone/>
            </a:pPr>
            <a:endParaRPr lang="ja-JP" altLang="en-US" sz="3200" b="1" dirty="0">
              <a:solidFill>
                <a:srgbClr val="002570"/>
              </a:solidFill>
            </a:endParaRPr>
          </a:p>
        </p:txBody>
      </p:sp>
      <p:sp>
        <p:nvSpPr>
          <p:cNvPr id="43" name="テキスト ボックス 42">
            <a:extLst>
              <a:ext uri="{FF2B5EF4-FFF2-40B4-BE49-F238E27FC236}">
                <a16:creationId xmlns:a16="http://schemas.microsoft.com/office/drawing/2014/main" id="{D1FB9CC3-14BB-D368-C3F1-4EC6C97C05F9}"/>
              </a:ext>
            </a:extLst>
          </p:cNvPr>
          <p:cNvSpPr txBox="1"/>
          <p:nvPr/>
        </p:nvSpPr>
        <p:spPr>
          <a:xfrm>
            <a:off x="1055440" y="3420518"/>
            <a:ext cx="6082114" cy="1015663"/>
          </a:xfrm>
          <a:prstGeom prst="rect">
            <a:avLst/>
          </a:prstGeom>
          <a:noFill/>
        </p:spPr>
        <p:txBody>
          <a:bodyPr wrap="none" rtlCol="0">
            <a:spAutoFit/>
          </a:bodyPr>
          <a:lstStyle/>
          <a:p>
            <a:pPr defTabSz="685800"/>
            <a:r>
              <a:rPr kumimoji="1" lang="ja-JP" altLang="en-US" sz="2000" b="1" dirty="0">
                <a:solidFill>
                  <a:schemeClr val="bg1"/>
                </a:solidFill>
              </a:rPr>
              <a:t>●</a:t>
            </a:r>
            <a:r>
              <a:rPr kumimoji="1" lang="ja-JP" altLang="en-US" sz="2000" dirty="0">
                <a:solidFill>
                  <a:schemeClr val="bg1"/>
                </a:solidFill>
                <a:latin typeface="Calibri"/>
                <a:ea typeface="ＭＳ Ｐゴシック" panose="020B0600070205080204" pitchFamily="50" charset="-128"/>
              </a:rPr>
              <a:t>いろいろな持ち方があります</a:t>
            </a:r>
            <a:endParaRPr kumimoji="1" lang="en-US" altLang="ja-JP" sz="2000" dirty="0">
              <a:solidFill>
                <a:schemeClr val="bg1"/>
              </a:solidFill>
              <a:latin typeface="Calibri"/>
              <a:ea typeface="ＭＳ Ｐゴシック" panose="020B0600070205080204" pitchFamily="50" charset="-128"/>
            </a:endParaRPr>
          </a:p>
          <a:p>
            <a:pPr defTabSz="685800"/>
            <a:r>
              <a:rPr kumimoji="1" lang="ja-JP" altLang="en-US" sz="2000" b="1" dirty="0">
                <a:solidFill>
                  <a:schemeClr val="bg1"/>
                </a:solidFill>
              </a:rPr>
              <a:t>●</a:t>
            </a:r>
            <a:r>
              <a:rPr kumimoji="1" lang="ja-JP" altLang="en-US" sz="2000" dirty="0">
                <a:solidFill>
                  <a:schemeClr val="bg1"/>
                </a:solidFill>
                <a:latin typeface="Calibri"/>
                <a:ea typeface="ＭＳ Ｐゴシック" panose="020B0600070205080204" pitchFamily="50" charset="-128"/>
              </a:rPr>
              <a:t>歯のはえ方やみがきたい場所によって工夫しましょう</a:t>
            </a:r>
            <a:endParaRPr kumimoji="1" lang="en-US" altLang="ja-JP" sz="2000" dirty="0">
              <a:solidFill>
                <a:schemeClr val="bg1"/>
              </a:solidFill>
              <a:latin typeface="Calibri"/>
              <a:ea typeface="ＭＳ Ｐゴシック" panose="020B0600070205080204" pitchFamily="50" charset="-128"/>
            </a:endParaRPr>
          </a:p>
          <a:p>
            <a:pPr defTabSz="685800"/>
            <a:r>
              <a:rPr kumimoji="1" lang="ja-JP" altLang="en-US" sz="2000" b="1" dirty="0">
                <a:solidFill>
                  <a:schemeClr val="bg1"/>
                </a:solidFill>
              </a:rPr>
              <a:t>●</a:t>
            </a:r>
            <a:r>
              <a:rPr kumimoji="1" lang="ja-JP" altLang="en-US" sz="2000" b="1" dirty="0">
                <a:solidFill>
                  <a:schemeClr val="bg1"/>
                </a:solidFill>
                <a:latin typeface="Calibri"/>
                <a:ea typeface="ＭＳ Ｐゴシック" panose="020B0600070205080204" pitchFamily="50" charset="-128"/>
              </a:rPr>
              <a:t>力かげんも大切です</a:t>
            </a:r>
            <a:endParaRPr kumimoji="1" lang="en-US" altLang="ja-JP" b="1" dirty="0">
              <a:solidFill>
                <a:schemeClr val="bg1"/>
              </a:solidFill>
              <a:latin typeface="Calibri"/>
              <a:ea typeface="ＭＳ Ｐゴシック" panose="020B0600070205080204" pitchFamily="50" charset="-128"/>
            </a:endParaRPr>
          </a:p>
        </p:txBody>
      </p:sp>
      <p:sp>
        <p:nvSpPr>
          <p:cNvPr id="44" name="テキスト ボックス 43">
            <a:extLst>
              <a:ext uri="{FF2B5EF4-FFF2-40B4-BE49-F238E27FC236}">
                <a16:creationId xmlns:a16="http://schemas.microsoft.com/office/drawing/2014/main" id="{9377A590-F776-7532-B8D4-E84EB75704F6}"/>
              </a:ext>
            </a:extLst>
          </p:cNvPr>
          <p:cNvSpPr txBox="1"/>
          <p:nvPr/>
        </p:nvSpPr>
        <p:spPr>
          <a:xfrm>
            <a:off x="6384032" y="4660150"/>
            <a:ext cx="4536504" cy="584775"/>
          </a:xfrm>
          <a:prstGeom prst="rect">
            <a:avLst/>
          </a:prstGeom>
          <a:noFill/>
        </p:spPr>
        <p:txBody>
          <a:bodyPr wrap="square" rtlCol="0">
            <a:spAutoFit/>
          </a:bodyPr>
          <a:lstStyle/>
          <a:p>
            <a:pPr defTabSz="685800"/>
            <a:r>
              <a:rPr kumimoji="1" lang="ja-JP" altLang="en-US" sz="3200" b="1" dirty="0">
                <a:solidFill>
                  <a:srgbClr val="002570"/>
                </a:solidFill>
                <a:latin typeface="Calibri"/>
                <a:ea typeface="ＭＳ Ｐゴシック" panose="020B0600070205080204" pitchFamily="50" charset="-128"/>
              </a:rPr>
              <a:t>歯ブラシの選び方</a:t>
            </a:r>
          </a:p>
        </p:txBody>
      </p:sp>
      <p:sp>
        <p:nvSpPr>
          <p:cNvPr id="45" name="テキスト ボックス 44">
            <a:extLst>
              <a:ext uri="{FF2B5EF4-FFF2-40B4-BE49-F238E27FC236}">
                <a16:creationId xmlns:a16="http://schemas.microsoft.com/office/drawing/2014/main" id="{B8616BBE-C4A1-99B6-D262-A055842495DA}"/>
              </a:ext>
            </a:extLst>
          </p:cNvPr>
          <p:cNvSpPr txBox="1"/>
          <p:nvPr/>
        </p:nvSpPr>
        <p:spPr>
          <a:xfrm>
            <a:off x="6465145" y="5321623"/>
            <a:ext cx="3270447" cy="400110"/>
          </a:xfrm>
          <a:prstGeom prst="rect">
            <a:avLst/>
          </a:prstGeom>
          <a:noFill/>
        </p:spPr>
        <p:txBody>
          <a:bodyPr wrap="none" rtlCol="0">
            <a:spAutoFit/>
          </a:bodyPr>
          <a:lstStyle/>
          <a:p>
            <a:pPr defTabSz="685800"/>
            <a:r>
              <a:rPr kumimoji="1" lang="ja-JP" altLang="en-US" sz="2000" b="1" dirty="0">
                <a:solidFill>
                  <a:schemeClr val="bg1"/>
                </a:solidFill>
                <a:latin typeface="Calibri"/>
                <a:ea typeface="ＭＳ Ｐゴシック" panose="020B0600070205080204" pitchFamily="50" charset="-128"/>
              </a:rPr>
              <a:t> ●ヘッドの大きすぎないもの</a:t>
            </a:r>
          </a:p>
        </p:txBody>
      </p:sp>
      <p:sp>
        <p:nvSpPr>
          <p:cNvPr id="46" name="テキスト ボックス 45">
            <a:extLst>
              <a:ext uri="{FF2B5EF4-FFF2-40B4-BE49-F238E27FC236}">
                <a16:creationId xmlns:a16="http://schemas.microsoft.com/office/drawing/2014/main" id="{452DDE29-6A52-95E0-5458-572A6D51E61A}"/>
              </a:ext>
            </a:extLst>
          </p:cNvPr>
          <p:cNvSpPr txBox="1"/>
          <p:nvPr/>
        </p:nvSpPr>
        <p:spPr>
          <a:xfrm>
            <a:off x="6460350" y="5714940"/>
            <a:ext cx="2382383" cy="400110"/>
          </a:xfrm>
          <a:prstGeom prst="rect">
            <a:avLst/>
          </a:prstGeom>
          <a:noFill/>
        </p:spPr>
        <p:txBody>
          <a:bodyPr wrap="none" rtlCol="0">
            <a:spAutoFit/>
          </a:bodyPr>
          <a:lstStyle/>
          <a:p>
            <a:pPr defTabSz="685800"/>
            <a:r>
              <a:rPr kumimoji="1" lang="ja-JP" altLang="en-US" sz="2000" b="1" dirty="0">
                <a:solidFill>
                  <a:schemeClr val="bg1"/>
                </a:solidFill>
                <a:latin typeface="Calibri"/>
                <a:ea typeface="ＭＳ Ｐゴシック" panose="020B0600070205080204" pitchFamily="50" charset="-128"/>
              </a:rPr>
              <a:t> ●ナイロン毛のもの</a:t>
            </a:r>
          </a:p>
        </p:txBody>
      </p:sp>
      <p:sp>
        <p:nvSpPr>
          <p:cNvPr id="47" name="テキスト ボックス 46">
            <a:extLst>
              <a:ext uri="{FF2B5EF4-FFF2-40B4-BE49-F238E27FC236}">
                <a16:creationId xmlns:a16="http://schemas.microsoft.com/office/drawing/2014/main" id="{8E89AE9B-FFD9-D8BD-351F-80C90036B449}"/>
              </a:ext>
            </a:extLst>
          </p:cNvPr>
          <p:cNvSpPr txBox="1"/>
          <p:nvPr/>
        </p:nvSpPr>
        <p:spPr>
          <a:xfrm>
            <a:off x="6465145" y="6165304"/>
            <a:ext cx="5319487" cy="400110"/>
          </a:xfrm>
          <a:prstGeom prst="rect">
            <a:avLst/>
          </a:prstGeom>
          <a:noFill/>
        </p:spPr>
        <p:txBody>
          <a:bodyPr wrap="square" rtlCol="0">
            <a:spAutoFit/>
          </a:bodyPr>
          <a:lstStyle/>
          <a:p>
            <a:pPr defTabSz="685800"/>
            <a:r>
              <a:rPr kumimoji="1" lang="ja-JP" altLang="en-US" sz="2000" dirty="0">
                <a:solidFill>
                  <a:schemeClr val="bg1"/>
                </a:solidFill>
                <a:latin typeface="Calibri"/>
                <a:ea typeface="ＭＳ Ｐゴシック" panose="020B0600070205080204" pitchFamily="50" charset="-128"/>
              </a:rPr>
              <a:t> ●</a:t>
            </a:r>
            <a:r>
              <a:rPr kumimoji="1" lang="ja-JP" altLang="en-US" sz="2000" b="1" dirty="0">
                <a:solidFill>
                  <a:schemeClr val="bg1"/>
                </a:solidFill>
                <a:latin typeface="Calibri"/>
                <a:ea typeface="ＭＳ Ｐゴシック" panose="020B0600070205080204" pitchFamily="50" charset="-128"/>
              </a:rPr>
              <a:t>毛の硬さは軟らかめか普通のもの</a:t>
            </a:r>
          </a:p>
        </p:txBody>
      </p:sp>
      <p:sp>
        <p:nvSpPr>
          <p:cNvPr id="48" name="テキスト ボックス 47">
            <a:extLst>
              <a:ext uri="{FF2B5EF4-FFF2-40B4-BE49-F238E27FC236}">
                <a16:creationId xmlns:a16="http://schemas.microsoft.com/office/drawing/2014/main" id="{4846AF01-FD2B-874F-1304-CC88B87DD769}"/>
              </a:ext>
            </a:extLst>
          </p:cNvPr>
          <p:cNvSpPr txBox="1"/>
          <p:nvPr/>
        </p:nvSpPr>
        <p:spPr>
          <a:xfrm>
            <a:off x="6848422" y="1094821"/>
            <a:ext cx="3845925" cy="400110"/>
          </a:xfrm>
          <a:prstGeom prst="rect">
            <a:avLst/>
          </a:prstGeom>
          <a:noFill/>
        </p:spPr>
        <p:txBody>
          <a:bodyPr wrap="none" rtlCol="0">
            <a:spAutoFit/>
          </a:bodyPr>
          <a:lstStyle/>
          <a:p>
            <a:pPr defTabSz="685800"/>
            <a:r>
              <a:rPr kumimoji="1" lang="ja-JP" altLang="en-US" sz="2000" b="1" dirty="0">
                <a:solidFill>
                  <a:schemeClr val="bg1"/>
                </a:solidFill>
              </a:rPr>
              <a:t>●</a:t>
            </a:r>
            <a:r>
              <a:rPr kumimoji="1" lang="ja-JP" altLang="en-US" sz="2000" b="1" dirty="0">
                <a:solidFill>
                  <a:schemeClr val="bg1"/>
                </a:solidFill>
                <a:latin typeface="Calibri"/>
                <a:ea typeface="ＭＳ Ｐゴシック" panose="020B0600070205080204" pitchFamily="50" charset="-128"/>
              </a:rPr>
              <a:t>歯ブラシの毛が外側に開いたら</a:t>
            </a:r>
          </a:p>
        </p:txBody>
      </p:sp>
      <p:sp>
        <p:nvSpPr>
          <p:cNvPr id="49" name="テキスト ボックス 48">
            <a:extLst>
              <a:ext uri="{FF2B5EF4-FFF2-40B4-BE49-F238E27FC236}">
                <a16:creationId xmlns:a16="http://schemas.microsoft.com/office/drawing/2014/main" id="{B4CC36F6-7DC9-A900-9ECA-C3C5A9E18E74}"/>
              </a:ext>
            </a:extLst>
          </p:cNvPr>
          <p:cNvSpPr txBox="1"/>
          <p:nvPr/>
        </p:nvSpPr>
        <p:spPr>
          <a:xfrm>
            <a:off x="6848422" y="1474098"/>
            <a:ext cx="2307042" cy="400110"/>
          </a:xfrm>
          <a:prstGeom prst="rect">
            <a:avLst/>
          </a:prstGeom>
          <a:noFill/>
        </p:spPr>
        <p:txBody>
          <a:bodyPr wrap="none" rtlCol="0">
            <a:spAutoFit/>
          </a:bodyPr>
          <a:lstStyle/>
          <a:p>
            <a:pPr defTabSz="685800"/>
            <a:r>
              <a:rPr kumimoji="1" lang="ja-JP" altLang="en-US" sz="2000" b="1" dirty="0">
                <a:solidFill>
                  <a:schemeClr val="bg1"/>
                </a:solidFill>
              </a:rPr>
              <a:t>●</a:t>
            </a:r>
            <a:r>
              <a:rPr kumimoji="1" lang="ja-JP" altLang="en-US" sz="2000" b="1" dirty="0">
                <a:solidFill>
                  <a:schemeClr val="bg1"/>
                </a:solidFill>
                <a:latin typeface="Calibri"/>
                <a:ea typeface="ＭＳ Ｐゴシック" panose="020B0600070205080204" pitchFamily="50" charset="-128"/>
              </a:rPr>
              <a:t>ひと月</a:t>
            </a:r>
            <a:r>
              <a:rPr kumimoji="1" lang="en-US" altLang="ja-JP" sz="2000" b="1" dirty="0">
                <a:solidFill>
                  <a:schemeClr val="bg1"/>
                </a:solidFill>
                <a:latin typeface="Calibri"/>
                <a:ea typeface="ＭＳ Ｐゴシック" panose="020B0600070205080204" pitchFamily="50" charset="-128"/>
              </a:rPr>
              <a:t>1</a:t>
            </a:r>
            <a:r>
              <a:rPr kumimoji="1" lang="ja-JP" altLang="en-US" sz="2000" b="1" dirty="0">
                <a:solidFill>
                  <a:schemeClr val="bg1"/>
                </a:solidFill>
                <a:latin typeface="Calibri"/>
                <a:ea typeface="ＭＳ Ｐゴシック" panose="020B0600070205080204" pitchFamily="50" charset="-128"/>
              </a:rPr>
              <a:t>本が目安</a:t>
            </a:r>
          </a:p>
        </p:txBody>
      </p:sp>
      <p:sp>
        <p:nvSpPr>
          <p:cNvPr id="50" name="テキスト ボックス 49">
            <a:extLst>
              <a:ext uri="{FF2B5EF4-FFF2-40B4-BE49-F238E27FC236}">
                <a16:creationId xmlns:a16="http://schemas.microsoft.com/office/drawing/2014/main" id="{539E197B-1560-CDE7-E0A5-795C565DB38E}"/>
              </a:ext>
            </a:extLst>
          </p:cNvPr>
          <p:cNvSpPr txBox="1"/>
          <p:nvPr/>
        </p:nvSpPr>
        <p:spPr>
          <a:xfrm>
            <a:off x="7968208" y="6037204"/>
            <a:ext cx="441146" cy="246221"/>
          </a:xfrm>
          <a:prstGeom prst="rect">
            <a:avLst/>
          </a:prstGeom>
          <a:noFill/>
        </p:spPr>
        <p:txBody>
          <a:bodyPr wrap="none" rtlCol="0">
            <a:spAutoFit/>
          </a:bodyPr>
          <a:lstStyle/>
          <a:p>
            <a:pPr defTabSz="685800"/>
            <a:r>
              <a:rPr kumimoji="1" lang="ja-JP" altLang="en-US" sz="1000" b="1" dirty="0">
                <a:solidFill>
                  <a:schemeClr val="bg1"/>
                </a:solidFill>
                <a:latin typeface="Calibri"/>
                <a:ea typeface="ＭＳ Ｐゴシック" panose="020B0600070205080204" pitchFamily="50" charset="-128"/>
              </a:rPr>
              <a:t>やわ</a:t>
            </a:r>
          </a:p>
        </p:txBody>
      </p:sp>
      <p:sp>
        <p:nvSpPr>
          <p:cNvPr id="51" name="テキスト ボックス 50">
            <a:extLst>
              <a:ext uri="{FF2B5EF4-FFF2-40B4-BE49-F238E27FC236}">
                <a16:creationId xmlns:a16="http://schemas.microsoft.com/office/drawing/2014/main" id="{56A4BA96-A61B-1197-9B29-3BC85C091B36}"/>
              </a:ext>
            </a:extLst>
          </p:cNvPr>
          <p:cNvSpPr txBox="1"/>
          <p:nvPr/>
        </p:nvSpPr>
        <p:spPr>
          <a:xfrm>
            <a:off x="9264352" y="6037204"/>
            <a:ext cx="556563" cy="246221"/>
          </a:xfrm>
          <a:prstGeom prst="rect">
            <a:avLst/>
          </a:prstGeom>
          <a:noFill/>
        </p:spPr>
        <p:txBody>
          <a:bodyPr wrap="none" rtlCol="0">
            <a:spAutoFit/>
          </a:bodyPr>
          <a:lstStyle/>
          <a:p>
            <a:pPr defTabSz="685800"/>
            <a:r>
              <a:rPr kumimoji="1" lang="ja-JP" altLang="en-US" sz="1000" b="1" dirty="0">
                <a:solidFill>
                  <a:schemeClr val="bg1"/>
                </a:solidFill>
                <a:latin typeface="Calibri"/>
                <a:ea typeface="ＭＳ Ｐゴシック" panose="020B0600070205080204" pitchFamily="50" charset="-128"/>
              </a:rPr>
              <a:t>ふ つう</a:t>
            </a:r>
          </a:p>
        </p:txBody>
      </p:sp>
      <p:pic>
        <p:nvPicPr>
          <p:cNvPr id="52" name="図 51">
            <a:extLst>
              <a:ext uri="{FF2B5EF4-FFF2-40B4-BE49-F238E27FC236}">
                <a16:creationId xmlns:a16="http://schemas.microsoft.com/office/drawing/2014/main" id="{D941143F-0F4C-D7D9-7617-FE6DC822D4EB}"/>
              </a:ext>
            </a:extLst>
          </p:cNvPr>
          <p:cNvPicPr>
            <a:picLocks noChangeAspect="1"/>
          </p:cNvPicPr>
          <p:nvPr/>
        </p:nvPicPr>
        <p:blipFill>
          <a:blip r:embed="rId4"/>
          <a:stretch>
            <a:fillRect/>
          </a:stretch>
        </p:blipFill>
        <p:spPr>
          <a:xfrm>
            <a:off x="7092578" y="1852806"/>
            <a:ext cx="3061088" cy="1729087"/>
          </a:xfrm>
          <a:prstGeom prst="rect">
            <a:avLst/>
          </a:prstGeom>
        </p:spPr>
      </p:pic>
      <p:sp>
        <p:nvSpPr>
          <p:cNvPr id="53" name="テキスト ボックス 52">
            <a:extLst>
              <a:ext uri="{FF2B5EF4-FFF2-40B4-BE49-F238E27FC236}">
                <a16:creationId xmlns:a16="http://schemas.microsoft.com/office/drawing/2014/main" id="{8EDF6CB8-87D2-3136-D911-34B65DDE69A3}"/>
              </a:ext>
            </a:extLst>
          </p:cNvPr>
          <p:cNvSpPr txBox="1"/>
          <p:nvPr/>
        </p:nvSpPr>
        <p:spPr>
          <a:xfrm>
            <a:off x="10272464" y="332656"/>
            <a:ext cx="614271" cy="253916"/>
          </a:xfrm>
          <a:prstGeom prst="rect">
            <a:avLst/>
          </a:prstGeom>
          <a:noFill/>
        </p:spPr>
        <p:txBody>
          <a:bodyPr wrap="none" rtlCol="0">
            <a:spAutoFit/>
          </a:bodyPr>
          <a:lstStyle/>
          <a:p>
            <a:pPr defTabSz="685800"/>
            <a:r>
              <a:rPr kumimoji="1" lang="ja-JP" altLang="en-US" sz="1050" b="1" dirty="0">
                <a:solidFill>
                  <a:srgbClr val="002570"/>
                </a:solidFill>
                <a:latin typeface="Calibri"/>
                <a:ea typeface="ＭＳ Ｐゴシック" panose="020B0600070205080204" pitchFamily="50" charset="-128"/>
              </a:rPr>
              <a:t>じ　    き</a:t>
            </a:r>
          </a:p>
        </p:txBody>
      </p:sp>
      <p:sp>
        <p:nvSpPr>
          <p:cNvPr id="54" name="テキスト ボックス 53">
            <a:extLst>
              <a:ext uri="{FF2B5EF4-FFF2-40B4-BE49-F238E27FC236}">
                <a16:creationId xmlns:a16="http://schemas.microsoft.com/office/drawing/2014/main" id="{4EF5947D-A59B-B871-5B50-C3D12E084F6C}"/>
              </a:ext>
            </a:extLst>
          </p:cNvPr>
          <p:cNvSpPr txBox="1"/>
          <p:nvPr/>
        </p:nvSpPr>
        <p:spPr>
          <a:xfrm>
            <a:off x="7320136" y="6014313"/>
            <a:ext cx="519153" cy="246221"/>
          </a:xfrm>
          <a:prstGeom prst="rect">
            <a:avLst/>
          </a:prstGeom>
          <a:noFill/>
        </p:spPr>
        <p:txBody>
          <a:bodyPr wrap="square" rtlCol="0">
            <a:spAutoFit/>
          </a:bodyPr>
          <a:lstStyle/>
          <a:p>
            <a:pPr defTabSz="685800"/>
            <a:r>
              <a:rPr kumimoji="1" lang="ja-JP" altLang="en-US" sz="1000" b="1" dirty="0">
                <a:solidFill>
                  <a:schemeClr val="bg1"/>
                </a:solidFill>
                <a:latin typeface="Calibri"/>
                <a:ea typeface="ＭＳ Ｐゴシック" panose="020B0600070205080204" pitchFamily="50" charset="-128"/>
              </a:rPr>
              <a:t>かた</a:t>
            </a:r>
          </a:p>
        </p:txBody>
      </p:sp>
      <p:pic>
        <p:nvPicPr>
          <p:cNvPr id="55" name="図 54" descr="歯ブラシを持っている手">
            <a:extLst>
              <a:ext uri="{FF2B5EF4-FFF2-40B4-BE49-F238E27FC236}">
                <a16:creationId xmlns:a16="http://schemas.microsoft.com/office/drawing/2014/main" id="{8D339C7C-4EDE-DFF0-C4EC-EE17E5392E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4713" y="1658764"/>
            <a:ext cx="2226835" cy="1670127"/>
          </a:xfrm>
          <a:prstGeom prst="rect">
            <a:avLst/>
          </a:prstGeom>
        </p:spPr>
      </p:pic>
      <p:pic>
        <p:nvPicPr>
          <p:cNvPr id="56" name="図 55" descr="歯ブラシを口に入れている女性&#10;&#10;自動的に生成された説明">
            <a:extLst>
              <a:ext uri="{FF2B5EF4-FFF2-40B4-BE49-F238E27FC236}">
                <a16:creationId xmlns:a16="http://schemas.microsoft.com/office/drawing/2014/main" id="{248F0E1E-8003-5FED-17AF-61B13B0197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9736" y="4732158"/>
            <a:ext cx="2384703" cy="1788527"/>
          </a:xfrm>
          <a:prstGeom prst="rect">
            <a:avLst/>
          </a:prstGeom>
        </p:spPr>
      </p:pic>
    </p:spTree>
    <p:extLst>
      <p:ext uri="{BB962C8B-B14F-4D97-AF65-F5344CB8AC3E}">
        <p14:creationId xmlns:p14="http://schemas.microsoft.com/office/powerpoint/2010/main" val="379177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heckerboard(across)">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checkerboard(across)">
                                      <p:cBhvr>
                                        <p:cTn id="12" dur="500"/>
                                        <p:tgtEl>
                                          <p:spTgt spid="41"/>
                                        </p:tgtEl>
                                      </p:cBhvr>
                                    </p:animEffect>
                                  </p:childTnLst>
                                </p:cTn>
                              </p:par>
                              <p:par>
                                <p:cTn id="13" presetID="5" presetClass="entr" presetSubtype="1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checkerboard(across)">
                                      <p:cBhvr>
                                        <p:cTn id="15" dur="500"/>
                                        <p:tgtEl>
                                          <p:spTgt spid="55"/>
                                        </p:tgtEl>
                                      </p:cBhvr>
                                    </p:animEffect>
                                  </p:childTnLst>
                                </p:cTn>
                              </p:par>
                              <p:par>
                                <p:cTn id="16" presetID="5" presetClass="entr" presetSubtype="10" fill="hold" grpId="0" nodeType="withEffect">
                                  <p:stCondLst>
                                    <p:cond delay="500"/>
                                  </p:stCondLst>
                                  <p:childTnLst>
                                    <p:set>
                                      <p:cBhvr>
                                        <p:cTn id="17" dur="1" fill="hold">
                                          <p:stCondLst>
                                            <p:cond delay="0"/>
                                          </p:stCondLst>
                                        </p:cTn>
                                        <p:tgtEl>
                                          <p:spTgt spid="43"/>
                                        </p:tgtEl>
                                        <p:attrNameLst>
                                          <p:attrName>style.visibility</p:attrName>
                                        </p:attrNameLst>
                                      </p:cBhvr>
                                      <p:to>
                                        <p:strVal val="visible"/>
                                      </p:to>
                                    </p:set>
                                    <p:animEffect transition="in" filter="checkerboard(across)">
                                      <p:cBhvr>
                                        <p:cTn id="18" dur="10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2">
                                            <p:txEl>
                                              <p:pRg st="0" end="0"/>
                                            </p:txEl>
                                          </p:spTgt>
                                        </p:tgtEl>
                                        <p:attrNameLst>
                                          <p:attrName>style.visibility</p:attrName>
                                        </p:attrNameLst>
                                      </p:cBhvr>
                                      <p:to>
                                        <p:strVal val="visible"/>
                                      </p:to>
                                    </p:set>
                                    <p:animEffect transition="in" filter="checkerboard(across)">
                                      <p:cBhvr>
                                        <p:cTn id="23" dur="1000"/>
                                        <p:tgtEl>
                                          <p:spTgt spid="42">
                                            <p:txEl>
                                              <p:pRg st="0" end="0"/>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checkerboard(across)">
                                      <p:cBhvr>
                                        <p:cTn id="26" dur="1000"/>
                                        <p:tgtEl>
                                          <p:spTgt spid="53"/>
                                        </p:tgtEl>
                                      </p:cBhvr>
                                    </p:animEffect>
                                  </p:childTnLst>
                                </p:cTn>
                              </p:par>
                            </p:childTnLst>
                          </p:cTn>
                        </p:par>
                        <p:par>
                          <p:cTn id="27" fill="hold">
                            <p:stCondLst>
                              <p:cond delay="1000"/>
                            </p:stCondLst>
                            <p:childTnLst>
                              <p:par>
                                <p:cTn id="28" presetID="5" presetClass="entr" presetSubtype="10"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checkerboard(across)">
                                      <p:cBhvr>
                                        <p:cTn id="30" dur="1000"/>
                                        <p:tgtEl>
                                          <p:spTgt spid="48"/>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checkerboard(across)">
                                      <p:cBhvr>
                                        <p:cTn id="33" dur="1000"/>
                                        <p:tgtEl>
                                          <p:spTgt spid="49"/>
                                        </p:tgtEl>
                                      </p:cBhvr>
                                    </p:animEffect>
                                  </p:childTnLst>
                                </p:cTn>
                              </p:par>
                              <p:par>
                                <p:cTn id="34" presetID="5" presetClass="entr" presetSubtype="10"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checkerboard(across)">
                                      <p:cBhvr>
                                        <p:cTn id="36" dur="10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checkerboard(across)">
                                      <p:cBhvr>
                                        <p:cTn id="41" dur="10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checkerboard(across)">
                                      <p:cBhvr>
                                        <p:cTn id="46" dur="500"/>
                                        <p:tgtEl>
                                          <p:spTgt spid="56"/>
                                        </p:tgtEl>
                                      </p:cBhvr>
                                    </p:animEffect>
                                  </p:childTnLst>
                                </p:cTn>
                              </p:par>
                            </p:childTnLst>
                          </p:cTn>
                        </p:par>
                        <p:par>
                          <p:cTn id="47" fill="hold">
                            <p:stCondLst>
                              <p:cond delay="500"/>
                            </p:stCondLst>
                            <p:childTnLst>
                              <p:par>
                                <p:cTn id="48" presetID="5" presetClass="entr" presetSubtype="10" fill="hold" grpId="0" nodeType="afterEffect">
                                  <p:stCondLst>
                                    <p:cond delay="500"/>
                                  </p:stCondLst>
                                  <p:childTnLst>
                                    <p:set>
                                      <p:cBhvr>
                                        <p:cTn id="49" dur="1" fill="hold">
                                          <p:stCondLst>
                                            <p:cond delay="0"/>
                                          </p:stCondLst>
                                        </p:cTn>
                                        <p:tgtEl>
                                          <p:spTgt spid="45"/>
                                        </p:tgtEl>
                                        <p:attrNameLst>
                                          <p:attrName>style.visibility</p:attrName>
                                        </p:attrNameLst>
                                      </p:cBhvr>
                                      <p:to>
                                        <p:strVal val="visible"/>
                                      </p:to>
                                    </p:set>
                                    <p:animEffect transition="in" filter="checkerboard(across)">
                                      <p:cBhvr>
                                        <p:cTn id="50" dur="1000"/>
                                        <p:tgtEl>
                                          <p:spTgt spid="45"/>
                                        </p:tgtEl>
                                      </p:cBhvr>
                                    </p:animEffect>
                                  </p:childTnLst>
                                </p:cTn>
                              </p:par>
                            </p:childTnLst>
                          </p:cTn>
                        </p:par>
                        <p:par>
                          <p:cTn id="51" fill="hold">
                            <p:stCondLst>
                              <p:cond delay="2000"/>
                            </p:stCondLst>
                            <p:childTnLst>
                              <p:par>
                                <p:cTn id="52" presetID="5" presetClass="entr" presetSubtype="10" fill="hold" grpId="0" nodeType="afterEffect">
                                  <p:stCondLst>
                                    <p:cond delay="500"/>
                                  </p:stCondLst>
                                  <p:childTnLst>
                                    <p:set>
                                      <p:cBhvr>
                                        <p:cTn id="53" dur="1" fill="hold">
                                          <p:stCondLst>
                                            <p:cond delay="0"/>
                                          </p:stCondLst>
                                        </p:cTn>
                                        <p:tgtEl>
                                          <p:spTgt spid="46"/>
                                        </p:tgtEl>
                                        <p:attrNameLst>
                                          <p:attrName>style.visibility</p:attrName>
                                        </p:attrNameLst>
                                      </p:cBhvr>
                                      <p:to>
                                        <p:strVal val="visible"/>
                                      </p:to>
                                    </p:set>
                                    <p:animEffect transition="in" filter="checkerboard(across)">
                                      <p:cBhvr>
                                        <p:cTn id="54" dur="1000"/>
                                        <p:tgtEl>
                                          <p:spTgt spid="46"/>
                                        </p:tgtEl>
                                      </p:cBhvr>
                                    </p:animEffect>
                                  </p:childTnLst>
                                </p:cTn>
                              </p:par>
                            </p:childTnLst>
                          </p:cTn>
                        </p:par>
                        <p:par>
                          <p:cTn id="55" fill="hold">
                            <p:stCondLst>
                              <p:cond delay="3500"/>
                            </p:stCondLst>
                            <p:childTnLst>
                              <p:par>
                                <p:cTn id="56" presetID="5" presetClass="entr" presetSubtype="10" fill="hold" grpId="0" nodeType="afterEffect">
                                  <p:stCondLst>
                                    <p:cond delay="500"/>
                                  </p:stCondLst>
                                  <p:childTnLst>
                                    <p:set>
                                      <p:cBhvr>
                                        <p:cTn id="57" dur="1" fill="hold">
                                          <p:stCondLst>
                                            <p:cond delay="0"/>
                                          </p:stCondLst>
                                        </p:cTn>
                                        <p:tgtEl>
                                          <p:spTgt spid="47"/>
                                        </p:tgtEl>
                                        <p:attrNameLst>
                                          <p:attrName>style.visibility</p:attrName>
                                        </p:attrNameLst>
                                      </p:cBhvr>
                                      <p:to>
                                        <p:strVal val="visible"/>
                                      </p:to>
                                    </p:set>
                                    <p:animEffect transition="in" filter="checkerboard(across)">
                                      <p:cBhvr>
                                        <p:cTn id="58" dur="1000"/>
                                        <p:tgtEl>
                                          <p:spTgt spid="47"/>
                                        </p:tgtEl>
                                      </p:cBhvr>
                                    </p:animEffect>
                                  </p:childTnLst>
                                </p:cTn>
                              </p:par>
                              <p:par>
                                <p:cTn id="59" presetID="5" presetClass="entr" presetSubtype="10" fill="hold" grpId="0" nodeType="withEffect">
                                  <p:stCondLst>
                                    <p:cond delay="500"/>
                                  </p:stCondLst>
                                  <p:childTnLst>
                                    <p:set>
                                      <p:cBhvr>
                                        <p:cTn id="60" dur="1" fill="hold">
                                          <p:stCondLst>
                                            <p:cond delay="0"/>
                                          </p:stCondLst>
                                        </p:cTn>
                                        <p:tgtEl>
                                          <p:spTgt spid="50"/>
                                        </p:tgtEl>
                                        <p:attrNameLst>
                                          <p:attrName>style.visibility</p:attrName>
                                        </p:attrNameLst>
                                      </p:cBhvr>
                                      <p:to>
                                        <p:strVal val="visible"/>
                                      </p:to>
                                    </p:set>
                                    <p:animEffect transition="in" filter="checkerboard(across)">
                                      <p:cBhvr>
                                        <p:cTn id="61" dur="1000"/>
                                        <p:tgtEl>
                                          <p:spTgt spid="50"/>
                                        </p:tgtEl>
                                      </p:cBhvr>
                                    </p:animEffect>
                                  </p:childTnLst>
                                </p:cTn>
                              </p:par>
                              <p:par>
                                <p:cTn id="62" presetID="5" presetClass="entr" presetSubtype="10" fill="hold" grpId="0" nodeType="withEffect">
                                  <p:stCondLst>
                                    <p:cond delay="500"/>
                                  </p:stCondLst>
                                  <p:childTnLst>
                                    <p:set>
                                      <p:cBhvr>
                                        <p:cTn id="63" dur="1" fill="hold">
                                          <p:stCondLst>
                                            <p:cond delay="0"/>
                                          </p:stCondLst>
                                        </p:cTn>
                                        <p:tgtEl>
                                          <p:spTgt spid="51"/>
                                        </p:tgtEl>
                                        <p:attrNameLst>
                                          <p:attrName>style.visibility</p:attrName>
                                        </p:attrNameLst>
                                      </p:cBhvr>
                                      <p:to>
                                        <p:strVal val="visible"/>
                                      </p:to>
                                    </p:set>
                                    <p:animEffect transition="in" filter="checkerboard(across)">
                                      <p:cBhvr>
                                        <p:cTn id="64" dur="1000"/>
                                        <p:tgtEl>
                                          <p:spTgt spid="51"/>
                                        </p:tgtEl>
                                      </p:cBhvr>
                                    </p:animEffect>
                                  </p:childTnLst>
                                </p:cTn>
                              </p:par>
                              <p:par>
                                <p:cTn id="65" presetID="5" presetClass="entr" presetSubtype="10" fill="hold" grpId="0" nodeType="withEffect">
                                  <p:stCondLst>
                                    <p:cond delay="500"/>
                                  </p:stCondLst>
                                  <p:childTnLst>
                                    <p:set>
                                      <p:cBhvr>
                                        <p:cTn id="66" dur="1" fill="hold">
                                          <p:stCondLst>
                                            <p:cond delay="0"/>
                                          </p:stCondLst>
                                        </p:cTn>
                                        <p:tgtEl>
                                          <p:spTgt spid="54"/>
                                        </p:tgtEl>
                                        <p:attrNameLst>
                                          <p:attrName>style.visibility</p:attrName>
                                        </p:attrNameLst>
                                      </p:cBhvr>
                                      <p:to>
                                        <p:strVal val="visible"/>
                                      </p:to>
                                    </p:set>
                                    <p:animEffect transition="in" filter="checkerboard(across)">
                                      <p:cBhvr>
                                        <p:cTn id="6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build="p"/>
      <p:bldP spid="43" grpId="0"/>
      <p:bldP spid="44" grpId="0"/>
      <p:bldP spid="45" grpId="0"/>
      <p:bldP spid="46" grpId="0"/>
      <p:bldP spid="47" grpId="0"/>
      <p:bldP spid="48" grpId="0"/>
      <p:bldP spid="49" grpId="0"/>
      <p:bldP spid="50" grpId="0"/>
      <p:bldP spid="51" grpId="0"/>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55CDAA-D68C-E355-0F1D-5A4EC7FCB9B9}"/>
              </a:ext>
            </a:extLst>
          </p:cNvPr>
          <p:cNvSpPr>
            <a:spLocks noGrp="1"/>
          </p:cNvSpPr>
          <p:nvPr>
            <p:ph type="title" idx="4294967295"/>
          </p:nvPr>
        </p:nvSpPr>
        <p:spPr>
          <a:xfrm>
            <a:off x="0" y="0"/>
            <a:ext cx="12192000" cy="1143000"/>
          </a:xfrm>
        </p:spPr>
        <p:txBody>
          <a:bodyPr>
            <a:normAutofit/>
          </a:bodyPr>
          <a:lstStyle/>
          <a:p>
            <a:r>
              <a:rPr lang="ja-JP" altLang="en-US" sz="4400" b="1" dirty="0">
                <a:solidFill>
                  <a:srgbClr val="002570"/>
                </a:solidFill>
              </a:rPr>
              <a:t>歯みがき粉の分量の目安</a:t>
            </a:r>
            <a:endParaRPr kumimoji="1" lang="ja-JP" altLang="en-US" dirty="0"/>
          </a:p>
        </p:txBody>
      </p:sp>
      <p:graphicFrame>
        <p:nvGraphicFramePr>
          <p:cNvPr id="5" name="コンテンツ プレースホルダー 6">
            <a:extLst>
              <a:ext uri="{FF2B5EF4-FFF2-40B4-BE49-F238E27FC236}">
                <a16:creationId xmlns:a16="http://schemas.microsoft.com/office/drawing/2014/main" id="{6873D70C-95F7-C170-8962-A9E2FAD10777}"/>
              </a:ext>
            </a:extLst>
          </p:cNvPr>
          <p:cNvGraphicFramePr>
            <a:graphicFrameLocks/>
          </p:cNvGraphicFramePr>
          <p:nvPr>
            <p:extLst>
              <p:ext uri="{D42A27DB-BD31-4B8C-83A1-F6EECF244321}">
                <p14:modId xmlns:p14="http://schemas.microsoft.com/office/powerpoint/2010/main" val="2981834475"/>
              </p:ext>
            </p:extLst>
          </p:nvPr>
        </p:nvGraphicFramePr>
        <p:xfrm>
          <a:off x="1919536" y="980728"/>
          <a:ext cx="892899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4588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1544" y="116633"/>
            <a:ext cx="8229600" cy="1344579"/>
          </a:xfrm>
        </p:spPr>
        <p:txBody>
          <a:bodyPr>
            <a:normAutofit/>
          </a:bodyPr>
          <a:lstStyle/>
          <a:p>
            <a:r>
              <a:rPr lang="ja-JP" altLang="en-US" sz="5400" b="1" dirty="0">
                <a:solidFill>
                  <a:srgbClr val="002570"/>
                </a:solidFill>
              </a:rPr>
              <a:t>歯をみがく順番　</a:t>
            </a:r>
          </a:p>
        </p:txBody>
      </p:sp>
      <p:sp>
        <p:nvSpPr>
          <p:cNvPr id="4" name="テキスト ボックス 3"/>
          <p:cNvSpPr txBox="1"/>
          <p:nvPr/>
        </p:nvSpPr>
        <p:spPr>
          <a:xfrm>
            <a:off x="6381753" y="2553954"/>
            <a:ext cx="4294765" cy="1754326"/>
          </a:xfrm>
          <a:prstGeom prst="rect">
            <a:avLst/>
          </a:prstGeom>
          <a:noFill/>
        </p:spPr>
        <p:txBody>
          <a:bodyPr wrap="none" rtlCol="0">
            <a:spAutoFit/>
          </a:bodyPr>
          <a:lstStyle/>
          <a:p>
            <a:r>
              <a:rPr lang="ja-JP" altLang="en-US" sz="5400" dirty="0">
                <a:solidFill>
                  <a:schemeClr val="bg1"/>
                </a:solidFill>
              </a:rPr>
              <a:t>順番を決めて</a:t>
            </a:r>
            <a:endParaRPr lang="en-US" altLang="ja-JP" sz="5400" dirty="0">
              <a:solidFill>
                <a:schemeClr val="bg1"/>
              </a:solidFill>
            </a:endParaRPr>
          </a:p>
          <a:p>
            <a:r>
              <a:rPr lang="ja-JP" altLang="en-US" sz="5400" dirty="0">
                <a:solidFill>
                  <a:schemeClr val="bg1"/>
                </a:solidFill>
              </a:rPr>
              <a:t>みがきましょう</a:t>
            </a:r>
          </a:p>
        </p:txBody>
      </p:sp>
      <p:sp>
        <p:nvSpPr>
          <p:cNvPr id="5" name="テキスト ボックス 4"/>
          <p:cNvSpPr txBox="1"/>
          <p:nvPr/>
        </p:nvSpPr>
        <p:spPr>
          <a:xfrm>
            <a:off x="6960096" y="38378"/>
            <a:ext cx="1440160" cy="461665"/>
          </a:xfrm>
          <a:prstGeom prst="rect">
            <a:avLst/>
          </a:prstGeom>
          <a:noFill/>
        </p:spPr>
        <p:txBody>
          <a:bodyPr wrap="square" rtlCol="0">
            <a:spAutoFit/>
          </a:bodyPr>
          <a:lstStyle/>
          <a:p>
            <a:r>
              <a:rPr lang="ja-JP" altLang="en-US" b="1" dirty="0">
                <a:solidFill>
                  <a:srgbClr val="002570"/>
                </a:solidFill>
                <a:latin typeface="ＭＳ Ｐゴシック" panose="020B0600070205080204" pitchFamily="50" charset="-128"/>
                <a:ea typeface="ＭＳ Ｐゴシック" panose="020B0600070205080204" pitchFamily="50" charset="-128"/>
              </a:rPr>
              <a:t>じゅん</a:t>
            </a:r>
            <a:r>
              <a:rPr lang="ja-JP" altLang="en-US" b="1" dirty="0">
                <a:solidFill>
                  <a:srgbClr val="00257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ばん</a:t>
            </a:r>
            <a:r>
              <a:rPr lang="ja-JP" altLang="en-US" sz="2400" b="1" dirty="0">
                <a:solidFill>
                  <a:srgbClr val="00257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p>
        </p:txBody>
      </p:sp>
      <p:sp>
        <p:nvSpPr>
          <p:cNvPr id="6" name="テキスト ボックス 5"/>
          <p:cNvSpPr txBox="1"/>
          <p:nvPr/>
        </p:nvSpPr>
        <p:spPr>
          <a:xfrm>
            <a:off x="6477336" y="2314510"/>
            <a:ext cx="1351652" cy="400110"/>
          </a:xfrm>
          <a:prstGeom prst="rect">
            <a:avLst/>
          </a:prstGeom>
          <a:noFill/>
        </p:spPr>
        <p:txBody>
          <a:bodyPr wrap="none" rtlCol="0">
            <a:spAutoFit/>
          </a:bodyPr>
          <a:lstStyle/>
          <a:p>
            <a:r>
              <a:rPr lang="ja-JP" altLang="en-US" sz="2000" b="1" dirty="0">
                <a:solidFill>
                  <a:schemeClr val="bg1"/>
                </a:solidFill>
                <a:latin typeface="ＭＳ Ｐゴシック" panose="020B0600070205080204" pitchFamily="50" charset="-128"/>
                <a:ea typeface="ＭＳ Ｐゴシック" panose="020B0600070205080204" pitchFamily="50" charset="-128"/>
              </a:rPr>
              <a:t>じゅんばん</a:t>
            </a:r>
          </a:p>
        </p:txBody>
      </p:sp>
      <p:sp>
        <p:nvSpPr>
          <p:cNvPr id="8" name="テキスト ボックス 7"/>
          <p:cNvSpPr txBox="1"/>
          <p:nvPr/>
        </p:nvSpPr>
        <p:spPr>
          <a:xfrm>
            <a:off x="4024318" y="116632"/>
            <a:ext cx="415498" cy="369332"/>
          </a:xfrm>
          <a:prstGeom prst="rect">
            <a:avLst/>
          </a:prstGeom>
          <a:noFill/>
        </p:spPr>
        <p:txBody>
          <a:bodyPr wrap="none" rtlCol="0">
            <a:spAutoFit/>
          </a:bodyPr>
          <a:lstStyle/>
          <a:p>
            <a:r>
              <a:rPr lang="ja-JP" altLang="en-US" b="1" dirty="0">
                <a:solidFill>
                  <a:srgbClr val="002570"/>
                </a:solidFill>
              </a:rPr>
              <a:t>は</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679" y="1448998"/>
            <a:ext cx="4387448" cy="5214974"/>
          </a:xfrm>
          <a:prstGeom prst="rect">
            <a:avLst/>
          </a:prstGeom>
        </p:spPr>
      </p:pic>
      <p:sp>
        <p:nvSpPr>
          <p:cNvPr id="26" name="円弧 25"/>
          <p:cNvSpPr/>
          <p:nvPr/>
        </p:nvSpPr>
        <p:spPr>
          <a:xfrm>
            <a:off x="3100226" y="2391255"/>
            <a:ext cx="1771639" cy="2524485"/>
          </a:xfrm>
          <a:prstGeom prst="arc">
            <a:avLst>
              <a:gd name="adj1" fmla="val 11079074"/>
              <a:gd name="adj2" fmla="val 21191596"/>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7" name="二等辺三角形 26"/>
          <p:cNvSpPr/>
          <p:nvPr/>
        </p:nvSpPr>
        <p:spPr>
          <a:xfrm flipV="1">
            <a:off x="3026654" y="3594707"/>
            <a:ext cx="177144" cy="222793"/>
          </a:xfrm>
          <a:prstGeom prst="triangle">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円弧 27"/>
          <p:cNvSpPr/>
          <p:nvPr/>
        </p:nvSpPr>
        <p:spPr>
          <a:xfrm flipV="1">
            <a:off x="3100225" y="3156722"/>
            <a:ext cx="1771639" cy="2538116"/>
          </a:xfrm>
          <a:prstGeom prst="arc">
            <a:avLst>
              <a:gd name="adj1" fmla="val 11457769"/>
              <a:gd name="adj2" fmla="val 20840175"/>
            </a:avLst>
          </a:prstGeom>
          <a:ln w="57150">
            <a:solidFill>
              <a:srgbClr val="33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9" name="二等辺三角形 28"/>
          <p:cNvSpPr/>
          <p:nvPr/>
        </p:nvSpPr>
        <p:spPr>
          <a:xfrm>
            <a:off x="3033040" y="4522506"/>
            <a:ext cx="177144" cy="222793"/>
          </a:xfrm>
          <a:prstGeom prst="triangle">
            <a:avLst/>
          </a:prstGeom>
          <a:solidFill>
            <a:srgbClr val="339966"/>
          </a:solidFill>
          <a:ln w="3810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円弧 29"/>
          <p:cNvSpPr/>
          <p:nvPr/>
        </p:nvSpPr>
        <p:spPr>
          <a:xfrm>
            <a:off x="2279577" y="1772816"/>
            <a:ext cx="3398521" cy="3804598"/>
          </a:xfrm>
          <a:prstGeom prst="arc">
            <a:avLst>
              <a:gd name="adj1" fmla="val 10788199"/>
              <a:gd name="adj2" fmla="val 0"/>
            </a:avLst>
          </a:prstGeom>
          <a:ln w="57150">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1" name="二等辺三角形 30"/>
          <p:cNvSpPr/>
          <p:nvPr/>
        </p:nvSpPr>
        <p:spPr>
          <a:xfrm flipV="1">
            <a:off x="5582277" y="3446765"/>
            <a:ext cx="181563" cy="228351"/>
          </a:xfrm>
          <a:prstGeom prst="triangle">
            <a:avLst/>
          </a:prstGeom>
          <a:solidFill>
            <a:srgbClr val="FF9900"/>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C000"/>
              </a:solidFill>
            </a:endParaRPr>
          </a:p>
        </p:txBody>
      </p:sp>
      <p:sp>
        <p:nvSpPr>
          <p:cNvPr id="32" name="円弧 31"/>
          <p:cNvSpPr/>
          <p:nvPr/>
        </p:nvSpPr>
        <p:spPr>
          <a:xfrm flipV="1">
            <a:off x="2289911" y="2391254"/>
            <a:ext cx="3361644" cy="3918678"/>
          </a:xfrm>
          <a:prstGeom prst="arc">
            <a:avLst>
              <a:gd name="adj1" fmla="val 11156117"/>
              <a:gd name="adj2" fmla="val 21287632"/>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3" name="二等辺三角形 32"/>
          <p:cNvSpPr/>
          <p:nvPr/>
        </p:nvSpPr>
        <p:spPr>
          <a:xfrm>
            <a:off x="5547666" y="4444380"/>
            <a:ext cx="181563" cy="228351"/>
          </a:xfrm>
          <a:prstGeom prst="triangle">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円弧 33"/>
          <p:cNvSpPr/>
          <p:nvPr/>
        </p:nvSpPr>
        <p:spPr>
          <a:xfrm>
            <a:off x="2588581" y="2203996"/>
            <a:ext cx="2496640" cy="2773571"/>
          </a:xfrm>
          <a:prstGeom prst="arc">
            <a:avLst>
              <a:gd name="adj1" fmla="val 10812269"/>
              <a:gd name="adj2" fmla="val 15754363"/>
            </a:avLst>
          </a:prstGeom>
          <a:ln w="57150">
            <a:solidFill>
              <a:srgbClr val="33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5" name="二等辺三角形 34"/>
          <p:cNvSpPr/>
          <p:nvPr/>
        </p:nvSpPr>
        <p:spPr>
          <a:xfrm rot="16200000" flipV="1">
            <a:off x="3636932" y="2092578"/>
            <a:ext cx="177144" cy="222793"/>
          </a:xfrm>
          <a:prstGeom prst="triangle">
            <a:avLst/>
          </a:prstGeom>
          <a:solidFill>
            <a:srgbClr val="3399FF"/>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円弧 35"/>
          <p:cNvSpPr/>
          <p:nvPr/>
        </p:nvSpPr>
        <p:spPr>
          <a:xfrm flipH="1">
            <a:off x="2811075" y="2204104"/>
            <a:ext cx="2496640" cy="2863825"/>
          </a:xfrm>
          <a:prstGeom prst="arc">
            <a:avLst>
              <a:gd name="adj1" fmla="val 11003789"/>
              <a:gd name="adj2" fmla="val 15816976"/>
            </a:avLst>
          </a:prstGeom>
          <a:ln w="57150">
            <a:solidFill>
              <a:srgbClr val="FF7C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7" name="二等辺三角形 36"/>
          <p:cNvSpPr/>
          <p:nvPr/>
        </p:nvSpPr>
        <p:spPr>
          <a:xfrm rot="5400000" flipH="1" flipV="1">
            <a:off x="4074487" y="2092578"/>
            <a:ext cx="177144" cy="222793"/>
          </a:xfrm>
          <a:prstGeom prst="triangle">
            <a:avLst/>
          </a:prstGeom>
          <a:solidFill>
            <a:srgbClr val="FF7C80"/>
          </a:solidFill>
          <a:ln w="381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円弧 37"/>
          <p:cNvSpPr/>
          <p:nvPr/>
        </p:nvSpPr>
        <p:spPr>
          <a:xfrm flipV="1">
            <a:off x="2619782" y="3122379"/>
            <a:ext cx="2000862" cy="2773571"/>
          </a:xfrm>
          <a:prstGeom prst="arc">
            <a:avLst>
              <a:gd name="adj1" fmla="val 10955900"/>
              <a:gd name="adj2" fmla="val 16535861"/>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9" name="二等辺三角形 38"/>
          <p:cNvSpPr/>
          <p:nvPr/>
        </p:nvSpPr>
        <p:spPr>
          <a:xfrm rot="5400000">
            <a:off x="3636931" y="5801495"/>
            <a:ext cx="177144" cy="222793"/>
          </a:xfrm>
          <a:prstGeom prs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accent2"/>
              </a:solidFill>
            </a:endParaRPr>
          </a:p>
        </p:txBody>
      </p:sp>
      <p:sp>
        <p:nvSpPr>
          <p:cNvPr id="40" name="円弧 39"/>
          <p:cNvSpPr/>
          <p:nvPr/>
        </p:nvSpPr>
        <p:spPr>
          <a:xfrm flipH="1" flipV="1">
            <a:off x="2775635" y="3167030"/>
            <a:ext cx="2496640" cy="2773571"/>
          </a:xfrm>
          <a:prstGeom prst="arc">
            <a:avLst>
              <a:gd name="adj1" fmla="val 10828747"/>
              <a:gd name="adj2" fmla="val 15625419"/>
            </a:avLst>
          </a:prstGeom>
          <a:ln w="57150">
            <a:solidFill>
              <a:srgbClr val="99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41" name="二等辺三角形 40"/>
          <p:cNvSpPr/>
          <p:nvPr/>
        </p:nvSpPr>
        <p:spPr>
          <a:xfrm rot="16200000" flipH="1">
            <a:off x="4108628" y="5801495"/>
            <a:ext cx="177144" cy="222793"/>
          </a:xfrm>
          <a:prstGeom prst="triangle">
            <a:avLst/>
          </a:prstGeom>
          <a:solidFill>
            <a:srgbClr val="9999FF"/>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p:cNvSpPr txBox="1"/>
          <p:nvPr/>
        </p:nvSpPr>
        <p:spPr>
          <a:xfrm>
            <a:off x="2017987" y="3590781"/>
            <a:ext cx="494046" cy="461665"/>
          </a:xfrm>
          <a:prstGeom prst="rect">
            <a:avLst/>
          </a:prstGeom>
          <a:noFill/>
        </p:spPr>
        <p:txBody>
          <a:bodyPr wrap="none" rtlCol="0">
            <a:spAutoFit/>
          </a:bodyPr>
          <a:lstStyle/>
          <a:p>
            <a:r>
              <a:rPr lang="ja-JP" altLang="en-US" sz="2400" b="1" dirty="0">
                <a:solidFill>
                  <a:srgbClr val="FF9900"/>
                </a:solidFill>
              </a:rPr>
              <a:t>①</a:t>
            </a:r>
          </a:p>
        </p:txBody>
      </p:sp>
      <p:sp>
        <p:nvSpPr>
          <p:cNvPr id="43" name="テキスト ボックス 42"/>
          <p:cNvSpPr txBox="1"/>
          <p:nvPr/>
        </p:nvSpPr>
        <p:spPr>
          <a:xfrm>
            <a:off x="4600585" y="3458088"/>
            <a:ext cx="545342" cy="461665"/>
          </a:xfrm>
          <a:prstGeom prst="rect">
            <a:avLst/>
          </a:prstGeom>
          <a:noFill/>
        </p:spPr>
        <p:txBody>
          <a:bodyPr wrap="square" rtlCol="0">
            <a:spAutoFit/>
          </a:bodyPr>
          <a:lstStyle/>
          <a:p>
            <a:r>
              <a:rPr lang="ja-JP" altLang="en-US" sz="2400" b="1" dirty="0">
                <a:solidFill>
                  <a:schemeClr val="accent4">
                    <a:lumMod val="75000"/>
                  </a:schemeClr>
                </a:solidFill>
              </a:rPr>
              <a:t>②</a:t>
            </a:r>
          </a:p>
        </p:txBody>
      </p:sp>
      <p:sp>
        <p:nvSpPr>
          <p:cNvPr id="44" name="テキスト ボックス 43"/>
          <p:cNvSpPr txBox="1"/>
          <p:nvPr/>
        </p:nvSpPr>
        <p:spPr>
          <a:xfrm>
            <a:off x="5060572" y="3472676"/>
            <a:ext cx="535133" cy="461665"/>
          </a:xfrm>
          <a:prstGeom prst="rect">
            <a:avLst/>
          </a:prstGeom>
          <a:noFill/>
        </p:spPr>
        <p:txBody>
          <a:bodyPr wrap="square" rtlCol="0">
            <a:spAutoFit/>
          </a:bodyPr>
          <a:lstStyle/>
          <a:p>
            <a:r>
              <a:rPr lang="ja-JP" altLang="en-US" sz="2400" b="1" dirty="0">
                <a:solidFill>
                  <a:srgbClr val="FF7C80"/>
                </a:solidFill>
              </a:rPr>
              <a:t>⑥</a:t>
            </a:r>
            <a:endParaRPr lang="ja-JP" altLang="en-US" sz="2000" b="1" dirty="0">
              <a:solidFill>
                <a:srgbClr val="FF7C80"/>
              </a:solidFill>
            </a:endParaRPr>
          </a:p>
        </p:txBody>
      </p:sp>
      <p:sp>
        <p:nvSpPr>
          <p:cNvPr id="45" name="テキスト ボックス 44"/>
          <p:cNvSpPr txBox="1"/>
          <p:nvPr/>
        </p:nvSpPr>
        <p:spPr>
          <a:xfrm>
            <a:off x="2380751" y="3488439"/>
            <a:ext cx="494046" cy="461665"/>
          </a:xfrm>
          <a:prstGeom prst="rect">
            <a:avLst/>
          </a:prstGeom>
          <a:noFill/>
        </p:spPr>
        <p:txBody>
          <a:bodyPr wrap="none" rtlCol="0">
            <a:spAutoFit/>
          </a:bodyPr>
          <a:lstStyle/>
          <a:p>
            <a:r>
              <a:rPr lang="ja-JP" altLang="en-US" sz="2400" b="1" dirty="0">
                <a:solidFill>
                  <a:srgbClr val="3399FF"/>
                </a:solidFill>
              </a:rPr>
              <a:t>⑤</a:t>
            </a:r>
          </a:p>
        </p:txBody>
      </p:sp>
      <p:sp>
        <p:nvSpPr>
          <p:cNvPr id="46" name="テキスト ボックス 45"/>
          <p:cNvSpPr txBox="1"/>
          <p:nvPr/>
        </p:nvSpPr>
        <p:spPr>
          <a:xfrm>
            <a:off x="2041639" y="4159540"/>
            <a:ext cx="494046" cy="461665"/>
          </a:xfrm>
          <a:prstGeom prst="rect">
            <a:avLst/>
          </a:prstGeom>
          <a:noFill/>
        </p:spPr>
        <p:txBody>
          <a:bodyPr wrap="none" rtlCol="0">
            <a:spAutoFit/>
          </a:bodyPr>
          <a:lstStyle/>
          <a:p>
            <a:r>
              <a:rPr lang="ja-JP" altLang="en-US" sz="2400" b="1" dirty="0">
                <a:solidFill>
                  <a:schemeClr val="accent1">
                    <a:lumMod val="75000"/>
                  </a:schemeClr>
                </a:solidFill>
              </a:rPr>
              <a:t>③</a:t>
            </a:r>
          </a:p>
        </p:txBody>
      </p:sp>
      <p:sp>
        <p:nvSpPr>
          <p:cNvPr id="47" name="テキスト ボックス 46"/>
          <p:cNvSpPr txBox="1"/>
          <p:nvPr/>
        </p:nvSpPr>
        <p:spPr>
          <a:xfrm>
            <a:off x="4608270" y="4262537"/>
            <a:ext cx="378520" cy="461665"/>
          </a:xfrm>
          <a:prstGeom prst="rect">
            <a:avLst/>
          </a:prstGeom>
          <a:noFill/>
        </p:spPr>
        <p:txBody>
          <a:bodyPr wrap="square" rtlCol="0">
            <a:spAutoFit/>
          </a:bodyPr>
          <a:lstStyle/>
          <a:p>
            <a:r>
              <a:rPr lang="ja-JP" altLang="en-US" sz="2400" b="1" dirty="0">
                <a:solidFill>
                  <a:srgbClr val="339966"/>
                </a:solidFill>
              </a:rPr>
              <a:t>④</a:t>
            </a:r>
          </a:p>
        </p:txBody>
      </p:sp>
      <p:sp>
        <p:nvSpPr>
          <p:cNvPr id="50" name="テキスト ボックス 49"/>
          <p:cNvSpPr txBox="1"/>
          <p:nvPr/>
        </p:nvSpPr>
        <p:spPr>
          <a:xfrm>
            <a:off x="2389703" y="4187872"/>
            <a:ext cx="494046" cy="461665"/>
          </a:xfrm>
          <a:prstGeom prst="rect">
            <a:avLst/>
          </a:prstGeom>
          <a:noFill/>
        </p:spPr>
        <p:txBody>
          <a:bodyPr wrap="none" rtlCol="0">
            <a:spAutoFit/>
          </a:bodyPr>
          <a:lstStyle/>
          <a:p>
            <a:r>
              <a:rPr lang="ja-JP" altLang="en-US" sz="2400" b="1" dirty="0">
                <a:solidFill>
                  <a:schemeClr val="accent2"/>
                </a:solidFill>
              </a:rPr>
              <a:t>⑧</a:t>
            </a:r>
          </a:p>
        </p:txBody>
      </p:sp>
      <p:sp>
        <p:nvSpPr>
          <p:cNvPr id="51" name="テキスト ボックス 50"/>
          <p:cNvSpPr txBox="1"/>
          <p:nvPr/>
        </p:nvSpPr>
        <p:spPr>
          <a:xfrm>
            <a:off x="5272276" y="4180961"/>
            <a:ext cx="184731" cy="369332"/>
          </a:xfrm>
          <a:prstGeom prst="rect">
            <a:avLst/>
          </a:prstGeom>
          <a:noFill/>
        </p:spPr>
        <p:txBody>
          <a:bodyPr wrap="none" rtlCol="0">
            <a:spAutoFit/>
          </a:bodyPr>
          <a:lstStyle/>
          <a:p>
            <a:endParaRPr lang="ja-JP" altLang="en-US" dirty="0">
              <a:solidFill>
                <a:srgbClr val="9999FF"/>
              </a:solidFill>
            </a:endParaRPr>
          </a:p>
        </p:txBody>
      </p:sp>
      <p:sp>
        <p:nvSpPr>
          <p:cNvPr id="52" name="テキスト ボックス 51"/>
          <p:cNvSpPr txBox="1"/>
          <p:nvPr/>
        </p:nvSpPr>
        <p:spPr>
          <a:xfrm>
            <a:off x="5059788" y="4205090"/>
            <a:ext cx="523309" cy="464931"/>
          </a:xfrm>
          <a:prstGeom prst="rect">
            <a:avLst/>
          </a:prstGeom>
          <a:noFill/>
        </p:spPr>
        <p:txBody>
          <a:bodyPr wrap="square" rtlCol="0">
            <a:spAutoFit/>
          </a:bodyPr>
          <a:lstStyle/>
          <a:p>
            <a:r>
              <a:rPr lang="ja-JP" altLang="en-US" sz="2400" b="1" dirty="0">
                <a:solidFill>
                  <a:srgbClr val="9999FF"/>
                </a:solidFill>
              </a:rPr>
              <a:t>⑦</a:t>
            </a:r>
          </a:p>
        </p:txBody>
      </p:sp>
    </p:spTree>
    <p:extLst>
      <p:ext uri="{BB962C8B-B14F-4D97-AF65-F5344CB8AC3E}">
        <p14:creationId xmlns:p14="http://schemas.microsoft.com/office/powerpoint/2010/main" val="158275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1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500"/>
                                        <p:tgtEl>
                                          <p:spTgt spid="2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1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1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down)">
                                      <p:cBhvr>
                                        <p:cTn id="45" dur="500"/>
                                        <p:tgtEl>
                                          <p:spTgt spid="47"/>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1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down)">
                                      <p:cBhvr>
                                        <p:cTn id="58" dur="500"/>
                                        <p:tgtEl>
                                          <p:spTgt spid="45"/>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par>
                          <p:cTn id="63" fill="hold">
                            <p:stCondLst>
                              <p:cond delay="1000"/>
                            </p:stCondLst>
                            <p:childTnLst>
                              <p:par>
                                <p:cTn id="64" presetID="22" presetClass="entr" presetSubtype="1"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up)">
                                      <p:cBhvr>
                                        <p:cTn id="66" dur="1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down)">
                                      <p:cBhvr>
                                        <p:cTn id="71" dur="500"/>
                                        <p:tgtEl>
                                          <p:spTgt spid="44"/>
                                        </p:tgtEl>
                                      </p:cBhvr>
                                    </p:animEffect>
                                  </p:childTnLst>
                                </p:cTn>
                              </p:par>
                            </p:childTnLst>
                          </p:cTn>
                        </p:par>
                        <p:par>
                          <p:cTn id="72" fill="hold">
                            <p:stCondLst>
                              <p:cond delay="500"/>
                            </p:stCondLst>
                            <p:childTnLst>
                              <p:par>
                                <p:cTn id="73" presetID="22" presetClass="entr" presetSubtype="2"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right)">
                                      <p:cBhvr>
                                        <p:cTn id="75" dur="500"/>
                                        <p:tgtEl>
                                          <p:spTgt spid="36"/>
                                        </p:tgtEl>
                                      </p:cBhvr>
                                    </p:animEffect>
                                  </p:childTnLst>
                                </p:cTn>
                              </p:par>
                            </p:childTnLst>
                          </p:cTn>
                        </p:par>
                        <p:par>
                          <p:cTn id="76" fill="hold">
                            <p:stCondLst>
                              <p:cond delay="1000"/>
                            </p:stCondLst>
                            <p:childTnLst>
                              <p:par>
                                <p:cTn id="77" presetID="22" presetClass="entr" presetSubtype="1"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up)">
                                      <p:cBhvr>
                                        <p:cTn id="79" dur="10"/>
                                        <p:tgtEl>
                                          <p:spTgt spid="3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down)">
                                      <p:cBhvr>
                                        <p:cTn id="84" dur="500"/>
                                        <p:tgtEl>
                                          <p:spTgt spid="52"/>
                                        </p:tgtEl>
                                      </p:cBhvr>
                                    </p:animEffect>
                                  </p:childTnLst>
                                </p:cTn>
                              </p:par>
                            </p:childTnLst>
                          </p:cTn>
                        </p:par>
                        <p:par>
                          <p:cTn id="85" fill="hold">
                            <p:stCondLst>
                              <p:cond delay="500"/>
                            </p:stCondLst>
                            <p:childTnLst>
                              <p:par>
                                <p:cTn id="86" presetID="22" presetClass="entr" presetSubtype="2"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500"/>
                                        <p:tgtEl>
                                          <p:spTgt spid="40"/>
                                        </p:tgtEl>
                                      </p:cBhvr>
                                    </p:animEffect>
                                  </p:childTnLst>
                                </p:cTn>
                              </p:par>
                            </p:childTnLst>
                          </p:cTn>
                        </p:par>
                        <p:par>
                          <p:cTn id="89" fill="hold">
                            <p:stCondLst>
                              <p:cond delay="1000"/>
                            </p:stCondLst>
                            <p:childTnLst>
                              <p:par>
                                <p:cTn id="90" presetID="22" presetClass="entr" presetSubtype="1"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up)">
                                      <p:cBhvr>
                                        <p:cTn id="92" dur="1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wipe(down)">
                                      <p:cBhvr>
                                        <p:cTn id="97" dur="500"/>
                                        <p:tgtEl>
                                          <p:spTgt spid="50"/>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wipe(left)">
                                      <p:cBhvr>
                                        <p:cTn id="101" dur="500"/>
                                        <p:tgtEl>
                                          <p:spTgt spid="38"/>
                                        </p:tgtEl>
                                      </p:cBhvr>
                                    </p:animEffect>
                                  </p:childTnLst>
                                </p:cTn>
                              </p:par>
                            </p:childTnLst>
                          </p:cTn>
                        </p:par>
                        <p:par>
                          <p:cTn id="102" fill="hold">
                            <p:stCondLst>
                              <p:cond delay="1000"/>
                            </p:stCondLst>
                            <p:childTnLst>
                              <p:par>
                                <p:cTn id="103" presetID="22" presetClass="entr" presetSubtype="1"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up)">
                                      <p:cBhvr>
                                        <p:cTn id="105" dur="1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3" grpId="0"/>
      <p:bldP spid="44" grpId="0"/>
      <p:bldP spid="45" grpId="0"/>
      <p:bldP spid="46" grpId="0"/>
      <p:bldP spid="47" grpId="0"/>
      <p:bldP spid="50"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19537" y="515637"/>
            <a:ext cx="8352928" cy="830997"/>
          </a:xfrm>
          <a:prstGeom prst="rect">
            <a:avLst/>
          </a:prstGeom>
          <a:noFill/>
        </p:spPr>
        <p:txBody>
          <a:bodyPr wrap="square" rtlCol="0">
            <a:spAutoFit/>
          </a:bodyPr>
          <a:lstStyle/>
          <a:p>
            <a:r>
              <a:rPr lang="ja-JP" altLang="en-US" sz="4800" b="1" dirty="0">
                <a:solidFill>
                  <a:srgbClr val="002570"/>
                </a:solidFill>
              </a:rPr>
              <a:t>染め出し液で歯を染めてみると</a:t>
            </a:r>
          </a:p>
        </p:txBody>
      </p:sp>
      <p:pic>
        <p:nvPicPr>
          <p:cNvPr id="4" name="図 3" descr="DSC01191.JPG"/>
          <p:cNvPicPr>
            <a:picLocks noChangeAspect="1"/>
          </p:cNvPicPr>
          <p:nvPr/>
        </p:nvPicPr>
        <p:blipFill>
          <a:blip r:embed="rId3" cstate="print"/>
          <a:stretch>
            <a:fillRect/>
          </a:stretch>
        </p:blipFill>
        <p:spPr>
          <a:xfrm>
            <a:off x="2135560" y="2437463"/>
            <a:ext cx="1728192" cy="3008870"/>
          </a:xfrm>
          <a:prstGeom prst="rect">
            <a:avLst/>
          </a:prstGeom>
        </p:spPr>
      </p:pic>
      <p:sp>
        <p:nvSpPr>
          <p:cNvPr id="5" name="下矢印 4"/>
          <p:cNvSpPr/>
          <p:nvPr/>
        </p:nvSpPr>
        <p:spPr bwMode="auto">
          <a:xfrm rot="16200000">
            <a:off x="4190069" y="3409000"/>
            <a:ext cx="571505" cy="792086"/>
          </a:xfrm>
          <a:prstGeom prst="downArrow">
            <a:avLst>
              <a:gd name="adj1" fmla="val 50000"/>
              <a:gd name="adj2" fmla="val 47271"/>
            </a:avLst>
          </a:prstGeom>
          <a:solidFill>
            <a:srgbClr val="00FFFF"/>
          </a:solidFill>
          <a:ln w="2857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dirty="0">
              <a:solidFill>
                <a:prstClr val="white"/>
              </a:solidFill>
              <a:latin typeface="Tahoma" pitchFamily="34" charset="0"/>
            </a:endParaRPr>
          </a:p>
        </p:txBody>
      </p:sp>
      <p:pic>
        <p:nvPicPr>
          <p:cNvPr id="8" name="図 7" descr="1268.jpg"/>
          <p:cNvPicPr>
            <a:picLocks noChangeAspect="1"/>
          </p:cNvPicPr>
          <p:nvPr/>
        </p:nvPicPr>
        <p:blipFill>
          <a:blip r:embed="rId4" cstate="print"/>
          <a:srcRect l="20703" r="24729" b="33552"/>
          <a:stretch>
            <a:fillRect/>
          </a:stretch>
        </p:blipFill>
        <p:spPr>
          <a:xfrm>
            <a:off x="5087889" y="2437464"/>
            <a:ext cx="5184576" cy="3520169"/>
          </a:xfrm>
          <a:prstGeom prst="rect">
            <a:avLst/>
          </a:prstGeom>
          <a:solidFill>
            <a:schemeClr val="accent2"/>
          </a:solidFill>
        </p:spPr>
      </p:pic>
      <p:sp>
        <p:nvSpPr>
          <p:cNvPr id="10" name="テキスト ボックス 9"/>
          <p:cNvSpPr txBox="1"/>
          <p:nvPr/>
        </p:nvSpPr>
        <p:spPr>
          <a:xfrm>
            <a:off x="2063552" y="285728"/>
            <a:ext cx="5400600" cy="400110"/>
          </a:xfrm>
          <a:prstGeom prst="rect">
            <a:avLst/>
          </a:prstGeom>
          <a:noFill/>
        </p:spPr>
        <p:txBody>
          <a:bodyPr wrap="square" rtlCol="0">
            <a:spAutoFit/>
          </a:bodyPr>
          <a:lstStyle/>
          <a:p>
            <a:r>
              <a:rPr lang="ja-JP" altLang="en-US" sz="2000" b="1" dirty="0">
                <a:solidFill>
                  <a:srgbClr val="002570"/>
                </a:solidFill>
              </a:rPr>
              <a:t> そ　　　　　  だ　　　    </a:t>
            </a:r>
            <a:r>
              <a:rPr lang="ja-JP" altLang="en-US" sz="2000" b="1" dirty="0" err="1">
                <a:solidFill>
                  <a:srgbClr val="002570"/>
                </a:solidFill>
              </a:rPr>
              <a:t>え</a:t>
            </a:r>
            <a:r>
              <a:rPr lang="ja-JP" altLang="en-US" sz="2000" b="1" dirty="0">
                <a:solidFill>
                  <a:srgbClr val="002570"/>
                </a:solidFill>
              </a:rPr>
              <a:t>き　　     　は　　　  　  そ　</a:t>
            </a:r>
            <a:endParaRPr lang="ja-JP" altLang="en-US" sz="2400" b="1" dirty="0">
              <a:solidFill>
                <a:srgbClr val="002570"/>
              </a:solidFill>
            </a:endParaRPr>
          </a:p>
        </p:txBody>
      </p:sp>
      <p:sp>
        <p:nvSpPr>
          <p:cNvPr id="9" name="テキスト ボックス 8"/>
          <p:cNvSpPr txBox="1"/>
          <p:nvPr/>
        </p:nvSpPr>
        <p:spPr>
          <a:xfrm>
            <a:off x="2063553" y="5893847"/>
            <a:ext cx="1863011" cy="523220"/>
          </a:xfrm>
          <a:prstGeom prst="rect">
            <a:avLst/>
          </a:prstGeom>
          <a:noFill/>
        </p:spPr>
        <p:txBody>
          <a:bodyPr wrap="none" rtlCol="0">
            <a:spAutoFit/>
          </a:bodyPr>
          <a:lstStyle/>
          <a:p>
            <a:r>
              <a:rPr lang="ja-JP" altLang="en-US" sz="2800" b="1" dirty="0">
                <a:solidFill>
                  <a:srgbClr val="FF0000"/>
                </a:solidFill>
              </a:rPr>
              <a:t>染めだし液</a:t>
            </a:r>
          </a:p>
        </p:txBody>
      </p:sp>
      <p:cxnSp>
        <p:nvCxnSpPr>
          <p:cNvPr id="3" name="直線矢印コネクタ 2">
            <a:extLst>
              <a:ext uri="{FF2B5EF4-FFF2-40B4-BE49-F238E27FC236}">
                <a16:creationId xmlns:a16="http://schemas.microsoft.com/office/drawing/2014/main" id="{20E95822-CF6D-2363-52F0-FCC770971DBA}"/>
              </a:ext>
            </a:extLst>
          </p:cNvPr>
          <p:cNvCxnSpPr>
            <a:cxnSpLocks/>
          </p:cNvCxnSpPr>
          <p:nvPr/>
        </p:nvCxnSpPr>
        <p:spPr>
          <a:xfrm flipH="1">
            <a:off x="6276310" y="2420888"/>
            <a:ext cx="1460631" cy="149443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40333E89-88E0-94B2-EFFD-01D755732512}"/>
              </a:ext>
            </a:extLst>
          </p:cNvPr>
          <p:cNvCxnSpPr>
            <a:cxnSpLocks/>
          </p:cNvCxnSpPr>
          <p:nvPr/>
        </p:nvCxnSpPr>
        <p:spPr>
          <a:xfrm>
            <a:off x="7812353" y="2420888"/>
            <a:ext cx="1498862" cy="1824376"/>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646BC283-2028-2455-15E3-D4827F38C811}"/>
              </a:ext>
            </a:extLst>
          </p:cNvPr>
          <p:cNvCxnSpPr>
            <a:cxnSpLocks/>
          </p:cNvCxnSpPr>
          <p:nvPr/>
        </p:nvCxnSpPr>
        <p:spPr>
          <a:xfrm flipH="1">
            <a:off x="7227892" y="2420890"/>
            <a:ext cx="546754" cy="1585867"/>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E46D5C32-4D3A-91E3-8A80-F917B61BE9CE}"/>
              </a:ext>
            </a:extLst>
          </p:cNvPr>
          <p:cNvCxnSpPr>
            <a:cxnSpLocks/>
          </p:cNvCxnSpPr>
          <p:nvPr/>
        </p:nvCxnSpPr>
        <p:spPr>
          <a:xfrm>
            <a:off x="7824192" y="2420888"/>
            <a:ext cx="499620" cy="1753385"/>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8FE23654-53AF-E422-9B75-84B9D2A85680}"/>
              </a:ext>
            </a:extLst>
          </p:cNvPr>
          <p:cNvSpPr txBox="1"/>
          <p:nvPr/>
        </p:nvSpPr>
        <p:spPr>
          <a:xfrm>
            <a:off x="5087888" y="1717383"/>
            <a:ext cx="5184576"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defTabSz="685800"/>
            <a:r>
              <a:rPr lang="ja-JP" altLang="en-US" sz="2800" b="1" dirty="0">
                <a:solidFill>
                  <a:srgbClr val="EEECE1"/>
                </a:solidFill>
                <a:latin typeface="Calibri"/>
                <a:ea typeface="ＭＳ Ｐゴシック" panose="020B0600070205080204" pitchFamily="50" charset="-128"/>
              </a:rPr>
              <a:t>赤く染まった所は何だろう？</a:t>
            </a:r>
          </a:p>
        </p:txBody>
      </p:sp>
    </p:spTree>
    <p:extLst>
      <p:ext uri="{BB962C8B-B14F-4D97-AF65-F5344CB8AC3E}">
        <p14:creationId xmlns:p14="http://schemas.microsoft.com/office/powerpoint/2010/main" val="133745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1000"/>
                                        <p:tgtEl>
                                          <p:spTgt spid="8"/>
                                        </p:tgtEl>
                                      </p:cBhvr>
                                    </p:animEffect>
                                  </p:childTnLst>
                                </p:cTn>
                              </p:par>
                            </p:childTnLst>
                          </p:cTn>
                        </p:par>
                        <p:par>
                          <p:cTn id="11" fill="hold">
                            <p:stCondLst>
                              <p:cond delay="1000"/>
                            </p:stCondLst>
                            <p:childTnLst>
                              <p:par>
                                <p:cTn id="12" presetID="5" presetClass="entr" presetSubtype="10" fill="hold" nodeType="after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par>
                                <p:cTn id="15" presetID="5" presetClass="entr" presetSubtype="10"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par>
                                <p:cTn id="18" presetID="5" presetClass="entr" presetSubtype="1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par>
                                <p:cTn id="21" presetID="5" presetClass="entr" presetSubtype="10" fill="hold"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03512" y="0"/>
            <a:ext cx="8767286" cy="1371600"/>
          </a:xfrm>
        </p:spPr>
        <p:txBody>
          <a:bodyPr>
            <a:normAutofit/>
          </a:bodyPr>
          <a:lstStyle/>
          <a:p>
            <a:r>
              <a:rPr lang="ja-JP" altLang="en-US" sz="5400" b="1" dirty="0">
                <a:solidFill>
                  <a:srgbClr val="002570"/>
                </a:solidFill>
              </a:rPr>
              <a:t>歯みがきの５つのポイント</a:t>
            </a:r>
          </a:p>
        </p:txBody>
      </p:sp>
      <p:pic>
        <p:nvPicPr>
          <p:cNvPr id="4" name="図 3" descr="1280.jpg"/>
          <p:cNvPicPr>
            <a:picLocks noChangeAspect="1"/>
          </p:cNvPicPr>
          <p:nvPr/>
        </p:nvPicPr>
        <p:blipFill>
          <a:blip r:embed="rId3" cstate="print"/>
          <a:srcRect t="23958" r="36922" b="63138"/>
          <a:stretch>
            <a:fillRect/>
          </a:stretch>
        </p:blipFill>
        <p:spPr>
          <a:xfrm rot="5400000">
            <a:off x="3393208" y="-136804"/>
            <a:ext cx="5473693" cy="8284821"/>
          </a:xfrm>
          <a:prstGeom prst="rect">
            <a:avLst/>
          </a:prstGeom>
        </p:spPr>
      </p:pic>
      <p:sp>
        <p:nvSpPr>
          <p:cNvPr id="6" name="テキスト ボックス 5"/>
          <p:cNvSpPr txBox="1"/>
          <p:nvPr/>
        </p:nvSpPr>
        <p:spPr>
          <a:xfrm>
            <a:off x="1487488" y="1556792"/>
            <a:ext cx="9144000" cy="1077218"/>
          </a:xfrm>
          <a:prstGeom prst="rect">
            <a:avLst/>
          </a:prstGeom>
          <a:noFill/>
        </p:spPr>
        <p:txBody>
          <a:bodyPr wrap="square" rtlCol="0">
            <a:spAutoFit/>
          </a:bodyPr>
          <a:lstStyle/>
          <a:p>
            <a:r>
              <a:rPr lang="ja-JP" altLang="en-US" sz="3200" b="1" dirty="0">
                <a:solidFill>
                  <a:prstClr val="white"/>
                </a:solidFill>
              </a:rPr>
              <a:t>　　１　歯と歯・歯と歯肉の間・かむ面はていねいに</a:t>
            </a:r>
            <a:endParaRPr lang="en-US" altLang="ja-JP" sz="3200" b="1" dirty="0">
              <a:solidFill>
                <a:prstClr val="white"/>
              </a:solidFill>
            </a:endParaRPr>
          </a:p>
          <a:p>
            <a:r>
              <a:rPr lang="ja-JP" altLang="en-US" sz="3200" b="1" dirty="0">
                <a:solidFill>
                  <a:prstClr val="white"/>
                </a:solidFill>
              </a:rPr>
              <a:t>　　　　みがこう</a:t>
            </a:r>
          </a:p>
        </p:txBody>
      </p:sp>
      <p:sp>
        <p:nvSpPr>
          <p:cNvPr id="7" name="テキスト ボックス 6"/>
          <p:cNvSpPr txBox="1"/>
          <p:nvPr/>
        </p:nvSpPr>
        <p:spPr>
          <a:xfrm>
            <a:off x="1416496" y="2780928"/>
            <a:ext cx="9144000" cy="1077218"/>
          </a:xfrm>
          <a:prstGeom prst="rect">
            <a:avLst/>
          </a:prstGeom>
          <a:noFill/>
        </p:spPr>
        <p:txBody>
          <a:bodyPr wrap="square" rtlCol="0">
            <a:spAutoFit/>
          </a:bodyPr>
          <a:lstStyle/>
          <a:p>
            <a:r>
              <a:rPr lang="ja-JP" altLang="en-US" sz="3200" b="1" dirty="0">
                <a:solidFill>
                  <a:prstClr val="white"/>
                </a:solidFill>
              </a:rPr>
              <a:t> 　　２　歯ブラシは小刻みにやさしく動かそう</a:t>
            </a:r>
            <a:endParaRPr lang="en-US" altLang="ja-JP" sz="3200" b="1" dirty="0">
              <a:solidFill>
                <a:prstClr val="white"/>
              </a:solidFill>
            </a:endParaRPr>
          </a:p>
          <a:p>
            <a:r>
              <a:rPr lang="ja-JP" altLang="en-US" sz="3200" b="1" dirty="0">
                <a:solidFill>
                  <a:prstClr val="white"/>
                </a:solidFill>
              </a:rPr>
              <a:t>　　 　　１か所２０回を目安にしよう</a:t>
            </a:r>
          </a:p>
        </p:txBody>
      </p:sp>
      <p:sp>
        <p:nvSpPr>
          <p:cNvPr id="8" name="テキスト ボックス 7"/>
          <p:cNvSpPr txBox="1"/>
          <p:nvPr/>
        </p:nvSpPr>
        <p:spPr>
          <a:xfrm>
            <a:off x="1415481" y="4077072"/>
            <a:ext cx="9194577" cy="584775"/>
          </a:xfrm>
          <a:prstGeom prst="rect">
            <a:avLst/>
          </a:prstGeom>
          <a:noFill/>
        </p:spPr>
        <p:txBody>
          <a:bodyPr wrap="square" rtlCol="0">
            <a:spAutoFit/>
          </a:bodyPr>
          <a:lstStyle/>
          <a:p>
            <a:r>
              <a:rPr lang="ja-JP" altLang="en-US" sz="3200" b="1" dirty="0">
                <a:solidFill>
                  <a:prstClr val="white"/>
                </a:solidFill>
              </a:rPr>
              <a:t> 　　３　全ての歯をすみずみまでみがこう</a:t>
            </a:r>
          </a:p>
        </p:txBody>
      </p:sp>
      <p:sp>
        <p:nvSpPr>
          <p:cNvPr id="3" name="テキスト ボックス 2"/>
          <p:cNvSpPr txBox="1"/>
          <p:nvPr/>
        </p:nvSpPr>
        <p:spPr>
          <a:xfrm>
            <a:off x="4943873" y="2636957"/>
            <a:ext cx="495649" cy="307777"/>
          </a:xfrm>
          <a:prstGeom prst="rect">
            <a:avLst/>
          </a:prstGeom>
          <a:noFill/>
        </p:spPr>
        <p:txBody>
          <a:bodyPr wrap="none" rtlCol="0">
            <a:spAutoFit/>
          </a:bodyPr>
          <a:lstStyle/>
          <a:p>
            <a:r>
              <a:rPr lang="ja-JP" altLang="en-US" sz="1400" b="1" dirty="0"/>
              <a:t>きざ</a:t>
            </a:r>
          </a:p>
        </p:txBody>
      </p:sp>
      <p:sp>
        <p:nvSpPr>
          <p:cNvPr id="5" name="テキスト ボックス 4">
            <a:extLst>
              <a:ext uri="{FF2B5EF4-FFF2-40B4-BE49-F238E27FC236}">
                <a16:creationId xmlns:a16="http://schemas.microsoft.com/office/drawing/2014/main" id="{A916D638-A92C-CCA9-1FDB-00C176C62F73}"/>
              </a:ext>
            </a:extLst>
          </p:cNvPr>
          <p:cNvSpPr txBox="1"/>
          <p:nvPr/>
        </p:nvSpPr>
        <p:spPr>
          <a:xfrm>
            <a:off x="1415480" y="4869160"/>
            <a:ext cx="9194577" cy="584775"/>
          </a:xfrm>
          <a:prstGeom prst="rect">
            <a:avLst/>
          </a:prstGeom>
          <a:noFill/>
        </p:spPr>
        <p:txBody>
          <a:bodyPr wrap="square" rtlCol="0">
            <a:spAutoFit/>
          </a:bodyPr>
          <a:lstStyle/>
          <a:p>
            <a:r>
              <a:rPr lang="ja-JP" altLang="en-US" sz="3200" b="1" dirty="0">
                <a:solidFill>
                  <a:prstClr val="white"/>
                </a:solidFill>
              </a:rPr>
              <a:t> 　　４　口を閉じてみがこう</a:t>
            </a:r>
          </a:p>
        </p:txBody>
      </p:sp>
      <p:sp>
        <p:nvSpPr>
          <p:cNvPr id="9" name="テキスト ボックス 8">
            <a:extLst>
              <a:ext uri="{FF2B5EF4-FFF2-40B4-BE49-F238E27FC236}">
                <a16:creationId xmlns:a16="http://schemas.microsoft.com/office/drawing/2014/main" id="{35BB8CC5-D659-5479-F4E3-6250912D8B5D}"/>
              </a:ext>
            </a:extLst>
          </p:cNvPr>
          <p:cNvSpPr txBox="1"/>
          <p:nvPr/>
        </p:nvSpPr>
        <p:spPr>
          <a:xfrm>
            <a:off x="1415480" y="5733256"/>
            <a:ext cx="9194577" cy="584775"/>
          </a:xfrm>
          <a:prstGeom prst="rect">
            <a:avLst/>
          </a:prstGeom>
          <a:noFill/>
        </p:spPr>
        <p:txBody>
          <a:bodyPr wrap="square" rtlCol="0">
            <a:spAutoFit/>
          </a:bodyPr>
          <a:lstStyle/>
          <a:p>
            <a:r>
              <a:rPr lang="ja-JP" altLang="en-US" sz="3200" b="1" dirty="0">
                <a:solidFill>
                  <a:prstClr val="white"/>
                </a:solidFill>
              </a:rPr>
              <a:t> 　　５　歯みがきしながら歩き回らないようにしよう</a:t>
            </a:r>
          </a:p>
        </p:txBody>
      </p:sp>
    </p:spTree>
    <p:extLst>
      <p:ext uri="{BB962C8B-B14F-4D97-AF65-F5344CB8AC3E}">
        <p14:creationId xmlns:p14="http://schemas.microsoft.com/office/powerpoint/2010/main" val="405879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checkerboard(across)">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heckerboard(across)">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03512" y="274638"/>
            <a:ext cx="8856984" cy="1143000"/>
          </a:xfrm>
        </p:spPr>
        <p:txBody>
          <a:bodyPr>
            <a:noAutofit/>
          </a:bodyPr>
          <a:lstStyle/>
          <a:p>
            <a:r>
              <a:rPr kumimoji="1" lang="ja-JP" altLang="en-US" sz="4800" b="1" dirty="0">
                <a:solidFill>
                  <a:srgbClr val="002570"/>
                </a:solidFill>
              </a:rPr>
              <a:t>歯と歯肉の間に</a:t>
            </a:r>
            <a:br>
              <a:rPr kumimoji="1" lang="en-US" altLang="ja-JP" sz="4800" b="1" dirty="0">
                <a:solidFill>
                  <a:srgbClr val="002570"/>
                </a:solidFill>
              </a:rPr>
            </a:br>
            <a:r>
              <a:rPr kumimoji="1" lang="ja-JP" altLang="en-US" sz="4800" b="1" dirty="0">
                <a:solidFill>
                  <a:srgbClr val="002570"/>
                </a:solidFill>
              </a:rPr>
              <a:t>歯ブラシの毛先を当てましょう</a:t>
            </a:r>
            <a:r>
              <a:rPr kumimoji="1" lang="en-US" altLang="ja-JP" sz="4800" b="1" dirty="0">
                <a:solidFill>
                  <a:srgbClr val="002570"/>
                </a:solidFill>
              </a:rPr>
              <a:t>!!</a:t>
            </a:r>
            <a:endParaRPr kumimoji="1" lang="ja-JP" altLang="en-US" sz="4800" b="1" dirty="0">
              <a:solidFill>
                <a:srgbClr val="002570"/>
              </a:solidFill>
            </a:endParaRPr>
          </a:p>
        </p:txBody>
      </p:sp>
      <p:pic>
        <p:nvPicPr>
          <p:cNvPr id="2050" name="Picture 2" descr="C:\Users\宮城県歯科衛生士会\Desktop\DSCN06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927641" y="1484777"/>
            <a:ext cx="3024339" cy="417647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宮城県歯科衛生士会\Desktop\DSCN0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727132" y="2505602"/>
            <a:ext cx="4066328" cy="2880320"/>
          </a:xfrm>
          <a:prstGeom prst="rect">
            <a:avLst/>
          </a:prstGeom>
          <a:noFill/>
          <a:extLst>
            <a:ext uri="{909E8E84-426E-40DD-AFC4-6F175D3DCCD1}">
              <a14:hiddenFill xmlns:a14="http://schemas.microsoft.com/office/drawing/2010/main">
                <a:solidFill>
                  <a:srgbClr val="FFFFFF"/>
                </a:solidFill>
              </a14:hiddenFill>
            </a:ext>
          </a:extLst>
        </p:spPr>
      </p:pic>
      <p:sp>
        <p:nvSpPr>
          <p:cNvPr id="8" name="右矢印 7"/>
          <p:cNvSpPr/>
          <p:nvPr/>
        </p:nvSpPr>
        <p:spPr>
          <a:xfrm rot="16865996">
            <a:off x="4081353" y="3381629"/>
            <a:ext cx="618245" cy="511948"/>
          </a:xfrm>
          <a:prstGeom prst="rightArrow">
            <a:avLst>
              <a:gd name="adj1" fmla="val 4777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9" name="下矢印 8"/>
          <p:cNvSpPr/>
          <p:nvPr/>
        </p:nvSpPr>
        <p:spPr>
          <a:xfrm rot="7216919">
            <a:off x="9137179" y="4121955"/>
            <a:ext cx="474041" cy="64468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p:cNvSpPr txBox="1"/>
          <p:nvPr/>
        </p:nvSpPr>
        <p:spPr>
          <a:xfrm>
            <a:off x="1631504" y="6135688"/>
            <a:ext cx="9007594" cy="461665"/>
          </a:xfrm>
          <a:prstGeom prst="rect">
            <a:avLst/>
          </a:prstGeom>
          <a:noFill/>
        </p:spPr>
        <p:txBody>
          <a:bodyPr wrap="none" rtlCol="0">
            <a:spAutoFit/>
          </a:bodyPr>
          <a:lstStyle/>
          <a:p>
            <a:r>
              <a:rPr lang="ja-JP" altLang="en-US" sz="2400" b="1" dirty="0">
                <a:solidFill>
                  <a:schemeClr val="bg1"/>
                </a:solidFill>
              </a:rPr>
              <a:t>毛さきが歯と歯肉の間に上手く当たっているか意識してやりましょう</a:t>
            </a:r>
          </a:p>
        </p:txBody>
      </p:sp>
      <p:sp>
        <p:nvSpPr>
          <p:cNvPr id="10" name="テキスト ボックス 9"/>
          <p:cNvSpPr txBox="1"/>
          <p:nvPr/>
        </p:nvSpPr>
        <p:spPr>
          <a:xfrm>
            <a:off x="1631505" y="5415608"/>
            <a:ext cx="5362365" cy="461665"/>
          </a:xfrm>
          <a:prstGeom prst="rect">
            <a:avLst/>
          </a:prstGeom>
          <a:noFill/>
        </p:spPr>
        <p:txBody>
          <a:bodyPr wrap="none" rtlCol="0">
            <a:spAutoFit/>
          </a:bodyPr>
          <a:lstStyle/>
          <a:p>
            <a:r>
              <a:rPr lang="ja-JP" altLang="en-US" sz="2400" b="1" dirty="0">
                <a:solidFill>
                  <a:schemeClr val="bg1"/>
                </a:solidFill>
              </a:rPr>
              <a:t>毛さきが歯と歯の間に入り込んでいるか</a:t>
            </a:r>
          </a:p>
        </p:txBody>
      </p:sp>
      <p:sp>
        <p:nvSpPr>
          <p:cNvPr id="3" name="テキスト ボックス 2"/>
          <p:cNvSpPr txBox="1"/>
          <p:nvPr/>
        </p:nvSpPr>
        <p:spPr>
          <a:xfrm>
            <a:off x="7677236" y="5997188"/>
            <a:ext cx="579005" cy="276999"/>
          </a:xfrm>
          <a:prstGeom prst="rect">
            <a:avLst/>
          </a:prstGeom>
          <a:noFill/>
        </p:spPr>
        <p:txBody>
          <a:bodyPr wrap="none" rtlCol="0">
            <a:spAutoFit/>
          </a:bodyPr>
          <a:lstStyle/>
          <a:p>
            <a:r>
              <a:rPr lang="ja-JP" altLang="en-US" sz="1200" b="1" dirty="0">
                <a:solidFill>
                  <a:schemeClr val="bg1"/>
                </a:solidFill>
              </a:rPr>
              <a:t>いしき</a:t>
            </a:r>
          </a:p>
        </p:txBody>
      </p:sp>
    </p:spTree>
    <p:extLst>
      <p:ext uri="{BB962C8B-B14F-4D97-AF65-F5344CB8AC3E}">
        <p14:creationId xmlns:p14="http://schemas.microsoft.com/office/powerpoint/2010/main" val="237281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1000"/>
                                        <p:tgtEl>
                                          <p:spTgt spid="2050"/>
                                        </p:tgtEl>
                                      </p:cBhvr>
                                    </p:animEffect>
                                  </p:childTnLst>
                                </p:cTn>
                              </p:par>
                              <p:par>
                                <p:cTn id="8" presetID="5" presetClass="entr" presetSubtype="1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checkerboard(across)">
                                      <p:cBhvr>
                                        <p:cTn id="10" dur="10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10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1000"/>
                                        <p:tgtEl>
                                          <p:spTgt spid="9"/>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1000"/>
                                        <p:tgtEl>
                                          <p:spTgt spid="7"/>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heckerboard(across)">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P spid="10" grpId="0"/>
      <p:bldP spid="3" grpId="0"/>
    </p:bld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9969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1290</Words>
  <Application>Microsoft Office PowerPoint</Application>
  <PresentationFormat>ワイド画面</PresentationFormat>
  <Paragraphs>194</Paragraphs>
  <Slides>13</Slides>
  <Notes>13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KozMinPr6N-Regular</vt:lpstr>
      <vt:lpstr>ＭＳ Ｐゴシック</vt:lpstr>
      <vt:lpstr>Arial</vt:lpstr>
      <vt:lpstr>Calibri</vt:lpstr>
      <vt:lpstr>Tahoma</vt:lpstr>
      <vt:lpstr>Office ​​テーマ</vt:lpstr>
      <vt:lpstr>PowerPoint プレゼンテーション</vt:lpstr>
      <vt:lpstr>　歯みがきしてみよう♪</vt:lpstr>
      <vt:lpstr>PowerPoint プレゼンテーション</vt:lpstr>
      <vt:lpstr> 歯ブラシの持ち方　</vt:lpstr>
      <vt:lpstr>歯みがき粉の分量の目安</vt:lpstr>
      <vt:lpstr>歯をみがく順番　</vt:lpstr>
      <vt:lpstr>PowerPoint プレゼンテーション</vt:lpstr>
      <vt:lpstr>歯みがきの５つのポイント</vt:lpstr>
      <vt:lpstr>歯と歯肉の間に 歯ブラシの毛先を当てましょう!!</vt:lpstr>
      <vt:lpstr>前歯のみがき方のポイント！</vt:lpstr>
      <vt:lpstr>奥歯のみがき方のポイント！</vt:lpstr>
      <vt:lpstr>歯と歯の間はデンタルフロスを!!</vt:lpstr>
      <vt:lpstr>歯みがき前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2021-07-05T10:10:05Z</dcterms:created>
  <dcterms:modified xsi:type="dcterms:W3CDTF">2025-02-25T02:06:34Z</dcterms:modified>
</cp:coreProperties>
</file>