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459" r:id="rId2"/>
    <p:sldId id="513" r:id="rId3"/>
    <p:sldId id="454" r:id="rId4"/>
    <p:sldId id="455" r:id="rId5"/>
    <p:sldId id="514" r:id="rId6"/>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むし歯の原因とその予防" id="{2F17BBD9-A449-4142-B21C-F854BF814174}">
          <p14:sldIdLst>
            <p14:sldId id="459"/>
            <p14:sldId id="513"/>
            <p14:sldId id="454"/>
            <p14:sldId id="455"/>
            <p14:sldId id="514"/>
          </p14:sldIdLst>
        </p14:section>
      </p14:sectionLst>
    </p:ext>
    <p:ext uri="{EFAFB233-063F-42B5-8137-9DF3F51BA10A}">
      <p15:sldGuideLst xmlns:p15="http://schemas.microsoft.com/office/powerpoint/2012/main">
        <p15:guide id="1" orient="horz" pos="2160" userDrawn="1">
          <p15:clr>
            <a:srgbClr val="A4A3A4"/>
          </p15:clr>
        </p15:guide>
        <p15:guide id="2" pos="39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70"/>
    <a:srgbClr val="D6FAF8"/>
    <a:srgbClr val="00CC99"/>
    <a:srgbClr val="FFCC00"/>
    <a:srgbClr val="FFFF00"/>
    <a:srgbClr val="FF9933"/>
    <a:srgbClr val="FF3399"/>
    <a:srgbClr val="9999FF"/>
    <a:srgbClr val="3399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5" autoAdjust="0"/>
    <p:restoredTop sz="81802" autoAdjust="0"/>
  </p:normalViewPr>
  <p:slideViewPr>
    <p:cSldViewPr>
      <p:cViewPr varScale="1">
        <p:scale>
          <a:sx n="60" d="100"/>
          <a:sy n="60" d="100"/>
        </p:scale>
        <p:origin x="858" y="60"/>
      </p:cViewPr>
      <p:guideLst>
        <p:guide orient="horz" pos="2160"/>
        <p:guide pos="3900"/>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765BF51B-74E2-4F0D-BBBB-60F4EB9FBA9D}" type="datetimeFigureOut">
              <a:rPr kumimoji="1" lang="ja-JP" altLang="en-US" smtClean="0"/>
              <a:t>2025/3/31</a:t>
            </a:fld>
            <a:endParaRPr kumimoji="1" lang="ja-JP" altLang="en-US"/>
          </a:p>
        </p:txBody>
      </p:sp>
      <p:sp>
        <p:nvSpPr>
          <p:cNvPr id="4" name="フッター プレースホルダー 3"/>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9E41456C-E9CF-4A3B-A360-FAFD8267C420}" type="datetimeFigureOut">
              <a:rPr kumimoji="1" lang="ja-JP" altLang="en-US" smtClean="0"/>
              <a:pPr/>
              <a:t>2025/3/31</a:t>
            </a:fld>
            <a:endParaRPr kumimoji="1" lang="ja-JP" altLang="en-US"/>
          </a:p>
        </p:txBody>
      </p:sp>
      <p:sp>
        <p:nvSpPr>
          <p:cNvPr id="4" name="スライド イメージ プレースホルダー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xfrm>
            <a:off x="138113" y="766763"/>
            <a:ext cx="6823075" cy="3838575"/>
          </a:xfrm>
          <a:ln/>
        </p:spPr>
      </p:sp>
      <p:sp>
        <p:nvSpPr>
          <p:cNvPr id="706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ja-JP" altLang="en-US" dirty="0"/>
              <a:t>歯と口の中のふしぎ</a:t>
            </a:r>
            <a:endParaRPr lang="en-US" altLang="ja-JP" dirty="0"/>
          </a:p>
          <a:p>
            <a:pPr rtl="0"/>
            <a:endParaRPr lang="ja-JP" altLang="en-US" dirty="0"/>
          </a:p>
          <a:p>
            <a:pPr rtl="0"/>
            <a:r>
              <a:rPr lang="ja-JP" altLang="en-US" dirty="0"/>
              <a:t>　日常繰り返されている歯の表面の様子です。</a:t>
            </a:r>
            <a:endParaRPr lang="en-US" altLang="ja-JP" dirty="0"/>
          </a:p>
          <a:p>
            <a:pPr rtl="0"/>
            <a:endParaRPr lang="ja-JP" altLang="en-US" dirty="0"/>
          </a:p>
          <a:p>
            <a:pPr rtl="0"/>
            <a:r>
              <a:rPr lang="ja-JP" altLang="en-US" dirty="0"/>
              <a:t>●歯の表面に付いた汚れはプラークと呼ばれます。</a:t>
            </a:r>
          </a:p>
          <a:p>
            <a:pPr rtl="0"/>
            <a:r>
              <a:rPr lang="ja-JP" altLang="en-US" dirty="0"/>
              <a:t>●そのプラークの中にはミュータンス菌などの細菌がいて、甘いものをエネルギーにして、歯を溶かす酸を作ります。</a:t>
            </a:r>
          </a:p>
          <a:p>
            <a:pPr rtl="0"/>
            <a:r>
              <a:rPr lang="ja-JP" altLang="en-US" dirty="0"/>
              <a:t>●これが原因で、歯からカルシウムやリンという成分が溶けていくことを、難しい言葉で「脱灰（だっかい）」と言います。</a:t>
            </a:r>
          </a:p>
        </p:txBody>
      </p:sp>
      <p:sp>
        <p:nvSpPr>
          <p:cNvPr id="706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7725" eaLnBrk="0" hangingPunct="0">
              <a:defRPr kumimoji="1" sz="2500">
                <a:solidFill>
                  <a:schemeClr val="tx1"/>
                </a:solidFill>
                <a:latin typeface="ＤＦＰ平成ゴシック体W5" charset="-128"/>
                <a:ea typeface="ＤＦＰ平成ゴシック体W5" charset="-128"/>
              </a:defRPr>
            </a:lvl1pPr>
            <a:lvl2pPr marL="775640" indent="-298323" defTabSz="997725" eaLnBrk="0" hangingPunct="0">
              <a:defRPr kumimoji="1" sz="2500">
                <a:solidFill>
                  <a:schemeClr val="tx1"/>
                </a:solidFill>
                <a:latin typeface="ＤＦＰ平成ゴシック体W5" charset="-128"/>
                <a:ea typeface="ＤＦＰ平成ゴシック体W5" charset="-128"/>
              </a:defRPr>
            </a:lvl2pPr>
            <a:lvl3pPr marL="1193292" indent="-238658" defTabSz="997725" eaLnBrk="0" hangingPunct="0">
              <a:defRPr kumimoji="1" sz="2500">
                <a:solidFill>
                  <a:schemeClr val="tx1"/>
                </a:solidFill>
                <a:latin typeface="ＤＦＰ平成ゴシック体W5" charset="-128"/>
                <a:ea typeface="ＤＦＰ平成ゴシック体W5" charset="-128"/>
              </a:defRPr>
            </a:lvl3pPr>
            <a:lvl4pPr marL="1670609" indent="-238658" defTabSz="997725" eaLnBrk="0" hangingPunct="0">
              <a:defRPr kumimoji="1" sz="2500">
                <a:solidFill>
                  <a:schemeClr val="tx1"/>
                </a:solidFill>
                <a:latin typeface="ＤＦＰ平成ゴシック体W5" charset="-128"/>
                <a:ea typeface="ＤＦＰ平成ゴシック体W5" charset="-128"/>
              </a:defRPr>
            </a:lvl4pPr>
            <a:lvl5pPr marL="2147926" indent="-238658" defTabSz="997725" eaLnBrk="0" hangingPunct="0">
              <a:defRPr kumimoji="1" sz="2500">
                <a:solidFill>
                  <a:schemeClr val="tx1"/>
                </a:solidFill>
                <a:latin typeface="ＤＦＰ平成ゴシック体W5" charset="-128"/>
                <a:ea typeface="ＤＦＰ平成ゴシック体W5" charset="-128"/>
              </a:defRPr>
            </a:lvl5pPr>
            <a:lvl6pPr marL="2625242" indent="-238658" algn="ctr" defTabSz="997725" eaLnBrk="0" fontAlgn="base" hangingPunct="0">
              <a:spcBef>
                <a:spcPct val="0"/>
              </a:spcBef>
              <a:spcAft>
                <a:spcPct val="0"/>
              </a:spcAft>
              <a:defRPr kumimoji="1" sz="2500">
                <a:solidFill>
                  <a:schemeClr val="tx1"/>
                </a:solidFill>
                <a:latin typeface="ＤＦＰ平成ゴシック体W5" charset="-128"/>
                <a:ea typeface="ＤＦＰ平成ゴシック体W5" charset="-128"/>
              </a:defRPr>
            </a:lvl6pPr>
            <a:lvl7pPr marL="3102559" indent="-238658" algn="ctr" defTabSz="997725" eaLnBrk="0" fontAlgn="base" hangingPunct="0">
              <a:spcBef>
                <a:spcPct val="0"/>
              </a:spcBef>
              <a:spcAft>
                <a:spcPct val="0"/>
              </a:spcAft>
              <a:defRPr kumimoji="1" sz="2500">
                <a:solidFill>
                  <a:schemeClr val="tx1"/>
                </a:solidFill>
                <a:latin typeface="ＤＦＰ平成ゴシック体W5" charset="-128"/>
                <a:ea typeface="ＤＦＰ平成ゴシック体W5" charset="-128"/>
              </a:defRPr>
            </a:lvl7pPr>
            <a:lvl8pPr marL="3579876" indent="-238658" algn="ctr" defTabSz="997725" eaLnBrk="0" fontAlgn="base" hangingPunct="0">
              <a:spcBef>
                <a:spcPct val="0"/>
              </a:spcBef>
              <a:spcAft>
                <a:spcPct val="0"/>
              </a:spcAft>
              <a:defRPr kumimoji="1" sz="2500">
                <a:solidFill>
                  <a:schemeClr val="tx1"/>
                </a:solidFill>
                <a:latin typeface="ＤＦＰ平成ゴシック体W5" charset="-128"/>
                <a:ea typeface="ＤＦＰ平成ゴシック体W5" charset="-128"/>
              </a:defRPr>
            </a:lvl8pPr>
            <a:lvl9pPr marL="4057193" indent="-238658" algn="ctr" defTabSz="997725" eaLnBrk="0" fontAlgn="base" hangingPunct="0">
              <a:spcBef>
                <a:spcPct val="0"/>
              </a:spcBef>
              <a:spcAft>
                <a:spcPct val="0"/>
              </a:spcAft>
              <a:defRPr kumimoji="1" sz="2500">
                <a:solidFill>
                  <a:schemeClr val="tx1"/>
                </a:solidFill>
                <a:latin typeface="ＤＦＰ平成ゴシック体W5" charset="-128"/>
                <a:ea typeface="ＤＦＰ平成ゴシック体W5" charset="-128"/>
              </a:defRPr>
            </a:lvl9pPr>
          </a:lstStyle>
          <a:p>
            <a:pPr eaLnBrk="1" hangingPunct="1"/>
            <a:fld id="{940B2F6F-B0D9-4AC6-95DB-8F8B68327650}" type="slidenum">
              <a:rPr lang="en-US" altLang="ja-JP" sz="1400">
                <a:latin typeface="Times"/>
                <a:ea typeface="Osaka" charset="-128"/>
              </a:rPr>
              <a:pPr eaLnBrk="1" hangingPunct="1"/>
              <a:t>1</a:t>
            </a:fld>
            <a:endParaRPr lang="en-US" altLang="ja-JP" sz="1400">
              <a:latin typeface="Times"/>
              <a:ea typeface="Osaka" charset="-128"/>
            </a:endParaRPr>
          </a:p>
        </p:txBody>
      </p:sp>
    </p:spTree>
    <p:extLst>
      <p:ext uri="{BB962C8B-B14F-4D97-AF65-F5344CB8AC3E}">
        <p14:creationId xmlns:p14="http://schemas.microsoft.com/office/powerpoint/2010/main" val="176175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defTabSz="954634">
              <a:defRPr/>
            </a:pPr>
            <a:r>
              <a:rPr lang="ja-JP" altLang="en-US" sz="1000" dirty="0"/>
              <a:t>歯と口の中のふしぎ</a:t>
            </a:r>
            <a:endParaRPr lang="en-US" altLang="ja-JP" sz="1000" dirty="0"/>
          </a:p>
          <a:p>
            <a:endParaRPr lang="en-US" altLang="ja-JP" sz="1000" dirty="0"/>
          </a:p>
          <a:p>
            <a:pPr rtl="0"/>
            <a:r>
              <a:rPr lang="ja-JP" altLang="en-US" sz="1000" dirty="0"/>
              <a:t>●でも、細菌が歯を少し溶かしてもそれだけでは大きなむし歯にすぐなるわけではありません。</a:t>
            </a:r>
          </a:p>
          <a:p>
            <a:pPr rtl="0"/>
            <a:r>
              <a:rPr lang="ja-JP" altLang="en-US" sz="1000" dirty="0"/>
              <a:t>●少しずつですが、お口の中の唾液、つばが歯の汚れを流してくれて、元に戻そうとしてくれます。</a:t>
            </a:r>
          </a:p>
          <a:p>
            <a:pPr rtl="0"/>
            <a:r>
              <a:rPr lang="ja-JP" altLang="en-US" sz="1000" dirty="0"/>
              <a:t>●これを「再石灰化（さいせっかいか）」と言います。</a:t>
            </a:r>
            <a:endParaRPr lang="en-US" altLang="ja-JP" sz="1000" dirty="0"/>
          </a:p>
          <a:p>
            <a:pPr rtl="0"/>
            <a:endParaRPr lang="ja-JP" altLang="en-US" sz="1000" dirty="0"/>
          </a:p>
          <a:p>
            <a:pPr rtl="0"/>
            <a:r>
              <a:rPr lang="ja-JP" altLang="en-US" sz="1000" dirty="0"/>
              <a:t>　口の中では甘い食べ物が入ってくるたびこの「脱灰」、「再石灰化」という働きが繰り返されています。</a:t>
            </a:r>
          </a:p>
          <a:p>
            <a:endParaRPr lang="en-US" altLang="ja-JP" sz="1000"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2</a:t>
            </a:fld>
            <a:endParaRPr kumimoji="1" lang="ja-JP" altLang="en-US"/>
          </a:p>
        </p:txBody>
      </p:sp>
    </p:spTree>
    <p:extLst>
      <p:ext uri="{BB962C8B-B14F-4D97-AF65-F5344CB8AC3E}">
        <p14:creationId xmlns:p14="http://schemas.microsoft.com/office/powerpoint/2010/main" val="125588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rtl="0"/>
            <a:r>
              <a:rPr lang="ja-JP" altLang="en-US" dirty="0"/>
              <a:t>むし歯と健康な歯</a:t>
            </a:r>
            <a:endParaRPr lang="en-US" altLang="ja-JP" dirty="0"/>
          </a:p>
          <a:p>
            <a:pPr rtl="0"/>
            <a:endParaRPr lang="ja-JP" altLang="en-US" dirty="0"/>
          </a:p>
          <a:p>
            <a:pPr rtl="0"/>
            <a:r>
              <a:rPr lang="ja-JP" altLang="en-US" dirty="0"/>
              <a:t>●歯が溶けていく「脱灰」の状態が長く続くと（歯みがきをしない、甘いジュース・お菓子・飴などをだらだら食べるなど）むし歯ができていきます。</a:t>
            </a:r>
          </a:p>
          <a:p>
            <a:pPr rtl="0"/>
            <a:r>
              <a:rPr lang="ja-JP" altLang="en-US" dirty="0"/>
              <a:t>●そのような状態が改善されると、元どおりになろうとする「再石灰化」が働きが強まり健康な状態が維持されます。</a:t>
            </a: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3</a:t>
            </a:fld>
            <a:endParaRPr kumimoji="1" lang="ja-JP" altLang="en-US"/>
          </a:p>
        </p:txBody>
      </p:sp>
    </p:spTree>
    <p:extLst>
      <p:ext uri="{BB962C8B-B14F-4D97-AF65-F5344CB8AC3E}">
        <p14:creationId xmlns:p14="http://schemas.microsoft.com/office/powerpoint/2010/main" val="375611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pPr rtl="0"/>
            <a:r>
              <a:rPr lang="ja-JP" altLang="en-US" dirty="0"/>
              <a:t>むし歯のでき始め＝</a:t>
            </a:r>
            <a:r>
              <a:rPr lang="en-US" altLang="ja-JP" dirty="0"/>
              <a:t>CO(</a:t>
            </a:r>
            <a:r>
              <a:rPr lang="ja-JP" altLang="en-US" dirty="0"/>
              <a:t>シーオー）</a:t>
            </a:r>
            <a:endParaRPr lang="en-US" altLang="ja-JP" dirty="0"/>
          </a:p>
          <a:p>
            <a:pPr rtl="0"/>
            <a:endParaRPr lang="ja-JP" altLang="en-US" dirty="0"/>
          </a:p>
          <a:p>
            <a:pPr rtl="0"/>
            <a:r>
              <a:rPr lang="ja-JP" altLang="en-US" dirty="0"/>
              <a:t>　プラークが付きやすいところ、とりにくいところが「脱灰」し</a:t>
            </a:r>
            <a:r>
              <a:rPr lang="en-US" altLang="ja-JP" dirty="0"/>
              <a:t>CO</a:t>
            </a:r>
            <a:r>
              <a:rPr lang="ja-JP" altLang="en-US" dirty="0"/>
              <a:t>となっていきます。</a:t>
            </a:r>
          </a:p>
          <a:p>
            <a:pPr rtl="0"/>
            <a:r>
              <a:rPr lang="ja-JP" altLang="en-US" dirty="0"/>
              <a:t>　学校での保健指導の対象となります。</a:t>
            </a:r>
            <a:endParaRPr lang="en-US" altLang="ja-JP" dirty="0"/>
          </a:p>
          <a:p>
            <a:pPr rtl="0"/>
            <a:endParaRPr lang="ja-JP" altLang="en-US" dirty="0"/>
          </a:p>
          <a:p>
            <a:pPr rtl="0"/>
            <a:r>
              <a:rPr lang="ja-JP" altLang="en-US" dirty="0"/>
              <a:t>●</a:t>
            </a:r>
            <a:r>
              <a:rPr lang="en-US" altLang="ja-JP" dirty="0"/>
              <a:t>CO</a:t>
            </a:r>
            <a:r>
              <a:rPr lang="ja-JP" altLang="en-US" dirty="0"/>
              <a:t>とはむし歯になりかけていますが、まだ穴はあいていない状態の歯をいいます。口の中の状態を改善させることができると、健康な歯に戻ることもあります。</a:t>
            </a:r>
          </a:p>
          <a:p>
            <a:pPr rtl="0"/>
            <a:r>
              <a:rPr lang="ja-JP" altLang="en-US" dirty="0"/>
              <a:t>●奥歯の噛む面の溝が、すこし茶色になっていますがまだ穴は開いていません。</a:t>
            </a:r>
          </a:p>
          <a:p>
            <a:pPr rtl="0"/>
            <a:r>
              <a:rPr lang="ja-JP" altLang="en-US" dirty="0"/>
              <a:t>●歯肉の境目が、白く変色していますが、まだ穴にはなっていません。</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4</a:t>
            </a:fld>
            <a:endParaRPr kumimoji="1" lang="ja-JP" altLang="en-US"/>
          </a:p>
        </p:txBody>
      </p:sp>
    </p:spTree>
    <p:extLst>
      <p:ext uri="{BB962C8B-B14F-4D97-AF65-F5344CB8AC3E}">
        <p14:creationId xmlns:p14="http://schemas.microsoft.com/office/powerpoint/2010/main" val="3448870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pPr rtl="0"/>
            <a:r>
              <a:rPr lang="en-US" altLang="ja-JP" dirty="0">
                <a:latin typeface="+mn-ea"/>
                <a:ea typeface="+mn-ea"/>
              </a:rPr>
              <a:t>CO</a:t>
            </a:r>
            <a:r>
              <a:rPr lang="ja-JP" altLang="en-US" dirty="0">
                <a:latin typeface="+mn-ea"/>
                <a:ea typeface="+mn-ea"/>
              </a:rPr>
              <a:t>から健康な歯へ</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　</a:t>
            </a:r>
            <a:r>
              <a:rPr lang="en-US" altLang="ja-JP" dirty="0">
                <a:latin typeface="+mn-ea"/>
                <a:ea typeface="+mn-ea"/>
              </a:rPr>
              <a:t>CO</a:t>
            </a:r>
            <a:r>
              <a:rPr lang="ja-JP" altLang="en-US" dirty="0">
                <a:latin typeface="+mn-ea"/>
                <a:ea typeface="+mn-ea"/>
              </a:rPr>
              <a:t>の状態になっても、健康な状態にもどることもあります。むし歯に移行しないようにしましょう。</a:t>
            </a:r>
            <a:endParaRPr lang="en-US" altLang="ja-JP" dirty="0">
              <a:latin typeface="+mn-ea"/>
              <a:ea typeface="+mn-ea"/>
            </a:endParaRPr>
          </a:p>
          <a:p>
            <a:pPr rtl="0"/>
            <a:endParaRPr lang="ja-JP" altLang="en-US" dirty="0">
              <a:latin typeface="+mn-ea"/>
              <a:ea typeface="+mn-ea"/>
            </a:endParaRPr>
          </a:p>
          <a:p>
            <a:pPr rtl="0"/>
            <a:r>
              <a:rPr lang="ja-JP" altLang="en-US" dirty="0">
                <a:latin typeface="+mn-ea"/>
                <a:ea typeface="+mn-ea"/>
              </a:rPr>
              <a:t>●上の前歯の歯肉に近いところが、白い色をしています。歯の表面が脱灰していますが、まだ穴はできていないので</a:t>
            </a:r>
            <a:r>
              <a:rPr lang="en-US" altLang="ja-JP" dirty="0">
                <a:latin typeface="+mn-ea"/>
                <a:ea typeface="+mn-ea"/>
              </a:rPr>
              <a:t>CO</a:t>
            </a:r>
            <a:r>
              <a:rPr lang="ja-JP" altLang="en-US" dirty="0">
                <a:latin typeface="+mn-ea"/>
                <a:ea typeface="+mn-ea"/>
              </a:rPr>
              <a:t>の状態と言っていいでしょう。</a:t>
            </a:r>
          </a:p>
          <a:p>
            <a:pPr rtl="0"/>
            <a:r>
              <a:rPr lang="ja-JP" altLang="en-US" dirty="0">
                <a:latin typeface="+mn-ea"/>
                <a:ea typeface="+mn-ea"/>
              </a:rPr>
              <a:t>　７年後、しっかりブラッシングができるようになり、間食の仕方も改善され、歯科医院での予防処置を受けたことで、</a:t>
            </a:r>
            <a:r>
              <a:rPr lang="en-US" altLang="ja-JP" dirty="0">
                <a:latin typeface="+mn-ea"/>
                <a:ea typeface="+mn-ea"/>
              </a:rPr>
              <a:t>CO</a:t>
            </a:r>
            <a:r>
              <a:rPr lang="ja-JP" altLang="en-US" dirty="0">
                <a:latin typeface="+mn-ea"/>
                <a:ea typeface="+mn-ea"/>
              </a:rPr>
              <a:t>は改善され健康な状態に回復した例です。</a:t>
            </a:r>
          </a:p>
          <a:p>
            <a:pPr rtl="0"/>
            <a:r>
              <a:rPr lang="ja-JP" altLang="en-US" dirty="0">
                <a:latin typeface="+mn-ea"/>
                <a:ea typeface="+mn-ea"/>
              </a:rPr>
              <a:t>●噛む面のみぞが黒くなって、</a:t>
            </a:r>
            <a:r>
              <a:rPr lang="en-US" altLang="ja-JP" dirty="0">
                <a:latin typeface="+mn-ea"/>
                <a:ea typeface="+mn-ea"/>
              </a:rPr>
              <a:t>CO</a:t>
            </a:r>
            <a:r>
              <a:rPr lang="ja-JP" altLang="en-US" dirty="0">
                <a:latin typeface="+mn-ea"/>
                <a:ea typeface="+mn-ea"/>
              </a:rPr>
              <a:t>の状態になった歯ですが、８年後、学校での保健指導やかかりつけ歯科医での予防処置を受け健康な状態を保っています。</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5</a:t>
            </a:fld>
            <a:endParaRPr kumimoji="1" lang="ja-JP" altLang="en-US"/>
          </a:p>
        </p:txBody>
      </p:sp>
    </p:spTree>
    <p:extLst>
      <p:ext uri="{BB962C8B-B14F-4D97-AF65-F5344CB8AC3E}">
        <p14:creationId xmlns:p14="http://schemas.microsoft.com/office/powerpoint/2010/main" val="413560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7DF8-EE14-4A22-9473-34773C2CCD3C}" type="datetimeFigureOut">
              <a:rPr kumimoji="1" lang="ja-JP" altLang="en-US" smtClean="0"/>
              <a:pPr/>
              <a:t>2025/3/31</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C:\Users\Nozomu.T\Documents\PCG-Z1P\&#31070;&#27503;&#23398;&#27503;\&#27503;&#12392;&#12362;&#21475;&#12398;&#12362;&#35441;&#12288;&#23567;&#23398;&#20013;&#39640;&#23398;&#24180;\&#65288;&#26085;&#23398;&#27503;&#65289;\&#12416;&#12375;&#27503;&#20104;&#38450;&#22823;&#20316;&#25126;&#12540;CO&#12387;&#12390;&#12394;&#65374;&#12395;&#65311;&#12540;&#65288;&#26085;&#23398;&#27503;&#65289;\P_14_20.wav"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90" name="P_14_20.wav">
            <a:hlinkClick r:id="" action="ppaction://media"/>
          </p:cNvPr>
          <p:cNvPicPr>
            <a:picLocks noRot="1" noChangeAspect="1" noChangeArrowheads="1"/>
          </p:cNvPicPr>
          <p:nvPr>
            <a:audi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1"/>
          <p:cNvSpPr txBox="1">
            <a:spLocks/>
          </p:cNvSpPr>
          <p:nvPr/>
        </p:nvSpPr>
        <p:spPr>
          <a:xfrm>
            <a:off x="2047536" y="428044"/>
            <a:ext cx="8229600" cy="114300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b="1" dirty="0">
                <a:solidFill>
                  <a:srgbClr val="002570"/>
                </a:solidFill>
                <a:latin typeface="+mj-ea"/>
              </a:rPr>
              <a:t>歯と口の中のふしぎ</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046" y="2306018"/>
            <a:ext cx="2869011" cy="2255687"/>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9617" y="2306018"/>
            <a:ext cx="2737451" cy="2255687"/>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5945" y="2306018"/>
            <a:ext cx="2792782" cy="2255687"/>
          </a:xfrm>
          <a:prstGeom prst="rect">
            <a:avLst/>
          </a:prstGeom>
        </p:spPr>
      </p:pic>
      <p:sp>
        <p:nvSpPr>
          <p:cNvPr id="10" name="右矢印 9"/>
          <p:cNvSpPr/>
          <p:nvPr/>
        </p:nvSpPr>
        <p:spPr>
          <a:xfrm>
            <a:off x="4455975" y="3180115"/>
            <a:ext cx="279050" cy="54649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p>
        </p:txBody>
      </p:sp>
      <p:sp>
        <p:nvSpPr>
          <p:cNvPr id="11" name="右矢印 10"/>
          <p:cNvSpPr/>
          <p:nvPr/>
        </p:nvSpPr>
        <p:spPr>
          <a:xfrm>
            <a:off x="7609193" y="3191544"/>
            <a:ext cx="248477" cy="5236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p>
        </p:txBody>
      </p:sp>
      <p:pic>
        <p:nvPicPr>
          <p:cNvPr id="20484" name="Picture 4" descr="22-脱灰"/>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65" t="4762" r="-4218" b="-2308"/>
          <a:stretch/>
        </p:blipFill>
        <p:spPr bwMode="auto">
          <a:xfrm>
            <a:off x="4572000" y="2815771"/>
            <a:ext cx="3157172" cy="118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p:cNvSpPr txBox="1"/>
          <p:nvPr/>
        </p:nvSpPr>
        <p:spPr>
          <a:xfrm>
            <a:off x="1642743" y="4990089"/>
            <a:ext cx="2533066" cy="707886"/>
          </a:xfrm>
          <a:prstGeom prst="rect">
            <a:avLst/>
          </a:prstGeom>
          <a:noFill/>
        </p:spPr>
        <p:txBody>
          <a:bodyPr wrap="none" rtlCol="0">
            <a:spAutoFit/>
          </a:bodyPr>
          <a:lstStyle/>
          <a:p>
            <a:r>
              <a:rPr lang="ja-JP" altLang="en-US" sz="2000" b="1" dirty="0">
                <a:solidFill>
                  <a:schemeClr val="bg1"/>
                </a:solidFill>
                <a:latin typeface="+mn-ea"/>
              </a:rPr>
              <a:t>歯の表面には</a:t>
            </a:r>
            <a:endParaRPr lang="en-US" altLang="ja-JP" sz="2000" b="1" dirty="0">
              <a:solidFill>
                <a:schemeClr val="bg1"/>
              </a:solidFill>
              <a:latin typeface="+mn-ea"/>
            </a:endParaRPr>
          </a:p>
          <a:p>
            <a:r>
              <a:rPr lang="ja-JP" altLang="en-US" sz="2000" b="1" dirty="0">
                <a:solidFill>
                  <a:schemeClr val="bg1"/>
                </a:solidFill>
                <a:latin typeface="+mn-ea"/>
              </a:rPr>
              <a:t>プラークが付いている</a:t>
            </a:r>
          </a:p>
        </p:txBody>
      </p:sp>
      <p:sp>
        <p:nvSpPr>
          <p:cNvPr id="21" name="テキスト ボックス 20"/>
          <p:cNvSpPr txBox="1"/>
          <p:nvPr/>
        </p:nvSpPr>
        <p:spPr>
          <a:xfrm>
            <a:off x="4674578" y="4990089"/>
            <a:ext cx="3082895" cy="707886"/>
          </a:xfrm>
          <a:prstGeom prst="rect">
            <a:avLst/>
          </a:prstGeom>
          <a:noFill/>
        </p:spPr>
        <p:txBody>
          <a:bodyPr wrap="none" rtlCol="0">
            <a:spAutoFit/>
          </a:bodyPr>
          <a:lstStyle/>
          <a:p>
            <a:r>
              <a:rPr lang="ja-JP" altLang="en-US" sz="2000" b="1" dirty="0">
                <a:solidFill>
                  <a:schemeClr val="bg1"/>
                </a:solidFill>
                <a:latin typeface="+mn-ea"/>
              </a:rPr>
              <a:t>甘いものを食べると細菌が</a:t>
            </a:r>
            <a:endParaRPr lang="en-US" altLang="ja-JP" sz="2000" b="1" dirty="0">
              <a:solidFill>
                <a:schemeClr val="bg1"/>
              </a:solidFill>
              <a:latin typeface="+mn-ea"/>
            </a:endParaRPr>
          </a:p>
          <a:p>
            <a:r>
              <a:rPr lang="ja-JP" altLang="en-US" sz="2000" b="1" dirty="0">
                <a:solidFill>
                  <a:schemeClr val="bg1"/>
                </a:solidFill>
                <a:latin typeface="+mn-ea"/>
              </a:rPr>
              <a:t>取り込み、</a:t>
            </a:r>
            <a:r>
              <a:rPr lang="ja-JP" altLang="en-US" sz="2000" b="1" dirty="0">
                <a:solidFill>
                  <a:srgbClr val="FF0000"/>
                </a:solidFill>
                <a:latin typeface="+mn-ea"/>
              </a:rPr>
              <a:t>酸</a:t>
            </a:r>
            <a:r>
              <a:rPr lang="ja-JP" altLang="en-US" sz="2000" b="1" dirty="0">
                <a:solidFill>
                  <a:schemeClr val="bg1"/>
                </a:solidFill>
                <a:latin typeface="+mn-ea"/>
              </a:rPr>
              <a:t>を出す</a:t>
            </a:r>
          </a:p>
        </p:txBody>
      </p:sp>
      <p:sp>
        <p:nvSpPr>
          <p:cNvPr id="22" name="テキスト ボックス 21"/>
          <p:cNvSpPr txBox="1"/>
          <p:nvPr/>
        </p:nvSpPr>
        <p:spPr>
          <a:xfrm>
            <a:off x="8256241" y="4990090"/>
            <a:ext cx="2740793" cy="1015663"/>
          </a:xfrm>
          <a:prstGeom prst="rect">
            <a:avLst/>
          </a:prstGeom>
          <a:noFill/>
        </p:spPr>
        <p:txBody>
          <a:bodyPr wrap="square" rtlCol="0">
            <a:spAutoFit/>
          </a:bodyPr>
          <a:lstStyle/>
          <a:p>
            <a:r>
              <a:rPr lang="ja-JP" altLang="en-US" sz="2000" b="1" dirty="0">
                <a:solidFill>
                  <a:schemeClr val="bg1"/>
                </a:solidFill>
                <a:latin typeface="+mn-ea"/>
              </a:rPr>
              <a:t>細菌が出した</a:t>
            </a:r>
            <a:r>
              <a:rPr lang="ja-JP" altLang="en-US" sz="2000" b="1" dirty="0">
                <a:solidFill>
                  <a:srgbClr val="FF0000"/>
                </a:solidFill>
                <a:latin typeface="+mn-ea"/>
              </a:rPr>
              <a:t>酸</a:t>
            </a:r>
            <a:r>
              <a:rPr lang="ja-JP" altLang="en-US" sz="2000" b="1" dirty="0">
                <a:solidFill>
                  <a:schemeClr val="bg1"/>
                </a:solidFill>
                <a:latin typeface="+mn-ea"/>
              </a:rPr>
              <a:t>で</a:t>
            </a:r>
            <a:endParaRPr lang="en-US" altLang="ja-JP" sz="2000" b="1" dirty="0">
              <a:solidFill>
                <a:schemeClr val="bg1"/>
              </a:solidFill>
              <a:latin typeface="+mn-ea"/>
            </a:endParaRPr>
          </a:p>
          <a:p>
            <a:r>
              <a:rPr lang="ja-JP" altLang="en-US" sz="2000" b="1" dirty="0">
                <a:solidFill>
                  <a:schemeClr val="bg1"/>
                </a:solidFill>
                <a:latin typeface="+mn-ea"/>
              </a:rPr>
              <a:t>カルシウムなどが</a:t>
            </a:r>
            <a:endParaRPr lang="en-US" altLang="ja-JP" sz="2000" b="1" dirty="0">
              <a:solidFill>
                <a:schemeClr val="bg1"/>
              </a:solidFill>
              <a:latin typeface="+mn-ea"/>
            </a:endParaRPr>
          </a:p>
          <a:p>
            <a:r>
              <a:rPr lang="ja-JP" altLang="en-US" sz="2000" b="1" dirty="0">
                <a:solidFill>
                  <a:schemeClr val="bg1"/>
                </a:solidFill>
                <a:latin typeface="+mn-ea"/>
              </a:rPr>
              <a:t>溶けだしていく</a:t>
            </a:r>
          </a:p>
        </p:txBody>
      </p:sp>
      <p:sp>
        <p:nvSpPr>
          <p:cNvPr id="3" name="テキスト ボックス 2">
            <a:extLst>
              <a:ext uri="{FF2B5EF4-FFF2-40B4-BE49-F238E27FC236}">
                <a16:creationId xmlns:a16="http://schemas.microsoft.com/office/drawing/2014/main" id="{DC89A68E-CDEE-AE06-8A2C-A201E1AAC886}"/>
              </a:ext>
            </a:extLst>
          </p:cNvPr>
          <p:cNvSpPr txBox="1"/>
          <p:nvPr/>
        </p:nvSpPr>
        <p:spPr>
          <a:xfrm>
            <a:off x="6766106" y="4852237"/>
            <a:ext cx="684803" cy="261610"/>
          </a:xfrm>
          <a:prstGeom prst="rect">
            <a:avLst/>
          </a:prstGeom>
          <a:noFill/>
        </p:spPr>
        <p:txBody>
          <a:bodyPr wrap="none" rtlCol="0">
            <a:spAutoFit/>
          </a:bodyPr>
          <a:lstStyle/>
          <a:p>
            <a:r>
              <a:rPr lang="ja-JP" altLang="en-US" sz="1100" b="1" dirty="0">
                <a:solidFill>
                  <a:schemeClr val="bg1"/>
                </a:solidFill>
                <a:latin typeface="+mn-ea"/>
              </a:rPr>
              <a:t>さいきん</a:t>
            </a:r>
          </a:p>
        </p:txBody>
      </p:sp>
      <p:sp>
        <p:nvSpPr>
          <p:cNvPr id="4" name="テキスト ボックス 3">
            <a:extLst>
              <a:ext uri="{FF2B5EF4-FFF2-40B4-BE49-F238E27FC236}">
                <a16:creationId xmlns:a16="http://schemas.microsoft.com/office/drawing/2014/main" id="{D0BA4D37-7EAD-E710-3F3A-79E4BEE102A8}"/>
              </a:ext>
            </a:extLst>
          </p:cNvPr>
          <p:cNvSpPr txBox="1"/>
          <p:nvPr/>
        </p:nvSpPr>
        <p:spPr>
          <a:xfrm>
            <a:off x="8275417" y="4852237"/>
            <a:ext cx="684803" cy="261610"/>
          </a:xfrm>
          <a:prstGeom prst="rect">
            <a:avLst/>
          </a:prstGeom>
          <a:noFill/>
        </p:spPr>
        <p:txBody>
          <a:bodyPr wrap="none" rtlCol="0">
            <a:spAutoFit/>
          </a:bodyPr>
          <a:lstStyle/>
          <a:p>
            <a:r>
              <a:rPr lang="ja-JP" altLang="en-US" sz="1100" b="1" dirty="0">
                <a:solidFill>
                  <a:schemeClr val="bg1"/>
                </a:solidFill>
                <a:latin typeface="+mn-ea"/>
              </a:rPr>
              <a:t>さいきん</a:t>
            </a:r>
          </a:p>
        </p:txBody>
      </p:sp>
    </p:spTree>
    <p:extLst>
      <p:ext uri="{BB962C8B-B14F-4D97-AF65-F5344CB8AC3E}">
        <p14:creationId xmlns:p14="http://schemas.microsoft.com/office/powerpoint/2010/main" val="3061985482"/>
      </p:ext>
    </p:extLst>
  </p:cSld>
  <p:clrMapOvr>
    <a:masterClrMapping/>
  </p:clrMapOvr>
  <mc:AlternateContent xmlns:mc="http://schemas.openxmlformats.org/markup-compatibility/2006" xmlns:p14="http://schemas.microsoft.com/office/powerpoint/2010/main">
    <mc:Choice Requires="p14">
      <p:transition spd="slow" p14:dur="2000" advTm="121000"/>
    </mc:Choice>
    <mc:Fallback xmlns="">
      <p:transition spd="slow" advTm="12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10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1000"/>
                                        <p:tgtEl>
                                          <p:spTgt spid="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1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0484"/>
                                        </p:tgtEl>
                                        <p:attrNameLst>
                                          <p:attrName>style.visibility</p:attrName>
                                        </p:attrNameLst>
                                      </p:cBhvr>
                                      <p:to>
                                        <p:strVal val="visible"/>
                                      </p:to>
                                    </p:set>
                                    <p:animEffect transition="in" filter="checkerboard(across)">
                                      <p:cBhvr>
                                        <p:cTn id="37" dur="1000"/>
                                        <p:tgtEl>
                                          <p:spTgt spid="2048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20490"/>
                </p:tgtEl>
              </p:cMediaNode>
            </p:audio>
          </p:childTnLst>
        </p:cTn>
      </p:par>
    </p:tnLst>
    <p:bldLst>
      <p:bldP spid="10" grpId="0" animBg="1"/>
      <p:bldP spid="11" grpId="0" animBg="1"/>
      <p:bldP spid="20" grpId="0"/>
      <p:bldP spid="21" grpId="0"/>
      <p:bldP spid="2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471" y="2276872"/>
            <a:ext cx="2880383" cy="2248318"/>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3784" y="2276872"/>
            <a:ext cx="2857547" cy="224831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261" y="2276872"/>
            <a:ext cx="2843808" cy="2248318"/>
          </a:xfrm>
          <a:prstGeom prst="rect">
            <a:avLst/>
          </a:prstGeom>
        </p:spPr>
      </p:pic>
      <p:pic>
        <p:nvPicPr>
          <p:cNvPr id="8" name="Picture 4" descr="30-再石灰化"/>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5820" y="2736107"/>
            <a:ext cx="3240360" cy="132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1520524" y="4850556"/>
            <a:ext cx="2901756" cy="707886"/>
          </a:xfrm>
          <a:prstGeom prst="rect">
            <a:avLst/>
          </a:prstGeom>
          <a:noFill/>
        </p:spPr>
        <p:txBody>
          <a:bodyPr wrap="none" rtlCol="0">
            <a:spAutoFit/>
          </a:bodyPr>
          <a:lstStyle/>
          <a:p>
            <a:r>
              <a:rPr lang="ja-JP" altLang="en-US" sz="2000" b="1" dirty="0">
                <a:solidFill>
                  <a:schemeClr val="bg1"/>
                </a:solidFill>
              </a:rPr>
              <a:t>このような状態がつづくと</a:t>
            </a:r>
            <a:endParaRPr lang="en-US" altLang="ja-JP" sz="2000" b="1" dirty="0">
              <a:solidFill>
                <a:schemeClr val="bg1"/>
              </a:solidFill>
            </a:endParaRPr>
          </a:p>
          <a:p>
            <a:r>
              <a:rPr lang="ja-JP" altLang="en-US" sz="2000" b="1" dirty="0">
                <a:solidFill>
                  <a:schemeClr val="bg1"/>
                </a:solidFill>
              </a:rPr>
              <a:t>むし歯になりますが</a:t>
            </a:r>
          </a:p>
        </p:txBody>
      </p:sp>
      <p:sp>
        <p:nvSpPr>
          <p:cNvPr id="10" name="テキスト ボックス 9"/>
          <p:cNvSpPr txBox="1"/>
          <p:nvPr/>
        </p:nvSpPr>
        <p:spPr>
          <a:xfrm>
            <a:off x="4669734" y="4838471"/>
            <a:ext cx="3036497" cy="1154162"/>
          </a:xfrm>
          <a:prstGeom prst="rect">
            <a:avLst/>
          </a:prstGeom>
          <a:noFill/>
        </p:spPr>
        <p:txBody>
          <a:bodyPr wrap="square" rtlCol="0">
            <a:spAutoFit/>
          </a:bodyPr>
          <a:lstStyle/>
          <a:p>
            <a:r>
              <a:rPr lang="ja-JP" altLang="en-US" sz="2000" b="1" dirty="0">
                <a:solidFill>
                  <a:schemeClr val="bg1"/>
                </a:solidFill>
              </a:rPr>
              <a:t>だ液には</a:t>
            </a:r>
            <a:r>
              <a:rPr lang="ja-JP" altLang="en-US" sz="2000" b="1" dirty="0">
                <a:solidFill>
                  <a:srgbClr val="FF0000"/>
                </a:solidFill>
              </a:rPr>
              <a:t>酸</a:t>
            </a:r>
            <a:r>
              <a:rPr lang="ja-JP" altLang="en-US" sz="2000" b="1" dirty="0">
                <a:solidFill>
                  <a:schemeClr val="bg1"/>
                </a:solidFill>
              </a:rPr>
              <a:t>を洗い流して</a:t>
            </a:r>
            <a:endParaRPr lang="en-US" altLang="ja-JP" sz="2000" b="1" dirty="0">
              <a:solidFill>
                <a:schemeClr val="bg1"/>
              </a:solidFill>
            </a:endParaRPr>
          </a:p>
          <a:p>
            <a:r>
              <a:rPr lang="ja-JP" altLang="en-US" sz="800" b="1" dirty="0">
                <a:solidFill>
                  <a:schemeClr val="bg1"/>
                </a:solidFill>
              </a:rPr>
              <a:t>　　　　　　　　</a:t>
            </a:r>
            <a:r>
              <a:rPr lang="ja-JP" altLang="en-US" sz="900" b="1" dirty="0" err="1">
                <a:solidFill>
                  <a:schemeClr val="bg1"/>
                </a:solidFill>
              </a:rPr>
              <a:t>じょ</a:t>
            </a:r>
            <a:r>
              <a:rPr lang="ja-JP" altLang="en-US" sz="900" b="1" dirty="0">
                <a:solidFill>
                  <a:schemeClr val="bg1"/>
                </a:solidFill>
              </a:rPr>
              <a:t>うたい</a:t>
            </a:r>
            <a:endParaRPr lang="en-US" altLang="ja-JP" sz="900" b="1" dirty="0">
              <a:solidFill>
                <a:schemeClr val="bg1"/>
              </a:solidFill>
            </a:endParaRPr>
          </a:p>
          <a:p>
            <a:r>
              <a:rPr lang="ja-JP" altLang="en-US" sz="2000" b="1" dirty="0">
                <a:solidFill>
                  <a:schemeClr val="bg1"/>
                </a:solidFill>
              </a:rPr>
              <a:t>元の状態に戻す働きが    あります</a:t>
            </a:r>
          </a:p>
        </p:txBody>
      </p:sp>
      <p:sp>
        <p:nvSpPr>
          <p:cNvPr id="11" name="テキスト ボックス 10"/>
          <p:cNvSpPr txBox="1"/>
          <p:nvPr/>
        </p:nvSpPr>
        <p:spPr>
          <a:xfrm>
            <a:off x="8050340" y="4859852"/>
            <a:ext cx="2417650" cy="707886"/>
          </a:xfrm>
          <a:prstGeom prst="rect">
            <a:avLst/>
          </a:prstGeom>
          <a:noFill/>
        </p:spPr>
        <p:txBody>
          <a:bodyPr wrap="none" rtlCol="0">
            <a:spAutoFit/>
          </a:bodyPr>
          <a:lstStyle/>
          <a:p>
            <a:r>
              <a:rPr lang="ja-JP" altLang="en-US" sz="2000" b="1" dirty="0">
                <a:solidFill>
                  <a:schemeClr val="bg1"/>
                </a:solidFill>
              </a:rPr>
              <a:t>だ液は歯を守る</a:t>
            </a:r>
            <a:endParaRPr lang="en-US" altLang="ja-JP" sz="2000" b="1" dirty="0">
              <a:solidFill>
                <a:schemeClr val="bg1"/>
              </a:solidFill>
            </a:endParaRPr>
          </a:p>
          <a:p>
            <a:r>
              <a:rPr lang="ja-JP" altLang="en-US" sz="2000" b="1" dirty="0">
                <a:solidFill>
                  <a:schemeClr val="bg1"/>
                </a:solidFill>
              </a:rPr>
              <a:t>強い味方なのですね</a:t>
            </a:r>
          </a:p>
        </p:txBody>
      </p:sp>
      <p:sp>
        <p:nvSpPr>
          <p:cNvPr id="20" name="タイトル 19"/>
          <p:cNvSpPr>
            <a:spLocks noGrp="1"/>
          </p:cNvSpPr>
          <p:nvPr>
            <p:ph type="title"/>
          </p:nvPr>
        </p:nvSpPr>
        <p:spPr/>
        <p:txBody>
          <a:bodyPr>
            <a:normAutofit/>
          </a:bodyPr>
          <a:lstStyle/>
          <a:p>
            <a:r>
              <a:rPr lang="ja-JP" altLang="en-US" sz="5400" b="1" dirty="0">
                <a:solidFill>
                  <a:srgbClr val="002570"/>
                </a:solidFill>
              </a:rPr>
              <a:t>歯と口の中のふしぎ</a:t>
            </a:r>
            <a:endParaRPr lang="ja-JP" altLang="en-US" sz="5400" dirty="0">
              <a:solidFill>
                <a:srgbClr val="002570"/>
              </a:solidFill>
            </a:endParaRPr>
          </a:p>
        </p:txBody>
      </p:sp>
      <p:sp>
        <p:nvSpPr>
          <p:cNvPr id="21" name="右矢印 20"/>
          <p:cNvSpPr/>
          <p:nvPr/>
        </p:nvSpPr>
        <p:spPr>
          <a:xfrm>
            <a:off x="4429127" y="3112999"/>
            <a:ext cx="240606"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p>
        </p:txBody>
      </p:sp>
      <p:sp>
        <p:nvSpPr>
          <p:cNvPr id="22" name="右矢印 21"/>
          <p:cNvSpPr/>
          <p:nvPr/>
        </p:nvSpPr>
        <p:spPr>
          <a:xfrm>
            <a:off x="7565397" y="3112999"/>
            <a:ext cx="240606"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p>
        </p:txBody>
      </p:sp>
      <p:sp>
        <p:nvSpPr>
          <p:cNvPr id="23" name="テキスト ボックス 22"/>
          <p:cNvSpPr txBox="1"/>
          <p:nvPr/>
        </p:nvSpPr>
        <p:spPr>
          <a:xfrm>
            <a:off x="4727849" y="4725144"/>
            <a:ext cx="922211" cy="230832"/>
          </a:xfrm>
          <a:prstGeom prst="rect">
            <a:avLst/>
          </a:prstGeom>
          <a:noFill/>
        </p:spPr>
        <p:txBody>
          <a:bodyPr wrap="square" rtlCol="0">
            <a:spAutoFit/>
          </a:bodyPr>
          <a:lstStyle/>
          <a:p>
            <a:r>
              <a:rPr lang="ja-JP" altLang="en-US" sz="900" b="1" dirty="0">
                <a:solidFill>
                  <a:schemeClr val="bg1"/>
                </a:solidFill>
              </a:rPr>
              <a:t> 　　  えき</a:t>
            </a:r>
          </a:p>
        </p:txBody>
      </p:sp>
      <p:sp>
        <p:nvSpPr>
          <p:cNvPr id="24" name="テキスト ボックス 23"/>
          <p:cNvSpPr txBox="1"/>
          <p:nvPr/>
        </p:nvSpPr>
        <p:spPr>
          <a:xfrm flipH="1">
            <a:off x="8294998" y="4725144"/>
            <a:ext cx="681322" cy="230832"/>
          </a:xfrm>
          <a:prstGeom prst="rect">
            <a:avLst/>
          </a:prstGeom>
          <a:noFill/>
        </p:spPr>
        <p:txBody>
          <a:bodyPr wrap="square" rtlCol="0">
            <a:spAutoFit/>
          </a:bodyPr>
          <a:lstStyle/>
          <a:p>
            <a:r>
              <a:rPr lang="ja-JP" altLang="en-US" sz="900" b="1" dirty="0">
                <a:solidFill>
                  <a:schemeClr val="bg1"/>
                </a:solidFill>
              </a:rPr>
              <a:t>えき</a:t>
            </a:r>
          </a:p>
        </p:txBody>
      </p:sp>
      <p:sp>
        <p:nvSpPr>
          <p:cNvPr id="25" name="テキスト ボックス 24"/>
          <p:cNvSpPr txBox="1"/>
          <p:nvPr/>
        </p:nvSpPr>
        <p:spPr>
          <a:xfrm>
            <a:off x="2639617" y="4707666"/>
            <a:ext cx="655949" cy="230832"/>
          </a:xfrm>
          <a:prstGeom prst="rect">
            <a:avLst/>
          </a:prstGeom>
          <a:noFill/>
        </p:spPr>
        <p:txBody>
          <a:bodyPr wrap="none" rtlCol="0">
            <a:spAutoFit/>
          </a:bodyPr>
          <a:lstStyle/>
          <a:p>
            <a:r>
              <a:rPr lang="ja-JP" altLang="en-US" sz="900" b="1" dirty="0" err="1">
                <a:solidFill>
                  <a:schemeClr val="bg1"/>
                </a:solidFill>
              </a:rPr>
              <a:t>じょ</a:t>
            </a:r>
            <a:r>
              <a:rPr lang="ja-JP" altLang="en-US" sz="900" b="1" dirty="0">
                <a:solidFill>
                  <a:schemeClr val="bg1"/>
                </a:solidFill>
              </a:rPr>
              <a:t>うたい</a:t>
            </a:r>
          </a:p>
        </p:txBody>
      </p:sp>
    </p:spTree>
    <p:extLst>
      <p:ext uri="{BB962C8B-B14F-4D97-AF65-F5344CB8AC3E}">
        <p14:creationId xmlns:p14="http://schemas.microsoft.com/office/powerpoint/2010/main" val="22173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1000"/>
                                        <p:tgtEl>
                                          <p:spTgt spid="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10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1000"/>
                                        <p:tgtEl>
                                          <p:spTgt spid="7"/>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heckerboard(across)">
                                      <p:cBhvr>
                                        <p:cTn id="35" dur="10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1" grpId="0" animBg="1"/>
      <p:bldP spid="22" grpId="0" animBg="1"/>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256"/>
            <a:ext cx="8229600" cy="1143000"/>
          </a:xfrm>
        </p:spPr>
        <p:txBody>
          <a:bodyPr>
            <a:normAutofit/>
          </a:bodyPr>
          <a:lstStyle/>
          <a:p>
            <a:r>
              <a:rPr lang="ja-JP" altLang="en-US" sz="5400" b="1" dirty="0">
                <a:solidFill>
                  <a:srgbClr val="002570"/>
                </a:solidFill>
              </a:rPr>
              <a:t>むし歯と健康な歯</a:t>
            </a:r>
          </a:p>
        </p:txBody>
      </p:sp>
      <p:pic>
        <p:nvPicPr>
          <p:cNvPr id="4" name="Picture 6" descr="P2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291" y="908720"/>
            <a:ext cx="3616668" cy="320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27-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1040" y="914400"/>
            <a:ext cx="3653392" cy="323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1-00"/>
          <p:cNvPicPr>
            <a:picLocks noChangeAspect="1" noChangeArrowheads="1"/>
          </p:cNvPicPr>
          <p:nvPr/>
        </p:nvPicPr>
        <p:blipFill>
          <a:blip r:embed="rId5" cstate="print">
            <a:extLst>
              <a:ext uri="{28A0092B-C50C-407E-A947-70E740481C1C}">
                <a14:useLocalDpi xmlns:a14="http://schemas.microsoft.com/office/drawing/2010/main" val="0"/>
              </a:ext>
            </a:extLst>
          </a:blip>
          <a:srcRect l="27170" t="60509" r="30313"/>
          <a:stretch>
            <a:fillRect/>
          </a:stretch>
        </p:blipFill>
        <p:spPr bwMode="auto">
          <a:xfrm>
            <a:off x="4079776" y="4437112"/>
            <a:ext cx="3888432" cy="270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351584" y="5661249"/>
            <a:ext cx="1741182" cy="769441"/>
          </a:xfrm>
          <a:prstGeom prst="rect">
            <a:avLst/>
          </a:prstGeom>
          <a:noFill/>
        </p:spPr>
        <p:txBody>
          <a:bodyPr wrap="none" rtlCol="0">
            <a:spAutoFit/>
          </a:bodyPr>
          <a:lstStyle/>
          <a:p>
            <a:r>
              <a:rPr lang="ja-JP" altLang="en-US" sz="4400" b="1" dirty="0">
                <a:solidFill>
                  <a:srgbClr val="FF0000"/>
                </a:solidFill>
              </a:rPr>
              <a:t>むし歯</a:t>
            </a:r>
          </a:p>
        </p:txBody>
      </p:sp>
      <p:sp>
        <p:nvSpPr>
          <p:cNvPr id="9" name="テキスト ボックス 8"/>
          <p:cNvSpPr txBox="1"/>
          <p:nvPr/>
        </p:nvSpPr>
        <p:spPr>
          <a:xfrm>
            <a:off x="8112224" y="5622340"/>
            <a:ext cx="2387192" cy="769441"/>
          </a:xfrm>
          <a:prstGeom prst="rect">
            <a:avLst/>
          </a:prstGeom>
          <a:noFill/>
        </p:spPr>
        <p:txBody>
          <a:bodyPr wrap="none" rtlCol="0">
            <a:spAutoFit/>
          </a:bodyPr>
          <a:lstStyle/>
          <a:p>
            <a:r>
              <a:rPr lang="ja-JP" altLang="en-US" sz="4400" b="1" dirty="0">
                <a:solidFill>
                  <a:srgbClr val="92D050"/>
                </a:solidFill>
              </a:rPr>
              <a:t>健康な歯</a:t>
            </a:r>
          </a:p>
        </p:txBody>
      </p:sp>
      <p:grpSp>
        <p:nvGrpSpPr>
          <p:cNvPr id="11" name="グループ化 10"/>
          <p:cNvGrpSpPr/>
          <p:nvPr/>
        </p:nvGrpSpPr>
        <p:grpSpPr>
          <a:xfrm>
            <a:off x="4367808" y="4437112"/>
            <a:ext cx="3888432" cy="2708724"/>
            <a:chOff x="2699792" y="4032644"/>
            <a:chExt cx="3888432" cy="2708724"/>
          </a:xfrm>
        </p:grpSpPr>
        <p:pic>
          <p:nvPicPr>
            <p:cNvPr id="12" name="Picture 5" descr="31-00"/>
            <p:cNvPicPr>
              <a:picLocks noChangeAspect="1" noChangeArrowheads="1"/>
            </p:cNvPicPr>
            <p:nvPr/>
          </p:nvPicPr>
          <p:blipFill>
            <a:blip r:embed="rId5" cstate="print">
              <a:extLst>
                <a:ext uri="{28A0092B-C50C-407E-A947-70E740481C1C}">
                  <a14:useLocalDpi xmlns:a14="http://schemas.microsoft.com/office/drawing/2010/main" val="0"/>
                </a:ext>
              </a:extLst>
            </a:blip>
            <a:srcRect l="27170" t="60509" r="30313"/>
            <a:stretch>
              <a:fillRect/>
            </a:stretch>
          </p:blipFill>
          <p:spPr bwMode="auto">
            <a:xfrm flipH="1">
              <a:off x="2699792" y="4032644"/>
              <a:ext cx="3888432" cy="270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円/楕円 12"/>
            <p:cNvSpPr/>
            <p:nvPr/>
          </p:nvSpPr>
          <p:spPr>
            <a:xfrm>
              <a:off x="2771800" y="4221088"/>
              <a:ext cx="1260000" cy="1260000"/>
            </a:xfrm>
            <a:prstGeom prst="ellipse">
              <a:avLst/>
            </a:prstGeom>
            <a:solidFill>
              <a:srgbClr val="FF66CC"/>
            </a:solidFill>
            <a:ln>
              <a:noFill/>
            </a:ln>
            <a:effectLst>
              <a:innerShdw blurRad="457200" dist="50800" dir="2700000">
                <a:schemeClr val="bg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円/楕円 13"/>
            <p:cNvSpPr/>
            <p:nvPr/>
          </p:nvSpPr>
          <p:spPr>
            <a:xfrm>
              <a:off x="4716016" y="4149081"/>
              <a:ext cx="1728019" cy="1693801"/>
            </a:xfrm>
            <a:prstGeom prst="ellipse">
              <a:avLst/>
            </a:prstGeom>
            <a:solidFill>
              <a:srgbClr val="00FFFF"/>
            </a:solidFill>
            <a:ln>
              <a:noFill/>
            </a:ln>
            <a:effectLst>
              <a:innerShdw blurRad="495300" dist="50800" dir="1800000">
                <a:schemeClr val="bg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円/楕円 14"/>
            <p:cNvSpPr/>
            <p:nvPr/>
          </p:nvSpPr>
          <p:spPr>
            <a:xfrm>
              <a:off x="5076056" y="4365104"/>
              <a:ext cx="576064" cy="576064"/>
            </a:xfrm>
            <a:prstGeom prst="ellipse">
              <a:avLst/>
            </a:prstGeom>
            <a:solidFill>
              <a:schemeClr val="tx1"/>
            </a:solidFill>
            <a:ln>
              <a:noFill/>
            </a:ln>
            <a:effectLst>
              <a:innerShdw blurRad="139700" dir="21540000">
                <a:schemeClr val="tx1"/>
              </a:inn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円/楕円 15"/>
            <p:cNvSpPr/>
            <p:nvPr/>
          </p:nvSpPr>
          <p:spPr>
            <a:xfrm>
              <a:off x="2915816" y="4293096"/>
              <a:ext cx="576064" cy="576064"/>
            </a:xfrm>
            <a:prstGeom prst="ellipse">
              <a:avLst/>
            </a:prstGeom>
            <a:solidFill>
              <a:schemeClr val="tx1"/>
            </a:solidFill>
            <a:ln>
              <a:noFill/>
            </a:ln>
            <a:effectLst>
              <a:innerShdw blurRad="139700" dir="21540000">
                <a:schemeClr val="tx1"/>
              </a:inn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976487" y="4695527"/>
              <a:ext cx="803425" cy="461665"/>
            </a:xfrm>
            <a:prstGeom prst="rect">
              <a:avLst/>
            </a:prstGeom>
            <a:noFill/>
          </p:spPr>
          <p:txBody>
            <a:bodyPr wrap="none" lIns="91440" tIns="45720" rIns="91440" bIns="45720">
              <a:spAutoFit/>
            </a:bodyPr>
            <a:lstStyle/>
            <a:p>
              <a:pPr algn="ctr"/>
              <a:r>
                <a:rPr lang="ja-JP" altLang="en-US" sz="2400" dirty="0">
                  <a:ln w="3175">
                    <a:solidFill>
                      <a:srgbClr val="FF3399"/>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脱灰</a:t>
              </a:r>
            </a:p>
          </p:txBody>
        </p:sp>
        <p:sp>
          <p:nvSpPr>
            <p:cNvPr id="18" name="正方形/長方形 17"/>
            <p:cNvSpPr/>
            <p:nvPr/>
          </p:nvSpPr>
          <p:spPr>
            <a:xfrm>
              <a:off x="4976503" y="4901098"/>
              <a:ext cx="1210588" cy="400110"/>
            </a:xfrm>
            <a:prstGeom prst="rect">
              <a:avLst/>
            </a:prstGeom>
            <a:noFill/>
          </p:spPr>
          <p:txBody>
            <a:bodyPr wrap="none" lIns="91440" tIns="45720" rIns="91440" bIns="45720">
              <a:spAutoFit/>
            </a:bodyPr>
            <a:lstStyle/>
            <a:p>
              <a:pPr algn="ctr"/>
              <a:r>
                <a:rPr lang="ja-JP" altLang="en-US" sz="2000" dirty="0">
                  <a:ln w="3175">
                    <a:solidFill>
                      <a:srgbClr val="00B0F0"/>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再石灰化</a:t>
              </a:r>
              <a:endParaRPr lang="ja-JP" altLang="en-US" sz="2000" dirty="0">
                <a:ln w="3175">
                  <a:solidFill>
                    <a:srgbClr val="00B0F0"/>
                  </a:solidFill>
                  <a:prstDash val="solid"/>
                  <a:miter lim="800000"/>
                </a:ln>
                <a:effectLst>
                  <a:outerShdw blurRad="25500" dist="23000" dir="7020000" algn="tl">
                    <a:srgbClr val="000000">
                      <a:alpha val="50000"/>
                    </a:srgbClr>
                  </a:outerShdw>
                </a:effectLst>
              </a:endParaRPr>
            </a:p>
          </p:txBody>
        </p:sp>
        <p:sp>
          <p:nvSpPr>
            <p:cNvPr id="19" name="正方形/長方形 18"/>
            <p:cNvSpPr/>
            <p:nvPr/>
          </p:nvSpPr>
          <p:spPr>
            <a:xfrm>
              <a:off x="2980190" y="4581128"/>
              <a:ext cx="800219" cy="276999"/>
            </a:xfrm>
            <a:prstGeom prst="rect">
              <a:avLst/>
            </a:prstGeom>
            <a:noFill/>
          </p:spPr>
          <p:txBody>
            <a:bodyPr wrap="none" lIns="91440" tIns="45720" rIns="91440" bIns="45720">
              <a:spAutoFit/>
            </a:bodyPr>
            <a:lstStyle/>
            <a:p>
              <a:pPr algn="ctr"/>
              <a:r>
                <a:rPr lang="ja-JP" altLang="en-US" sz="1200" b="1" dirty="0">
                  <a:ln w="3175">
                    <a:solidFill>
                      <a:srgbClr val="FF3399"/>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だっかい</a:t>
              </a:r>
            </a:p>
          </p:txBody>
        </p:sp>
        <p:sp>
          <p:nvSpPr>
            <p:cNvPr id="20" name="正方形/長方形 19"/>
            <p:cNvSpPr/>
            <p:nvPr/>
          </p:nvSpPr>
          <p:spPr>
            <a:xfrm>
              <a:off x="4858771" y="4705399"/>
              <a:ext cx="1441421" cy="307777"/>
            </a:xfrm>
            <a:prstGeom prst="rect">
              <a:avLst/>
            </a:prstGeom>
            <a:noFill/>
          </p:spPr>
          <p:txBody>
            <a:bodyPr wrap="none" lIns="91440" tIns="45720" rIns="91440" bIns="45720">
              <a:spAutoFit/>
            </a:bodyPr>
            <a:lstStyle/>
            <a:p>
              <a:pPr algn="ctr"/>
              <a:r>
                <a:rPr lang="ja-JP" altLang="en-US" sz="1400" b="1" dirty="0" err="1">
                  <a:ln w="3175">
                    <a:solidFill>
                      <a:srgbClr val="00B0F0"/>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さい</a:t>
              </a:r>
              <a:r>
                <a:rPr lang="ja-JP" altLang="en-US" sz="1400" b="1" dirty="0">
                  <a:ln w="3175">
                    <a:solidFill>
                      <a:srgbClr val="00B0F0"/>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せっかいか</a:t>
              </a:r>
            </a:p>
          </p:txBody>
        </p:sp>
      </p:grpSp>
    </p:spTree>
    <p:extLst>
      <p:ext uri="{BB962C8B-B14F-4D97-AF65-F5344CB8AC3E}">
        <p14:creationId xmlns:p14="http://schemas.microsoft.com/office/powerpoint/2010/main" val="11926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Yamagata\Desktop\教育教材作成事業生きる力・歯と口の健康づくり資料集\ＣＯ・Ｃ\01dai.jpg"/>
          <p:cNvPicPr>
            <a:picLocks noChangeAspect="1" noChangeArrowheads="1"/>
          </p:cNvPicPr>
          <p:nvPr/>
        </p:nvPicPr>
        <p:blipFill>
          <a:blip r:embed="rId3" cstate="print"/>
          <a:srcRect/>
          <a:stretch>
            <a:fillRect/>
          </a:stretch>
        </p:blipFill>
        <p:spPr bwMode="auto">
          <a:xfrm>
            <a:off x="1847529" y="2564904"/>
            <a:ext cx="3890121" cy="2808312"/>
          </a:xfrm>
          <a:prstGeom prst="rect">
            <a:avLst/>
          </a:prstGeom>
          <a:noFill/>
        </p:spPr>
      </p:pic>
      <p:sp>
        <p:nvSpPr>
          <p:cNvPr id="5" name="テキスト ボックス 4"/>
          <p:cNvSpPr txBox="1"/>
          <p:nvPr/>
        </p:nvSpPr>
        <p:spPr>
          <a:xfrm>
            <a:off x="0" y="347172"/>
            <a:ext cx="12192000" cy="1754326"/>
          </a:xfrm>
          <a:prstGeom prst="rect">
            <a:avLst/>
          </a:prstGeom>
          <a:noFill/>
        </p:spPr>
        <p:txBody>
          <a:bodyPr wrap="square" rtlCol="0">
            <a:spAutoFit/>
          </a:bodyPr>
          <a:lstStyle/>
          <a:p>
            <a:pPr algn="ctr"/>
            <a:r>
              <a:rPr lang="ja-JP" altLang="en-US" sz="5400" b="1" dirty="0">
                <a:solidFill>
                  <a:srgbClr val="002570"/>
                </a:solidFill>
                <a:latin typeface="+mj-ea"/>
                <a:ea typeface="+mj-ea"/>
              </a:rPr>
              <a:t>むし歯のでき始め＝ＣＯ（シーオー）</a:t>
            </a:r>
            <a:endParaRPr lang="en-US" altLang="ja-JP" sz="5400" b="1" dirty="0">
              <a:solidFill>
                <a:srgbClr val="002570"/>
              </a:solidFill>
              <a:latin typeface="+mj-ea"/>
              <a:ea typeface="+mj-ea"/>
            </a:endParaRPr>
          </a:p>
          <a:p>
            <a:pPr algn="ctr"/>
            <a:endParaRPr lang="ja-JP" altLang="en-US" sz="5400" b="1" dirty="0">
              <a:solidFill>
                <a:srgbClr val="002570"/>
              </a:solidFill>
              <a:latin typeface="+mj-ea"/>
              <a:ea typeface="+mj-ea"/>
            </a:endParaRPr>
          </a:p>
        </p:txBody>
      </p:sp>
      <p:sp>
        <p:nvSpPr>
          <p:cNvPr id="8" name="テキスト ボックス 7"/>
          <p:cNvSpPr txBox="1"/>
          <p:nvPr/>
        </p:nvSpPr>
        <p:spPr>
          <a:xfrm>
            <a:off x="1524001" y="1465620"/>
            <a:ext cx="9144000" cy="523220"/>
          </a:xfrm>
          <a:prstGeom prst="rect">
            <a:avLst/>
          </a:prstGeom>
          <a:noFill/>
        </p:spPr>
        <p:txBody>
          <a:bodyPr wrap="square" rtlCol="0">
            <a:spAutoFit/>
          </a:bodyPr>
          <a:lstStyle/>
          <a:p>
            <a:pPr algn="ctr"/>
            <a:r>
              <a:rPr lang="en-US" altLang="ja-JP" sz="2800" dirty="0">
                <a:solidFill>
                  <a:schemeClr val="bg1"/>
                </a:solidFill>
                <a:latin typeface="+mj-ea"/>
                <a:ea typeface="+mj-ea"/>
              </a:rPr>
              <a:t>CO</a:t>
            </a:r>
            <a:r>
              <a:rPr lang="ja-JP" altLang="en-US" sz="2800" dirty="0">
                <a:solidFill>
                  <a:schemeClr val="bg1"/>
                </a:solidFill>
                <a:latin typeface="+mj-ea"/>
                <a:ea typeface="+mj-ea"/>
              </a:rPr>
              <a:t>とは、「むし歯になりかけている歯」のことを言います</a:t>
            </a:r>
            <a:endParaRPr lang="en-US" altLang="ja-JP" sz="2800" dirty="0">
              <a:solidFill>
                <a:schemeClr val="bg1"/>
              </a:solidFill>
              <a:latin typeface="+mj-ea"/>
              <a:ea typeface="+mj-ea"/>
            </a:endParaRPr>
          </a:p>
        </p:txBody>
      </p:sp>
      <p:cxnSp>
        <p:nvCxnSpPr>
          <p:cNvPr id="10" name="直線矢印コネクタ 9"/>
          <p:cNvCxnSpPr/>
          <p:nvPr/>
        </p:nvCxnSpPr>
        <p:spPr>
          <a:xfrm flipV="1">
            <a:off x="4151784" y="4188326"/>
            <a:ext cx="0" cy="71683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359696" y="4293096"/>
            <a:ext cx="360040" cy="64807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631505" y="5517233"/>
            <a:ext cx="4286751" cy="461665"/>
          </a:xfrm>
          <a:prstGeom prst="rect">
            <a:avLst/>
          </a:prstGeom>
          <a:noFill/>
        </p:spPr>
        <p:txBody>
          <a:bodyPr wrap="none" rtlCol="0">
            <a:spAutoFit/>
          </a:bodyPr>
          <a:lstStyle/>
          <a:p>
            <a:r>
              <a:rPr lang="ja-JP" altLang="en-US" sz="2400" b="1" dirty="0">
                <a:solidFill>
                  <a:schemeClr val="bg1"/>
                </a:solidFill>
                <a:latin typeface="+mj-ea"/>
                <a:ea typeface="+mj-ea"/>
              </a:rPr>
              <a:t>奥歯のみぞが</a:t>
            </a:r>
            <a:r>
              <a:rPr lang="ja-JP" altLang="en-US" sz="2400" b="1" u="sng" dirty="0">
                <a:solidFill>
                  <a:schemeClr val="accent6">
                    <a:lumMod val="75000"/>
                  </a:schemeClr>
                </a:solidFill>
                <a:latin typeface="+mj-ea"/>
                <a:ea typeface="+mj-ea"/>
              </a:rPr>
              <a:t>茶色</a:t>
            </a:r>
            <a:r>
              <a:rPr lang="ja-JP" altLang="en-US" sz="2400" b="1" dirty="0">
                <a:solidFill>
                  <a:schemeClr val="bg1"/>
                </a:solidFill>
                <a:latin typeface="+mj-ea"/>
                <a:ea typeface="+mj-ea"/>
              </a:rPr>
              <a:t>になっている</a:t>
            </a:r>
          </a:p>
        </p:txBody>
      </p:sp>
      <p:sp>
        <p:nvSpPr>
          <p:cNvPr id="22" name="テキスト ボックス 21"/>
          <p:cNvSpPr txBox="1"/>
          <p:nvPr/>
        </p:nvSpPr>
        <p:spPr>
          <a:xfrm>
            <a:off x="5951984" y="5517233"/>
            <a:ext cx="4464496" cy="461665"/>
          </a:xfrm>
          <a:prstGeom prst="rect">
            <a:avLst/>
          </a:prstGeom>
          <a:noFill/>
        </p:spPr>
        <p:txBody>
          <a:bodyPr wrap="square" rtlCol="0">
            <a:spAutoFit/>
          </a:bodyPr>
          <a:lstStyle/>
          <a:p>
            <a:pPr algn="ctr"/>
            <a:r>
              <a:rPr lang="ja-JP" altLang="en-US" sz="2400" b="1" dirty="0">
                <a:solidFill>
                  <a:schemeClr val="bg1"/>
                </a:solidFill>
                <a:latin typeface="+mj-ea"/>
                <a:ea typeface="+mj-ea"/>
              </a:rPr>
              <a:t>歯肉の近くが</a:t>
            </a:r>
            <a:r>
              <a:rPr lang="ja-JP" altLang="en-US" sz="2400" b="1" u="sng" dirty="0">
                <a:solidFill>
                  <a:schemeClr val="bg1"/>
                </a:solidFill>
                <a:latin typeface="+mj-ea"/>
                <a:ea typeface="+mj-ea"/>
              </a:rPr>
              <a:t>白っぽく</a:t>
            </a:r>
            <a:r>
              <a:rPr lang="ja-JP" altLang="en-US" sz="2400" b="1" dirty="0">
                <a:solidFill>
                  <a:schemeClr val="bg1"/>
                </a:solidFill>
                <a:latin typeface="+mj-ea"/>
                <a:ea typeface="+mj-ea"/>
              </a:rPr>
              <a:t>なっている</a:t>
            </a:r>
          </a:p>
        </p:txBody>
      </p:sp>
      <p:pic>
        <p:nvPicPr>
          <p:cNvPr id="11" name="Picture 2" descr="C:\Users\山形\Desktop\学校歯科講演\kousha\馬場　沙織2007.11.13_L017.jpg"/>
          <p:cNvPicPr>
            <a:picLocks noChangeAspect="1" noChangeArrowheads="1"/>
          </p:cNvPicPr>
          <p:nvPr/>
        </p:nvPicPr>
        <p:blipFill>
          <a:blip r:embed="rId4" cstate="print"/>
          <a:srcRect/>
          <a:stretch>
            <a:fillRect/>
          </a:stretch>
        </p:blipFill>
        <p:spPr bwMode="auto">
          <a:xfrm>
            <a:off x="6096000" y="2564904"/>
            <a:ext cx="4186480" cy="2780928"/>
          </a:xfrm>
          <a:prstGeom prst="rect">
            <a:avLst/>
          </a:prstGeom>
          <a:noFill/>
        </p:spPr>
      </p:pic>
      <p:cxnSp>
        <p:nvCxnSpPr>
          <p:cNvPr id="13" name="直線矢印コネクタ 12"/>
          <p:cNvCxnSpPr/>
          <p:nvPr/>
        </p:nvCxnSpPr>
        <p:spPr>
          <a:xfrm flipV="1">
            <a:off x="7464152" y="4617132"/>
            <a:ext cx="134000" cy="5400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8189240" y="4581128"/>
            <a:ext cx="139008" cy="5760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8811324" y="4551447"/>
            <a:ext cx="216024"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1524000" y="44625"/>
            <a:ext cx="9144000" cy="923330"/>
          </a:xfrm>
          <a:prstGeom prst="rect">
            <a:avLst/>
          </a:prstGeom>
          <a:noFill/>
        </p:spPr>
        <p:txBody>
          <a:bodyPr wrap="square" rtlCol="0">
            <a:spAutoFit/>
          </a:bodyPr>
          <a:lstStyle/>
          <a:p>
            <a:pPr algn="ctr"/>
            <a:r>
              <a:rPr lang="ja-JP" altLang="en-US" sz="5400" b="1" dirty="0">
                <a:solidFill>
                  <a:srgbClr val="002570"/>
                </a:solidFill>
              </a:rPr>
              <a:t>ＣＯから健康な歯へ</a:t>
            </a:r>
          </a:p>
        </p:txBody>
      </p:sp>
      <p:sp>
        <p:nvSpPr>
          <p:cNvPr id="6" name="右矢印 5"/>
          <p:cNvSpPr/>
          <p:nvPr/>
        </p:nvSpPr>
        <p:spPr>
          <a:xfrm>
            <a:off x="5606129" y="2291206"/>
            <a:ext cx="1005823" cy="561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pic>
        <p:nvPicPr>
          <p:cNvPr id="8" name="Picture 3" descr="C:\Users\Yamagata\Desktop\教育教材作成事業生きる力・歯と口の健康づくり資料集\ＣＯ・Ｃ\⑤-要観察歯-1-2.tif"/>
          <p:cNvPicPr>
            <a:picLocks noChangeAspect="1" noChangeArrowheads="1"/>
          </p:cNvPicPr>
          <p:nvPr/>
        </p:nvPicPr>
        <p:blipFill>
          <a:blip r:embed="rId3" cstate="print"/>
          <a:srcRect/>
          <a:stretch>
            <a:fillRect/>
          </a:stretch>
        </p:blipFill>
        <p:spPr bwMode="auto">
          <a:xfrm>
            <a:off x="6637983" y="4221089"/>
            <a:ext cx="3333483" cy="2166055"/>
          </a:xfrm>
          <a:prstGeom prst="rect">
            <a:avLst/>
          </a:prstGeom>
          <a:noFill/>
        </p:spPr>
      </p:pic>
      <p:sp>
        <p:nvSpPr>
          <p:cNvPr id="9" name="右矢印 8"/>
          <p:cNvSpPr/>
          <p:nvPr/>
        </p:nvSpPr>
        <p:spPr>
          <a:xfrm>
            <a:off x="5606129" y="4986884"/>
            <a:ext cx="1005823" cy="602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10" name="テキスト ボックス 9"/>
          <p:cNvSpPr txBox="1"/>
          <p:nvPr/>
        </p:nvSpPr>
        <p:spPr>
          <a:xfrm>
            <a:off x="2199426" y="3707740"/>
            <a:ext cx="3486852" cy="369332"/>
          </a:xfrm>
          <a:prstGeom prst="rect">
            <a:avLst/>
          </a:prstGeom>
          <a:noFill/>
        </p:spPr>
        <p:txBody>
          <a:bodyPr wrap="none" rtlCol="0">
            <a:spAutoFit/>
          </a:bodyPr>
          <a:lstStyle/>
          <a:p>
            <a:r>
              <a:rPr lang="ja-JP" altLang="en-US" b="1" dirty="0">
                <a:solidFill>
                  <a:schemeClr val="bg1"/>
                </a:solidFill>
              </a:rPr>
              <a:t>歯肉に近いところが白くなっている</a:t>
            </a:r>
          </a:p>
        </p:txBody>
      </p:sp>
      <p:sp>
        <p:nvSpPr>
          <p:cNvPr id="12" name="テキスト ボックス 11"/>
          <p:cNvSpPr txBox="1"/>
          <p:nvPr/>
        </p:nvSpPr>
        <p:spPr>
          <a:xfrm>
            <a:off x="6637981" y="3707740"/>
            <a:ext cx="3333483" cy="369332"/>
          </a:xfrm>
          <a:prstGeom prst="rect">
            <a:avLst/>
          </a:prstGeom>
          <a:noFill/>
        </p:spPr>
        <p:txBody>
          <a:bodyPr wrap="square" rtlCol="0">
            <a:spAutoFit/>
          </a:bodyPr>
          <a:lstStyle/>
          <a:p>
            <a:pPr algn="ctr"/>
            <a:r>
              <a:rPr lang="ja-JP" altLang="en-US" b="1" dirty="0">
                <a:solidFill>
                  <a:schemeClr val="bg1"/>
                </a:solidFill>
              </a:rPr>
              <a:t>７年後　健康な歯にもどった</a:t>
            </a:r>
          </a:p>
        </p:txBody>
      </p:sp>
      <p:sp>
        <p:nvSpPr>
          <p:cNvPr id="13" name="テキスト ボックス 12"/>
          <p:cNvSpPr txBox="1"/>
          <p:nvPr/>
        </p:nvSpPr>
        <p:spPr>
          <a:xfrm>
            <a:off x="2279576" y="6444044"/>
            <a:ext cx="3326552" cy="369332"/>
          </a:xfrm>
          <a:prstGeom prst="rect">
            <a:avLst/>
          </a:prstGeom>
          <a:noFill/>
        </p:spPr>
        <p:txBody>
          <a:bodyPr wrap="none" rtlCol="0">
            <a:spAutoFit/>
          </a:bodyPr>
          <a:lstStyle/>
          <a:p>
            <a:r>
              <a:rPr lang="ja-JP" altLang="en-US" b="1" dirty="0">
                <a:solidFill>
                  <a:schemeClr val="bg1"/>
                </a:solidFill>
              </a:rPr>
              <a:t>かむ面のみぞが、黒くなっている</a:t>
            </a:r>
          </a:p>
        </p:txBody>
      </p:sp>
      <p:sp>
        <p:nvSpPr>
          <p:cNvPr id="14" name="テキスト ボックス 13"/>
          <p:cNvSpPr txBox="1"/>
          <p:nvPr/>
        </p:nvSpPr>
        <p:spPr>
          <a:xfrm>
            <a:off x="6637980" y="6444044"/>
            <a:ext cx="3490468" cy="369332"/>
          </a:xfrm>
          <a:prstGeom prst="rect">
            <a:avLst/>
          </a:prstGeom>
          <a:noFill/>
        </p:spPr>
        <p:txBody>
          <a:bodyPr wrap="square" rtlCol="0">
            <a:spAutoFit/>
          </a:bodyPr>
          <a:lstStyle/>
          <a:p>
            <a:r>
              <a:rPr lang="ja-JP" altLang="en-US" b="1" dirty="0">
                <a:solidFill>
                  <a:schemeClr val="bg1"/>
                </a:solidFill>
              </a:rPr>
              <a:t>８年後  むし歯には進行していない</a:t>
            </a:r>
          </a:p>
        </p:txBody>
      </p:sp>
      <p:pic>
        <p:nvPicPr>
          <p:cNvPr id="5" name="図 4"/>
          <p:cNvPicPr>
            <a:picLocks noChangeAspect="1"/>
          </p:cNvPicPr>
          <p:nvPr/>
        </p:nvPicPr>
        <p:blipFill>
          <a:blip r:embed="rId4"/>
          <a:stretch>
            <a:fillRect/>
          </a:stretch>
        </p:blipFill>
        <p:spPr>
          <a:xfrm>
            <a:off x="2274924" y="1429892"/>
            <a:ext cx="3305175" cy="2143125"/>
          </a:xfrm>
          <a:prstGeom prst="rect">
            <a:avLst/>
          </a:prstGeom>
        </p:spPr>
      </p:pic>
      <p:pic>
        <p:nvPicPr>
          <p:cNvPr id="11" name="図 10"/>
          <p:cNvPicPr>
            <a:picLocks noChangeAspect="1"/>
          </p:cNvPicPr>
          <p:nvPr/>
        </p:nvPicPr>
        <p:blipFill>
          <a:blip r:embed="rId5"/>
          <a:stretch>
            <a:fillRect/>
          </a:stretch>
        </p:blipFill>
        <p:spPr>
          <a:xfrm>
            <a:off x="6637980" y="1403230"/>
            <a:ext cx="3333483" cy="2169787"/>
          </a:xfrm>
          <a:prstGeom prst="rect">
            <a:avLst/>
          </a:prstGeom>
        </p:spPr>
      </p:pic>
      <p:pic>
        <p:nvPicPr>
          <p:cNvPr id="15" name="図 14"/>
          <p:cNvPicPr>
            <a:picLocks noChangeAspect="1"/>
          </p:cNvPicPr>
          <p:nvPr/>
        </p:nvPicPr>
        <p:blipFill>
          <a:blip r:embed="rId6"/>
          <a:stretch>
            <a:fillRect/>
          </a:stretch>
        </p:blipFill>
        <p:spPr>
          <a:xfrm>
            <a:off x="2274923" y="4215274"/>
            <a:ext cx="3305174" cy="2166055"/>
          </a:xfrm>
          <a:prstGeom prst="rect">
            <a:avLst/>
          </a:prstGeom>
        </p:spPr>
      </p:pic>
      <p:sp>
        <p:nvSpPr>
          <p:cNvPr id="3" name="テキスト ボックス 2"/>
          <p:cNvSpPr txBox="1"/>
          <p:nvPr/>
        </p:nvSpPr>
        <p:spPr>
          <a:xfrm>
            <a:off x="1524000" y="908720"/>
            <a:ext cx="9144000" cy="830997"/>
          </a:xfrm>
          <a:prstGeom prst="rect">
            <a:avLst/>
          </a:prstGeom>
          <a:noFill/>
        </p:spPr>
        <p:txBody>
          <a:bodyPr wrap="square" rtlCol="0">
            <a:spAutoFit/>
          </a:bodyPr>
          <a:lstStyle/>
          <a:p>
            <a:pPr algn="ctr"/>
            <a:r>
              <a:rPr lang="ja-JP" altLang="en-US" sz="2400" b="1" dirty="0">
                <a:solidFill>
                  <a:schemeClr val="bg1"/>
                </a:solidFill>
              </a:rPr>
              <a:t>口の中の状態がよくなると「健康な歯」に戻ることもあります</a:t>
            </a:r>
          </a:p>
          <a:p>
            <a:pPr algn="ctr"/>
            <a:endParaRPr lang="ja-JP" altLang="en-US" sz="2400" b="1" dirty="0">
              <a:solidFill>
                <a:srgbClr val="002570"/>
              </a:solidFill>
            </a:endParaRPr>
          </a:p>
        </p:txBody>
      </p:sp>
    </p:spTree>
    <p:extLst>
      <p:ext uri="{BB962C8B-B14F-4D97-AF65-F5344CB8AC3E}">
        <p14:creationId xmlns:p14="http://schemas.microsoft.com/office/powerpoint/2010/main" val="7473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childTnLst>
                          </p:cTn>
                        </p:par>
                        <p:par>
                          <p:cTn id="29" fill="hold">
                            <p:stCondLst>
                              <p:cond delay="1000"/>
                            </p:stCondLst>
                            <p:childTnLst>
                              <p:par>
                                <p:cTn id="30" presetID="10" presetClass="entr" presetSubtype="0" fill="hold" nodeType="after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2" grpId="0"/>
      <p:bldP spid="13" grpId="0"/>
      <p:bldP spid="14" grpId="0"/>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757</Words>
  <Application>Microsoft Office PowerPoint</Application>
  <PresentationFormat>ワイド画面</PresentationFormat>
  <Paragraphs>76</Paragraphs>
  <Slides>5</Slides>
  <Notes>5</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HG創英角ﾎﾟｯﾌﾟ体</vt:lpstr>
      <vt:lpstr>ＭＳ Ｐゴシック</vt:lpstr>
      <vt:lpstr>Osaka</vt:lpstr>
      <vt:lpstr>Arial</vt:lpstr>
      <vt:lpstr>Calibri</vt:lpstr>
      <vt:lpstr>Times</vt:lpstr>
      <vt:lpstr>Office ​​テーマ</vt:lpstr>
      <vt:lpstr>PowerPoint プレゼンテーション</vt:lpstr>
      <vt:lpstr>歯と口の中のふしぎ</vt:lpstr>
      <vt:lpstr>むし歯と健康な歯</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2021-07-05T10:09:25Z</dcterms:created>
  <dcterms:modified xsi:type="dcterms:W3CDTF">2025-03-31T09:33:54Z</dcterms:modified>
</cp:coreProperties>
</file>