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78" r:id="rId2"/>
    <p:sldId id="258" r:id="rId3"/>
    <p:sldId id="259" r:id="rId4"/>
    <p:sldId id="260" r:id="rId5"/>
    <p:sldId id="262" r:id="rId6"/>
    <p:sldId id="275" r:id="rId7"/>
    <p:sldId id="263" r:id="rId8"/>
    <p:sldId id="264" r:id="rId9"/>
    <p:sldId id="265" r:id="rId10"/>
    <p:sldId id="266" r:id="rId11"/>
    <p:sldId id="276" r:id="rId12"/>
    <p:sldId id="267" r:id="rId13"/>
    <p:sldId id="268" r:id="rId14"/>
    <p:sldId id="269" r:id="rId15"/>
    <p:sldId id="270" r:id="rId16"/>
    <p:sldId id="271" r:id="rId17"/>
    <p:sldId id="277" r:id="rId18"/>
    <p:sldId id="272" r:id="rId19"/>
    <p:sldId id="273" r:id="rId20"/>
    <p:sldId id="274" r:id="rId21"/>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4126" autoAdjust="0"/>
  </p:normalViewPr>
  <p:slideViewPr>
    <p:cSldViewPr snapToGrid="0">
      <p:cViewPr varScale="1">
        <p:scale>
          <a:sx n="47" d="100"/>
          <a:sy n="47" d="100"/>
        </p:scale>
        <p:origin x="207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E30E8C4F-E256-47EF-BDD3-45481777B559}" type="datetimeFigureOut">
              <a:rPr kumimoji="1" lang="ja-JP" altLang="en-US" smtClean="0"/>
              <a:t>2021/2/9</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A9796EA2-6E6F-4D85-A0DF-E24B14082D7E}" type="slidenum">
              <a:rPr kumimoji="1" lang="ja-JP" altLang="en-US" smtClean="0"/>
              <a:t>‹#›</a:t>
            </a:fld>
            <a:endParaRPr kumimoji="1" lang="ja-JP" altLang="en-US"/>
          </a:p>
        </p:txBody>
      </p:sp>
    </p:spTree>
    <p:extLst>
      <p:ext uri="{BB962C8B-B14F-4D97-AF65-F5344CB8AC3E}">
        <p14:creationId xmlns:p14="http://schemas.microsoft.com/office/powerpoint/2010/main" val="674897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157"/>
          </a:xfrm>
          <a:prstGeom prst="rect">
            <a:avLst/>
          </a:prstGeom>
        </p:spPr>
        <p:txBody>
          <a:bodyPr vert="horz" lIns="91120" tIns="45560" rIns="91120" bIns="4556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157"/>
          </a:xfrm>
          <a:prstGeom prst="rect">
            <a:avLst/>
          </a:prstGeom>
        </p:spPr>
        <p:txBody>
          <a:bodyPr vert="horz" lIns="91120" tIns="45560" rIns="91120" bIns="45560" rtlCol="0"/>
          <a:lstStyle>
            <a:lvl1pPr algn="r">
              <a:defRPr sz="1200"/>
            </a:lvl1pPr>
          </a:lstStyle>
          <a:p>
            <a:fld id="{9DF12223-1049-4B0F-A01F-BEE50EE48DF4}" type="datetimeFigureOut">
              <a:rPr kumimoji="1" lang="ja-JP" altLang="en-US" smtClean="0"/>
              <a:t>2021/2/9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120" tIns="45560" rIns="91120" bIns="45560" rtlCol="0" anchor="ctr"/>
          <a:lstStyle/>
          <a:p>
            <a:endParaRPr lang="ja-JP" altLang="en-US"/>
          </a:p>
        </p:txBody>
      </p:sp>
      <p:sp>
        <p:nvSpPr>
          <p:cNvPr id="5" name="ノート プレースホルダー 4"/>
          <p:cNvSpPr>
            <a:spLocks noGrp="1"/>
          </p:cNvSpPr>
          <p:nvPr>
            <p:ph type="body" sz="quarter" idx="3"/>
          </p:nvPr>
        </p:nvSpPr>
        <p:spPr>
          <a:xfrm>
            <a:off x="680720" y="4783257"/>
            <a:ext cx="5445760" cy="3913862"/>
          </a:xfrm>
          <a:prstGeom prst="rect">
            <a:avLst/>
          </a:prstGeom>
        </p:spPr>
        <p:txBody>
          <a:bodyPr vert="horz" lIns="91120" tIns="45560" rIns="91120" bIns="4556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1182"/>
            <a:ext cx="2949787" cy="498157"/>
          </a:xfrm>
          <a:prstGeom prst="rect">
            <a:avLst/>
          </a:prstGeom>
        </p:spPr>
        <p:txBody>
          <a:bodyPr vert="horz" lIns="91120" tIns="45560" rIns="91120" bIns="4556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1182"/>
            <a:ext cx="2949787" cy="498157"/>
          </a:xfrm>
          <a:prstGeom prst="rect">
            <a:avLst/>
          </a:prstGeom>
        </p:spPr>
        <p:txBody>
          <a:bodyPr vert="horz" lIns="91120" tIns="45560" rIns="91120" bIns="45560" rtlCol="0" anchor="b"/>
          <a:lstStyle>
            <a:lvl1pPr algn="r">
              <a:defRPr sz="1200"/>
            </a:lvl1pPr>
          </a:lstStyle>
          <a:p>
            <a:fld id="{4E078801-1D68-4D83-98A6-37362A9D95EE}" type="slidenum">
              <a:rPr kumimoji="1" lang="ja-JP" altLang="en-US" smtClean="0"/>
              <a:t>‹#›</a:t>
            </a:fld>
            <a:endParaRPr kumimoji="1" lang="ja-JP" altLang="en-US"/>
          </a:p>
        </p:txBody>
      </p:sp>
    </p:spTree>
    <p:extLst>
      <p:ext uri="{BB962C8B-B14F-4D97-AF65-F5344CB8AC3E}">
        <p14:creationId xmlns:p14="http://schemas.microsoft.com/office/powerpoint/2010/main" val="20429879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名刺サイズにし，各自のネームホルダーに入れておく。</a:t>
            </a:r>
            <a:endParaRPr kumimoji="1" lang="en-US" altLang="ja-JP" dirty="0"/>
          </a:p>
          <a:p>
            <a:r>
              <a:rPr kumimoji="1" lang="ja-JP" altLang="en-US" dirty="0"/>
              <a:t>傷病者を発見した際には，状況を把握し，大声で人を集め，救急処置を行う。</a:t>
            </a:r>
            <a:endParaRPr kumimoji="1" lang="en-US" altLang="ja-JP" dirty="0"/>
          </a:p>
          <a:p>
            <a:endParaRPr kumimoji="1" lang="en-US" altLang="ja-JP" dirty="0"/>
          </a:p>
          <a:p>
            <a:r>
              <a:rPr kumimoji="1" lang="ja-JP" altLang="en-US" dirty="0"/>
              <a:t>具体的には</a:t>
            </a:r>
            <a:endParaRPr kumimoji="1" lang="en-US" altLang="ja-JP" dirty="0"/>
          </a:p>
          <a:p>
            <a:r>
              <a:rPr kumimoji="1" lang="ja-JP" altLang="en-US" dirty="0"/>
              <a:t>★ポイント①　事故の状況把握と心肺蘇生法を行う。</a:t>
            </a:r>
          </a:p>
          <a:p>
            <a:r>
              <a:rPr kumimoji="1" lang="ja-JP" altLang="en-US" dirty="0"/>
              <a:t>・反応の有無を確認し，事故の状況を把握する。</a:t>
            </a:r>
          </a:p>
          <a:p>
            <a:r>
              <a:rPr kumimoji="1" lang="ja-JP" altLang="en-US" dirty="0"/>
              <a:t>・「普段通りの呼吸がない」「わからない」場合は，直ちに心肺蘇生法を行う。</a:t>
            </a:r>
          </a:p>
          <a:p>
            <a:endParaRPr kumimoji="1" lang="ja-JP" altLang="en-US" dirty="0"/>
          </a:p>
          <a:p>
            <a:r>
              <a:rPr kumimoji="1" lang="ja-JP" altLang="en-US" dirty="0"/>
              <a:t>★ポイント②　</a:t>
            </a:r>
            <a:r>
              <a:rPr kumimoji="1" lang="en-US" altLang="ja-JP" dirty="0"/>
              <a:t>『</a:t>
            </a:r>
            <a:r>
              <a:rPr kumimoji="1" lang="ja-JP" altLang="en-US" dirty="0"/>
              <a:t>緊急です！</a:t>
            </a:r>
            <a:r>
              <a:rPr kumimoji="1" lang="en-US" altLang="ja-JP" dirty="0"/>
              <a:t>』</a:t>
            </a:r>
            <a:r>
              <a:rPr kumimoji="1" lang="ja-JP" altLang="en-US" dirty="0"/>
              <a:t>カードで人を集める。</a:t>
            </a:r>
          </a:p>
          <a:p>
            <a:r>
              <a:rPr kumimoji="1" lang="ja-JP" altLang="en-US" dirty="0"/>
              <a:t>・大声で人を集めるとともに，児童生徒に「緊急です！」カードを職員室や近くの職員に届けさせ応援を呼ぶ。</a:t>
            </a:r>
          </a:p>
          <a:p>
            <a:endParaRPr kumimoji="1" lang="ja-JP" altLang="en-US" dirty="0"/>
          </a:p>
        </p:txBody>
      </p:sp>
      <p:sp>
        <p:nvSpPr>
          <p:cNvPr id="4" name="スライド番号プレースホルダー 3"/>
          <p:cNvSpPr>
            <a:spLocks noGrp="1"/>
          </p:cNvSpPr>
          <p:nvPr>
            <p:ph type="sldNum" sz="quarter" idx="5"/>
          </p:nvPr>
        </p:nvSpPr>
        <p:spPr/>
        <p:txBody>
          <a:bodyPr/>
          <a:lstStyle/>
          <a:p>
            <a:fld id="{4E078801-1D68-4D83-98A6-37362A9D95EE}" type="slidenum">
              <a:rPr kumimoji="1" lang="ja-JP" altLang="en-US" smtClean="0"/>
              <a:t>1</a:t>
            </a:fld>
            <a:endParaRPr kumimoji="1" lang="ja-JP" altLang="en-US"/>
          </a:p>
        </p:txBody>
      </p:sp>
    </p:spTree>
    <p:extLst>
      <p:ext uri="{BB962C8B-B14F-4D97-AF65-F5344CB8AC3E}">
        <p14:creationId xmlns:p14="http://schemas.microsoft.com/office/powerpoint/2010/main" val="57243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・その後の対応や状況についても時刻とともに記録する。（例：</a:t>
            </a:r>
            <a:r>
              <a:rPr kumimoji="1" lang="en-US" altLang="ja-JP" dirty="0"/>
              <a:t>AED</a:t>
            </a:r>
            <a:r>
              <a:rPr kumimoji="1" lang="ja-JP" altLang="en-US" dirty="0"/>
              <a:t>を行った時刻）</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4E078801-1D68-4D83-98A6-37362A9D95EE}" type="slidenum">
              <a:rPr kumimoji="1" lang="ja-JP" altLang="en-US" smtClean="0"/>
              <a:t>10</a:t>
            </a:fld>
            <a:endParaRPr kumimoji="1" lang="ja-JP" altLang="en-US"/>
          </a:p>
        </p:txBody>
      </p:sp>
    </p:spTree>
    <p:extLst>
      <p:ext uri="{BB962C8B-B14F-4D97-AF65-F5344CB8AC3E}">
        <p14:creationId xmlns:p14="http://schemas.microsoft.com/office/powerpoint/2010/main" val="414323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・傷病者が複数の場合，搬送先も複数になることがある。（誰が，どこの病院に向かったのか。）</a:t>
            </a:r>
            <a:endParaRPr kumimoji="1" lang="en-US" altLang="ja-JP" dirty="0"/>
          </a:p>
          <a:p>
            <a:r>
              <a:rPr kumimoji="1" lang="ja-JP" altLang="en-US" dirty="0"/>
              <a:t>記録用紙以外，例えば黒板などを利用する方法もある。</a:t>
            </a:r>
            <a:endParaRPr kumimoji="1" lang="en-US" altLang="ja-JP" dirty="0"/>
          </a:p>
          <a:p>
            <a:endParaRPr kumimoji="1" lang="ja-JP" altLang="en-US" dirty="0"/>
          </a:p>
          <a:p>
            <a:r>
              <a:rPr kumimoji="1" lang="ja-JP" altLang="en-US" dirty="0"/>
              <a:t>特に重大事故の場合，事故後の報告や確認のために重要となる。</a:t>
            </a:r>
            <a:endParaRPr kumimoji="1" lang="en-US" altLang="ja-JP" dirty="0"/>
          </a:p>
          <a:p>
            <a:r>
              <a:rPr kumimoji="1" lang="ja-JP" altLang="en-US" dirty="0"/>
              <a:t>記憶より記録と意識する。</a:t>
            </a:r>
          </a:p>
        </p:txBody>
      </p:sp>
      <p:sp>
        <p:nvSpPr>
          <p:cNvPr id="4" name="スライド番号プレースホルダー 3"/>
          <p:cNvSpPr>
            <a:spLocks noGrp="1"/>
          </p:cNvSpPr>
          <p:nvPr>
            <p:ph type="sldNum" sz="quarter" idx="5"/>
          </p:nvPr>
        </p:nvSpPr>
        <p:spPr/>
        <p:txBody>
          <a:bodyPr/>
          <a:lstStyle/>
          <a:p>
            <a:fld id="{4E078801-1D68-4D83-98A6-37362A9D95EE}" type="slidenum">
              <a:rPr kumimoji="1" lang="ja-JP" altLang="en-US" smtClean="0"/>
              <a:t>11</a:t>
            </a:fld>
            <a:endParaRPr kumimoji="1" lang="ja-JP" altLang="en-US"/>
          </a:p>
        </p:txBody>
      </p:sp>
    </p:spTree>
    <p:extLst>
      <p:ext uri="{BB962C8B-B14F-4D97-AF65-F5344CB8AC3E}">
        <p14:creationId xmlns:p14="http://schemas.microsoft.com/office/powerpoint/2010/main" val="279396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　第一発見者とともに手当てを行う。</a:t>
            </a:r>
          </a:p>
          <a:p>
            <a:r>
              <a:rPr kumimoji="1" lang="ja-JP" altLang="en-US" dirty="0"/>
              <a:t>・可能なら，手当ては複数人で行う。特に心臓マッサージは，圧迫する力を保つためにも複数人が望ましい。</a:t>
            </a:r>
          </a:p>
          <a:p>
            <a:r>
              <a:rPr kumimoji="1" lang="ja-JP" altLang="en-US" dirty="0"/>
              <a:t>・状態に変化があるときはリーダーに伝える。</a:t>
            </a:r>
          </a:p>
          <a:p>
            <a:endParaRPr kumimoji="1" lang="ja-JP" altLang="en-US" dirty="0"/>
          </a:p>
        </p:txBody>
      </p:sp>
      <p:sp>
        <p:nvSpPr>
          <p:cNvPr id="4" name="スライド番号プレースホルダー 3"/>
          <p:cNvSpPr>
            <a:spLocks noGrp="1"/>
          </p:cNvSpPr>
          <p:nvPr>
            <p:ph type="sldNum" sz="quarter" idx="5"/>
          </p:nvPr>
        </p:nvSpPr>
        <p:spPr/>
        <p:txBody>
          <a:bodyPr/>
          <a:lstStyle/>
          <a:p>
            <a:fld id="{4E078801-1D68-4D83-98A6-37362A9D95EE}" type="slidenum">
              <a:rPr kumimoji="1" lang="ja-JP" altLang="en-US" smtClean="0"/>
              <a:t>12</a:t>
            </a:fld>
            <a:endParaRPr kumimoji="1" lang="ja-JP" altLang="en-US"/>
          </a:p>
        </p:txBody>
      </p:sp>
    </p:spTree>
    <p:extLst>
      <p:ext uri="{BB962C8B-B14F-4D97-AF65-F5344CB8AC3E}">
        <p14:creationId xmlns:p14="http://schemas.microsoft.com/office/powerpoint/2010/main" val="4066862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心肺蘇生以外の手当ての内容を表示してある。</a:t>
            </a:r>
            <a:endParaRPr kumimoji="1" lang="en-US" altLang="ja-JP" dirty="0"/>
          </a:p>
        </p:txBody>
      </p:sp>
      <p:sp>
        <p:nvSpPr>
          <p:cNvPr id="4" name="スライド番号プレースホルダー 3"/>
          <p:cNvSpPr>
            <a:spLocks noGrp="1"/>
          </p:cNvSpPr>
          <p:nvPr>
            <p:ph type="sldNum" sz="quarter" idx="5"/>
          </p:nvPr>
        </p:nvSpPr>
        <p:spPr/>
        <p:txBody>
          <a:bodyPr/>
          <a:lstStyle/>
          <a:p>
            <a:fld id="{4E078801-1D68-4D83-98A6-37362A9D95EE}" type="slidenum">
              <a:rPr kumimoji="1" lang="ja-JP" altLang="en-US" smtClean="0"/>
              <a:t>13</a:t>
            </a:fld>
            <a:endParaRPr kumimoji="1" lang="ja-JP" altLang="en-US"/>
          </a:p>
        </p:txBody>
      </p:sp>
    </p:spTree>
    <p:extLst>
      <p:ext uri="{BB962C8B-B14F-4D97-AF65-F5344CB8AC3E}">
        <p14:creationId xmlns:p14="http://schemas.microsoft.com/office/powerpoint/2010/main" val="4165957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時期や児童生徒の既往症によって，「熱中症の手当て」「てんかんの手当て」など</a:t>
            </a:r>
          </a:p>
          <a:p>
            <a:r>
              <a:rPr kumimoji="1" lang="ja-JP" altLang="en-US" dirty="0"/>
              <a:t>さらにカードを追加するとよい。</a:t>
            </a:r>
          </a:p>
          <a:p>
            <a:endParaRPr kumimoji="1" lang="ja-JP" altLang="en-US" dirty="0"/>
          </a:p>
        </p:txBody>
      </p:sp>
      <p:sp>
        <p:nvSpPr>
          <p:cNvPr id="4" name="スライド番号プレースホルダー 3"/>
          <p:cNvSpPr>
            <a:spLocks noGrp="1"/>
          </p:cNvSpPr>
          <p:nvPr>
            <p:ph type="sldNum" sz="quarter" idx="5"/>
          </p:nvPr>
        </p:nvSpPr>
        <p:spPr/>
        <p:txBody>
          <a:bodyPr/>
          <a:lstStyle/>
          <a:p>
            <a:fld id="{4E078801-1D68-4D83-98A6-37362A9D95EE}" type="slidenum">
              <a:rPr kumimoji="1" lang="ja-JP" altLang="en-US" smtClean="0"/>
              <a:t>14</a:t>
            </a:fld>
            <a:endParaRPr kumimoji="1" lang="ja-JP" altLang="en-US"/>
          </a:p>
        </p:txBody>
      </p:sp>
    </p:spTree>
    <p:extLst>
      <p:ext uri="{BB962C8B-B14F-4D97-AF65-F5344CB8AC3E}">
        <p14:creationId xmlns:p14="http://schemas.microsoft.com/office/powerpoint/2010/main" val="2841654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　正確な情報を冷静に伝える。</a:t>
            </a:r>
          </a:p>
          <a:p>
            <a:r>
              <a:rPr kumimoji="1" lang="ja-JP" altLang="en-US" dirty="0"/>
              <a:t>・重大事故が発生し応急手当てを行っていること，救急車を要請したことなどを正確に伝える。</a:t>
            </a:r>
          </a:p>
          <a:p>
            <a:r>
              <a:rPr kumimoji="1" lang="ja-JP" altLang="en-US" dirty="0"/>
              <a:t>・不確かな情報は伝えない。わかっていることのみ伝える。</a:t>
            </a:r>
          </a:p>
          <a:p>
            <a:endParaRPr kumimoji="1" lang="ja-JP" altLang="en-US" dirty="0"/>
          </a:p>
        </p:txBody>
      </p:sp>
      <p:sp>
        <p:nvSpPr>
          <p:cNvPr id="4" name="スライド番号プレースホルダー 3"/>
          <p:cNvSpPr>
            <a:spLocks noGrp="1"/>
          </p:cNvSpPr>
          <p:nvPr>
            <p:ph type="sldNum" sz="quarter" idx="5"/>
          </p:nvPr>
        </p:nvSpPr>
        <p:spPr/>
        <p:txBody>
          <a:bodyPr/>
          <a:lstStyle/>
          <a:p>
            <a:fld id="{4E078801-1D68-4D83-98A6-37362A9D95EE}" type="slidenum">
              <a:rPr kumimoji="1" lang="ja-JP" altLang="en-US" smtClean="0"/>
              <a:t>15</a:t>
            </a:fld>
            <a:endParaRPr kumimoji="1" lang="ja-JP" altLang="en-US"/>
          </a:p>
        </p:txBody>
      </p:sp>
    </p:spTree>
    <p:extLst>
      <p:ext uri="{BB962C8B-B14F-4D97-AF65-F5344CB8AC3E}">
        <p14:creationId xmlns:p14="http://schemas.microsoft.com/office/powerpoint/2010/main" val="2105190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・保護者へ冷静に伝えるため，記録係と伝える内容を確認する。</a:t>
            </a:r>
            <a:endParaRPr kumimoji="1" lang="en-US" altLang="ja-JP" dirty="0"/>
          </a:p>
          <a:p>
            <a:r>
              <a:rPr kumimoji="1" lang="ja-JP" altLang="en-US" dirty="0"/>
              <a:t>・保護者の二次的な事故を防ぐためにも「落ち着いてくださいね」という言葉をかける。</a:t>
            </a:r>
          </a:p>
          <a:p>
            <a:endParaRPr kumimoji="1" lang="en-US" altLang="ja-JP" dirty="0"/>
          </a:p>
          <a:p>
            <a:r>
              <a:rPr kumimoji="1" lang="ja-JP" altLang="en-US" dirty="0"/>
              <a:t>すぐに連絡がつかない場合もその都度，電話した時刻と状況をリーダーに報告する。</a:t>
            </a:r>
          </a:p>
        </p:txBody>
      </p:sp>
      <p:sp>
        <p:nvSpPr>
          <p:cNvPr id="4" name="スライド番号プレースホルダー 3"/>
          <p:cNvSpPr>
            <a:spLocks noGrp="1"/>
          </p:cNvSpPr>
          <p:nvPr>
            <p:ph type="sldNum" sz="quarter" idx="5"/>
          </p:nvPr>
        </p:nvSpPr>
        <p:spPr/>
        <p:txBody>
          <a:bodyPr/>
          <a:lstStyle/>
          <a:p>
            <a:fld id="{4E078801-1D68-4D83-98A6-37362A9D95EE}" type="slidenum">
              <a:rPr kumimoji="1" lang="ja-JP" altLang="en-US" smtClean="0"/>
              <a:t>16</a:t>
            </a:fld>
            <a:endParaRPr kumimoji="1" lang="ja-JP" altLang="en-US"/>
          </a:p>
        </p:txBody>
      </p:sp>
    </p:spTree>
    <p:extLst>
      <p:ext uri="{BB962C8B-B14F-4D97-AF65-F5344CB8AC3E}">
        <p14:creationId xmlns:p14="http://schemas.microsoft.com/office/powerpoint/2010/main" val="818268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　救急隊の進入経路を確保する。</a:t>
            </a:r>
          </a:p>
          <a:p>
            <a:r>
              <a:rPr kumimoji="1" lang="ja-JP" altLang="en-US" dirty="0"/>
              <a:t>・校門前で，救急車を誘導する。</a:t>
            </a:r>
          </a:p>
          <a:p>
            <a:endParaRPr kumimoji="1" lang="ja-JP" altLang="en-US" dirty="0"/>
          </a:p>
        </p:txBody>
      </p:sp>
      <p:sp>
        <p:nvSpPr>
          <p:cNvPr id="4" name="スライド番号プレースホルダー 3"/>
          <p:cNvSpPr>
            <a:spLocks noGrp="1"/>
          </p:cNvSpPr>
          <p:nvPr>
            <p:ph type="sldNum" sz="quarter" idx="5"/>
          </p:nvPr>
        </p:nvSpPr>
        <p:spPr/>
        <p:txBody>
          <a:bodyPr/>
          <a:lstStyle/>
          <a:p>
            <a:fld id="{4E078801-1D68-4D83-98A6-37362A9D95EE}" type="slidenum">
              <a:rPr kumimoji="1" lang="ja-JP" altLang="en-US" smtClean="0"/>
              <a:t>17</a:t>
            </a:fld>
            <a:endParaRPr kumimoji="1" lang="ja-JP" altLang="en-US"/>
          </a:p>
        </p:txBody>
      </p:sp>
    </p:spTree>
    <p:extLst>
      <p:ext uri="{BB962C8B-B14F-4D97-AF65-F5344CB8AC3E}">
        <p14:creationId xmlns:p14="http://schemas.microsoft.com/office/powerpoint/2010/main" val="274187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・現場までの進入経路に，障害物があれば撤去し，現場に誘導する。</a:t>
            </a:r>
          </a:p>
          <a:p>
            <a:endParaRPr kumimoji="1" lang="ja-JP" altLang="en-US" dirty="0"/>
          </a:p>
        </p:txBody>
      </p:sp>
      <p:sp>
        <p:nvSpPr>
          <p:cNvPr id="4" name="スライド番号プレースホルダー 3"/>
          <p:cNvSpPr>
            <a:spLocks noGrp="1"/>
          </p:cNvSpPr>
          <p:nvPr>
            <p:ph type="sldNum" sz="quarter" idx="5"/>
          </p:nvPr>
        </p:nvSpPr>
        <p:spPr/>
        <p:txBody>
          <a:bodyPr/>
          <a:lstStyle/>
          <a:p>
            <a:fld id="{4E078801-1D68-4D83-98A6-37362A9D95EE}" type="slidenum">
              <a:rPr kumimoji="1" lang="ja-JP" altLang="en-US" smtClean="0"/>
              <a:t>18</a:t>
            </a:fld>
            <a:endParaRPr kumimoji="1" lang="ja-JP" altLang="en-US"/>
          </a:p>
        </p:txBody>
      </p:sp>
    </p:spTree>
    <p:extLst>
      <p:ext uri="{BB962C8B-B14F-4D97-AF65-F5344CB8AC3E}">
        <p14:creationId xmlns:p14="http://schemas.microsoft.com/office/powerpoint/2010/main" val="462263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　他の児童生徒の安全を確保する。</a:t>
            </a:r>
          </a:p>
          <a:p>
            <a:r>
              <a:rPr kumimoji="1" lang="ja-JP" altLang="en-US" dirty="0"/>
              <a:t>・動揺，混乱を避けるため，安全な場所に移動させる。現場を見せないようにする。</a:t>
            </a:r>
          </a:p>
          <a:p>
            <a:r>
              <a:rPr kumimoji="1" lang="ja-JP" altLang="en-US" dirty="0"/>
              <a:t>・児童生徒に正確な情報を伝えられる範囲で伝え安心させる。</a:t>
            </a:r>
          </a:p>
          <a:p>
            <a:endParaRPr kumimoji="1" lang="ja-JP" altLang="en-US" dirty="0"/>
          </a:p>
        </p:txBody>
      </p:sp>
      <p:sp>
        <p:nvSpPr>
          <p:cNvPr id="4" name="スライド番号プレースホルダー 3"/>
          <p:cNvSpPr>
            <a:spLocks noGrp="1"/>
          </p:cNvSpPr>
          <p:nvPr>
            <p:ph type="sldNum" sz="quarter" idx="5"/>
          </p:nvPr>
        </p:nvSpPr>
        <p:spPr/>
        <p:txBody>
          <a:bodyPr/>
          <a:lstStyle/>
          <a:p>
            <a:fld id="{4E078801-1D68-4D83-98A6-37362A9D95EE}" type="slidenum">
              <a:rPr kumimoji="1" lang="ja-JP" altLang="en-US" smtClean="0"/>
              <a:t>19</a:t>
            </a:fld>
            <a:endParaRPr kumimoji="1" lang="ja-JP" altLang="en-US"/>
          </a:p>
        </p:txBody>
      </p:sp>
    </p:spTree>
    <p:extLst>
      <p:ext uri="{BB962C8B-B14F-4D97-AF65-F5344CB8AC3E}">
        <p14:creationId xmlns:p14="http://schemas.microsoft.com/office/powerpoint/2010/main" val="27052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）内は，その教室の名称を記入し，</a:t>
            </a:r>
            <a:endParaRPr kumimoji="1" lang="en-US" altLang="ja-JP" dirty="0"/>
          </a:p>
          <a:p>
            <a:r>
              <a:rPr kumimoji="1" lang="ja-JP" altLang="en-US" dirty="0"/>
              <a:t>各クラス，特別教室などすべての教室に掲示しておく。</a:t>
            </a:r>
            <a:endParaRPr kumimoji="1" lang="en-US" altLang="ja-JP" dirty="0"/>
          </a:p>
          <a:p>
            <a:r>
              <a:rPr kumimoji="1" lang="ja-JP" altLang="en-US" dirty="0"/>
              <a:t>各校で掲示する位置を統一すると良い。（例　入り口の横に掲示しておく）</a:t>
            </a:r>
            <a:endParaRPr kumimoji="1" lang="en-US" altLang="ja-JP" dirty="0"/>
          </a:p>
          <a:p>
            <a:endParaRPr kumimoji="1" lang="en-US" altLang="ja-JP" dirty="0"/>
          </a:p>
          <a:p>
            <a:r>
              <a:rPr kumimoji="1" lang="ja-JP" altLang="en-US" dirty="0"/>
              <a:t>・児童生徒にも「緊急です！」カードの使い方を事前に指導しておく。</a:t>
            </a:r>
          </a:p>
        </p:txBody>
      </p:sp>
      <p:sp>
        <p:nvSpPr>
          <p:cNvPr id="4" name="スライド番号プレースホルダー 3"/>
          <p:cNvSpPr>
            <a:spLocks noGrp="1"/>
          </p:cNvSpPr>
          <p:nvPr>
            <p:ph type="sldNum" sz="quarter" idx="5"/>
          </p:nvPr>
        </p:nvSpPr>
        <p:spPr/>
        <p:txBody>
          <a:bodyPr/>
          <a:lstStyle/>
          <a:p>
            <a:fld id="{4E078801-1D68-4D83-98A6-37362A9D95EE}" type="slidenum">
              <a:rPr kumimoji="1" lang="ja-JP" altLang="en-US" smtClean="0"/>
              <a:t>2</a:t>
            </a:fld>
            <a:endParaRPr kumimoji="1" lang="ja-JP" altLang="en-US"/>
          </a:p>
        </p:txBody>
      </p:sp>
    </p:spTree>
    <p:extLst>
      <p:ext uri="{BB962C8B-B14F-4D97-AF65-F5344CB8AC3E}">
        <p14:creationId xmlns:p14="http://schemas.microsoft.com/office/powerpoint/2010/main" val="1517983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・現場を見せないように移動させる。</a:t>
            </a:r>
          </a:p>
          <a:p>
            <a:r>
              <a:rPr kumimoji="1" lang="ja-JP" altLang="en-US" dirty="0"/>
              <a:t>・ショックや不安から，泣いたりパニックになったり，気分不良を訴えたりすることがよくある。</a:t>
            </a:r>
            <a:endParaRPr kumimoji="1" lang="en-US" altLang="ja-JP" dirty="0"/>
          </a:p>
          <a:p>
            <a:r>
              <a:rPr kumimoji="1" lang="ja-JP" altLang="en-US" dirty="0"/>
              <a:t>受容し，正確な情報を伝えられる範囲で伝え安心させる。</a:t>
            </a:r>
            <a:endParaRPr kumimoji="1" lang="en-US" altLang="ja-JP" dirty="0"/>
          </a:p>
          <a:p>
            <a:r>
              <a:rPr kumimoji="1" lang="ja-JP" altLang="en-US" dirty="0"/>
              <a:t>また，下校後や翌日などに体調不良を訴えることがあることも理解しておく。</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4E078801-1D68-4D83-98A6-37362A9D95EE}" type="slidenum">
              <a:rPr kumimoji="1" lang="ja-JP" altLang="en-US" smtClean="0"/>
              <a:t>20</a:t>
            </a:fld>
            <a:endParaRPr kumimoji="1" lang="ja-JP" altLang="en-US"/>
          </a:p>
        </p:txBody>
      </p:sp>
    </p:spTree>
    <p:extLst>
      <p:ext uri="{BB962C8B-B14F-4D97-AF65-F5344CB8AC3E}">
        <p14:creationId xmlns:p14="http://schemas.microsoft.com/office/powerpoint/2010/main" val="149022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「緊急です！」カードを受け取った職員は</a:t>
            </a:r>
            <a:endParaRPr kumimoji="1" lang="en-US" altLang="ja-JP" dirty="0"/>
          </a:p>
          <a:p>
            <a:endParaRPr kumimoji="1" lang="en-US" altLang="ja-JP" dirty="0"/>
          </a:p>
          <a:p>
            <a:r>
              <a:rPr kumimoji="1" lang="ja-JP" altLang="en-US" dirty="0"/>
              <a:t>★ポイント①　受け取った職員が大声で他の職員に知らせる。</a:t>
            </a:r>
          </a:p>
          <a:p>
            <a:r>
              <a:rPr kumimoji="1" lang="ja-JP" altLang="en-US" dirty="0"/>
              <a:t>・持ち物も読み上げ，誰が持参するか確認する。</a:t>
            </a:r>
          </a:p>
          <a:p>
            <a:r>
              <a:rPr kumimoji="1" lang="ja-JP" altLang="en-US" dirty="0"/>
              <a:t>・他の職員も直ちに事故発生現場に駆け付ける。その際，職員室に一人は残るようにする。</a:t>
            </a:r>
          </a:p>
          <a:p>
            <a:r>
              <a:rPr kumimoji="1" lang="ja-JP" altLang="en-US" dirty="0"/>
              <a:t>・（職員室に不在の時は）管理職，養護教諭にも直ちに知らせる。</a:t>
            </a:r>
            <a:endParaRPr kumimoji="1" lang="en-US" altLang="ja-JP" dirty="0"/>
          </a:p>
          <a:p>
            <a:endParaRPr kumimoji="1" lang="ja-JP" altLang="en-US" dirty="0"/>
          </a:p>
          <a:p>
            <a:r>
              <a:rPr kumimoji="1" lang="ja-JP" altLang="en-US" dirty="0"/>
              <a:t>★ポイント②　救急処置グッズを持って現場に向かう。</a:t>
            </a:r>
          </a:p>
          <a:p>
            <a:r>
              <a:rPr kumimoji="1" lang="ja-JP" altLang="en-US" dirty="0"/>
              <a:t>・携帯電話は各自で持つ。</a:t>
            </a:r>
          </a:p>
          <a:p>
            <a:r>
              <a:rPr kumimoji="1" lang="ja-JP" altLang="en-US" dirty="0"/>
              <a:t>・救急処置グッズはパッケージ化する。</a:t>
            </a:r>
            <a:r>
              <a:rPr kumimoji="1" lang="en-US" altLang="ja-JP" dirty="0"/>
              <a:t>AED</a:t>
            </a:r>
            <a:r>
              <a:rPr kumimoji="1" lang="ja-JP" altLang="en-US" dirty="0"/>
              <a:t>と同じ場所に置くと運びやすい。</a:t>
            </a:r>
          </a:p>
          <a:p>
            <a:endParaRPr kumimoji="1" lang="ja-JP" altLang="en-US" dirty="0"/>
          </a:p>
        </p:txBody>
      </p:sp>
      <p:sp>
        <p:nvSpPr>
          <p:cNvPr id="4" name="スライド番号プレースホルダー 3"/>
          <p:cNvSpPr>
            <a:spLocks noGrp="1"/>
          </p:cNvSpPr>
          <p:nvPr>
            <p:ph type="sldNum" sz="quarter" idx="5"/>
          </p:nvPr>
        </p:nvSpPr>
        <p:spPr/>
        <p:txBody>
          <a:bodyPr/>
          <a:lstStyle/>
          <a:p>
            <a:fld id="{4E078801-1D68-4D83-98A6-37362A9D95EE}" type="slidenum">
              <a:rPr kumimoji="1" lang="ja-JP" altLang="en-US" smtClean="0"/>
              <a:t>3</a:t>
            </a:fld>
            <a:endParaRPr kumimoji="1" lang="ja-JP" altLang="en-US"/>
          </a:p>
        </p:txBody>
      </p:sp>
    </p:spTree>
    <p:extLst>
      <p:ext uri="{BB962C8B-B14F-4D97-AF65-F5344CB8AC3E}">
        <p14:creationId xmlns:p14="http://schemas.microsoft.com/office/powerpoint/2010/main" val="4254840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★ポイント①　現場にいる人の中からリーダーを決める。</a:t>
            </a:r>
          </a:p>
          <a:p>
            <a:r>
              <a:rPr kumimoji="1" lang="ja-JP" altLang="en-US" dirty="0"/>
              <a:t>　・管理職がいない場合は，誰でもリーダーになりうる。（例　土日の部活など）</a:t>
            </a:r>
          </a:p>
          <a:p>
            <a:r>
              <a:rPr kumimoji="1" lang="ja-JP" altLang="en-US" dirty="0"/>
              <a:t>　・まずリーダーを決めることで，現場の混乱を防ぎ，情報を一括管理します。</a:t>
            </a:r>
            <a:endParaRPr kumimoji="1" lang="en-US" altLang="ja-JP" dirty="0"/>
          </a:p>
          <a:p>
            <a:r>
              <a:rPr kumimoji="1" lang="ja-JP" altLang="en-US" dirty="0"/>
              <a:t>管理職が現場に到着しだい，リーダーを引き継いだり，Ｗリーダーとなることもある。</a:t>
            </a:r>
          </a:p>
          <a:p>
            <a:endParaRPr kumimoji="1" lang="ja-JP" altLang="en-US" dirty="0"/>
          </a:p>
          <a:p>
            <a:r>
              <a:rPr kumimoji="1" lang="ja-JP" altLang="en-US" dirty="0"/>
              <a:t>★ポイント②　リーダーは救命アクションカードを配付し対応する。</a:t>
            </a:r>
          </a:p>
          <a:p>
            <a:r>
              <a:rPr kumimoji="1" lang="ja-JP" altLang="en-US" dirty="0"/>
              <a:t>・カードの番号は優先順位を示す。</a:t>
            </a:r>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ja-JP" altLang="en-US" dirty="0"/>
              <a:t>★ポイント　事故の状況を的確に把握し，救命アクションカードを活用し，役割を指示する。</a:t>
            </a:r>
          </a:p>
          <a:p>
            <a:endParaRPr kumimoji="1" lang="ja-JP" altLang="en-US" dirty="0"/>
          </a:p>
          <a:p>
            <a:r>
              <a:rPr kumimoji="1" lang="ja-JP" altLang="en-US" dirty="0"/>
              <a:t>・カードを番号順に渡す。対応人数によって１人に対し１枚～複数枚振り分けることもある。</a:t>
            </a:r>
          </a:p>
          <a:p>
            <a:endParaRPr kumimoji="1" lang="ja-JP" altLang="en-US" dirty="0"/>
          </a:p>
        </p:txBody>
      </p:sp>
      <p:sp>
        <p:nvSpPr>
          <p:cNvPr id="4" name="スライド番号プレースホルダー 3"/>
          <p:cNvSpPr>
            <a:spLocks noGrp="1"/>
          </p:cNvSpPr>
          <p:nvPr>
            <p:ph type="sldNum" sz="quarter" idx="5"/>
          </p:nvPr>
        </p:nvSpPr>
        <p:spPr/>
        <p:txBody>
          <a:bodyPr/>
          <a:lstStyle/>
          <a:p>
            <a:fld id="{4E078801-1D68-4D83-98A6-37362A9D95EE}" type="slidenum">
              <a:rPr kumimoji="1" lang="ja-JP" altLang="en-US" smtClean="0"/>
              <a:t>4</a:t>
            </a:fld>
            <a:endParaRPr kumimoji="1" lang="ja-JP" altLang="en-US"/>
          </a:p>
        </p:txBody>
      </p:sp>
    </p:spTree>
    <p:extLst>
      <p:ext uri="{BB962C8B-B14F-4D97-AF65-F5344CB8AC3E}">
        <p14:creationId xmlns:p14="http://schemas.microsoft.com/office/powerpoint/2010/main" val="1571495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リーダーの役割</a:t>
            </a:r>
            <a:endParaRPr kumimoji="1" lang="en-US" altLang="ja-JP" dirty="0"/>
          </a:p>
          <a:p>
            <a:r>
              <a:rPr kumimoji="1" lang="ja-JP" altLang="en-US" dirty="0"/>
              <a:t>★ポイント　事故の状況を的確に把握し，救命アクションカードを活用し，役割を指示する。</a:t>
            </a:r>
          </a:p>
          <a:p>
            <a:endParaRPr kumimoji="1" lang="ja-JP" altLang="en-US" dirty="0"/>
          </a:p>
          <a:p>
            <a:r>
              <a:rPr kumimoji="1" lang="ja-JP" altLang="en-US" dirty="0"/>
              <a:t>・カードを番号順に渡す。対応人数によって１人に対し１枚～複数枚振り分けることもある。</a:t>
            </a:r>
          </a:p>
          <a:p>
            <a:endParaRPr kumimoji="1" lang="ja-JP" altLang="en-US" dirty="0"/>
          </a:p>
        </p:txBody>
      </p:sp>
      <p:sp>
        <p:nvSpPr>
          <p:cNvPr id="4" name="スライド番号プレースホルダー 3"/>
          <p:cNvSpPr>
            <a:spLocks noGrp="1"/>
          </p:cNvSpPr>
          <p:nvPr>
            <p:ph type="sldNum" sz="quarter" idx="5"/>
          </p:nvPr>
        </p:nvSpPr>
        <p:spPr/>
        <p:txBody>
          <a:bodyPr/>
          <a:lstStyle/>
          <a:p>
            <a:fld id="{4E078801-1D68-4D83-98A6-37362A9D95EE}" type="slidenum">
              <a:rPr kumimoji="1" lang="ja-JP" altLang="en-US" smtClean="0"/>
              <a:t>5</a:t>
            </a:fld>
            <a:endParaRPr kumimoji="1" lang="ja-JP" altLang="en-US"/>
          </a:p>
        </p:txBody>
      </p:sp>
    </p:spTree>
    <p:extLst>
      <p:ext uri="{BB962C8B-B14F-4D97-AF65-F5344CB8AC3E}">
        <p14:creationId xmlns:p14="http://schemas.microsoft.com/office/powerpoint/2010/main" val="28272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・チェック表を基に，救命行動が確実に行われているか確認する。報告が来ない場合は，リーダー自ら声をかけ確認する。</a:t>
            </a:r>
          </a:p>
          <a:p>
            <a:endParaRPr kumimoji="1" lang="ja-JP" altLang="en-US" dirty="0"/>
          </a:p>
        </p:txBody>
      </p:sp>
      <p:sp>
        <p:nvSpPr>
          <p:cNvPr id="4" name="スライド番号プレースホルダー 3"/>
          <p:cNvSpPr>
            <a:spLocks noGrp="1"/>
          </p:cNvSpPr>
          <p:nvPr>
            <p:ph type="sldNum" sz="quarter" idx="5"/>
          </p:nvPr>
        </p:nvSpPr>
        <p:spPr/>
        <p:txBody>
          <a:bodyPr/>
          <a:lstStyle/>
          <a:p>
            <a:fld id="{4E078801-1D68-4D83-98A6-37362A9D95EE}" type="slidenum">
              <a:rPr kumimoji="1" lang="ja-JP" altLang="en-US" smtClean="0"/>
              <a:t>6</a:t>
            </a:fld>
            <a:endParaRPr kumimoji="1" lang="ja-JP" altLang="en-US"/>
          </a:p>
        </p:txBody>
      </p:sp>
    </p:spTree>
    <p:extLst>
      <p:ext uri="{BB962C8B-B14F-4D97-AF65-F5344CB8AC3E}">
        <p14:creationId xmlns:p14="http://schemas.microsoft.com/office/powerpoint/2010/main" val="1070301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職員の行動の</a:t>
            </a:r>
            <a:r>
              <a:rPr kumimoji="1" lang="ja-JP" altLang="en-US"/>
              <a:t>ポイント　（すべてのカードに共通）</a:t>
            </a:r>
            <a:endParaRPr kumimoji="1" lang="en-US" altLang="ja-JP" dirty="0"/>
          </a:p>
          <a:p>
            <a:r>
              <a:rPr kumimoji="1" lang="ja-JP" altLang="en-US" dirty="0"/>
              <a:t>★職員は全体を意識し，自ら行動する。</a:t>
            </a:r>
          </a:p>
          <a:p>
            <a:r>
              <a:rPr kumimoji="1" lang="ja-JP" altLang="en-US" dirty="0"/>
              <a:t>・互いに声をかけあい，全体がどうなっているかを意識しする。</a:t>
            </a:r>
          </a:p>
          <a:p>
            <a:r>
              <a:rPr kumimoji="1" lang="ja-JP" altLang="en-US" dirty="0"/>
              <a:t>・自分から行う行動を示したり、行動する。</a:t>
            </a:r>
            <a:endParaRPr kumimoji="1" lang="en-US" altLang="ja-JP" dirty="0"/>
          </a:p>
          <a:p>
            <a:endParaRPr kumimoji="1" lang="en-US" altLang="ja-JP" dirty="0"/>
          </a:p>
          <a:p>
            <a:endParaRPr kumimoji="1" lang="en-US" altLang="ja-JP" dirty="0"/>
          </a:p>
          <a:p>
            <a:r>
              <a:rPr kumimoji="1" lang="ja-JP" altLang="en-US" dirty="0"/>
              <a:t>救急車要請のポイント</a:t>
            </a:r>
            <a:endParaRPr kumimoji="1" lang="en-US" altLang="ja-JP" dirty="0"/>
          </a:p>
          <a:p>
            <a:r>
              <a:rPr kumimoji="1" lang="ja-JP" altLang="en-US" dirty="0"/>
              <a:t>★ポイント　現場から通報する。　</a:t>
            </a:r>
            <a:endParaRPr kumimoji="1" lang="en-US" altLang="ja-JP" dirty="0"/>
          </a:p>
          <a:p>
            <a:r>
              <a:rPr kumimoji="1" lang="ja-JP" altLang="en-US" dirty="0"/>
              <a:t>・携帯電話を利用し，傷病者の状態を確認できる現場で通報する。</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4E078801-1D68-4D83-98A6-37362A9D95EE}" type="slidenum">
              <a:rPr kumimoji="1" lang="ja-JP" altLang="en-US" smtClean="0"/>
              <a:t>7</a:t>
            </a:fld>
            <a:endParaRPr kumimoji="1" lang="ja-JP" altLang="en-US"/>
          </a:p>
        </p:txBody>
      </p:sp>
    </p:spTree>
    <p:extLst>
      <p:ext uri="{BB962C8B-B14F-4D97-AF65-F5344CB8AC3E}">
        <p14:creationId xmlns:p14="http://schemas.microsoft.com/office/powerpoint/2010/main" val="4040087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・現在地や傷病者の状況などを伝える。その際，分からないことは「分からない」と伝える。</a:t>
            </a:r>
          </a:p>
          <a:p>
            <a:r>
              <a:rPr kumimoji="1" lang="ja-JP" altLang="en-US" dirty="0"/>
              <a:t>・電話は切らず，救急隊の指示を受け，リーダーに伝える。</a:t>
            </a:r>
          </a:p>
          <a:p>
            <a:r>
              <a:rPr kumimoji="1" lang="ja-JP" altLang="en-US" dirty="0"/>
              <a:t>状況により，ドクターカーが派遣されることもある。落ち着いて，救急隊の質問に答える。</a:t>
            </a:r>
          </a:p>
        </p:txBody>
      </p:sp>
      <p:sp>
        <p:nvSpPr>
          <p:cNvPr id="4" name="スライド番号プレースホルダー 3"/>
          <p:cNvSpPr>
            <a:spLocks noGrp="1"/>
          </p:cNvSpPr>
          <p:nvPr>
            <p:ph type="sldNum" sz="quarter" idx="5"/>
          </p:nvPr>
        </p:nvSpPr>
        <p:spPr/>
        <p:txBody>
          <a:bodyPr/>
          <a:lstStyle/>
          <a:p>
            <a:fld id="{4E078801-1D68-4D83-98A6-37362A9D95EE}" type="slidenum">
              <a:rPr kumimoji="1" lang="ja-JP" altLang="en-US" smtClean="0"/>
              <a:t>8</a:t>
            </a:fld>
            <a:endParaRPr kumimoji="1" lang="ja-JP" altLang="en-US"/>
          </a:p>
        </p:txBody>
      </p:sp>
    </p:spTree>
    <p:extLst>
      <p:ext uri="{BB962C8B-B14F-4D97-AF65-F5344CB8AC3E}">
        <p14:creationId xmlns:p14="http://schemas.microsoft.com/office/powerpoint/2010/main" val="3460685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　時刻とともに状況を記録する。</a:t>
            </a:r>
          </a:p>
          <a:p>
            <a:r>
              <a:rPr kumimoji="1" lang="ja-JP" altLang="en-US" dirty="0"/>
              <a:t>・リーダーのそばで第一発見者から事故発生状況を聞き取り記録する。</a:t>
            </a:r>
            <a:endParaRPr kumimoji="1" lang="en-US" altLang="ja-JP" dirty="0"/>
          </a:p>
          <a:p>
            <a:r>
              <a:rPr kumimoji="1" lang="ja-JP" altLang="en-US" dirty="0"/>
              <a:t>・聞き取った内容は，家庭連絡係と共有する。</a:t>
            </a:r>
          </a:p>
          <a:p>
            <a:endParaRPr kumimoji="1" lang="ja-JP" altLang="en-US" dirty="0"/>
          </a:p>
        </p:txBody>
      </p:sp>
      <p:sp>
        <p:nvSpPr>
          <p:cNvPr id="4" name="スライド番号プレースホルダー 3"/>
          <p:cNvSpPr>
            <a:spLocks noGrp="1"/>
          </p:cNvSpPr>
          <p:nvPr>
            <p:ph type="sldNum" sz="quarter" idx="5"/>
          </p:nvPr>
        </p:nvSpPr>
        <p:spPr/>
        <p:txBody>
          <a:bodyPr/>
          <a:lstStyle/>
          <a:p>
            <a:fld id="{4E078801-1D68-4D83-98A6-37362A9D95EE}" type="slidenum">
              <a:rPr kumimoji="1" lang="ja-JP" altLang="en-US" smtClean="0"/>
              <a:t>9</a:t>
            </a:fld>
            <a:endParaRPr kumimoji="1" lang="ja-JP" altLang="en-US"/>
          </a:p>
        </p:txBody>
      </p:sp>
    </p:spTree>
    <p:extLst>
      <p:ext uri="{BB962C8B-B14F-4D97-AF65-F5344CB8AC3E}">
        <p14:creationId xmlns:p14="http://schemas.microsoft.com/office/powerpoint/2010/main" val="627457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E651E1B-5550-4580-98F6-CEF5EA86A2FC}" type="datetimeFigureOut">
              <a:rPr kumimoji="1" lang="ja-JP" altLang="en-US" smtClean="0"/>
              <a:t>2021/2/9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BE3E44-6A01-4459-BAC1-B1A9DF37C1A6}" type="slidenum">
              <a:rPr kumimoji="1" lang="ja-JP" altLang="en-US" smtClean="0"/>
              <a:t>‹#›</a:t>
            </a:fld>
            <a:endParaRPr kumimoji="1" lang="ja-JP" altLang="en-US"/>
          </a:p>
        </p:txBody>
      </p:sp>
    </p:spTree>
    <p:extLst>
      <p:ext uri="{BB962C8B-B14F-4D97-AF65-F5344CB8AC3E}">
        <p14:creationId xmlns:p14="http://schemas.microsoft.com/office/powerpoint/2010/main" val="1931696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E651E1B-5550-4580-98F6-CEF5EA86A2FC}" type="datetimeFigureOut">
              <a:rPr kumimoji="1" lang="ja-JP" altLang="en-US" smtClean="0"/>
              <a:t>2021/2/9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BE3E44-6A01-4459-BAC1-B1A9DF37C1A6}" type="slidenum">
              <a:rPr kumimoji="1" lang="ja-JP" altLang="en-US" smtClean="0"/>
              <a:t>‹#›</a:t>
            </a:fld>
            <a:endParaRPr kumimoji="1" lang="ja-JP" altLang="en-US"/>
          </a:p>
        </p:txBody>
      </p:sp>
    </p:spTree>
    <p:extLst>
      <p:ext uri="{BB962C8B-B14F-4D97-AF65-F5344CB8AC3E}">
        <p14:creationId xmlns:p14="http://schemas.microsoft.com/office/powerpoint/2010/main" val="4278644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E651E1B-5550-4580-98F6-CEF5EA86A2FC}" type="datetimeFigureOut">
              <a:rPr kumimoji="1" lang="ja-JP" altLang="en-US" smtClean="0"/>
              <a:t>2021/2/9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BE3E44-6A01-4459-BAC1-B1A9DF37C1A6}" type="slidenum">
              <a:rPr kumimoji="1" lang="ja-JP" altLang="en-US" smtClean="0"/>
              <a:t>‹#›</a:t>
            </a:fld>
            <a:endParaRPr kumimoji="1" lang="ja-JP" altLang="en-US"/>
          </a:p>
        </p:txBody>
      </p:sp>
    </p:spTree>
    <p:extLst>
      <p:ext uri="{BB962C8B-B14F-4D97-AF65-F5344CB8AC3E}">
        <p14:creationId xmlns:p14="http://schemas.microsoft.com/office/powerpoint/2010/main" val="3046810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E651E1B-5550-4580-98F6-CEF5EA86A2FC}" type="datetimeFigureOut">
              <a:rPr kumimoji="1" lang="ja-JP" altLang="en-US" smtClean="0"/>
              <a:t>2021/2/9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BE3E44-6A01-4459-BAC1-B1A9DF37C1A6}" type="slidenum">
              <a:rPr kumimoji="1" lang="ja-JP" altLang="en-US" smtClean="0"/>
              <a:t>‹#›</a:t>
            </a:fld>
            <a:endParaRPr kumimoji="1" lang="ja-JP" altLang="en-US"/>
          </a:p>
        </p:txBody>
      </p:sp>
    </p:spTree>
    <p:extLst>
      <p:ext uri="{BB962C8B-B14F-4D97-AF65-F5344CB8AC3E}">
        <p14:creationId xmlns:p14="http://schemas.microsoft.com/office/powerpoint/2010/main" val="171511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E651E1B-5550-4580-98F6-CEF5EA86A2FC}" type="datetimeFigureOut">
              <a:rPr kumimoji="1" lang="ja-JP" altLang="en-US" smtClean="0"/>
              <a:t>2021/2/9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BE3E44-6A01-4459-BAC1-B1A9DF37C1A6}" type="slidenum">
              <a:rPr kumimoji="1" lang="ja-JP" altLang="en-US" smtClean="0"/>
              <a:t>‹#›</a:t>
            </a:fld>
            <a:endParaRPr kumimoji="1" lang="ja-JP" altLang="en-US"/>
          </a:p>
        </p:txBody>
      </p:sp>
    </p:spTree>
    <p:extLst>
      <p:ext uri="{BB962C8B-B14F-4D97-AF65-F5344CB8AC3E}">
        <p14:creationId xmlns:p14="http://schemas.microsoft.com/office/powerpoint/2010/main" val="92476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E651E1B-5550-4580-98F6-CEF5EA86A2FC}" type="datetimeFigureOut">
              <a:rPr kumimoji="1" lang="ja-JP" altLang="en-US" smtClean="0"/>
              <a:t>2021/2/9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BE3E44-6A01-4459-BAC1-B1A9DF37C1A6}" type="slidenum">
              <a:rPr kumimoji="1" lang="ja-JP" altLang="en-US" smtClean="0"/>
              <a:t>‹#›</a:t>
            </a:fld>
            <a:endParaRPr kumimoji="1" lang="ja-JP" altLang="en-US"/>
          </a:p>
        </p:txBody>
      </p:sp>
    </p:spTree>
    <p:extLst>
      <p:ext uri="{BB962C8B-B14F-4D97-AF65-F5344CB8AC3E}">
        <p14:creationId xmlns:p14="http://schemas.microsoft.com/office/powerpoint/2010/main" val="843812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E651E1B-5550-4580-98F6-CEF5EA86A2FC}" type="datetimeFigureOut">
              <a:rPr kumimoji="1" lang="ja-JP" altLang="en-US" smtClean="0"/>
              <a:t>2021/2/9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4BE3E44-6A01-4459-BAC1-B1A9DF37C1A6}" type="slidenum">
              <a:rPr kumimoji="1" lang="ja-JP" altLang="en-US" smtClean="0"/>
              <a:t>‹#›</a:t>
            </a:fld>
            <a:endParaRPr kumimoji="1" lang="ja-JP" altLang="en-US"/>
          </a:p>
        </p:txBody>
      </p:sp>
    </p:spTree>
    <p:extLst>
      <p:ext uri="{BB962C8B-B14F-4D97-AF65-F5344CB8AC3E}">
        <p14:creationId xmlns:p14="http://schemas.microsoft.com/office/powerpoint/2010/main" val="3004482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E651E1B-5550-4580-98F6-CEF5EA86A2FC}" type="datetimeFigureOut">
              <a:rPr kumimoji="1" lang="ja-JP" altLang="en-US" smtClean="0"/>
              <a:t>2021/2/9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4BE3E44-6A01-4459-BAC1-B1A9DF37C1A6}" type="slidenum">
              <a:rPr kumimoji="1" lang="ja-JP" altLang="en-US" smtClean="0"/>
              <a:t>‹#›</a:t>
            </a:fld>
            <a:endParaRPr kumimoji="1" lang="ja-JP" altLang="en-US"/>
          </a:p>
        </p:txBody>
      </p:sp>
    </p:spTree>
    <p:extLst>
      <p:ext uri="{BB962C8B-B14F-4D97-AF65-F5344CB8AC3E}">
        <p14:creationId xmlns:p14="http://schemas.microsoft.com/office/powerpoint/2010/main" val="228533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51E1B-5550-4580-98F6-CEF5EA86A2FC}" type="datetimeFigureOut">
              <a:rPr kumimoji="1" lang="ja-JP" altLang="en-US" smtClean="0"/>
              <a:t>2021/2/9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4BE3E44-6A01-4459-BAC1-B1A9DF37C1A6}" type="slidenum">
              <a:rPr kumimoji="1" lang="ja-JP" altLang="en-US" smtClean="0"/>
              <a:t>‹#›</a:t>
            </a:fld>
            <a:endParaRPr kumimoji="1" lang="ja-JP" altLang="en-US"/>
          </a:p>
        </p:txBody>
      </p:sp>
    </p:spTree>
    <p:extLst>
      <p:ext uri="{BB962C8B-B14F-4D97-AF65-F5344CB8AC3E}">
        <p14:creationId xmlns:p14="http://schemas.microsoft.com/office/powerpoint/2010/main" val="3997088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E651E1B-5550-4580-98F6-CEF5EA86A2FC}" type="datetimeFigureOut">
              <a:rPr kumimoji="1" lang="ja-JP" altLang="en-US" smtClean="0"/>
              <a:t>2021/2/9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BE3E44-6A01-4459-BAC1-B1A9DF37C1A6}" type="slidenum">
              <a:rPr kumimoji="1" lang="ja-JP" altLang="en-US" smtClean="0"/>
              <a:t>‹#›</a:t>
            </a:fld>
            <a:endParaRPr kumimoji="1" lang="ja-JP" altLang="en-US"/>
          </a:p>
        </p:txBody>
      </p:sp>
    </p:spTree>
    <p:extLst>
      <p:ext uri="{BB962C8B-B14F-4D97-AF65-F5344CB8AC3E}">
        <p14:creationId xmlns:p14="http://schemas.microsoft.com/office/powerpoint/2010/main" val="8767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E651E1B-5550-4580-98F6-CEF5EA86A2FC}" type="datetimeFigureOut">
              <a:rPr kumimoji="1" lang="ja-JP" altLang="en-US" smtClean="0"/>
              <a:t>2021/2/9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BE3E44-6A01-4459-BAC1-B1A9DF37C1A6}" type="slidenum">
              <a:rPr kumimoji="1" lang="ja-JP" altLang="en-US" smtClean="0"/>
              <a:t>‹#›</a:t>
            </a:fld>
            <a:endParaRPr kumimoji="1" lang="ja-JP" altLang="en-US"/>
          </a:p>
        </p:txBody>
      </p:sp>
    </p:spTree>
    <p:extLst>
      <p:ext uri="{BB962C8B-B14F-4D97-AF65-F5344CB8AC3E}">
        <p14:creationId xmlns:p14="http://schemas.microsoft.com/office/powerpoint/2010/main" val="200045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51E1B-5550-4580-98F6-CEF5EA86A2FC}" type="datetimeFigureOut">
              <a:rPr kumimoji="1" lang="ja-JP" altLang="en-US" smtClean="0"/>
              <a:t>2021/2/9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E3E44-6A01-4459-BAC1-B1A9DF37C1A6}" type="slidenum">
              <a:rPr kumimoji="1" lang="ja-JP" altLang="en-US" smtClean="0"/>
              <a:t>‹#›</a:t>
            </a:fld>
            <a:endParaRPr kumimoji="1" lang="ja-JP" altLang="en-US"/>
          </a:p>
        </p:txBody>
      </p:sp>
    </p:spTree>
    <p:extLst>
      <p:ext uri="{BB962C8B-B14F-4D97-AF65-F5344CB8AC3E}">
        <p14:creationId xmlns:p14="http://schemas.microsoft.com/office/powerpoint/2010/main" val="1667942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652954"/>
            <a:ext cx="7886700" cy="4765431"/>
          </a:xfrm>
        </p:spPr>
        <p:txBody>
          <a:bodyPr/>
          <a:lstStyle/>
          <a:p>
            <a:pPr marL="0" indent="0">
              <a:buNone/>
            </a:pPr>
            <a:endParaRPr lang="en-US" altLang="ja-JP" dirty="0">
              <a:latin typeface="HGP創英角ｺﾞｼｯｸUB" panose="020B0900000000000000" pitchFamily="50" charset="-128"/>
              <a:ea typeface="HGP創英角ｺﾞｼｯｸUB" panose="020B0900000000000000" pitchFamily="50" charset="-128"/>
            </a:endParaRPr>
          </a:p>
          <a:p>
            <a:pPr marL="0" indent="0">
              <a:buNone/>
            </a:pPr>
            <a:endParaRPr kumimoji="1" lang="en-US" altLang="ja-JP" dirty="0">
              <a:latin typeface="HGP創英角ｺﾞｼｯｸUB" panose="020B0900000000000000" pitchFamily="50" charset="-128"/>
              <a:ea typeface="HGP創英角ｺﾞｼｯｸUB" panose="020B0900000000000000" pitchFamily="50" charset="-128"/>
            </a:endParaRPr>
          </a:p>
        </p:txBody>
      </p:sp>
      <p:sp>
        <p:nvSpPr>
          <p:cNvPr id="4" name="タイトル 1"/>
          <p:cNvSpPr txBox="1">
            <a:spLocks/>
          </p:cNvSpPr>
          <p:nvPr/>
        </p:nvSpPr>
        <p:spPr>
          <a:xfrm>
            <a:off x="0" y="-4819"/>
            <a:ext cx="9143999" cy="885983"/>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第一発見者</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1" y="70999"/>
            <a:ext cx="1213730" cy="810165"/>
          </a:xfrm>
          <a:prstGeom prst="rect">
            <a:avLst/>
          </a:prstGeom>
        </p:spPr>
      </p:pic>
      <p:sp>
        <p:nvSpPr>
          <p:cNvPr id="9" name="テキスト ボックス 8">
            <a:extLst>
              <a:ext uri="{FF2B5EF4-FFF2-40B4-BE49-F238E27FC236}">
                <a16:creationId xmlns:a16="http://schemas.microsoft.com/office/drawing/2014/main" id="{AB0C08CE-B949-4C03-B09A-FDC013551D56}"/>
              </a:ext>
            </a:extLst>
          </p:cNvPr>
          <p:cNvSpPr txBox="1"/>
          <p:nvPr/>
        </p:nvSpPr>
        <p:spPr>
          <a:xfrm>
            <a:off x="450852" y="885109"/>
            <a:ext cx="8242293" cy="6494085"/>
          </a:xfrm>
          <a:prstGeom prst="rect">
            <a:avLst/>
          </a:prstGeom>
          <a:noFill/>
        </p:spPr>
        <p:txBody>
          <a:bodyPr wrap="square" rtlCol="0">
            <a:spAutoFit/>
          </a:bodyPr>
          <a:lstStyle/>
          <a:p>
            <a:r>
              <a:rPr kumimoji="1" lang="ja-JP" altLang="en-US" sz="3200" u="sng" dirty="0">
                <a:latin typeface="HGP創英角ｺﾞｼｯｸUB" panose="020B0900000000000000" pitchFamily="50" charset="-128"/>
                <a:ea typeface="HGP創英角ｺﾞｼｯｸUB" panose="020B0900000000000000" pitchFamily="50" charset="-128"/>
              </a:rPr>
              <a:t>１．状況を把握する</a:t>
            </a:r>
            <a:endParaRPr kumimoji="1" lang="en-US" altLang="ja-JP" sz="3200" u="sng" dirty="0">
              <a:latin typeface="HGP創英角ｺﾞｼｯｸUB" panose="020B0900000000000000" pitchFamily="50" charset="-128"/>
              <a:ea typeface="HGP創英角ｺﾞｼｯｸUB" panose="020B0900000000000000" pitchFamily="50" charset="-128"/>
            </a:endParaRPr>
          </a:p>
          <a:p>
            <a:pPr lvl="0"/>
            <a:r>
              <a:rPr kumimoji="1" lang="ja-JP" altLang="en-US" dirty="0">
                <a:solidFill>
                  <a:prstClr val="black"/>
                </a:solidFill>
                <a:latin typeface="HGｺﾞｼｯｸM" panose="020B0609000000000000" pitchFamily="49" charset="-128"/>
                <a:ea typeface="HGｺﾞｼｯｸM" panose="020B0609000000000000" pitchFamily="49" charset="-128"/>
              </a:rPr>
              <a:t>　　　□反応の有無を確認</a:t>
            </a:r>
            <a:r>
              <a:rPr kumimoji="1" lang="ja-JP" altLang="en-US" sz="1600" dirty="0">
                <a:latin typeface="HGP創英角ｺﾞｼｯｸUB" panose="020B0900000000000000" pitchFamily="50" charset="-128"/>
                <a:ea typeface="HGP創英角ｺﾞｼｯｸUB" panose="020B0900000000000000" pitchFamily="50" charset="-128"/>
              </a:rPr>
              <a:t>　</a:t>
            </a:r>
            <a:r>
              <a:rPr kumimoji="1" lang="ja-JP" altLang="en-US" dirty="0">
                <a:latin typeface="HGP創英角ｺﾞｼｯｸUB" panose="020B0900000000000000" pitchFamily="50" charset="-128"/>
                <a:ea typeface="HGP創英角ｺﾞｼｯｸUB" panose="020B0900000000000000" pitchFamily="50" charset="-128"/>
              </a:rPr>
              <a:t>　</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ｺﾞｼｯｸM" panose="020B0609000000000000" pitchFamily="49" charset="-128"/>
                <a:ea typeface="HGｺﾞｼｯｸM" panose="020B0609000000000000" pitchFamily="49" charset="-128"/>
              </a:rPr>
              <a:t>　　　□呼びかけに反応しない→意識なし</a:t>
            </a:r>
            <a:endParaRPr kumimoji="1" lang="en-US" altLang="ja-JP" dirty="0">
              <a:latin typeface="HGｺﾞｼｯｸM" panose="020B0609000000000000" pitchFamily="49" charset="-128"/>
              <a:ea typeface="HGｺﾞｼｯｸM" panose="020B0609000000000000" pitchFamily="49" charset="-128"/>
            </a:endParaRPr>
          </a:p>
          <a:p>
            <a:endParaRPr kumimoji="1" lang="en-US" altLang="ja-JP" sz="1100" dirty="0">
              <a:latin typeface="HGP創英角ｺﾞｼｯｸUB" panose="020B0900000000000000" pitchFamily="50" charset="-128"/>
              <a:ea typeface="HGP創英角ｺﾞｼｯｸUB" panose="020B0900000000000000" pitchFamily="50" charset="-128"/>
            </a:endParaRPr>
          </a:p>
          <a:p>
            <a:r>
              <a:rPr kumimoji="1" lang="ja-JP" altLang="en-US" sz="3200" u="sng" dirty="0">
                <a:latin typeface="HGP創英角ｺﾞｼｯｸUB" panose="020B0900000000000000" pitchFamily="50" charset="-128"/>
                <a:ea typeface="HGP創英角ｺﾞｼｯｸUB" panose="020B0900000000000000" pitchFamily="50" charset="-128"/>
              </a:rPr>
              <a:t>２．大声で人を集める</a:t>
            </a:r>
            <a:endParaRPr kumimoji="1" lang="en-US" altLang="ja-JP" sz="3200" u="sng"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ｺﾞｼｯｸM" panose="020B0609000000000000" pitchFamily="49" charset="-128"/>
                <a:ea typeface="HGｺﾞｼｯｸM" panose="020B0609000000000000" pitchFamily="49" charset="-128"/>
              </a:rPr>
              <a:t>　　　□「緊急カード」を近くにいる人に渡し，職員室に届ける。</a:t>
            </a:r>
            <a:endParaRPr kumimoji="1" lang="en-US" altLang="ja-JP" dirty="0">
              <a:latin typeface="HGｺﾞｼｯｸM" panose="020B0609000000000000" pitchFamily="49" charset="-128"/>
              <a:ea typeface="HGｺﾞｼｯｸM" panose="020B0609000000000000" pitchFamily="49" charset="-128"/>
            </a:endParaRPr>
          </a:p>
          <a:p>
            <a:r>
              <a:rPr kumimoji="1" lang="ja-JP" altLang="en-US" dirty="0">
                <a:latin typeface="HGｺﾞｼｯｸM" panose="020B0609000000000000" pitchFamily="49" charset="-128"/>
                <a:ea typeface="HGｺﾞｼｯｸM" panose="020B0609000000000000" pitchFamily="49" charset="-128"/>
              </a:rPr>
              <a:t>　　　□周囲の児童生徒に静かに座っているように指示する。</a:t>
            </a:r>
            <a:endParaRPr kumimoji="1" lang="en-US" altLang="ja-JP" dirty="0">
              <a:latin typeface="HGｺﾞｼｯｸM" panose="020B0609000000000000" pitchFamily="49" charset="-128"/>
              <a:ea typeface="HGｺﾞｼｯｸM" panose="020B0609000000000000" pitchFamily="49" charset="-128"/>
            </a:endParaRPr>
          </a:p>
          <a:p>
            <a:endParaRPr kumimoji="1" lang="en-US" altLang="ja-JP" sz="1100" dirty="0">
              <a:latin typeface="HGP創英角ｺﾞｼｯｸUB" panose="020B0900000000000000" pitchFamily="50" charset="-128"/>
              <a:ea typeface="HGP創英角ｺﾞｼｯｸUB" panose="020B0900000000000000" pitchFamily="50" charset="-128"/>
            </a:endParaRPr>
          </a:p>
          <a:p>
            <a:r>
              <a:rPr kumimoji="1" lang="ja-JP" altLang="en-US" sz="3200" u="sng" dirty="0">
                <a:latin typeface="HGP創英角ｺﾞｼｯｸUB" panose="020B0900000000000000" pitchFamily="50" charset="-128"/>
                <a:ea typeface="HGP創英角ｺﾞｼｯｸUB" panose="020B0900000000000000" pitchFamily="50" charset="-128"/>
              </a:rPr>
              <a:t>３．呼吸を確認する</a:t>
            </a:r>
            <a:endParaRPr kumimoji="1" lang="en-US" altLang="ja-JP" sz="3200" u="sng"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ｺﾞｼｯｸM" panose="020B0609000000000000" pitchFamily="49" charset="-128"/>
                <a:ea typeface="HGｺﾞｼｯｸM" panose="020B0609000000000000" pitchFamily="49" charset="-128"/>
              </a:rPr>
              <a:t>　　　□「胸や腹が動いている」→呼吸あり</a:t>
            </a:r>
            <a:endParaRPr kumimoji="1" lang="en-US" altLang="ja-JP" dirty="0">
              <a:latin typeface="HGｺﾞｼｯｸM" panose="020B0609000000000000" pitchFamily="49" charset="-128"/>
              <a:ea typeface="HGｺﾞｼｯｸM" panose="020B0609000000000000" pitchFamily="49" charset="-128"/>
            </a:endParaRPr>
          </a:p>
          <a:p>
            <a:r>
              <a:rPr kumimoji="1" lang="ja-JP" altLang="en-US" dirty="0">
                <a:latin typeface="HGｺﾞｼｯｸM" panose="020B0609000000000000" pitchFamily="49" charset="-128"/>
                <a:ea typeface="HGｺﾞｼｯｸM" panose="020B0609000000000000" pitchFamily="49" charset="-128"/>
              </a:rPr>
              <a:t>　　　□「胸や腹が動いていない」</a:t>
            </a:r>
            <a:endParaRPr kumimoji="1" lang="en-US" altLang="ja-JP" dirty="0">
              <a:latin typeface="HGｺﾞｼｯｸM" panose="020B0609000000000000" pitchFamily="49" charset="-128"/>
              <a:ea typeface="HGｺﾞｼｯｸM" panose="020B0609000000000000" pitchFamily="49" charset="-128"/>
            </a:endParaRPr>
          </a:p>
          <a:p>
            <a:r>
              <a:rPr kumimoji="1" lang="ja-JP" altLang="en-US" dirty="0">
                <a:latin typeface="HGｺﾞｼｯｸM" panose="020B0609000000000000" pitchFamily="49" charset="-128"/>
                <a:ea typeface="HGｺﾞｼｯｸM" panose="020B0609000000000000" pitchFamily="49" charset="-128"/>
              </a:rPr>
              <a:t>　　　　「しゃくりあげるような不規則な呼吸」</a:t>
            </a:r>
            <a:endParaRPr kumimoji="1" lang="en-US" altLang="ja-JP" dirty="0">
              <a:latin typeface="HGｺﾞｼｯｸM" panose="020B0609000000000000" pitchFamily="49" charset="-128"/>
              <a:ea typeface="HGｺﾞｼｯｸM" panose="020B0609000000000000" pitchFamily="49" charset="-128"/>
            </a:endParaRPr>
          </a:p>
          <a:p>
            <a:r>
              <a:rPr kumimoji="1" lang="ja-JP" altLang="en-US" dirty="0">
                <a:latin typeface="HGｺﾞｼｯｸM" panose="020B0609000000000000" pitchFamily="49" charset="-128"/>
                <a:ea typeface="HGｺﾞｼｯｸM" panose="020B0609000000000000" pitchFamily="49" charset="-128"/>
              </a:rPr>
              <a:t>　　　　「呼吸があるかどうか，分からない」　　　　</a:t>
            </a:r>
            <a:endParaRPr kumimoji="1" lang="en-US" altLang="ja-JP" dirty="0">
              <a:latin typeface="HGｺﾞｼｯｸM" panose="020B0609000000000000" pitchFamily="49" charset="-128"/>
              <a:ea typeface="HGｺﾞｼｯｸM" panose="020B0609000000000000" pitchFamily="49" charset="-128"/>
            </a:endParaRPr>
          </a:p>
          <a:p>
            <a:r>
              <a:rPr kumimoji="1" lang="ja-JP" altLang="en-US" sz="3200" dirty="0">
                <a:latin typeface="HGP創英角ｺﾞｼｯｸUB" panose="020B0900000000000000" pitchFamily="50" charset="-128"/>
                <a:ea typeface="HGP創英角ｺﾞｼｯｸUB" panose="020B0900000000000000" pitchFamily="50" charset="-128"/>
              </a:rPr>
              <a:t>　　</a:t>
            </a:r>
            <a:r>
              <a:rPr kumimoji="1" lang="ja-JP" altLang="en-US" sz="3200" u="sng" dirty="0">
                <a:solidFill>
                  <a:srgbClr val="FF0000"/>
                </a:solidFill>
                <a:latin typeface="HGP創英角ｺﾞｼｯｸUB" panose="020B0900000000000000" pitchFamily="50" charset="-128"/>
                <a:ea typeface="HGP創英角ｺﾞｼｯｸUB" panose="020B0900000000000000" pitchFamily="50" charset="-128"/>
              </a:rPr>
              <a:t>呼吸なし・分からない　</a:t>
            </a:r>
            <a:r>
              <a:rPr kumimoji="1" lang="ja-JP" altLang="en-US" sz="3200" u="sng" dirty="0">
                <a:latin typeface="HGP創英角ｺﾞｼｯｸUB" panose="020B0900000000000000" pitchFamily="50" charset="-128"/>
                <a:ea typeface="HGP創英角ｺﾞｼｯｸUB" panose="020B0900000000000000" pitchFamily="50" charset="-128"/>
              </a:rPr>
              <a:t>なら</a:t>
            </a:r>
            <a:endParaRPr kumimoji="1" lang="en-US" altLang="ja-JP" sz="3200" u="sng" dirty="0">
              <a:latin typeface="HGP創英角ｺﾞｼｯｸUB" panose="020B0900000000000000" pitchFamily="50" charset="-128"/>
              <a:ea typeface="HGP創英角ｺﾞｼｯｸUB" panose="020B0900000000000000" pitchFamily="50" charset="-128"/>
            </a:endParaRPr>
          </a:p>
          <a:p>
            <a:r>
              <a:rPr kumimoji="1" lang="ja-JP" altLang="en-US" sz="3200" dirty="0">
                <a:latin typeface="HGP創英角ｺﾞｼｯｸUB" panose="020B0900000000000000" pitchFamily="50" charset="-128"/>
                <a:ea typeface="HGP創英角ｺﾞｼｯｸUB" panose="020B0900000000000000" pitchFamily="50" charset="-128"/>
              </a:rPr>
              <a:t>　　　</a:t>
            </a:r>
            <a:r>
              <a:rPr kumimoji="1" lang="ja-JP" altLang="en-US" sz="3200" u="sng" dirty="0">
                <a:latin typeface="HGP創英角ｺﾞｼｯｸUB" panose="020B0900000000000000" pitchFamily="50" charset="-128"/>
                <a:ea typeface="HGP創英角ｺﾞｼｯｸUB" panose="020B0900000000000000" pitchFamily="50" charset="-128"/>
              </a:rPr>
              <a:t>ただちに心臓マッサージと人工呼吸を開始</a:t>
            </a:r>
            <a:endParaRPr kumimoji="1" lang="en-US" altLang="ja-JP" sz="3200" u="sng"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ｺﾞｼｯｸM" panose="020B0609000000000000" pitchFamily="49" charset="-128"/>
                <a:ea typeface="HGｺﾞｼｯｸM" panose="020B0609000000000000" pitchFamily="49" charset="-128"/>
              </a:rPr>
              <a:t>　　「胸の真ん中」を「５㎝沈むくらい」の力で</a:t>
            </a:r>
            <a:endParaRPr kumimoji="1" lang="en-US" altLang="ja-JP" dirty="0">
              <a:latin typeface="HGｺﾞｼｯｸM" panose="020B0609000000000000" pitchFamily="49" charset="-128"/>
              <a:ea typeface="HGｺﾞｼｯｸM" panose="020B0609000000000000" pitchFamily="49" charset="-128"/>
            </a:endParaRPr>
          </a:p>
          <a:p>
            <a:r>
              <a:rPr kumimoji="1" lang="ja-JP" altLang="en-US" dirty="0">
                <a:latin typeface="HGｺﾞｼｯｸM" panose="020B0609000000000000" pitchFamily="49" charset="-128"/>
                <a:ea typeface="HGｺﾞｼｯｸM" panose="020B0609000000000000" pitchFamily="49" charset="-128"/>
              </a:rPr>
              <a:t>　　「</a:t>
            </a:r>
            <a:r>
              <a:rPr kumimoji="1" lang="en-US" altLang="ja-JP" dirty="0">
                <a:latin typeface="HGｺﾞｼｯｸM" panose="020B0609000000000000" pitchFamily="49" charset="-128"/>
                <a:ea typeface="HGｺﾞｼｯｸM" panose="020B0609000000000000" pitchFamily="49" charset="-128"/>
              </a:rPr>
              <a:t>100</a:t>
            </a:r>
            <a:r>
              <a:rPr kumimoji="1" lang="ja-JP" altLang="en-US" dirty="0">
                <a:latin typeface="HGｺﾞｼｯｸM" panose="020B0609000000000000" pitchFamily="49" charset="-128"/>
                <a:ea typeface="HGｺﾞｼｯｸM" panose="020B0609000000000000" pitchFamily="49" charset="-128"/>
              </a:rPr>
              <a:t>～</a:t>
            </a:r>
            <a:r>
              <a:rPr kumimoji="1" lang="en-US" altLang="ja-JP" dirty="0">
                <a:latin typeface="HGｺﾞｼｯｸM" panose="020B0609000000000000" pitchFamily="49" charset="-128"/>
                <a:ea typeface="HGｺﾞｼｯｸM" panose="020B0609000000000000" pitchFamily="49" charset="-128"/>
              </a:rPr>
              <a:t>120</a:t>
            </a:r>
            <a:r>
              <a:rPr kumimoji="1" lang="ja-JP" altLang="en-US" dirty="0">
                <a:latin typeface="HGｺﾞｼｯｸM" panose="020B0609000000000000" pitchFamily="49" charset="-128"/>
                <a:ea typeface="HGｺﾞｼｯｸM" panose="020B0609000000000000" pitchFamily="49" charset="-128"/>
              </a:rPr>
              <a:t>回</a:t>
            </a:r>
            <a:r>
              <a:rPr kumimoji="1" lang="en-US" altLang="ja-JP" dirty="0">
                <a:latin typeface="HGｺﾞｼｯｸM" panose="020B0609000000000000" pitchFamily="49" charset="-128"/>
                <a:ea typeface="HGｺﾞｼｯｸM" panose="020B0609000000000000" pitchFamily="49" charset="-128"/>
              </a:rPr>
              <a:t>/</a:t>
            </a:r>
            <a:r>
              <a:rPr kumimoji="1" lang="ja-JP" altLang="en-US" dirty="0">
                <a:latin typeface="HGｺﾞｼｯｸM" panose="020B0609000000000000" pitchFamily="49" charset="-128"/>
                <a:ea typeface="HGｺﾞｼｯｸM" panose="020B0609000000000000" pitchFamily="49" charset="-128"/>
              </a:rPr>
              <a:t>分」のテンポで，「絶え間なく」行う。</a:t>
            </a:r>
          </a:p>
          <a:p>
            <a:r>
              <a:rPr kumimoji="1" lang="ja-JP" altLang="en-US" dirty="0">
                <a:latin typeface="HGｺﾞｼｯｸM" panose="020B0609000000000000" pitchFamily="49" charset="-128"/>
                <a:ea typeface="HGｺﾞｼｯｸM" panose="020B0609000000000000" pitchFamily="49" charset="-128"/>
              </a:rPr>
              <a:t>　　　心臓マッサージ：人工呼吸　＝　３０</a:t>
            </a:r>
            <a:r>
              <a:rPr kumimoji="1" lang="en-US" altLang="ja-JP" dirty="0">
                <a:latin typeface="HGｺﾞｼｯｸM" panose="020B0609000000000000" pitchFamily="49" charset="-128"/>
                <a:ea typeface="HGｺﾞｼｯｸM" panose="020B0609000000000000" pitchFamily="49" charset="-128"/>
              </a:rPr>
              <a:t>:</a:t>
            </a:r>
            <a:r>
              <a:rPr kumimoji="1" lang="ja-JP" altLang="en-US" dirty="0">
                <a:latin typeface="HGｺﾞｼｯｸM" panose="020B0609000000000000" pitchFamily="49" charset="-128"/>
                <a:ea typeface="HGｺﾞｼｯｸM" panose="020B0609000000000000" pitchFamily="49" charset="-128"/>
              </a:rPr>
              <a:t>２</a:t>
            </a:r>
            <a:endParaRPr kumimoji="1" lang="en-US" altLang="ja-JP" dirty="0">
              <a:latin typeface="HGｺﾞｼｯｸM" panose="020B0609000000000000" pitchFamily="49" charset="-128"/>
              <a:ea typeface="HGｺﾞｼｯｸM" panose="020B0609000000000000" pitchFamily="49" charset="-128"/>
            </a:endParaRPr>
          </a:p>
          <a:p>
            <a:endParaRPr kumimoji="1" lang="ja-JP" altLang="en-US" sz="3600" dirty="0">
              <a:latin typeface="HGP創英角ｺﾞｼｯｸUB" panose="020B0900000000000000" pitchFamily="50" charset="-128"/>
              <a:ea typeface="HGP創英角ｺﾞｼｯｸUB" panose="020B0900000000000000" pitchFamily="50" charset="-128"/>
            </a:endParaRPr>
          </a:p>
        </p:txBody>
      </p:sp>
      <p:sp>
        <p:nvSpPr>
          <p:cNvPr id="2" name="テキスト ボックス 1"/>
          <p:cNvSpPr txBox="1"/>
          <p:nvPr/>
        </p:nvSpPr>
        <p:spPr>
          <a:xfrm>
            <a:off x="5799254" y="4359346"/>
            <a:ext cx="3071689" cy="369332"/>
          </a:xfrm>
          <a:prstGeom prst="rect">
            <a:avLst/>
          </a:prstGeom>
          <a:noFill/>
        </p:spPr>
        <p:txBody>
          <a:bodyPr wrap="square" rtlCol="0">
            <a:spAutoFit/>
          </a:bodyPr>
          <a:lstStyle/>
          <a:p>
            <a:r>
              <a:rPr kumimoji="1" lang="ja-JP" altLang="en-US" dirty="0">
                <a:latin typeface="HGｺﾞｼｯｸM" panose="020B0609000000000000" pitchFamily="49" charset="-128"/>
                <a:ea typeface="HGｺﾞｼｯｸM" panose="020B0609000000000000" pitchFamily="49" charset="-128"/>
              </a:rPr>
              <a:t>→　</a:t>
            </a:r>
            <a:r>
              <a:rPr kumimoji="1" lang="ja-JP" altLang="en-US" b="1" dirty="0">
                <a:solidFill>
                  <a:srgbClr val="FF0000"/>
                </a:solidFill>
                <a:latin typeface="HGｺﾞｼｯｸM" panose="020B0609000000000000" pitchFamily="49" charset="-128"/>
                <a:ea typeface="HGｺﾞｼｯｸM" panose="020B0609000000000000" pitchFamily="49" charset="-128"/>
              </a:rPr>
              <a:t>呼吸なし・分からない</a:t>
            </a:r>
            <a:endParaRPr kumimoji="1" lang="en-US" altLang="ja-JP" sz="1100"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7" name="右中かっこ 6"/>
          <p:cNvSpPr/>
          <p:nvPr/>
        </p:nvSpPr>
        <p:spPr>
          <a:xfrm>
            <a:off x="5527467" y="4182956"/>
            <a:ext cx="175256" cy="71143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275232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3127" y="-73891"/>
            <a:ext cx="9301017" cy="891309"/>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③　記録　</a:t>
            </a:r>
          </a:p>
        </p:txBody>
      </p:sp>
      <p:graphicFrame>
        <p:nvGraphicFramePr>
          <p:cNvPr id="3" name="コンテンツ プレースホルダー 4"/>
          <p:cNvGraphicFramePr>
            <a:graphicFrameLocks/>
          </p:cNvGraphicFramePr>
          <p:nvPr>
            <p:extLst>
              <p:ext uri="{D42A27DB-BD31-4B8C-83A1-F6EECF244321}">
                <p14:modId xmlns:p14="http://schemas.microsoft.com/office/powerpoint/2010/main" val="2311628466"/>
              </p:ext>
            </p:extLst>
          </p:nvPr>
        </p:nvGraphicFramePr>
        <p:xfrm>
          <a:off x="173800" y="919014"/>
          <a:ext cx="8787162" cy="5874296"/>
        </p:xfrm>
        <a:graphic>
          <a:graphicData uri="http://schemas.openxmlformats.org/drawingml/2006/table">
            <a:tbl>
              <a:tblPr bandRow="1">
                <a:tableStyleId>{5940675A-B579-460E-94D1-54222C63F5DA}</a:tableStyleId>
              </a:tblPr>
              <a:tblGrid>
                <a:gridCol w="1675387">
                  <a:extLst>
                    <a:ext uri="{9D8B030D-6E8A-4147-A177-3AD203B41FA5}">
                      <a16:colId xmlns:a16="http://schemas.microsoft.com/office/drawing/2014/main" val="3350984425"/>
                    </a:ext>
                  </a:extLst>
                </a:gridCol>
                <a:gridCol w="7111775">
                  <a:extLst>
                    <a:ext uri="{9D8B030D-6E8A-4147-A177-3AD203B41FA5}">
                      <a16:colId xmlns:a16="http://schemas.microsoft.com/office/drawing/2014/main" val="3368628312"/>
                    </a:ext>
                  </a:extLst>
                </a:gridCol>
              </a:tblGrid>
              <a:tr h="4105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HGｺﾞｼｯｸM" panose="020B0609000000000000" pitchFamily="49" charset="-128"/>
                          <a:ea typeface="HGｺﾞｼｯｸM" panose="020B0609000000000000" pitchFamily="49" charset="-128"/>
                        </a:rPr>
                        <a:t>被災生徒</a:t>
                      </a:r>
                    </a:p>
                  </a:txBody>
                  <a:tcPr/>
                </a:tc>
                <a:tc>
                  <a:txBody>
                    <a:bodyPr/>
                    <a:lstStyle/>
                    <a:p>
                      <a:r>
                        <a:rPr kumimoji="1" lang="ja-JP" altLang="en-US" dirty="0">
                          <a:latin typeface="HGｺﾞｼｯｸM" panose="020B0609000000000000" pitchFamily="49" charset="-128"/>
                          <a:ea typeface="HGｺﾞｼｯｸM" panose="020B0609000000000000" pitchFamily="49" charset="-128"/>
                        </a:rPr>
                        <a:t>　　　年　　　組　名前　　　　　　　　　年　　　月　　　日生</a:t>
                      </a:r>
                    </a:p>
                  </a:txBody>
                  <a:tcPr/>
                </a:tc>
                <a:extLst>
                  <a:ext uri="{0D108BD9-81ED-4DB2-BD59-A6C34878D82A}">
                    <a16:rowId xmlns:a16="http://schemas.microsoft.com/office/drawing/2014/main" val="268545068"/>
                  </a:ext>
                </a:extLst>
              </a:tr>
              <a:tr h="410590">
                <a:tc>
                  <a:txBody>
                    <a:bodyPr/>
                    <a:lstStyle/>
                    <a:p>
                      <a:r>
                        <a:rPr kumimoji="1" lang="ja-JP" altLang="en-US" dirty="0">
                          <a:latin typeface="HGｺﾞｼｯｸM" panose="020B0609000000000000" pitchFamily="49" charset="-128"/>
                          <a:ea typeface="HGｺﾞｼｯｸM" panose="020B0609000000000000" pitchFamily="49" charset="-128"/>
                        </a:rPr>
                        <a:t>発生時刻</a:t>
                      </a:r>
                    </a:p>
                  </a:txBody>
                  <a:tcPr/>
                </a:tc>
                <a:tc>
                  <a:txBody>
                    <a:bodyPr/>
                    <a:lstStyle/>
                    <a:p>
                      <a:r>
                        <a:rPr kumimoji="1" lang="ja-JP" altLang="en-US" dirty="0">
                          <a:latin typeface="HGｺﾞｼｯｸM" panose="020B0609000000000000" pitchFamily="49" charset="-128"/>
                          <a:ea typeface="HGｺﾞｼｯｸM" panose="020B0609000000000000" pitchFamily="49" charset="-128"/>
                        </a:rPr>
                        <a:t>　　　月　　　日　（　　）　　　時　　　分</a:t>
                      </a:r>
                    </a:p>
                  </a:txBody>
                  <a:tcPr/>
                </a:tc>
                <a:extLst>
                  <a:ext uri="{0D108BD9-81ED-4DB2-BD59-A6C34878D82A}">
                    <a16:rowId xmlns:a16="http://schemas.microsoft.com/office/drawing/2014/main" val="2808221874"/>
                  </a:ext>
                </a:extLst>
              </a:tr>
              <a:tr h="410590">
                <a:tc>
                  <a:txBody>
                    <a:bodyPr/>
                    <a:lstStyle/>
                    <a:p>
                      <a:r>
                        <a:rPr kumimoji="1" lang="ja-JP" altLang="en-US" dirty="0">
                          <a:latin typeface="HGｺﾞｼｯｸM" panose="020B0609000000000000" pitchFamily="49" charset="-128"/>
                          <a:ea typeface="HGｺﾞｼｯｸM" panose="020B0609000000000000" pitchFamily="49" charset="-128"/>
                        </a:rPr>
                        <a:t>発生場所</a:t>
                      </a:r>
                    </a:p>
                  </a:txBody>
                  <a:tcPr/>
                </a:tc>
                <a:tc>
                  <a:txBody>
                    <a:bodyPr/>
                    <a:lstStyle/>
                    <a:p>
                      <a:r>
                        <a:rPr kumimoji="1" lang="ja-JP" altLang="en-US" dirty="0">
                          <a:latin typeface="HGｺﾞｼｯｸM" panose="020B0609000000000000" pitchFamily="49" charset="-128"/>
                          <a:ea typeface="HGｺﾞｼｯｸM" panose="020B0609000000000000" pitchFamily="49" charset="-128"/>
                        </a:rPr>
                        <a:t>場所（　　　　　　　　　　）　第一発見者（　　　　　　　　）</a:t>
                      </a:r>
                    </a:p>
                  </a:txBody>
                  <a:tcPr/>
                </a:tc>
                <a:extLst>
                  <a:ext uri="{0D108BD9-81ED-4DB2-BD59-A6C34878D82A}">
                    <a16:rowId xmlns:a16="http://schemas.microsoft.com/office/drawing/2014/main" val="3532464064"/>
                  </a:ext>
                </a:extLst>
              </a:tr>
              <a:tr h="410590">
                <a:tc>
                  <a:txBody>
                    <a:bodyPr/>
                    <a:lstStyle/>
                    <a:p>
                      <a:r>
                        <a:rPr kumimoji="1" lang="ja-JP" altLang="en-US" dirty="0">
                          <a:latin typeface="HGｺﾞｼｯｸM" panose="020B0609000000000000" pitchFamily="49" charset="-128"/>
                          <a:ea typeface="HGｺﾞｼｯｸM" panose="020B0609000000000000" pitchFamily="49" charset="-128"/>
                        </a:rPr>
                        <a:t>１１９番通報</a:t>
                      </a:r>
                    </a:p>
                  </a:txBody>
                  <a:tcPr/>
                </a:tc>
                <a:tc>
                  <a:txBody>
                    <a:bodyPr/>
                    <a:lstStyle/>
                    <a:p>
                      <a:r>
                        <a:rPr kumimoji="1" lang="ja-JP" altLang="en-US" baseline="0" dirty="0">
                          <a:latin typeface="HGｺﾞｼｯｸM" panose="020B0609000000000000" pitchFamily="49" charset="-128"/>
                          <a:ea typeface="HGｺﾞｼｯｸM" panose="020B0609000000000000" pitchFamily="49" charset="-128"/>
                        </a:rPr>
                        <a:t>　　　　時　　　　分 </a:t>
                      </a:r>
                      <a:r>
                        <a:rPr kumimoji="1" lang="ja-JP" altLang="en-US" dirty="0">
                          <a:latin typeface="HGｺﾞｼｯｸM" panose="020B0609000000000000" pitchFamily="49" charset="-128"/>
                          <a:ea typeface="HGｺﾞｼｯｸM" panose="020B0609000000000000" pitchFamily="49" charset="-128"/>
                        </a:rPr>
                        <a:t>　（到着　　　時　　　分）</a:t>
                      </a:r>
                    </a:p>
                  </a:txBody>
                  <a:tcPr/>
                </a:tc>
                <a:extLst>
                  <a:ext uri="{0D108BD9-81ED-4DB2-BD59-A6C34878D82A}">
                    <a16:rowId xmlns:a16="http://schemas.microsoft.com/office/drawing/2014/main" val="3805073973"/>
                  </a:ext>
                </a:extLst>
              </a:tr>
              <a:tr h="854656">
                <a:tc>
                  <a:txBody>
                    <a:bodyPr/>
                    <a:lstStyle/>
                    <a:p>
                      <a:r>
                        <a:rPr kumimoji="1" lang="ja-JP" altLang="en-US" dirty="0">
                          <a:latin typeface="HGｺﾞｼｯｸM" panose="020B0609000000000000" pitchFamily="49" charset="-128"/>
                          <a:ea typeface="HGｺﾞｼｯｸM" panose="020B0609000000000000" pitchFamily="49" charset="-128"/>
                        </a:rPr>
                        <a:t>応急処置</a:t>
                      </a:r>
                    </a:p>
                  </a:txBody>
                  <a:tcPr/>
                </a:tc>
                <a:tc>
                  <a:txBody>
                    <a:bodyPr/>
                    <a:lstStyle/>
                    <a:p>
                      <a:r>
                        <a:rPr kumimoji="1" lang="ja-JP" altLang="en-US" dirty="0">
                          <a:latin typeface="HGｺﾞｼｯｸM" panose="020B0609000000000000" pitchFamily="49" charset="-128"/>
                          <a:ea typeface="HGｺﾞｼｯｸM" panose="020B0609000000000000" pitchFamily="49" charset="-128"/>
                        </a:rPr>
                        <a:t>ＡＥＤ使用　①　　　時　　　分　</a:t>
                      </a:r>
                    </a:p>
                    <a:p>
                      <a:r>
                        <a:rPr kumimoji="1" lang="ja-JP" altLang="en-US" dirty="0">
                          <a:latin typeface="HGｺﾞｼｯｸM" panose="020B0609000000000000" pitchFamily="49" charset="-128"/>
                          <a:ea typeface="HGｺﾞｼｯｸM" panose="020B0609000000000000" pitchFamily="49" charset="-128"/>
                        </a:rPr>
                        <a:t>　　　　　</a:t>
                      </a:r>
                    </a:p>
                    <a:p>
                      <a:r>
                        <a:rPr kumimoji="1" lang="ja-JP" altLang="en-US" dirty="0">
                          <a:latin typeface="HGｺﾞｼｯｸM" panose="020B0609000000000000" pitchFamily="49" charset="-128"/>
                          <a:ea typeface="HGｺﾞｼｯｸM" panose="020B0609000000000000" pitchFamily="49" charset="-128"/>
                        </a:rPr>
                        <a:t>　　　　　　②　　　時　　　分</a:t>
                      </a:r>
                    </a:p>
                  </a:txBody>
                  <a:tcPr/>
                </a:tc>
                <a:extLst>
                  <a:ext uri="{0D108BD9-81ED-4DB2-BD59-A6C34878D82A}">
                    <a16:rowId xmlns:a16="http://schemas.microsoft.com/office/drawing/2014/main" val="250054328"/>
                  </a:ext>
                </a:extLst>
              </a:tr>
              <a:tr h="598259">
                <a:tc>
                  <a:txBody>
                    <a:bodyPr/>
                    <a:lstStyle/>
                    <a:p>
                      <a:r>
                        <a:rPr kumimoji="1" lang="ja-JP" altLang="en-US" dirty="0">
                          <a:latin typeface="HGｺﾞｼｯｸM" panose="020B0609000000000000" pitchFamily="49" charset="-128"/>
                          <a:ea typeface="HGｺﾞｼｯｸM" panose="020B0609000000000000" pitchFamily="49" charset="-128"/>
                        </a:rPr>
                        <a:t>家庭連絡</a:t>
                      </a:r>
                    </a:p>
                  </a:txBody>
                  <a:tcPr/>
                </a:tc>
                <a:tc>
                  <a:txBody>
                    <a:bodyPr/>
                    <a:lstStyle/>
                    <a:p>
                      <a:r>
                        <a:rPr kumimoji="1" lang="ja-JP" altLang="en-US" dirty="0">
                          <a:latin typeface="HGｺﾞｼｯｸM" panose="020B0609000000000000" pitchFamily="49" charset="-128"/>
                          <a:ea typeface="HGｺﾞｼｯｸM" panose="020B0609000000000000" pitchFamily="49" charset="-128"/>
                        </a:rPr>
                        <a:t>　　　　　時　　　　分　</a:t>
                      </a:r>
                      <a:endParaRPr kumimoji="1" lang="en-US" altLang="ja-JP" dirty="0">
                        <a:latin typeface="HGｺﾞｼｯｸM" panose="020B0609000000000000" pitchFamily="49" charset="-128"/>
                        <a:ea typeface="HGｺﾞｼｯｸM" panose="020B0609000000000000" pitchFamily="49" charset="-128"/>
                      </a:endParaRPr>
                    </a:p>
                    <a:p>
                      <a:r>
                        <a:rPr kumimoji="1" lang="ja-JP" altLang="en-US" dirty="0">
                          <a:latin typeface="HGｺﾞｼｯｸM" panose="020B0609000000000000" pitchFamily="49" charset="-128"/>
                          <a:ea typeface="HGｺﾞｼｯｸM" panose="020B0609000000000000" pitchFamily="49" charset="-128"/>
                        </a:rPr>
                        <a:t>（母・父・祖父母・その他（　        ）（学校着・病院着）</a:t>
                      </a:r>
                    </a:p>
                  </a:txBody>
                  <a:tcPr/>
                </a:tc>
                <a:extLst>
                  <a:ext uri="{0D108BD9-81ED-4DB2-BD59-A6C34878D82A}">
                    <a16:rowId xmlns:a16="http://schemas.microsoft.com/office/drawing/2014/main" val="3937645950"/>
                  </a:ext>
                </a:extLst>
              </a:tr>
              <a:tr h="410590">
                <a:tc>
                  <a:txBody>
                    <a:bodyPr/>
                    <a:lstStyle/>
                    <a:p>
                      <a:r>
                        <a:rPr kumimoji="1" lang="ja-JP" altLang="en-US" dirty="0">
                          <a:latin typeface="HGｺﾞｼｯｸM" panose="020B0609000000000000" pitchFamily="49" charset="-128"/>
                          <a:ea typeface="HGｺﾞｼｯｸM" panose="020B0609000000000000" pitchFamily="49" charset="-128"/>
                        </a:rPr>
                        <a:t>搬送先</a:t>
                      </a:r>
                    </a:p>
                  </a:txBody>
                  <a:tcPr/>
                </a:tc>
                <a:tc>
                  <a:txBody>
                    <a:bodyPr/>
                    <a:lstStyle/>
                    <a:p>
                      <a:r>
                        <a:rPr kumimoji="1" lang="ja-JP" altLang="en-US" dirty="0">
                          <a:latin typeface="HGｺﾞｼｯｸM" panose="020B0609000000000000" pitchFamily="49" charset="-128"/>
                          <a:ea typeface="HGｺﾞｼｯｸM" panose="020B0609000000000000" pitchFamily="49" charset="-128"/>
                        </a:rPr>
                        <a:t>　　　　　　　　　　病院　　　　同乗者（　　　　　　　　）</a:t>
                      </a:r>
                    </a:p>
                  </a:txBody>
                  <a:tcPr/>
                </a:tc>
                <a:extLst>
                  <a:ext uri="{0D108BD9-81ED-4DB2-BD59-A6C34878D82A}">
                    <a16:rowId xmlns:a16="http://schemas.microsoft.com/office/drawing/2014/main" val="2744482376"/>
                  </a:ext>
                </a:extLst>
              </a:tr>
              <a:tr h="410590">
                <a:tc>
                  <a:txBody>
                    <a:bodyPr/>
                    <a:lstStyle/>
                    <a:p>
                      <a:r>
                        <a:rPr kumimoji="1" lang="ja-JP" altLang="en-US" dirty="0">
                          <a:latin typeface="HGｺﾞｼｯｸM" panose="020B0609000000000000" pitchFamily="49" charset="-128"/>
                          <a:ea typeface="HGｺﾞｼｯｸM" panose="020B0609000000000000" pitchFamily="49" charset="-128"/>
                        </a:rPr>
                        <a:t>既往症</a:t>
                      </a:r>
                    </a:p>
                  </a:txBody>
                  <a:tcPr/>
                </a:tc>
                <a:tc>
                  <a:txBody>
                    <a:bodyPr/>
                    <a:lstStyle/>
                    <a:p>
                      <a:r>
                        <a:rPr kumimoji="1" lang="ja-JP" altLang="en-US" dirty="0">
                          <a:latin typeface="HGｺﾞｼｯｸM" panose="020B0609000000000000" pitchFamily="49" charset="-128"/>
                          <a:ea typeface="HGｺﾞｼｯｸM" panose="020B0609000000000000" pitchFamily="49" charset="-128"/>
                        </a:rPr>
                        <a:t>　　　　　　　　　　　　　／かかりつけ医（　　　　　　　　）</a:t>
                      </a:r>
                    </a:p>
                  </a:txBody>
                  <a:tcPr/>
                </a:tc>
                <a:extLst>
                  <a:ext uri="{0D108BD9-81ED-4DB2-BD59-A6C34878D82A}">
                    <a16:rowId xmlns:a16="http://schemas.microsoft.com/office/drawing/2014/main" val="200847091"/>
                  </a:ext>
                </a:extLst>
              </a:tr>
              <a:tr h="410590">
                <a:tc>
                  <a:txBody>
                    <a:bodyPr/>
                    <a:lstStyle/>
                    <a:p>
                      <a:r>
                        <a:rPr kumimoji="1" lang="ja-JP" altLang="en-US" sz="1400" dirty="0">
                          <a:latin typeface="HGｺﾞｼｯｸM" panose="020B0609000000000000" pitchFamily="49" charset="-128"/>
                          <a:ea typeface="HGｺﾞｼｯｸM" panose="020B0609000000000000" pitchFamily="49" charset="-128"/>
                        </a:rPr>
                        <a:t>その他生徒の対応</a:t>
                      </a:r>
                    </a:p>
                  </a:txBody>
                  <a:tcPr/>
                </a:tc>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extLst>
                  <a:ext uri="{0D108BD9-81ED-4DB2-BD59-A6C34878D82A}">
                    <a16:rowId xmlns:a16="http://schemas.microsoft.com/office/drawing/2014/main" val="77616790"/>
                  </a:ext>
                </a:extLst>
              </a:tr>
              <a:tr h="1445686">
                <a:tc gridSpan="2">
                  <a:txBody>
                    <a:bodyPr/>
                    <a:lstStyle/>
                    <a:p>
                      <a:r>
                        <a:rPr kumimoji="1" lang="en-US" altLang="ja-JP" dirty="0">
                          <a:latin typeface="HGｺﾞｼｯｸM" panose="020B0609000000000000" pitchFamily="49" charset="-128"/>
                          <a:ea typeface="HGｺﾞｼｯｸM" panose="020B0609000000000000" pitchFamily="49" charset="-128"/>
                        </a:rPr>
                        <a:t>(</a:t>
                      </a:r>
                      <a:r>
                        <a:rPr kumimoji="1" lang="ja-JP" altLang="en-US" dirty="0">
                          <a:latin typeface="HGｺﾞｼｯｸM" panose="020B0609000000000000" pitchFamily="49" charset="-128"/>
                          <a:ea typeface="HGｺﾞｼｯｸM" panose="020B0609000000000000" pitchFamily="49" charset="-128"/>
                        </a:rPr>
                        <a:t>いつ・どこで・何をして・どうなった</a:t>
                      </a:r>
                      <a:r>
                        <a:rPr kumimoji="1" lang="en-US" altLang="ja-JP" dirty="0">
                          <a:latin typeface="HGｺﾞｼｯｸM" panose="020B0609000000000000" pitchFamily="49" charset="-128"/>
                          <a:ea typeface="HGｺﾞｼｯｸM" panose="020B0609000000000000" pitchFamily="49" charset="-128"/>
                        </a:rPr>
                        <a:t>)</a:t>
                      </a:r>
                      <a:endParaRPr kumimoji="1" lang="ja-JP" altLang="en-US" dirty="0">
                        <a:latin typeface="HGｺﾞｼｯｸM" panose="020B0609000000000000" pitchFamily="49" charset="-128"/>
                        <a:ea typeface="HGｺﾞｼｯｸM" panose="020B0609000000000000" pitchFamily="49"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dirty="0">
                        <a:latin typeface="HGｺﾞｼｯｸM" panose="020B0609000000000000" pitchFamily="49" charset="-128"/>
                        <a:ea typeface="HGｺﾞｼｯｸM" panose="020B0609000000000000" pitchFamily="49" charset="-128"/>
                      </a:endParaRPr>
                    </a:p>
                  </a:txBody>
                  <a:tcPr/>
                </a:tc>
                <a:extLst>
                  <a:ext uri="{0D108BD9-81ED-4DB2-BD59-A6C34878D82A}">
                    <a16:rowId xmlns:a16="http://schemas.microsoft.com/office/drawing/2014/main" val="3207385210"/>
                  </a:ext>
                </a:extLst>
              </a:tr>
            </a:tbl>
          </a:graphicData>
        </a:graphic>
      </p:graphicFrame>
      <p:sp>
        <p:nvSpPr>
          <p:cNvPr id="4" name="テキスト ボックス 3"/>
          <p:cNvSpPr txBox="1"/>
          <p:nvPr/>
        </p:nvSpPr>
        <p:spPr>
          <a:xfrm>
            <a:off x="4541005" y="6384408"/>
            <a:ext cx="4393581" cy="400110"/>
          </a:xfrm>
          <a:prstGeom prst="rect">
            <a:avLst/>
          </a:prstGeom>
          <a:solidFill>
            <a:schemeClr val="bg1"/>
          </a:solidFill>
        </p:spPr>
        <p:txBody>
          <a:bodyPr wrap="square" rtlCol="0">
            <a:spAutoFit/>
          </a:bodyPr>
          <a:lstStyle/>
          <a:p>
            <a:r>
              <a:rPr kumimoji="1" lang="ja-JP" altLang="en-US" sz="2000" dirty="0">
                <a:solidFill>
                  <a:srgbClr val="00B0F0"/>
                </a:solidFill>
                <a:latin typeface="HGP創英角ｺﾞｼｯｸUB" panose="020B0900000000000000" pitchFamily="50" charset="-128"/>
                <a:ea typeface="HGP創英角ｺﾞｼｯｸUB" panose="020B0900000000000000" pitchFamily="50" charset="-128"/>
              </a:rPr>
              <a:t>救急隊に伝えたら、リーダーに報告する</a:t>
            </a:r>
          </a:p>
        </p:txBody>
      </p:sp>
    </p:spTree>
    <p:extLst>
      <p:ext uri="{BB962C8B-B14F-4D97-AF65-F5344CB8AC3E}">
        <p14:creationId xmlns:p14="http://schemas.microsoft.com/office/powerpoint/2010/main" val="1884073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4"/>
          <p:cNvGraphicFramePr>
            <a:graphicFrameLocks/>
          </p:cNvGraphicFramePr>
          <p:nvPr>
            <p:extLst>
              <p:ext uri="{D42A27DB-BD31-4B8C-83A1-F6EECF244321}">
                <p14:modId xmlns:p14="http://schemas.microsoft.com/office/powerpoint/2010/main" val="3834416932"/>
              </p:ext>
            </p:extLst>
          </p:nvPr>
        </p:nvGraphicFramePr>
        <p:xfrm>
          <a:off x="165008" y="189249"/>
          <a:ext cx="8787162" cy="6308265"/>
        </p:xfrm>
        <a:graphic>
          <a:graphicData uri="http://schemas.openxmlformats.org/drawingml/2006/table">
            <a:tbl>
              <a:tblPr bandRow="1">
                <a:tableStyleId>{5940675A-B579-460E-94D1-54222C63F5DA}</a:tableStyleId>
              </a:tblPr>
              <a:tblGrid>
                <a:gridCol w="1675387">
                  <a:extLst>
                    <a:ext uri="{9D8B030D-6E8A-4147-A177-3AD203B41FA5}">
                      <a16:colId xmlns:a16="http://schemas.microsoft.com/office/drawing/2014/main" val="3350984425"/>
                    </a:ext>
                  </a:extLst>
                </a:gridCol>
                <a:gridCol w="7111775">
                  <a:extLst>
                    <a:ext uri="{9D8B030D-6E8A-4147-A177-3AD203B41FA5}">
                      <a16:colId xmlns:a16="http://schemas.microsoft.com/office/drawing/2014/main" val="3368628312"/>
                    </a:ext>
                  </a:extLst>
                </a:gridCol>
              </a:tblGrid>
              <a:tr h="4874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bg1"/>
                          </a:solidFill>
                          <a:latin typeface="HGｺﾞｼｯｸM" panose="020B0609000000000000" pitchFamily="49" charset="-128"/>
                          <a:ea typeface="HGｺﾞｼｯｸM" panose="020B0609000000000000" pitchFamily="49" charset="-128"/>
                        </a:rPr>
                        <a:t>時刻</a:t>
                      </a:r>
                    </a:p>
                  </a:txBody>
                  <a:tcPr>
                    <a:solidFill>
                      <a:schemeClr val="accent5">
                        <a:lumMod val="75000"/>
                      </a:schemeClr>
                    </a:solidFill>
                  </a:tcPr>
                </a:tc>
                <a:tc>
                  <a:txBody>
                    <a:bodyPr/>
                    <a:lstStyle/>
                    <a:p>
                      <a:pPr algn="ctr"/>
                      <a:r>
                        <a:rPr kumimoji="1" lang="ja-JP" altLang="en-US" sz="2000" b="1" dirty="0">
                          <a:solidFill>
                            <a:schemeClr val="bg1"/>
                          </a:solidFill>
                          <a:latin typeface="HGｺﾞｼｯｸM" panose="020B0609000000000000" pitchFamily="49" charset="-128"/>
                          <a:ea typeface="HGｺﾞｼｯｸM" panose="020B0609000000000000" pitchFamily="49" charset="-128"/>
                        </a:rPr>
                        <a:t>傷病者の状況や行った手当て</a:t>
                      </a:r>
                    </a:p>
                  </a:txBody>
                  <a:tcPr>
                    <a:solidFill>
                      <a:schemeClr val="accent5">
                        <a:lumMod val="75000"/>
                      </a:schemeClr>
                    </a:solidFill>
                  </a:tcPr>
                </a:tc>
                <a:extLst>
                  <a:ext uri="{0D108BD9-81ED-4DB2-BD59-A6C34878D82A}">
                    <a16:rowId xmlns:a16="http://schemas.microsoft.com/office/drawing/2014/main" val="268545068"/>
                  </a:ext>
                </a:extLst>
              </a:tr>
              <a:tr h="487433">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extLst>
                  <a:ext uri="{0D108BD9-81ED-4DB2-BD59-A6C34878D82A}">
                    <a16:rowId xmlns:a16="http://schemas.microsoft.com/office/drawing/2014/main" val="2808221874"/>
                  </a:ext>
                </a:extLst>
              </a:tr>
              <a:tr h="487433">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extLst>
                  <a:ext uri="{0D108BD9-81ED-4DB2-BD59-A6C34878D82A}">
                    <a16:rowId xmlns:a16="http://schemas.microsoft.com/office/drawing/2014/main" val="3532464064"/>
                  </a:ext>
                </a:extLst>
              </a:tr>
              <a:tr h="487433">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extLst>
                  <a:ext uri="{0D108BD9-81ED-4DB2-BD59-A6C34878D82A}">
                    <a16:rowId xmlns:a16="http://schemas.microsoft.com/office/drawing/2014/main" val="3805073973"/>
                  </a:ext>
                </a:extLst>
              </a:tr>
              <a:tr h="476801">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extLst>
                  <a:ext uri="{0D108BD9-81ED-4DB2-BD59-A6C34878D82A}">
                    <a16:rowId xmlns:a16="http://schemas.microsoft.com/office/drawing/2014/main" val="250054328"/>
                  </a:ext>
                </a:extLst>
              </a:tr>
              <a:tr h="469701">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extLst>
                  <a:ext uri="{0D108BD9-81ED-4DB2-BD59-A6C34878D82A}">
                    <a16:rowId xmlns:a16="http://schemas.microsoft.com/office/drawing/2014/main" val="3937645950"/>
                  </a:ext>
                </a:extLst>
              </a:tr>
              <a:tr h="487433">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extLst>
                  <a:ext uri="{0D108BD9-81ED-4DB2-BD59-A6C34878D82A}">
                    <a16:rowId xmlns:a16="http://schemas.microsoft.com/office/drawing/2014/main" val="2744482376"/>
                  </a:ext>
                </a:extLst>
              </a:tr>
              <a:tr h="487433">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extLst>
                  <a:ext uri="{0D108BD9-81ED-4DB2-BD59-A6C34878D82A}">
                    <a16:rowId xmlns:a16="http://schemas.microsoft.com/office/drawing/2014/main" val="2425953341"/>
                  </a:ext>
                </a:extLst>
              </a:tr>
              <a:tr h="487433">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extLst>
                  <a:ext uri="{0D108BD9-81ED-4DB2-BD59-A6C34878D82A}">
                    <a16:rowId xmlns:a16="http://schemas.microsoft.com/office/drawing/2014/main" val="4274081691"/>
                  </a:ext>
                </a:extLst>
              </a:tr>
              <a:tr h="487433">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extLst>
                  <a:ext uri="{0D108BD9-81ED-4DB2-BD59-A6C34878D82A}">
                    <a16:rowId xmlns:a16="http://schemas.microsoft.com/office/drawing/2014/main" val="3187983007"/>
                  </a:ext>
                </a:extLst>
              </a:tr>
              <a:tr h="487433">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extLst>
                  <a:ext uri="{0D108BD9-81ED-4DB2-BD59-A6C34878D82A}">
                    <a16:rowId xmlns:a16="http://schemas.microsoft.com/office/drawing/2014/main" val="987940973"/>
                  </a:ext>
                </a:extLst>
              </a:tr>
              <a:tr h="487433">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extLst>
                  <a:ext uri="{0D108BD9-81ED-4DB2-BD59-A6C34878D82A}">
                    <a16:rowId xmlns:a16="http://schemas.microsoft.com/office/drawing/2014/main" val="200847091"/>
                  </a:ext>
                </a:extLst>
              </a:tr>
              <a:tr h="487433">
                <a:tc>
                  <a:txBody>
                    <a:bodyPr/>
                    <a:lstStyle/>
                    <a:p>
                      <a:endParaRPr kumimoji="1" lang="ja-JP" altLang="en-US" sz="1400" dirty="0">
                        <a:latin typeface="HGｺﾞｼｯｸM" panose="020B0609000000000000" pitchFamily="49" charset="-128"/>
                        <a:ea typeface="HGｺﾞｼｯｸM" panose="020B0609000000000000" pitchFamily="49" charset="-128"/>
                      </a:endParaRPr>
                    </a:p>
                  </a:txBody>
                  <a:tcPr/>
                </a:tc>
                <a:tc>
                  <a:txBody>
                    <a:bodyPr/>
                    <a:lstStyle/>
                    <a:p>
                      <a:endParaRPr kumimoji="1" lang="ja-JP" altLang="en-US" dirty="0">
                        <a:latin typeface="HGｺﾞｼｯｸM" panose="020B0609000000000000" pitchFamily="49" charset="-128"/>
                        <a:ea typeface="HGｺﾞｼｯｸM" panose="020B0609000000000000" pitchFamily="49" charset="-128"/>
                      </a:endParaRPr>
                    </a:p>
                  </a:txBody>
                  <a:tcPr/>
                </a:tc>
                <a:extLst>
                  <a:ext uri="{0D108BD9-81ED-4DB2-BD59-A6C34878D82A}">
                    <a16:rowId xmlns:a16="http://schemas.microsoft.com/office/drawing/2014/main" val="77616790"/>
                  </a:ext>
                </a:extLst>
              </a:tr>
            </a:tbl>
          </a:graphicData>
        </a:graphic>
      </p:graphicFrame>
    </p:spTree>
    <p:extLst>
      <p:ext uri="{BB962C8B-B14F-4D97-AF65-F5344CB8AC3E}">
        <p14:creationId xmlns:p14="http://schemas.microsoft.com/office/powerpoint/2010/main" val="3538999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75091" y="1578370"/>
            <a:ext cx="7886700" cy="4986749"/>
          </a:xfrm>
        </p:spPr>
        <p:txBody>
          <a:bodyPr>
            <a:normAutofit/>
          </a:bodyPr>
          <a:lstStyle/>
          <a:p>
            <a:pPr marL="0" indent="0">
              <a:buNone/>
            </a:pPr>
            <a:r>
              <a:rPr lang="ja-JP" altLang="en-US" sz="4400" dirty="0">
                <a:latin typeface="HGP創英角ｺﾞｼｯｸUB" panose="020B0900000000000000" pitchFamily="50" charset="-128"/>
                <a:ea typeface="HGP創英角ｺﾞｼｯｸUB" panose="020B0900000000000000" pitchFamily="50" charset="-128"/>
              </a:rPr>
              <a:t>　　</a:t>
            </a:r>
            <a:r>
              <a:rPr kumimoji="1" lang="ja-JP" altLang="en-US" sz="4400" dirty="0">
                <a:latin typeface="HGP創英角ｺﾞｼｯｸUB" panose="020B0900000000000000" pitchFamily="50" charset="-128"/>
                <a:ea typeface="HGP創英角ｺﾞｼｯｸUB" panose="020B0900000000000000" pitchFamily="50" charset="-128"/>
              </a:rPr>
              <a:t>必要な手当てを複数で行う！</a:t>
            </a:r>
            <a:endParaRPr kumimoji="1" lang="en-US" altLang="ja-JP" sz="4400" dirty="0">
              <a:latin typeface="HGP創英角ｺﾞｼｯｸUB" panose="020B0900000000000000" pitchFamily="50" charset="-128"/>
              <a:ea typeface="HGP創英角ｺﾞｼｯｸUB" panose="020B0900000000000000" pitchFamily="50" charset="-128"/>
            </a:endParaRPr>
          </a:p>
          <a:p>
            <a:pPr marL="0" indent="0" algn="r">
              <a:buNone/>
            </a:pPr>
            <a:r>
              <a:rPr lang="ja-JP" altLang="en-US" sz="4400" dirty="0">
                <a:latin typeface="HGP創英角ｺﾞｼｯｸUB" panose="020B0900000000000000" pitchFamily="50" charset="-128"/>
                <a:ea typeface="HGP創英角ｺﾞｼｯｸUB" panose="020B0900000000000000" pitchFamily="50" charset="-128"/>
              </a:rPr>
              <a:t>　　</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9738" y="4338057"/>
            <a:ext cx="2504124" cy="2075293"/>
          </a:xfrm>
          <a:prstGeom prst="rect">
            <a:avLst/>
          </a:prstGeom>
        </p:spPr>
      </p:pic>
      <p:sp>
        <p:nvSpPr>
          <p:cNvPr id="6" name="テキスト ボックス 5"/>
          <p:cNvSpPr txBox="1"/>
          <p:nvPr/>
        </p:nvSpPr>
        <p:spPr>
          <a:xfrm>
            <a:off x="477408" y="2616628"/>
            <a:ext cx="8457912" cy="1569660"/>
          </a:xfrm>
          <a:prstGeom prst="rect">
            <a:avLst/>
          </a:prstGeom>
          <a:noFill/>
        </p:spPr>
        <p:txBody>
          <a:bodyPr wrap="square" rtlCol="0">
            <a:spAutoFit/>
          </a:bodyPr>
          <a:lstStyle/>
          <a:p>
            <a:r>
              <a:rPr kumimoji="1" lang="ja-JP" altLang="en-US" sz="2400" b="1" dirty="0"/>
              <a:t>□　心臓マッサージと人工呼吸は「３０：２」で１セット。</a:t>
            </a:r>
          </a:p>
          <a:p>
            <a:r>
              <a:rPr kumimoji="1" lang="ja-JP" altLang="en-US" sz="2400" b="1" dirty="0"/>
              <a:t>　　</a:t>
            </a:r>
            <a:r>
              <a:rPr kumimoji="1" lang="en-US" altLang="ja-JP" sz="2400" b="1" dirty="0"/>
              <a:t>※</a:t>
            </a:r>
            <a:r>
              <a:rPr kumimoji="1" lang="ja-JP" altLang="en-US" sz="2400" b="1" dirty="0"/>
              <a:t>子どもの救命には，人工呼吸が必須</a:t>
            </a:r>
          </a:p>
          <a:p>
            <a:endParaRPr kumimoji="1" lang="ja-JP" altLang="en-US" sz="2400" b="1" dirty="0"/>
          </a:p>
          <a:p>
            <a:r>
              <a:rPr kumimoji="1" lang="ja-JP" altLang="en-US" sz="2400" b="1" dirty="0"/>
              <a:t>□　２分間（５セット）を交代の目安にする。</a:t>
            </a:r>
          </a:p>
        </p:txBody>
      </p:sp>
      <p:sp>
        <p:nvSpPr>
          <p:cNvPr id="7" name="タイトル 1"/>
          <p:cNvSpPr txBox="1">
            <a:spLocks/>
          </p:cNvSpPr>
          <p:nvPr/>
        </p:nvSpPr>
        <p:spPr>
          <a:xfrm>
            <a:off x="-36686" y="0"/>
            <a:ext cx="9310254" cy="1225150"/>
          </a:xfrm>
          <a:prstGeom prst="rect">
            <a:avLst/>
          </a:prstGeom>
          <a:solidFill>
            <a:schemeClr val="accent5">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④　手当て</a:t>
            </a:r>
          </a:p>
        </p:txBody>
      </p:sp>
      <p:sp>
        <p:nvSpPr>
          <p:cNvPr id="4" name="正方形/長方形 3"/>
          <p:cNvSpPr/>
          <p:nvPr/>
        </p:nvSpPr>
        <p:spPr>
          <a:xfrm>
            <a:off x="5639468" y="6070763"/>
            <a:ext cx="3207929" cy="584775"/>
          </a:xfrm>
          <a:prstGeom prst="rect">
            <a:avLst/>
          </a:prstGeom>
        </p:spPr>
        <p:txBody>
          <a:bodyPr wrap="none">
            <a:spAutoFit/>
          </a:bodyPr>
          <a:lstStyle/>
          <a:p>
            <a:pPr algn="r"/>
            <a:r>
              <a:rPr lang="ja-JP" altLang="en-US" sz="3200" dirty="0">
                <a:latin typeface="HGP創英角ｺﾞｼｯｸUB" panose="020B0900000000000000" pitchFamily="50" charset="-128"/>
                <a:ea typeface="HGP創英角ｺﾞｼｯｸUB" panose="020B0900000000000000" pitchFamily="50" charset="-128"/>
              </a:rPr>
              <a:t>（ウラをみて確認）</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669346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02223" y="1051257"/>
            <a:ext cx="8978723" cy="4915305"/>
          </a:xfrm>
        </p:spPr>
        <p:txBody>
          <a:bodyPr>
            <a:normAutofit lnSpcReduction="10000"/>
          </a:bodyPr>
          <a:lstStyle/>
          <a:p>
            <a:pPr marL="0" indent="0">
              <a:buNone/>
            </a:pPr>
            <a:r>
              <a:rPr kumimoji="1" lang="ja-JP" altLang="en-US" sz="2000" u="sng" dirty="0">
                <a:latin typeface="HGP創英角ｺﾞｼｯｸUB" panose="020B0900000000000000" pitchFamily="50" charset="-128"/>
                <a:ea typeface="HGP創英角ｺﾞｼｯｸUB" panose="020B0900000000000000" pitchFamily="50" charset="-128"/>
              </a:rPr>
              <a:t>１．出血の場合</a:t>
            </a:r>
            <a:endParaRPr kumimoji="1" lang="en-US" altLang="ja-JP" sz="2000" u="sng"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1700" dirty="0">
                <a:latin typeface="HGｺﾞｼｯｸM" panose="020B0609000000000000" pitchFamily="49" charset="-128"/>
                <a:ea typeface="HGｺﾞｼｯｸM" panose="020B0609000000000000" pitchFamily="49" charset="-128"/>
              </a:rPr>
              <a:t>　①　傷口にタオルを当て，上から強く押さえる。</a:t>
            </a:r>
            <a:endParaRPr lang="en-US" altLang="ja-JP" sz="1700" dirty="0">
              <a:latin typeface="HGｺﾞｼｯｸM" panose="020B0609000000000000" pitchFamily="49" charset="-128"/>
              <a:ea typeface="HGｺﾞｼｯｸM" panose="020B0609000000000000" pitchFamily="49" charset="-128"/>
            </a:endParaRPr>
          </a:p>
          <a:p>
            <a:pPr marL="0" indent="0">
              <a:buNone/>
            </a:pPr>
            <a:r>
              <a:rPr kumimoji="1" lang="ja-JP" altLang="en-US" sz="1700" dirty="0">
                <a:latin typeface="HGｺﾞｼｯｸM" panose="020B0609000000000000" pitchFamily="49" charset="-128"/>
                <a:ea typeface="HGｺﾞｼｯｸM" panose="020B0609000000000000" pitchFamily="49" charset="-128"/>
              </a:rPr>
              <a:t>　②　拍動性の出血であっても，落ち着いて時間をかけて圧迫する。</a:t>
            </a:r>
            <a:endParaRPr kumimoji="1" lang="en-US" altLang="ja-JP" sz="1700" dirty="0">
              <a:latin typeface="HGｺﾞｼｯｸM" panose="020B0609000000000000" pitchFamily="49" charset="-128"/>
              <a:ea typeface="HGｺﾞｼｯｸM" panose="020B0609000000000000" pitchFamily="49" charset="-128"/>
            </a:endParaRPr>
          </a:p>
          <a:p>
            <a:pPr marL="0" indent="0">
              <a:buNone/>
            </a:pPr>
            <a:r>
              <a:rPr lang="ja-JP" altLang="en-US" sz="2000" dirty="0">
                <a:latin typeface="HGP創英角ｺﾞｼｯｸUB" panose="020B0900000000000000" pitchFamily="50" charset="-128"/>
                <a:ea typeface="HGP創英角ｺﾞｼｯｸUB" panose="020B0900000000000000" pitchFamily="50" charset="-128"/>
              </a:rPr>
              <a:t>２．頭部打撲の場合</a:t>
            </a:r>
            <a:endParaRPr lang="en-US" altLang="ja-JP" sz="2000"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1700" dirty="0">
                <a:latin typeface="HGｺﾞｼｯｸM" panose="020B0609000000000000" pitchFamily="49" charset="-128"/>
                <a:ea typeface="HGｺﾞｼｯｸM" panose="020B0609000000000000" pitchFamily="49" charset="-128"/>
              </a:rPr>
              <a:t>　①　頸椎損傷の可能性がある。動かさない。</a:t>
            </a:r>
            <a:endParaRPr kumimoji="1" lang="en-US" altLang="ja-JP" sz="1700" dirty="0">
              <a:latin typeface="HGｺﾞｼｯｸM" panose="020B0609000000000000" pitchFamily="49" charset="-128"/>
              <a:ea typeface="HGｺﾞｼｯｸM" panose="020B0609000000000000" pitchFamily="49" charset="-128"/>
            </a:endParaRPr>
          </a:p>
          <a:p>
            <a:pPr marL="0" indent="0">
              <a:buNone/>
            </a:pPr>
            <a:r>
              <a:rPr lang="ja-JP" altLang="en-US" sz="1700" dirty="0">
                <a:latin typeface="HGｺﾞｼｯｸM" panose="020B0609000000000000" pitchFamily="49" charset="-128"/>
                <a:ea typeface="HGｺﾞｼｯｸM" panose="020B0609000000000000" pitchFamily="49" charset="-128"/>
              </a:rPr>
              <a:t>　②　呼吸・脈の確認，手足にしびれや麻痺，呼びかけても反応がない，</a:t>
            </a:r>
            <a:r>
              <a:rPr kumimoji="1" lang="ja-JP" altLang="en-US" sz="1700" dirty="0">
                <a:latin typeface="HGｺﾞｼｯｸM" panose="020B0609000000000000" pitchFamily="49" charset="-128"/>
                <a:ea typeface="HGｺﾞｼｯｸM" panose="020B0609000000000000" pitchFamily="49" charset="-128"/>
              </a:rPr>
              <a:t>けいれん</a:t>
            </a:r>
            <a:r>
              <a:rPr lang="ja-JP" altLang="en-US" sz="1700" dirty="0">
                <a:latin typeface="HGｺﾞｼｯｸM" panose="020B0609000000000000" pitchFamily="49" charset="-128"/>
                <a:ea typeface="HGｺﾞｼｯｸM" panose="020B0609000000000000" pitchFamily="49" charset="-128"/>
              </a:rPr>
              <a:t>，</a:t>
            </a:r>
            <a:endParaRPr kumimoji="1" lang="en-US" altLang="ja-JP" sz="1700" dirty="0">
              <a:latin typeface="HGｺﾞｼｯｸM" panose="020B0609000000000000" pitchFamily="49" charset="-128"/>
              <a:ea typeface="HGｺﾞｼｯｸM" panose="020B0609000000000000" pitchFamily="49" charset="-128"/>
            </a:endParaRPr>
          </a:p>
          <a:p>
            <a:pPr marL="0" indent="0">
              <a:buNone/>
            </a:pPr>
            <a:r>
              <a:rPr lang="ja-JP" altLang="en-US" sz="1700" dirty="0">
                <a:latin typeface="HGｺﾞｼｯｸM" panose="020B0609000000000000" pitchFamily="49" charset="-128"/>
                <a:ea typeface="HGｺﾞｼｯｸM" panose="020B0609000000000000" pitchFamily="49" charset="-128"/>
              </a:rPr>
              <a:t>　　　</a:t>
            </a:r>
            <a:r>
              <a:rPr kumimoji="1" lang="ja-JP" altLang="en-US" sz="1700" dirty="0">
                <a:latin typeface="HGｺﾞｼｯｸM" panose="020B0609000000000000" pitchFamily="49" charset="-128"/>
                <a:ea typeface="HGｺﾞｼｯｸM" panose="020B0609000000000000" pitchFamily="49" charset="-128"/>
              </a:rPr>
              <a:t>耳や鼻からの出血や透明な液（髄液）が出ている，瞳孔の左右差</a:t>
            </a:r>
            <a:r>
              <a:rPr lang="ja-JP" altLang="en-US" sz="1700" dirty="0">
                <a:latin typeface="HGｺﾞｼｯｸM" panose="020B0609000000000000" pitchFamily="49" charset="-128"/>
                <a:ea typeface="HGｺﾞｼｯｸM" panose="020B0609000000000000" pitchFamily="49" charset="-128"/>
              </a:rPr>
              <a:t>は速やかに</a:t>
            </a:r>
            <a:r>
              <a:rPr lang="en-US" altLang="ja-JP" sz="1700" dirty="0">
                <a:latin typeface="HGｺﾞｼｯｸM" panose="020B0609000000000000" pitchFamily="49" charset="-128"/>
                <a:ea typeface="HGｺﾞｼｯｸM" panose="020B0609000000000000" pitchFamily="49" charset="-128"/>
              </a:rPr>
              <a:t>119</a:t>
            </a:r>
            <a:r>
              <a:rPr lang="ja-JP" altLang="en-US" sz="1700" dirty="0" smtClean="0">
                <a:latin typeface="HGｺﾞｼｯｸM" panose="020B0609000000000000" pitchFamily="49" charset="-128"/>
                <a:ea typeface="HGｺﾞｼｯｸM" panose="020B0609000000000000" pitchFamily="49" charset="-128"/>
              </a:rPr>
              <a:t>番</a:t>
            </a:r>
            <a:endParaRPr lang="en-US" altLang="ja-JP" sz="1700" dirty="0" smtClean="0">
              <a:latin typeface="HGｺﾞｼｯｸM" panose="020B0609000000000000" pitchFamily="49" charset="-128"/>
              <a:ea typeface="HGｺﾞｼｯｸM" panose="020B0609000000000000" pitchFamily="49" charset="-128"/>
            </a:endParaRPr>
          </a:p>
          <a:p>
            <a:pPr marL="0" indent="0">
              <a:buNone/>
            </a:pPr>
            <a:r>
              <a:rPr lang="ja-JP" altLang="en-US" sz="1700" dirty="0" smtClean="0">
                <a:latin typeface="HGｺﾞｼｯｸM" panose="020B0609000000000000" pitchFamily="49" charset="-128"/>
                <a:ea typeface="HGｺﾞｼｯｸM" panose="020B0609000000000000" pitchFamily="49" charset="-128"/>
              </a:rPr>
              <a:t>　　　通報する。</a:t>
            </a:r>
            <a:endParaRPr lang="en-US" altLang="ja-JP" sz="1700" dirty="0">
              <a:latin typeface="HGｺﾞｼｯｸM" panose="020B0609000000000000" pitchFamily="49" charset="-128"/>
              <a:ea typeface="HGｺﾞｼｯｸM" panose="020B0609000000000000" pitchFamily="49" charset="-128"/>
            </a:endParaRPr>
          </a:p>
          <a:p>
            <a:pPr marL="0" indent="0">
              <a:buNone/>
            </a:pPr>
            <a:r>
              <a:rPr lang="ja-JP" altLang="en-US" sz="2000" dirty="0">
                <a:latin typeface="HGP創英角ｺﾞｼｯｸUB" panose="020B0900000000000000" pitchFamily="50" charset="-128"/>
                <a:ea typeface="HGP創英角ｺﾞｼｯｸUB" panose="020B0900000000000000" pitchFamily="50" charset="-128"/>
              </a:rPr>
              <a:t>３．てんかん発作（けいれん発作）の場合</a:t>
            </a:r>
            <a:endParaRPr lang="en-US" altLang="ja-JP" sz="20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1700" dirty="0">
                <a:latin typeface="HGｺﾞｼｯｸM" panose="020B0609000000000000" pitchFamily="49" charset="-128"/>
                <a:ea typeface="HGｺﾞｼｯｸM" panose="020B0609000000000000" pitchFamily="49" charset="-128"/>
              </a:rPr>
              <a:t>　①　横にして，周囲の危険物を遠ざける。</a:t>
            </a:r>
            <a:endParaRPr lang="en-US" altLang="ja-JP" sz="1700" dirty="0">
              <a:latin typeface="HGｺﾞｼｯｸM" panose="020B0609000000000000" pitchFamily="49" charset="-128"/>
              <a:ea typeface="HGｺﾞｼｯｸM" panose="020B0609000000000000" pitchFamily="49" charset="-128"/>
            </a:endParaRPr>
          </a:p>
          <a:p>
            <a:pPr marL="0" indent="0">
              <a:buNone/>
            </a:pPr>
            <a:r>
              <a:rPr lang="ja-JP" altLang="en-US" sz="1700" dirty="0">
                <a:latin typeface="HGｺﾞｼｯｸM" panose="020B0609000000000000" pitchFamily="49" charset="-128"/>
                <a:ea typeface="HGｺﾞｼｯｸM" panose="020B0609000000000000" pitchFamily="49" charset="-128"/>
              </a:rPr>
              <a:t>　②　発作時刻の確認と状態の</a:t>
            </a:r>
            <a:r>
              <a:rPr lang="ja-JP" altLang="en-US" sz="1700" dirty="0" smtClean="0">
                <a:latin typeface="HGｺﾞｼｯｸM" panose="020B0609000000000000" pitchFamily="49" charset="-128"/>
                <a:ea typeface="HGｺﾞｼｯｸM" panose="020B0609000000000000" pitchFamily="49" charset="-128"/>
              </a:rPr>
              <a:t>確認する。</a:t>
            </a:r>
            <a:endParaRPr lang="en-US" altLang="ja-JP" sz="1700" dirty="0">
              <a:latin typeface="HGｺﾞｼｯｸM" panose="020B0609000000000000" pitchFamily="49" charset="-128"/>
              <a:ea typeface="HGｺﾞｼｯｸM" panose="020B0609000000000000" pitchFamily="49" charset="-128"/>
            </a:endParaRPr>
          </a:p>
          <a:p>
            <a:pPr marL="0" indent="0">
              <a:buNone/>
            </a:pPr>
            <a:r>
              <a:rPr lang="ja-JP" altLang="en-US" sz="1700" dirty="0">
                <a:latin typeface="HGｺﾞｼｯｸM" panose="020B0609000000000000" pitchFamily="49" charset="-128"/>
                <a:ea typeface="HGｺﾞｼｯｸM" panose="020B0609000000000000" pitchFamily="49" charset="-128"/>
              </a:rPr>
              <a:t>　③　水中の場合は，体を支えて顔を水面から出す。無理に引き上げない。</a:t>
            </a:r>
            <a:endParaRPr lang="en-US" altLang="ja-JP" sz="1700" dirty="0">
              <a:latin typeface="HGｺﾞｼｯｸM" panose="020B0609000000000000" pitchFamily="49" charset="-128"/>
              <a:ea typeface="HGｺﾞｼｯｸM" panose="020B0609000000000000" pitchFamily="49" charset="-128"/>
            </a:endParaRPr>
          </a:p>
          <a:p>
            <a:pPr marL="0" indent="0">
              <a:buNone/>
            </a:pPr>
            <a:r>
              <a:rPr lang="ja-JP" altLang="en-US" sz="1700" dirty="0">
                <a:latin typeface="HGｺﾞｼｯｸM" panose="020B0609000000000000" pitchFamily="49" charset="-128"/>
                <a:ea typeface="HGｺﾞｼｯｸM" panose="020B0609000000000000" pitchFamily="49" charset="-128"/>
              </a:rPr>
              <a:t>　④　発作後に眠ってしまったら，寝かせておく。</a:t>
            </a:r>
            <a:endParaRPr lang="en-US" altLang="ja-JP" sz="1700" dirty="0">
              <a:latin typeface="HGｺﾞｼｯｸM" panose="020B0609000000000000" pitchFamily="49" charset="-128"/>
              <a:ea typeface="HGｺﾞｼｯｸM" panose="020B0609000000000000" pitchFamily="49" charset="-128"/>
            </a:endParaRPr>
          </a:p>
          <a:p>
            <a:pPr marL="0" indent="0">
              <a:buNone/>
            </a:pPr>
            <a:r>
              <a:rPr lang="ja-JP" altLang="en-US" sz="1700" dirty="0">
                <a:latin typeface="HGｺﾞｼｯｸM" panose="020B0609000000000000" pitchFamily="49" charset="-128"/>
                <a:ea typeface="HGｺﾞｼｯｸM" panose="020B0609000000000000" pitchFamily="49" charset="-128"/>
              </a:rPr>
              <a:t>　⑤　発作後，嘔吐の危険を考え，顔は横向きにする。（発作中口内には何も入れない）</a:t>
            </a:r>
            <a:endParaRPr lang="en-US" altLang="ja-JP" sz="1700" dirty="0">
              <a:latin typeface="HGｺﾞｼｯｸM" panose="020B0609000000000000" pitchFamily="49" charset="-128"/>
              <a:ea typeface="HGｺﾞｼｯｸM" panose="020B0609000000000000" pitchFamily="49" charset="-128"/>
            </a:endParaRPr>
          </a:p>
          <a:p>
            <a:pPr marL="0" indent="0">
              <a:buNone/>
            </a:pPr>
            <a:endParaRPr lang="en-US" altLang="ja-JP" sz="1700" dirty="0">
              <a:latin typeface="HGｺﾞｼｯｸM" panose="020B0609000000000000" pitchFamily="49" charset="-128"/>
              <a:ea typeface="HGｺﾞｼｯｸM" panose="020B0609000000000000" pitchFamily="49" charset="-128"/>
            </a:endParaRPr>
          </a:p>
          <a:p>
            <a:pPr marL="0" indent="0">
              <a:buNone/>
            </a:pPr>
            <a:endParaRPr lang="en-US" altLang="ja-JP" sz="1700" dirty="0">
              <a:latin typeface="HGｺﾞｼｯｸM" panose="020B0609000000000000" pitchFamily="49" charset="-128"/>
              <a:ea typeface="HGｺﾞｼｯｸM" panose="020B0609000000000000" pitchFamily="49" charset="-128"/>
            </a:endParaRPr>
          </a:p>
          <a:p>
            <a:pPr marL="0" indent="0">
              <a:buNone/>
            </a:pPr>
            <a:endParaRPr lang="en-US" altLang="ja-JP" sz="1700" dirty="0">
              <a:latin typeface="HGｺﾞｼｯｸM" panose="020B0609000000000000" pitchFamily="49" charset="-128"/>
              <a:ea typeface="HGｺﾞｼｯｸM" panose="020B0609000000000000" pitchFamily="49" charset="-128"/>
            </a:endParaRPr>
          </a:p>
          <a:p>
            <a:pPr marL="0" indent="0">
              <a:buNone/>
            </a:pPr>
            <a:endParaRPr lang="en-US" altLang="ja-JP" sz="1700" dirty="0">
              <a:latin typeface="HGｺﾞｼｯｸM" panose="020B0609000000000000" pitchFamily="49" charset="-128"/>
              <a:ea typeface="HGｺﾞｼｯｸM" panose="020B0609000000000000" pitchFamily="49" charset="-128"/>
            </a:endParaRPr>
          </a:p>
        </p:txBody>
      </p:sp>
      <p:sp>
        <p:nvSpPr>
          <p:cNvPr id="4" name="テキスト ボックス 3"/>
          <p:cNvSpPr txBox="1"/>
          <p:nvPr/>
        </p:nvSpPr>
        <p:spPr>
          <a:xfrm>
            <a:off x="1332967" y="6260882"/>
            <a:ext cx="8742218" cy="400110"/>
          </a:xfrm>
          <a:prstGeom prst="rect">
            <a:avLst/>
          </a:prstGeom>
          <a:noFill/>
        </p:spPr>
        <p:txBody>
          <a:bodyPr wrap="square" rtlCol="0">
            <a:spAutoFit/>
          </a:bodyPr>
          <a:lstStyle/>
          <a:p>
            <a:r>
              <a:rPr kumimoji="1" lang="ja-JP" altLang="en-US" sz="2000" dirty="0">
                <a:solidFill>
                  <a:srgbClr val="00B0F0"/>
                </a:solidFill>
                <a:latin typeface="HGP創英角ｺﾞｼｯｸUB" panose="020B0900000000000000" pitchFamily="50" charset="-128"/>
                <a:ea typeface="HGP創英角ｺﾞｼｯｸUB" panose="020B0900000000000000" pitchFamily="50" charset="-128"/>
              </a:rPr>
              <a:t>行った手当てや状況は，逐次リーダーに時刻とともに報告する</a:t>
            </a:r>
          </a:p>
        </p:txBody>
      </p:sp>
      <p:sp>
        <p:nvSpPr>
          <p:cNvPr id="6" name="タイトル 1"/>
          <p:cNvSpPr>
            <a:spLocks noGrp="1"/>
          </p:cNvSpPr>
          <p:nvPr>
            <p:ph type="title"/>
          </p:nvPr>
        </p:nvSpPr>
        <p:spPr>
          <a:xfrm>
            <a:off x="-83127" y="-83127"/>
            <a:ext cx="9264073" cy="1067865"/>
          </a:xfrm>
          <a:solidFill>
            <a:schemeClr val="accent5">
              <a:lumMod val="75000"/>
            </a:schemeClr>
          </a:solidFill>
        </p:spPr>
        <p:txBody>
          <a:bodyPr>
            <a:normAutofit/>
          </a:bodyPr>
          <a:lstStyle/>
          <a:p>
            <a:pPr algn="ct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④　手当て　</a:t>
            </a:r>
            <a:endParaRPr kumimoji="1" lang="ja-JP" altLang="en-US" sz="5400" dirty="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474060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0" y="-5628"/>
            <a:ext cx="9144000" cy="997527"/>
          </a:xfrm>
          <a:prstGeom prst="rect">
            <a:avLst/>
          </a:prstGeom>
          <a:solidFill>
            <a:schemeClr val="accent5">
              <a:lumMod val="75000"/>
            </a:schemeClr>
          </a:solidFill>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④　熱中症の場合　</a:t>
            </a:r>
          </a:p>
        </p:txBody>
      </p:sp>
      <p:pic>
        <p:nvPicPr>
          <p:cNvPr id="5" name="図 4"/>
          <p:cNvPicPr>
            <a:picLocks noChangeAspect="1"/>
          </p:cNvPicPr>
          <p:nvPr/>
        </p:nvPicPr>
        <p:blipFill>
          <a:blip r:embed="rId3"/>
          <a:stretch>
            <a:fillRect/>
          </a:stretch>
        </p:blipFill>
        <p:spPr>
          <a:xfrm>
            <a:off x="286471" y="2011507"/>
            <a:ext cx="8524875" cy="3943350"/>
          </a:xfrm>
          <a:prstGeom prst="rect">
            <a:avLst/>
          </a:prstGeom>
        </p:spPr>
      </p:pic>
      <p:sp>
        <p:nvSpPr>
          <p:cNvPr id="3" name="角丸四角形吹き出し 2"/>
          <p:cNvSpPr/>
          <p:nvPr/>
        </p:nvSpPr>
        <p:spPr>
          <a:xfrm>
            <a:off x="5721782" y="1042659"/>
            <a:ext cx="3089564" cy="1041689"/>
          </a:xfrm>
          <a:prstGeom prst="wedgeRoundRectCallout">
            <a:avLst>
              <a:gd name="adj1" fmla="val -4407"/>
              <a:gd name="adj2" fmla="val 6250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t>霧吹き，ホース，ジョーロなどで水をかける</a:t>
            </a:r>
          </a:p>
        </p:txBody>
      </p:sp>
      <p:sp>
        <p:nvSpPr>
          <p:cNvPr id="4" name="角丸四角形吹き出し 3"/>
          <p:cNvSpPr/>
          <p:nvPr/>
        </p:nvSpPr>
        <p:spPr>
          <a:xfrm>
            <a:off x="286471" y="1777299"/>
            <a:ext cx="1828800" cy="984737"/>
          </a:xfrm>
          <a:prstGeom prst="wedgeRoundRectCallout">
            <a:avLst>
              <a:gd name="adj1" fmla="val 73487"/>
              <a:gd name="adj2" fmla="val 4887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t>あおいで風を</a:t>
            </a:r>
          </a:p>
          <a:p>
            <a:pPr algn="ctr"/>
            <a:r>
              <a:rPr kumimoji="1" lang="ja-JP" altLang="en-US" b="1" dirty="0"/>
              <a:t>あてる</a:t>
            </a:r>
          </a:p>
        </p:txBody>
      </p:sp>
      <p:sp>
        <p:nvSpPr>
          <p:cNvPr id="6" name="角丸四角形吹き出し 5"/>
          <p:cNvSpPr/>
          <p:nvPr/>
        </p:nvSpPr>
        <p:spPr>
          <a:xfrm>
            <a:off x="286471" y="5469948"/>
            <a:ext cx="2082656" cy="484909"/>
          </a:xfrm>
          <a:prstGeom prst="wedgeRoundRectCallout">
            <a:avLst>
              <a:gd name="adj1" fmla="val 24551"/>
              <a:gd name="adj2" fmla="val -10321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t>足を高くする</a:t>
            </a:r>
          </a:p>
        </p:txBody>
      </p:sp>
      <p:sp>
        <p:nvSpPr>
          <p:cNvPr id="7" name="角丸四角形吹き出し 6"/>
          <p:cNvSpPr/>
          <p:nvPr/>
        </p:nvSpPr>
        <p:spPr>
          <a:xfrm>
            <a:off x="6162892" y="3053196"/>
            <a:ext cx="2867892" cy="678874"/>
          </a:xfrm>
          <a:prstGeom prst="wedgeRoundRectCallout">
            <a:avLst>
              <a:gd name="adj1" fmla="val -5759"/>
              <a:gd name="adj2" fmla="val 8111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t>自力で給水できる場合</a:t>
            </a:r>
            <a:r>
              <a:rPr kumimoji="1" lang="ja-JP" altLang="en-US" b="1" dirty="0" smtClean="0"/>
              <a:t>は経口補水液等</a:t>
            </a:r>
            <a:r>
              <a:rPr kumimoji="1" lang="ja-JP" altLang="en-US" b="1" dirty="0"/>
              <a:t>を飲ませる</a:t>
            </a:r>
          </a:p>
        </p:txBody>
      </p:sp>
      <p:sp>
        <p:nvSpPr>
          <p:cNvPr id="8" name="テキスト ボックス 7"/>
          <p:cNvSpPr txBox="1"/>
          <p:nvPr/>
        </p:nvSpPr>
        <p:spPr>
          <a:xfrm>
            <a:off x="531631" y="5954857"/>
            <a:ext cx="8524875" cy="830997"/>
          </a:xfrm>
          <a:prstGeom prst="rect">
            <a:avLst/>
          </a:prstGeom>
          <a:noFill/>
        </p:spPr>
        <p:txBody>
          <a:bodyPr wrap="square" rtlCol="0">
            <a:spAutoFit/>
          </a:bodyPr>
          <a:lstStyle/>
          <a:p>
            <a:r>
              <a:rPr kumimoji="1" lang="en-US" altLang="ja-JP" sz="2400" b="1" dirty="0"/>
              <a:t>※</a:t>
            </a:r>
            <a:r>
              <a:rPr kumimoji="1" lang="ja-JP" altLang="en-US" sz="2400" b="1" dirty="0"/>
              <a:t>「呼吸なし・わからない」場合は</a:t>
            </a:r>
          </a:p>
          <a:p>
            <a:r>
              <a:rPr kumimoji="1" lang="ja-JP" altLang="en-US" sz="2400" b="1" dirty="0"/>
              <a:t>　　この状態で心臓マッサージ・人工呼吸・ＡＥＤを実施。</a:t>
            </a:r>
          </a:p>
        </p:txBody>
      </p:sp>
      <p:sp>
        <p:nvSpPr>
          <p:cNvPr id="9" name="テキスト ボックス 8"/>
          <p:cNvSpPr txBox="1"/>
          <p:nvPr/>
        </p:nvSpPr>
        <p:spPr>
          <a:xfrm>
            <a:off x="286471" y="1180510"/>
            <a:ext cx="4507598" cy="461665"/>
          </a:xfrm>
          <a:prstGeom prst="rect">
            <a:avLst/>
          </a:prstGeom>
          <a:noFill/>
        </p:spPr>
        <p:txBody>
          <a:bodyPr wrap="square" rtlCol="0">
            <a:spAutoFit/>
          </a:bodyPr>
          <a:lstStyle/>
          <a:p>
            <a:r>
              <a:rPr kumimoji="1" lang="en-US" altLang="ja-JP" sz="2400" b="1" dirty="0"/>
              <a:t>※</a:t>
            </a:r>
            <a:r>
              <a:rPr kumimoji="1" lang="ja-JP" altLang="en-US" sz="2400" b="1" dirty="0"/>
              <a:t>日陰や涼しい場所に運ぶ。</a:t>
            </a:r>
          </a:p>
        </p:txBody>
      </p:sp>
    </p:spTree>
    <p:extLst>
      <p:ext uri="{BB962C8B-B14F-4D97-AF65-F5344CB8AC3E}">
        <p14:creationId xmlns:p14="http://schemas.microsoft.com/office/powerpoint/2010/main" val="694835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311" y="0"/>
            <a:ext cx="9236364" cy="1200107"/>
          </a:xfrm>
          <a:solidFill>
            <a:schemeClr val="accent5">
              <a:lumMod val="75000"/>
            </a:schemeClr>
          </a:solidFill>
        </p:spPr>
        <p:txBody>
          <a:bodyPr>
            <a:normAutofit/>
          </a:bodyPr>
          <a:lstStyle/>
          <a:p>
            <a:pPr algn="ct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⑤　家庭連絡　</a:t>
            </a:r>
            <a:endParaRPr kumimoji="1" lang="ja-JP" altLang="en-US" sz="5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p:cNvSpPr>
            <a:spLocks noGrp="1"/>
          </p:cNvSpPr>
          <p:nvPr>
            <p:ph idx="1"/>
          </p:nvPr>
        </p:nvSpPr>
        <p:spPr>
          <a:xfrm>
            <a:off x="1613711" y="1610472"/>
            <a:ext cx="5916319" cy="973329"/>
          </a:xfrm>
        </p:spPr>
        <p:txBody>
          <a:bodyPr>
            <a:normAutofit/>
          </a:bodyPr>
          <a:lstStyle/>
          <a:p>
            <a:pPr marL="0" indent="0">
              <a:buNone/>
            </a:pPr>
            <a:r>
              <a:rPr lang="ja-JP" altLang="en-US" sz="4400" dirty="0">
                <a:latin typeface="HGP創英角ｺﾞｼｯｸUB" panose="020B0900000000000000" pitchFamily="50" charset="-128"/>
                <a:ea typeface="HGP創英角ｺﾞｼｯｸUB" panose="020B0900000000000000" pitchFamily="50" charset="-128"/>
              </a:rPr>
              <a:t>　保護者に連絡する！</a:t>
            </a:r>
            <a:r>
              <a:rPr kumimoji="1" lang="ja-JP" altLang="en-US" sz="4400" dirty="0">
                <a:latin typeface="HGP創英角ｺﾞｼｯｸUB" panose="020B0900000000000000" pitchFamily="50" charset="-128"/>
                <a:ea typeface="HGP創英角ｺﾞｼｯｸUB" panose="020B0900000000000000" pitchFamily="50" charset="-128"/>
              </a:rPr>
              <a:t>　</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8854" y="3951654"/>
            <a:ext cx="2557379" cy="2154591"/>
          </a:xfrm>
          <a:prstGeom prst="rect">
            <a:avLst/>
          </a:prstGeom>
        </p:spPr>
      </p:pic>
      <p:sp>
        <p:nvSpPr>
          <p:cNvPr id="4" name="正方形/長方形 3"/>
          <p:cNvSpPr/>
          <p:nvPr/>
        </p:nvSpPr>
        <p:spPr>
          <a:xfrm>
            <a:off x="824127" y="2509883"/>
            <a:ext cx="8146473" cy="1200329"/>
          </a:xfrm>
          <a:prstGeom prst="rect">
            <a:avLst/>
          </a:prstGeom>
        </p:spPr>
        <p:txBody>
          <a:bodyPr wrap="square">
            <a:spAutoFit/>
          </a:bodyPr>
          <a:lstStyle/>
          <a:p>
            <a:r>
              <a:rPr lang="ja-JP" altLang="en-US" sz="2400" b="1" dirty="0">
                <a:latin typeface="+mn-ea"/>
              </a:rPr>
              <a:t>□　事故発生状況について記録係と共有し，確認する。</a:t>
            </a:r>
          </a:p>
          <a:p>
            <a:endParaRPr lang="ja-JP" altLang="en-US" sz="2400" b="1" dirty="0">
              <a:latin typeface="+mn-ea"/>
            </a:endParaRPr>
          </a:p>
          <a:p>
            <a:r>
              <a:rPr lang="ja-JP" altLang="en-US" sz="2400" b="1" dirty="0">
                <a:latin typeface="+mn-ea"/>
              </a:rPr>
              <a:t>□　分かっていることのみを正確に伝える。</a:t>
            </a:r>
            <a:endParaRPr lang="en-US" altLang="ja-JP" sz="2400" b="1" dirty="0">
              <a:latin typeface="+mn-ea"/>
            </a:endParaRPr>
          </a:p>
        </p:txBody>
      </p:sp>
      <p:sp>
        <p:nvSpPr>
          <p:cNvPr id="6" name="正方形/長方形 5"/>
          <p:cNvSpPr/>
          <p:nvPr/>
        </p:nvSpPr>
        <p:spPr>
          <a:xfrm>
            <a:off x="5548143" y="5890747"/>
            <a:ext cx="3207929" cy="584775"/>
          </a:xfrm>
          <a:prstGeom prst="rect">
            <a:avLst/>
          </a:prstGeom>
        </p:spPr>
        <p:txBody>
          <a:bodyPr wrap="none">
            <a:spAutoFit/>
          </a:bodyPr>
          <a:lstStyle/>
          <a:p>
            <a:pPr algn="r"/>
            <a:r>
              <a:rPr kumimoji="1" lang="ja-JP" altLang="en-US" sz="3200" dirty="0">
                <a:latin typeface="HGP創英角ｺﾞｼｯｸUB" panose="020B0900000000000000" pitchFamily="50" charset="-128"/>
                <a:ea typeface="HGP創英角ｺﾞｼｯｸUB" panose="020B0900000000000000" pitchFamily="50" charset="-128"/>
              </a:rPr>
              <a:t>（ウラをみて電話）</a:t>
            </a:r>
          </a:p>
        </p:txBody>
      </p:sp>
    </p:spTree>
    <p:extLst>
      <p:ext uri="{BB962C8B-B14F-4D97-AF65-F5344CB8AC3E}">
        <p14:creationId xmlns:p14="http://schemas.microsoft.com/office/powerpoint/2010/main" val="948860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431351627"/>
              </p:ext>
            </p:extLst>
          </p:nvPr>
        </p:nvGraphicFramePr>
        <p:xfrm>
          <a:off x="267854" y="1169377"/>
          <a:ext cx="8589818" cy="3947693"/>
        </p:xfrm>
        <a:graphic>
          <a:graphicData uri="http://schemas.openxmlformats.org/drawingml/2006/table">
            <a:tbl>
              <a:tblPr firstRow="1" bandRow="1">
                <a:tableStyleId>{5940675A-B579-460E-94D1-54222C63F5DA}</a:tableStyleId>
              </a:tblPr>
              <a:tblGrid>
                <a:gridCol w="2336801">
                  <a:extLst>
                    <a:ext uri="{9D8B030D-6E8A-4147-A177-3AD203B41FA5}">
                      <a16:colId xmlns:a16="http://schemas.microsoft.com/office/drawing/2014/main" val="2950750936"/>
                    </a:ext>
                  </a:extLst>
                </a:gridCol>
                <a:gridCol w="1385454">
                  <a:extLst>
                    <a:ext uri="{9D8B030D-6E8A-4147-A177-3AD203B41FA5}">
                      <a16:colId xmlns:a16="http://schemas.microsoft.com/office/drawing/2014/main" val="3278252868"/>
                    </a:ext>
                  </a:extLst>
                </a:gridCol>
                <a:gridCol w="4867563">
                  <a:extLst>
                    <a:ext uri="{9D8B030D-6E8A-4147-A177-3AD203B41FA5}">
                      <a16:colId xmlns:a16="http://schemas.microsoft.com/office/drawing/2014/main" val="1737716652"/>
                    </a:ext>
                  </a:extLst>
                </a:gridCol>
              </a:tblGrid>
              <a:tr h="337543">
                <a:tc gridSpan="3">
                  <a:txBody>
                    <a:bodyPr/>
                    <a:lstStyle/>
                    <a:p>
                      <a:r>
                        <a:rPr kumimoji="1" lang="ja-JP" altLang="en-US" sz="1600" dirty="0"/>
                        <a:t>「（　　　　　　　　）学校の（　　　　　　）です。」</a:t>
                      </a:r>
                    </a:p>
                  </a:txBody>
                  <a:tcPr/>
                </a:tc>
                <a:tc hMerge="1">
                  <a:txBody>
                    <a:bodyPr/>
                    <a:lstStyle/>
                    <a:p>
                      <a:endParaRPr kumimoji="1" lang="ja-JP" altLang="en-US" sz="1600" dirty="0"/>
                    </a:p>
                  </a:txBody>
                  <a:tcPr/>
                </a:tc>
                <a:tc hMerge="1">
                  <a:txBody>
                    <a:bodyPr/>
                    <a:lstStyle/>
                    <a:p>
                      <a:endParaRPr kumimoji="1" lang="ja-JP" altLang="en-US" dirty="0"/>
                    </a:p>
                  </a:txBody>
                  <a:tcPr/>
                </a:tc>
                <a:extLst>
                  <a:ext uri="{0D108BD9-81ED-4DB2-BD59-A6C34878D82A}">
                    <a16:rowId xmlns:a16="http://schemas.microsoft.com/office/drawing/2014/main" val="86628204"/>
                  </a:ext>
                </a:extLst>
              </a:tr>
              <a:tr h="337543">
                <a:tc gridSpan="3">
                  <a:txBody>
                    <a:bodyPr/>
                    <a:lstStyle/>
                    <a:p>
                      <a:r>
                        <a:rPr kumimoji="1" lang="ja-JP" altLang="en-US" sz="1600" dirty="0"/>
                        <a:t>「（　）年（　　　　　）さんの（　　　　）ですか？」</a:t>
                      </a:r>
                      <a:endParaRPr kumimoji="1" lang="en-US" altLang="ja-JP" sz="1600" dirty="0"/>
                    </a:p>
                  </a:txBody>
                  <a:tcPr/>
                </a:tc>
                <a:tc hMerge="1">
                  <a:txBody>
                    <a:bodyPr/>
                    <a:lstStyle/>
                    <a:p>
                      <a:endParaRPr kumimoji="1" lang="en-US" altLang="ja-JP" sz="1600" dirty="0"/>
                    </a:p>
                  </a:txBody>
                  <a:tcPr/>
                </a:tc>
                <a:tc hMerge="1">
                  <a:txBody>
                    <a:bodyPr/>
                    <a:lstStyle/>
                    <a:p>
                      <a:endParaRPr kumimoji="1" lang="en-US" altLang="ja-JP" dirty="0"/>
                    </a:p>
                  </a:txBody>
                  <a:tcPr/>
                </a:tc>
                <a:extLst>
                  <a:ext uri="{0D108BD9-81ED-4DB2-BD59-A6C34878D82A}">
                    <a16:rowId xmlns:a16="http://schemas.microsoft.com/office/drawing/2014/main" val="593099496"/>
                  </a:ext>
                </a:extLst>
              </a:tr>
              <a:tr h="337543">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a:t>
                      </a:r>
                      <a:r>
                        <a:rPr kumimoji="1" lang="ja-JP" altLang="en-US" sz="1600" b="1" dirty="0"/>
                        <a:t>状況を正確に伝える。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p>
                  </a:txBody>
                  <a:tcPr/>
                </a:tc>
                <a:tc>
                  <a:txBody>
                    <a:bodyPr/>
                    <a:lstStyle/>
                    <a:p>
                      <a:r>
                        <a:rPr kumimoji="1" lang="ja-JP" altLang="en-US" sz="1600" dirty="0"/>
                        <a:t>いつ</a:t>
                      </a:r>
                    </a:p>
                  </a:txBody>
                  <a:tcPr/>
                </a:tc>
                <a:tc>
                  <a:txBody>
                    <a:bodyPr/>
                    <a:lstStyle/>
                    <a:p>
                      <a:endParaRPr kumimoji="1" lang="ja-JP" altLang="en-US" sz="1600" dirty="0"/>
                    </a:p>
                  </a:txBody>
                  <a:tcPr/>
                </a:tc>
                <a:extLst>
                  <a:ext uri="{0D108BD9-81ED-4DB2-BD59-A6C34878D82A}">
                    <a16:rowId xmlns:a16="http://schemas.microsoft.com/office/drawing/2014/main" val="2226387830"/>
                  </a:ext>
                </a:extLst>
              </a:tr>
              <a:tr h="353581">
                <a:tc vMerge="1">
                  <a:txBody>
                    <a:bodyPr/>
                    <a:lstStyle/>
                    <a:p>
                      <a:endParaRPr kumimoji="1" lang="ja-JP" altLang="en-US" dirty="0"/>
                    </a:p>
                  </a:txBody>
                  <a:tcPr/>
                </a:tc>
                <a:tc>
                  <a:txBody>
                    <a:bodyPr/>
                    <a:lstStyle/>
                    <a:p>
                      <a:r>
                        <a:rPr kumimoji="1" lang="ja-JP" altLang="en-US" sz="1600" dirty="0"/>
                        <a:t>どこで</a:t>
                      </a:r>
                    </a:p>
                  </a:txBody>
                  <a:tcPr/>
                </a:tc>
                <a:tc>
                  <a:txBody>
                    <a:bodyPr/>
                    <a:lstStyle/>
                    <a:p>
                      <a:endParaRPr kumimoji="1" lang="ja-JP" altLang="en-US" sz="1600" dirty="0"/>
                    </a:p>
                  </a:txBody>
                  <a:tcPr/>
                </a:tc>
                <a:extLst>
                  <a:ext uri="{0D108BD9-81ED-4DB2-BD59-A6C34878D82A}">
                    <a16:rowId xmlns:a16="http://schemas.microsoft.com/office/drawing/2014/main" val="35852115"/>
                  </a:ext>
                </a:extLst>
              </a:tr>
              <a:tr h="353581">
                <a:tc vMerge="1">
                  <a:txBody>
                    <a:bodyPr/>
                    <a:lstStyle/>
                    <a:p>
                      <a:endParaRPr kumimoji="1" lang="ja-JP" altLang="en-US" dirty="0"/>
                    </a:p>
                  </a:txBody>
                  <a:tcPr/>
                </a:tc>
                <a:tc>
                  <a:txBody>
                    <a:bodyPr/>
                    <a:lstStyle/>
                    <a:p>
                      <a:r>
                        <a:rPr kumimoji="1" lang="ja-JP" altLang="en-US" sz="1600" dirty="0"/>
                        <a:t>何をして</a:t>
                      </a:r>
                    </a:p>
                  </a:txBody>
                  <a:tcPr/>
                </a:tc>
                <a:tc>
                  <a:txBody>
                    <a:bodyPr/>
                    <a:lstStyle/>
                    <a:p>
                      <a:endParaRPr kumimoji="1" lang="ja-JP" altLang="en-US" sz="1600" dirty="0"/>
                    </a:p>
                  </a:txBody>
                  <a:tcPr/>
                </a:tc>
                <a:extLst>
                  <a:ext uri="{0D108BD9-81ED-4DB2-BD59-A6C34878D82A}">
                    <a16:rowId xmlns:a16="http://schemas.microsoft.com/office/drawing/2014/main" val="3021091405"/>
                  </a:ext>
                </a:extLst>
              </a:tr>
              <a:tr h="353581">
                <a:tc vMerge="1">
                  <a:txBody>
                    <a:bodyPr/>
                    <a:lstStyle/>
                    <a:p>
                      <a:endParaRPr kumimoji="1" lang="ja-JP" altLang="en-US" dirty="0"/>
                    </a:p>
                  </a:txBody>
                  <a:tcPr/>
                </a:tc>
                <a:tc>
                  <a:txBody>
                    <a:bodyPr/>
                    <a:lstStyle/>
                    <a:p>
                      <a:r>
                        <a:rPr kumimoji="1" lang="en-US" altLang="ja-JP" sz="1600" dirty="0"/>
                        <a:t>(</a:t>
                      </a:r>
                      <a:r>
                        <a:rPr kumimoji="1" lang="ja-JP" altLang="en-US" sz="1600" dirty="0"/>
                        <a:t>誰と</a:t>
                      </a:r>
                      <a:r>
                        <a:rPr kumimoji="1" lang="en-US" altLang="ja-JP" sz="1600" dirty="0"/>
                        <a:t>)</a:t>
                      </a:r>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518064288"/>
                  </a:ext>
                </a:extLst>
              </a:tr>
              <a:tr h="353581">
                <a:tc vMerge="1">
                  <a:txBody>
                    <a:bodyPr/>
                    <a:lstStyle/>
                    <a:p>
                      <a:endParaRPr kumimoji="1" lang="ja-JP" altLang="en-US" dirty="0"/>
                    </a:p>
                  </a:txBody>
                  <a:tcPr/>
                </a:tc>
                <a:tc>
                  <a:txBody>
                    <a:bodyPr/>
                    <a:lstStyle/>
                    <a:p>
                      <a:r>
                        <a:rPr kumimoji="1" lang="ja-JP" altLang="en-US" sz="1600" dirty="0"/>
                        <a:t>どうなった</a:t>
                      </a:r>
                    </a:p>
                  </a:txBody>
                  <a:tcPr/>
                </a:tc>
                <a:tc>
                  <a:txBody>
                    <a:bodyPr/>
                    <a:lstStyle/>
                    <a:p>
                      <a:endParaRPr kumimoji="1" lang="ja-JP" altLang="en-US" sz="1600" dirty="0"/>
                    </a:p>
                  </a:txBody>
                  <a:tcPr/>
                </a:tc>
                <a:extLst>
                  <a:ext uri="{0D108BD9-81ED-4DB2-BD59-A6C34878D82A}">
                    <a16:rowId xmlns:a16="http://schemas.microsoft.com/office/drawing/2014/main" val="3356002648"/>
                  </a:ext>
                </a:extLst>
              </a:tr>
              <a:tr h="353581">
                <a:tc vMerge="1">
                  <a:txBody>
                    <a:bodyPr/>
                    <a:lstStyle/>
                    <a:p>
                      <a:endParaRPr kumimoji="1" lang="ja-JP" altLang="en-US" dirty="0"/>
                    </a:p>
                  </a:txBody>
                  <a:tcPr/>
                </a:tc>
                <a:tc>
                  <a:txBody>
                    <a:bodyPr/>
                    <a:lstStyle/>
                    <a:p>
                      <a:r>
                        <a:rPr kumimoji="1" lang="ja-JP" altLang="en-US" sz="1600" dirty="0"/>
                        <a:t>現在の対応</a:t>
                      </a:r>
                    </a:p>
                  </a:txBody>
                  <a:tcPr/>
                </a:tc>
                <a:tc>
                  <a:txBody>
                    <a:bodyPr/>
                    <a:lstStyle/>
                    <a:p>
                      <a:r>
                        <a:rPr kumimoji="1" lang="ja-JP" altLang="en-US" sz="1600" dirty="0"/>
                        <a:t>救急車で病院に搬送します。</a:t>
                      </a:r>
                    </a:p>
                  </a:txBody>
                  <a:tcPr/>
                </a:tc>
                <a:extLst>
                  <a:ext uri="{0D108BD9-81ED-4DB2-BD59-A6C34878D82A}">
                    <a16:rowId xmlns:a16="http://schemas.microsoft.com/office/drawing/2014/main" val="3695679201"/>
                  </a:ext>
                </a:extLst>
              </a:tr>
              <a:tr h="337543">
                <a:tc gridSpan="3">
                  <a:txBody>
                    <a:bodyPr/>
                    <a:lstStyle/>
                    <a:p>
                      <a:r>
                        <a:rPr kumimoji="1" lang="ja-JP" altLang="en-US" sz="1600" dirty="0"/>
                        <a:t>アレルギーや既往症はありますか？</a:t>
                      </a: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44139"/>
                  </a:ext>
                </a:extLst>
              </a:tr>
              <a:tr h="829616">
                <a:tc gridSpan="3">
                  <a:txBody>
                    <a:bodyPr/>
                    <a:lstStyle/>
                    <a:p>
                      <a:r>
                        <a:rPr kumimoji="1" lang="ja-JP" altLang="en-US" sz="1600" dirty="0"/>
                        <a:t>（学校にすぐに来られる場合）　「落ち着いて焦らずに学校までいらしてください。」</a:t>
                      </a:r>
                    </a:p>
                    <a:p>
                      <a:r>
                        <a:rPr kumimoji="1" lang="ja-JP" altLang="en-US" sz="1600" dirty="0"/>
                        <a:t>（すぐには来られない場合）　　「搬送する病院が決定次第，再度ご連絡します。保険証と　</a:t>
                      </a:r>
                      <a:endParaRPr kumimoji="1" lang="en-US" altLang="ja-JP" sz="1600" dirty="0"/>
                    </a:p>
                    <a:p>
                      <a:r>
                        <a:rPr kumimoji="1" lang="ja-JP" altLang="en-US" sz="1600" dirty="0"/>
                        <a:t>　　　　　　　　　　　　　　　　子ども医療受給者証の準備をお願いします。」</a:t>
                      </a:r>
                    </a:p>
                  </a:txBody>
                  <a:tcPr/>
                </a:tc>
                <a:tc hMerge="1">
                  <a:txBody>
                    <a:bodyPr/>
                    <a:lstStyle/>
                    <a:p>
                      <a:endParaRPr kumimoji="1" lang="ja-JP" altLang="en-US" sz="1600" dirty="0"/>
                    </a:p>
                  </a:txBody>
                  <a:tcPr/>
                </a:tc>
                <a:tc hMerge="1">
                  <a:txBody>
                    <a:bodyPr/>
                    <a:lstStyle/>
                    <a:p>
                      <a:endParaRPr kumimoji="1" lang="ja-JP" altLang="en-US" dirty="0"/>
                    </a:p>
                  </a:txBody>
                  <a:tcPr/>
                </a:tc>
                <a:extLst>
                  <a:ext uri="{0D108BD9-81ED-4DB2-BD59-A6C34878D82A}">
                    <a16:rowId xmlns:a16="http://schemas.microsoft.com/office/drawing/2014/main" val="1930409519"/>
                  </a:ext>
                </a:extLst>
              </a:tr>
            </a:tbl>
          </a:graphicData>
        </a:graphic>
      </p:graphicFrame>
      <p:sp>
        <p:nvSpPr>
          <p:cNvPr id="6" name="タイトル 1"/>
          <p:cNvSpPr>
            <a:spLocks noGrp="1"/>
          </p:cNvSpPr>
          <p:nvPr>
            <p:ph type="title"/>
          </p:nvPr>
        </p:nvSpPr>
        <p:spPr>
          <a:xfrm>
            <a:off x="-83127" y="-73890"/>
            <a:ext cx="9291781" cy="856406"/>
          </a:xfrm>
          <a:solidFill>
            <a:schemeClr val="accent5">
              <a:lumMod val="75000"/>
            </a:schemeClr>
          </a:solidFill>
        </p:spPr>
        <p:txBody>
          <a:bodyPr>
            <a:normAutofit/>
          </a:bodyPr>
          <a:lstStyle/>
          <a:p>
            <a:pPr algn="ct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⑤　家庭連絡　</a:t>
            </a:r>
            <a:endParaRPr kumimoji="1" lang="ja-JP" altLang="en-US" sz="5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938530" y="6383216"/>
            <a:ext cx="5248465" cy="400110"/>
          </a:xfrm>
          <a:prstGeom prst="rect">
            <a:avLst/>
          </a:prstGeom>
          <a:noFill/>
        </p:spPr>
        <p:txBody>
          <a:bodyPr wrap="square" rtlCol="0">
            <a:spAutoFit/>
          </a:bodyPr>
          <a:lstStyle/>
          <a:p>
            <a:r>
              <a:rPr kumimoji="1" lang="ja-JP" altLang="en-US" sz="2000" dirty="0">
                <a:solidFill>
                  <a:srgbClr val="00B0F0"/>
                </a:solidFill>
                <a:latin typeface="HGP創英角ｺﾞｼｯｸUB" panose="020B0900000000000000" pitchFamily="50" charset="-128"/>
                <a:ea typeface="HGP創英角ｺﾞｼｯｸUB" panose="020B0900000000000000" pitchFamily="50" charset="-128"/>
              </a:rPr>
              <a:t>連絡したこと，連絡時刻を、リーダーに報告する</a:t>
            </a:r>
          </a:p>
        </p:txBody>
      </p:sp>
      <p:graphicFrame>
        <p:nvGraphicFramePr>
          <p:cNvPr id="5" name="コンテンツ プレースホルダー 3"/>
          <p:cNvGraphicFramePr>
            <a:graphicFrameLocks/>
          </p:cNvGraphicFramePr>
          <p:nvPr>
            <p:extLst>
              <p:ext uri="{D42A27DB-BD31-4B8C-83A1-F6EECF244321}">
                <p14:modId xmlns:p14="http://schemas.microsoft.com/office/powerpoint/2010/main" val="2525932289"/>
              </p:ext>
            </p:extLst>
          </p:nvPr>
        </p:nvGraphicFramePr>
        <p:xfrm>
          <a:off x="267854" y="5486401"/>
          <a:ext cx="8746836" cy="844061"/>
        </p:xfrm>
        <a:graphic>
          <a:graphicData uri="http://schemas.openxmlformats.org/drawingml/2006/table">
            <a:tbl>
              <a:tblPr firstRow="1" bandRow="1">
                <a:tableStyleId>{5940675A-B579-460E-94D1-54222C63F5DA}</a:tableStyleId>
              </a:tblPr>
              <a:tblGrid>
                <a:gridCol w="8746836">
                  <a:extLst>
                    <a:ext uri="{9D8B030D-6E8A-4147-A177-3AD203B41FA5}">
                      <a16:colId xmlns:a16="http://schemas.microsoft.com/office/drawing/2014/main" val="2950750936"/>
                    </a:ext>
                  </a:extLst>
                </a:gridCol>
              </a:tblGrid>
              <a:tr h="844061">
                <a:tc>
                  <a:txBody>
                    <a:bodyPr/>
                    <a:lstStyle/>
                    <a:p>
                      <a:r>
                        <a:rPr kumimoji="1" lang="ja-JP" altLang="en-US" sz="1600" dirty="0"/>
                        <a:t>「（　　　）病院に搬送します。「保険証」と「子ども医療費受給者証」「診察券」があれば，病院に持参してください。何時くらいに到着できそうですか？」</a:t>
                      </a:r>
                      <a:endParaRPr kumimoji="1" lang="en-US" altLang="ja-JP" sz="1600" dirty="0"/>
                    </a:p>
                    <a:p>
                      <a:r>
                        <a:rPr kumimoji="1" lang="ja-JP" altLang="en-US" sz="1600" dirty="0"/>
                        <a:t>「学校からは（　　　　）が付き添います。では，落ち着いて病院までいらしてください。」</a:t>
                      </a:r>
                    </a:p>
                  </a:txBody>
                  <a:tcPr/>
                </a:tc>
                <a:extLst>
                  <a:ext uri="{0D108BD9-81ED-4DB2-BD59-A6C34878D82A}">
                    <a16:rowId xmlns:a16="http://schemas.microsoft.com/office/drawing/2014/main" val="2305717797"/>
                  </a:ext>
                </a:extLst>
              </a:tr>
            </a:tbl>
          </a:graphicData>
        </a:graphic>
      </p:graphicFrame>
      <p:sp>
        <p:nvSpPr>
          <p:cNvPr id="8" name="テキスト ボックス 7"/>
          <p:cNvSpPr txBox="1"/>
          <p:nvPr/>
        </p:nvSpPr>
        <p:spPr>
          <a:xfrm>
            <a:off x="267854" y="782516"/>
            <a:ext cx="1356236" cy="400110"/>
          </a:xfrm>
          <a:prstGeom prst="rect">
            <a:avLst/>
          </a:prstGeom>
          <a:noFill/>
        </p:spPr>
        <p:txBody>
          <a:bodyPr wrap="square" rtlCol="0">
            <a:spAutoFit/>
          </a:bodyPr>
          <a:lstStyle/>
          <a:p>
            <a:r>
              <a:rPr kumimoji="1" lang="ja-JP" altLang="en-US" sz="2000" dirty="0">
                <a:solidFill>
                  <a:srgbClr val="FF0000"/>
                </a:solidFill>
                <a:latin typeface="HGP創英角ｺﾞｼｯｸUB" panose="020B0900000000000000" pitchFamily="50" charset="-128"/>
                <a:ea typeface="HGP創英角ｺﾞｼｯｸUB" panose="020B0900000000000000" pitchFamily="50" charset="-128"/>
              </a:rPr>
              <a:t>第一報</a:t>
            </a:r>
          </a:p>
        </p:txBody>
      </p:sp>
      <p:sp>
        <p:nvSpPr>
          <p:cNvPr id="9" name="テキスト ボックス 8"/>
          <p:cNvSpPr txBox="1"/>
          <p:nvPr/>
        </p:nvSpPr>
        <p:spPr>
          <a:xfrm>
            <a:off x="267854" y="5120501"/>
            <a:ext cx="1356236" cy="400110"/>
          </a:xfrm>
          <a:prstGeom prst="rect">
            <a:avLst/>
          </a:prstGeom>
          <a:noFill/>
        </p:spPr>
        <p:txBody>
          <a:bodyPr wrap="square" rtlCol="0">
            <a:spAutoFit/>
          </a:bodyPr>
          <a:lstStyle/>
          <a:p>
            <a:r>
              <a:rPr kumimoji="1" lang="ja-JP" altLang="en-US" sz="2000" dirty="0">
                <a:solidFill>
                  <a:srgbClr val="FF0000"/>
                </a:solidFill>
                <a:latin typeface="HGP創英角ｺﾞｼｯｸUB" panose="020B0900000000000000" pitchFamily="50" charset="-128"/>
                <a:ea typeface="HGP創英角ｺﾞｼｯｸUB" panose="020B0900000000000000" pitchFamily="50" charset="-128"/>
              </a:rPr>
              <a:t>第二報</a:t>
            </a:r>
          </a:p>
        </p:txBody>
      </p:sp>
      <p:sp>
        <p:nvSpPr>
          <p:cNvPr id="2" name="テキスト ボックス 1"/>
          <p:cNvSpPr txBox="1"/>
          <p:nvPr/>
        </p:nvSpPr>
        <p:spPr>
          <a:xfrm>
            <a:off x="286329" y="2477393"/>
            <a:ext cx="2249054" cy="584775"/>
          </a:xfrm>
          <a:prstGeom prst="rect">
            <a:avLst/>
          </a:prstGeom>
          <a:noFill/>
        </p:spPr>
        <p:txBody>
          <a:bodyPr wrap="square" rtlCol="0">
            <a:spAutoFit/>
          </a:bodyPr>
          <a:lstStyle/>
          <a:p>
            <a:r>
              <a:rPr kumimoji="1" lang="ja-JP" altLang="en-US" sz="1600" b="1" dirty="0"/>
              <a:t>★分かっていることのみを伝える。</a:t>
            </a:r>
          </a:p>
        </p:txBody>
      </p:sp>
    </p:spTree>
    <p:extLst>
      <p:ext uri="{BB962C8B-B14F-4D97-AF65-F5344CB8AC3E}">
        <p14:creationId xmlns:p14="http://schemas.microsoft.com/office/powerpoint/2010/main" val="2321798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71858" y="1755986"/>
            <a:ext cx="7886700" cy="4727696"/>
          </a:xfrm>
        </p:spPr>
        <p:txBody>
          <a:bodyPr>
            <a:normAutofit/>
          </a:bodyPr>
          <a:lstStyle/>
          <a:p>
            <a:pPr marL="0" indent="0">
              <a:buNone/>
            </a:pPr>
            <a:r>
              <a:rPr lang="ja-JP" altLang="en-US" sz="4400" dirty="0">
                <a:latin typeface="HGP創英角ｺﾞｼｯｸUB" panose="020B0900000000000000" pitchFamily="50" charset="-128"/>
                <a:ea typeface="HGP創英角ｺﾞｼｯｸUB" panose="020B0900000000000000" pitchFamily="50" charset="-128"/>
              </a:rPr>
              <a:t>　校門前へ誘導に向かう！</a:t>
            </a:r>
            <a:endParaRPr lang="en-US" altLang="ja-JP" sz="44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4400" dirty="0">
                <a:latin typeface="HGP創英角ｺﾞｼｯｸUB" panose="020B0900000000000000" pitchFamily="50" charset="-128"/>
                <a:ea typeface="HGP創英角ｺﾞｼｯｸUB" panose="020B0900000000000000" pitchFamily="50" charset="-128"/>
              </a:rPr>
              <a:t>　救急隊員を現場へ誘導する！</a:t>
            </a:r>
          </a:p>
          <a:p>
            <a:pPr marL="0" indent="0">
              <a:buNone/>
            </a:pPr>
            <a:endParaRPr lang="en-US" altLang="ja-JP" sz="4400" dirty="0">
              <a:latin typeface="HGP創英角ｺﾞｼｯｸUB" panose="020B0900000000000000" pitchFamily="50" charset="-128"/>
              <a:ea typeface="HGP創英角ｺﾞｼｯｸUB" panose="020B09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3538" y="3650238"/>
            <a:ext cx="3133834" cy="2653966"/>
          </a:xfrm>
          <a:prstGeom prst="rect">
            <a:avLst/>
          </a:prstGeom>
        </p:spPr>
      </p:pic>
      <p:sp>
        <p:nvSpPr>
          <p:cNvPr id="6" name="タイトル 1"/>
          <p:cNvSpPr txBox="1">
            <a:spLocks/>
          </p:cNvSpPr>
          <p:nvPr/>
        </p:nvSpPr>
        <p:spPr>
          <a:xfrm>
            <a:off x="-47700" y="0"/>
            <a:ext cx="9267107" cy="1225150"/>
          </a:xfrm>
          <a:prstGeom prst="rect">
            <a:avLst/>
          </a:prstGeom>
          <a:solidFill>
            <a:schemeClr val="accent5">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⑥　誘導者</a:t>
            </a:r>
          </a:p>
        </p:txBody>
      </p:sp>
    </p:spTree>
    <p:extLst>
      <p:ext uri="{BB962C8B-B14F-4D97-AF65-F5344CB8AC3E}">
        <p14:creationId xmlns:p14="http://schemas.microsoft.com/office/powerpoint/2010/main" val="1340085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07027" y="1931832"/>
            <a:ext cx="7886700" cy="4727696"/>
          </a:xfrm>
        </p:spPr>
        <p:txBody>
          <a:bodyPr>
            <a:normAutofit/>
          </a:bodyPr>
          <a:lstStyle/>
          <a:p>
            <a:pPr marL="0" indent="0">
              <a:buNone/>
            </a:pPr>
            <a:r>
              <a:rPr lang="ja-JP" altLang="en-US" sz="4400" dirty="0">
                <a:latin typeface="HGP創英角ｺﾞｼｯｸUB" panose="020B0900000000000000" pitchFamily="50" charset="-128"/>
                <a:ea typeface="HGP創英角ｺﾞｼｯｸUB" panose="020B0900000000000000" pitchFamily="50" charset="-128"/>
              </a:rPr>
              <a:t>　</a:t>
            </a:r>
            <a:endParaRPr lang="en-US" altLang="ja-JP" sz="4400" dirty="0">
              <a:latin typeface="HGP創英角ｺﾞｼｯｸUB" panose="020B0900000000000000" pitchFamily="50" charset="-128"/>
              <a:ea typeface="HGP創英角ｺﾞｼｯｸUB" panose="020B0900000000000000" pitchFamily="50" charset="-128"/>
            </a:endParaRPr>
          </a:p>
        </p:txBody>
      </p:sp>
      <p:sp>
        <p:nvSpPr>
          <p:cNvPr id="5" name="正方形/長方形 4"/>
          <p:cNvSpPr/>
          <p:nvPr/>
        </p:nvSpPr>
        <p:spPr>
          <a:xfrm>
            <a:off x="642504" y="2295965"/>
            <a:ext cx="8215745" cy="1938992"/>
          </a:xfrm>
          <a:prstGeom prst="rect">
            <a:avLst/>
          </a:prstGeom>
        </p:spPr>
        <p:txBody>
          <a:bodyPr wrap="square">
            <a:spAutoFit/>
          </a:bodyPr>
          <a:lstStyle/>
          <a:p>
            <a:r>
              <a:rPr lang="ja-JP" altLang="en-US" sz="2400" b="1" dirty="0">
                <a:latin typeface="+mn-ea"/>
              </a:rPr>
              <a:t>□　校門から現場まで</a:t>
            </a:r>
            <a:r>
              <a:rPr lang="ja-JP" altLang="en-US" sz="2400" b="1" dirty="0" smtClean="0">
                <a:latin typeface="+mn-ea"/>
              </a:rPr>
              <a:t>の救急車や救急隊員の動線</a:t>
            </a:r>
            <a:r>
              <a:rPr lang="ja-JP" altLang="en-US" sz="2400" b="1" dirty="0">
                <a:latin typeface="+mn-ea"/>
              </a:rPr>
              <a:t>を確認し</a:t>
            </a:r>
            <a:r>
              <a:rPr lang="ja-JP" altLang="en-US" sz="2400" b="1" dirty="0" smtClean="0">
                <a:latin typeface="+mn-ea"/>
              </a:rPr>
              <a:t>，</a:t>
            </a:r>
            <a:endParaRPr lang="en-US" altLang="ja-JP" sz="2400" b="1" dirty="0" smtClean="0">
              <a:latin typeface="+mn-ea"/>
            </a:endParaRPr>
          </a:p>
          <a:p>
            <a:r>
              <a:rPr lang="ja-JP" altLang="en-US" sz="2400" b="1" dirty="0" smtClean="0">
                <a:latin typeface="+mn-ea"/>
              </a:rPr>
              <a:t>　進路</a:t>
            </a:r>
            <a:r>
              <a:rPr lang="ja-JP" altLang="en-US" sz="2400" b="1" dirty="0">
                <a:latin typeface="+mn-ea"/>
              </a:rPr>
              <a:t>をふさぐ</a:t>
            </a:r>
            <a:r>
              <a:rPr lang="ja-JP" altLang="en-US" sz="2400" b="1" dirty="0" smtClean="0">
                <a:latin typeface="+mn-ea"/>
              </a:rPr>
              <a:t>ものが</a:t>
            </a:r>
            <a:r>
              <a:rPr lang="ja-JP" altLang="en-US" sz="2400" b="1" dirty="0">
                <a:latin typeface="+mn-ea"/>
              </a:rPr>
              <a:t>あれば撤去しておく。</a:t>
            </a:r>
            <a:endParaRPr lang="en-US" altLang="ja-JP" sz="2400" b="1" dirty="0">
              <a:latin typeface="+mn-ea"/>
            </a:endParaRPr>
          </a:p>
          <a:p>
            <a:endParaRPr lang="en-US" altLang="ja-JP" sz="2400" b="1" dirty="0">
              <a:latin typeface="+mn-ea"/>
            </a:endParaRPr>
          </a:p>
          <a:p>
            <a:pPr lvl="0"/>
            <a:r>
              <a:rPr lang="ja-JP" altLang="en-US" sz="2400" b="1" dirty="0">
                <a:solidFill>
                  <a:prstClr val="black"/>
                </a:solidFill>
                <a:latin typeface="游ゴシック" panose="020B0400000000000000" pitchFamily="50" charset="-128"/>
              </a:rPr>
              <a:t>□　救急車が学校を出発する際にも安全に通行できるよう　</a:t>
            </a:r>
            <a:endParaRPr lang="en-US" altLang="ja-JP" sz="2400" b="1" dirty="0">
              <a:solidFill>
                <a:prstClr val="black"/>
              </a:solidFill>
              <a:latin typeface="游ゴシック" panose="020B0400000000000000" pitchFamily="50" charset="-128"/>
            </a:endParaRPr>
          </a:p>
          <a:p>
            <a:pPr lvl="0"/>
            <a:r>
              <a:rPr lang="ja-JP" altLang="en-US" sz="2400" b="1" dirty="0">
                <a:solidFill>
                  <a:prstClr val="black"/>
                </a:solidFill>
                <a:latin typeface="游ゴシック" panose="020B0400000000000000" pitchFamily="50" charset="-128"/>
              </a:rPr>
              <a:t>　通路を確保する。</a:t>
            </a:r>
            <a:endParaRPr lang="en-US" altLang="ja-JP" sz="2400" b="1" dirty="0">
              <a:solidFill>
                <a:prstClr val="black"/>
              </a:solidFill>
              <a:latin typeface="游ゴシック" panose="020B0400000000000000" pitchFamily="50" charset="-128"/>
            </a:endParaRPr>
          </a:p>
        </p:txBody>
      </p:sp>
      <p:sp>
        <p:nvSpPr>
          <p:cNvPr id="6" name="タイトル 1"/>
          <p:cNvSpPr txBox="1">
            <a:spLocks/>
          </p:cNvSpPr>
          <p:nvPr/>
        </p:nvSpPr>
        <p:spPr>
          <a:xfrm>
            <a:off x="-47700" y="0"/>
            <a:ext cx="9267107" cy="1225150"/>
          </a:xfrm>
          <a:prstGeom prst="rect">
            <a:avLst/>
          </a:prstGeom>
          <a:solidFill>
            <a:schemeClr val="accent5">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⑥　誘導者</a:t>
            </a:r>
          </a:p>
        </p:txBody>
      </p:sp>
    </p:spTree>
    <p:extLst>
      <p:ext uri="{BB962C8B-B14F-4D97-AF65-F5344CB8AC3E}">
        <p14:creationId xmlns:p14="http://schemas.microsoft.com/office/powerpoint/2010/main" val="2876391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44723" y="1816038"/>
            <a:ext cx="7886700" cy="1145487"/>
          </a:xfrm>
        </p:spPr>
        <p:txBody>
          <a:bodyPr>
            <a:normAutofit/>
          </a:bodyPr>
          <a:lstStyle/>
          <a:p>
            <a:pPr marL="0" indent="0">
              <a:buNone/>
            </a:pPr>
            <a:r>
              <a:rPr lang="ja-JP" altLang="en-US" sz="4400" dirty="0">
                <a:latin typeface="HGP創英角ﾎﾟｯﾌﾟ体" panose="040B0A00000000000000" pitchFamily="50" charset="-128"/>
                <a:ea typeface="HGP創英角ﾎﾟｯﾌﾟ体" panose="040B0A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安全な場所に移動させる！</a:t>
            </a:r>
            <a:endParaRPr lang="en-US" altLang="ja-JP" sz="4400" dirty="0">
              <a:latin typeface="HGP創英角ｺﾞｼｯｸUB" panose="020B0900000000000000" pitchFamily="50" charset="-128"/>
              <a:ea typeface="HGP創英角ｺﾞｼｯｸUB" panose="020B09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9822" y="2813539"/>
            <a:ext cx="3679433" cy="2936648"/>
          </a:xfrm>
          <a:prstGeom prst="rect">
            <a:avLst/>
          </a:prstGeom>
        </p:spPr>
      </p:pic>
      <p:sp>
        <p:nvSpPr>
          <p:cNvPr id="6" name="正方形/長方形 5"/>
          <p:cNvSpPr/>
          <p:nvPr/>
        </p:nvSpPr>
        <p:spPr>
          <a:xfrm>
            <a:off x="5683426" y="5843387"/>
            <a:ext cx="3207929" cy="584775"/>
          </a:xfrm>
          <a:prstGeom prst="rect">
            <a:avLst/>
          </a:prstGeom>
        </p:spPr>
        <p:txBody>
          <a:bodyPr wrap="none">
            <a:spAutoFit/>
          </a:bodyPr>
          <a:lstStyle/>
          <a:p>
            <a:pPr algn="r"/>
            <a:r>
              <a:rPr kumimoji="1" lang="ja-JP" altLang="en-US" sz="3200" dirty="0">
                <a:latin typeface="HGP創英角ｺﾞｼｯｸUB" panose="020B0900000000000000" pitchFamily="50" charset="-128"/>
                <a:ea typeface="HGP創英角ｺﾞｼｯｸUB" panose="020B0900000000000000" pitchFamily="50" charset="-128"/>
              </a:rPr>
              <a:t>（ウラをみて確認）</a:t>
            </a:r>
          </a:p>
        </p:txBody>
      </p:sp>
      <p:sp>
        <p:nvSpPr>
          <p:cNvPr id="7" name="タイトル 1"/>
          <p:cNvSpPr txBox="1">
            <a:spLocks/>
          </p:cNvSpPr>
          <p:nvPr/>
        </p:nvSpPr>
        <p:spPr>
          <a:xfrm>
            <a:off x="-87923" y="0"/>
            <a:ext cx="9310254" cy="1225150"/>
          </a:xfrm>
          <a:prstGeom prst="rect">
            <a:avLst/>
          </a:prstGeom>
          <a:solidFill>
            <a:schemeClr val="accent5">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⑦　他の児童生徒の管理</a:t>
            </a:r>
          </a:p>
        </p:txBody>
      </p:sp>
    </p:spTree>
    <p:extLst>
      <p:ext uri="{BB962C8B-B14F-4D97-AF65-F5344CB8AC3E}">
        <p14:creationId xmlns:p14="http://schemas.microsoft.com/office/powerpoint/2010/main" val="3740201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662871"/>
          </a:xfrm>
          <a:solidFill>
            <a:srgbClr val="FF0000"/>
          </a:solidFill>
        </p:spPr>
        <p:txBody>
          <a:bodyPr>
            <a:normAutofit/>
          </a:bodyPr>
          <a:lstStyle/>
          <a:p>
            <a:pPr algn="ctr"/>
            <a:r>
              <a:rPr lang="ja-JP" altLang="en-US" sz="6600" dirty="0">
                <a:solidFill>
                  <a:schemeClr val="bg1"/>
                </a:solidFill>
                <a:latin typeface="HGP創英角ﾎﾟｯﾌﾟ体" panose="040B0A00000000000000" pitchFamily="50" charset="-128"/>
                <a:ea typeface="HGP創英角ﾎﾟｯﾌﾟ体" panose="040B0A00000000000000" pitchFamily="50" charset="-128"/>
              </a:rPr>
              <a:t>　</a:t>
            </a:r>
            <a:r>
              <a:rPr lang="ja-JP" altLang="en-US" sz="6600" dirty="0">
                <a:solidFill>
                  <a:schemeClr val="bg1"/>
                </a:solidFill>
                <a:latin typeface="HGP創英角ｺﾞｼｯｸUB" panose="020B0900000000000000" pitchFamily="50" charset="-128"/>
                <a:ea typeface="HGP創英角ｺﾞｼｯｸUB" panose="020B0900000000000000" pitchFamily="50" charset="-128"/>
              </a:rPr>
              <a:t>　「緊急です！」</a:t>
            </a:r>
            <a:r>
              <a:rPr lang="ja-JP" altLang="en-US" sz="6600" dirty="0">
                <a:solidFill>
                  <a:schemeClr val="bg1"/>
                </a:solidFill>
                <a:latin typeface="HGP創英角ﾎﾟｯﾌﾟ体" panose="040B0A00000000000000" pitchFamily="50" charset="-128"/>
                <a:ea typeface="HGP創英角ﾎﾟｯﾌﾟ体" panose="040B0A00000000000000" pitchFamily="50" charset="-128"/>
              </a:rPr>
              <a:t>　</a:t>
            </a:r>
            <a:endParaRPr kumimoji="1" lang="ja-JP" altLang="en-US" sz="66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p:cNvSpPr>
            <a:spLocks noGrp="1"/>
          </p:cNvSpPr>
          <p:nvPr>
            <p:ph idx="1"/>
          </p:nvPr>
        </p:nvSpPr>
        <p:spPr>
          <a:xfrm>
            <a:off x="628650" y="1652954"/>
            <a:ext cx="7886700" cy="4765431"/>
          </a:xfrm>
        </p:spPr>
        <p:txBody>
          <a:bodyPr/>
          <a:lstStyle/>
          <a:p>
            <a:pPr marL="0" indent="0">
              <a:buNone/>
            </a:pPr>
            <a:endParaRPr lang="en-US" altLang="ja-JP" dirty="0">
              <a:latin typeface="HGP創英角ﾎﾟｯﾌﾟ体" panose="040B0A00000000000000" pitchFamily="50" charset="-128"/>
              <a:ea typeface="HGP創英角ﾎﾟｯﾌﾟ体" panose="040B0A00000000000000" pitchFamily="50" charset="-128"/>
            </a:endParaRPr>
          </a:p>
          <a:p>
            <a:pPr marL="0" indent="0">
              <a:buNone/>
            </a:pPr>
            <a:endParaRPr kumimoji="1" lang="en-US" altLang="ja-JP" dirty="0">
              <a:latin typeface="HGP創英角ﾎﾟｯﾌﾟ体" panose="040B0A00000000000000" pitchFamily="50" charset="-128"/>
              <a:ea typeface="HGP創英角ﾎﾟｯﾌﾟ体" panose="040B0A00000000000000" pitchFamily="50" charset="-128"/>
            </a:endParaRPr>
          </a:p>
        </p:txBody>
      </p:sp>
      <p:sp>
        <p:nvSpPr>
          <p:cNvPr id="4" name="タイトル 1"/>
          <p:cNvSpPr txBox="1">
            <a:spLocks/>
          </p:cNvSpPr>
          <p:nvPr/>
        </p:nvSpPr>
        <p:spPr>
          <a:xfrm>
            <a:off x="0" y="2109653"/>
            <a:ext cx="9144000" cy="971305"/>
          </a:xfrm>
          <a:prstGeom prst="rect">
            <a:avLst/>
          </a:prstGeom>
          <a:solidFill>
            <a:srgbClr val="FF0000"/>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　　　　　　）にすぐ来てください！</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0466" y="3196712"/>
            <a:ext cx="4307243" cy="2875085"/>
          </a:xfrm>
          <a:prstGeom prst="rect">
            <a:avLst/>
          </a:prstGeom>
        </p:spPr>
      </p:pic>
      <p:sp>
        <p:nvSpPr>
          <p:cNvPr id="7" name="正方形/長方形 6"/>
          <p:cNvSpPr/>
          <p:nvPr/>
        </p:nvSpPr>
        <p:spPr>
          <a:xfrm>
            <a:off x="5621746" y="6071797"/>
            <a:ext cx="3207929" cy="584775"/>
          </a:xfrm>
          <a:prstGeom prst="rect">
            <a:avLst/>
          </a:prstGeom>
        </p:spPr>
        <p:txBody>
          <a:bodyPr wrap="none">
            <a:spAutoFit/>
          </a:bodyPr>
          <a:lstStyle/>
          <a:p>
            <a:pPr algn="r"/>
            <a:r>
              <a:rPr lang="ja-JP" altLang="en-US" sz="3200" dirty="0" smtClean="0">
                <a:latin typeface="HGP創英角ｺﾞｼｯｸUB" panose="020B0900000000000000" pitchFamily="50" charset="-128"/>
                <a:ea typeface="HGP創英角ｺﾞｼｯｸUB" panose="020B0900000000000000" pitchFamily="50" charset="-128"/>
              </a:rPr>
              <a:t>（ウラを</a:t>
            </a:r>
            <a:r>
              <a:rPr lang="ja-JP" altLang="en-US" sz="3200" dirty="0">
                <a:latin typeface="HGP創英角ｺﾞｼｯｸUB" panose="020B0900000000000000" pitchFamily="50" charset="-128"/>
                <a:ea typeface="HGP創英角ｺﾞｼｯｸUB" panose="020B0900000000000000" pitchFamily="50" charset="-128"/>
              </a:rPr>
              <a:t>みて確認）</a:t>
            </a:r>
            <a:endParaRPr lang="en-US" altLang="ja-JP" sz="3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281844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351" y="0"/>
            <a:ext cx="9319491" cy="1085718"/>
          </a:xfrm>
          <a:solidFill>
            <a:schemeClr val="accent5">
              <a:lumMod val="75000"/>
            </a:schemeClr>
          </a:solidFill>
        </p:spPr>
        <p:txBody>
          <a:bodyPr>
            <a:normAutofit/>
          </a:bodyPr>
          <a:lstStyle/>
          <a:p>
            <a:pPr algn="ct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⑦　他の児童生徒の管理　</a:t>
            </a:r>
            <a:endParaRPr kumimoji="1" lang="ja-JP" altLang="en-US" sz="5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p:cNvSpPr>
            <a:spLocks noGrp="1"/>
          </p:cNvSpPr>
          <p:nvPr>
            <p:ph idx="1"/>
          </p:nvPr>
        </p:nvSpPr>
        <p:spPr>
          <a:xfrm>
            <a:off x="422280" y="1328857"/>
            <a:ext cx="8543110" cy="4727696"/>
          </a:xfrm>
        </p:spPr>
        <p:txBody>
          <a:bodyPr>
            <a:normAutofit/>
          </a:bodyPr>
          <a:lstStyle/>
          <a:p>
            <a:pPr marL="0" indent="0">
              <a:buNone/>
            </a:pPr>
            <a:r>
              <a:rPr lang="ja-JP" altLang="en-US" sz="2400" b="1" dirty="0">
                <a:latin typeface="+mn-ea"/>
              </a:rPr>
              <a:t>□　事故現場やけがを見せないように移動する。</a:t>
            </a:r>
            <a:endParaRPr lang="en-US" altLang="ja-JP" sz="2400" b="1" dirty="0">
              <a:latin typeface="+mn-ea"/>
            </a:endParaRPr>
          </a:p>
          <a:p>
            <a:pPr marL="0" indent="0">
              <a:buNone/>
            </a:pPr>
            <a:endParaRPr kumimoji="1" lang="ja-JP" altLang="en-US" sz="2400" b="1" dirty="0">
              <a:latin typeface="+mn-ea"/>
            </a:endParaRPr>
          </a:p>
          <a:p>
            <a:pPr marL="0" indent="0">
              <a:buNone/>
            </a:pPr>
            <a:r>
              <a:rPr kumimoji="1" lang="ja-JP" altLang="en-US" sz="2400" b="1" dirty="0">
                <a:latin typeface="+mn-ea"/>
              </a:rPr>
              <a:t>□　移動した場所で待機させる。</a:t>
            </a:r>
            <a:endParaRPr lang="en-US" altLang="ja-JP" sz="2400" b="1" dirty="0">
              <a:latin typeface="+mn-ea"/>
            </a:endParaRPr>
          </a:p>
          <a:p>
            <a:pPr marL="0" indent="0">
              <a:buNone/>
            </a:pPr>
            <a:endParaRPr kumimoji="1" lang="ja-JP" altLang="en-US" sz="2400" b="1" dirty="0">
              <a:latin typeface="+mn-ea"/>
            </a:endParaRPr>
          </a:p>
          <a:p>
            <a:pPr marL="0" indent="0">
              <a:buNone/>
            </a:pPr>
            <a:r>
              <a:rPr kumimoji="1" lang="ja-JP" altLang="en-US" sz="2400" b="1" dirty="0">
                <a:latin typeface="+mn-ea"/>
              </a:rPr>
              <a:t>□　伝えられる範囲で正確な情報を知らせる。</a:t>
            </a:r>
            <a:endParaRPr kumimoji="1" lang="en-US" altLang="ja-JP" sz="2400" b="1" dirty="0">
              <a:latin typeface="+mn-ea"/>
            </a:endParaRPr>
          </a:p>
          <a:p>
            <a:pPr marL="0" indent="0">
              <a:buNone/>
            </a:pPr>
            <a:endParaRPr lang="ja-JP" altLang="en-US" sz="2400" b="1" dirty="0">
              <a:latin typeface="+mn-ea"/>
            </a:endParaRPr>
          </a:p>
          <a:p>
            <a:pPr marL="0" indent="0">
              <a:buNone/>
            </a:pPr>
            <a:r>
              <a:rPr lang="ja-JP" altLang="en-US" sz="2400" b="1" dirty="0">
                <a:latin typeface="+mn-ea"/>
              </a:rPr>
              <a:t>□　気分不快を訴える児童生徒がいれば，不安や恐怖を受容</a:t>
            </a:r>
          </a:p>
          <a:p>
            <a:pPr marL="0" indent="0">
              <a:buNone/>
            </a:pPr>
            <a:r>
              <a:rPr lang="ja-JP" altLang="en-US" sz="2400" b="1" dirty="0">
                <a:latin typeface="+mn-ea"/>
              </a:rPr>
              <a:t>　　したり，救急隊が対応していることを伝えて安心させた　</a:t>
            </a:r>
            <a:endParaRPr lang="en-US" altLang="ja-JP" sz="2400" b="1" dirty="0">
              <a:latin typeface="+mn-ea"/>
            </a:endParaRPr>
          </a:p>
          <a:p>
            <a:pPr marL="0" indent="0">
              <a:buNone/>
            </a:pPr>
            <a:r>
              <a:rPr lang="ja-JP" altLang="en-US" sz="2400" b="1" dirty="0">
                <a:latin typeface="+mn-ea"/>
              </a:rPr>
              <a:t>　　りなどし，その後リーダーに報告する。</a:t>
            </a:r>
            <a:endParaRPr lang="en-US" altLang="ja-JP" sz="2400" b="1" dirty="0">
              <a:latin typeface="+mn-ea"/>
            </a:endParaRPr>
          </a:p>
          <a:p>
            <a:pPr marL="0" indent="0">
              <a:buNone/>
            </a:pPr>
            <a:endParaRPr kumimoji="1" lang="en-US" altLang="ja-JP" sz="4400" b="1" dirty="0">
              <a:latin typeface="+mn-ea"/>
            </a:endParaRPr>
          </a:p>
        </p:txBody>
      </p:sp>
      <p:sp>
        <p:nvSpPr>
          <p:cNvPr id="4" name="テキスト ボックス 3"/>
          <p:cNvSpPr txBox="1"/>
          <p:nvPr/>
        </p:nvSpPr>
        <p:spPr>
          <a:xfrm>
            <a:off x="1978085" y="6299693"/>
            <a:ext cx="5887027" cy="400110"/>
          </a:xfrm>
          <a:prstGeom prst="rect">
            <a:avLst/>
          </a:prstGeom>
          <a:noFill/>
        </p:spPr>
        <p:txBody>
          <a:bodyPr wrap="square" rtlCol="0">
            <a:spAutoFit/>
          </a:bodyPr>
          <a:lstStyle/>
          <a:p>
            <a:r>
              <a:rPr kumimoji="1" lang="ja-JP" altLang="en-US" sz="2000" dirty="0">
                <a:solidFill>
                  <a:srgbClr val="00B0F0"/>
                </a:solidFill>
                <a:latin typeface="HGP創英角ｺﾞｼｯｸUB" panose="020B0900000000000000" pitchFamily="50" charset="-128"/>
                <a:ea typeface="HGP創英角ｺﾞｼｯｸUB" panose="020B0900000000000000" pitchFamily="50" charset="-128"/>
              </a:rPr>
              <a:t>移動場所，移動時刻をリーダーに報告する</a:t>
            </a:r>
          </a:p>
        </p:txBody>
      </p:sp>
    </p:spTree>
    <p:extLst>
      <p:ext uri="{BB962C8B-B14F-4D97-AF65-F5344CB8AC3E}">
        <p14:creationId xmlns:p14="http://schemas.microsoft.com/office/powerpoint/2010/main" val="4097726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917"/>
            <a:ext cx="9144000" cy="1409347"/>
          </a:xfrm>
          <a:solidFill>
            <a:srgbClr val="FF0000"/>
          </a:solidFill>
        </p:spPr>
        <p:txBody>
          <a:bodyPr>
            <a:normAutofit/>
          </a:bodyPr>
          <a:lstStyle/>
          <a:p>
            <a:pPr algn="ctr"/>
            <a:r>
              <a:rPr lang="ja-JP" altLang="en-US" sz="6600" dirty="0">
                <a:solidFill>
                  <a:schemeClr val="bg1"/>
                </a:solidFill>
                <a:latin typeface="HGP創英角ｺﾞｼｯｸUB" panose="020B0900000000000000" pitchFamily="50" charset="-128"/>
                <a:ea typeface="HGP創英角ｺﾞｼｯｸUB" panose="020B0900000000000000" pitchFamily="50" charset="-128"/>
              </a:rPr>
              <a:t>「緊急です！」　</a:t>
            </a:r>
            <a:endParaRPr kumimoji="1" lang="ja-JP" altLang="en-US" sz="6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p:cNvSpPr>
            <a:spLocks noGrp="1"/>
          </p:cNvSpPr>
          <p:nvPr>
            <p:ph idx="1"/>
          </p:nvPr>
        </p:nvSpPr>
        <p:spPr>
          <a:xfrm>
            <a:off x="628650" y="1652954"/>
            <a:ext cx="7886700" cy="4765431"/>
          </a:xfrm>
        </p:spPr>
        <p:txBody>
          <a:bodyPr/>
          <a:lstStyle/>
          <a:p>
            <a:pPr marL="0" indent="0">
              <a:buNone/>
            </a:pPr>
            <a:endParaRPr lang="en-US" altLang="ja-JP" dirty="0">
              <a:latin typeface="HGP創英角ﾎﾟｯﾌﾟ体" panose="040B0A00000000000000" pitchFamily="50" charset="-128"/>
              <a:ea typeface="HGP創英角ﾎﾟｯﾌﾟ体" panose="040B0A00000000000000" pitchFamily="50" charset="-128"/>
            </a:endParaRPr>
          </a:p>
          <a:p>
            <a:pPr marL="0" indent="0">
              <a:buNone/>
            </a:pPr>
            <a:endParaRPr kumimoji="1" lang="en-US" altLang="ja-JP" dirty="0">
              <a:latin typeface="HGP創英角ﾎﾟｯﾌﾟ体" panose="040B0A00000000000000" pitchFamily="50" charset="-128"/>
              <a:ea typeface="HGP創英角ﾎﾟｯﾌﾟ体" panose="040B0A00000000000000" pitchFamily="50" charset="-128"/>
            </a:endParaRPr>
          </a:p>
        </p:txBody>
      </p:sp>
      <p:pic>
        <p:nvPicPr>
          <p:cNvPr id="6" name="図 5">
            <a:extLst>
              <a:ext uri="{FF2B5EF4-FFF2-40B4-BE49-F238E27FC236}">
                <a16:creationId xmlns:a16="http://schemas.microsoft.com/office/drawing/2014/main" id="{AFD90272-4C9B-45AF-9F92-C946654C6B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3519" y="5151774"/>
            <a:ext cx="2986420" cy="1595869"/>
          </a:xfrm>
          <a:prstGeom prst="rect">
            <a:avLst/>
          </a:prstGeom>
        </p:spPr>
      </p:pic>
      <p:sp>
        <p:nvSpPr>
          <p:cNvPr id="9" name="テキスト ボックス 8">
            <a:extLst>
              <a:ext uri="{FF2B5EF4-FFF2-40B4-BE49-F238E27FC236}">
                <a16:creationId xmlns:a16="http://schemas.microsoft.com/office/drawing/2014/main" id="{E659D47E-DD72-4D4A-98B5-1C068D2E40CE}"/>
              </a:ext>
            </a:extLst>
          </p:cNvPr>
          <p:cNvSpPr txBox="1"/>
          <p:nvPr/>
        </p:nvSpPr>
        <p:spPr>
          <a:xfrm>
            <a:off x="305590" y="1652954"/>
            <a:ext cx="8219154" cy="5447645"/>
          </a:xfrm>
          <a:prstGeom prst="rect">
            <a:avLst/>
          </a:prstGeom>
          <a:noFill/>
        </p:spPr>
        <p:txBody>
          <a:bodyPr wrap="square" rtlCol="0">
            <a:spAutoFit/>
          </a:bodyPr>
          <a:lstStyle/>
          <a:p>
            <a:r>
              <a:rPr kumimoji="1" lang="ja-JP" altLang="en-US" sz="2400" dirty="0">
                <a:latin typeface="HGP創英角ｺﾞｼｯｸUB" panose="020B0900000000000000" pitchFamily="50" charset="-128"/>
                <a:ea typeface="HGP創英角ｺﾞｼｯｸUB" panose="020B0900000000000000" pitchFamily="50" charset="-128"/>
              </a:rPr>
              <a:t>受け取った人は</a:t>
            </a:r>
            <a:endParaRPr kumimoji="1" lang="en-US" altLang="ja-JP" sz="2400" dirty="0">
              <a:latin typeface="HGP創英角ｺﾞｼｯｸUB" panose="020B0900000000000000" pitchFamily="50" charset="-128"/>
              <a:ea typeface="HGP創英角ｺﾞｼｯｸUB" panose="020B0900000000000000" pitchFamily="50" charset="-128"/>
            </a:endParaRPr>
          </a:p>
          <a:p>
            <a:r>
              <a:rPr kumimoji="1" lang="ja-JP" altLang="en-US" sz="3600" dirty="0">
                <a:latin typeface="HGP創英角ｺﾞｼｯｸUB" panose="020B0900000000000000" pitchFamily="50" charset="-128"/>
                <a:ea typeface="HGP創英角ｺﾞｼｯｸUB" panose="020B0900000000000000" pitchFamily="50" charset="-128"/>
              </a:rPr>
              <a:t>　　①　職員室内に</a:t>
            </a:r>
            <a:r>
              <a:rPr kumimoji="1" lang="ja-JP" altLang="en-US" sz="3600" u="sng" dirty="0">
                <a:latin typeface="HGP創英角ｺﾞｼｯｸUB" panose="020B0900000000000000" pitchFamily="50" charset="-128"/>
                <a:ea typeface="HGP創英角ｺﾞｼｯｸUB" panose="020B0900000000000000" pitchFamily="50" charset="-128"/>
              </a:rPr>
              <a:t>大声</a:t>
            </a:r>
            <a:r>
              <a:rPr kumimoji="1" lang="ja-JP" altLang="en-US" sz="3600" dirty="0">
                <a:latin typeface="HGP創英角ｺﾞｼｯｸUB" panose="020B0900000000000000" pitchFamily="50" charset="-128"/>
                <a:ea typeface="HGP創英角ｺﾞｼｯｸUB" panose="020B0900000000000000" pitchFamily="50" charset="-128"/>
              </a:rPr>
              <a:t>で知らせる。</a:t>
            </a:r>
            <a:endParaRPr kumimoji="1" lang="en-US" altLang="ja-JP" sz="3600" dirty="0">
              <a:latin typeface="HGP創英角ｺﾞｼｯｸUB" panose="020B0900000000000000" pitchFamily="50" charset="-128"/>
              <a:ea typeface="HGP創英角ｺﾞｼｯｸUB" panose="020B0900000000000000" pitchFamily="50" charset="-128"/>
            </a:endParaRPr>
          </a:p>
          <a:p>
            <a:pPr lvl="0"/>
            <a:r>
              <a:rPr kumimoji="1" lang="ja-JP" altLang="en-US" sz="3600" dirty="0">
                <a:latin typeface="HGP創英角ｺﾞｼｯｸUB" panose="020B0900000000000000" pitchFamily="50" charset="-128"/>
                <a:ea typeface="HGP創英角ｺﾞｼｯｸUB" panose="020B0900000000000000" pitchFamily="50" charset="-128"/>
              </a:rPr>
              <a:t>　　②　</a:t>
            </a:r>
            <a:r>
              <a:rPr kumimoji="1" lang="ja-JP" altLang="en-US" sz="3600" dirty="0">
                <a:solidFill>
                  <a:prstClr val="black"/>
                </a:solidFill>
                <a:latin typeface="HGP創英角ｺﾞｼｯｸUB" panose="020B0900000000000000" pitchFamily="50" charset="-128"/>
                <a:ea typeface="HGP創英角ｺﾞｼｯｸUB" panose="020B0900000000000000" pitchFamily="50" charset="-128"/>
              </a:rPr>
              <a:t>職員はすぐに現場に駆け付ける。</a:t>
            </a:r>
            <a:endParaRPr kumimoji="1" lang="ja-JP" altLang="en-US" sz="1100" dirty="0">
              <a:latin typeface="HGP創英角ｺﾞｼｯｸUB" panose="020B0900000000000000" pitchFamily="50" charset="-128"/>
              <a:ea typeface="HGP創英角ｺﾞｼｯｸUB" panose="020B0900000000000000" pitchFamily="50" charset="-128"/>
            </a:endParaRPr>
          </a:p>
          <a:p>
            <a:r>
              <a:rPr kumimoji="1" lang="ja-JP" altLang="en-US" sz="3600" dirty="0">
                <a:latin typeface="HGP創英角ｺﾞｼｯｸUB" panose="020B0900000000000000" pitchFamily="50" charset="-128"/>
                <a:ea typeface="HGP創英角ｺﾞｼｯｸUB" panose="020B0900000000000000" pitchFamily="50" charset="-128"/>
              </a:rPr>
              <a:t>　　③　以下の物を持って現場に向かう。</a:t>
            </a:r>
          </a:p>
          <a:p>
            <a:r>
              <a:rPr kumimoji="1" lang="ja-JP" altLang="en-US" sz="3600" dirty="0">
                <a:latin typeface="HGP創英角ｺﾞｼｯｸUB" panose="020B0900000000000000" pitchFamily="50" charset="-128"/>
                <a:ea typeface="HGP創英角ｺﾞｼｯｸUB" panose="020B0900000000000000" pitchFamily="50" charset="-128"/>
              </a:rPr>
              <a:t>　　　</a:t>
            </a:r>
            <a:r>
              <a:rPr kumimoji="1" lang="ja-JP" altLang="en-US" sz="3600" dirty="0">
                <a:latin typeface="HGｺﾞｼｯｸM" panose="020B0609000000000000" pitchFamily="49" charset="-128"/>
                <a:ea typeface="HGｺﾞｼｯｸM" panose="020B0609000000000000" pitchFamily="49" charset="-128"/>
              </a:rPr>
              <a:t>ＡＥＤ</a:t>
            </a:r>
            <a:endParaRPr kumimoji="1" lang="en-US" altLang="ja-JP" sz="3600" dirty="0">
              <a:latin typeface="HGｺﾞｼｯｸM" panose="020B0609000000000000" pitchFamily="49" charset="-128"/>
              <a:ea typeface="HGｺﾞｼｯｸM" panose="020B0609000000000000" pitchFamily="49" charset="-128"/>
            </a:endParaRPr>
          </a:p>
          <a:p>
            <a:r>
              <a:rPr kumimoji="1" lang="ja-JP" altLang="en-US" sz="3600" dirty="0">
                <a:latin typeface="HGｺﾞｼｯｸM" panose="020B0609000000000000" pitchFamily="49" charset="-128"/>
                <a:ea typeface="HGｺﾞｼｯｸM" panose="020B0609000000000000" pitchFamily="49" charset="-128"/>
              </a:rPr>
              <a:t>　　救急処置グッズ</a:t>
            </a:r>
            <a:r>
              <a:rPr kumimoji="1" lang="ja-JP" altLang="en-US" sz="2400" dirty="0">
                <a:latin typeface="HGｺﾞｼｯｸM" panose="020B0609000000000000" pitchFamily="49" charset="-128"/>
                <a:ea typeface="HGｺﾞｼｯｸM" panose="020B0609000000000000" pitchFamily="49" charset="-128"/>
              </a:rPr>
              <a:t>（救命ｱｸｼｮﾝｶｰﾄﾞ）</a:t>
            </a:r>
          </a:p>
          <a:p>
            <a:r>
              <a:rPr kumimoji="1" lang="ja-JP" altLang="en-US" sz="3600" dirty="0">
                <a:latin typeface="HGｺﾞｼｯｸM" panose="020B0609000000000000" pitchFamily="49" charset="-128"/>
                <a:ea typeface="HGｺﾞｼｯｸM" panose="020B0609000000000000" pitchFamily="49" charset="-128"/>
              </a:rPr>
              <a:t>　　</a:t>
            </a:r>
            <a:r>
              <a:rPr kumimoji="1" lang="ja-JP" altLang="en-US" sz="3600" u="sng" dirty="0">
                <a:latin typeface="HGｺﾞｼｯｸM" panose="020B0609000000000000" pitchFamily="49" charset="-128"/>
                <a:ea typeface="HGｺﾞｼｯｸM" panose="020B0609000000000000" pitchFamily="49" charset="-128"/>
              </a:rPr>
              <a:t>携帯電話は各自で持つ</a:t>
            </a:r>
            <a:r>
              <a:rPr kumimoji="1" lang="ja-JP" altLang="en-US" sz="3600" dirty="0">
                <a:latin typeface="HGｺﾞｼｯｸM" panose="020B0609000000000000" pitchFamily="49" charset="-128"/>
                <a:ea typeface="HGｺﾞｼｯｸM" panose="020B0609000000000000" pitchFamily="49" charset="-128"/>
              </a:rPr>
              <a:t>　</a:t>
            </a:r>
          </a:p>
          <a:p>
            <a:r>
              <a:rPr kumimoji="1" lang="ja-JP" altLang="en-US" sz="3600" dirty="0">
                <a:latin typeface="HGｺﾞｼｯｸM" panose="020B0609000000000000" pitchFamily="49" charset="-128"/>
                <a:ea typeface="HGｺﾞｼｯｸM" panose="020B0609000000000000" pitchFamily="49" charset="-128"/>
              </a:rPr>
              <a:t>　 </a:t>
            </a:r>
            <a:endParaRPr kumimoji="1" lang="en-US" altLang="ja-JP" sz="3600" dirty="0">
              <a:latin typeface="HGｺﾞｼｯｸM" panose="020B0609000000000000" pitchFamily="49" charset="-128"/>
              <a:ea typeface="HGｺﾞｼｯｸM" panose="020B0609000000000000" pitchFamily="49" charset="-128"/>
            </a:endParaRPr>
          </a:p>
          <a:p>
            <a:r>
              <a:rPr kumimoji="1" lang="en-US" altLang="ja-JP" sz="3600" dirty="0">
                <a:latin typeface="HGｺﾞｼｯｸM" panose="020B0609000000000000" pitchFamily="49" charset="-128"/>
                <a:ea typeface="HGｺﾞｼｯｸM" panose="020B0609000000000000" pitchFamily="49" charset="-128"/>
              </a:rPr>
              <a:t>   </a:t>
            </a:r>
            <a:endParaRPr kumimoji="1" lang="ja-JP" altLang="en-US" sz="3600" dirty="0">
              <a:latin typeface="HGP創英角ｺﾞｼｯｸUB" panose="020B0900000000000000" pitchFamily="50" charset="-128"/>
              <a:ea typeface="HGP創英角ｺﾞｼｯｸUB" panose="020B0900000000000000" pitchFamily="50" charset="-128"/>
            </a:endParaRPr>
          </a:p>
          <a:p>
            <a:r>
              <a:rPr kumimoji="1" lang="ja-JP" altLang="en-US" sz="3600" dirty="0">
                <a:latin typeface="HGｺﾞｼｯｸM" panose="020B0609000000000000" pitchFamily="49" charset="-128"/>
                <a:ea typeface="HGｺﾞｼｯｸM" panose="020B0609000000000000" pitchFamily="49" charset="-128"/>
              </a:rPr>
              <a:t>　　　</a:t>
            </a:r>
          </a:p>
        </p:txBody>
      </p:sp>
      <p:sp>
        <p:nvSpPr>
          <p:cNvPr id="7" name="右矢印 6"/>
          <p:cNvSpPr/>
          <p:nvPr/>
        </p:nvSpPr>
        <p:spPr>
          <a:xfrm>
            <a:off x="3640016" y="3794668"/>
            <a:ext cx="1145121" cy="2284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rot="20184806">
            <a:off x="4474456" y="4052146"/>
            <a:ext cx="407546" cy="208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975826" y="3794668"/>
            <a:ext cx="3871978" cy="369332"/>
          </a:xfrm>
          <a:prstGeom prst="rect">
            <a:avLst/>
          </a:prstGeom>
          <a:noFill/>
        </p:spPr>
        <p:txBody>
          <a:bodyPr wrap="square" rtlCol="0">
            <a:spAutoFit/>
          </a:bodyPr>
          <a:lstStyle/>
          <a:p>
            <a:r>
              <a:rPr kumimoji="1" lang="ja-JP" altLang="en-US" dirty="0">
                <a:latin typeface="HGｺﾞｼｯｸE" panose="020B0909000000000000" pitchFamily="49" charset="-128"/>
                <a:ea typeface="HGｺﾞｼｯｸE" panose="020B0909000000000000" pitchFamily="49" charset="-128"/>
              </a:rPr>
              <a:t>設置場所（　　　　　　　　　　）</a:t>
            </a:r>
          </a:p>
        </p:txBody>
      </p:sp>
    </p:spTree>
    <p:extLst>
      <p:ext uri="{BB962C8B-B14F-4D97-AF65-F5344CB8AC3E}">
        <p14:creationId xmlns:p14="http://schemas.microsoft.com/office/powerpoint/2010/main" val="4015336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8557" y="22802"/>
            <a:ext cx="9301018" cy="1225595"/>
          </a:xfrm>
          <a:solidFill>
            <a:srgbClr val="00B050"/>
          </a:solidFill>
        </p:spPr>
        <p:txBody>
          <a:bodyPr>
            <a:normAutofit/>
          </a:bodyPr>
          <a:lstStyle/>
          <a:p>
            <a:pPr algn="ctr"/>
            <a:r>
              <a:rPr kumimoji="1" lang="ja-JP" altLang="en-US" sz="5400" dirty="0">
                <a:solidFill>
                  <a:schemeClr val="bg1"/>
                </a:solidFill>
                <a:latin typeface="HGP創英角ｺﾞｼｯｸUB" panose="020B0900000000000000" pitchFamily="50" charset="-128"/>
                <a:ea typeface="HGP創英角ｺﾞｼｯｸUB" panose="020B0900000000000000" pitchFamily="50" charset="-128"/>
              </a:rPr>
              <a:t>①　リーダー</a:t>
            </a:r>
          </a:p>
        </p:txBody>
      </p:sp>
      <p:sp>
        <p:nvSpPr>
          <p:cNvPr id="3" name="コンテンツ プレースホルダー 2"/>
          <p:cNvSpPr>
            <a:spLocks noGrp="1"/>
          </p:cNvSpPr>
          <p:nvPr>
            <p:ph idx="1"/>
          </p:nvPr>
        </p:nvSpPr>
        <p:spPr>
          <a:xfrm>
            <a:off x="323272" y="2187926"/>
            <a:ext cx="8820728" cy="4931331"/>
          </a:xfrm>
        </p:spPr>
        <p:txBody>
          <a:bodyPr/>
          <a:lstStyle/>
          <a:p>
            <a:pPr marL="0" indent="0">
              <a:buNone/>
            </a:pPr>
            <a:r>
              <a:rPr lang="ja-JP" altLang="en-US" sz="4400" dirty="0">
                <a:latin typeface="HGP創英角ｺﾞｼｯｸUB" panose="020B0900000000000000" pitchFamily="50" charset="-128"/>
                <a:ea typeface="HGP創英角ｺﾞｼｯｸUB" panose="020B0900000000000000" pitchFamily="50" charset="-128"/>
              </a:rPr>
              <a:t>１　リーダーであることを宣言する！</a:t>
            </a:r>
            <a:endParaRPr lang="en-US" altLang="ja-JP" sz="4400" dirty="0">
              <a:latin typeface="HGP創英角ｺﾞｼｯｸUB" panose="020B0900000000000000" pitchFamily="50" charset="-128"/>
              <a:ea typeface="HGP創英角ｺﾞｼｯｸUB" panose="020B0900000000000000" pitchFamily="50" charset="-128"/>
            </a:endParaRPr>
          </a:p>
          <a:p>
            <a:pPr marL="0" indent="0">
              <a:buNone/>
            </a:pPr>
            <a:endParaRPr kumimoji="1" lang="en-US" altLang="ja-JP" sz="1100" dirty="0">
              <a:latin typeface="HGP創英角ｺﾞｼｯｸUB" panose="020B0900000000000000" pitchFamily="50" charset="-128"/>
              <a:ea typeface="HGP創英角ｺﾞｼｯｸUB" panose="020B0900000000000000" pitchFamily="50" charset="-128"/>
            </a:endParaRPr>
          </a:p>
          <a:p>
            <a:pPr marL="0" indent="0">
              <a:buNone/>
            </a:pPr>
            <a:r>
              <a:rPr kumimoji="1" lang="ja-JP" altLang="en-US" sz="4400" dirty="0">
                <a:latin typeface="HGP創英角ｺﾞｼｯｸUB" panose="020B0900000000000000" pitchFamily="50" charset="-128"/>
                <a:ea typeface="HGP創英角ｺﾞｼｯｸUB" panose="020B0900000000000000" pitchFamily="50" charset="-128"/>
              </a:rPr>
              <a:t>２　救命アクションカードを</a:t>
            </a:r>
            <a:r>
              <a:rPr lang="ja-JP" altLang="en-US" sz="4400" dirty="0">
                <a:latin typeface="HGP創英角ｺﾞｼｯｸUB" panose="020B0900000000000000" pitchFamily="50" charset="-128"/>
                <a:ea typeface="HGP創英角ｺﾞｼｯｸUB" panose="020B0900000000000000" pitchFamily="50" charset="-128"/>
              </a:rPr>
              <a:t>配付</a:t>
            </a:r>
            <a:r>
              <a:rPr kumimoji="1" lang="ja-JP" altLang="en-US" sz="4400" dirty="0">
                <a:latin typeface="HGP創英角ｺﾞｼｯｸUB" panose="020B0900000000000000" pitchFamily="50" charset="-128"/>
                <a:ea typeface="HGP創英角ｺﾞｼｯｸUB" panose="020B0900000000000000" pitchFamily="50" charset="-128"/>
              </a:rPr>
              <a:t>する</a:t>
            </a:r>
            <a:r>
              <a:rPr lang="ja-JP" altLang="en-US" sz="4400" dirty="0">
                <a:latin typeface="HGP創英角ｺﾞｼｯｸUB" panose="020B0900000000000000" pitchFamily="50" charset="-128"/>
                <a:ea typeface="HGP創英角ｺﾞｼｯｸUB" panose="020B0900000000000000" pitchFamily="50" charset="-128"/>
              </a:rPr>
              <a:t>！</a:t>
            </a:r>
            <a:endParaRPr lang="en-US" altLang="ja-JP" sz="4400" dirty="0">
              <a:latin typeface="HGP創英角ｺﾞｼｯｸUB" panose="020B0900000000000000" pitchFamily="50" charset="-128"/>
              <a:ea typeface="HGP創英角ｺﾞｼｯｸUB" panose="020B0900000000000000" pitchFamily="50" charset="-128"/>
            </a:endParaRPr>
          </a:p>
          <a:p>
            <a:pPr marL="0" indent="0">
              <a:buNone/>
            </a:pPr>
            <a:r>
              <a:rPr lang="ja-JP" altLang="en-US" sz="4400" dirty="0">
                <a:latin typeface="HGP創英角ｺﾞｼｯｸUB" panose="020B0900000000000000" pitchFamily="50" charset="-128"/>
                <a:ea typeface="HGP創英角ｺﾞｼｯｸUB" panose="020B0900000000000000" pitchFamily="50" charset="-128"/>
              </a:rPr>
              <a:t>　　</a:t>
            </a:r>
          </a:p>
          <a:p>
            <a:pPr marL="0" indent="0">
              <a:buNone/>
            </a:pPr>
            <a:r>
              <a:rPr lang="ja-JP" altLang="en-US" sz="2400" dirty="0">
                <a:latin typeface="HGP創英角ﾎﾟｯﾌﾟ体" panose="040B0A00000000000000" pitchFamily="50" charset="-128"/>
                <a:ea typeface="HGP創英角ﾎﾟｯﾌﾟ体" panose="040B0A00000000000000" pitchFamily="50" charset="-128"/>
              </a:rPr>
              <a:t>　</a:t>
            </a:r>
            <a:r>
              <a:rPr lang="en-US" altLang="ja-JP" sz="2400" dirty="0">
                <a:latin typeface="HGP創英角ﾎﾟｯﾌﾟ体" panose="040B0A00000000000000" pitchFamily="50" charset="-128"/>
                <a:ea typeface="HGP創英角ﾎﾟｯﾌﾟ体" panose="040B0A00000000000000" pitchFamily="50" charset="-128"/>
              </a:rPr>
              <a:t> </a:t>
            </a:r>
            <a:r>
              <a:rPr lang="ja-JP" altLang="en-US" dirty="0">
                <a:latin typeface="HGP創英角ﾎﾟｯﾌﾟ体" panose="040B0A00000000000000" pitchFamily="50" charset="-128"/>
                <a:ea typeface="HGP創英角ﾎﾟｯﾌﾟ体" panose="040B0A00000000000000" pitchFamily="50" charset="-128"/>
              </a:rPr>
              <a:t>　</a:t>
            </a:r>
          </a:p>
          <a:p>
            <a:pPr marL="0" indent="0">
              <a:buNone/>
            </a:pPr>
            <a:endParaRPr kumimoji="1" lang="en-US" altLang="ja-JP" dirty="0">
              <a:latin typeface="HGP創英角ﾎﾟｯﾌﾟ体" panose="040B0A00000000000000" pitchFamily="50" charset="-128"/>
              <a:ea typeface="HGP創英角ﾎﾟｯﾌﾟ体" panose="040B0A00000000000000"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3733" y="4066984"/>
            <a:ext cx="3416438" cy="1825660"/>
          </a:xfrm>
          <a:prstGeom prst="rect">
            <a:avLst/>
          </a:prstGeom>
        </p:spPr>
      </p:pic>
      <p:sp>
        <p:nvSpPr>
          <p:cNvPr id="4" name="正方形/長方形 3"/>
          <p:cNvSpPr/>
          <p:nvPr/>
        </p:nvSpPr>
        <p:spPr>
          <a:xfrm>
            <a:off x="5569369" y="5998130"/>
            <a:ext cx="3207929" cy="584775"/>
          </a:xfrm>
          <a:prstGeom prst="rect">
            <a:avLst/>
          </a:prstGeom>
        </p:spPr>
        <p:txBody>
          <a:bodyPr wrap="none">
            <a:spAutoFit/>
          </a:bodyPr>
          <a:lstStyle/>
          <a:p>
            <a:pPr algn="r"/>
            <a:r>
              <a:rPr lang="ja-JP" altLang="en-US" sz="3200" dirty="0">
                <a:latin typeface="HGP創英角ｺﾞｼｯｸUB" panose="020B0900000000000000" pitchFamily="50" charset="-128"/>
                <a:ea typeface="HGP創英角ｺﾞｼｯｸUB" panose="020B0900000000000000" pitchFamily="50" charset="-128"/>
              </a:rPr>
              <a:t>（ウラをみて確認）</a:t>
            </a:r>
            <a:endParaRPr lang="en-US" altLang="ja-JP" sz="3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83002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74786" y="1205397"/>
            <a:ext cx="8352692" cy="5078313"/>
          </a:xfrm>
          <a:prstGeom prst="rect">
            <a:avLst/>
          </a:prstGeom>
        </p:spPr>
        <p:txBody>
          <a:bodyPr wrap="square">
            <a:spAutoFit/>
          </a:bodyPr>
          <a:lstStyle/>
          <a:p>
            <a:r>
              <a:rPr lang="ja-JP" altLang="en-US" sz="2400" b="1" dirty="0">
                <a:latin typeface="+mn-ea"/>
              </a:rPr>
              <a:t>□　第一発見者と手当てを交代できる人を指名する。</a:t>
            </a:r>
          </a:p>
          <a:p>
            <a:r>
              <a:rPr lang="ja-JP" altLang="en-US" sz="2400" b="1" dirty="0">
                <a:latin typeface="+mn-ea"/>
              </a:rPr>
              <a:t>□　第一発見者から事故状況の報告を受ける。</a:t>
            </a:r>
            <a:endParaRPr lang="en-US" altLang="ja-JP" sz="2400" b="1" dirty="0">
              <a:latin typeface="+mn-ea"/>
            </a:endParaRPr>
          </a:p>
          <a:p>
            <a:endParaRPr kumimoji="1" lang="ja-JP" altLang="en-US" sz="3600" dirty="0">
              <a:latin typeface="HGP創英角ｺﾞｼｯｸUB" panose="020B0900000000000000" pitchFamily="50" charset="-128"/>
              <a:ea typeface="HGP創英角ｺﾞｼｯｸUB" panose="020B0900000000000000" pitchFamily="50" charset="-128"/>
            </a:endParaRPr>
          </a:p>
          <a:p>
            <a:r>
              <a:rPr kumimoji="1" lang="en-US" altLang="ja-JP" sz="3600" dirty="0">
                <a:latin typeface="HGP創英角ｺﾞｼｯｸUB" panose="020B0900000000000000" pitchFamily="50" charset="-128"/>
                <a:ea typeface="HGP創英角ｺﾞｼｯｸUB" panose="020B0900000000000000" pitchFamily="50" charset="-128"/>
              </a:rPr>
              <a:t>1</a:t>
            </a:r>
            <a:r>
              <a:rPr kumimoji="1" lang="ja-JP" altLang="en-US" sz="3600" dirty="0">
                <a:latin typeface="HGP創英角ｺﾞｼｯｸUB" panose="020B0900000000000000" pitchFamily="50" charset="-128"/>
                <a:ea typeface="HGP創英角ｺﾞｼｯｸUB" panose="020B0900000000000000" pitchFamily="50" charset="-128"/>
              </a:rPr>
              <a:t>　状況を確認後，救命アクションカードを　　</a:t>
            </a:r>
            <a:endParaRPr kumimoji="1" lang="en-US" altLang="ja-JP" sz="3600" dirty="0">
              <a:latin typeface="HGP創英角ｺﾞｼｯｸUB" panose="020B0900000000000000" pitchFamily="50" charset="-128"/>
              <a:ea typeface="HGP創英角ｺﾞｼｯｸUB" panose="020B0900000000000000" pitchFamily="50" charset="-128"/>
            </a:endParaRPr>
          </a:p>
          <a:p>
            <a:r>
              <a:rPr kumimoji="1" lang="ja-JP" altLang="en-US" sz="3600" dirty="0">
                <a:latin typeface="HGP創英角ｺﾞｼｯｸUB" panose="020B0900000000000000" pitchFamily="50" charset="-128"/>
                <a:ea typeface="HGP創英角ｺﾞｼｯｸUB" panose="020B0900000000000000" pitchFamily="50" charset="-128"/>
              </a:rPr>
              <a:t>　　</a:t>
            </a:r>
            <a:r>
              <a:rPr lang="ja-JP" altLang="en-US" sz="3600" dirty="0">
                <a:latin typeface="HGP創英角ｺﾞｼｯｸUB" panose="020B0900000000000000" pitchFamily="50" charset="-128"/>
                <a:ea typeface="HGP創英角ｺﾞｼｯｸUB" panose="020B0900000000000000" pitchFamily="50" charset="-128"/>
              </a:rPr>
              <a:t>配付</a:t>
            </a:r>
            <a:r>
              <a:rPr kumimoji="1" lang="ja-JP" altLang="en-US" sz="3600" dirty="0">
                <a:latin typeface="HGP創英角ｺﾞｼｯｸUB" panose="020B0900000000000000" pitchFamily="50" charset="-128"/>
                <a:ea typeface="HGP創英角ｺﾞｼｯｸUB" panose="020B0900000000000000" pitchFamily="50" charset="-128"/>
              </a:rPr>
              <a:t>し，役割を指示する。</a:t>
            </a:r>
          </a:p>
          <a:p>
            <a:r>
              <a:rPr lang="ja-JP" altLang="en-US" sz="2400" dirty="0">
                <a:latin typeface="HGｺﾞｼｯｸM" panose="020B0609000000000000" pitchFamily="49" charset="-128"/>
                <a:ea typeface="HGｺﾞｼｯｸM" panose="020B0609000000000000" pitchFamily="49" charset="-128"/>
              </a:rPr>
              <a:t>　</a:t>
            </a:r>
            <a:endParaRPr kumimoji="1" lang="ja-JP" altLang="en-US" sz="3600" dirty="0">
              <a:latin typeface="HGP創英角ｺﾞｼｯｸUB" panose="020B0900000000000000" pitchFamily="50" charset="-128"/>
              <a:ea typeface="HGP創英角ｺﾞｼｯｸUB" panose="020B0900000000000000" pitchFamily="50" charset="-128"/>
            </a:endParaRPr>
          </a:p>
          <a:p>
            <a:r>
              <a:rPr kumimoji="1" lang="ja-JP" altLang="en-US" sz="3600" dirty="0">
                <a:latin typeface="HGP創英角ｺﾞｼｯｸUB" panose="020B0900000000000000" pitchFamily="50" charset="-128"/>
                <a:ea typeface="HGP創英角ｺﾞｼｯｸUB" panose="020B0900000000000000" pitchFamily="50" charset="-128"/>
              </a:rPr>
              <a:t>２　各進捗状況を大きな声で報告するよう</a:t>
            </a:r>
            <a:endParaRPr kumimoji="1" lang="en-US" altLang="ja-JP" sz="3600" dirty="0">
              <a:latin typeface="HGP創英角ｺﾞｼｯｸUB" panose="020B0900000000000000" pitchFamily="50" charset="-128"/>
              <a:ea typeface="HGP創英角ｺﾞｼｯｸUB" panose="020B0900000000000000" pitchFamily="50" charset="-128"/>
            </a:endParaRPr>
          </a:p>
          <a:p>
            <a:r>
              <a:rPr kumimoji="1" lang="ja-JP" altLang="en-US" sz="3600" dirty="0">
                <a:latin typeface="HGP創英角ｺﾞｼｯｸUB" panose="020B0900000000000000" pitchFamily="50" charset="-128"/>
                <a:ea typeface="HGP創英角ｺﾞｼｯｸUB" panose="020B0900000000000000" pitchFamily="50" charset="-128"/>
              </a:rPr>
              <a:t>　　に指示する。</a:t>
            </a:r>
          </a:p>
          <a:p>
            <a:endParaRPr lang="ja-JP" altLang="en-US" sz="2400" dirty="0">
              <a:latin typeface="HGｺﾞｼｯｸM" panose="020B0609000000000000" pitchFamily="49" charset="-128"/>
              <a:ea typeface="HGｺﾞｼｯｸM" panose="020B0609000000000000" pitchFamily="49" charset="-128"/>
            </a:endParaRPr>
          </a:p>
          <a:p>
            <a:r>
              <a:rPr lang="ja-JP" altLang="en-US" sz="2400" b="1" dirty="0">
                <a:latin typeface="+mn-ea"/>
              </a:rPr>
              <a:t>□　全体の動きを確認し，各係からの報告を記録係に</a:t>
            </a:r>
            <a:endParaRPr lang="en-US" altLang="ja-JP" sz="2400" b="1" dirty="0">
              <a:latin typeface="+mn-ea"/>
            </a:endParaRPr>
          </a:p>
          <a:p>
            <a:r>
              <a:rPr lang="ja-JP" altLang="en-US" sz="2400" b="1" dirty="0">
                <a:latin typeface="+mn-ea"/>
              </a:rPr>
              <a:t>　　記録させる。</a:t>
            </a:r>
            <a:endParaRPr lang="en-US" altLang="ja-JP" sz="2400" b="1" dirty="0">
              <a:latin typeface="+mn-ea"/>
            </a:endParaRPr>
          </a:p>
        </p:txBody>
      </p:sp>
      <p:sp>
        <p:nvSpPr>
          <p:cNvPr id="4" name="タイトル 1"/>
          <p:cNvSpPr txBox="1">
            <a:spLocks/>
          </p:cNvSpPr>
          <p:nvPr/>
        </p:nvSpPr>
        <p:spPr>
          <a:xfrm>
            <a:off x="-79131" y="0"/>
            <a:ext cx="9301018" cy="1063869"/>
          </a:xfrm>
          <a:prstGeom prst="rect">
            <a:avLst/>
          </a:prstGeom>
          <a:solidFill>
            <a:srgbClr val="00B050"/>
          </a:solidFill>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①　リーダー</a:t>
            </a:r>
          </a:p>
        </p:txBody>
      </p:sp>
    </p:spTree>
    <p:extLst>
      <p:ext uri="{BB962C8B-B14F-4D97-AF65-F5344CB8AC3E}">
        <p14:creationId xmlns:p14="http://schemas.microsoft.com/office/powerpoint/2010/main" val="2992425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42487" y="3900288"/>
            <a:ext cx="8624692" cy="2057400"/>
            <a:chOff x="252095" y="4572317"/>
            <a:chExt cx="8624692" cy="2057400"/>
          </a:xfrm>
        </p:grpSpPr>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3587" y="4572317"/>
              <a:ext cx="2743200" cy="2057400"/>
            </a:xfrm>
            <a:prstGeom prst="rect">
              <a:avLst/>
            </a:prstGeom>
            <a:ln>
              <a:solidFill>
                <a:schemeClr val="tx1">
                  <a:lumMod val="95000"/>
                  <a:lumOff val="5000"/>
                </a:schemeClr>
              </a:solidFill>
            </a:ln>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9031" y="4572317"/>
              <a:ext cx="2743200" cy="2057400"/>
            </a:xfrm>
            <a:prstGeom prst="rect">
              <a:avLst/>
            </a:prstGeom>
            <a:ln>
              <a:solidFill>
                <a:schemeClr val="tx1">
                  <a:lumMod val="95000"/>
                  <a:lumOff val="5000"/>
                </a:schemeClr>
              </a:solidFill>
            </a:ln>
          </p:spPr>
        </p:pic>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095" y="4572317"/>
              <a:ext cx="2743200" cy="2057400"/>
            </a:xfrm>
            <a:prstGeom prst="rect">
              <a:avLst/>
            </a:prstGeom>
            <a:ln>
              <a:solidFill>
                <a:schemeClr val="tx1">
                  <a:lumMod val="95000"/>
                  <a:lumOff val="5000"/>
                </a:schemeClr>
              </a:solidFill>
            </a:ln>
          </p:spPr>
        </p:pic>
      </p:grpSp>
      <p:grpSp>
        <p:nvGrpSpPr>
          <p:cNvPr id="3" name="グループ化 2"/>
          <p:cNvGrpSpPr/>
          <p:nvPr/>
        </p:nvGrpSpPr>
        <p:grpSpPr>
          <a:xfrm>
            <a:off x="244475" y="1344717"/>
            <a:ext cx="8632312" cy="2070607"/>
            <a:chOff x="244475" y="1297696"/>
            <a:chExt cx="8632312" cy="2070607"/>
          </a:xfrm>
        </p:grpSpPr>
        <p:pic>
          <p:nvPicPr>
            <p:cNvPr id="16" name="図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9031" y="1297696"/>
              <a:ext cx="2743200" cy="2057400"/>
            </a:xfrm>
            <a:prstGeom prst="rect">
              <a:avLst/>
            </a:prstGeom>
            <a:ln>
              <a:solidFill>
                <a:schemeClr val="tx1">
                  <a:lumMod val="95000"/>
                  <a:lumOff val="5000"/>
                </a:schemeClr>
              </a:solidFill>
            </a:ln>
          </p:spPr>
        </p:pic>
        <p:pic>
          <p:nvPicPr>
            <p:cNvPr id="17" name="図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475" y="1305316"/>
              <a:ext cx="2743200" cy="2057400"/>
            </a:xfrm>
            <a:prstGeom prst="rect">
              <a:avLst/>
            </a:prstGeom>
            <a:ln>
              <a:solidFill>
                <a:schemeClr val="tx1">
                  <a:lumMod val="95000"/>
                  <a:lumOff val="5000"/>
                </a:schemeClr>
              </a:solidFill>
            </a:ln>
          </p:spPr>
        </p:pic>
        <p:pic>
          <p:nvPicPr>
            <p:cNvPr id="18" name="図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33587" y="1310903"/>
              <a:ext cx="2743200" cy="2057400"/>
            </a:xfrm>
            <a:prstGeom prst="rect">
              <a:avLst/>
            </a:prstGeom>
            <a:ln>
              <a:solidFill>
                <a:schemeClr val="tx1">
                  <a:lumMod val="95000"/>
                  <a:lumOff val="5000"/>
                </a:schemeClr>
              </a:solidFill>
            </a:ln>
          </p:spPr>
        </p:pic>
      </p:grpSp>
      <p:sp>
        <p:nvSpPr>
          <p:cNvPr id="15" name="タイトル 1"/>
          <p:cNvSpPr txBox="1">
            <a:spLocks/>
          </p:cNvSpPr>
          <p:nvPr/>
        </p:nvSpPr>
        <p:spPr>
          <a:xfrm>
            <a:off x="-53736" y="-5375"/>
            <a:ext cx="9301018" cy="990114"/>
          </a:xfrm>
          <a:prstGeom prst="rect">
            <a:avLst/>
          </a:prstGeom>
          <a:solidFill>
            <a:srgbClr val="00B050"/>
          </a:solidFill>
        </p:spPr>
        <p:txBody>
          <a:bodyPr anchor="ctr" anchorCtr="0">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①　リーダー　（チェック表）</a:t>
            </a:r>
          </a:p>
        </p:txBody>
      </p:sp>
      <p:sp>
        <p:nvSpPr>
          <p:cNvPr id="33" name="正方形/長方形 32"/>
          <p:cNvSpPr/>
          <p:nvPr/>
        </p:nvSpPr>
        <p:spPr>
          <a:xfrm>
            <a:off x="320270" y="5396030"/>
            <a:ext cx="641322" cy="4705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bg1">
                    <a:lumMod val="85000"/>
                  </a:schemeClr>
                </a:solidFill>
              </a:rPr>
              <a:t>✔</a:t>
            </a:r>
          </a:p>
        </p:txBody>
      </p:sp>
      <p:sp>
        <p:nvSpPr>
          <p:cNvPr id="34" name="正方形/長方形 33"/>
          <p:cNvSpPr/>
          <p:nvPr/>
        </p:nvSpPr>
        <p:spPr>
          <a:xfrm>
            <a:off x="3250356" y="5399203"/>
            <a:ext cx="641322" cy="4705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bg1">
                    <a:lumMod val="85000"/>
                  </a:schemeClr>
                </a:solidFill>
              </a:rPr>
              <a:t>✔</a:t>
            </a:r>
          </a:p>
        </p:txBody>
      </p:sp>
      <p:sp>
        <p:nvSpPr>
          <p:cNvPr id="35" name="正方形/長方形 34"/>
          <p:cNvSpPr/>
          <p:nvPr/>
        </p:nvSpPr>
        <p:spPr>
          <a:xfrm>
            <a:off x="6210037" y="5396030"/>
            <a:ext cx="641322" cy="4705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bg1">
                    <a:lumMod val="85000"/>
                  </a:schemeClr>
                </a:solidFill>
              </a:rPr>
              <a:t>✔</a:t>
            </a:r>
          </a:p>
        </p:txBody>
      </p:sp>
      <p:sp>
        <p:nvSpPr>
          <p:cNvPr id="20" name="正方形/長方形 19"/>
          <p:cNvSpPr/>
          <p:nvPr/>
        </p:nvSpPr>
        <p:spPr>
          <a:xfrm>
            <a:off x="314411" y="2866773"/>
            <a:ext cx="641322" cy="4705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bg1">
                    <a:lumMod val="85000"/>
                  </a:schemeClr>
                </a:solidFill>
              </a:rPr>
              <a:t>✔</a:t>
            </a:r>
          </a:p>
        </p:txBody>
      </p:sp>
      <p:sp>
        <p:nvSpPr>
          <p:cNvPr id="21" name="正方形/長方形 20"/>
          <p:cNvSpPr/>
          <p:nvPr/>
        </p:nvSpPr>
        <p:spPr>
          <a:xfrm>
            <a:off x="3244497" y="2869946"/>
            <a:ext cx="641322" cy="4705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bg1">
                    <a:lumMod val="85000"/>
                  </a:schemeClr>
                </a:solidFill>
              </a:rPr>
              <a:t>✔</a:t>
            </a:r>
          </a:p>
        </p:txBody>
      </p:sp>
      <p:sp>
        <p:nvSpPr>
          <p:cNvPr id="22" name="正方形/長方形 21"/>
          <p:cNvSpPr/>
          <p:nvPr/>
        </p:nvSpPr>
        <p:spPr>
          <a:xfrm>
            <a:off x="6204178" y="2866773"/>
            <a:ext cx="641322" cy="4705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bg1">
                    <a:lumMod val="85000"/>
                  </a:schemeClr>
                </a:solidFill>
              </a:rPr>
              <a:t>✔</a:t>
            </a:r>
          </a:p>
        </p:txBody>
      </p:sp>
    </p:spTree>
    <p:extLst>
      <p:ext uri="{BB962C8B-B14F-4D97-AF65-F5344CB8AC3E}">
        <p14:creationId xmlns:p14="http://schemas.microsoft.com/office/powerpoint/2010/main" val="3688048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127" y="-101600"/>
            <a:ext cx="9310254" cy="1225150"/>
          </a:xfrm>
          <a:solidFill>
            <a:schemeClr val="accent5">
              <a:lumMod val="75000"/>
            </a:schemeClr>
          </a:solidFill>
        </p:spPr>
        <p:txBody>
          <a:bodyPr>
            <a:normAutofit/>
          </a:bodyPr>
          <a:lstStyle/>
          <a:p>
            <a:pPr algn="ct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②</a:t>
            </a:r>
            <a:r>
              <a:rPr kumimoji="1" lang="ja-JP" altLang="en-US" sz="5400" dirty="0">
                <a:solidFill>
                  <a:schemeClr val="bg1"/>
                </a:solidFill>
                <a:latin typeface="HGP創英角ｺﾞｼｯｸUB" panose="020B0900000000000000" pitchFamily="50" charset="-128"/>
                <a:ea typeface="HGP創英角ｺﾞｼｯｸUB" panose="020B0900000000000000" pitchFamily="50" charset="-128"/>
              </a:rPr>
              <a:t>　救急車要請</a:t>
            </a:r>
          </a:p>
        </p:txBody>
      </p:sp>
      <p:sp>
        <p:nvSpPr>
          <p:cNvPr id="3" name="コンテンツ プレースホルダー 2"/>
          <p:cNvSpPr>
            <a:spLocks noGrp="1"/>
          </p:cNvSpPr>
          <p:nvPr>
            <p:ph idx="1"/>
          </p:nvPr>
        </p:nvSpPr>
        <p:spPr>
          <a:xfrm>
            <a:off x="1442811" y="1778204"/>
            <a:ext cx="6873876" cy="1093027"/>
          </a:xfrm>
        </p:spPr>
        <p:txBody>
          <a:bodyPr>
            <a:normAutofit/>
          </a:bodyPr>
          <a:lstStyle/>
          <a:p>
            <a:pPr marL="0" indent="0" algn="ctr">
              <a:buNone/>
            </a:pPr>
            <a:r>
              <a:rPr lang="ja-JP" altLang="en-US" sz="4400" dirty="0">
                <a:latin typeface="HGP創英角ｺﾞｼｯｸUB" panose="020B0900000000000000" pitchFamily="50" charset="-128"/>
                <a:ea typeface="HGP創英角ｺﾞｼｯｸUB" panose="020B0900000000000000" pitchFamily="50" charset="-128"/>
              </a:rPr>
              <a:t>現場で</a:t>
            </a:r>
            <a:r>
              <a:rPr kumimoji="1" lang="en-US" altLang="ja-JP" sz="4400" dirty="0">
                <a:latin typeface="HGP創英角ｺﾞｼｯｸUB" panose="020B0900000000000000" pitchFamily="50" charset="-128"/>
                <a:ea typeface="HGP創英角ｺﾞｼｯｸUB" panose="020B0900000000000000" pitchFamily="50" charset="-128"/>
              </a:rPr>
              <a:t>119</a:t>
            </a:r>
            <a:r>
              <a:rPr kumimoji="1" lang="ja-JP" altLang="en-US" sz="4400" dirty="0">
                <a:latin typeface="HGP創英角ｺﾞｼｯｸUB" panose="020B0900000000000000" pitchFamily="50" charset="-128"/>
                <a:ea typeface="HGP創英角ｺﾞｼｯｸUB" panose="020B0900000000000000" pitchFamily="50" charset="-128"/>
              </a:rPr>
              <a:t>番通報する！</a:t>
            </a:r>
            <a:endParaRPr kumimoji="1" lang="en-US" altLang="ja-JP" sz="4400" dirty="0">
              <a:latin typeface="HGP創英角ｺﾞｼｯｸUB" panose="020B0900000000000000" pitchFamily="50" charset="-128"/>
              <a:ea typeface="HGP創英角ｺﾞｼｯｸUB" panose="020B09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806" y="3209210"/>
            <a:ext cx="3783874" cy="2346002"/>
          </a:xfrm>
          <a:prstGeom prst="rect">
            <a:avLst/>
          </a:prstGeom>
        </p:spPr>
      </p:pic>
      <p:sp>
        <p:nvSpPr>
          <p:cNvPr id="5" name="正方形/長方形 4"/>
          <p:cNvSpPr/>
          <p:nvPr/>
        </p:nvSpPr>
        <p:spPr>
          <a:xfrm>
            <a:off x="5637827" y="5893191"/>
            <a:ext cx="3207929" cy="584775"/>
          </a:xfrm>
          <a:prstGeom prst="rect">
            <a:avLst/>
          </a:prstGeom>
        </p:spPr>
        <p:txBody>
          <a:bodyPr wrap="none">
            <a:spAutoFit/>
          </a:bodyPr>
          <a:lstStyle/>
          <a:p>
            <a:pPr algn="r"/>
            <a:r>
              <a:rPr lang="ja-JP" altLang="en-US" sz="3200" dirty="0">
                <a:latin typeface="HGP創英角ｺﾞｼｯｸUB" panose="020B0900000000000000" pitchFamily="50" charset="-128"/>
                <a:ea typeface="HGP創英角ｺﾞｼｯｸUB" panose="020B0900000000000000" pitchFamily="50" charset="-128"/>
              </a:rPr>
              <a:t>（ウラをみて通報）</a:t>
            </a:r>
            <a:endParaRPr lang="en-US" altLang="ja-JP" sz="32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565065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35528" y="1175682"/>
            <a:ext cx="8908472" cy="5155668"/>
          </a:xfrm>
        </p:spPr>
        <p:txBody>
          <a:bodyPr>
            <a:noAutofit/>
          </a:bodyPr>
          <a:lstStyle/>
          <a:p>
            <a:pPr marL="0" indent="0">
              <a:buNone/>
            </a:pPr>
            <a:r>
              <a:rPr lang="ja-JP" altLang="en-US" sz="1400" dirty="0">
                <a:latin typeface="HGｺﾞｼｯｸM" panose="020B0609000000000000" pitchFamily="49" charset="-128"/>
                <a:ea typeface="HGｺﾞｼｯｸM" panose="020B0609000000000000" pitchFamily="49" charset="-128"/>
              </a:rPr>
              <a:t>①火事ですか？救急ですか？</a:t>
            </a:r>
            <a:endParaRPr lang="en-US" altLang="ja-JP" sz="1400" dirty="0">
              <a:latin typeface="HGｺﾞｼｯｸM" panose="020B0609000000000000" pitchFamily="49" charset="-128"/>
              <a:ea typeface="HGｺﾞｼｯｸM" panose="020B0609000000000000" pitchFamily="49" charset="-128"/>
            </a:endParaRPr>
          </a:p>
          <a:p>
            <a:pPr marL="0" indent="0">
              <a:buNone/>
            </a:pPr>
            <a:r>
              <a:rPr lang="ja-JP" altLang="en-US" sz="2400" b="1" dirty="0">
                <a:latin typeface="HGｺﾞｼｯｸM" panose="020B0609000000000000" pitchFamily="49" charset="-128"/>
                <a:ea typeface="HGｺﾞｼｯｸM" panose="020B0609000000000000" pitchFamily="49" charset="-128"/>
              </a:rPr>
              <a:t>　→救急です。</a:t>
            </a:r>
            <a:endParaRPr lang="en-US" altLang="ja-JP" sz="2400" b="1" dirty="0">
              <a:latin typeface="HGｺﾞｼｯｸM" panose="020B0609000000000000" pitchFamily="49" charset="-128"/>
              <a:ea typeface="HGｺﾞｼｯｸM" panose="020B0609000000000000" pitchFamily="49" charset="-128"/>
            </a:endParaRPr>
          </a:p>
          <a:p>
            <a:pPr marL="0" indent="0">
              <a:buNone/>
            </a:pPr>
            <a:r>
              <a:rPr lang="ja-JP" altLang="en-US" sz="1400" dirty="0">
                <a:latin typeface="HGｺﾞｼｯｸM" panose="020B0609000000000000" pitchFamily="49" charset="-128"/>
                <a:ea typeface="HGｺﾞｼｯｸM" panose="020B0609000000000000" pitchFamily="49" charset="-128"/>
              </a:rPr>
              <a:t>②場所はどこですか？</a:t>
            </a:r>
            <a:endParaRPr lang="en-US" altLang="ja-JP" sz="1400" dirty="0">
              <a:latin typeface="HGｺﾞｼｯｸM" panose="020B0609000000000000" pitchFamily="49" charset="-128"/>
              <a:ea typeface="HGｺﾞｼｯｸM" panose="020B0609000000000000" pitchFamily="49" charset="-128"/>
            </a:endParaRPr>
          </a:p>
          <a:p>
            <a:pPr marL="0" indent="0">
              <a:buNone/>
            </a:pPr>
            <a:r>
              <a:rPr lang="ja-JP" altLang="en-US" sz="1400" dirty="0">
                <a:latin typeface="HGｺﾞｼｯｸM" panose="020B0609000000000000" pitchFamily="49" charset="-128"/>
                <a:ea typeface="HGｺﾞｼｯｸM" panose="020B0609000000000000" pitchFamily="49" charset="-128"/>
              </a:rPr>
              <a:t>　</a:t>
            </a:r>
            <a:r>
              <a:rPr lang="ja-JP" altLang="en-US" sz="2400" b="1" dirty="0">
                <a:latin typeface="HGｺﾞｼｯｸM" panose="020B0609000000000000" pitchFamily="49" charset="-128"/>
                <a:ea typeface="HGｺﾞｼｯｸM" panose="020B0609000000000000" pitchFamily="49" charset="-128"/>
              </a:rPr>
              <a:t>→　</a:t>
            </a:r>
            <a:r>
              <a:rPr lang="en-US" altLang="ja-JP" sz="2400" b="1" dirty="0">
                <a:latin typeface="HGｺﾞｼｯｸM" panose="020B0609000000000000" pitchFamily="49" charset="-128"/>
                <a:ea typeface="HGｺﾞｼｯｸM" panose="020B0609000000000000" pitchFamily="49" charset="-128"/>
              </a:rPr>
              <a:t>(         )</a:t>
            </a:r>
            <a:r>
              <a:rPr lang="ja-JP" altLang="en-US" sz="2400" b="1" dirty="0">
                <a:latin typeface="HGｺﾞｼｯｸM" panose="020B0609000000000000" pitchFamily="49" charset="-128"/>
                <a:ea typeface="HGｺﾞｼｯｸM" panose="020B0609000000000000" pitchFamily="49" charset="-128"/>
              </a:rPr>
              <a:t>学校（住所は　　　　　　　）です。</a:t>
            </a:r>
            <a:endParaRPr lang="en-US" altLang="ja-JP" sz="2400" b="1" dirty="0">
              <a:latin typeface="HGｺﾞｼｯｸM" panose="020B0609000000000000" pitchFamily="49" charset="-128"/>
              <a:ea typeface="HGｺﾞｼｯｸM" panose="020B0609000000000000" pitchFamily="49" charset="-128"/>
            </a:endParaRPr>
          </a:p>
          <a:p>
            <a:pPr marL="0" indent="0">
              <a:buNone/>
            </a:pPr>
            <a:r>
              <a:rPr lang="ja-JP" altLang="en-US" sz="1400" dirty="0">
                <a:latin typeface="HGｺﾞｼｯｸM" panose="020B0609000000000000" pitchFamily="49" charset="-128"/>
                <a:ea typeface="HGｺﾞｼｯｸM" panose="020B0609000000000000" pitchFamily="49" charset="-128"/>
              </a:rPr>
              <a:t>③救急車の必要な人の名前と年齢を教えてください。</a:t>
            </a:r>
            <a:endParaRPr lang="en-US" altLang="ja-JP" sz="1400" dirty="0">
              <a:latin typeface="HGｺﾞｼｯｸM" panose="020B0609000000000000" pitchFamily="49" charset="-128"/>
              <a:ea typeface="HGｺﾞｼｯｸM" panose="020B0609000000000000" pitchFamily="49" charset="-128"/>
            </a:endParaRPr>
          </a:p>
          <a:p>
            <a:pPr marL="0" indent="0">
              <a:buNone/>
            </a:pPr>
            <a:r>
              <a:rPr lang="ja-JP" altLang="en-US" sz="1400" dirty="0">
                <a:latin typeface="HGｺﾞｼｯｸM" panose="020B0609000000000000" pitchFamily="49" charset="-128"/>
                <a:ea typeface="HGｺﾞｼｯｸM" panose="020B0609000000000000" pitchFamily="49" charset="-128"/>
              </a:rPr>
              <a:t>　</a:t>
            </a:r>
            <a:r>
              <a:rPr lang="ja-JP" altLang="en-US" sz="2400" b="1" dirty="0">
                <a:latin typeface="HGｺﾞｼｯｸM" panose="020B0609000000000000" pitchFamily="49" charset="-128"/>
                <a:ea typeface="HGｺﾞｼｯｸM" panose="020B0609000000000000" pitchFamily="49" charset="-128"/>
              </a:rPr>
              <a:t>→（学年，性別，名前）</a:t>
            </a:r>
            <a:endParaRPr lang="en-US" altLang="ja-JP" sz="2400" b="1" dirty="0">
              <a:latin typeface="HGｺﾞｼｯｸM" panose="020B0609000000000000" pitchFamily="49" charset="-128"/>
              <a:ea typeface="HGｺﾞｼｯｸM" panose="020B0609000000000000" pitchFamily="49" charset="-128"/>
            </a:endParaRPr>
          </a:p>
          <a:p>
            <a:pPr marL="0" indent="0">
              <a:buNone/>
            </a:pPr>
            <a:r>
              <a:rPr kumimoji="1" lang="ja-JP" altLang="en-US" sz="1400" dirty="0">
                <a:latin typeface="HGｺﾞｼｯｸM" panose="020B0609000000000000" pitchFamily="49" charset="-128"/>
                <a:ea typeface="HGｺﾞｼｯｸM" panose="020B0609000000000000" pitchFamily="49" charset="-128"/>
              </a:rPr>
              <a:t>④どうしましたか？</a:t>
            </a:r>
            <a:endParaRPr kumimoji="1" lang="en-US" altLang="ja-JP" sz="1400" dirty="0">
              <a:latin typeface="HGｺﾞｼｯｸM" panose="020B0609000000000000" pitchFamily="49" charset="-128"/>
              <a:ea typeface="HGｺﾞｼｯｸM" panose="020B0609000000000000" pitchFamily="49" charset="-128"/>
            </a:endParaRPr>
          </a:p>
          <a:p>
            <a:pPr marL="0" indent="0">
              <a:buNone/>
            </a:pPr>
            <a:r>
              <a:rPr lang="ja-JP" altLang="en-US" sz="2400" b="1" dirty="0">
                <a:latin typeface="HGｺﾞｼｯｸM" panose="020B0609000000000000" pitchFamily="49" charset="-128"/>
                <a:ea typeface="HGｺﾞｼｯｸM" panose="020B0609000000000000" pitchFamily="49" charset="-128"/>
              </a:rPr>
              <a:t>　→</a:t>
            </a:r>
            <a:r>
              <a:rPr kumimoji="1" lang="ja-JP" altLang="en-US" sz="2400" b="1" dirty="0">
                <a:latin typeface="HGｺﾞｼｯｸM" panose="020B0609000000000000" pitchFamily="49" charset="-128"/>
                <a:ea typeface="HGｺﾞｼｯｸM" panose="020B0609000000000000" pitchFamily="49" charset="-128"/>
              </a:rPr>
              <a:t>（どこで，どうして</a:t>
            </a:r>
            <a:r>
              <a:rPr lang="ja-JP" altLang="en-US" sz="2400" b="1" dirty="0">
                <a:latin typeface="HGｺﾞｼｯｸM" panose="020B0609000000000000" pitchFamily="49" charset="-128"/>
                <a:ea typeface="HGｺﾞｼｯｸM" panose="020B0609000000000000" pitchFamily="49" charset="-128"/>
              </a:rPr>
              <a:t>，</a:t>
            </a:r>
            <a:r>
              <a:rPr kumimoji="1" lang="ja-JP" altLang="en-US" sz="2400" b="1" dirty="0">
                <a:latin typeface="HGｺﾞｼｯｸM" panose="020B0609000000000000" pitchFamily="49" charset="-128"/>
                <a:ea typeface="HGｺﾞｼｯｸM" panose="020B0609000000000000" pitchFamily="49" charset="-128"/>
              </a:rPr>
              <a:t>どうなった）</a:t>
            </a:r>
            <a:endParaRPr kumimoji="1" lang="en-US" altLang="ja-JP" sz="2400" b="1" dirty="0">
              <a:latin typeface="HGｺﾞｼｯｸM" panose="020B0609000000000000" pitchFamily="49" charset="-128"/>
              <a:ea typeface="HGｺﾞｼｯｸM" panose="020B0609000000000000" pitchFamily="49" charset="-128"/>
            </a:endParaRPr>
          </a:p>
          <a:p>
            <a:pPr marL="0" indent="0">
              <a:buNone/>
            </a:pPr>
            <a:r>
              <a:rPr lang="ja-JP" altLang="en-US" sz="1400" dirty="0">
                <a:latin typeface="HGｺﾞｼｯｸM" panose="020B0609000000000000" pitchFamily="49" charset="-128"/>
                <a:ea typeface="HGｺﾞｼｯｸM" panose="020B0609000000000000" pitchFamily="49" charset="-128"/>
              </a:rPr>
              <a:t>⑤どんな様子ですか？</a:t>
            </a:r>
            <a:endParaRPr lang="en-US" altLang="ja-JP" sz="1400" dirty="0">
              <a:latin typeface="HGｺﾞｼｯｸM" panose="020B0609000000000000" pitchFamily="49" charset="-128"/>
              <a:ea typeface="HGｺﾞｼｯｸM" panose="020B0609000000000000" pitchFamily="49" charset="-128"/>
            </a:endParaRPr>
          </a:p>
          <a:p>
            <a:pPr marL="0" indent="0">
              <a:buNone/>
            </a:pPr>
            <a:r>
              <a:rPr lang="ja-JP" altLang="en-US" sz="1400" dirty="0">
                <a:latin typeface="HGｺﾞｼｯｸM" panose="020B0609000000000000" pitchFamily="49" charset="-128"/>
                <a:ea typeface="HGｺﾞｼｯｸM" panose="020B0609000000000000" pitchFamily="49" charset="-128"/>
              </a:rPr>
              <a:t>　</a:t>
            </a:r>
            <a:r>
              <a:rPr lang="ja-JP" altLang="en-US" sz="2400" b="1" dirty="0">
                <a:latin typeface="HGｺﾞｼｯｸM" panose="020B0609000000000000" pitchFamily="49" charset="-128"/>
                <a:ea typeface="HGｺﾞｼｯｸM" panose="020B0609000000000000" pitchFamily="49" charset="-128"/>
              </a:rPr>
              <a:t>→（意識，普段通りの呼吸，けいれんの有無）</a:t>
            </a:r>
            <a:endParaRPr lang="en-US" altLang="ja-JP" sz="2400" b="1" dirty="0">
              <a:latin typeface="HGｺﾞｼｯｸM" panose="020B0609000000000000" pitchFamily="49" charset="-128"/>
              <a:ea typeface="HGｺﾞｼｯｸM" panose="020B0609000000000000" pitchFamily="49" charset="-128"/>
            </a:endParaRPr>
          </a:p>
          <a:p>
            <a:pPr marL="0" indent="0">
              <a:buNone/>
            </a:pPr>
            <a:r>
              <a:rPr lang="ja-JP" altLang="en-US" sz="1400" dirty="0">
                <a:latin typeface="HGｺﾞｼｯｸM" panose="020B0609000000000000" pitchFamily="49" charset="-128"/>
                <a:ea typeface="HGｺﾞｼｯｸM" panose="020B0609000000000000" pitchFamily="49" charset="-128"/>
              </a:rPr>
              <a:t>⑥最後に，あなたの名前と電話番号をお願いします。</a:t>
            </a:r>
            <a:endParaRPr lang="en-US" altLang="ja-JP" sz="1400" dirty="0">
              <a:latin typeface="HGｺﾞｼｯｸM" panose="020B0609000000000000" pitchFamily="49" charset="-128"/>
              <a:ea typeface="HGｺﾞｼｯｸM" panose="020B0609000000000000" pitchFamily="49" charset="-128"/>
            </a:endParaRPr>
          </a:p>
          <a:p>
            <a:pPr marL="0" indent="0">
              <a:buNone/>
            </a:pPr>
            <a:r>
              <a:rPr lang="ja-JP" altLang="en-US" sz="1400" dirty="0">
                <a:latin typeface="HGｺﾞｼｯｸM" panose="020B0609000000000000" pitchFamily="49" charset="-128"/>
                <a:ea typeface="HGｺﾞｼｯｸM" panose="020B0609000000000000" pitchFamily="49" charset="-128"/>
              </a:rPr>
              <a:t>　</a:t>
            </a:r>
            <a:r>
              <a:rPr lang="ja-JP" altLang="en-US" sz="1800" dirty="0">
                <a:latin typeface="HGｺﾞｼｯｸM" panose="020B0609000000000000" pitchFamily="49" charset="-128"/>
                <a:ea typeface="HGｺﾞｼｯｸM" panose="020B0609000000000000" pitchFamily="49" charset="-128"/>
              </a:rPr>
              <a:t>→</a:t>
            </a:r>
            <a:r>
              <a:rPr lang="ja-JP" altLang="en-US" sz="2400" b="1" dirty="0">
                <a:latin typeface="HGｺﾞｼｯｸM" panose="020B0609000000000000" pitchFamily="49" charset="-128"/>
                <a:ea typeface="HGｺﾞｼｯｸM" panose="020B0609000000000000" pitchFamily="49" charset="-128"/>
              </a:rPr>
              <a:t>（職名）</a:t>
            </a:r>
            <a:r>
              <a:rPr lang="en-US" altLang="ja-JP" sz="2400" b="1" dirty="0">
                <a:latin typeface="HGｺﾞｼｯｸM" panose="020B0609000000000000" pitchFamily="49" charset="-128"/>
                <a:ea typeface="HGｺﾞｼｯｸM" panose="020B0609000000000000" pitchFamily="49" charset="-128"/>
              </a:rPr>
              <a:t>(</a:t>
            </a:r>
            <a:r>
              <a:rPr lang="ja-JP" altLang="en-US" sz="2400" b="1" dirty="0">
                <a:latin typeface="HGｺﾞｼｯｸM" panose="020B0609000000000000" pitchFamily="49" charset="-128"/>
                <a:ea typeface="HGｺﾞｼｯｸM" panose="020B0609000000000000" pitchFamily="49" charset="-128"/>
              </a:rPr>
              <a:t>名前　　</a:t>
            </a:r>
            <a:r>
              <a:rPr lang="en-US" altLang="ja-JP" sz="2400" b="1" dirty="0">
                <a:latin typeface="HGｺﾞｼｯｸM" panose="020B0609000000000000" pitchFamily="49" charset="-128"/>
                <a:ea typeface="HGｺﾞｼｯｸM" panose="020B0609000000000000" pitchFamily="49" charset="-128"/>
              </a:rPr>
              <a:t>) </a:t>
            </a:r>
            <a:r>
              <a:rPr lang="ja-JP" altLang="en-US" sz="2400" b="1" dirty="0">
                <a:latin typeface="HGｺﾞｼｯｸM" panose="020B0609000000000000" pitchFamily="49" charset="-128"/>
                <a:ea typeface="HGｺﾞｼｯｸM" panose="020B0609000000000000" pitchFamily="49" charset="-128"/>
              </a:rPr>
              <a:t>電話番号は（　　　　　）です</a:t>
            </a:r>
            <a:r>
              <a:rPr lang="ja-JP" altLang="en-US" sz="1800" dirty="0">
                <a:latin typeface="HGｺﾞｼｯｸM" panose="020B0609000000000000" pitchFamily="49" charset="-128"/>
                <a:ea typeface="HGｺﾞｼｯｸM" panose="020B0609000000000000" pitchFamily="49" charset="-128"/>
              </a:rPr>
              <a:t>。</a:t>
            </a:r>
            <a:endParaRPr lang="en-US" altLang="ja-JP" sz="1800" dirty="0">
              <a:latin typeface="HGｺﾞｼｯｸM" panose="020B0609000000000000" pitchFamily="49" charset="-128"/>
              <a:ea typeface="HGｺﾞｼｯｸM" panose="020B0609000000000000" pitchFamily="49" charset="-128"/>
            </a:endParaRPr>
          </a:p>
          <a:p>
            <a:pPr marL="0" indent="0">
              <a:buNone/>
            </a:pPr>
            <a:r>
              <a:rPr lang="ja-JP" altLang="en-US" sz="1400" dirty="0">
                <a:latin typeface="HGｺﾞｼｯｸM" panose="020B0609000000000000" pitchFamily="49" charset="-128"/>
                <a:ea typeface="HGｺﾞｼｯｸM" panose="020B0609000000000000" pitchFamily="49" charset="-128"/>
              </a:rPr>
              <a:t>⑦救急車が近づいたら，誘導をお願いします。</a:t>
            </a:r>
            <a:endParaRPr lang="en-US" altLang="ja-JP" sz="1400" dirty="0">
              <a:latin typeface="HGｺﾞｼｯｸM" panose="020B0609000000000000" pitchFamily="49" charset="-128"/>
              <a:ea typeface="HGｺﾞｼｯｸM" panose="020B0609000000000000" pitchFamily="49" charset="-128"/>
            </a:endParaRPr>
          </a:p>
          <a:p>
            <a:pPr marL="0" indent="0">
              <a:buNone/>
            </a:pPr>
            <a:endParaRPr kumimoji="1" lang="en-US" altLang="ja-JP" sz="1400" dirty="0">
              <a:latin typeface="HGｺﾞｼｯｸM" panose="020B0609000000000000" pitchFamily="49" charset="-128"/>
              <a:ea typeface="HGｺﾞｼｯｸM" panose="020B0609000000000000" pitchFamily="49" charset="-128"/>
            </a:endParaRPr>
          </a:p>
          <a:p>
            <a:pPr marL="0" indent="0">
              <a:buNone/>
            </a:pPr>
            <a:endParaRPr kumimoji="1" lang="en-US" altLang="ja-JP" sz="1400" dirty="0">
              <a:latin typeface="HGP創英角ﾎﾟｯﾌﾟ体" panose="040B0A00000000000000" pitchFamily="50" charset="-128"/>
              <a:ea typeface="HGP創英角ﾎﾟｯﾌﾟ体" panose="040B0A00000000000000" pitchFamily="50" charset="-128"/>
            </a:endParaRPr>
          </a:p>
          <a:p>
            <a:pPr marL="0" indent="0">
              <a:buNone/>
            </a:pPr>
            <a:endParaRPr kumimoji="1" lang="ja-JP" altLang="en-US" sz="1400" dirty="0">
              <a:latin typeface="HGP創英角ﾎﾟｯﾌﾟ体" panose="040B0A00000000000000" pitchFamily="50" charset="-128"/>
              <a:ea typeface="HGP創英角ﾎﾟｯﾌﾟ体" panose="040B0A00000000000000" pitchFamily="50" charset="-128"/>
            </a:endParaRPr>
          </a:p>
        </p:txBody>
      </p:sp>
      <p:sp>
        <p:nvSpPr>
          <p:cNvPr id="4" name="テキスト ボックス 3"/>
          <p:cNvSpPr txBox="1"/>
          <p:nvPr/>
        </p:nvSpPr>
        <p:spPr>
          <a:xfrm>
            <a:off x="1586789" y="6405063"/>
            <a:ext cx="6792280" cy="400110"/>
          </a:xfrm>
          <a:prstGeom prst="rect">
            <a:avLst/>
          </a:prstGeom>
          <a:noFill/>
        </p:spPr>
        <p:txBody>
          <a:bodyPr wrap="square" rtlCol="0">
            <a:spAutoFit/>
          </a:bodyPr>
          <a:lstStyle/>
          <a:p>
            <a:r>
              <a:rPr kumimoji="1" lang="ja-JP" altLang="en-US" sz="2000" dirty="0">
                <a:solidFill>
                  <a:srgbClr val="00B0F0"/>
                </a:solidFill>
                <a:latin typeface="HGP創英角ｺﾞｼｯｸUB" panose="020B0900000000000000" pitchFamily="50" charset="-128"/>
                <a:ea typeface="HGP創英角ｺﾞｼｯｸUB" panose="020B0900000000000000" pitchFamily="50" charset="-128"/>
              </a:rPr>
              <a:t>通報したら，リーダーに報告する（通報時刻も含む）</a:t>
            </a:r>
          </a:p>
        </p:txBody>
      </p:sp>
      <p:sp>
        <p:nvSpPr>
          <p:cNvPr id="6" name="タイトル 1"/>
          <p:cNvSpPr>
            <a:spLocks noGrp="1"/>
          </p:cNvSpPr>
          <p:nvPr>
            <p:ph type="title"/>
          </p:nvPr>
        </p:nvSpPr>
        <p:spPr>
          <a:xfrm>
            <a:off x="-64655" y="-92364"/>
            <a:ext cx="9301019" cy="1194333"/>
          </a:xfrm>
          <a:solidFill>
            <a:schemeClr val="accent5">
              <a:lumMod val="75000"/>
            </a:schemeClr>
          </a:solidFill>
        </p:spPr>
        <p:txBody>
          <a:bodyPr>
            <a:normAutofit/>
          </a:bodyPr>
          <a:lstStyle/>
          <a:p>
            <a:pPr algn="ct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②</a:t>
            </a:r>
            <a:r>
              <a:rPr kumimoji="1" lang="ja-JP" altLang="en-US" sz="5400" dirty="0">
                <a:solidFill>
                  <a:schemeClr val="bg1"/>
                </a:solidFill>
                <a:latin typeface="HGP創英角ｺﾞｼｯｸUB" panose="020B0900000000000000" pitchFamily="50" charset="-128"/>
                <a:ea typeface="HGP創英角ｺﾞｼｯｸUB" panose="020B0900000000000000" pitchFamily="50" charset="-128"/>
              </a:rPr>
              <a:t>　救急車要請</a:t>
            </a:r>
          </a:p>
        </p:txBody>
      </p:sp>
    </p:spTree>
    <p:extLst>
      <p:ext uri="{BB962C8B-B14F-4D97-AF65-F5344CB8AC3E}">
        <p14:creationId xmlns:p14="http://schemas.microsoft.com/office/powerpoint/2010/main" val="3607465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90945" y="5056135"/>
            <a:ext cx="8416071" cy="1593815"/>
          </a:xfrm>
        </p:spPr>
        <p:txBody>
          <a:bodyPr>
            <a:normAutofit/>
          </a:bodyPr>
          <a:lstStyle/>
          <a:p>
            <a:pPr marL="0" indent="0">
              <a:buNone/>
            </a:pPr>
            <a:r>
              <a:rPr lang="ja-JP" altLang="en-US" sz="2400" dirty="0">
                <a:latin typeface="HGP創英角ﾎﾟｯﾌﾟ体" panose="040B0A00000000000000" pitchFamily="50" charset="-128"/>
                <a:ea typeface="HGP創英角ﾎﾟｯﾌﾟ体" panose="040B0A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　</a:t>
            </a:r>
            <a:endParaRPr kumimoji="1" lang="ja-JP" altLang="en-US" dirty="0">
              <a:latin typeface="HGP創英角ﾎﾟｯﾌﾟ体" panose="040B0A00000000000000" pitchFamily="50" charset="-128"/>
              <a:ea typeface="HGP創英角ﾎﾟｯﾌﾟ体" panose="040B0A00000000000000"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6294" y="4247136"/>
            <a:ext cx="2265428" cy="2242774"/>
          </a:xfrm>
          <a:prstGeom prst="rect">
            <a:avLst/>
          </a:prstGeom>
        </p:spPr>
      </p:pic>
      <p:sp>
        <p:nvSpPr>
          <p:cNvPr id="4" name="テキスト ボックス 3"/>
          <p:cNvSpPr txBox="1"/>
          <p:nvPr/>
        </p:nvSpPr>
        <p:spPr>
          <a:xfrm>
            <a:off x="778564" y="1679317"/>
            <a:ext cx="7928452" cy="769441"/>
          </a:xfrm>
          <a:prstGeom prst="rect">
            <a:avLst/>
          </a:prstGeom>
          <a:noFill/>
        </p:spPr>
        <p:txBody>
          <a:bodyPr wrap="square" rtlCol="0">
            <a:spAutoFit/>
          </a:bodyPr>
          <a:lstStyle/>
          <a:p>
            <a:r>
              <a:rPr kumimoji="1" lang="ja-JP" altLang="en-US" sz="4400" dirty="0">
                <a:latin typeface="HGP創英角ｺﾞｼｯｸUB" panose="020B0900000000000000" pitchFamily="50" charset="-128"/>
                <a:ea typeface="HGP創英角ｺﾞｼｯｸUB" panose="020B0900000000000000" pitchFamily="50" charset="-128"/>
              </a:rPr>
              <a:t>リーダーの脇で情報を記録する！</a:t>
            </a:r>
          </a:p>
        </p:txBody>
      </p:sp>
      <p:sp>
        <p:nvSpPr>
          <p:cNvPr id="6" name="正方形/長方形 5"/>
          <p:cNvSpPr/>
          <p:nvPr/>
        </p:nvSpPr>
        <p:spPr>
          <a:xfrm>
            <a:off x="778564" y="2891782"/>
            <a:ext cx="7928452" cy="1569660"/>
          </a:xfrm>
          <a:prstGeom prst="rect">
            <a:avLst/>
          </a:prstGeom>
        </p:spPr>
        <p:txBody>
          <a:bodyPr wrap="square">
            <a:spAutoFit/>
          </a:bodyPr>
          <a:lstStyle/>
          <a:p>
            <a:r>
              <a:rPr lang="ja-JP" altLang="en-US" sz="2400" b="1" dirty="0">
                <a:latin typeface="HGｺﾞｼｯｸM" panose="020B0609000000000000" pitchFamily="49" charset="-128"/>
                <a:ea typeface="HGｺﾞｼｯｸM" panose="020B0609000000000000" pitchFamily="49" charset="-128"/>
              </a:rPr>
              <a:t>□　事故発生状況について，家庭連絡係と共有する。</a:t>
            </a:r>
            <a:endParaRPr lang="en-US" altLang="ja-JP" sz="2400" b="1" dirty="0">
              <a:latin typeface="HGｺﾞｼｯｸM" panose="020B0609000000000000" pitchFamily="49" charset="-128"/>
              <a:ea typeface="HGｺﾞｼｯｸM" panose="020B0609000000000000" pitchFamily="49" charset="-128"/>
            </a:endParaRPr>
          </a:p>
          <a:p>
            <a:endParaRPr lang="ja-JP" altLang="en-US" sz="2400" b="1" dirty="0">
              <a:latin typeface="HGｺﾞｼｯｸM" panose="020B0609000000000000" pitchFamily="49" charset="-128"/>
              <a:ea typeface="HGｺﾞｼｯｸM" panose="020B0609000000000000" pitchFamily="49" charset="-128"/>
            </a:endParaRPr>
          </a:p>
          <a:p>
            <a:r>
              <a:rPr lang="ja-JP" altLang="en-US" sz="2400" b="1" dirty="0">
                <a:latin typeface="HGｺﾞｼｯｸM" panose="020B0609000000000000" pitchFamily="49" charset="-128"/>
                <a:ea typeface="HGｺﾞｼｯｸM" panose="020B0609000000000000" pitchFamily="49" charset="-128"/>
              </a:rPr>
              <a:t>□　「誰が，何時に，何をしたか」を細かく記録する。</a:t>
            </a:r>
          </a:p>
          <a:p>
            <a:endParaRPr lang="ja-JP" altLang="en-US" sz="2400" dirty="0"/>
          </a:p>
        </p:txBody>
      </p:sp>
      <p:sp>
        <p:nvSpPr>
          <p:cNvPr id="7" name="正方形/長方形 6"/>
          <p:cNvSpPr/>
          <p:nvPr/>
        </p:nvSpPr>
        <p:spPr>
          <a:xfrm>
            <a:off x="5799532" y="5834796"/>
            <a:ext cx="3207929" cy="584775"/>
          </a:xfrm>
          <a:prstGeom prst="rect">
            <a:avLst/>
          </a:prstGeom>
        </p:spPr>
        <p:txBody>
          <a:bodyPr wrap="none">
            <a:spAutoFit/>
          </a:bodyPr>
          <a:lstStyle/>
          <a:p>
            <a:pPr algn="r"/>
            <a:r>
              <a:rPr lang="ja-JP" altLang="en-US" sz="3200" dirty="0">
                <a:latin typeface="HGP創英角ｺﾞｼｯｸUB" panose="020B0900000000000000" pitchFamily="50" charset="-128"/>
                <a:ea typeface="HGP創英角ｺﾞｼｯｸUB" panose="020B0900000000000000" pitchFamily="50" charset="-128"/>
              </a:rPr>
              <a:t>（ウラをみて確認）</a:t>
            </a:r>
            <a:endParaRPr kumimoji="1" lang="ja-JP" altLang="en-US" sz="3200" dirty="0">
              <a:latin typeface="HGP創英角ｺﾞｼｯｸUB" panose="020B0900000000000000" pitchFamily="50" charset="-128"/>
              <a:ea typeface="HGP創英角ｺﾞｼｯｸUB" panose="020B0900000000000000" pitchFamily="50" charset="-128"/>
            </a:endParaRPr>
          </a:p>
        </p:txBody>
      </p:sp>
      <p:sp>
        <p:nvSpPr>
          <p:cNvPr id="8" name="タイトル 1"/>
          <p:cNvSpPr txBox="1">
            <a:spLocks/>
          </p:cNvSpPr>
          <p:nvPr/>
        </p:nvSpPr>
        <p:spPr>
          <a:xfrm>
            <a:off x="-83128" y="11143"/>
            <a:ext cx="9310254" cy="1225150"/>
          </a:xfrm>
          <a:prstGeom prst="rect">
            <a:avLst/>
          </a:prstGeom>
          <a:solidFill>
            <a:schemeClr val="accent5">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a:solidFill>
                  <a:schemeClr val="bg1"/>
                </a:solidFill>
                <a:latin typeface="HGP創英角ｺﾞｼｯｸUB" panose="020B0900000000000000" pitchFamily="50" charset="-128"/>
                <a:ea typeface="HGP創英角ｺﾞｼｯｸUB" panose="020B0900000000000000" pitchFamily="50" charset="-128"/>
              </a:rPr>
              <a:t>③　記録</a:t>
            </a:r>
          </a:p>
        </p:txBody>
      </p:sp>
    </p:spTree>
    <p:extLst>
      <p:ext uri="{BB962C8B-B14F-4D97-AF65-F5344CB8AC3E}">
        <p14:creationId xmlns:p14="http://schemas.microsoft.com/office/powerpoint/2010/main" val="360095286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918</TotalTime>
  <Words>3003</Words>
  <Application>Microsoft Office PowerPoint</Application>
  <PresentationFormat>画面に合わせる (4:3)</PresentationFormat>
  <Paragraphs>307</Paragraphs>
  <Slides>20</Slides>
  <Notes>20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20</vt:i4>
      </vt:variant>
    </vt:vector>
  </HeadingPairs>
  <TitlesOfParts>
    <vt:vector size="30" baseType="lpstr">
      <vt:lpstr>HGP創英角ｺﾞｼｯｸUB</vt:lpstr>
      <vt:lpstr>HGP創英角ﾎﾟｯﾌﾟ体</vt:lpstr>
      <vt:lpstr>HGｺﾞｼｯｸE</vt:lpstr>
      <vt:lpstr>HGｺﾞｼｯｸM</vt:lpstr>
      <vt:lpstr>游ゴシック</vt:lpstr>
      <vt:lpstr>游ゴシック Light</vt:lpstr>
      <vt:lpstr>Arial</vt:lpstr>
      <vt:lpstr>Calibri</vt:lpstr>
      <vt:lpstr>Calibri Light</vt:lpstr>
      <vt:lpstr>Office テーマ</vt:lpstr>
      <vt:lpstr>PowerPoint プレゼンテーション</vt:lpstr>
      <vt:lpstr>　　「緊急です！」　</vt:lpstr>
      <vt:lpstr>「緊急です！」　</vt:lpstr>
      <vt:lpstr>①　リーダー</vt:lpstr>
      <vt:lpstr>PowerPoint プレゼンテーション</vt:lpstr>
      <vt:lpstr>PowerPoint プレゼンテーション</vt:lpstr>
      <vt:lpstr>②　救急車要請</vt:lpstr>
      <vt:lpstr>②　救急車要請</vt:lpstr>
      <vt:lpstr>PowerPoint プレゼンテーション</vt:lpstr>
      <vt:lpstr>PowerPoint プレゼンテーション</vt:lpstr>
      <vt:lpstr>PowerPoint プレゼンテーション</vt:lpstr>
      <vt:lpstr>PowerPoint プレゼンテーション</vt:lpstr>
      <vt:lpstr>④　手当て　</vt:lpstr>
      <vt:lpstr>PowerPoint プレゼンテーション</vt:lpstr>
      <vt:lpstr>⑤　家庭連絡　</vt:lpstr>
      <vt:lpstr>⑤　家庭連絡　</vt:lpstr>
      <vt:lpstr>PowerPoint プレゼンテーション</vt:lpstr>
      <vt:lpstr>PowerPoint プレゼンテーション</vt:lpstr>
      <vt:lpstr>PowerPoint プレゼンテーション</vt:lpstr>
      <vt:lpstr>⑦　他の児童生徒の管理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master</dc:creator>
  <cp:lastModifiedBy>石川　伸二</cp:lastModifiedBy>
  <cp:revision>44</cp:revision>
  <cp:lastPrinted>2021-02-09T04:54:25Z</cp:lastPrinted>
  <dcterms:created xsi:type="dcterms:W3CDTF">2020-09-07T05:44:14Z</dcterms:created>
  <dcterms:modified xsi:type="dcterms:W3CDTF">2021-02-09T05:15:19Z</dcterms:modified>
</cp:coreProperties>
</file>