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0440988" cy="7200900"/>
  <p:notesSz cx="6797675" cy="9926638"/>
  <p:defaultTextStyle>
    <a:defPPr>
      <a:defRPr lang="ja-JP"/>
    </a:defPPr>
    <a:lvl1pPr marL="0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81117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62235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43352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24470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405587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86704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67823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48940" algn="l" defTabSz="962235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DC1E"/>
    <a:srgbClr val="A7FF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67" autoAdjust="0"/>
  </p:normalViewPr>
  <p:slideViewPr>
    <p:cSldViewPr>
      <p:cViewPr varScale="1">
        <p:scale>
          <a:sx n="103" d="100"/>
          <a:sy n="103" d="100"/>
        </p:scale>
        <p:origin x="1440" y="108"/>
      </p:cViewPr>
      <p:guideLst>
        <p:guide orient="horz" pos="2268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A1999-100C-483E-AB5D-6A6808E723DF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0088" y="744538"/>
            <a:ext cx="53975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41AF1-A900-43ED-BBEE-7A35C0AFBD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56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81117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62235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43352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24470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405587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86704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67823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48940" algn="l" defTabSz="962235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41AF1-A900-43ED-BBEE-7A35C0AFBD5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225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3074" y="2236948"/>
            <a:ext cx="8874840" cy="154352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6148" y="4080511"/>
            <a:ext cx="7308692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1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2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3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4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5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6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7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50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01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569717" y="288371"/>
            <a:ext cx="2349222" cy="61441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22049" y="288371"/>
            <a:ext cx="6873651" cy="61441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518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85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4766" y="4627247"/>
            <a:ext cx="8874840" cy="1430179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24766" y="3052049"/>
            <a:ext cx="8874840" cy="157519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111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2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433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244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4055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867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67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61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22049" y="1680211"/>
            <a:ext cx="4611436" cy="475226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07503" y="1680211"/>
            <a:ext cx="4611436" cy="475226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12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0" y="1611869"/>
            <a:ext cx="4613249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117" indent="0">
              <a:buNone/>
              <a:defRPr sz="2100" b="1"/>
            </a:lvl2pPr>
            <a:lvl3pPr marL="962235" indent="0">
              <a:buNone/>
              <a:defRPr sz="1900" b="1"/>
            </a:lvl3pPr>
            <a:lvl4pPr marL="1443352" indent="0">
              <a:buNone/>
              <a:defRPr sz="1600" b="1"/>
            </a:lvl4pPr>
            <a:lvl5pPr marL="1924470" indent="0">
              <a:buNone/>
              <a:defRPr sz="1600" b="1"/>
            </a:lvl5pPr>
            <a:lvl6pPr marL="2405587" indent="0">
              <a:buNone/>
              <a:defRPr sz="1600" b="1"/>
            </a:lvl6pPr>
            <a:lvl7pPr marL="2886704" indent="0">
              <a:buNone/>
              <a:defRPr sz="1600" b="1"/>
            </a:lvl7pPr>
            <a:lvl8pPr marL="3367823" indent="0">
              <a:buNone/>
              <a:defRPr sz="1600" b="1"/>
            </a:lvl8pPr>
            <a:lvl9pPr marL="384894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2050" y="2283619"/>
            <a:ext cx="4613249" cy="41488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303877" y="1611869"/>
            <a:ext cx="4615062" cy="67175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117" indent="0">
              <a:buNone/>
              <a:defRPr sz="2100" b="1"/>
            </a:lvl2pPr>
            <a:lvl3pPr marL="962235" indent="0">
              <a:buNone/>
              <a:defRPr sz="1900" b="1"/>
            </a:lvl3pPr>
            <a:lvl4pPr marL="1443352" indent="0">
              <a:buNone/>
              <a:defRPr sz="1600" b="1"/>
            </a:lvl4pPr>
            <a:lvl5pPr marL="1924470" indent="0">
              <a:buNone/>
              <a:defRPr sz="1600" b="1"/>
            </a:lvl5pPr>
            <a:lvl6pPr marL="2405587" indent="0">
              <a:buNone/>
              <a:defRPr sz="1600" b="1"/>
            </a:lvl6pPr>
            <a:lvl7pPr marL="2886704" indent="0">
              <a:buNone/>
              <a:defRPr sz="1600" b="1"/>
            </a:lvl7pPr>
            <a:lvl8pPr marL="3367823" indent="0">
              <a:buNone/>
              <a:defRPr sz="1600" b="1"/>
            </a:lvl8pPr>
            <a:lvl9pPr marL="384894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303877" y="2283619"/>
            <a:ext cx="4615062" cy="4148852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49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77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31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050" y="286702"/>
            <a:ext cx="3435013" cy="122015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82137" y="286704"/>
            <a:ext cx="5836802" cy="6145768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2050" y="1506856"/>
            <a:ext cx="3435013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81117" indent="0">
              <a:buNone/>
              <a:defRPr sz="1300"/>
            </a:lvl2pPr>
            <a:lvl3pPr marL="962235" indent="0">
              <a:buNone/>
              <a:defRPr sz="1100"/>
            </a:lvl3pPr>
            <a:lvl4pPr marL="1443352" indent="0">
              <a:buNone/>
              <a:defRPr sz="1000"/>
            </a:lvl4pPr>
            <a:lvl5pPr marL="1924470" indent="0">
              <a:buNone/>
              <a:defRPr sz="1000"/>
            </a:lvl5pPr>
            <a:lvl6pPr marL="2405587" indent="0">
              <a:buNone/>
              <a:defRPr sz="1000"/>
            </a:lvl6pPr>
            <a:lvl7pPr marL="2886704" indent="0">
              <a:buNone/>
              <a:defRPr sz="1000"/>
            </a:lvl7pPr>
            <a:lvl8pPr marL="3367823" indent="0">
              <a:buNone/>
              <a:defRPr sz="1000"/>
            </a:lvl8pPr>
            <a:lvl9pPr marL="384894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554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6506" y="5040630"/>
            <a:ext cx="6264593" cy="595075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46506" y="643414"/>
            <a:ext cx="6264593" cy="4320540"/>
          </a:xfrm>
        </p:spPr>
        <p:txBody>
          <a:bodyPr/>
          <a:lstStyle>
            <a:lvl1pPr marL="0" indent="0">
              <a:buNone/>
              <a:defRPr sz="3400"/>
            </a:lvl1pPr>
            <a:lvl2pPr marL="481117" indent="0">
              <a:buNone/>
              <a:defRPr sz="2900"/>
            </a:lvl2pPr>
            <a:lvl3pPr marL="962235" indent="0">
              <a:buNone/>
              <a:defRPr sz="2500"/>
            </a:lvl3pPr>
            <a:lvl4pPr marL="1443352" indent="0">
              <a:buNone/>
              <a:defRPr sz="2100"/>
            </a:lvl4pPr>
            <a:lvl5pPr marL="1924470" indent="0">
              <a:buNone/>
              <a:defRPr sz="2100"/>
            </a:lvl5pPr>
            <a:lvl6pPr marL="2405587" indent="0">
              <a:buNone/>
              <a:defRPr sz="2100"/>
            </a:lvl6pPr>
            <a:lvl7pPr marL="2886704" indent="0">
              <a:buNone/>
              <a:defRPr sz="2100"/>
            </a:lvl7pPr>
            <a:lvl8pPr marL="3367823" indent="0">
              <a:buNone/>
              <a:defRPr sz="2100"/>
            </a:lvl8pPr>
            <a:lvl9pPr marL="3848940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46506" y="5635705"/>
            <a:ext cx="6264593" cy="845105"/>
          </a:xfrm>
        </p:spPr>
        <p:txBody>
          <a:bodyPr/>
          <a:lstStyle>
            <a:lvl1pPr marL="0" indent="0">
              <a:buNone/>
              <a:defRPr sz="1400"/>
            </a:lvl1pPr>
            <a:lvl2pPr marL="481117" indent="0">
              <a:buNone/>
              <a:defRPr sz="1300"/>
            </a:lvl2pPr>
            <a:lvl3pPr marL="962235" indent="0">
              <a:buNone/>
              <a:defRPr sz="1100"/>
            </a:lvl3pPr>
            <a:lvl4pPr marL="1443352" indent="0">
              <a:buNone/>
              <a:defRPr sz="1000"/>
            </a:lvl4pPr>
            <a:lvl5pPr marL="1924470" indent="0">
              <a:buNone/>
              <a:defRPr sz="1000"/>
            </a:lvl5pPr>
            <a:lvl6pPr marL="2405587" indent="0">
              <a:buNone/>
              <a:defRPr sz="1000"/>
            </a:lvl6pPr>
            <a:lvl7pPr marL="2886704" indent="0">
              <a:buNone/>
              <a:defRPr sz="1000"/>
            </a:lvl7pPr>
            <a:lvl8pPr marL="3367823" indent="0">
              <a:buNone/>
              <a:defRPr sz="1000"/>
            </a:lvl8pPr>
            <a:lvl9pPr marL="384894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4E0B9-A677-4CF1-AC6B-26BF9FE9DE9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05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2050" y="288370"/>
            <a:ext cx="9396889" cy="1200150"/>
          </a:xfrm>
          <a:prstGeom prst="rect">
            <a:avLst/>
          </a:prstGeom>
        </p:spPr>
        <p:txBody>
          <a:bodyPr vert="horz" lIns="96223" tIns="48112" rIns="96223" bIns="4811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0" y="1680211"/>
            <a:ext cx="9396889" cy="4752261"/>
          </a:xfrm>
          <a:prstGeom prst="rect">
            <a:avLst/>
          </a:prstGeom>
        </p:spPr>
        <p:txBody>
          <a:bodyPr vert="horz" lIns="96223" tIns="48112" rIns="96223" bIns="4811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050" y="6674169"/>
            <a:ext cx="2436231" cy="383381"/>
          </a:xfrm>
          <a:prstGeom prst="rect">
            <a:avLst/>
          </a:prstGeom>
        </p:spPr>
        <p:txBody>
          <a:bodyPr vert="horz" lIns="96223" tIns="48112" rIns="96223" bIns="4811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4E0B9-A677-4CF1-AC6B-26BF9FE9DE9E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338" y="6674169"/>
            <a:ext cx="3306313" cy="383381"/>
          </a:xfrm>
          <a:prstGeom prst="rect">
            <a:avLst/>
          </a:prstGeom>
        </p:spPr>
        <p:txBody>
          <a:bodyPr vert="horz" lIns="96223" tIns="48112" rIns="96223" bIns="4811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82708" y="6674169"/>
            <a:ext cx="2436231" cy="383381"/>
          </a:xfrm>
          <a:prstGeom prst="rect">
            <a:avLst/>
          </a:prstGeom>
        </p:spPr>
        <p:txBody>
          <a:bodyPr vert="horz" lIns="96223" tIns="48112" rIns="96223" bIns="4811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CD4E3-7409-4116-9B55-593CDDC0B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13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2235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838" indent="-360838" algn="l" defTabSz="962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1816" indent="-300698" algn="l" defTabSz="96223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02794" indent="-240559" algn="l" defTabSz="962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3911" indent="-240559" algn="l" defTabSz="96223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5029" indent="-240559" algn="l" defTabSz="96223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6146" indent="-240559" algn="l" defTabSz="962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7264" indent="-240559" algn="l" defTabSz="962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08381" indent="-240559" algn="l" defTabSz="962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498" indent="-240559" algn="l" defTabSz="9622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117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2235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3352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4470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5587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6704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7823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8940" algn="l" defTabSz="962235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950" y="1227657"/>
            <a:ext cx="10225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+mj-ea"/>
                <a:ea typeface="+mj-ea"/>
              </a:rPr>
              <a:t>（１</a:t>
            </a:r>
            <a:r>
              <a:rPr lang="ja-JP" altLang="en-US" sz="1400" b="1" dirty="0" smtClean="0">
                <a:latin typeface="+mj-ea"/>
                <a:ea typeface="+mj-ea"/>
              </a:rPr>
              <a:t>） </a:t>
            </a:r>
            <a:r>
              <a:rPr kumimoji="1" lang="ja-JP" altLang="en-US" sz="1400" b="1" dirty="0" smtClean="0">
                <a:latin typeface="+mj-ea"/>
                <a:ea typeface="+mj-ea"/>
              </a:rPr>
              <a:t>開発する製品の概要</a:t>
            </a:r>
            <a:endParaRPr kumimoji="1" lang="en-US" altLang="ja-JP" sz="1400" b="1" dirty="0" smtClean="0">
              <a:latin typeface="+mj-ea"/>
              <a:ea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28535" y="1203470"/>
            <a:ext cx="10171925" cy="1625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23" tIns="48112" rIns="96223" bIns="48112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2009" y="864949"/>
            <a:ext cx="2012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/>
              <a:t>１　開発する製品の概要</a:t>
            </a:r>
            <a:endParaRPr kumimoji="1" lang="ja-JP" altLang="en-US" sz="1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-19727" y="169775"/>
            <a:ext cx="10460715" cy="584775"/>
          </a:xfrm>
          <a:prstGeom prst="rect">
            <a:avLst/>
          </a:prstGeom>
          <a:solidFill>
            <a:srgbClr val="35DC1E"/>
          </a:solidFill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bg1"/>
                </a:solidFill>
              </a:rPr>
              <a:t>事業名</a:t>
            </a:r>
            <a:endParaRPr lang="en-US" altLang="ja-JP" sz="1600" b="1" dirty="0" smtClean="0">
              <a:solidFill>
                <a:schemeClr val="bg1"/>
              </a:solidFill>
            </a:endParaRPr>
          </a:p>
          <a:p>
            <a:pPr algn="r"/>
            <a:r>
              <a:rPr lang="ja-JP" altLang="en-US" sz="1600" b="1" dirty="0">
                <a:solidFill>
                  <a:schemeClr val="bg1"/>
                </a:solidFill>
              </a:rPr>
              <a:t>会社名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323950" y="1800544"/>
            <a:ext cx="52197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b="1" dirty="0">
                <a:latin typeface="+mj-ea"/>
              </a:rPr>
              <a:t>（２） 従来製品の課題と解決方法と活用する</a:t>
            </a:r>
            <a:r>
              <a:rPr lang="ja-JP" altLang="en-US" sz="1400" b="1" dirty="0" smtClean="0">
                <a:latin typeface="+mj-ea"/>
              </a:rPr>
              <a:t>技術</a:t>
            </a:r>
            <a:endParaRPr lang="en-US" altLang="ja-JP" sz="1400" b="1" dirty="0">
              <a:latin typeface="+mj-ea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323950" y="2373431"/>
            <a:ext cx="52197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b="1" dirty="0" smtClean="0"/>
              <a:t>（</a:t>
            </a:r>
            <a:r>
              <a:rPr lang="ja-JP" altLang="en-US" sz="1400" b="1" dirty="0"/>
              <a:t>３） 環境負荷低減効果と考え方</a:t>
            </a:r>
            <a:endParaRPr lang="en-US" altLang="ja-JP" sz="1400" b="1" dirty="0"/>
          </a:p>
        </p:txBody>
      </p:sp>
      <p:sp>
        <p:nvSpPr>
          <p:cNvPr id="55" name="正方形/長方形 54"/>
          <p:cNvSpPr/>
          <p:nvPr/>
        </p:nvSpPr>
        <p:spPr>
          <a:xfrm>
            <a:off x="175396" y="4673315"/>
            <a:ext cx="10225136" cy="10873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23" tIns="48112" rIns="96223" bIns="48112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75396" y="4335252"/>
            <a:ext cx="2128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３</a:t>
            </a:r>
            <a:r>
              <a:rPr kumimoji="1" lang="ja-JP" altLang="en-US" sz="1400" dirty="0" smtClean="0"/>
              <a:t>　事業終了後の予定</a:t>
            </a:r>
            <a:endParaRPr kumimoji="1" lang="ja-JP" altLang="en-US" sz="14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94648" y="4785803"/>
            <a:ext cx="39853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 smtClean="0"/>
              <a:t>（１</a:t>
            </a:r>
            <a:r>
              <a:rPr lang="ja-JP" altLang="en-US" sz="1400" b="1" dirty="0" smtClean="0"/>
              <a:t>） </a:t>
            </a:r>
            <a:r>
              <a:rPr kumimoji="1" lang="ja-JP" altLang="en-US" sz="1400" b="1" dirty="0" smtClean="0"/>
              <a:t>参入する市場規模</a:t>
            </a:r>
            <a:r>
              <a:rPr lang="ja-JP" altLang="en-US" sz="1400" b="1" dirty="0" smtClean="0"/>
              <a:t>、競合他社に対する優位性</a:t>
            </a:r>
            <a:endParaRPr lang="en-US" altLang="ja-JP" sz="1400" b="1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79934" y="2972926"/>
            <a:ext cx="2128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２　製品開発計画</a:t>
            </a:r>
            <a:endParaRPr kumimoji="1" lang="ja-JP" altLang="en-US" sz="1400" dirty="0"/>
          </a:p>
        </p:txBody>
      </p:sp>
      <p:sp>
        <p:nvSpPr>
          <p:cNvPr id="62" name="正方形/長方形 61"/>
          <p:cNvSpPr/>
          <p:nvPr/>
        </p:nvSpPr>
        <p:spPr>
          <a:xfrm>
            <a:off x="179934" y="3280702"/>
            <a:ext cx="10225136" cy="9194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223" tIns="48112" rIns="96223" bIns="48112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04583" y="3280704"/>
            <a:ext cx="3413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/>
              <a:t>（１</a:t>
            </a:r>
            <a:r>
              <a:rPr lang="ja-JP" altLang="en-US" sz="1400" b="1" dirty="0" smtClean="0"/>
              <a:t>） </a:t>
            </a:r>
            <a:r>
              <a:rPr lang="ja-JP" altLang="en-US" sz="1400" b="1" dirty="0"/>
              <a:t>製品化</a:t>
            </a:r>
            <a:r>
              <a:rPr kumimoji="1" lang="ja-JP" altLang="en-US" sz="1400" b="1" dirty="0" smtClean="0"/>
              <a:t>までの全体工程とスケジュール</a:t>
            </a:r>
            <a:endParaRPr kumimoji="1" lang="en-US" altLang="ja-JP" sz="1400" b="1" dirty="0" smtClean="0"/>
          </a:p>
        </p:txBody>
      </p:sp>
      <p:sp>
        <p:nvSpPr>
          <p:cNvPr id="64" name="正方形/長方形 63"/>
          <p:cNvSpPr/>
          <p:nvPr/>
        </p:nvSpPr>
        <p:spPr>
          <a:xfrm>
            <a:off x="223078" y="3731033"/>
            <a:ext cx="52197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1400" b="1" dirty="0" smtClean="0"/>
              <a:t>（</a:t>
            </a:r>
            <a:r>
              <a:rPr lang="ja-JP" altLang="en-US" sz="1400" b="1" dirty="0"/>
              <a:t>２） 本補助事業における取組と目標</a:t>
            </a: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91625" y="5243660"/>
            <a:ext cx="2042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/>
              <a:t>（２） </a:t>
            </a:r>
            <a:r>
              <a:rPr kumimoji="1" lang="ja-JP" altLang="en-US" sz="1400" b="1" dirty="0" smtClean="0"/>
              <a:t>売上見通しと考え方</a:t>
            </a:r>
            <a:endParaRPr kumimoji="1" lang="en-US" altLang="ja-JP" sz="1400" b="1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49593" y="-37842"/>
            <a:ext cx="54534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 smtClean="0"/>
              <a:t>別紙７</a:t>
            </a:r>
            <a:endParaRPr kumimoji="1" lang="ja-JP" altLang="en-US" sz="1050" dirty="0"/>
          </a:p>
        </p:txBody>
      </p:sp>
    </p:spTree>
    <p:extLst>
      <p:ext uri="{BB962C8B-B14F-4D97-AF65-F5344CB8AC3E}">
        <p14:creationId xmlns:p14="http://schemas.microsoft.com/office/powerpoint/2010/main" val="804579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1275</TotalTime>
  <Words>95</Words>
  <Application>Microsoft Office PowerPoint</Application>
  <PresentationFormat>ユーザー設定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宮城県</cp:lastModifiedBy>
  <cp:revision>3</cp:revision>
  <cp:lastPrinted>2022-12-14T08:24:11Z</cp:lastPrinted>
  <dcterms:created xsi:type="dcterms:W3CDTF">2019-06-12T01:01:25Z</dcterms:created>
  <dcterms:modified xsi:type="dcterms:W3CDTF">2024-04-09T07:18:10Z</dcterms:modified>
</cp:coreProperties>
</file>