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handoutMasterIdLst>
    <p:handoutMasterId r:id="rId18"/>
  </p:handoutMasterIdLst>
  <p:sldIdLst>
    <p:sldId id="370" r:id="rId2"/>
    <p:sldId id="456" r:id="rId3"/>
    <p:sldId id="482" r:id="rId4"/>
    <p:sldId id="457" r:id="rId5"/>
    <p:sldId id="308" r:id="rId6"/>
    <p:sldId id="459" r:id="rId7"/>
    <p:sldId id="513" r:id="rId8"/>
    <p:sldId id="454" r:id="rId9"/>
    <p:sldId id="455" r:id="rId10"/>
    <p:sldId id="514" r:id="rId11"/>
    <p:sldId id="460" r:id="rId12"/>
    <p:sldId id="515" r:id="rId13"/>
    <p:sldId id="464" r:id="rId14"/>
    <p:sldId id="516" r:id="rId15"/>
    <p:sldId id="517" r:id="rId1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虫歯の原因とその予防" id="{2F17BBD9-A449-4142-B21C-F854BF814174}">
          <p14:sldIdLst>
            <p14:sldId id="370"/>
            <p14:sldId id="456"/>
            <p14:sldId id="482"/>
            <p14:sldId id="457"/>
            <p14:sldId id="308"/>
            <p14:sldId id="459"/>
            <p14:sldId id="513"/>
            <p14:sldId id="454"/>
            <p14:sldId id="455"/>
            <p14:sldId id="514"/>
            <p14:sldId id="460"/>
            <p14:sldId id="515"/>
            <p14:sldId id="464"/>
            <p14:sldId id="516"/>
            <p14:sldId id="517"/>
          </p14:sldIdLst>
        </p14:section>
      </p14:sectionLst>
    </p:ext>
    <p:ext uri="{EFAFB233-063F-42B5-8137-9DF3F51BA10A}">
      <p15:sldGuideLst xmlns:p15="http://schemas.microsoft.com/office/powerpoint/2012/main">
        <p15:guide id="1" orient="horz" pos="2160">
          <p15:clr>
            <a:srgbClr val="A4A3A4"/>
          </p15:clr>
        </p15:guide>
        <p15:guide id="2" pos="29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FCC00"/>
    <a:srgbClr val="FFFF00"/>
    <a:srgbClr val="FF9933"/>
    <a:srgbClr val="FF3399"/>
    <a:srgbClr val="9999FF"/>
    <a:srgbClr val="339966"/>
    <a:srgbClr val="996600"/>
    <a:srgbClr val="FF996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65" autoAdjust="0"/>
    <p:restoredTop sz="81802" autoAdjust="0"/>
  </p:normalViewPr>
  <p:slideViewPr>
    <p:cSldViewPr>
      <p:cViewPr varScale="1">
        <p:scale>
          <a:sx n="60" d="100"/>
          <a:sy n="60" d="100"/>
        </p:scale>
        <p:origin x="1428" y="60"/>
      </p:cViewPr>
      <p:guideLst>
        <p:guide orient="horz" pos="2160"/>
        <p:guide pos="2925"/>
      </p:guideLst>
    </p:cSldViewPr>
  </p:slideViewPr>
  <p:notesTextViewPr>
    <p:cViewPr>
      <p:scale>
        <a:sx n="1" d="1"/>
        <a:sy n="1" d="1"/>
      </p:scale>
      <p:origin x="0" y="0"/>
    </p:cViewPr>
  </p:notesTextViewPr>
  <p:sorterViewPr>
    <p:cViewPr varScale="1">
      <p:scale>
        <a:sx n="1" d="1"/>
        <a:sy n="1" d="1"/>
      </p:scale>
      <p:origin x="0" y="-4194"/>
    </p:cViewPr>
  </p:sorterViewPr>
  <p:notesViewPr>
    <p:cSldViewPr>
      <p:cViewPr varScale="1">
        <p:scale>
          <a:sx n="77" d="100"/>
          <a:sy n="77" d="100"/>
        </p:scale>
        <p:origin x="21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765BF51B-74E2-4F0D-BBBB-60F4EB9FBA9D}" type="datetimeFigureOut">
              <a:rPr kumimoji="1" lang="ja-JP" altLang="en-US" smtClean="0"/>
              <a:t>2021/7/5</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5DADC80-918F-445A-AD56-CA415887F2DA}" type="slidenum">
              <a:rPr kumimoji="1" lang="ja-JP" altLang="en-US" smtClean="0"/>
              <a:t>‹#›</a:t>
            </a:fld>
            <a:endParaRPr kumimoji="1" lang="ja-JP" altLang="en-US"/>
          </a:p>
        </p:txBody>
      </p:sp>
    </p:spTree>
    <p:extLst>
      <p:ext uri="{BB962C8B-B14F-4D97-AF65-F5344CB8AC3E}">
        <p14:creationId xmlns:p14="http://schemas.microsoft.com/office/powerpoint/2010/main" val="4069963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E41456C-E9CF-4A3B-A360-FAFD8267C420}" type="datetimeFigureOut">
              <a:rPr kumimoji="1" lang="ja-JP" altLang="en-US" smtClean="0"/>
              <a:pPr/>
              <a:t>2021/7/5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2569595-CB9C-4055-8312-7BBEB59C1C8D}" type="slidenum">
              <a:rPr kumimoji="1" lang="ja-JP" altLang="en-US" smtClean="0"/>
              <a:pPr/>
              <a:t>‹#›</a:t>
            </a:fld>
            <a:endParaRPr kumimoji="1" lang="ja-JP" altLang="en-US"/>
          </a:p>
        </p:txBody>
      </p:sp>
    </p:spTree>
    <p:extLst>
      <p:ext uri="{BB962C8B-B14F-4D97-AF65-F5344CB8AC3E}">
        <p14:creationId xmlns:p14="http://schemas.microsoft.com/office/powerpoint/2010/main" val="18263807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smtClean="0">
                <a:solidFill>
                  <a:schemeClr val="tx2">
                    <a:lumMod val="10000"/>
                  </a:schemeClr>
                </a:solidFill>
              </a:rPr>
              <a:t>（２）むし歯の原因とその予防</a:t>
            </a:r>
            <a:endParaRPr kumimoji="1" lang="ja-JP" altLang="en-US" dirty="0">
              <a:solidFill>
                <a:schemeClr val="tx2">
                  <a:lumMod val="10000"/>
                </a:schemeClr>
              </a:solidFill>
            </a:endParaRPr>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1</a:t>
            </a:fld>
            <a:endParaRPr kumimoji="1" lang="ja-JP" altLang="en-US"/>
          </a:p>
        </p:txBody>
      </p:sp>
    </p:spTree>
    <p:extLst>
      <p:ext uri="{BB962C8B-B14F-4D97-AF65-F5344CB8AC3E}">
        <p14:creationId xmlns:p14="http://schemas.microsoft.com/office/powerpoint/2010/main" val="209408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rtl="0"/>
            <a:r>
              <a:rPr lang="en-US" altLang="ja-JP" dirty="0" smtClean="0"/>
              <a:t>CO</a:t>
            </a:r>
            <a:r>
              <a:rPr lang="ja-JP" altLang="en-US" dirty="0" smtClean="0"/>
              <a:t>から健康な歯へ</a:t>
            </a:r>
            <a:endParaRPr lang="en-US" altLang="ja-JP" dirty="0" smtClean="0"/>
          </a:p>
          <a:p>
            <a:pPr rtl="0"/>
            <a:endParaRPr lang="ja-JP" altLang="en-US" dirty="0" smtClean="0"/>
          </a:p>
          <a:p>
            <a:pPr rtl="0"/>
            <a:r>
              <a:rPr lang="ja-JP" altLang="en-US" dirty="0" smtClean="0"/>
              <a:t>　</a:t>
            </a:r>
            <a:r>
              <a:rPr lang="en-US" altLang="ja-JP" dirty="0" smtClean="0"/>
              <a:t>CO</a:t>
            </a:r>
            <a:r>
              <a:rPr lang="ja-JP" altLang="en-US" dirty="0" smtClean="0"/>
              <a:t>の状態になっても、健康な状態にもどることもあります。むし歯に移行しないようにしましょう。</a:t>
            </a:r>
            <a:endParaRPr lang="en-US" altLang="ja-JP" dirty="0" smtClean="0"/>
          </a:p>
          <a:p>
            <a:pPr rtl="0"/>
            <a:endParaRPr lang="ja-JP" altLang="en-US" dirty="0" smtClean="0"/>
          </a:p>
          <a:p>
            <a:pPr rtl="0"/>
            <a:r>
              <a:rPr lang="ja-JP" altLang="en-US" dirty="0" smtClean="0"/>
              <a:t>●上の前歯の歯肉に近いところが、白い色をしています。歯の表面が脱灰していますが、まだ穴はできていないので</a:t>
            </a:r>
            <a:r>
              <a:rPr lang="en-US" altLang="ja-JP" dirty="0" smtClean="0"/>
              <a:t>CO</a:t>
            </a:r>
            <a:r>
              <a:rPr lang="ja-JP" altLang="en-US" dirty="0" smtClean="0"/>
              <a:t>の状態と言っていいでしょう。</a:t>
            </a:r>
          </a:p>
          <a:p>
            <a:pPr rtl="0"/>
            <a:r>
              <a:rPr lang="ja-JP" altLang="en-US" dirty="0" smtClean="0"/>
              <a:t>　７年後、しっかりブラッシングができるようになり、間食の仕方も改善され、歯科医院での予防処置を受けたことで、</a:t>
            </a:r>
            <a:r>
              <a:rPr lang="en-US" altLang="ja-JP" dirty="0" smtClean="0"/>
              <a:t>CO</a:t>
            </a:r>
            <a:r>
              <a:rPr lang="ja-JP" altLang="en-US" dirty="0" smtClean="0"/>
              <a:t>は改善され健康な状態に回復した例です。</a:t>
            </a:r>
          </a:p>
          <a:p>
            <a:pPr rtl="0"/>
            <a:r>
              <a:rPr lang="ja-JP" altLang="en-US" dirty="0" smtClean="0"/>
              <a:t>●噛む面のみぞが黒くなって、</a:t>
            </a:r>
            <a:r>
              <a:rPr lang="en-US" altLang="ja-JP" dirty="0" smtClean="0"/>
              <a:t>CO</a:t>
            </a:r>
            <a:r>
              <a:rPr lang="ja-JP" altLang="en-US" dirty="0" smtClean="0"/>
              <a:t>の状態になった歯ですが、８年後、学校での保健指導やかかりつけ歯科医での予防処置を受け健康な状態を保っています。</a:t>
            </a:r>
            <a:endParaRPr lang="ja-JP" altLang="en-US" dirty="0"/>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10</a:t>
            </a:fld>
            <a:endParaRPr kumimoji="1" lang="ja-JP" altLang="en-US"/>
          </a:p>
        </p:txBody>
      </p:sp>
    </p:spTree>
    <p:extLst>
      <p:ext uri="{BB962C8B-B14F-4D97-AF65-F5344CB8AC3E}">
        <p14:creationId xmlns:p14="http://schemas.microsoft.com/office/powerpoint/2010/main" val="4135604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BFE44-2925-4151-A9B1-C8FD6081D249}" type="slidenum">
              <a:rPr lang="en-US" altLang="ja-JP"/>
              <a:pPr/>
              <a:t>11</a:t>
            </a:fld>
            <a:endParaRPr lang="en-US" altLang="ja-JP"/>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pPr rtl="0"/>
            <a:r>
              <a:rPr lang="ja-JP" altLang="en-US" dirty="0" smtClean="0"/>
              <a:t>歯のしくみとむし歯の進行について</a:t>
            </a:r>
            <a:endParaRPr lang="en-US" altLang="ja-JP" dirty="0" smtClean="0"/>
          </a:p>
          <a:p>
            <a:pPr rtl="0"/>
            <a:endParaRPr lang="ja-JP" altLang="en-US" dirty="0" smtClean="0"/>
          </a:p>
          <a:p>
            <a:pPr rtl="0"/>
            <a:r>
              <a:rPr lang="ja-JP" altLang="en-US" dirty="0" smtClean="0"/>
              <a:t>●歯は歯冠（歯肉から出た部分）と歯根（歯肉の中に埋まっている部分）からなります。</a:t>
            </a:r>
            <a:endParaRPr lang="en-US" altLang="ja-JP" dirty="0" smtClean="0"/>
          </a:p>
          <a:p>
            <a:pPr rtl="0"/>
            <a:endParaRPr lang="ja-JP" altLang="en-US" dirty="0" smtClean="0"/>
          </a:p>
          <a:p>
            <a:pPr rtl="0"/>
            <a:r>
              <a:rPr lang="ja-JP" altLang="en-US" dirty="0" smtClean="0"/>
              <a:t>　エナメル質　：　歯冠部の表面の最も硬い部分。</a:t>
            </a:r>
          </a:p>
          <a:p>
            <a:pPr rtl="0"/>
            <a:r>
              <a:rPr lang="ja-JP" altLang="en-US" dirty="0" smtClean="0"/>
              <a:t>　象牙質　：　歯の形を作っている歯髄を取り囲んでいる部分。</a:t>
            </a:r>
          </a:p>
          <a:p>
            <a:pPr rtl="0"/>
            <a:r>
              <a:rPr lang="ja-JP" altLang="en-US" dirty="0" smtClean="0"/>
              <a:t>　セメント質　：　歯根の表面を取り囲んでいる部分。</a:t>
            </a:r>
          </a:p>
          <a:p>
            <a:pPr rtl="0"/>
            <a:r>
              <a:rPr lang="ja-JP" altLang="en-US" dirty="0" smtClean="0"/>
              <a:t>　歯髄　：　歯の中心部にある組織で、神経や血管が通っています。</a:t>
            </a:r>
          </a:p>
          <a:p>
            <a:pPr rtl="0"/>
            <a:r>
              <a:rPr lang="ja-JP" altLang="en-US" dirty="0" smtClean="0"/>
              <a:t>　歯肉　：　歯冠の周囲のピンク色をした粘膜。</a:t>
            </a:r>
          </a:p>
          <a:p>
            <a:pPr rtl="0"/>
            <a:r>
              <a:rPr lang="ja-JP" altLang="en-US" dirty="0" smtClean="0"/>
              <a:t>　歯槽骨　：　歯を支えている骨。</a:t>
            </a:r>
          </a:p>
          <a:p>
            <a:pPr rtl="0"/>
            <a:r>
              <a:rPr lang="ja-JP" altLang="en-US" dirty="0" smtClean="0"/>
              <a:t>　歯根膜　：　歯根と歯槽骨の間にある薄い膜。</a:t>
            </a:r>
            <a:endParaRPr lang="en-US" altLang="ja-JP" dirty="0" smtClean="0"/>
          </a:p>
          <a:p>
            <a:pPr rtl="0"/>
            <a:endParaRPr lang="ja-JP" altLang="en-US" dirty="0" smtClean="0"/>
          </a:p>
          <a:p>
            <a:pPr rtl="0"/>
            <a:r>
              <a:rPr lang="en-US" altLang="ja-JP" dirty="0" smtClean="0"/>
              <a:t>〈</a:t>
            </a:r>
            <a:r>
              <a:rPr lang="ja-JP" altLang="en-US" dirty="0" smtClean="0"/>
              <a:t>むし歯の進行について</a:t>
            </a:r>
            <a:r>
              <a:rPr lang="en-US" altLang="ja-JP" dirty="0" smtClean="0"/>
              <a:t>〉</a:t>
            </a:r>
            <a:endParaRPr lang="ja-JP" altLang="en-US" dirty="0" smtClean="0"/>
          </a:p>
          <a:p>
            <a:pPr rtl="0"/>
            <a:r>
              <a:rPr lang="ja-JP" altLang="en-US" dirty="0" smtClean="0"/>
              <a:t>●Ｃ１：エナメル質が溶かされ、歯の表面に灰色や黒褐色の斑点ができる。</a:t>
            </a:r>
          </a:p>
          <a:p>
            <a:pPr rtl="0"/>
            <a:r>
              <a:rPr lang="ja-JP" altLang="en-US" dirty="0" smtClean="0"/>
              <a:t>●Ｃ２：象牙質まで達し、冷たいものがしみたり、甘いものを食べると痛む事がある。</a:t>
            </a:r>
          </a:p>
          <a:p>
            <a:pPr rtl="0"/>
            <a:r>
              <a:rPr lang="ja-JP" altLang="en-US" dirty="0" smtClean="0"/>
              <a:t>●Ｃ３：神経まで達し、何もしなくとも痛む事がある。</a:t>
            </a:r>
          </a:p>
          <a:p>
            <a:pPr rtl="0"/>
            <a:r>
              <a:rPr lang="ja-JP" altLang="en-US" dirty="0" smtClean="0"/>
              <a:t>●Ｃ４：根だけになり、ウミがたまり口臭がひどくなる。</a:t>
            </a:r>
            <a:endParaRPr lang="en-US" altLang="ja-JP" dirty="0" smtClean="0"/>
          </a:p>
          <a:p>
            <a:pPr rtl="0"/>
            <a:endParaRPr lang="ja-JP" altLang="en-US" dirty="0" smtClean="0"/>
          </a:p>
          <a:p>
            <a:pPr rtl="0"/>
            <a:r>
              <a:rPr lang="ja-JP" altLang="en-US" dirty="0" smtClean="0"/>
              <a:t>　穴のあいたむし歯は元にはもどりません。むし歯にならないように予防することが大事です。</a:t>
            </a:r>
          </a:p>
        </p:txBody>
      </p:sp>
    </p:spTree>
    <p:extLst>
      <p:ext uri="{BB962C8B-B14F-4D97-AF65-F5344CB8AC3E}">
        <p14:creationId xmlns:p14="http://schemas.microsoft.com/office/powerpoint/2010/main" val="272787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rtl="0"/>
            <a:r>
              <a:rPr lang="ja-JP" altLang="en-US" dirty="0" smtClean="0"/>
              <a:t>むし歯がすすんでしまうと</a:t>
            </a:r>
            <a:r>
              <a:rPr lang="en-US" altLang="ja-JP" dirty="0" smtClean="0"/>
              <a:t>…</a:t>
            </a:r>
          </a:p>
          <a:p>
            <a:pPr rtl="0"/>
            <a:endParaRPr lang="ja-JP" altLang="en-US" dirty="0" smtClean="0"/>
          </a:p>
          <a:p>
            <a:pPr rtl="0"/>
            <a:r>
              <a:rPr lang="ja-JP" altLang="en-US" dirty="0" smtClean="0"/>
              <a:t>　むし歯が進行してしまった例を紹介します。</a:t>
            </a:r>
            <a:endParaRPr lang="en-US" altLang="ja-JP" dirty="0" smtClean="0"/>
          </a:p>
          <a:p>
            <a:pPr rtl="0"/>
            <a:endParaRPr lang="ja-JP" altLang="en-US" dirty="0" smtClean="0"/>
          </a:p>
          <a:p>
            <a:pPr rtl="0"/>
            <a:r>
              <a:rPr lang="ja-JP" altLang="en-US" dirty="0" smtClean="0"/>
              <a:t>●前歯のむし歯がこのように大きくなると見た目も悪いですね。詰め物をしたりする治療では、すまなくなり、根の治療や歯をかぶせる治療が必要となってきます。</a:t>
            </a:r>
            <a:endParaRPr lang="en-US" altLang="ja-JP" dirty="0" smtClean="0"/>
          </a:p>
          <a:p>
            <a:pPr rtl="0"/>
            <a:r>
              <a:rPr lang="ja-JP" altLang="en-US" dirty="0" smtClean="0"/>
              <a:t>　これまで、しみや痛みがあったことでしょう。痛くて噛めない時期もあったかもしれません。</a:t>
            </a:r>
          </a:p>
          <a:p>
            <a:pPr rtl="0"/>
            <a:r>
              <a:rPr lang="ja-JP" altLang="en-US" dirty="0" smtClean="0"/>
              <a:t>●乳歯も早くむし歯になり喪失したため、第一大臼歯が前の方に移動して、永久歯の生えるスペースが狭くなり、犬歯の入る場所が足りなくなりました。</a:t>
            </a:r>
            <a:endParaRPr lang="en-US" altLang="ja-JP" dirty="0" smtClean="0"/>
          </a:p>
          <a:p>
            <a:pPr rtl="0"/>
            <a:r>
              <a:rPr lang="ja-JP" altLang="en-US" dirty="0" smtClean="0"/>
              <a:t>　むし歯はこのように歯並びにも影響します。</a:t>
            </a:r>
          </a:p>
          <a:p>
            <a:pPr rtl="0"/>
            <a:r>
              <a:rPr lang="ja-JP" altLang="en-US" dirty="0" smtClean="0"/>
              <a:t>●左の６歳臼歯は大きなむし歯になっています。もしかすると治療は不可能で抜歯になる可能性もあります。</a:t>
            </a:r>
            <a:endParaRPr lang="en-US" altLang="ja-JP" dirty="0" smtClean="0"/>
          </a:p>
          <a:p>
            <a:pPr rtl="0"/>
            <a:endParaRPr lang="ja-JP" altLang="en-US" dirty="0" smtClean="0"/>
          </a:p>
          <a:p>
            <a:pPr rtl="0"/>
            <a:r>
              <a:rPr lang="ja-JP" altLang="en-US" dirty="0" smtClean="0"/>
              <a:t>　永久歯をなくしたら、もう二度と生えてきません。歯は身体の一つの臓器です。かけがえの無いものです。一生大切にしてくださいね。</a:t>
            </a:r>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12</a:t>
            </a:fld>
            <a:endParaRPr kumimoji="1" lang="ja-JP" altLang="en-US"/>
          </a:p>
        </p:txBody>
      </p:sp>
    </p:spTree>
    <p:extLst>
      <p:ext uri="{BB962C8B-B14F-4D97-AF65-F5344CB8AC3E}">
        <p14:creationId xmlns:p14="http://schemas.microsoft.com/office/powerpoint/2010/main" val="4001773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kumimoji="1">
                <a:solidFill>
                  <a:schemeClr val="tx1"/>
                </a:solidFill>
                <a:latin typeface="Arial" pitchFamily="34" charset="0"/>
                <a:ea typeface="ＭＳ Ｐゴシック" pitchFamily="50" charset="-128"/>
              </a:defRPr>
            </a:lvl1pPr>
            <a:lvl2pPr marL="774021" indent="-297699" eaLnBrk="0" hangingPunct="0">
              <a:defRPr kumimoji="1">
                <a:solidFill>
                  <a:schemeClr val="tx1"/>
                </a:solidFill>
                <a:latin typeface="Arial" pitchFamily="34" charset="0"/>
                <a:ea typeface="ＭＳ Ｐゴシック" pitchFamily="50" charset="-128"/>
              </a:defRPr>
            </a:lvl2pPr>
            <a:lvl3pPr marL="1190801" indent="-238161" eaLnBrk="0" hangingPunct="0">
              <a:defRPr kumimoji="1">
                <a:solidFill>
                  <a:schemeClr val="tx1"/>
                </a:solidFill>
                <a:latin typeface="Arial" pitchFamily="34" charset="0"/>
                <a:ea typeface="ＭＳ Ｐゴシック" pitchFamily="50" charset="-128"/>
              </a:defRPr>
            </a:lvl3pPr>
            <a:lvl4pPr marL="1667122" indent="-238161" eaLnBrk="0" hangingPunct="0">
              <a:defRPr kumimoji="1">
                <a:solidFill>
                  <a:schemeClr val="tx1"/>
                </a:solidFill>
                <a:latin typeface="Arial" pitchFamily="34" charset="0"/>
                <a:ea typeface="ＭＳ Ｐゴシック" pitchFamily="50" charset="-128"/>
              </a:defRPr>
            </a:lvl4pPr>
            <a:lvl5pPr marL="2143442" indent="-238161" eaLnBrk="0" hangingPunct="0">
              <a:defRPr kumimoji="1">
                <a:solidFill>
                  <a:schemeClr val="tx1"/>
                </a:solidFill>
                <a:latin typeface="Arial" pitchFamily="34" charset="0"/>
                <a:ea typeface="ＭＳ Ｐゴシック" pitchFamily="50" charset="-128"/>
              </a:defRPr>
            </a:lvl5pPr>
            <a:lvl6pPr marL="2619764" indent="-238161"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96083" indent="-238161"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572403" indent="-238161"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048724" indent="-238161"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E667AAE0-A873-4B31-A7D4-E51269AEDAE1}" type="slidenum">
              <a:rPr lang="en-US" altLang="ja-JP"/>
              <a:pPr eaLnBrk="1" hangingPunct="1"/>
              <a:t>13</a:t>
            </a:fld>
            <a:endParaRPr lang="en-US" altLang="ja-JP"/>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898105" y="4686499"/>
            <a:ext cx="4939559" cy="4439841"/>
          </a:xfrm>
          <a:noFill/>
        </p:spPr>
        <p:txBody>
          <a:bodyPr/>
          <a:lstStyle/>
          <a:p>
            <a:pPr rtl="0"/>
            <a:r>
              <a:rPr lang="ja-JP" altLang="en-US" dirty="0" smtClean="0"/>
              <a:t>むし歯の４つの原因と対策</a:t>
            </a:r>
            <a:endParaRPr lang="en-US" altLang="ja-JP" dirty="0" smtClean="0"/>
          </a:p>
          <a:p>
            <a:pPr rtl="0"/>
            <a:endParaRPr lang="ja-JP" altLang="en-US" dirty="0" smtClean="0"/>
          </a:p>
          <a:p>
            <a:pPr rtl="0"/>
            <a:r>
              <a:rPr lang="ja-JP" altLang="en-US" dirty="0" smtClean="0"/>
              <a:t>　むし歯ができる原因とその対策についてのまとめです。</a:t>
            </a:r>
            <a:endParaRPr lang="en-US" altLang="ja-JP" dirty="0" smtClean="0"/>
          </a:p>
          <a:p>
            <a:pPr rtl="0"/>
            <a:endParaRPr lang="ja-JP" altLang="en-US" dirty="0" smtClean="0"/>
          </a:p>
          <a:p>
            <a:pPr rtl="0"/>
            <a:r>
              <a:rPr lang="ja-JP" altLang="en-US" dirty="0" smtClean="0"/>
              <a:t>●細菌（プラーク）</a:t>
            </a:r>
          </a:p>
          <a:p>
            <a:pPr rtl="0"/>
            <a:r>
              <a:rPr lang="ja-JP" altLang="en-US" dirty="0" smtClean="0"/>
              <a:t>　むし歯は、ミュータンス菌と呼ばれる細菌が主因となって発生します。その対策は、歯みがきです。ていねいにしっかりプラークコントロールできるようになりましょう。</a:t>
            </a:r>
            <a:endParaRPr lang="en-US" altLang="ja-JP" dirty="0" smtClean="0"/>
          </a:p>
          <a:p>
            <a:pPr rtl="0"/>
            <a:endParaRPr lang="ja-JP" altLang="en-US" dirty="0" smtClean="0"/>
          </a:p>
          <a:p>
            <a:pPr rtl="0"/>
            <a:r>
              <a:rPr lang="ja-JP" altLang="en-US" dirty="0" smtClean="0"/>
              <a:t>●歯の強さ、つばの量や質</a:t>
            </a:r>
          </a:p>
          <a:p>
            <a:pPr rtl="0"/>
            <a:r>
              <a:rPr lang="ja-JP" altLang="en-US" dirty="0" smtClean="0"/>
              <a:t>　歯の質や、噛む面の溝の形態などが関係します。</a:t>
            </a:r>
          </a:p>
          <a:p>
            <a:pPr rtl="0"/>
            <a:r>
              <a:rPr lang="ja-JP" altLang="en-US" dirty="0" smtClean="0"/>
              <a:t>　よく噛んで唾液を一杯出す事は、むし歯の予防につながります。また、フッ化物配合歯みがき剤などのフッ化物の利用、歯科医院でのシーラント処理なども予防効果が期待されます。</a:t>
            </a:r>
            <a:endParaRPr lang="en-US" altLang="ja-JP" dirty="0" smtClean="0"/>
          </a:p>
          <a:p>
            <a:pPr rtl="0"/>
            <a:endParaRPr lang="ja-JP" altLang="en-US" dirty="0" smtClean="0"/>
          </a:p>
          <a:p>
            <a:pPr rtl="0"/>
            <a:r>
              <a:rPr lang="zh-TW" altLang="en-US" dirty="0" smtClean="0">
                <a:latin typeface="ＭＳ Ｐゴシック 本文"/>
              </a:rPr>
              <a:t>●間食（炭水化物、砂糖）</a:t>
            </a:r>
          </a:p>
          <a:p>
            <a:pPr rtl="0"/>
            <a:r>
              <a:rPr lang="ja-JP" altLang="en-US" dirty="0" smtClean="0"/>
              <a:t>　炭水化物、特に砂糖などは「プラークを作る材料になる」「細菌が酸を作る材料になる」などの原因をつくります。</a:t>
            </a:r>
          </a:p>
          <a:p>
            <a:pPr rtl="0"/>
            <a:r>
              <a:rPr lang="ja-JP" altLang="en-US" dirty="0" smtClean="0"/>
              <a:t>　間食のとり方、食べ物などには注意が必要です。</a:t>
            </a:r>
          </a:p>
          <a:p>
            <a:pPr rtl="0"/>
            <a:r>
              <a:rPr lang="ja-JP" altLang="en-US" dirty="0" smtClean="0"/>
              <a:t>　甘いものを食べるときは、だらだらと食べず、飲み物はお茶や水にするなど食べ合わせも考えましょう。</a:t>
            </a:r>
            <a:endParaRPr lang="en-US" altLang="ja-JP" dirty="0" smtClean="0"/>
          </a:p>
          <a:p>
            <a:pPr rtl="0"/>
            <a:endParaRPr lang="ja-JP" altLang="en-US" dirty="0" smtClean="0"/>
          </a:p>
          <a:p>
            <a:pPr rtl="0"/>
            <a:r>
              <a:rPr lang="ja-JP" altLang="en-US" dirty="0" smtClean="0"/>
              <a:t>●時間</a:t>
            </a:r>
          </a:p>
          <a:p>
            <a:pPr rtl="0"/>
            <a:r>
              <a:rPr lang="ja-JP" altLang="en-US" dirty="0" smtClean="0"/>
              <a:t>　寝る前に甘いものを食べそのまま寝ると、唾液の分泌も少なくなるため、むし歯ができやすくなります。</a:t>
            </a:r>
          </a:p>
          <a:p>
            <a:pPr rtl="0"/>
            <a:r>
              <a:rPr lang="ja-JP" altLang="en-US" dirty="0" smtClean="0"/>
              <a:t>　歯をみがいた後は飲食しないようにしましょう。</a:t>
            </a:r>
            <a:endParaRPr lang="ja-JP" altLang="ja-JP" dirty="0" smtClean="0"/>
          </a:p>
        </p:txBody>
      </p:sp>
    </p:spTree>
    <p:extLst>
      <p:ext uri="{BB962C8B-B14F-4D97-AF65-F5344CB8AC3E}">
        <p14:creationId xmlns:p14="http://schemas.microsoft.com/office/powerpoint/2010/main" val="2268810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lang="ja-JP" altLang="en-US" dirty="0" smtClean="0"/>
              <a:t>むし歯にならないように自分でできること</a:t>
            </a:r>
            <a:endParaRPr lang="en-US" altLang="ja-JP" dirty="0" smtClean="0"/>
          </a:p>
          <a:p>
            <a:pPr rtl="0"/>
            <a:endParaRPr lang="ja-JP" altLang="en-US" dirty="0" smtClean="0"/>
          </a:p>
          <a:p>
            <a:pPr rtl="0"/>
            <a:r>
              <a:rPr lang="ja-JP" altLang="en-US" dirty="0" smtClean="0"/>
              <a:t>　むし歯にしないために自分でできることのまとめです。できるものから実行しましょう。</a:t>
            </a:r>
            <a:endParaRPr lang="en-US" altLang="ja-JP" dirty="0" smtClean="0"/>
          </a:p>
          <a:p>
            <a:pPr rtl="0"/>
            <a:endParaRPr lang="ja-JP" altLang="en-US" dirty="0" smtClean="0"/>
          </a:p>
          <a:p>
            <a:pPr rtl="0"/>
            <a:r>
              <a:rPr lang="ja-JP" altLang="en-US" dirty="0" smtClean="0"/>
              <a:t>●歯みがきは寝る前にていねいに時間をかけてやりましょう。新しく生える歯は、みがきづらいので保護者の仕上げみがきが必要となります。</a:t>
            </a:r>
          </a:p>
          <a:p>
            <a:pPr rtl="0"/>
            <a:r>
              <a:rPr lang="ja-JP" altLang="en-US" dirty="0" smtClean="0"/>
              <a:t>　歯と歯の間、歯と歯肉の間、奥歯の溝を良くみがきましょう。歯と歯の間は、デンタルフロスが有効です。</a:t>
            </a:r>
          </a:p>
          <a:p>
            <a:pPr rtl="0"/>
            <a:r>
              <a:rPr lang="ja-JP" altLang="en-US" dirty="0" smtClean="0"/>
              <a:t>　フッ化物配合歯みがき剤の使用も有効です。うがいは１回程度、何回もやらないようにしましょう。</a:t>
            </a:r>
          </a:p>
          <a:p>
            <a:pPr rtl="0"/>
            <a:r>
              <a:rPr lang="ja-JP" altLang="en-US" dirty="0" smtClean="0"/>
              <a:t>●甘いお菓子や飲み物は、一日に食べる回数を決めてだらだらと長時間食べないようにしましょう。甘いお菓子とお茶など食べ合わせを考えましょう。</a:t>
            </a:r>
          </a:p>
          <a:p>
            <a:pPr rtl="0"/>
            <a:r>
              <a:rPr lang="ja-JP" altLang="en-US" dirty="0" smtClean="0"/>
              <a:t>　緑茶や紅茶には、プラークを弱らせるポリフェノールが含まれています。砂糖を入れずに飲みましょう。</a:t>
            </a:r>
          </a:p>
          <a:p>
            <a:pPr rtl="0"/>
            <a:r>
              <a:rPr lang="ja-JP" altLang="en-US" dirty="0" smtClean="0"/>
              <a:t>●規則正しい生活が大切です。よい生活リズムを身につけましょう。</a:t>
            </a:r>
          </a:p>
          <a:p>
            <a:pPr rtl="0"/>
            <a:r>
              <a:rPr lang="ja-JP" altLang="en-US" dirty="0" smtClean="0"/>
              <a:t>●よく噛むことで、唾液が出て、消化を助け、飲みこみをしやすくします。また、唾液には、むし歯予防効果もあります。</a:t>
            </a:r>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14</a:t>
            </a:fld>
            <a:endParaRPr kumimoji="1" lang="ja-JP" altLang="en-US"/>
          </a:p>
        </p:txBody>
      </p:sp>
    </p:spTree>
    <p:extLst>
      <p:ext uri="{BB962C8B-B14F-4D97-AF65-F5344CB8AC3E}">
        <p14:creationId xmlns:p14="http://schemas.microsoft.com/office/powerpoint/2010/main" val="46247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lang="ja-JP" altLang="en-US" dirty="0" smtClean="0"/>
              <a:t>むし歯にならないように歯科医院で出来ること</a:t>
            </a:r>
            <a:endParaRPr lang="en-US" altLang="ja-JP" dirty="0" smtClean="0"/>
          </a:p>
          <a:p>
            <a:pPr rtl="0"/>
            <a:endParaRPr lang="ja-JP" altLang="en-US" dirty="0" smtClean="0"/>
          </a:p>
          <a:p>
            <a:pPr rtl="0"/>
            <a:r>
              <a:rPr lang="ja-JP" altLang="en-US" dirty="0" smtClean="0"/>
              <a:t>●むし歯の進行を予防する方法で、歯医者さんといっしょにすることのまとめです。</a:t>
            </a:r>
            <a:endParaRPr lang="en-US" altLang="ja-JP" dirty="0" smtClean="0"/>
          </a:p>
          <a:p>
            <a:pPr rtl="0"/>
            <a:endParaRPr lang="ja-JP" altLang="en-US" dirty="0" smtClean="0"/>
          </a:p>
          <a:p>
            <a:pPr rtl="0"/>
            <a:r>
              <a:rPr lang="en-US" altLang="ja-JP" dirty="0" smtClean="0"/>
              <a:t>※</a:t>
            </a:r>
            <a:r>
              <a:rPr lang="ja-JP" altLang="en-US" dirty="0" smtClean="0"/>
              <a:t>シーラント　奥歯の溝をふさいで、むし歯を予防します。永久歯の奥歯が生えてきたら歯科医院で行いましょう。</a:t>
            </a:r>
          </a:p>
          <a:p>
            <a:pPr rtl="0"/>
            <a:r>
              <a:rPr lang="ja-JP" altLang="en-US" dirty="0" smtClean="0"/>
              <a:t>　子どものむし歯は８０％が永久歯の溝から発生します。</a:t>
            </a:r>
            <a:endParaRPr lang="ja-JP" altLang="en-US" dirty="0"/>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15</a:t>
            </a:fld>
            <a:endParaRPr kumimoji="1" lang="ja-JP" altLang="en-US"/>
          </a:p>
        </p:txBody>
      </p:sp>
    </p:spTree>
    <p:extLst>
      <p:ext uri="{BB962C8B-B14F-4D97-AF65-F5344CB8AC3E}">
        <p14:creationId xmlns:p14="http://schemas.microsoft.com/office/powerpoint/2010/main" val="364587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rtl="0"/>
            <a:r>
              <a:rPr lang="ja-JP" altLang="en-US" dirty="0" smtClean="0"/>
              <a:t>むし歯ってなんだろう？</a:t>
            </a:r>
            <a:endParaRPr lang="en-US" altLang="ja-JP" dirty="0" smtClean="0"/>
          </a:p>
          <a:p>
            <a:pPr rtl="0"/>
            <a:endParaRPr lang="ja-JP" altLang="en-US" dirty="0" smtClean="0"/>
          </a:p>
          <a:p>
            <a:pPr rtl="0"/>
            <a:r>
              <a:rPr lang="ja-JP" altLang="en-US" dirty="0" smtClean="0"/>
              <a:t>　むし歯は歯の表面が溶けて、穴ができる病気です。一度穴があいてしまうと、二度と元の状態には戻りません。</a:t>
            </a:r>
            <a:endParaRPr lang="en-US" altLang="ja-JP" dirty="0" smtClean="0"/>
          </a:p>
          <a:p>
            <a:pPr rtl="0"/>
            <a:endParaRPr lang="ja-JP" altLang="en-US" dirty="0" smtClean="0"/>
          </a:p>
          <a:p>
            <a:pPr rtl="0"/>
            <a:r>
              <a:rPr lang="ja-JP" altLang="en-US" dirty="0" smtClean="0"/>
              <a:t>●前歯のわきにむし歯ができています。穴があいていて、表面は茶色の色をしています。</a:t>
            </a:r>
          </a:p>
          <a:p>
            <a:pPr rtl="0"/>
            <a:r>
              <a:rPr lang="ja-JP" altLang="en-US" dirty="0" smtClean="0"/>
              <a:t>●もっと進行したむし歯です。歯と歯の間が大きな穴になっています。歯の表面には、ねばねばしたようなものが付いていますね。歯肉も赤く腫れています。</a:t>
            </a:r>
          </a:p>
          <a:p>
            <a:pPr rtl="0"/>
            <a:r>
              <a:rPr lang="ja-JP" altLang="en-US" dirty="0" smtClean="0"/>
              <a:t>●奥の歯に黒い穴があります。白い材料を詰めた後に、周りからむし歯になりました。</a:t>
            </a:r>
          </a:p>
          <a:p>
            <a:pPr rtl="0"/>
            <a:r>
              <a:rPr lang="ja-JP" altLang="en-US" dirty="0" smtClean="0"/>
              <a:t>●上の方の歯が無くなって、根だけがのこっています。表面は黒くなっています。このようになると歯を抜くようになる可能性も出てきます。</a:t>
            </a:r>
            <a:endParaRPr lang="ja-JP" altLang="en-US" dirty="0"/>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2</a:t>
            </a:fld>
            <a:endParaRPr kumimoji="1" lang="ja-JP" altLang="en-US"/>
          </a:p>
        </p:txBody>
      </p:sp>
    </p:spTree>
    <p:extLst>
      <p:ext uri="{BB962C8B-B14F-4D97-AF65-F5344CB8AC3E}">
        <p14:creationId xmlns:p14="http://schemas.microsoft.com/office/powerpoint/2010/main" val="344434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344DF-4879-42E7-B39E-34630504DD69}" type="slidenum">
              <a:rPr lang="en-US" altLang="ja-JP"/>
              <a:pPr/>
              <a:t>3</a:t>
            </a:fld>
            <a:endParaRPr lang="en-US" altLang="ja-JP"/>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rtl="0"/>
            <a:r>
              <a:rPr lang="ja-JP" altLang="en-US" dirty="0" smtClean="0"/>
              <a:t>どうしてむし歯になるのだろう？</a:t>
            </a:r>
            <a:endParaRPr lang="en-US" altLang="ja-JP" dirty="0" smtClean="0"/>
          </a:p>
          <a:p>
            <a:pPr rtl="0"/>
            <a:endParaRPr lang="ja-JP" altLang="en-US" dirty="0" smtClean="0"/>
          </a:p>
          <a:p>
            <a:pPr rtl="0"/>
            <a:r>
              <a:rPr lang="ja-JP" altLang="en-US" dirty="0" smtClean="0"/>
              <a:t>　むし歯の成因には、プラークとそれがつくり出す酸が関わっています。</a:t>
            </a:r>
            <a:endParaRPr lang="en-US" altLang="ja-JP" dirty="0" smtClean="0"/>
          </a:p>
          <a:p>
            <a:pPr rtl="0"/>
            <a:endParaRPr lang="ja-JP" altLang="en-US" dirty="0" smtClean="0"/>
          </a:p>
          <a:p>
            <a:pPr rtl="0"/>
            <a:r>
              <a:rPr lang="ja-JP" altLang="en-US" dirty="0" smtClean="0"/>
              <a:t>●歯の表面には、</a:t>
            </a:r>
            <a:r>
              <a:rPr lang="ja-JP" altLang="en-US" dirty="0" err="1" smtClean="0"/>
              <a:t>いろいろなばい</a:t>
            </a:r>
            <a:r>
              <a:rPr lang="ja-JP" altLang="en-US" dirty="0" smtClean="0"/>
              <a:t>菌が住んでいます。そのかたまりをプラークと言います。</a:t>
            </a:r>
          </a:p>
          <a:p>
            <a:pPr rtl="0"/>
            <a:r>
              <a:rPr lang="ja-JP" altLang="en-US" dirty="0" smtClean="0"/>
              <a:t>●プラークの中のミュータンスなどのむし歯菌が、糖分を栄養にして「酸」をつくりだします。</a:t>
            </a:r>
          </a:p>
          <a:p>
            <a:pPr rtl="0"/>
            <a:r>
              <a:rPr lang="ja-JP" altLang="en-US" dirty="0" smtClean="0"/>
              <a:t>●そのような状態が長くつづくと、硬い歯の表面が溶けて穴になっていきます。この歯に穴ができた状態をむし歯と言います。</a:t>
            </a:r>
            <a:endParaRPr lang="en-US" altLang="ja-JP" dirty="0" smtClean="0"/>
          </a:p>
          <a:p>
            <a:pPr rtl="0"/>
            <a:endParaRPr lang="ja-JP" altLang="en-US" dirty="0" smtClean="0"/>
          </a:p>
          <a:p>
            <a:pPr rtl="0"/>
            <a:r>
              <a:rPr lang="ja-JP" altLang="en-US" dirty="0" smtClean="0"/>
              <a:t>＊プラークとは、歯に</a:t>
            </a:r>
            <a:r>
              <a:rPr lang="ja-JP" altLang="en-US" dirty="0" err="1" smtClean="0"/>
              <a:t>付いた食べかすと</a:t>
            </a:r>
            <a:r>
              <a:rPr lang="ja-JP" altLang="en-US" dirty="0" smtClean="0"/>
              <a:t>思われがちですが、実際は、むし歯菌や歯周病菌のかたまりです。プラーク</a:t>
            </a:r>
            <a:r>
              <a:rPr lang="en-US" altLang="ja-JP" dirty="0" smtClean="0"/>
              <a:t>1</a:t>
            </a:r>
            <a:r>
              <a:rPr lang="ja-JP" altLang="en-US" dirty="0" smtClean="0"/>
              <a:t>ｍｇ に</a:t>
            </a:r>
            <a:r>
              <a:rPr lang="en-US" altLang="ja-JP" dirty="0" smtClean="0"/>
              <a:t>1</a:t>
            </a:r>
            <a:r>
              <a:rPr lang="ja-JP" altLang="en-US" dirty="0" smtClean="0"/>
              <a:t>億以上の細菌がいると言われています</a:t>
            </a:r>
            <a:r>
              <a:rPr kumimoji="1" lang="ja-JP" altLang="en-US" sz="1200" b="0" i="0" u="none" strike="noStrike" kern="1200" baseline="30000" dirty="0" smtClean="0">
                <a:solidFill>
                  <a:schemeClr val="tx1"/>
                </a:solidFill>
                <a:latin typeface="+mn-lt"/>
                <a:ea typeface="+mn-ea"/>
                <a:cs typeface="+mn-cs"/>
              </a:rPr>
              <a:t>。</a:t>
            </a:r>
            <a:endParaRPr lang="ja-JP" altLang="en-US" sz="1000" dirty="0"/>
          </a:p>
        </p:txBody>
      </p:sp>
    </p:spTree>
    <p:extLst>
      <p:ext uri="{BB962C8B-B14F-4D97-AF65-F5344CB8AC3E}">
        <p14:creationId xmlns:p14="http://schemas.microsoft.com/office/powerpoint/2010/main" val="130287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rtl="0"/>
            <a:r>
              <a:rPr lang="ja-JP" altLang="en-US" dirty="0" smtClean="0"/>
              <a:t>プラークってなんだろう？</a:t>
            </a:r>
            <a:endParaRPr lang="en-US" altLang="ja-JP" dirty="0" smtClean="0"/>
          </a:p>
          <a:p>
            <a:pPr rtl="0"/>
            <a:endParaRPr lang="ja-JP" altLang="en-US" dirty="0" smtClean="0"/>
          </a:p>
          <a:p>
            <a:pPr rtl="0"/>
            <a:r>
              <a:rPr lang="ja-JP" altLang="en-US" dirty="0" smtClean="0"/>
              <a:t>　歯の表面に付着したプラークを観察してみましょう。</a:t>
            </a:r>
            <a:endParaRPr lang="en-US" altLang="ja-JP" dirty="0" smtClean="0"/>
          </a:p>
          <a:p>
            <a:pPr rtl="0"/>
            <a:endParaRPr lang="ja-JP" altLang="en-US" dirty="0" smtClean="0"/>
          </a:p>
          <a:p>
            <a:pPr rtl="0"/>
            <a:r>
              <a:rPr lang="ja-JP" altLang="en-US" dirty="0" smtClean="0"/>
              <a:t>●歯と歯の間や、歯と歯肉の間を歯医者さんで使う器具でなぞってみると、</a:t>
            </a:r>
          </a:p>
          <a:p>
            <a:pPr rtl="0"/>
            <a:r>
              <a:rPr lang="ja-JP" altLang="en-US" dirty="0" smtClean="0"/>
              <a:t>●器具の先端に、何か白いものが採れました。</a:t>
            </a:r>
          </a:p>
          <a:p>
            <a:pPr rtl="0"/>
            <a:r>
              <a:rPr lang="ja-JP" altLang="en-US" dirty="0" smtClean="0"/>
              <a:t>●これを染めだすことのできる「染めだし液」で染めてみると</a:t>
            </a:r>
          </a:p>
          <a:p>
            <a:pPr rtl="0"/>
            <a:r>
              <a:rPr lang="ja-JP" altLang="en-US" dirty="0" smtClean="0"/>
              <a:t>●歯と歯の間や、歯と歯肉の間が、赤く染まっています。</a:t>
            </a:r>
            <a:endParaRPr lang="en-US" altLang="ja-JP" dirty="0" smtClean="0"/>
          </a:p>
          <a:p>
            <a:pPr rtl="0"/>
            <a:endParaRPr lang="ja-JP" altLang="en-US" dirty="0" smtClean="0"/>
          </a:p>
          <a:p>
            <a:pPr rtl="0"/>
            <a:r>
              <a:rPr lang="ja-JP" altLang="en-US" dirty="0" smtClean="0"/>
              <a:t>　この染まったものが、</a:t>
            </a:r>
            <a:r>
              <a:rPr lang="ja-JP" altLang="en-US" u="sng" dirty="0" smtClean="0"/>
              <a:t>プラーク（ばい菌のかたまり）</a:t>
            </a:r>
            <a:r>
              <a:rPr lang="ja-JP" altLang="en-US" dirty="0" smtClean="0"/>
              <a:t>なのです。</a:t>
            </a:r>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4</a:t>
            </a:fld>
            <a:endParaRPr kumimoji="1" lang="ja-JP" altLang="en-US"/>
          </a:p>
        </p:txBody>
      </p:sp>
    </p:spTree>
    <p:extLst>
      <p:ext uri="{BB962C8B-B14F-4D97-AF65-F5344CB8AC3E}">
        <p14:creationId xmlns:p14="http://schemas.microsoft.com/office/powerpoint/2010/main" val="308685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lang="ja-JP" altLang="en-US" dirty="0" smtClean="0"/>
              <a:t>プラークを顕微鏡で見てみよう</a:t>
            </a:r>
            <a:endParaRPr lang="en-US" altLang="ja-JP" dirty="0" smtClean="0"/>
          </a:p>
          <a:p>
            <a:pPr rtl="0"/>
            <a:endParaRPr lang="ja-JP" altLang="en-US" dirty="0" smtClean="0"/>
          </a:p>
          <a:p>
            <a:pPr rtl="0"/>
            <a:r>
              <a:rPr lang="ja-JP" altLang="en-US" dirty="0" smtClean="0"/>
              <a:t>　プラークの様子を位相差顕微鏡で観察してみましょう。</a:t>
            </a:r>
            <a:endParaRPr lang="en-US" altLang="ja-JP" dirty="0" smtClean="0"/>
          </a:p>
          <a:p>
            <a:pPr rtl="0"/>
            <a:endParaRPr lang="ja-JP" altLang="en-US" dirty="0" smtClean="0"/>
          </a:p>
          <a:p>
            <a:pPr rtl="0"/>
            <a:r>
              <a:rPr lang="ja-JP" altLang="en-US" smtClean="0"/>
              <a:t>　糸状</a:t>
            </a:r>
            <a:r>
              <a:rPr lang="ja-JP" altLang="en-US" dirty="0" smtClean="0"/>
              <a:t>菌・球菌・桿菌・スピロヘータなど多くの種類の</a:t>
            </a:r>
            <a:r>
              <a:rPr lang="ja-JP" altLang="en-US" dirty="0" err="1" smtClean="0"/>
              <a:t>ばい</a:t>
            </a:r>
            <a:r>
              <a:rPr lang="ja-JP" altLang="en-US" dirty="0" smtClean="0"/>
              <a:t>菌がいます。</a:t>
            </a:r>
          </a:p>
          <a:p>
            <a:pPr rtl="0"/>
            <a:r>
              <a:rPr lang="ja-JP" altLang="en-US" dirty="0" smtClean="0"/>
              <a:t>　この中に、むし歯の原因菌であるミュータンス菌もいます。</a:t>
            </a:r>
            <a:endParaRPr lang="ja-JP" altLang="en-US" dirty="0"/>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5</a:t>
            </a:fld>
            <a:endParaRPr kumimoji="1" lang="ja-JP" altLang="en-US"/>
          </a:p>
        </p:txBody>
      </p:sp>
    </p:spTree>
    <p:extLst>
      <p:ext uri="{BB962C8B-B14F-4D97-AF65-F5344CB8AC3E}">
        <p14:creationId xmlns:p14="http://schemas.microsoft.com/office/powerpoint/2010/main" val="2712399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a:ln/>
        </p:spPr>
      </p:sp>
      <p:sp>
        <p:nvSpPr>
          <p:cNvPr id="7065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ja-JP" altLang="en-US" dirty="0" smtClean="0"/>
              <a:t>歯と口の中のふしぎ</a:t>
            </a:r>
            <a:endParaRPr lang="en-US" altLang="ja-JP" dirty="0" smtClean="0"/>
          </a:p>
          <a:p>
            <a:pPr rtl="0"/>
            <a:endParaRPr lang="ja-JP" altLang="en-US" dirty="0" smtClean="0"/>
          </a:p>
          <a:p>
            <a:pPr rtl="0"/>
            <a:r>
              <a:rPr lang="ja-JP" altLang="en-US" dirty="0" smtClean="0"/>
              <a:t>　日常繰り返されている歯の表面の様子です。</a:t>
            </a:r>
            <a:endParaRPr lang="en-US" altLang="ja-JP" dirty="0" smtClean="0"/>
          </a:p>
          <a:p>
            <a:pPr rtl="0"/>
            <a:endParaRPr lang="ja-JP" altLang="en-US" dirty="0" smtClean="0"/>
          </a:p>
          <a:p>
            <a:pPr rtl="0"/>
            <a:r>
              <a:rPr lang="ja-JP" altLang="en-US" dirty="0" smtClean="0"/>
              <a:t>●歯の表面に付いた汚れはプラークと呼ばれます。</a:t>
            </a:r>
          </a:p>
          <a:p>
            <a:pPr rtl="0"/>
            <a:r>
              <a:rPr lang="ja-JP" altLang="en-US" dirty="0" smtClean="0"/>
              <a:t>●そのプラークの中にはミュータンス菌などと呼ばれるむし歯菌がいて、甘いものをエネルギーにして、歯を溶かす酸を作ります。</a:t>
            </a:r>
          </a:p>
          <a:p>
            <a:pPr rtl="0"/>
            <a:r>
              <a:rPr lang="ja-JP" altLang="en-US" dirty="0" smtClean="0"/>
              <a:t>●これが原因で、歯からカルシウムやリンという成分が溶けていくことを、難しい言葉で「脱灰（だっかい）」と言います。</a:t>
            </a:r>
          </a:p>
        </p:txBody>
      </p:sp>
      <p:sp>
        <p:nvSpPr>
          <p:cNvPr id="7066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kumimoji="1" sz="2400">
                <a:solidFill>
                  <a:schemeClr val="tx1"/>
                </a:solidFill>
                <a:latin typeface="ＤＦＰ平成ゴシック体W5" charset="-128"/>
                <a:ea typeface="ＤＦＰ平成ゴシック体W5" charset="-128"/>
              </a:defRPr>
            </a:lvl1pPr>
            <a:lvl2pPr marL="742950" indent="-285750" defTabSz="955675" eaLnBrk="0" hangingPunct="0">
              <a:defRPr kumimoji="1" sz="2400">
                <a:solidFill>
                  <a:schemeClr val="tx1"/>
                </a:solidFill>
                <a:latin typeface="ＤＦＰ平成ゴシック体W5" charset="-128"/>
                <a:ea typeface="ＤＦＰ平成ゴシック体W5" charset="-128"/>
              </a:defRPr>
            </a:lvl2pPr>
            <a:lvl3pPr marL="1143000" indent="-228600" defTabSz="955675" eaLnBrk="0" hangingPunct="0">
              <a:defRPr kumimoji="1" sz="2400">
                <a:solidFill>
                  <a:schemeClr val="tx1"/>
                </a:solidFill>
                <a:latin typeface="ＤＦＰ平成ゴシック体W5" charset="-128"/>
                <a:ea typeface="ＤＦＰ平成ゴシック体W5" charset="-128"/>
              </a:defRPr>
            </a:lvl3pPr>
            <a:lvl4pPr marL="1600200" indent="-228600" defTabSz="955675" eaLnBrk="0" hangingPunct="0">
              <a:defRPr kumimoji="1" sz="2400">
                <a:solidFill>
                  <a:schemeClr val="tx1"/>
                </a:solidFill>
                <a:latin typeface="ＤＦＰ平成ゴシック体W5" charset="-128"/>
                <a:ea typeface="ＤＦＰ平成ゴシック体W5" charset="-128"/>
              </a:defRPr>
            </a:lvl4pPr>
            <a:lvl5pPr marL="2057400" indent="-228600" defTabSz="955675" eaLnBrk="0" hangingPunct="0">
              <a:defRPr kumimoji="1" sz="2400">
                <a:solidFill>
                  <a:schemeClr val="tx1"/>
                </a:solidFill>
                <a:latin typeface="ＤＦＰ平成ゴシック体W5" charset="-128"/>
                <a:ea typeface="ＤＦＰ平成ゴシック体W5" charset="-128"/>
              </a:defRPr>
            </a:lvl5pPr>
            <a:lvl6pPr marL="2514600" indent="-228600" algn="ctr" defTabSz="955675" eaLnBrk="0" fontAlgn="base" hangingPunct="0">
              <a:spcBef>
                <a:spcPct val="0"/>
              </a:spcBef>
              <a:spcAft>
                <a:spcPct val="0"/>
              </a:spcAft>
              <a:defRPr kumimoji="1" sz="2400">
                <a:solidFill>
                  <a:schemeClr val="tx1"/>
                </a:solidFill>
                <a:latin typeface="ＤＦＰ平成ゴシック体W5" charset="-128"/>
                <a:ea typeface="ＤＦＰ平成ゴシック体W5" charset="-128"/>
              </a:defRPr>
            </a:lvl6pPr>
            <a:lvl7pPr marL="2971800" indent="-228600" algn="ctr" defTabSz="955675" eaLnBrk="0" fontAlgn="base" hangingPunct="0">
              <a:spcBef>
                <a:spcPct val="0"/>
              </a:spcBef>
              <a:spcAft>
                <a:spcPct val="0"/>
              </a:spcAft>
              <a:defRPr kumimoji="1" sz="2400">
                <a:solidFill>
                  <a:schemeClr val="tx1"/>
                </a:solidFill>
                <a:latin typeface="ＤＦＰ平成ゴシック体W5" charset="-128"/>
                <a:ea typeface="ＤＦＰ平成ゴシック体W5" charset="-128"/>
              </a:defRPr>
            </a:lvl7pPr>
            <a:lvl8pPr marL="3429000" indent="-228600" algn="ctr" defTabSz="955675" eaLnBrk="0" fontAlgn="base" hangingPunct="0">
              <a:spcBef>
                <a:spcPct val="0"/>
              </a:spcBef>
              <a:spcAft>
                <a:spcPct val="0"/>
              </a:spcAft>
              <a:defRPr kumimoji="1" sz="2400">
                <a:solidFill>
                  <a:schemeClr val="tx1"/>
                </a:solidFill>
                <a:latin typeface="ＤＦＰ平成ゴシック体W5" charset="-128"/>
                <a:ea typeface="ＤＦＰ平成ゴシック体W5" charset="-128"/>
              </a:defRPr>
            </a:lvl8pPr>
            <a:lvl9pPr marL="3886200" indent="-228600" algn="ctr" defTabSz="955675" eaLnBrk="0" fontAlgn="base" hangingPunct="0">
              <a:spcBef>
                <a:spcPct val="0"/>
              </a:spcBef>
              <a:spcAft>
                <a:spcPct val="0"/>
              </a:spcAft>
              <a:defRPr kumimoji="1" sz="2400">
                <a:solidFill>
                  <a:schemeClr val="tx1"/>
                </a:solidFill>
                <a:latin typeface="ＤＦＰ平成ゴシック体W5" charset="-128"/>
                <a:ea typeface="ＤＦＰ平成ゴシック体W5" charset="-128"/>
              </a:defRPr>
            </a:lvl9pPr>
          </a:lstStyle>
          <a:p>
            <a:pPr eaLnBrk="1" hangingPunct="1"/>
            <a:fld id="{940B2F6F-B0D9-4AC6-95DB-8F8B68327650}" type="slidenum">
              <a:rPr lang="en-US" altLang="ja-JP" sz="1300" smtClean="0">
                <a:latin typeface="Times"/>
                <a:ea typeface="Osaka" charset="-128"/>
              </a:rPr>
              <a:pPr eaLnBrk="1" hangingPunct="1"/>
              <a:t>6</a:t>
            </a:fld>
            <a:endParaRPr lang="en-US" altLang="ja-JP" sz="1300" smtClean="0">
              <a:latin typeface="Times"/>
              <a:ea typeface="Osaka" charset="-128"/>
            </a:endParaRPr>
          </a:p>
        </p:txBody>
      </p:sp>
    </p:spTree>
    <p:extLst>
      <p:ext uri="{BB962C8B-B14F-4D97-AF65-F5344CB8AC3E}">
        <p14:creationId xmlns:p14="http://schemas.microsoft.com/office/powerpoint/2010/main" val="176175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smtClean="0"/>
              <a:t>歯と口の中のふしぎ</a:t>
            </a:r>
            <a:endParaRPr lang="en-US" altLang="ja-JP" sz="1000" dirty="0" smtClean="0"/>
          </a:p>
          <a:p>
            <a:endParaRPr kumimoji="1" lang="en-US" altLang="ja-JP" sz="1000" dirty="0" smtClean="0"/>
          </a:p>
          <a:p>
            <a:pPr rtl="0"/>
            <a:r>
              <a:rPr lang="ja-JP" altLang="en-US" sz="1000" dirty="0" smtClean="0"/>
              <a:t>●でも、むし歯菌が歯を少し溶かしてもそれだけでは大きなむし歯にすぐなるわけではありません。</a:t>
            </a:r>
          </a:p>
          <a:p>
            <a:pPr rtl="0"/>
            <a:r>
              <a:rPr lang="ja-JP" altLang="en-US" sz="1000" dirty="0" smtClean="0"/>
              <a:t>●少しずつですが、お口の中の唾液、つばが歯の汚れを流してくれて、元に戻そうとしてくれます。</a:t>
            </a:r>
          </a:p>
          <a:p>
            <a:pPr rtl="0"/>
            <a:r>
              <a:rPr lang="ja-JP" altLang="en-US" sz="1000" dirty="0" smtClean="0"/>
              <a:t>●これを「再石灰化（さいせっかいか）」と言います。</a:t>
            </a:r>
            <a:endParaRPr lang="en-US" altLang="ja-JP" sz="1000" dirty="0" smtClean="0"/>
          </a:p>
          <a:p>
            <a:pPr rtl="0"/>
            <a:endParaRPr lang="ja-JP" altLang="en-US" sz="1000" dirty="0" smtClean="0"/>
          </a:p>
          <a:p>
            <a:pPr rtl="0"/>
            <a:r>
              <a:rPr lang="ja-JP" altLang="en-US" sz="1000" dirty="0" smtClean="0"/>
              <a:t>　口の中では甘い食べ物が入ってくるたびこの「脱灰」、「再石灰化」という働きが繰り返されています。</a:t>
            </a:r>
          </a:p>
          <a:p>
            <a:endParaRPr kumimoji="1" lang="en-US" altLang="ja-JP" sz="1000" dirty="0" smtClean="0"/>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7</a:t>
            </a:fld>
            <a:endParaRPr kumimoji="1" lang="ja-JP" altLang="en-US"/>
          </a:p>
        </p:txBody>
      </p:sp>
    </p:spTree>
    <p:extLst>
      <p:ext uri="{BB962C8B-B14F-4D97-AF65-F5344CB8AC3E}">
        <p14:creationId xmlns:p14="http://schemas.microsoft.com/office/powerpoint/2010/main" val="1255884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lang="ja-JP" altLang="en-US" dirty="0" smtClean="0"/>
              <a:t>むし歯と健康な歯</a:t>
            </a:r>
            <a:endParaRPr lang="en-US" altLang="ja-JP" dirty="0" smtClean="0"/>
          </a:p>
          <a:p>
            <a:pPr rtl="0"/>
            <a:endParaRPr lang="ja-JP" altLang="en-US" dirty="0" smtClean="0"/>
          </a:p>
          <a:p>
            <a:pPr rtl="0"/>
            <a:r>
              <a:rPr lang="ja-JP" altLang="en-US" dirty="0" smtClean="0"/>
              <a:t>●歯が溶けていく「脱灰」の状態が長く続くと（歯みがきをしない、甘いジュース・お菓子・飴などをだらだら食べるなど）むし歯ができていきます。</a:t>
            </a:r>
          </a:p>
          <a:p>
            <a:pPr rtl="0"/>
            <a:r>
              <a:rPr lang="ja-JP" altLang="en-US" dirty="0" smtClean="0"/>
              <a:t>●そのような状態が改善されると、元どおりになろうとする「再石灰化」が働きが強まり健康な状態が維持されます。</a:t>
            </a:r>
            <a:endParaRPr lang="ja-JP" altLang="en-US" dirty="0"/>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8</a:t>
            </a:fld>
            <a:endParaRPr kumimoji="1" lang="ja-JP" altLang="en-US"/>
          </a:p>
        </p:txBody>
      </p:sp>
    </p:spTree>
    <p:extLst>
      <p:ext uri="{BB962C8B-B14F-4D97-AF65-F5344CB8AC3E}">
        <p14:creationId xmlns:p14="http://schemas.microsoft.com/office/powerpoint/2010/main" val="3756112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rtl="0"/>
            <a:r>
              <a:rPr lang="ja-JP" altLang="en-US" dirty="0" smtClean="0"/>
              <a:t>むし歯のでき始め＝</a:t>
            </a:r>
            <a:r>
              <a:rPr lang="en-US" altLang="ja-JP" dirty="0" smtClean="0"/>
              <a:t>CO(</a:t>
            </a:r>
            <a:r>
              <a:rPr lang="ja-JP" altLang="en-US" dirty="0" smtClean="0"/>
              <a:t>シーオー）</a:t>
            </a:r>
            <a:endParaRPr lang="en-US" altLang="ja-JP" dirty="0" smtClean="0"/>
          </a:p>
          <a:p>
            <a:pPr rtl="0"/>
            <a:endParaRPr lang="ja-JP" altLang="en-US" dirty="0" smtClean="0"/>
          </a:p>
          <a:p>
            <a:pPr rtl="0"/>
            <a:r>
              <a:rPr lang="ja-JP" altLang="en-US" dirty="0" smtClean="0"/>
              <a:t>　プラークが付きやすいところ、とりにくいところが「脱灰」し</a:t>
            </a:r>
            <a:r>
              <a:rPr lang="en-US" altLang="ja-JP" dirty="0" smtClean="0"/>
              <a:t>CO</a:t>
            </a:r>
            <a:r>
              <a:rPr lang="ja-JP" altLang="en-US" dirty="0" smtClean="0"/>
              <a:t>となっていきます。</a:t>
            </a:r>
          </a:p>
          <a:p>
            <a:pPr rtl="0"/>
            <a:r>
              <a:rPr lang="ja-JP" altLang="en-US" dirty="0" smtClean="0"/>
              <a:t>　学校での保健指導の対象となります。</a:t>
            </a:r>
            <a:endParaRPr lang="en-US" altLang="ja-JP" dirty="0" smtClean="0"/>
          </a:p>
          <a:p>
            <a:pPr rtl="0"/>
            <a:endParaRPr lang="ja-JP" altLang="en-US" dirty="0" smtClean="0"/>
          </a:p>
          <a:p>
            <a:pPr rtl="0"/>
            <a:r>
              <a:rPr lang="ja-JP" altLang="en-US" dirty="0" smtClean="0"/>
              <a:t>●</a:t>
            </a:r>
            <a:r>
              <a:rPr lang="en-US" altLang="ja-JP" dirty="0" smtClean="0"/>
              <a:t>CO</a:t>
            </a:r>
            <a:r>
              <a:rPr lang="ja-JP" altLang="en-US" dirty="0" smtClean="0"/>
              <a:t>とはむし歯になりかけていますが、まだ穴はあいていない状態の歯をいいます。口の中の状態を改善させることができると、健康な歯に戻ることもあります。</a:t>
            </a:r>
          </a:p>
          <a:p>
            <a:pPr rtl="0"/>
            <a:r>
              <a:rPr lang="ja-JP" altLang="en-US" dirty="0" smtClean="0"/>
              <a:t>●奥歯の噛む面の溝が、すこし茶色になっていますがまだ穴は開いていません。</a:t>
            </a:r>
          </a:p>
          <a:p>
            <a:pPr rtl="0"/>
            <a:r>
              <a:rPr lang="ja-JP" altLang="en-US" dirty="0" smtClean="0"/>
              <a:t>●歯肉の境目が、白く変色していますが、まだ穴にはなっていません。</a:t>
            </a:r>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9</a:t>
            </a:fld>
            <a:endParaRPr kumimoji="1" lang="ja-JP" altLang="en-US"/>
          </a:p>
        </p:txBody>
      </p:sp>
    </p:spTree>
    <p:extLst>
      <p:ext uri="{BB962C8B-B14F-4D97-AF65-F5344CB8AC3E}">
        <p14:creationId xmlns:p14="http://schemas.microsoft.com/office/powerpoint/2010/main" val="344887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11479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44734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69830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3329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89800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00413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55547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416655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06344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87659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31488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91582330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audio" Target="file:///C:\Users\Nozomu.T\Documents\PCG-Z1P\&#31070;&#27503;&#23398;&#27503;\&#27503;&#12392;&#12362;&#21475;&#12398;&#12362;&#35441;&#12288;&#23567;&#23398;&#20013;&#39640;&#23398;&#24180;\&#65288;&#26085;&#23398;&#27503;&#65289;\&#12416;&#12375;&#27503;&#20104;&#38450;&#22823;&#20316;&#25126;&#12540;CO&#12387;&#12390;&#12394;&#65374;&#12395;&#65311;&#12540;&#65288;&#26085;&#23398;&#27503;&#65289;\P_14_20.wav" TargetMode="Externa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79512" y="2564904"/>
            <a:ext cx="8892480" cy="1143000"/>
          </a:xfrm>
        </p:spPr>
        <p:txBody>
          <a:bodyPr>
            <a:noAutofit/>
          </a:bodyPr>
          <a:lstStyle/>
          <a:p>
            <a:r>
              <a:rPr kumimoji="1" lang="ja-JP" altLang="en-US" sz="5400" b="1" dirty="0" smtClean="0">
                <a:solidFill>
                  <a:srgbClr val="FFC000"/>
                </a:solidFill>
              </a:rPr>
              <a:t>（２）むし歯の原因とその予防</a:t>
            </a:r>
            <a:endParaRPr kumimoji="1" lang="ja-JP" altLang="en-US" sz="5400" b="1" dirty="0">
              <a:solidFill>
                <a:srgbClr val="FFC000"/>
              </a:solidFill>
            </a:endParaRPr>
          </a:p>
        </p:txBody>
      </p:sp>
      <p:sp>
        <p:nvSpPr>
          <p:cNvPr id="2" name="テキスト ボックス 1"/>
          <p:cNvSpPr txBox="1"/>
          <p:nvPr/>
        </p:nvSpPr>
        <p:spPr>
          <a:xfrm>
            <a:off x="4211960" y="2472303"/>
            <a:ext cx="1512168" cy="369332"/>
          </a:xfrm>
          <a:prstGeom prst="rect">
            <a:avLst/>
          </a:prstGeom>
          <a:noFill/>
        </p:spPr>
        <p:txBody>
          <a:bodyPr wrap="square" rtlCol="0">
            <a:spAutoFit/>
          </a:bodyPr>
          <a:lstStyle/>
          <a:p>
            <a:r>
              <a:rPr kumimoji="1" lang="ja-JP" altLang="en-US" b="1" dirty="0" smtClean="0">
                <a:solidFill>
                  <a:srgbClr val="FFC000"/>
                </a:solidFill>
              </a:rPr>
              <a:t>げ  ん  い  ん</a:t>
            </a:r>
            <a:endParaRPr kumimoji="1" lang="ja-JP" altLang="en-US" b="1" dirty="0">
              <a:solidFill>
                <a:srgbClr val="FFC000"/>
              </a:solidFill>
            </a:endParaRPr>
          </a:p>
        </p:txBody>
      </p:sp>
      <p:sp>
        <p:nvSpPr>
          <p:cNvPr id="3" name="テキスト ボックス 2"/>
          <p:cNvSpPr txBox="1"/>
          <p:nvPr/>
        </p:nvSpPr>
        <p:spPr>
          <a:xfrm>
            <a:off x="7596336" y="2472303"/>
            <a:ext cx="1368152" cy="369332"/>
          </a:xfrm>
          <a:prstGeom prst="rect">
            <a:avLst/>
          </a:prstGeom>
          <a:noFill/>
        </p:spPr>
        <p:txBody>
          <a:bodyPr wrap="square" rtlCol="0">
            <a:spAutoFit/>
          </a:bodyPr>
          <a:lstStyle/>
          <a:p>
            <a:r>
              <a:rPr lang="ja-JP" altLang="en-US" b="1" dirty="0" smtClean="0">
                <a:solidFill>
                  <a:srgbClr val="FFC000"/>
                </a:solidFill>
              </a:rPr>
              <a:t>よ      ぼ  う</a:t>
            </a:r>
            <a:endParaRPr kumimoji="1" lang="ja-JP" altLang="en-US" b="1"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44624"/>
            <a:ext cx="9144000" cy="830997"/>
          </a:xfrm>
          <a:prstGeom prst="rect">
            <a:avLst/>
          </a:prstGeom>
          <a:noFill/>
        </p:spPr>
        <p:txBody>
          <a:bodyPr wrap="square" rtlCol="0">
            <a:spAutoFit/>
          </a:bodyPr>
          <a:lstStyle/>
          <a:p>
            <a:pPr algn="ctr"/>
            <a:r>
              <a:rPr kumimoji="1" lang="ja-JP" altLang="en-US" sz="4800" b="1" dirty="0" smtClean="0">
                <a:solidFill>
                  <a:srgbClr val="FFFF00"/>
                </a:solidFill>
              </a:rPr>
              <a:t>ＣＯから健康な歯へ</a:t>
            </a:r>
            <a:endParaRPr kumimoji="1" lang="ja-JP" altLang="en-US" sz="4800" b="1" dirty="0">
              <a:solidFill>
                <a:srgbClr val="FFFF00"/>
              </a:solidFill>
            </a:endParaRPr>
          </a:p>
        </p:txBody>
      </p:sp>
      <p:sp>
        <p:nvSpPr>
          <p:cNvPr id="6" name="右矢印 5"/>
          <p:cNvSpPr/>
          <p:nvPr/>
        </p:nvSpPr>
        <p:spPr>
          <a:xfrm>
            <a:off x="4082128" y="2291206"/>
            <a:ext cx="1005823" cy="561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3" descr="C:\Users\Yamagata\Desktop\教育教材作成事業生きる力・歯と口の健康づくり資料集\ＣＯ・Ｃ\⑤-要観察歯-1-2.tif"/>
          <p:cNvPicPr>
            <a:picLocks noChangeAspect="1" noChangeArrowheads="1"/>
          </p:cNvPicPr>
          <p:nvPr/>
        </p:nvPicPr>
        <p:blipFill>
          <a:blip r:embed="rId3" cstate="print"/>
          <a:srcRect/>
          <a:stretch>
            <a:fillRect/>
          </a:stretch>
        </p:blipFill>
        <p:spPr bwMode="auto">
          <a:xfrm>
            <a:off x="5113982" y="4221088"/>
            <a:ext cx="3333483" cy="2166055"/>
          </a:xfrm>
          <a:prstGeom prst="rect">
            <a:avLst/>
          </a:prstGeom>
          <a:noFill/>
        </p:spPr>
      </p:pic>
      <p:sp>
        <p:nvSpPr>
          <p:cNvPr id="9" name="右矢印 8"/>
          <p:cNvSpPr/>
          <p:nvPr/>
        </p:nvSpPr>
        <p:spPr>
          <a:xfrm>
            <a:off x="4082128" y="4986884"/>
            <a:ext cx="1005823" cy="602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75426" y="3707740"/>
            <a:ext cx="3486852" cy="369332"/>
          </a:xfrm>
          <a:prstGeom prst="rect">
            <a:avLst/>
          </a:prstGeom>
          <a:noFill/>
        </p:spPr>
        <p:txBody>
          <a:bodyPr wrap="none" rtlCol="0">
            <a:spAutoFit/>
          </a:bodyPr>
          <a:lstStyle/>
          <a:p>
            <a:r>
              <a:rPr kumimoji="1" lang="ja-JP" altLang="en-US" b="1" dirty="0" smtClean="0"/>
              <a:t>歯肉に近いところが白くなっている</a:t>
            </a:r>
            <a:endParaRPr kumimoji="1" lang="ja-JP" altLang="en-US" b="1" dirty="0"/>
          </a:p>
        </p:txBody>
      </p:sp>
      <p:sp>
        <p:nvSpPr>
          <p:cNvPr id="12" name="テキスト ボックス 11"/>
          <p:cNvSpPr txBox="1"/>
          <p:nvPr/>
        </p:nvSpPr>
        <p:spPr>
          <a:xfrm>
            <a:off x="5113980" y="3707740"/>
            <a:ext cx="3333483" cy="369332"/>
          </a:xfrm>
          <a:prstGeom prst="rect">
            <a:avLst/>
          </a:prstGeom>
          <a:noFill/>
        </p:spPr>
        <p:txBody>
          <a:bodyPr wrap="square" rtlCol="0">
            <a:spAutoFit/>
          </a:bodyPr>
          <a:lstStyle/>
          <a:p>
            <a:pPr algn="ctr"/>
            <a:r>
              <a:rPr kumimoji="1" lang="ja-JP" altLang="en-US" b="1" dirty="0" smtClean="0"/>
              <a:t>７年後　健康な歯にもどった</a:t>
            </a:r>
            <a:endParaRPr kumimoji="1" lang="ja-JP" altLang="en-US" b="1" dirty="0"/>
          </a:p>
        </p:txBody>
      </p:sp>
      <p:sp>
        <p:nvSpPr>
          <p:cNvPr id="13" name="テキスト ボックス 12"/>
          <p:cNvSpPr txBox="1"/>
          <p:nvPr/>
        </p:nvSpPr>
        <p:spPr>
          <a:xfrm>
            <a:off x="755576" y="6444044"/>
            <a:ext cx="3326552" cy="369332"/>
          </a:xfrm>
          <a:prstGeom prst="rect">
            <a:avLst/>
          </a:prstGeom>
          <a:noFill/>
        </p:spPr>
        <p:txBody>
          <a:bodyPr wrap="none" rtlCol="0">
            <a:spAutoFit/>
          </a:bodyPr>
          <a:lstStyle/>
          <a:p>
            <a:r>
              <a:rPr kumimoji="1" lang="ja-JP" altLang="en-US" b="1" dirty="0" smtClean="0"/>
              <a:t>かむ面のみぞが、黒くなっている</a:t>
            </a:r>
            <a:endParaRPr kumimoji="1" lang="ja-JP" altLang="en-US" b="1" dirty="0"/>
          </a:p>
        </p:txBody>
      </p:sp>
      <p:sp>
        <p:nvSpPr>
          <p:cNvPr id="14" name="テキスト ボックス 13"/>
          <p:cNvSpPr txBox="1"/>
          <p:nvPr/>
        </p:nvSpPr>
        <p:spPr>
          <a:xfrm>
            <a:off x="5113980" y="6444044"/>
            <a:ext cx="3490468" cy="369332"/>
          </a:xfrm>
          <a:prstGeom prst="rect">
            <a:avLst/>
          </a:prstGeom>
          <a:noFill/>
        </p:spPr>
        <p:txBody>
          <a:bodyPr wrap="square" rtlCol="0">
            <a:spAutoFit/>
          </a:bodyPr>
          <a:lstStyle/>
          <a:p>
            <a:r>
              <a:rPr kumimoji="1" lang="ja-JP" altLang="en-US" b="1" dirty="0" smtClean="0"/>
              <a:t>８年後  むし歯には進行してい</a:t>
            </a:r>
            <a:r>
              <a:rPr lang="ja-JP" altLang="en-US" b="1" dirty="0"/>
              <a:t>な</a:t>
            </a:r>
            <a:r>
              <a:rPr kumimoji="1" lang="ja-JP" altLang="en-US" b="1" dirty="0" smtClean="0"/>
              <a:t>い</a:t>
            </a:r>
            <a:endParaRPr kumimoji="1" lang="ja-JP" altLang="en-US" b="1" dirty="0"/>
          </a:p>
        </p:txBody>
      </p:sp>
      <p:pic>
        <p:nvPicPr>
          <p:cNvPr id="5" name="図 4"/>
          <p:cNvPicPr>
            <a:picLocks noChangeAspect="1"/>
          </p:cNvPicPr>
          <p:nvPr/>
        </p:nvPicPr>
        <p:blipFill>
          <a:blip r:embed="rId4"/>
          <a:stretch>
            <a:fillRect/>
          </a:stretch>
        </p:blipFill>
        <p:spPr>
          <a:xfrm>
            <a:off x="750923" y="1429891"/>
            <a:ext cx="3305175" cy="2143125"/>
          </a:xfrm>
          <a:prstGeom prst="rect">
            <a:avLst/>
          </a:prstGeom>
        </p:spPr>
      </p:pic>
      <p:pic>
        <p:nvPicPr>
          <p:cNvPr id="11" name="図 10"/>
          <p:cNvPicPr>
            <a:picLocks noChangeAspect="1"/>
          </p:cNvPicPr>
          <p:nvPr/>
        </p:nvPicPr>
        <p:blipFill>
          <a:blip r:embed="rId5"/>
          <a:stretch>
            <a:fillRect/>
          </a:stretch>
        </p:blipFill>
        <p:spPr>
          <a:xfrm>
            <a:off x="5113979" y="1403229"/>
            <a:ext cx="3333483" cy="2169787"/>
          </a:xfrm>
          <a:prstGeom prst="rect">
            <a:avLst/>
          </a:prstGeom>
        </p:spPr>
      </p:pic>
      <p:pic>
        <p:nvPicPr>
          <p:cNvPr id="15" name="図 14"/>
          <p:cNvPicPr>
            <a:picLocks noChangeAspect="1"/>
          </p:cNvPicPr>
          <p:nvPr/>
        </p:nvPicPr>
        <p:blipFill>
          <a:blip r:embed="rId6"/>
          <a:stretch>
            <a:fillRect/>
          </a:stretch>
        </p:blipFill>
        <p:spPr>
          <a:xfrm>
            <a:off x="750923" y="4215273"/>
            <a:ext cx="3305174" cy="2166055"/>
          </a:xfrm>
          <a:prstGeom prst="rect">
            <a:avLst/>
          </a:prstGeom>
        </p:spPr>
      </p:pic>
      <p:sp>
        <p:nvSpPr>
          <p:cNvPr id="3" name="テキスト ボックス 2"/>
          <p:cNvSpPr txBox="1"/>
          <p:nvPr/>
        </p:nvSpPr>
        <p:spPr>
          <a:xfrm>
            <a:off x="0" y="797803"/>
            <a:ext cx="9144000" cy="830997"/>
          </a:xfrm>
          <a:prstGeom prst="rect">
            <a:avLst/>
          </a:prstGeom>
          <a:noFill/>
        </p:spPr>
        <p:txBody>
          <a:bodyPr wrap="square" rtlCol="0">
            <a:spAutoFit/>
          </a:bodyPr>
          <a:lstStyle/>
          <a:p>
            <a:pPr algn="ctr"/>
            <a:r>
              <a:rPr lang="ja-JP" altLang="en-US" sz="2400" b="1" dirty="0"/>
              <a:t>口の中の状態がよくなると「健康な歯」に戻ることもあります</a:t>
            </a:r>
          </a:p>
          <a:p>
            <a:pPr algn="ctr"/>
            <a:endParaRPr kumimoji="1" lang="ja-JP" altLang="en-US" sz="2400" b="1" dirty="0"/>
          </a:p>
        </p:txBody>
      </p:sp>
    </p:spTree>
    <p:extLst>
      <p:ext uri="{BB962C8B-B14F-4D97-AF65-F5344CB8AC3E}">
        <p14:creationId xmlns:p14="http://schemas.microsoft.com/office/powerpoint/2010/main" val="74732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10"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childTnLst>
                          </p:cTn>
                        </p:par>
                        <p:par>
                          <p:cTn id="29" fill="hold">
                            <p:stCondLst>
                              <p:cond delay="1000"/>
                            </p:stCondLst>
                            <p:childTnLst>
                              <p:par>
                                <p:cTn id="30" presetID="10" presetClass="entr" presetSubtype="0" fill="hold" nodeType="afterEffect">
                                  <p:stCondLst>
                                    <p:cond delay="5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0" y="112713"/>
            <a:ext cx="9144000" cy="1371600"/>
          </a:xfrm>
        </p:spPr>
        <p:txBody>
          <a:bodyPr>
            <a:noAutofit/>
          </a:bodyPr>
          <a:lstStyle/>
          <a:p>
            <a:r>
              <a:rPr lang="ja-JP" altLang="en-US" sz="4800" b="1" dirty="0">
                <a:solidFill>
                  <a:srgbClr val="FFFF00"/>
                </a:solidFill>
              </a:rPr>
              <a:t>歯のしくみとむし歯の進行について</a:t>
            </a:r>
          </a:p>
        </p:txBody>
      </p:sp>
      <p:grpSp>
        <p:nvGrpSpPr>
          <p:cNvPr id="2" name="Group 3"/>
          <p:cNvGrpSpPr>
            <a:grpSpLocks noChangeAspect="1"/>
          </p:cNvGrpSpPr>
          <p:nvPr/>
        </p:nvGrpSpPr>
        <p:grpSpPr bwMode="auto">
          <a:xfrm>
            <a:off x="6199951" y="1647724"/>
            <a:ext cx="1906238" cy="2086261"/>
            <a:chOff x="3787" y="1026"/>
            <a:chExt cx="953" cy="1043"/>
          </a:xfrm>
        </p:grpSpPr>
        <p:pic>
          <p:nvPicPr>
            <p:cNvPr id="322564" name="Picture 4" descr="DSCN1099"/>
            <p:cNvPicPr>
              <a:picLocks noChangeAspect="1" noChangeArrowheads="1"/>
            </p:cNvPicPr>
            <p:nvPr/>
          </p:nvPicPr>
          <p:blipFill>
            <a:blip r:embed="rId3" cstate="print"/>
            <a:srcRect l="24973" t="13309" r="22491" b="23309"/>
            <a:stretch>
              <a:fillRect/>
            </a:stretch>
          </p:blipFill>
          <p:spPr bwMode="auto">
            <a:xfrm>
              <a:off x="3787" y="1207"/>
              <a:ext cx="953" cy="862"/>
            </a:xfrm>
            <a:prstGeom prst="rect">
              <a:avLst/>
            </a:prstGeom>
            <a:noFill/>
          </p:spPr>
        </p:pic>
        <p:sp>
          <p:nvSpPr>
            <p:cNvPr id="322565" name="Text Box 5"/>
            <p:cNvSpPr txBox="1">
              <a:spLocks noChangeArrowheads="1"/>
            </p:cNvSpPr>
            <p:nvPr/>
          </p:nvSpPr>
          <p:spPr bwMode="auto">
            <a:xfrm>
              <a:off x="3787" y="1026"/>
              <a:ext cx="953" cy="231"/>
            </a:xfrm>
            <a:prstGeom prst="rect">
              <a:avLst/>
            </a:prstGeom>
            <a:noFill/>
            <a:ln w="9525">
              <a:noFill/>
              <a:miter lim="800000"/>
              <a:headEnd/>
              <a:tailEnd/>
            </a:ln>
            <a:effectLst/>
          </p:spPr>
          <p:txBody>
            <a:bodyPr wrap="square">
              <a:spAutoFit/>
            </a:bodyPr>
            <a:lstStyle/>
            <a:p>
              <a:r>
                <a:rPr lang="ja-JP" altLang="en-US" sz="2400" b="1" u="none" dirty="0">
                  <a:effectLst>
                    <a:outerShdw blurRad="38100" dist="38100" dir="2700000" algn="tl">
                      <a:srgbClr val="000000">
                        <a:alpha val="43137"/>
                      </a:srgbClr>
                    </a:outerShdw>
                  </a:effectLst>
                </a:rPr>
                <a:t>上から見ると</a:t>
              </a:r>
            </a:p>
          </p:txBody>
        </p:sp>
      </p:grpSp>
      <p:grpSp>
        <p:nvGrpSpPr>
          <p:cNvPr id="3" name="Group 6"/>
          <p:cNvGrpSpPr>
            <a:grpSpLocks/>
          </p:cNvGrpSpPr>
          <p:nvPr/>
        </p:nvGrpSpPr>
        <p:grpSpPr bwMode="auto">
          <a:xfrm>
            <a:off x="611758" y="4440237"/>
            <a:ext cx="1511523" cy="2217738"/>
            <a:chOff x="431" y="2826"/>
            <a:chExt cx="806" cy="1397"/>
          </a:xfrm>
        </p:grpSpPr>
        <p:pic>
          <p:nvPicPr>
            <p:cNvPr id="322567" name="Picture 7" descr="DSCN1106"/>
            <p:cNvPicPr>
              <a:picLocks noChangeAspect="1" noChangeArrowheads="1"/>
            </p:cNvPicPr>
            <p:nvPr/>
          </p:nvPicPr>
          <p:blipFill>
            <a:blip r:embed="rId4" cstate="print"/>
            <a:srcRect l="18895" r="27213" b="11032"/>
            <a:stretch>
              <a:fillRect/>
            </a:stretch>
          </p:blipFill>
          <p:spPr bwMode="auto">
            <a:xfrm>
              <a:off x="431" y="3203"/>
              <a:ext cx="806" cy="1020"/>
            </a:xfrm>
            <a:prstGeom prst="rect">
              <a:avLst/>
            </a:prstGeom>
            <a:noFill/>
            <a:ln/>
            <a:effectLst/>
          </p:spPr>
        </p:pic>
        <p:sp>
          <p:nvSpPr>
            <p:cNvPr id="322568" name="Text Box 8"/>
            <p:cNvSpPr txBox="1">
              <a:spLocks noChangeArrowheads="1"/>
            </p:cNvSpPr>
            <p:nvPr/>
          </p:nvSpPr>
          <p:spPr bwMode="auto">
            <a:xfrm>
              <a:off x="676" y="2826"/>
              <a:ext cx="315" cy="330"/>
            </a:xfrm>
            <a:prstGeom prst="rect">
              <a:avLst/>
            </a:prstGeom>
            <a:noFill/>
            <a:ln w="9525">
              <a:noFill/>
              <a:miter lim="800000"/>
              <a:headEnd/>
              <a:tailEnd/>
            </a:ln>
            <a:effectLst/>
          </p:spPr>
          <p:txBody>
            <a:bodyPr wrap="none">
              <a:spAutoFit/>
            </a:bodyPr>
            <a:lstStyle/>
            <a:p>
              <a:r>
                <a:rPr lang="en-US" altLang="ja-JP" sz="2800" b="1" u="none" dirty="0">
                  <a:effectLst>
                    <a:outerShdw blurRad="38100" dist="38100" dir="2700000" algn="tl">
                      <a:srgbClr val="000000"/>
                    </a:outerShdw>
                  </a:effectLst>
                  <a:latin typeface="ＭＳ Ｐゴシック" charset="-128"/>
                </a:rPr>
                <a:t>C</a:t>
              </a:r>
              <a:r>
                <a:rPr lang="ja-JP" altLang="en-US" sz="2800" b="1" u="none" baseline="-25000" dirty="0">
                  <a:effectLst>
                    <a:outerShdw blurRad="38100" dist="38100" dir="2700000" algn="tl">
                      <a:srgbClr val="000000"/>
                    </a:outerShdw>
                  </a:effectLst>
                  <a:latin typeface="ＭＳ Ｐゴシック" charset="-128"/>
                </a:rPr>
                <a:t>１</a:t>
              </a:r>
            </a:p>
          </p:txBody>
        </p:sp>
      </p:grpSp>
      <p:grpSp>
        <p:nvGrpSpPr>
          <p:cNvPr id="4" name="Group 9"/>
          <p:cNvGrpSpPr>
            <a:grpSpLocks/>
          </p:cNvGrpSpPr>
          <p:nvPr/>
        </p:nvGrpSpPr>
        <p:grpSpPr bwMode="auto">
          <a:xfrm>
            <a:off x="2756982" y="4441567"/>
            <a:ext cx="1489293" cy="2216151"/>
            <a:chOff x="1894" y="2776"/>
            <a:chExt cx="771" cy="1396"/>
          </a:xfrm>
        </p:grpSpPr>
        <p:pic>
          <p:nvPicPr>
            <p:cNvPr id="322570" name="Picture 10" descr="DSCN1095"/>
            <p:cNvPicPr>
              <a:picLocks noChangeAspect="1" noChangeArrowheads="1"/>
            </p:cNvPicPr>
            <p:nvPr/>
          </p:nvPicPr>
          <p:blipFill>
            <a:blip r:embed="rId5" cstate="print"/>
            <a:srcRect l="15240" r="32771" b="10252"/>
            <a:stretch>
              <a:fillRect/>
            </a:stretch>
          </p:blipFill>
          <p:spPr bwMode="auto">
            <a:xfrm>
              <a:off x="1894" y="3154"/>
              <a:ext cx="771" cy="1018"/>
            </a:xfrm>
            <a:prstGeom prst="rect">
              <a:avLst/>
            </a:prstGeom>
            <a:noFill/>
          </p:spPr>
        </p:pic>
        <p:sp>
          <p:nvSpPr>
            <p:cNvPr id="322571" name="Text Box 11"/>
            <p:cNvSpPr txBox="1">
              <a:spLocks noChangeArrowheads="1"/>
            </p:cNvSpPr>
            <p:nvPr/>
          </p:nvSpPr>
          <p:spPr bwMode="auto">
            <a:xfrm>
              <a:off x="2128" y="2776"/>
              <a:ext cx="306" cy="330"/>
            </a:xfrm>
            <a:prstGeom prst="rect">
              <a:avLst/>
            </a:prstGeom>
            <a:noFill/>
            <a:ln w="9525">
              <a:noFill/>
              <a:miter lim="800000"/>
              <a:headEnd/>
              <a:tailEnd/>
            </a:ln>
            <a:effectLst/>
          </p:spPr>
          <p:txBody>
            <a:bodyPr wrap="none">
              <a:spAutoFit/>
            </a:bodyPr>
            <a:lstStyle/>
            <a:p>
              <a:r>
                <a:rPr lang="en-US" altLang="ja-JP" sz="2800" b="1" u="none" dirty="0">
                  <a:effectLst>
                    <a:outerShdw blurRad="38100" dist="38100" dir="2700000" algn="tl">
                      <a:srgbClr val="000000"/>
                    </a:outerShdw>
                  </a:effectLst>
                  <a:latin typeface="ＭＳ Ｐゴシック" charset="-128"/>
                </a:rPr>
                <a:t>C</a:t>
              </a:r>
              <a:r>
                <a:rPr lang="ja-JP" altLang="en-US" sz="2800" b="1" u="none" baseline="-25000" dirty="0">
                  <a:effectLst>
                    <a:outerShdw blurRad="38100" dist="38100" dir="2700000" algn="tl">
                      <a:srgbClr val="000000"/>
                    </a:outerShdw>
                  </a:effectLst>
                  <a:latin typeface="ＭＳ Ｐゴシック" charset="-128"/>
                </a:rPr>
                <a:t>２</a:t>
              </a:r>
            </a:p>
          </p:txBody>
        </p:sp>
      </p:grpSp>
      <p:grpSp>
        <p:nvGrpSpPr>
          <p:cNvPr id="5" name="Group 12"/>
          <p:cNvGrpSpPr>
            <a:grpSpLocks/>
          </p:cNvGrpSpPr>
          <p:nvPr/>
        </p:nvGrpSpPr>
        <p:grpSpPr bwMode="auto">
          <a:xfrm>
            <a:off x="4896809" y="4444742"/>
            <a:ext cx="1479550" cy="2212976"/>
            <a:chOff x="4500" y="2843"/>
            <a:chExt cx="932" cy="1394"/>
          </a:xfrm>
        </p:grpSpPr>
        <p:pic>
          <p:nvPicPr>
            <p:cNvPr id="322573" name="Picture 13" descr="DSCN1094"/>
            <p:cNvPicPr>
              <a:picLocks noChangeAspect="1" noChangeArrowheads="1"/>
            </p:cNvPicPr>
            <p:nvPr/>
          </p:nvPicPr>
          <p:blipFill>
            <a:blip r:embed="rId6" cstate="print"/>
            <a:srcRect l="30496" r="25046" b="18530"/>
            <a:stretch>
              <a:fillRect/>
            </a:stretch>
          </p:blipFill>
          <p:spPr bwMode="auto">
            <a:xfrm>
              <a:off x="4500" y="3217"/>
              <a:ext cx="932" cy="1020"/>
            </a:xfrm>
            <a:prstGeom prst="rect">
              <a:avLst/>
            </a:prstGeom>
            <a:noFill/>
          </p:spPr>
        </p:pic>
        <p:sp>
          <p:nvSpPr>
            <p:cNvPr id="322574" name="Text Box 14"/>
            <p:cNvSpPr txBox="1">
              <a:spLocks noChangeArrowheads="1"/>
            </p:cNvSpPr>
            <p:nvPr/>
          </p:nvSpPr>
          <p:spPr bwMode="auto">
            <a:xfrm>
              <a:off x="4780" y="2843"/>
              <a:ext cx="372" cy="330"/>
            </a:xfrm>
            <a:prstGeom prst="rect">
              <a:avLst/>
            </a:prstGeom>
            <a:noFill/>
            <a:ln w="9525">
              <a:noFill/>
              <a:miter lim="800000"/>
              <a:headEnd/>
              <a:tailEnd/>
            </a:ln>
            <a:effectLst/>
          </p:spPr>
          <p:txBody>
            <a:bodyPr wrap="none">
              <a:spAutoFit/>
            </a:bodyPr>
            <a:lstStyle/>
            <a:p>
              <a:r>
                <a:rPr lang="en-US" altLang="ja-JP" sz="2800" b="1" u="none" dirty="0">
                  <a:effectLst>
                    <a:outerShdw blurRad="38100" dist="38100" dir="2700000" algn="tl">
                      <a:srgbClr val="000000"/>
                    </a:outerShdw>
                  </a:effectLst>
                  <a:latin typeface="ＭＳ Ｐゴシック" charset="-128"/>
                </a:rPr>
                <a:t>C</a:t>
              </a:r>
              <a:r>
                <a:rPr lang="ja-JP" altLang="en-US" sz="2800" b="1" u="none" baseline="-25000" dirty="0">
                  <a:effectLst>
                    <a:outerShdw blurRad="38100" dist="38100" dir="2700000" algn="tl">
                      <a:srgbClr val="000000"/>
                    </a:outerShdw>
                  </a:effectLst>
                  <a:latin typeface="ＭＳ Ｐゴシック" charset="-128"/>
                </a:rPr>
                <a:t>３</a:t>
              </a:r>
            </a:p>
          </p:txBody>
        </p:sp>
      </p:grpSp>
      <p:grpSp>
        <p:nvGrpSpPr>
          <p:cNvPr id="6" name="Group 15"/>
          <p:cNvGrpSpPr>
            <a:grpSpLocks/>
          </p:cNvGrpSpPr>
          <p:nvPr/>
        </p:nvGrpSpPr>
        <p:grpSpPr bwMode="auto">
          <a:xfrm>
            <a:off x="7050763" y="4441825"/>
            <a:ext cx="1479550" cy="2216151"/>
            <a:chOff x="4363" y="2855"/>
            <a:chExt cx="932" cy="1396"/>
          </a:xfrm>
        </p:grpSpPr>
        <p:pic>
          <p:nvPicPr>
            <p:cNvPr id="322576" name="Picture 16" descr="DSCN1096"/>
            <p:cNvPicPr>
              <a:picLocks noChangeAspect="1" noChangeArrowheads="1"/>
            </p:cNvPicPr>
            <p:nvPr/>
          </p:nvPicPr>
          <p:blipFill>
            <a:blip r:embed="rId7" cstate="print"/>
            <a:srcRect l="22859" t="84" r="31487" b="16191"/>
            <a:stretch>
              <a:fillRect/>
            </a:stretch>
          </p:blipFill>
          <p:spPr bwMode="auto">
            <a:xfrm>
              <a:off x="4363" y="3231"/>
              <a:ext cx="932" cy="1020"/>
            </a:xfrm>
            <a:prstGeom prst="rect">
              <a:avLst/>
            </a:prstGeom>
            <a:noFill/>
          </p:spPr>
        </p:pic>
        <p:sp>
          <p:nvSpPr>
            <p:cNvPr id="322577" name="Text Box 17"/>
            <p:cNvSpPr txBox="1">
              <a:spLocks noChangeArrowheads="1"/>
            </p:cNvSpPr>
            <p:nvPr/>
          </p:nvSpPr>
          <p:spPr bwMode="auto">
            <a:xfrm>
              <a:off x="4643" y="2855"/>
              <a:ext cx="372" cy="330"/>
            </a:xfrm>
            <a:prstGeom prst="rect">
              <a:avLst/>
            </a:prstGeom>
            <a:noFill/>
            <a:ln w="9525">
              <a:noFill/>
              <a:miter lim="800000"/>
              <a:headEnd/>
              <a:tailEnd/>
            </a:ln>
            <a:effectLst/>
          </p:spPr>
          <p:txBody>
            <a:bodyPr wrap="none">
              <a:spAutoFit/>
            </a:bodyPr>
            <a:lstStyle/>
            <a:p>
              <a:r>
                <a:rPr lang="en-US" altLang="ja-JP" sz="2800" b="1" u="none" dirty="0">
                  <a:effectLst>
                    <a:outerShdw blurRad="38100" dist="38100" dir="2700000" algn="tl">
                      <a:srgbClr val="000000"/>
                    </a:outerShdw>
                  </a:effectLst>
                  <a:latin typeface="ＭＳ Ｐゴシック" charset="-128"/>
                </a:rPr>
                <a:t>C</a:t>
              </a:r>
              <a:r>
                <a:rPr lang="ja-JP" altLang="en-US" sz="2800" b="1" u="none" baseline="-25000" dirty="0">
                  <a:effectLst>
                    <a:outerShdw blurRad="38100" dist="38100" dir="2700000" algn="tl">
                      <a:srgbClr val="000000"/>
                    </a:outerShdw>
                  </a:effectLst>
                  <a:latin typeface="ＭＳ Ｐゴシック" charset="-128"/>
                </a:rPr>
                <a:t>４</a:t>
              </a:r>
            </a:p>
          </p:txBody>
        </p:sp>
      </p:grpSp>
      <p:grpSp>
        <p:nvGrpSpPr>
          <p:cNvPr id="7" name="Group 18"/>
          <p:cNvGrpSpPr>
            <a:grpSpLocks/>
          </p:cNvGrpSpPr>
          <p:nvPr/>
        </p:nvGrpSpPr>
        <p:grpSpPr bwMode="auto">
          <a:xfrm>
            <a:off x="971550" y="1301750"/>
            <a:ext cx="4884738" cy="2847975"/>
            <a:chOff x="612" y="820"/>
            <a:chExt cx="3077" cy="1794"/>
          </a:xfrm>
        </p:grpSpPr>
        <p:grpSp>
          <p:nvGrpSpPr>
            <p:cNvPr id="8" name="Group 19"/>
            <p:cNvGrpSpPr>
              <a:grpSpLocks/>
            </p:cNvGrpSpPr>
            <p:nvPr/>
          </p:nvGrpSpPr>
          <p:grpSpPr bwMode="auto">
            <a:xfrm>
              <a:off x="612" y="820"/>
              <a:ext cx="3077" cy="1794"/>
              <a:chOff x="612" y="820"/>
              <a:chExt cx="3077" cy="1794"/>
            </a:xfrm>
          </p:grpSpPr>
          <p:grpSp>
            <p:nvGrpSpPr>
              <p:cNvPr id="9" name="Group 20"/>
              <p:cNvGrpSpPr>
                <a:grpSpLocks/>
              </p:cNvGrpSpPr>
              <p:nvPr/>
            </p:nvGrpSpPr>
            <p:grpSpPr bwMode="auto">
              <a:xfrm>
                <a:off x="612" y="820"/>
                <a:ext cx="3077" cy="1794"/>
                <a:chOff x="612" y="820"/>
                <a:chExt cx="3077" cy="1794"/>
              </a:xfrm>
            </p:grpSpPr>
            <p:pic>
              <p:nvPicPr>
                <p:cNvPr id="322581" name="Picture 21" descr="DSCN1098"/>
                <p:cNvPicPr>
                  <a:picLocks noChangeAspect="1" noChangeArrowheads="1"/>
                </p:cNvPicPr>
                <p:nvPr/>
              </p:nvPicPr>
              <p:blipFill>
                <a:blip r:embed="rId8" cstate="print"/>
                <a:srcRect l="24651" t="5902" r="15805" b="8820"/>
                <a:stretch>
                  <a:fillRect/>
                </a:stretch>
              </p:blipFill>
              <p:spPr bwMode="auto">
                <a:xfrm>
                  <a:off x="1292" y="1026"/>
                  <a:ext cx="1478" cy="1588"/>
                </a:xfrm>
                <a:prstGeom prst="rect">
                  <a:avLst/>
                </a:prstGeom>
                <a:noFill/>
              </p:spPr>
            </p:pic>
            <p:grpSp>
              <p:nvGrpSpPr>
                <p:cNvPr id="10" name="Group 22"/>
                <p:cNvGrpSpPr>
                  <a:grpSpLocks/>
                </p:cNvGrpSpPr>
                <p:nvPr/>
              </p:nvGrpSpPr>
              <p:grpSpPr bwMode="auto">
                <a:xfrm>
                  <a:off x="2018" y="935"/>
                  <a:ext cx="590" cy="318"/>
                  <a:chOff x="2018" y="935"/>
                  <a:chExt cx="590" cy="318"/>
                </a:xfrm>
              </p:grpSpPr>
              <p:sp>
                <p:nvSpPr>
                  <p:cNvPr id="322583" name="Line 23"/>
                  <p:cNvSpPr>
                    <a:spLocks noChangeShapeType="1"/>
                  </p:cNvSpPr>
                  <p:nvPr/>
                </p:nvSpPr>
                <p:spPr bwMode="auto">
                  <a:xfrm flipV="1">
                    <a:off x="2018" y="935"/>
                    <a:ext cx="0" cy="318"/>
                  </a:xfrm>
                  <a:prstGeom prst="line">
                    <a:avLst/>
                  </a:prstGeom>
                  <a:noFill/>
                  <a:ln w="9525">
                    <a:solidFill>
                      <a:schemeClr val="tx1"/>
                    </a:solidFill>
                    <a:round/>
                    <a:headEnd type="arrow" w="med" len="med"/>
                    <a:tailEnd/>
                  </a:ln>
                  <a:effectLst/>
                </p:spPr>
                <p:txBody>
                  <a:bodyPr/>
                  <a:lstStyle/>
                  <a:p>
                    <a:endParaRPr lang="ja-JP" altLang="en-US"/>
                  </a:p>
                </p:txBody>
              </p:sp>
              <p:sp>
                <p:nvSpPr>
                  <p:cNvPr id="322584" name="Line 24"/>
                  <p:cNvSpPr>
                    <a:spLocks noChangeShapeType="1"/>
                  </p:cNvSpPr>
                  <p:nvPr/>
                </p:nvSpPr>
                <p:spPr bwMode="auto">
                  <a:xfrm>
                    <a:off x="2018" y="935"/>
                    <a:ext cx="590" cy="0"/>
                  </a:xfrm>
                  <a:prstGeom prst="line">
                    <a:avLst/>
                  </a:prstGeom>
                  <a:noFill/>
                  <a:ln w="9525">
                    <a:solidFill>
                      <a:schemeClr val="tx1"/>
                    </a:solidFill>
                    <a:round/>
                    <a:headEnd/>
                    <a:tailEnd/>
                  </a:ln>
                  <a:effectLst/>
                </p:spPr>
                <p:txBody>
                  <a:bodyPr/>
                  <a:lstStyle/>
                  <a:p>
                    <a:endParaRPr lang="ja-JP" altLang="en-US"/>
                  </a:p>
                </p:txBody>
              </p:sp>
            </p:grpSp>
            <p:sp>
              <p:nvSpPr>
                <p:cNvPr id="322585" name="Line 25"/>
                <p:cNvSpPr>
                  <a:spLocks noChangeShapeType="1"/>
                </p:cNvSpPr>
                <p:nvPr/>
              </p:nvSpPr>
              <p:spPr bwMode="auto">
                <a:xfrm>
                  <a:off x="2200" y="1525"/>
                  <a:ext cx="635" cy="0"/>
                </a:xfrm>
                <a:prstGeom prst="line">
                  <a:avLst/>
                </a:prstGeom>
                <a:noFill/>
                <a:ln w="9525">
                  <a:solidFill>
                    <a:schemeClr val="tx1"/>
                  </a:solidFill>
                  <a:round/>
                  <a:headEnd type="arrow" w="med" len="med"/>
                  <a:tailEnd/>
                </a:ln>
                <a:effectLst/>
              </p:spPr>
              <p:txBody>
                <a:bodyPr/>
                <a:lstStyle/>
                <a:p>
                  <a:endParaRPr lang="ja-JP" altLang="en-US"/>
                </a:p>
              </p:txBody>
            </p:sp>
            <p:sp>
              <p:nvSpPr>
                <p:cNvPr id="322586" name="Line 26"/>
                <p:cNvSpPr>
                  <a:spLocks noChangeShapeType="1"/>
                </p:cNvSpPr>
                <p:nvPr/>
              </p:nvSpPr>
              <p:spPr bwMode="auto">
                <a:xfrm>
                  <a:off x="2064" y="1752"/>
                  <a:ext cx="771" cy="0"/>
                </a:xfrm>
                <a:prstGeom prst="line">
                  <a:avLst/>
                </a:prstGeom>
                <a:noFill/>
                <a:ln w="9525">
                  <a:solidFill>
                    <a:schemeClr val="tx1"/>
                  </a:solidFill>
                  <a:round/>
                  <a:headEnd type="arrow" w="med" len="med"/>
                  <a:tailEnd/>
                </a:ln>
                <a:effectLst/>
              </p:spPr>
              <p:txBody>
                <a:bodyPr/>
                <a:lstStyle/>
                <a:p>
                  <a:endParaRPr lang="ja-JP" altLang="en-US"/>
                </a:p>
              </p:txBody>
            </p:sp>
            <p:sp>
              <p:nvSpPr>
                <p:cNvPr id="322587" name="Line 27"/>
                <p:cNvSpPr>
                  <a:spLocks noChangeShapeType="1"/>
                </p:cNvSpPr>
                <p:nvPr/>
              </p:nvSpPr>
              <p:spPr bwMode="auto">
                <a:xfrm>
                  <a:off x="1020" y="1661"/>
                  <a:ext cx="454" cy="0"/>
                </a:xfrm>
                <a:prstGeom prst="line">
                  <a:avLst/>
                </a:prstGeom>
                <a:noFill/>
                <a:ln w="9525">
                  <a:solidFill>
                    <a:schemeClr val="tx1"/>
                  </a:solidFill>
                  <a:round/>
                  <a:headEnd/>
                  <a:tailEnd type="arrow" w="med" len="med"/>
                </a:ln>
                <a:effectLst/>
              </p:spPr>
              <p:txBody>
                <a:bodyPr/>
                <a:lstStyle/>
                <a:p>
                  <a:endParaRPr lang="ja-JP" altLang="en-US"/>
                </a:p>
              </p:txBody>
            </p:sp>
            <p:sp>
              <p:nvSpPr>
                <p:cNvPr id="322588" name="Line 28"/>
                <p:cNvSpPr>
                  <a:spLocks noChangeShapeType="1"/>
                </p:cNvSpPr>
                <p:nvPr/>
              </p:nvSpPr>
              <p:spPr bwMode="auto">
                <a:xfrm>
                  <a:off x="1111" y="1979"/>
                  <a:ext cx="499" cy="0"/>
                </a:xfrm>
                <a:prstGeom prst="line">
                  <a:avLst/>
                </a:prstGeom>
                <a:noFill/>
                <a:ln w="9525">
                  <a:solidFill>
                    <a:schemeClr val="tx1"/>
                  </a:solidFill>
                  <a:round/>
                  <a:headEnd/>
                  <a:tailEnd type="arrow" w="med" len="med"/>
                </a:ln>
                <a:effectLst/>
              </p:spPr>
              <p:txBody>
                <a:bodyPr/>
                <a:lstStyle/>
                <a:p>
                  <a:endParaRPr lang="ja-JP" altLang="en-US"/>
                </a:p>
              </p:txBody>
            </p:sp>
            <p:sp>
              <p:nvSpPr>
                <p:cNvPr id="322589" name="Line 29"/>
                <p:cNvSpPr>
                  <a:spLocks noChangeShapeType="1"/>
                </p:cNvSpPr>
                <p:nvPr/>
              </p:nvSpPr>
              <p:spPr bwMode="auto">
                <a:xfrm>
                  <a:off x="1156" y="2341"/>
                  <a:ext cx="363" cy="0"/>
                </a:xfrm>
                <a:prstGeom prst="line">
                  <a:avLst/>
                </a:prstGeom>
                <a:noFill/>
                <a:ln w="9525">
                  <a:solidFill>
                    <a:schemeClr val="tx1"/>
                  </a:solidFill>
                  <a:round/>
                  <a:headEnd/>
                  <a:tailEnd type="arrow" w="med" len="med"/>
                </a:ln>
                <a:effectLst/>
              </p:spPr>
              <p:txBody>
                <a:bodyPr/>
                <a:lstStyle/>
                <a:p>
                  <a:endParaRPr lang="ja-JP" altLang="en-US"/>
                </a:p>
              </p:txBody>
            </p:sp>
            <p:sp>
              <p:nvSpPr>
                <p:cNvPr id="322590" name="Text Box 30"/>
                <p:cNvSpPr txBox="1">
                  <a:spLocks noChangeArrowheads="1"/>
                </p:cNvSpPr>
                <p:nvPr/>
              </p:nvSpPr>
              <p:spPr bwMode="auto">
                <a:xfrm>
                  <a:off x="2595" y="820"/>
                  <a:ext cx="700" cy="212"/>
                </a:xfrm>
                <a:prstGeom prst="rect">
                  <a:avLst/>
                </a:prstGeom>
                <a:noFill/>
                <a:ln w="9525">
                  <a:noFill/>
                  <a:miter lim="800000"/>
                  <a:headEnd/>
                  <a:tailEnd/>
                </a:ln>
                <a:effectLst/>
              </p:spPr>
              <p:txBody>
                <a:bodyPr wrap="none">
                  <a:spAutoFit/>
                </a:bodyPr>
                <a:lstStyle/>
                <a:p>
                  <a:r>
                    <a:rPr lang="ja-JP" altLang="en-US" sz="1600" b="1" u="none"/>
                    <a:t>エナメル質</a:t>
                  </a:r>
                </a:p>
              </p:txBody>
            </p:sp>
            <p:sp>
              <p:nvSpPr>
                <p:cNvPr id="322591" name="Text Box 31"/>
                <p:cNvSpPr txBox="1">
                  <a:spLocks noChangeArrowheads="1"/>
                </p:cNvSpPr>
                <p:nvPr/>
              </p:nvSpPr>
              <p:spPr bwMode="auto">
                <a:xfrm>
                  <a:off x="2835" y="1434"/>
                  <a:ext cx="500" cy="212"/>
                </a:xfrm>
                <a:prstGeom prst="rect">
                  <a:avLst/>
                </a:prstGeom>
                <a:noFill/>
                <a:ln w="9525">
                  <a:noFill/>
                  <a:miter lim="800000"/>
                  <a:headEnd/>
                  <a:tailEnd/>
                </a:ln>
                <a:effectLst/>
              </p:spPr>
              <p:txBody>
                <a:bodyPr wrap="none">
                  <a:spAutoFit/>
                </a:bodyPr>
                <a:lstStyle/>
                <a:p>
                  <a:r>
                    <a:rPr lang="ja-JP" altLang="en-US" sz="1600" b="1" u="none"/>
                    <a:t>象牙質</a:t>
                  </a:r>
                </a:p>
              </p:txBody>
            </p:sp>
            <p:sp>
              <p:nvSpPr>
                <p:cNvPr id="322592" name="Text Box 32"/>
                <p:cNvSpPr txBox="1">
                  <a:spLocks noChangeArrowheads="1"/>
                </p:cNvSpPr>
                <p:nvPr/>
              </p:nvSpPr>
              <p:spPr bwMode="auto">
                <a:xfrm>
                  <a:off x="2835" y="1661"/>
                  <a:ext cx="854" cy="366"/>
                </a:xfrm>
                <a:prstGeom prst="rect">
                  <a:avLst/>
                </a:prstGeom>
                <a:noFill/>
                <a:ln w="9525">
                  <a:noFill/>
                  <a:miter lim="800000"/>
                  <a:headEnd/>
                  <a:tailEnd/>
                </a:ln>
                <a:effectLst/>
              </p:spPr>
              <p:txBody>
                <a:bodyPr wrap="none">
                  <a:spAutoFit/>
                </a:bodyPr>
                <a:lstStyle/>
                <a:p>
                  <a:r>
                    <a:rPr lang="ja-JP" altLang="en-US" sz="1600" b="1" u="none" dirty="0"/>
                    <a:t>歯髄</a:t>
                  </a:r>
                </a:p>
                <a:p>
                  <a:r>
                    <a:rPr lang="ja-JP" altLang="en-US" sz="1600" b="1" u="none" dirty="0"/>
                    <a:t>（神経と血管）</a:t>
                  </a:r>
                </a:p>
              </p:txBody>
            </p:sp>
            <p:sp>
              <p:nvSpPr>
                <p:cNvPr id="322593" name="Text Box 33"/>
                <p:cNvSpPr txBox="1">
                  <a:spLocks noChangeArrowheads="1"/>
                </p:cNvSpPr>
                <p:nvPr/>
              </p:nvSpPr>
              <p:spPr bwMode="auto">
                <a:xfrm>
                  <a:off x="612" y="1570"/>
                  <a:ext cx="372" cy="212"/>
                </a:xfrm>
                <a:prstGeom prst="rect">
                  <a:avLst/>
                </a:prstGeom>
                <a:noFill/>
                <a:ln w="9525">
                  <a:noFill/>
                  <a:miter lim="800000"/>
                  <a:headEnd/>
                  <a:tailEnd/>
                </a:ln>
                <a:effectLst/>
              </p:spPr>
              <p:txBody>
                <a:bodyPr wrap="none">
                  <a:spAutoFit/>
                </a:bodyPr>
                <a:lstStyle/>
                <a:p>
                  <a:r>
                    <a:rPr lang="ja-JP" altLang="en-US" sz="1600" b="1" u="none" dirty="0"/>
                    <a:t>歯肉</a:t>
                  </a:r>
                </a:p>
              </p:txBody>
            </p:sp>
            <p:sp>
              <p:nvSpPr>
                <p:cNvPr id="322594" name="Text Box 34"/>
                <p:cNvSpPr txBox="1">
                  <a:spLocks noChangeArrowheads="1"/>
                </p:cNvSpPr>
                <p:nvPr/>
              </p:nvSpPr>
              <p:spPr bwMode="auto">
                <a:xfrm>
                  <a:off x="612" y="1888"/>
                  <a:ext cx="500" cy="212"/>
                </a:xfrm>
                <a:prstGeom prst="rect">
                  <a:avLst/>
                </a:prstGeom>
                <a:noFill/>
                <a:ln w="9525">
                  <a:noFill/>
                  <a:miter lim="800000"/>
                  <a:headEnd/>
                  <a:tailEnd/>
                </a:ln>
                <a:effectLst/>
              </p:spPr>
              <p:txBody>
                <a:bodyPr wrap="none">
                  <a:spAutoFit/>
                </a:bodyPr>
                <a:lstStyle/>
                <a:p>
                  <a:r>
                    <a:rPr lang="ja-JP" altLang="en-US" sz="1600" b="1" u="none"/>
                    <a:t>歯根膜</a:t>
                  </a:r>
                </a:p>
              </p:txBody>
            </p:sp>
            <p:sp>
              <p:nvSpPr>
                <p:cNvPr id="322595" name="Text Box 35"/>
                <p:cNvSpPr txBox="1">
                  <a:spLocks noChangeArrowheads="1"/>
                </p:cNvSpPr>
                <p:nvPr/>
              </p:nvSpPr>
              <p:spPr bwMode="auto">
                <a:xfrm>
                  <a:off x="612" y="2251"/>
                  <a:ext cx="500" cy="212"/>
                </a:xfrm>
                <a:prstGeom prst="rect">
                  <a:avLst/>
                </a:prstGeom>
                <a:noFill/>
                <a:ln w="9525">
                  <a:noFill/>
                  <a:miter lim="800000"/>
                  <a:headEnd/>
                  <a:tailEnd/>
                </a:ln>
                <a:effectLst/>
              </p:spPr>
              <p:txBody>
                <a:bodyPr wrap="none">
                  <a:spAutoFit/>
                </a:bodyPr>
                <a:lstStyle/>
                <a:p>
                  <a:r>
                    <a:rPr lang="ja-JP" altLang="en-US" sz="1600" b="1" u="none" dirty="0"/>
                    <a:t>歯槽骨</a:t>
                  </a:r>
                </a:p>
              </p:txBody>
            </p:sp>
          </p:grpSp>
          <p:sp>
            <p:nvSpPr>
              <p:cNvPr id="322596" name="Line 36"/>
              <p:cNvSpPr>
                <a:spLocks noChangeShapeType="1"/>
              </p:cNvSpPr>
              <p:nvPr/>
            </p:nvSpPr>
            <p:spPr bwMode="auto">
              <a:xfrm>
                <a:off x="2381" y="2160"/>
                <a:ext cx="499" cy="0"/>
              </a:xfrm>
              <a:prstGeom prst="line">
                <a:avLst/>
              </a:prstGeom>
              <a:noFill/>
              <a:ln w="9525">
                <a:solidFill>
                  <a:schemeClr val="tx1"/>
                </a:solidFill>
                <a:round/>
                <a:headEnd type="stealth" w="med" len="med"/>
                <a:tailEnd/>
              </a:ln>
              <a:effectLst/>
            </p:spPr>
            <p:txBody>
              <a:bodyPr/>
              <a:lstStyle/>
              <a:p>
                <a:endParaRPr lang="ja-JP" altLang="en-US"/>
              </a:p>
            </p:txBody>
          </p:sp>
          <p:sp>
            <p:nvSpPr>
              <p:cNvPr id="322597" name="Text Box 37"/>
              <p:cNvSpPr txBox="1">
                <a:spLocks noChangeArrowheads="1"/>
              </p:cNvSpPr>
              <p:nvPr/>
            </p:nvSpPr>
            <p:spPr bwMode="auto">
              <a:xfrm>
                <a:off x="2867" y="2039"/>
                <a:ext cx="647" cy="212"/>
              </a:xfrm>
              <a:prstGeom prst="rect">
                <a:avLst/>
              </a:prstGeom>
              <a:noFill/>
              <a:ln w="9525">
                <a:noFill/>
                <a:miter lim="800000"/>
                <a:headEnd/>
                <a:tailEnd/>
              </a:ln>
              <a:effectLst/>
            </p:spPr>
            <p:txBody>
              <a:bodyPr wrap="none">
                <a:spAutoFit/>
              </a:bodyPr>
              <a:lstStyle/>
              <a:p>
                <a:r>
                  <a:rPr lang="ja-JP" altLang="en-US" sz="1600" b="1" u="none"/>
                  <a:t>セメント質</a:t>
                </a:r>
              </a:p>
            </p:txBody>
          </p:sp>
        </p:grpSp>
        <p:sp>
          <p:nvSpPr>
            <p:cNvPr id="322598" name="Text Box 38"/>
            <p:cNvSpPr txBox="1">
              <a:spLocks noChangeArrowheads="1"/>
            </p:cNvSpPr>
            <p:nvPr/>
          </p:nvSpPr>
          <p:spPr bwMode="auto">
            <a:xfrm>
              <a:off x="642" y="1480"/>
              <a:ext cx="304" cy="144"/>
            </a:xfrm>
            <a:prstGeom prst="rect">
              <a:avLst/>
            </a:prstGeom>
            <a:noFill/>
            <a:ln w="9525">
              <a:noFill/>
              <a:miter lim="800000"/>
              <a:headEnd/>
              <a:tailEnd/>
            </a:ln>
            <a:effectLst/>
          </p:spPr>
          <p:txBody>
            <a:bodyPr>
              <a:spAutoFit/>
            </a:bodyPr>
            <a:lstStyle/>
            <a:p>
              <a:r>
                <a:rPr lang="ja-JP" altLang="en-US" sz="900" b="1" u="none" dirty="0">
                  <a:latin typeface="ＭＳ Ｐゴシック" charset="-128"/>
                </a:rPr>
                <a:t>し にく</a:t>
              </a:r>
            </a:p>
          </p:txBody>
        </p:sp>
        <p:sp>
          <p:nvSpPr>
            <p:cNvPr id="322599" name="Text Box 39"/>
            <p:cNvSpPr txBox="1">
              <a:spLocks noChangeArrowheads="1"/>
            </p:cNvSpPr>
            <p:nvPr/>
          </p:nvSpPr>
          <p:spPr bwMode="auto">
            <a:xfrm>
              <a:off x="659" y="1791"/>
              <a:ext cx="463" cy="144"/>
            </a:xfrm>
            <a:prstGeom prst="rect">
              <a:avLst/>
            </a:prstGeom>
            <a:noFill/>
            <a:ln w="9525">
              <a:noFill/>
              <a:miter lim="800000"/>
              <a:headEnd/>
              <a:tailEnd/>
            </a:ln>
            <a:effectLst/>
          </p:spPr>
          <p:txBody>
            <a:bodyPr>
              <a:spAutoFit/>
            </a:bodyPr>
            <a:lstStyle/>
            <a:p>
              <a:r>
                <a:rPr lang="ja-JP" altLang="en-US" sz="900" b="1" u="none" dirty="0">
                  <a:latin typeface="ＭＳ Ｐゴシック" charset="-128"/>
                </a:rPr>
                <a:t>し</a:t>
              </a:r>
              <a:r>
                <a:rPr lang="ja-JP" altLang="en-US" sz="900" b="1" u="none" dirty="0" err="1">
                  <a:latin typeface="ＭＳ Ｐゴシック" charset="-128"/>
                </a:rPr>
                <a:t>こんまく</a:t>
              </a:r>
              <a:endParaRPr lang="ja-JP" altLang="en-US" sz="900" b="1" u="none" dirty="0">
                <a:latin typeface="ＭＳ Ｐゴシック" charset="-128"/>
              </a:endParaRPr>
            </a:p>
          </p:txBody>
        </p:sp>
        <p:sp>
          <p:nvSpPr>
            <p:cNvPr id="322600" name="Text Box 40"/>
            <p:cNvSpPr txBox="1">
              <a:spLocks noChangeArrowheads="1"/>
            </p:cNvSpPr>
            <p:nvPr/>
          </p:nvSpPr>
          <p:spPr bwMode="auto">
            <a:xfrm>
              <a:off x="659" y="2160"/>
              <a:ext cx="463" cy="144"/>
            </a:xfrm>
            <a:prstGeom prst="rect">
              <a:avLst/>
            </a:prstGeom>
            <a:noFill/>
            <a:ln w="9525">
              <a:noFill/>
              <a:miter lim="800000"/>
              <a:headEnd/>
              <a:tailEnd/>
            </a:ln>
            <a:effectLst/>
          </p:spPr>
          <p:txBody>
            <a:bodyPr>
              <a:spAutoFit/>
            </a:bodyPr>
            <a:lstStyle/>
            <a:p>
              <a:r>
                <a:rPr lang="ja-JP" altLang="en-US" sz="900" b="1" u="none" dirty="0">
                  <a:latin typeface="ＭＳ Ｐゴシック" charset="-128"/>
                </a:rPr>
                <a:t>しそうこつ</a:t>
              </a:r>
            </a:p>
          </p:txBody>
        </p:sp>
        <p:sp>
          <p:nvSpPr>
            <p:cNvPr id="322601" name="Text Box 41"/>
            <p:cNvSpPr txBox="1">
              <a:spLocks noChangeArrowheads="1"/>
            </p:cNvSpPr>
            <p:nvPr/>
          </p:nvSpPr>
          <p:spPr bwMode="auto">
            <a:xfrm>
              <a:off x="2835" y="1338"/>
              <a:ext cx="512" cy="145"/>
            </a:xfrm>
            <a:prstGeom prst="rect">
              <a:avLst/>
            </a:prstGeom>
            <a:noFill/>
            <a:ln w="9525">
              <a:noFill/>
              <a:miter lim="800000"/>
              <a:headEnd/>
              <a:tailEnd/>
            </a:ln>
            <a:effectLst/>
          </p:spPr>
          <p:txBody>
            <a:bodyPr>
              <a:spAutoFit/>
            </a:bodyPr>
            <a:lstStyle/>
            <a:p>
              <a:r>
                <a:rPr lang="ja-JP" altLang="en-US" sz="900" b="1" u="none" dirty="0">
                  <a:latin typeface="ＭＳ Ｐゴシック" charset="-128"/>
                </a:rPr>
                <a:t>ぞう </a:t>
              </a:r>
              <a:r>
                <a:rPr lang="ja-JP" altLang="en-US" sz="900" b="1" u="none" dirty="0" smtClean="0">
                  <a:latin typeface="ＭＳ Ｐゴシック" charset="-128"/>
                </a:rPr>
                <a:t>げ </a:t>
              </a:r>
              <a:r>
                <a:rPr lang="ja-JP" altLang="en-US" sz="900" b="1" u="none" dirty="0">
                  <a:latin typeface="ＭＳ Ｐゴシック" charset="-128"/>
                </a:rPr>
                <a:t>しつ</a:t>
              </a:r>
            </a:p>
          </p:txBody>
        </p:sp>
        <p:sp>
          <p:nvSpPr>
            <p:cNvPr id="322602" name="Text Box 42"/>
            <p:cNvSpPr txBox="1">
              <a:spLocks noChangeArrowheads="1"/>
            </p:cNvSpPr>
            <p:nvPr/>
          </p:nvSpPr>
          <p:spPr bwMode="auto">
            <a:xfrm>
              <a:off x="2880" y="1570"/>
              <a:ext cx="436" cy="144"/>
            </a:xfrm>
            <a:prstGeom prst="rect">
              <a:avLst/>
            </a:prstGeom>
            <a:noFill/>
            <a:ln w="9525">
              <a:noFill/>
              <a:miter lim="800000"/>
              <a:headEnd/>
              <a:tailEnd/>
            </a:ln>
            <a:effectLst/>
          </p:spPr>
          <p:txBody>
            <a:bodyPr>
              <a:spAutoFit/>
            </a:bodyPr>
            <a:lstStyle/>
            <a:p>
              <a:r>
                <a:rPr lang="ja-JP" altLang="en-US" sz="900" b="1" u="none" dirty="0">
                  <a:latin typeface="ＭＳ Ｐゴシック" charset="-128"/>
                </a:rPr>
                <a:t>し </a:t>
              </a:r>
              <a:r>
                <a:rPr lang="ja-JP" altLang="en-US" sz="900" b="1" u="none" dirty="0" smtClean="0">
                  <a:latin typeface="ＭＳ Ｐゴシック" charset="-128"/>
                </a:rPr>
                <a:t>ずい</a:t>
              </a:r>
              <a:endParaRPr lang="ja-JP" altLang="en-US" sz="900" b="1" u="none" dirty="0">
                <a:latin typeface="ＭＳ Ｐゴシック" charset="-128"/>
              </a:endParaRPr>
            </a:p>
          </p:txBody>
        </p:sp>
      </p:grpSp>
      <p:sp>
        <p:nvSpPr>
          <p:cNvPr id="12" name="テキスト ボックス 11"/>
          <p:cNvSpPr txBox="1"/>
          <p:nvPr/>
        </p:nvSpPr>
        <p:spPr>
          <a:xfrm>
            <a:off x="6228185" y="3851756"/>
            <a:ext cx="1872208" cy="369332"/>
          </a:xfrm>
          <a:prstGeom prst="rect">
            <a:avLst/>
          </a:prstGeom>
          <a:noFill/>
        </p:spPr>
        <p:txBody>
          <a:bodyPr wrap="square" rtlCol="0">
            <a:spAutoFit/>
          </a:bodyPr>
          <a:lstStyle/>
          <a:p>
            <a:pPr algn="ctr"/>
            <a:r>
              <a:rPr kumimoji="1" lang="ja-JP" altLang="en-US" b="1" dirty="0" smtClean="0"/>
              <a:t>咬合面</a:t>
            </a:r>
            <a:endParaRPr kumimoji="1" lang="ja-JP" altLang="en-US" b="1" dirty="0"/>
          </a:p>
        </p:txBody>
      </p:sp>
      <p:sp>
        <p:nvSpPr>
          <p:cNvPr id="13" name="テキスト ボックス 12"/>
          <p:cNvSpPr txBox="1"/>
          <p:nvPr/>
        </p:nvSpPr>
        <p:spPr>
          <a:xfrm>
            <a:off x="6760851" y="3717032"/>
            <a:ext cx="835485" cy="246221"/>
          </a:xfrm>
          <a:prstGeom prst="rect">
            <a:avLst/>
          </a:prstGeom>
          <a:noFill/>
        </p:spPr>
        <p:txBody>
          <a:bodyPr wrap="none" rtlCol="0">
            <a:spAutoFit/>
          </a:bodyPr>
          <a:lstStyle/>
          <a:p>
            <a:r>
              <a:rPr kumimoji="1" lang="ja-JP" altLang="en-US" sz="1000" b="1" dirty="0" smtClean="0"/>
              <a:t>こう</a:t>
            </a:r>
            <a:r>
              <a:rPr kumimoji="1" lang="ja-JP" altLang="en-US" sz="1000" b="1" dirty="0" err="1" smtClean="0"/>
              <a:t>ご</a:t>
            </a:r>
            <a:r>
              <a:rPr kumimoji="1" lang="ja-JP" altLang="en-US" sz="1000" b="1" dirty="0" smtClean="0"/>
              <a:t>うめん</a:t>
            </a:r>
            <a:endParaRPr kumimoji="1" lang="ja-JP" altLang="en-US"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860032" y="1276645"/>
            <a:ext cx="3828924" cy="2543418"/>
          </a:xfrm>
          <a:prstGeom prst="rect">
            <a:avLst/>
          </a:prstGeom>
        </p:spPr>
      </p:pic>
      <p:pic>
        <p:nvPicPr>
          <p:cNvPr id="2" name="図 1"/>
          <p:cNvPicPr>
            <a:picLocks noChangeAspect="1"/>
          </p:cNvPicPr>
          <p:nvPr/>
        </p:nvPicPr>
        <p:blipFill>
          <a:blip r:embed="rId4"/>
          <a:stretch>
            <a:fillRect/>
          </a:stretch>
        </p:blipFill>
        <p:spPr>
          <a:xfrm>
            <a:off x="4860032" y="4077072"/>
            <a:ext cx="3828924" cy="2414606"/>
          </a:xfrm>
          <a:prstGeom prst="rect">
            <a:avLst/>
          </a:prstGeom>
        </p:spPr>
      </p:pic>
      <p:sp>
        <p:nvSpPr>
          <p:cNvPr id="4" name="テキスト ボックス 3"/>
          <p:cNvSpPr txBox="1"/>
          <p:nvPr/>
        </p:nvSpPr>
        <p:spPr>
          <a:xfrm>
            <a:off x="755576" y="188640"/>
            <a:ext cx="7715574" cy="830997"/>
          </a:xfrm>
          <a:prstGeom prst="rect">
            <a:avLst/>
          </a:prstGeom>
          <a:noFill/>
        </p:spPr>
        <p:txBody>
          <a:bodyPr wrap="none" rtlCol="0">
            <a:spAutoFit/>
          </a:bodyPr>
          <a:lstStyle/>
          <a:p>
            <a:r>
              <a:rPr kumimoji="1" lang="ja-JP" altLang="en-US" sz="4800" b="1" dirty="0" smtClean="0">
                <a:solidFill>
                  <a:srgbClr val="FFFF00"/>
                </a:solidFill>
              </a:rPr>
              <a:t>むし歯がすすんでしまうと・・・</a:t>
            </a:r>
            <a:endParaRPr kumimoji="1" lang="ja-JP" altLang="en-US" sz="4800" b="1" dirty="0">
              <a:solidFill>
                <a:srgbClr val="FFFF00"/>
              </a:solidFill>
            </a:endParaRPr>
          </a:p>
        </p:txBody>
      </p:sp>
      <p:pic>
        <p:nvPicPr>
          <p:cNvPr id="7" name="図 6" descr="笠松　理恵_2011.08.31_L001.jpg"/>
          <p:cNvPicPr>
            <a:picLocks noChangeAspect="1"/>
          </p:cNvPicPr>
          <p:nvPr/>
        </p:nvPicPr>
        <p:blipFill>
          <a:blip r:embed="rId5" cstate="print"/>
          <a:stretch>
            <a:fillRect/>
          </a:stretch>
        </p:blipFill>
        <p:spPr>
          <a:xfrm flipH="1">
            <a:off x="395536" y="2276872"/>
            <a:ext cx="4032448" cy="2808312"/>
          </a:xfrm>
          <a:prstGeom prst="rect">
            <a:avLst/>
          </a:prstGeom>
        </p:spPr>
      </p:pic>
      <p:sp>
        <p:nvSpPr>
          <p:cNvPr id="8" name="円/楕円 7"/>
          <p:cNvSpPr/>
          <p:nvPr/>
        </p:nvSpPr>
        <p:spPr>
          <a:xfrm>
            <a:off x="1691680" y="2708920"/>
            <a:ext cx="1512168" cy="15121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7092280" y="1412776"/>
            <a:ext cx="1512168" cy="15121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499992" y="4077072"/>
            <a:ext cx="1512168" cy="15121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202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Oval 16"/>
          <p:cNvSpPr>
            <a:spLocks noChangeArrowheads="1"/>
          </p:cNvSpPr>
          <p:nvPr/>
        </p:nvSpPr>
        <p:spPr bwMode="auto">
          <a:xfrm rot="3200263" flipH="1">
            <a:off x="4214992" y="630698"/>
            <a:ext cx="2936115" cy="4365132"/>
          </a:xfrm>
          <a:prstGeom prst="ellipse">
            <a:avLst/>
          </a:prstGeom>
          <a:noFill/>
          <a:ln w="76200">
            <a:solidFill>
              <a:srgbClr val="92D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1">
              <a:latin typeface="+mn-ea"/>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9594" y="4720344"/>
            <a:ext cx="1538843" cy="1080748"/>
          </a:xfrm>
          <a:prstGeom prst="rect">
            <a:avLst/>
          </a:prstGeom>
        </p:spPr>
      </p:pic>
      <p:sp>
        <p:nvSpPr>
          <p:cNvPr id="4098" name="Rectangle 7"/>
          <p:cNvSpPr>
            <a:spLocks noChangeArrowheads="1"/>
          </p:cNvSpPr>
          <p:nvPr/>
        </p:nvSpPr>
        <p:spPr bwMode="auto">
          <a:xfrm>
            <a:off x="5571743" y="1291925"/>
            <a:ext cx="2024593"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ja-JP" altLang="en-US" sz="4000" b="1" dirty="0" smtClean="0">
                <a:solidFill>
                  <a:schemeClr val="tx2"/>
                </a:solidFill>
                <a:latin typeface="+mn-ea"/>
              </a:rPr>
              <a:t>　細菌</a:t>
            </a:r>
            <a:endParaRPr lang="en-US" altLang="ja-JP" sz="4000" b="1" dirty="0" smtClean="0">
              <a:solidFill>
                <a:schemeClr val="tx2"/>
              </a:solidFill>
              <a:latin typeface="+mn-ea"/>
            </a:endParaRPr>
          </a:p>
          <a:p>
            <a:r>
              <a:rPr lang="ja-JP" altLang="en-US" sz="3200" b="1" dirty="0" smtClean="0">
                <a:solidFill>
                  <a:schemeClr val="tx2"/>
                </a:solidFill>
                <a:latin typeface="+mn-ea"/>
              </a:rPr>
              <a:t>（プラーク）</a:t>
            </a:r>
            <a:endParaRPr lang="ja-JP" altLang="en-US" sz="3200" b="1" dirty="0">
              <a:solidFill>
                <a:schemeClr val="tx2"/>
              </a:solidFill>
              <a:latin typeface="+mn-ea"/>
            </a:endParaRPr>
          </a:p>
        </p:txBody>
      </p:sp>
      <p:sp>
        <p:nvSpPr>
          <p:cNvPr id="4102" name="Oval 16"/>
          <p:cNvSpPr>
            <a:spLocks noChangeArrowheads="1"/>
          </p:cNvSpPr>
          <p:nvPr/>
        </p:nvSpPr>
        <p:spPr bwMode="auto">
          <a:xfrm rot="-3200263">
            <a:off x="1887404" y="579393"/>
            <a:ext cx="2948875" cy="4449902"/>
          </a:xfrm>
          <a:prstGeom prst="ellipse">
            <a:avLst/>
          </a:prstGeom>
          <a:noFill/>
          <a:ln w="76200">
            <a:solidFill>
              <a:srgbClr val="92D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1">
              <a:latin typeface="+mn-ea"/>
            </a:endParaRPr>
          </a:p>
        </p:txBody>
      </p:sp>
      <p:sp>
        <p:nvSpPr>
          <p:cNvPr id="4103" name="Rectangle 17"/>
          <p:cNvSpPr>
            <a:spLocks noChangeArrowheads="1"/>
          </p:cNvSpPr>
          <p:nvPr/>
        </p:nvSpPr>
        <p:spPr bwMode="auto">
          <a:xfrm>
            <a:off x="1511550" y="1750239"/>
            <a:ext cx="1211870"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ja-JP" altLang="en-US" sz="4000" b="1" dirty="0">
                <a:solidFill>
                  <a:schemeClr val="tx2"/>
                </a:solidFill>
                <a:latin typeface="+mn-ea"/>
              </a:rPr>
              <a:t>時間</a:t>
            </a:r>
          </a:p>
        </p:txBody>
      </p:sp>
      <p:sp>
        <p:nvSpPr>
          <p:cNvPr id="4109" name="Oval 16"/>
          <p:cNvSpPr>
            <a:spLocks noChangeArrowheads="1"/>
          </p:cNvSpPr>
          <p:nvPr/>
        </p:nvSpPr>
        <p:spPr bwMode="auto">
          <a:xfrm rot="3200263" flipV="1">
            <a:off x="1945702" y="2800319"/>
            <a:ext cx="2973066" cy="4223843"/>
          </a:xfrm>
          <a:prstGeom prst="ellipse">
            <a:avLst/>
          </a:prstGeom>
          <a:noFill/>
          <a:ln w="76200">
            <a:solidFill>
              <a:srgbClr val="92D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1">
              <a:latin typeface="+mn-ea"/>
            </a:endParaRPr>
          </a:p>
        </p:txBody>
      </p:sp>
      <p:sp>
        <p:nvSpPr>
          <p:cNvPr id="4110" name="Oval 16"/>
          <p:cNvSpPr>
            <a:spLocks noChangeArrowheads="1"/>
          </p:cNvSpPr>
          <p:nvPr/>
        </p:nvSpPr>
        <p:spPr bwMode="auto">
          <a:xfrm rot="-3200263" flipH="1" flipV="1">
            <a:off x="4261651" y="2748664"/>
            <a:ext cx="2990242" cy="4279900"/>
          </a:xfrm>
          <a:prstGeom prst="ellipse">
            <a:avLst/>
          </a:prstGeom>
          <a:noFill/>
          <a:ln w="76200">
            <a:solidFill>
              <a:srgbClr val="92D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b="1" dirty="0">
              <a:latin typeface="+mn-ea"/>
            </a:endParaRPr>
          </a:p>
        </p:txBody>
      </p:sp>
      <p:grpSp>
        <p:nvGrpSpPr>
          <p:cNvPr id="2" name="グループ化 1"/>
          <p:cNvGrpSpPr/>
          <p:nvPr/>
        </p:nvGrpSpPr>
        <p:grpSpPr>
          <a:xfrm>
            <a:off x="3882804" y="3311787"/>
            <a:ext cx="1311578" cy="1174750"/>
            <a:chOff x="3689350" y="3416300"/>
            <a:chExt cx="1311578" cy="1174750"/>
          </a:xfrm>
        </p:grpSpPr>
        <p:sp>
          <p:nvSpPr>
            <p:cNvPr id="5" name="角丸四角形 4"/>
            <p:cNvSpPr/>
            <p:nvPr/>
          </p:nvSpPr>
          <p:spPr>
            <a:xfrm rot="18934791">
              <a:off x="3775075" y="3416300"/>
              <a:ext cx="1189038" cy="1174750"/>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dirty="0">
                <a:latin typeface="+mn-ea"/>
              </a:endParaRPr>
            </a:p>
          </p:txBody>
        </p:sp>
        <p:sp>
          <p:nvSpPr>
            <p:cNvPr id="4112" name="テキスト ボックス 5"/>
            <p:cNvSpPr txBox="1">
              <a:spLocks noChangeArrowheads="1"/>
            </p:cNvSpPr>
            <p:nvPr/>
          </p:nvSpPr>
          <p:spPr bwMode="auto">
            <a:xfrm>
              <a:off x="3689350" y="3679825"/>
              <a:ext cx="13115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3200" b="1" dirty="0">
                  <a:latin typeface="+mn-ea"/>
                  <a:ea typeface="+mn-ea"/>
                </a:rPr>
                <a:t>むし歯</a:t>
              </a:r>
            </a:p>
          </p:txBody>
        </p:sp>
      </p:grpSp>
      <p:sp>
        <p:nvSpPr>
          <p:cNvPr id="4100" name="Rectangle 9"/>
          <p:cNvSpPr>
            <a:spLocks noChangeArrowheads="1"/>
          </p:cNvSpPr>
          <p:nvPr/>
        </p:nvSpPr>
        <p:spPr bwMode="auto">
          <a:xfrm>
            <a:off x="5595710" y="5156245"/>
            <a:ext cx="2277868" cy="126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ja-JP" altLang="en-US" sz="4000" b="1" dirty="0" smtClean="0">
                <a:solidFill>
                  <a:schemeClr val="tx2"/>
                </a:solidFill>
                <a:latin typeface="+mn-ea"/>
              </a:rPr>
              <a:t>歯の強さ</a:t>
            </a:r>
            <a:endParaRPr lang="en-US" altLang="ja-JP" sz="4000" b="1" dirty="0" smtClean="0">
              <a:solidFill>
                <a:schemeClr val="tx2"/>
              </a:solidFill>
              <a:latin typeface="+mn-ea"/>
            </a:endParaRPr>
          </a:p>
          <a:p>
            <a:r>
              <a:rPr lang="ja-JP" altLang="en-US" sz="3600" b="1" dirty="0" smtClean="0">
                <a:solidFill>
                  <a:schemeClr val="tx2"/>
                </a:solidFill>
                <a:latin typeface="+mn-ea"/>
              </a:rPr>
              <a:t>つば（</a:t>
            </a:r>
            <a:r>
              <a:rPr lang="ja-JP" altLang="en-US" sz="2800" b="1" dirty="0" smtClean="0">
                <a:solidFill>
                  <a:schemeClr val="tx2"/>
                </a:solidFill>
                <a:latin typeface="+mn-ea"/>
              </a:rPr>
              <a:t>唾液</a:t>
            </a:r>
            <a:r>
              <a:rPr lang="ja-JP" altLang="en-US" sz="3600" b="1" dirty="0" smtClean="0">
                <a:solidFill>
                  <a:schemeClr val="tx2"/>
                </a:solidFill>
                <a:latin typeface="+mn-ea"/>
              </a:rPr>
              <a:t>）</a:t>
            </a:r>
            <a:endParaRPr lang="ja-JP" altLang="en-US" sz="3600" b="1" dirty="0">
              <a:solidFill>
                <a:schemeClr val="tx2"/>
              </a:solidFill>
              <a:latin typeface="+mn-ea"/>
            </a:endParaRPr>
          </a:p>
        </p:txBody>
      </p:sp>
      <p:sp>
        <p:nvSpPr>
          <p:cNvPr id="4099" name="Rectangle 8"/>
          <p:cNvSpPr>
            <a:spLocks noChangeArrowheads="1"/>
          </p:cNvSpPr>
          <p:nvPr/>
        </p:nvSpPr>
        <p:spPr bwMode="auto">
          <a:xfrm>
            <a:off x="537296" y="5728188"/>
            <a:ext cx="3964227"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ja-JP" altLang="en-US" sz="4000" b="1" dirty="0" smtClean="0">
                <a:solidFill>
                  <a:schemeClr val="tx2"/>
                </a:solidFill>
                <a:latin typeface="+mn-ea"/>
              </a:rPr>
              <a:t>間食</a:t>
            </a:r>
            <a:r>
              <a:rPr lang="ja-JP" altLang="en-US" sz="2800" b="1" dirty="0" smtClean="0">
                <a:solidFill>
                  <a:schemeClr val="tx2"/>
                </a:solidFill>
                <a:latin typeface="+mn-ea"/>
              </a:rPr>
              <a:t>（炭水化物、砂糖）</a:t>
            </a:r>
            <a:endParaRPr lang="ja-JP" altLang="en-US" sz="2800" b="1" dirty="0">
              <a:solidFill>
                <a:schemeClr val="tx2"/>
              </a:solidFill>
              <a:latin typeface="+mn-ea"/>
            </a:endParaRPr>
          </a:p>
        </p:txBody>
      </p:sp>
      <p:sp>
        <p:nvSpPr>
          <p:cNvPr id="21" name="正方形/長方形 20"/>
          <p:cNvSpPr/>
          <p:nvPr/>
        </p:nvSpPr>
        <p:spPr>
          <a:xfrm>
            <a:off x="242568" y="49049"/>
            <a:ext cx="8640959" cy="830997"/>
          </a:xfrm>
          <a:prstGeom prst="rect">
            <a:avLst/>
          </a:prstGeom>
        </p:spPr>
        <p:txBody>
          <a:bodyPr wrap="square">
            <a:spAutoFit/>
          </a:bodyPr>
          <a:lstStyle/>
          <a:p>
            <a:pPr algn="ctr"/>
            <a:r>
              <a:rPr lang="ja-JP" altLang="en-US" sz="4800" b="1" dirty="0" smtClean="0">
                <a:solidFill>
                  <a:srgbClr val="FFFF00"/>
                </a:solidFill>
                <a:latin typeface="+mn-ea"/>
              </a:rPr>
              <a:t>むし歯の４つ原因と対策</a:t>
            </a:r>
            <a:endParaRPr lang="ja-JP" altLang="en-US" sz="4800" b="1" dirty="0">
              <a:latin typeface="+mn-ea"/>
            </a:endParaRPr>
          </a:p>
        </p:txBody>
      </p:sp>
      <p:sp>
        <p:nvSpPr>
          <p:cNvPr id="24" name="正方形/長方形 23"/>
          <p:cNvSpPr/>
          <p:nvPr/>
        </p:nvSpPr>
        <p:spPr>
          <a:xfrm>
            <a:off x="5652120" y="2361074"/>
            <a:ext cx="2749471" cy="707886"/>
          </a:xfrm>
          <a:prstGeom prst="rect">
            <a:avLst/>
          </a:prstGeom>
        </p:spPr>
        <p:txBody>
          <a:bodyPr wrap="none">
            <a:spAutoFit/>
          </a:bodyPr>
          <a:lstStyle/>
          <a:p>
            <a:r>
              <a:rPr lang="ja-JP" altLang="en-US" sz="4000" b="1" dirty="0" smtClean="0">
                <a:solidFill>
                  <a:srgbClr val="C00000"/>
                </a:solidFill>
                <a:latin typeface="+mn-ea"/>
              </a:rPr>
              <a:t>→歯みがき</a:t>
            </a:r>
            <a:endParaRPr lang="ja-JP" altLang="en-US" sz="4000" b="1" dirty="0">
              <a:solidFill>
                <a:srgbClr val="C00000"/>
              </a:solidFill>
              <a:latin typeface="+mn-ea"/>
            </a:endParaRPr>
          </a:p>
        </p:txBody>
      </p:sp>
      <p:sp>
        <p:nvSpPr>
          <p:cNvPr id="25" name="正方形/長方形 24"/>
          <p:cNvSpPr/>
          <p:nvPr/>
        </p:nvSpPr>
        <p:spPr>
          <a:xfrm>
            <a:off x="6012160" y="3933056"/>
            <a:ext cx="4572000" cy="1323439"/>
          </a:xfrm>
          <a:prstGeom prst="rect">
            <a:avLst/>
          </a:prstGeom>
        </p:spPr>
        <p:txBody>
          <a:bodyPr>
            <a:spAutoFit/>
          </a:bodyPr>
          <a:lstStyle/>
          <a:p>
            <a:r>
              <a:rPr lang="ja-JP" altLang="en-US" sz="4000" b="1" dirty="0" smtClean="0">
                <a:solidFill>
                  <a:srgbClr val="C00000"/>
                </a:solidFill>
                <a:latin typeface="+mn-ea"/>
              </a:rPr>
              <a:t>→フッ化物</a:t>
            </a:r>
            <a:endParaRPr lang="en-US" altLang="ja-JP" sz="4000" b="1" dirty="0" smtClean="0">
              <a:solidFill>
                <a:srgbClr val="C00000"/>
              </a:solidFill>
              <a:latin typeface="+mn-ea"/>
            </a:endParaRPr>
          </a:p>
          <a:p>
            <a:r>
              <a:rPr lang="ja-JP" altLang="en-US" sz="4000" b="1" dirty="0" smtClean="0">
                <a:solidFill>
                  <a:srgbClr val="C00000"/>
                </a:solidFill>
                <a:latin typeface="+mn-ea"/>
              </a:rPr>
              <a:t>→シーラント</a:t>
            </a:r>
            <a:endParaRPr lang="ja-JP" altLang="en-US" sz="4000" b="1" dirty="0">
              <a:solidFill>
                <a:srgbClr val="C00000"/>
              </a:solidFill>
              <a:latin typeface="+mn-ea"/>
            </a:endParaRPr>
          </a:p>
        </p:txBody>
      </p:sp>
      <p:sp>
        <p:nvSpPr>
          <p:cNvPr id="26" name="正方形/長方形 25"/>
          <p:cNvSpPr/>
          <p:nvPr/>
        </p:nvSpPr>
        <p:spPr>
          <a:xfrm>
            <a:off x="35496" y="2423790"/>
            <a:ext cx="4572000" cy="1077218"/>
          </a:xfrm>
          <a:prstGeom prst="rect">
            <a:avLst/>
          </a:prstGeom>
        </p:spPr>
        <p:txBody>
          <a:bodyPr>
            <a:spAutoFit/>
          </a:bodyPr>
          <a:lstStyle/>
          <a:p>
            <a:r>
              <a:rPr lang="ja-JP" altLang="en-US" sz="3200" b="1" dirty="0" smtClean="0">
                <a:solidFill>
                  <a:srgbClr val="C00000"/>
                </a:solidFill>
                <a:latin typeface="+mn-ea"/>
              </a:rPr>
              <a:t>→規則正しい食生活</a:t>
            </a:r>
            <a:endParaRPr lang="en-US" altLang="ja-JP" sz="3200" b="1" dirty="0" smtClean="0">
              <a:solidFill>
                <a:srgbClr val="C00000"/>
              </a:solidFill>
              <a:latin typeface="+mn-ea"/>
            </a:endParaRPr>
          </a:p>
          <a:p>
            <a:r>
              <a:rPr lang="ja-JP" altLang="en-US" sz="3200" b="1" dirty="0" smtClean="0">
                <a:solidFill>
                  <a:srgbClr val="C00000"/>
                </a:solidFill>
                <a:latin typeface="+mn-ea"/>
              </a:rPr>
              <a:t>→寝る前に食べない</a:t>
            </a:r>
            <a:endParaRPr lang="ja-JP" altLang="en-US" sz="3200" b="1" dirty="0">
              <a:solidFill>
                <a:srgbClr val="C00000"/>
              </a:solidFill>
              <a:latin typeface="+mn-ea"/>
            </a:endParaRPr>
          </a:p>
        </p:txBody>
      </p:sp>
      <p:sp>
        <p:nvSpPr>
          <p:cNvPr id="27" name="正方形/長方形 26"/>
          <p:cNvSpPr/>
          <p:nvPr/>
        </p:nvSpPr>
        <p:spPr>
          <a:xfrm>
            <a:off x="54217" y="4581128"/>
            <a:ext cx="2986715" cy="584775"/>
          </a:xfrm>
          <a:prstGeom prst="rect">
            <a:avLst/>
          </a:prstGeom>
        </p:spPr>
        <p:txBody>
          <a:bodyPr wrap="none">
            <a:spAutoFit/>
          </a:bodyPr>
          <a:lstStyle/>
          <a:p>
            <a:r>
              <a:rPr lang="ja-JP" altLang="en-US" sz="3200" b="1" dirty="0" smtClean="0">
                <a:solidFill>
                  <a:srgbClr val="C00000"/>
                </a:solidFill>
                <a:latin typeface="+mn-ea"/>
              </a:rPr>
              <a:t>→お茶や水を！</a:t>
            </a:r>
            <a:endParaRPr lang="en-US" altLang="ja-JP" sz="4000" b="1" dirty="0">
              <a:solidFill>
                <a:srgbClr val="C00000"/>
              </a:solidFill>
              <a:latin typeface="+mn-ea"/>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0878" y="1372687"/>
            <a:ext cx="1164919" cy="1164919"/>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812" y="5366648"/>
            <a:ext cx="1313266" cy="1058012"/>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0312" y="836712"/>
            <a:ext cx="1103567" cy="1455213"/>
          </a:xfrm>
          <a:prstGeom prst="rect">
            <a:avLst/>
          </a:prstGeom>
        </p:spPr>
      </p:pic>
      <p:sp>
        <p:nvSpPr>
          <p:cNvPr id="8" name="テキスト ボックス 7"/>
          <p:cNvSpPr txBox="1"/>
          <p:nvPr/>
        </p:nvSpPr>
        <p:spPr>
          <a:xfrm>
            <a:off x="6876256" y="5767372"/>
            <a:ext cx="692918" cy="253916"/>
          </a:xfrm>
          <a:prstGeom prst="rect">
            <a:avLst/>
          </a:prstGeom>
          <a:noFill/>
        </p:spPr>
        <p:txBody>
          <a:bodyPr wrap="square" rtlCol="0">
            <a:spAutoFit/>
          </a:bodyPr>
          <a:lstStyle/>
          <a:p>
            <a:r>
              <a:rPr kumimoji="1" lang="ja-JP" altLang="en-US" sz="1050" b="1" dirty="0" smtClean="0">
                <a:solidFill>
                  <a:schemeClr val="tx1">
                    <a:lumMod val="85000"/>
                  </a:schemeClr>
                </a:solidFill>
              </a:rPr>
              <a:t>だ　えき</a:t>
            </a:r>
            <a:endParaRPr kumimoji="1" lang="ja-JP" altLang="en-US" sz="1050" b="1" dirty="0">
              <a:solidFill>
                <a:schemeClr val="tx1">
                  <a:lumMod val="85000"/>
                </a:schemeClr>
              </a:solidFill>
            </a:endParaRPr>
          </a:p>
        </p:txBody>
      </p:sp>
      <p:sp>
        <p:nvSpPr>
          <p:cNvPr id="10" name="テキスト ボックス 9"/>
          <p:cNvSpPr txBox="1"/>
          <p:nvPr/>
        </p:nvSpPr>
        <p:spPr>
          <a:xfrm>
            <a:off x="1917698" y="5785957"/>
            <a:ext cx="1358158" cy="253916"/>
          </a:xfrm>
          <a:prstGeom prst="rect">
            <a:avLst/>
          </a:prstGeom>
          <a:noFill/>
        </p:spPr>
        <p:txBody>
          <a:bodyPr wrap="square" rtlCol="0">
            <a:spAutoFit/>
          </a:bodyPr>
          <a:lstStyle/>
          <a:p>
            <a:r>
              <a:rPr lang="ja-JP" altLang="en-US" sz="1050" b="1" dirty="0" smtClean="0">
                <a:solidFill>
                  <a:schemeClr val="tx1">
                    <a:lumMod val="85000"/>
                  </a:schemeClr>
                </a:solidFill>
              </a:rPr>
              <a:t>た ん す い  か ぶ つ</a:t>
            </a:r>
            <a:endParaRPr kumimoji="1" lang="ja-JP" altLang="en-US" sz="1050" b="1" dirty="0">
              <a:solidFill>
                <a:schemeClr val="tx1">
                  <a:lumMod val="85000"/>
                </a:schemeClr>
              </a:solidFill>
            </a:endParaRPr>
          </a:p>
        </p:txBody>
      </p:sp>
      <p:sp>
        <p:nvSpPr>
          <p:cNvPr id="11" name="テキスト ボックス 10"/>
          <p:cNvSpPr txBox="1"/>
          <p:nvPr/>
        </p:nvSpPr>
        <p:spPr>
          <a:xfrm>
            <a:off x="3589629" y="5784091"/>
            <a:ext cx="550151" cy="253916"/>
          </a:xfrm>
          <a:prstGeom prst="rect">
            <a:avLst/>
          </a:prstGeom>
          <a:noFill/>
        </p:spPr>
        <p:txBody>
          <a:bodyPr wrap="none" rtlCol="0">
            <a:spAutoFit/>
          </a:bodyPr>
          <a:lstStyle/>
          <a:p>
            <a:r>
              <a:rPr lang="ja-JP" altLang="en-US" sz="1050" b="1" dirty="0" smtClean="0">
                <a:solidFill>
                  <a:schemeClr val="tx1">
                    <a:lumMod val="85000"/>
                  </a:schemeClr>
                </a:solidFill>
              </a:rPr>
              <a:t>さ と う</a:t>
            </a:r>
            <a:endParaRPr kumimoji="1" lang="ja-JP" altLang="en-US" sz="1050" b="1" dirty="0">
              <a:solidFill>
                <a:schemeClr val="tx1">
                  <a:lumMod val="85000"/>
                </a:schemeClr>
              </a:solidFill>
            </a:endParaRPr>
          </a:p>
        </p:txBody>
      </p:sp>
      <p:sp>
        <p:nvSpPr>
          <p:cNvPr id="12" name="テキスト ボックス 11"/>
          <p:cNvSpPr txBox="1"/>
          <p:nvPr/>
        </p:nvSpPr>
        <p:spPr>
          <a:xfrm>
            <a:off x="611560" y="2289490"/>
            <a:ext cx="731290" cy="307777"/>
          </a:xfrm>
          <a:prstGeom prst="rect">
            <a:avLst/>
          </a:prstGeom>
          <a:noFill/>
        </p:spPr>
        <p:txBody>
          <a:bodyPr wrap="none" rtlCol="0">
            <a:spAutoFit/>
          </a:bodyPr>
          <a:lstStyle/>
          <a:p>
            <a:r>
              <a:rPr lang="ja-JP" altLang="en-US" sz="1400" b="1" dirty="0" smtClean="0">
                <a:solidFill>
                  <a:srgbClr val="C00000"/>
                </a:solidFill>
              </a:rPr>
              <a:t>き　そく</a:t>
            </a:r>
            <a:endParaRPr kumimoji="1" lang="ja-JP" altLang="en-US" sz="1400" b="1" dirty="0">
              <a:solidFill>
                <a:srgbClr val="C00000"/>
              </a:solidFill>
            </a:endParaRPr>
          </a:p>
        </p:txBody>
      </p:sp>
      <p:sp>
        <p:nvSpPr>
          <p:cNvPr id="13" name="テキスト ボックス 12"/>
          <p:cNvSpPr txBox="1"/>
          <p:nvPr/>
        </p:nvSpPr>
        <p:spPr>
          <a:xfrm>
            <a:off x="6509179" y="-39582"/>
            <a:ext cx="1087157" cy="307777"/>
          </a:xfrm>
          <a:prstGeom prst="rect">
            <a:avLst/>
          </a:prstGeom>
          <a:noFill/>
        </p:spPr>
        <p:txBody>
          <a:bodyPr wrap="none" rtlCol="0">
            <a:spAutoFit/>
          </a:bodyPr>
          <a:lstStyle/>
          <a:p>
            <a:r>
              <a:rPr kumimoji="1" lang="ja-JP" altLang="en-US" sz="1400" b="1" dirty="0" smtClean="0">
                <a:solidFill>
                  <a:srgbClr val="FFFF00"/>
                </a:solidFill>
              </a:rPr>
              <a:t>た  い   さ   く</a:t>
            </a:r>
            <a:endParaRPr kumimoji="1" lang="ja-JP" altLang="en-US" sz="1400" b="1" dirty="0">
              <a:solidFill>
                <a:srgbClr val="FFFF00"/>
              </a:solidFill>
            </a:endParaRPr>
          </a:p>
        </p:txBody>
      </p:sp>
      <p:sp>
        <p:nvSpPr>
          <p:cNvPr id="14" name="テキスト ボックス 13"/>
          <p:cNvSpPr txBox="1"/>
          <p:nvPr/>
        </p:nvSpPr>
        <p:spPr>
          <a:xfrm>
            <a:off x="5148064" y="2996952"/>
            <a:ext cx="4139275" cy="584775"/>
          </a:xfrm>
          <a:prstGeom prst="rect">
            <a:avLst/>
          </a:prstGeom>
          <a:noFill/>
        </p:spPr>
        <p:txBody>
          <a:bodyPr wrap="none" rtlCol="0">
            <a:spAutoFit/>
          </a:bodyPr>
          <a:lstStyle/>
          <a:p>
            <a:r>
              <a:rPr kumimoji="1" lang="ja-JP" altLang="en-US" sz="3200" b="1" dirty="0" smtClean="0">
                <a:solidFill>
                  <a:srgbClr val="C00000"/>
                </a:solidFill>
              </a:rPr>
              <a:t>（プラークコントロール）</a:t>
            </a:r>
            <a:endParaRPr kumimoji="1" lang="ja-JP" altLang="en-US" sz="3200" b="1" dirty="0">
              <a:solidFill>
                <a:srgbClr val="C00000"/>
              </a:solidFill>
            </a:endParaRPr>
          </a:p>
        </p:txBody>
      </p:sp>
      <p:sp>
        <p:nvSpPr>
          <p:cNvPr id="9" name="テキスト ボックス 8"/>
          <p:cNvSpPr txBox="1"/>
          <p:nvPr/>
        </p:nvSpPr>
        <p:spPr>
          <a:xfrm>
            <a:off x="35496" y="4077072"/>
            <a:ext cx="3605474" cy="584775"/>
          </a:xfrm>
          <a:prstGeom prst="rect">
            <a:avLst/>
          </a:prstGeom>
          <a:noFill/>
        </p:spPr>
        <p:txBody>
          <a:bodyPr wrap="none" rtlCol="0">
            <a:spAutoFit/>
          </a:bodyPr>
          <a:lstStyle/>
          <a:p>
            <a:r>
              <a:rPr lang="ja-JP" altLang="en-US" sz="3200" b="1" dirty="0">
                <a:solidFill>
                  <a:srgbClr val="C00000"/>
                </a:solidFill>
                <a:latin typeface="+mn-ea"/>
              </a:rPr>
              <a:t>→</a:t>
            </a:r>
            <a:r>
              <a:rPr kumimoji="1" lang="ja-JP" altLang="en-US" sz="3200" b="1" dirty="0" smtClean="0">
                <a:solidFill>
                  <a:srgbClr val="C00000"/>
                </a:solidFill>
              </a:rPr>
              <a:t>だらだら食べない</a:t>
            </a:r>
            <a:endParaRPr kumimoji="1" lang="ja-JP" altLang="en-US" sz="3200" b="1" dirty="0">
              <a:solidFill>
                <a:srgbClr val="C00000"/>
              </a:solidFill>
            </a:endParaRPr>
          </a:p>
        </p:txBody>
      </p:sp>
    </p:spTree>
    <p:extLst>
      <p:ext uri="{BB962C8B-B14F-4D97-AF65-F5344CB8AC3E}">
        <p14:creationId xmlns:p14="http://schemas.microsoft.com/office/powerpoint/2010/main" val="99635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8"/>
                                        </p:tgtEl>
                                        <p:attrNameLst>
                                          <p:attrName>style.visibility</p:attrName>
                                        </p:attrNameLst>
                                      </p:cBhvr>
                                      <p:to>
                                        <p:strVal val="visible"/>
                                      </p:to>
                                    </p:set>
                                    <p:animEffect transition="in" filter="fade">
                                      <p:cBhvr>
                                        <p:cTn id="7" dur="1000"/>
                                        <p:tgtEl>
                                          <p:spTgt spid="410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110"/>
                                        </p:tgtEl>
                                        <p:attrNameLst>
                                          <p:attrName>style.visibility</p:attrName>
                                        </p:attrNameLst>
                                      </p:cBhvr>
                                      <p:to>
                                        <p:strVal val="visible"/>
                                      </p:to>
                                    </p:set>
                                    <p:animEffect transition="in" filter="fade">
                                      <p:cBhvr>
                                        <p:cTn id="18" dur="1000"/>
                                        <p:tgtEl>
                                          <p:spTgt spid="41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1000"/>
                                        <p:tgtEl>
                                          <p:spTgt spid="4100"/>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9"/>
                                        </p:tgtEl>
                                        <p:attrNameLst>
                                          <p:attrName>style.visibility</p:attrName>
                                        </p:attrNameLst>
                                      </p:cBhvr>
                                      <p:to>
                                        <p:strVal val="visible"/>
                                      </p:to>
                                    </p:set>
                                    <p:animEffect transition="in" filter="fade">
                                      <p:cBhvr>
                                        <p:cTn id="32" dur="1000"/>
                                        <p:tgtEl>
                                          <p:spTgt spid="4099"/>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099"/>
                                        </p:tgtEl>
                                        <p:attrNameLst>
                                          <p:attrName>style.visibility</p:attrName>
                                        </p:attrNameLst>
                                      </p:cBhvr>
                                      <p:to>
                                        <p:strVal val="visible"/>
                                      </p:to>
                                    </p:set>
                                    <p:animEffect transition="in" filter="fade">
                                      <p:cBhvr>
                                        <p:cTn id="35" dur="1000"/>
                                        <p:tgtEl>
                                          <p:spTgt spid="409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109"/>
                                        </p:tgtEl>
                                        <p:attrNameLst>
                                          <p:attrName>style.visibility</p:attrName>
                                        </p:attrNameLst>
                                      </p:cBhvr>
                                      <p:to>
                                        <p:strVal val="visible"/>
                                      </p:to>
                                    </p:set>
                                    <p:animEffect transition="in" filter="fade">
                                      <p:cBhvr>
                                        <p:cTn id="38" dur="1000"/>
                                        <p:tgtEl>
                                          <p:spTgt spid="4109"/>
                                        </p:tgtEl>
                                      </p:cBhvr>
                                    </p:animEffect>
                                  </p:childTnLst>
                                </p:cTn>
                              </p:par>
                              <p:par>
                                <p:cTn id="39" presetID="10"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02"/>
                                        </p:tgtEl>
                                        <p:attrNameLst>
                                          <p:attrName>style.visibility</p:attrName>
                                        </p:attrNameLst>
                                      </p:cBhvr>
                                      <p:to>
                                        <p:strVal val="visible"/>
                                      </p:to>
                                    </p:set>
                                    <p:animEffect transition="in" filter="fade">
                                      <p:cBhvr>
                                        <p:cTn id="55" dur="1000"/>
                                        <p:tgtEl>
                                          <p:spTgt spid="410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03"/>
                                        </p:tgtEl>
                                        <p:attrNameLst>
                                          <p:attrName>style.visibility</p:attrName>
                                        </p:attrNameLst>
                                      </p:cBhvr>
                                      <p:to>
                                        <p:strVal val="visible"/>
                                      </p:to>
                                    </p:set>
                                    <p:animEffect transition="in" filter="fade">
                                      <p:cBhvr>
                                        <p:cTn id="58" dur="1000"/>
                                        <p:tgtEl>
                                          <p:spTgt spid="410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fade">
                                      <p:cBhvr>
                                        <p:cTn id="9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8" grpId="0" animBg="1"/>
      <p:bldP spid="4098" grpId="0"/>
      <p:bldP spid="4102" grpId="0" animBg="1"/>
      <p:bldP spid="4103" grpId="0"/>
      <p:bldP spid="4109" grpId="0" animBg="1"/>
      <p:bldP spid="4110" grpId="0" animBg="1"/>
      <p:bldP spid="4100" grpId="0"/>
      <p:bldP spid="4099" grpId="0"/>
      <p:bldP spid="4099" grpId="1"/>
      <p:bldP spid="24" grpId="0"/>
      <p:bldP spid="25" grpId="0"/>
      <p:bldP spid="26" grpId="0"/>
      <p:bldP spid="27" grpId="0"/>
      <p:bldP spid="8" grpId="0"/>
      <p:bldP spid="10" grpId="0"/>
      <p:bldP spid="11" grpId="0"/>
      <p:bldP spid="12" grpId="0"/>
      <p:bldP spid="1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391022" y="1277888"/>
            <a:ext cx="867645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smtClean="0">
                <a:solidFill>
                  <a:srgbClr val="00B050"/>
                </a:solidFill>
              </a:rPr>
              <a:t>●　歯みがきの上達</a:t>
            </a:r>
            <a:endParaRPr lang="en-US" altLang="ja-JP" sz="3200" b="1" dirty="0" smtClean="0">
              <a:solidFill>
                <a:srgbClr val="00B050"/>
              </a:solidFill>
            </a:endParaRPr>
          </a:p>
          <a:p>
            <a:pPr algn="l"/>
            <a:r>
              <a:rPr lang="ja-JP" altLang="en-US" sz="3200" b="1" dirty="0" smtClean="0">
                <a:solidFill>
                  <a:srgbClr val="00B050"/>
                </a:solidFill>
              </a:rPr>
              <a:t>　　</a:t>
            </a:r>
            <a:r>
              <a:rPr lang="ja-JP" altLang="en-US" sz="3200" b="1" dirty="0">
                <a:solidFill>
                  <a:srgbClr val="00B050"/>
                </a:solidFill>
              </a:rPr>
              <a:t> </a:t>
            </a:r>
            <a:r>
              <a:rPr lang="ja-JP" altLang="en-US" sz="3200" b="1" dirty="0" smtClean="0">
                <a:solidFill>
                  <a:srgbClr val="00B050"/>
                </a:solidFill>
              </a:rPr>
              <a:t> </a:t>
            </a:r>
            <a:r>
              <a:rPr lang="ja-JP" altLang="en-US" sz="2800" b="1" dirty="0" smtClean="0"/>
              <a:t>歯と歯の間・歯と歯</a:t>
            </a:r>
            <a:r>
              <a:rPr lang="ja-JP" altLang="en-US" sz="2800" b="1" dirty="0"/>
              <a:t>肉</a:t>
            </a:r>
            <a:r>
              <a:rPr lang="ja-JP" altLang="en-US" sz="2800" b="1" dirty="0" smtClean="0"/>
              <a:t>の間・奥歯のみぞ</a:t>
            </a:r>
            <a:endParaRPr lang="en-US" altLang="ja-JP" sz="2800" b="1" dirty="0" smtClean="0"/>
          </a:p>
          <a:p>
            <a:pPr algn="l"/>
            <a:r>
              <a:rPr lang="ja-JP" altLang="en-US" sz="2800" b="1" dirty="0" smtClean="0"/>
              <a:t>　　　デンタルフロス・フッ化物入り歯みがき剤</a:t>
            </a:r>
            <a:endParaRPr lang="ja-JP" altLang="en-US" sz="2800" b="1" dirty="0"/>
          </a:p>
        </p:txBody>
      </p:sp>
      <p:sp>
        <p:nvSpPr>
          <p:cNvPr id="12" name="タイトル 1"/>
          <p:cNvSpPr txBox="1">
            <a:spLocks/>
          </p:cNvSpPr>
          <p:nvPr/>
        </p:nvSpPr>
        <p:spPr>
          <a:xfrm>
            <a:off x="395535" y="4014526"/>
            <a:ext cx="835292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smtClean="0">
                <a:solidFill>
                  <a:srgbClr val="00B050"/>
                </a:solidFill>
              </a:rPr>
              <a:t>●　規則正しい食生活習慣を身につける</a:t>
            </a:r>
            <a:endParaRPr lang="en-US" altLang="ja-JP" sz="3200" b="1" dirty="0" smtClean="0">
              <a:solidFill>
                <a:srgbClr val="00B050"/>
              </a:solidFill>
            </a:endParaRPr>
          </a:p>
          <a:p>
            <a:pPr algn="l"/>
            <a:r>
              <a:rPr lang="ja-JP" altLang="en-US" sz="3200" b="1" dirty="0" smtClean="0">
                <a:solidFill>
                  <a:srgbClr val="00B050"/>
                </a:solidFill>
              </a:rPr>
              <a:t>　　</a:t>
            </a:r>
            <a:r>
              <a:rPr lang="ja-JP" altLang="en-US" sz="3200" b="1" dirty="0">
                <a:solidFill>
                  <a:srgbClr val="00B050"/>
                </a:solidFill>
              </a:rPr>
              <a:t> </a:t>
            </a:r>
            <a:r>
              <a:rPr lang="ja-JP" altLang="en-US" sz="3200" b="1" dirty="0" smtClean="0">
                <a:solidFill>
                  <a:srgbClr val="00B050"/>
                </a:solidFill>
              </a:rPr>
              <a:t> </a:t>
            </a:r>
            <a:r>
              <a:rPr lang="ja-JP" altLang="en-US" sz="2800" b="1" dirty="0" smtClean="0"/>
              <a:t>早寝・早起き・朝ごはん</a:t>
            </a:r>
            <a:endParaRPr lang="en-US" altLang="ja-JP" sz="2800" b="1" dirty="0" smtClean="0"/>
          </a:p>
          <a:p>
            <a:pPr algn="l"/>
            <a:r>
              <a:rPr lang="ja-JP" altLang="en-US" sz="2800" b="1" dirty="0"/>
              <a:t> </a:t>
            </a:r>
            <a:r>
              <a:rPr lang="ja-JP" altLang="en-US" sz="2800" b="1" dirty="0" smtClean="0"/>
              <a:t>  　　寝る前、歯みがきの後に食べない</a:t>
            </a:r>
            <a:endParaRPr lang="ja-JP" altLang="en-US" sz="2800" b="1" dirty="0"/>
          </a:p>
        </p:txBody>
      </p:sp>
      <p:sp>
        <p:nvSpPr>
          <p:cNvPr id="13" name="タイトル 1"/>
          <p:cNvSpPr txBox="1">
            <a:spLocks/>
          </p:cNvSpPr>
          <p:nvPr/>
        </p:nvSpPr>
        <p:spPr>
          <a:xfrm>
            <a:off x="395536" y="2420888"/>
            <a:ext cx="8280920" cy="13681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smtClean="0">
                <a:solidFill>
                  <a:srgbClr val="00B050"/>
                </a:solidFill>
              </a:rPr>
              <a:t>●　間食の工夫</a:t>
            </a:r>
            <a:endParaRPr lang="en-US" altLang="ja-JP" sz="3200" b="1" dirty="0" smtClean="0">
              <a:solidFill>
                <a:srgbClr val="00B050"/>
              </a:solidFill>
            </a:endParaRPr>
          </a:p>
          <a:p>
            <a:pPr algn="l"/>
            <a:r>
              <a:rPr lang="ja-JP" altLang="en-US" sz="3200" b="1" dirty="0" smtClean="0">
                <a:solidFill>
                  <a:srgbClr val="00B050"/>
                </a:solidFill>
              </a:rPr>
              <a:t>　　</a:t>
            </a:r>
            <a:r>
              <a:rPr lang="ja-JP" altLang="en-US" sz="3200" b="1" dirty="0">
                <a:solidFill>
                  <a:srgbClr val="00B050"/>
                </a:solidFill>
              </a:rPr>
              <a:t> </a:t>
            </a:r>
            <a:r>
              <a:rPr lang="ja-JP" altLang="en-US" sz="3200" b="1" dirty="0" smtClean="0">
                <a:solidFill>
                  <a:srgbClr val="00B050"/>
                </a:solidFill>
              </a:rPr>
              <a:t> </a:t>
            </a:r>
            <a:r>
              <a:rPr lang="ja-JP" altLang="en-US" sz="2800" b="1" dirty="0" smtClean="0"/>
              <a:t>食べる時間・食べ物・食べ方</a:t>
            </a:r>
            <a:endParaRPr lang="ja-JP" altLang="en-US" sz="2800" b="1" dirty="0"/>
          </a:p>
        </p:txBody>
      </p:sp>
      <p:sp>
        <p:nvSpPr>
          <p:cNvPr id="14" name="タイトル 1"/>
          <p:cNvSpPr txBox="1">
            <a:spLocks/>
          </p:cNvSpPr>
          <p:nvPr/>
        </p:nvSpPr>
        <p:spPr>
          <a:xfrm>
            <a:off x="391022" y="5387758"/>
            <a:ext cx="676875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smtClean="0">
                <a:solidFill>
                  <a:srgbClr val="00B050"/>
                </a:solidFill>
              </a:rPr>
              <a:t>●   よく噛んで、味わって食べる</a:t>
            </a:r>
            <a:endParaRPr lang="en-US" altLang="ja-JP" sz="3200" b="1" dirty="0" smtClean="0">
              <a:solidFill>
                <a:srgbClr val="00B050"/>
              </a:solidFill>
            </a:endParaRPr>
          </a:p>
          <a:p>
            <a:pPr algn="l"/>
            <a:r>
              <a:rPr lang="ja-JP" altLang="en-US" sz="3200" b="1" dirty="0" smtClean="0">
                <a:solidFill>
                  <a:srgbClr val="00B050"/>
                </a:solidFill>
              </a:rPr>
              <a:t>　　　</a:t>
            </a:r>
            <a:r>
              <a:rPr lang="ja-JP" altLang="en-US" sz="2800" b="1" dirty="0" smtClean="0"/>
              <a:t>唾液・むし歯予防効果</a:t>
            </a:r>
            <a:r>
              <a:rPr lang="ja-JP" altLang="en-US" sz="3200" b="1" dirty="0" smtClean="0">
                <a:solidFill>
                  <a:srgbClr val="00B050"/>
                </a:solidFill>
              </a:rPr>
              <a:t>　</a:t>
            </a:r>
            <a:endParaRPr lang="en-US" altLang="ja-JP" sz="3200" b="1" dirty="0" smtClean="0">
              <a:solidFill>
                <a:srgbClr val="00B050"/>
              </a:solidFill>
            </a:endParaRPr>
          </a:p>
        </p:txBody>
      </p:sp>
      <p:sp>
        <p:nvSpPr>
          <p:cNvPr id="15" name="タイトル 1"/>
          <p:cNvSpPr txBox="1">
            <a:spLocks/>
          </p:cNvSpPr>
          <p:nvPr/>
        </p:nvSpPr>
        <p:spPr>
          <a:xfrm>
            <a:off x="107504" y="116632"/>
            <a:ext cx="892899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dirty="0" smtClean="0">
                <a:solidFill>
                  <a:srgbClr val="FFFF00"/>
                </a:solidFill>
              </a:rPr>
              <a:t>むし歯にならないように　</a:t>
            </a:r>
            <a:r>
              <a:rPr lang="ja-JP" altLang="en-US" sz="4000" b="1" dirty="0" smtClean="0">
                <a:solidFill>
                  <a:srgbClr val="FFFF00"/>
                </a:solidFill>
              </a:rPr>
              <a:t>自分でできること</a:t>
            </a:r>
            <a:endParaRPr lang="ja-JP" altLang="en-US" sz="4000" b="1" dirty="0">
              <a:solidFill>
                <a:srgbClr val="FFFF00"/>
              </a:solidFill>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1" y="4513684"/>
            <a:ext cx="1582196" cy="2308763"/>
          </a:xfrm>
          <a:prstGeom prst="rect">
            <a:avLst/>
          </a:prstGeom>
        </p:spPr>
      </p:pic>
      <p:sp>
        <p:nvSpPr>
          <p:cNvPr id="3" name="テキスト ボックス 2"/>
          <p:cNvSpPr txBox="1"/>
          <p:nvPr/>
        </p:nvSpPr>
        <p:spPr>
          <a:xfrm>
            <a:off x="3131840" y="951855"/>
            <a:ext cx="920445" cy="307777"/>
          </a:xfrm>
          <a:prstGeom prst="rect">
            <a:avLst/>
          </a:prstGeom>
          <a:noFill/>
        </p:spPr>
        <p:txBody>
          <a:bodyPr wrap="none" rtlCol="0">
            <a:spAutoFit/>
          </a:bodyPr>
          <a:lstStyle/>
          <a:p>
            <a:r>
              <a:rPr lang="ja-JP" altLang="en-US" sz="1400" b="1" dirty="0" smtClean="0">
                <a:solidFill>
                  <a:srgbClr val="00B050"/>
                </a:solidFill>
              </a:rPr>
              <a:t>じょうた</a:t>
            </a:r>
            <a:r>
              <a:rPr lang="ja-JP" altLang="en-US" sz="1400" b="1" dirty="0">
                <a:solidFill>
                  <a:srgbClr val="00B050"/>
                </a:solidFill>
              </a:rPr>
              <a:t>つ</a:t>
            </a:r>
            <a:endParaRPr kumimoji="1" lang="ja-JP" altLang="en-US" sz="1400" b="1" dirty="0">
              <a:solidFill>
                <a:srgbClr val="00B050"/>
              </a:solidFill>
            </a:endParaRPr>
          </a:p>
        </p:txBody>
      </p:sp>
      <p:sp>
        <p:nvSpPr>
          <p:cNvPr id="4" name="テキスト ボックス 3"/>
          <p:cNvSpPr txBox="1"/>
          <p:nvPr/>
        </p:nvSpPr>
        <p:spPr>
          <a:xfrm>
            <a:off x="1259632" y="3635151"/>
            <a:ext cx="864096" cy="307777"/>
          </a:xfrm>
          <a:prstGeom prst="rect">
            <a:avLst/>
          </a:prstGeom>
          <a:noFill/>
        </p:spPr>
        <p:txBody>
          <a:bodyPr wrap="square" rtlCol="0">
            <a:spAutoFit/>
          </a:bodyPr>
          <a:lstStyle/>
          <a:p>
            <a:r>
              <a:rPr kumimoji="1" lang="ja-JP" altLang="en-US" sz="1400" b="1" dirty="0" smtClean="0">
                <a:solidFill>
                  <a:srgbClr val="00B050"/>
                </a:solidFill>
              </a:rPr>
              <a:t>き　そく</a:t>
            </a:r>
            <a:endParaRPr kumimoji="1" lang="ja-JP" altLang="en-US" sz="1400" b="1" dirty="0">
              <a:solidFill>
                <a:srgbClr val="00B050"/>
              </a:solidFill>
            </a:endParaRPr>
          </a:p>
        </p:txBody>
      </p:sp>
      <p:sp>
        <p:nvSpPr>
          <p:cNvPr id="5" name="テキスト ボックス 4"/>
          <p:cNvSpPr txBox="1"/>
          <p:nvPr/>
        </p:nvSpPr>
        <p:spPr>
          <a:xfrm>
            <a:off x="4251394" y="3632497"/>
            <a:ext cx="955711" cy="307777"/>
          </a:xfrm>
          <a:prstGeom prst="rect">
            <a:avLst/>
          </a:prstGeom>
          <a:noFill/>
        </p:spPr>
        <p:txBody>
          <a:bodyPr wrap="none" rtlCol="0">
            <a:spAutoFit/>
          </a:bodyPr>
          <a:lstStyle/>
          <a:p>
            <a:r>
              <a:rPr kumimoji="1" lang="ja-JP" altLang="en-US" sz="1400" b="1" dirty="0" smtClean="0">
                <a:solidFill>
                  <a:srgbClr val="00B050"/>
                </a:solidFill>
              </a:rPr>
              <a:t>しゅうかん</a:t>
            </a:r>
            <a:endParaRPr kumimoji="1" lang="ja-JP" altLang="en-US" sz="1400" b="1" dirty="0">
              <a:solidFill>
                <a:srgbClr val="00B050"/>
              </a:solidFill>
            </a:endParaRPr>
          </a:p>
        </p:txBody>
      </p:sp>
      <p:sp>
        <p:nvSpPr>
          <p:cNvPr id="6" name="テキスト ボックス 5"/>
          <p:cNvSpPr txBox="1"/>
          <p:nvPr/>
        </p:nvSpPr>
        <p:spPr>
          <a:xfrm>
            <a:off x="1784132" y="5281463"/>
            <a:ext cx="364202" cy="307777"/>
          </a:xfrm>
          <a:prstGeom prst="rect">
            <a:avLst/>
          </a:prstGeom>
          <a:noFill/>
        </p:spPr>
        <p:txBody>
          <a:bodyPr wrap="none" rtlCol="0">
            <a:spAutoFit/>
          </a:bodyPr>
          <a:lstStyle/>
          <a:p>
            <a:r>
              <a:rPr kumimoji="1" lang="ja-JP" altLang="en-US" sz="1400" b="1" dirty="0" smtClean="0">
                <a:solidFill>
                  <a:srgbClr val="00B050"/>
                </a:solidFill>
              </a:rPr>
              <a:t>か</a:t>
            </a:r>
            <a:endParaRPr kumimoji="1" lang="ja-JP" altLang="en-US" sz="1400" b="1" dirty="0">
              <a:solidFill>
                <a:srgbClr val="00B050"/>
              </a:solidFill>
            </a:endParaRPr>
          </a:p>
        </p:txBody>
      </p:sp>
      <p:sp>
        <p:nvSpPr>
          <p:cNvPr id="7" name="テキスト ボックス 6"/>
          <p:cNvSpPr txBox="1"/>
          <p:nvPr/>
        </p:nvSpPr>
        <p:spPr>
          <a:xfrm>
            <a:off x="1343174" y="5851487"/>
            <a:ext cx="631904" cy="276999"/>
          </a:xfrm>
          <a:prstGeom prst="rect">
            <a:avLst/>
          </a:prstGeom>
          <a:noFill/>
        </p:spPr>
        <p:txBody>
          <a:bodyPr wrap="none" rtlCol="0">
            <a:spAutoFit/>
          </a:bodyPr>
          <a:lstStyle/>
          <a:p>
            <a:r>
              <a:rPr kumimoji="1" lang="ja-JP" altLang="en-US" sz="1200" b="1" dirty="0" smtClean="0"/>
              <a:t>だ えき</a:t>
            </a:r>
            <a:endParaRPr kumimoji="1" lang="ja-JP" altLang="en-US" sz="1200" b="1" dirty="0"/>
          </a:p>
        </p:txBody>
      </p:sp>
    </p:spTree>
    <p:extLst>
      <p:ext uri="{BB962C8B-B14F-4D97-AF65-F5344CB8AC3E}">
        <p14:creationId xmlns:p14="http://schemas.microsoft.com/office/powerpoint/2010/main" val="189176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3" grpId="0"/>
      <p:bldP spid="4"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2223260" y="4855308"/>
            <a:ext cx="2933700" cy="1876425"/>
          </a:xfrm>
          <a:prstGeom prst="rect">
            <a:avLst/>
          </a:prstGeom>
        </p:spPr>
      </p:pic>
      <p:sp>
        <p:nvSpPr>
          <p:cNvPr id="11" name="タイトル 1"/>
          <p:cNvSpPr txBox="1">
            <a:spLocks/>
          </p:cNvSpPr>
          <p:nvPr/>
        </p:nvSpPr>
        <p:spPr>
          <a:xfrm>
            <a:off x="101948" y="1172927"/>
            <a:ext cx="6768752" cy="1153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smtClean="0">
                <a:solidFill>
                  <a:srgbClr val="00B050"/>
                </a:solidFill>
              </a:rPr>
              <a:t>● むし歯があれば、早く治療しよう</a:t>
            </a:r>
            <a:endParaRPr lang="ja-JP" altLang="en-US" sz="3200" b="1" dirty="0">
              <a:solidFill>
                <a:srgbClr val="00B050"/>
              </a:solidFill>
            </a:endParaRPr>
          </a:p>
        </p:txBody>
      </p:sp>
      <p:sp>
        <p:nvSpPr>
          <p:cNvPr id="12" name="タイトル 1"/>
          <p:cNvSpPr txBox="1">
            <a:spLocks/>
          </p:cNvSpPr>
          <p:nvPr/>
        </p:nvSpPr>
        <p:spPr>
          <a:xfrm>
            <a:off x="107504" y="1977787"/>
            <a:ext cx="8627513"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smtClean="0">
                <a:solidFill>
                  <a:srgbClr val="00B050"/>
                </a:solidFill>
              </a:rPr>
              <a:t>● 歯みがきの苦手なところは教えてもらう</a:t>
            </a:r>
            <a:endParaRPr lang="ja-JP" altLang="en-US" sz="3200" b="1" dirty="0">
              <a:solidFill>
                <a:srgbClr val="00B050"/>
              </a:solidFill>
            </a:endParaRPr>
          </a:p>
        </p:txBody>
      </p:sp>
      <p:sp>
        <p:nvSpPr>
          <p:cNvPr id="13" name="タイトル 1"/>
          <p:cNvSpPr txBox="1">
            <a:spLocks/>
          </p:cNvSpPr>
          <p:nvPr/>
        </p:nvSpPr>
        <p:spPr>
          <a:xfrm>
            <a:off x="107504" y="3088110"/>
            <a:ext cx="8492171" cy="1351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smtClean="0">
                <a:solidFill>
                  <a:srgbClr val="00B050"/>
                </a:solidFill>
              </a:rPr>
              <a:t>● フッ化物をぬってもらって歯を強くしよう　　　</a:t>
            </a:r>
            <a:endParaRPr lang="ja-JP" altLang="en-US" sz="3200" b="1" dirty="0">
              <a:solidFill>
                <a:srgbClr val="00B050"/>
              </a:solidFill>
            </a:endParaRPr>
          </a:p>
        </p:txBody>
      </p:sp>
      <p:sp>
        <p:nvSpPr>
          <p:cNvPr id="14" name="タイトル 1"/>
          <p:cNvSpPr txBox="1">
            <a:spLocks/>
          </p:cNvSpPr>
          <p:nvPr/>
        </p:nvSpPr>
        <p:spPr>
          <a:xfrm>
            <a:off x="107504" y="3861048"/>
            <a:ext cx="8743981"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b="1" dirty="0" smtClean="0">
                <a:solidFill>
                  <a:srgbClr val="00B050"/>
                </a:solidFill>
              </a:rPr>
              <a:t>● 奥歯のむし歯予防処置＝シーラントをしよう</a:t>
            </a:r>
            <a:endParaRPr lang="ja-JP" altLang="en-US" sz="3200" b="1" dirty="0">
              <a:solidFill>
                <a:srgbClr val="00B050"/>
              </a:solidFill>
            </a:endParaRPr>
          </a:p>
        </p:txBody>
      </p:sp>
      <p:sp>
        <p:nvSpPr>
          <p:cNvPr id="2" name="タイトル 1"/>
          <p:cNvSpPr>
            <a:spLocks noGrp="1"/>
          </p:cNvSpPr>
          <p:nvPr>
            <p:ph type="title"/>
          </p:nvPr>
        </p:nvSpPr>
        <p:spPr>
          <a:xfrm>
            <a:off x="107504" y="116632"/>
            <a:ext cx="8928992" cy="1143000"/>
          </a:xfrm>
        </p:spPr>
        <p:txBody>
          <a:bodyPr>
            <a:noAutofit/>
          </a:bodyPr>
          <a:lstStyle/>
          <a:p>
            <a:r>
              <a:rPr lang="ja-JP" altLang="en-US" sz="2800" b="1" dirty="0" smtClean="0">
                <a:solidFill>
                  <a:srgbClr val="FFFF00"/>
                </a:solidFill>
              </a:rPr>
              <a:t>むし歯にならないように　</a:t>
            </a:r>
            <a:r>
              <a:rPr lang="ja-JP" altLang="en-US" sz="4000" b="1" dirty="0" smtClean="0">
                <a:solidFill>
                  <a:srgbClr val="FFFF00"/>
                </a:solidFill>
              </a:rPr>
              <a:t>歯科医院で出来ること</a:t>
            </a:r>
            <a:endParaRPr kumimoji="1" lang="ja-JP" altLang="en-US" sz="4000" b="1" dirty="0">
              <a:solidFill>
                <a:srgbClr val="FFFF00"/>
              </a:solidFill>
            </a:endParaRPr>
          </a:p>
        </p:txBody>
      </p:sp>
      <p:sp>
        <p:nvSpPr>
          <p:cNvPr id="15" name="テキスト ボックス 14"/>
          <p:cNvSpPr txBox="1"/>
          <p:nvPr/>
        </p:nvSpPr>
        <p:spPr>
          <a:xfrm>
            <a:off x="107504" y="2815420"/>
            <a:ext cx="8659743" cy="584775"/>
          </a:xfrm>
          <a:prstGeom prst="rect">
            <a:avLst/>
          </a:prstGeom>
          <a:noFill/>
        </p:spPr>
        <p:txBody>
          <a:bodyPr wrap="none" rtlCol="0">
            <a:spAutoFit/>
          </a:bodyPr>
          <a:lstStyle/>
          <a:p>
            <a:r>
              <a:rPr lang="ja-JP" altLang="en-US" sz="3200" b="1" dirty="0" smtClean="0">
                <a:solidFill>
                  <a:srgbClr val="00B050"/>
                </a:solidFill>
              </a:rPr>
              <a:t>● 歯みがきでとれないところをきれいにしてもらう</a:t>
            </a:r>
            <a:endParaRPr kumimoji="1" lang="ja-JP" altLang="en-US" sz="3200" b="1" dirty="0">
              <a:solidFill>
                <a:srgbClr val="00B050"/>
              </a:solidFill>
            </a:endParaRPr>
          </a:p>
        </p:txBody>
      </p:sp>
      <p:sp>
        <p:nvSpPr>
          <p:cNvPr id="16" name="円/楕円 15"/>
          <p:cNvSpPr/>
          <p:nvPr/>
        </p:nvSpPr>
        <p:spPr>
          <a:xfrm>
            <a:off x="2411760" y="4941168"/>
            <a:ext cx="1584176" cy="15624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6310" y="4706390"/>
            <a:ext cx="1972705" cy="2094909"/>
          </a:xfrm>
          <a:prstGeom prst="rect">
            <a:avLst/>
          </a:prstGeom>
        </p:spPr>
      </p:pic>
      <p:sp>
        <p:nvSpPr>
          <p:cNvPr id="4" name="テキスト ボックス 3"/>
          <p:cNvSpPr txBox="1"/>
          <p:nvPr/>
        </p:nvSpPr>
        <p:spPr>
          <a:xfrm>
            <a:off x="4353589" y="1244594"/>
            <a:ext cx="811441" cy="338554"/>
          </a:xfrm>
          <a:prstGeom prst="rect">
            <a:avLst/>
          </a:prstGeom>
          <a:noFill/>
        </p:spPr>
        <p:txBody>
          <a:bodyPr wrap="none" rtlCol="0">
            <a:spAutoFit/>
          </a:bodyPr>
          <a:lstStyle/>
          <a:p>
            <a:r>
              <a:rPr kumimoji="1" lang="ja-JP" altLang="en-US" sz="1600" b="1" dirty="0" smtClean="0">
                <a:solidFill>
                  <a:srgbClr val="00B050"/>
                </a:solidFill>
              </a:rPr>
              <a:t>ちりょう</a:t>
            </a:r>
            <a:endParaRPr kumimoji="1" lang="ja-JP" altLang="en-US" sz="1600" b="1" dirty="0">
              <a:solidFill>
                <a:srgbClr val="00B050"/>
              </a:solidFill>
            </a:endParaRPr>
          </a:p>
        </p:txBody>
      </p:sp>
      <p:sp>
        <p:nvSpPr>
          <p:cNvPr id="5" name="テキスト ボックス 4"/>
          <p:cNvSpPr txBox="1"/>
          <p:nvPr/>
        </p:nvSpPr>
        <p:spPr>
          <a:xfrm>
            <a:off x="3159560" y="3954160"/>
            <a:ext cx="1340432" cy="338554"/>
          </a:xfrm>
          <a:prstGeom prst="rect">
            <a:avLst/>
          </a:prstGeom>
          <a:noFill/>
        </p:spPr>
        <p:txBody>
          <a:bodyPr wrap="none" rtlCol="0">
            <a:spAutoFit/>
          </a:bodyPr>
          <a:lstStyle/>
          <a:p>
            <a:r>
              <a:rPr kumimoji="1" lang="ja-JP" altLang="en-US" sz="1600" b="1" dirty="0" smtClean="0">
                <a:solidFill>
                  <a:srgbClr val="00B050"/>
                </a:solidFill>
              </a:rPr>
              <a:t>よぼう　しょち</a:t>
            </a:r>
            <a:endParaRPr kumimoji="1" lang="ja-JP" altLang="en-US" sz="1600" b="1" dirty="0">
              <a:solidFill>
                <a:srgbClr val="00B050"/>
              </a:solidFill>
            </a:endParaRPr>
          </a:p>
        </p:txBody>
      </p:sp>
      <p:sp>
        <p:nvSpPr>
          <p:cNvPr id="18" name="動作設定ボタン: ホーム 17">
            <a:hlinkClick r:id="" action="ppaction://hlinkshowjump?jump=firstslide" highlightClick="1"/>
          </p:cNvPr>
          <p:cNvSpPr/>
          <p:nvPr/>
        </p:nvSpPr>
        <p:spPr>
          <a:xfrm>
            <a:off x="8820472" y="6564284"/>
            <a:ext cx="251246" cy="272847"/>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a:p>
        </p:txBody>
      </p:sp>
    </p:spTree>
    <p:extLst>
      <p:ext uri="{BB962C8B-B14F-4D97-AF65-F5344CB8AC3E}">
        <p14:creationId xmlns:p14="http://schemas.microsoft.com/office/powerpoint/2010/main" val="12482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笠松　理恵_2011.08.31_L001.jpg"/>
          <p:cNvPicPr>
            <a:picLocks noChangeAspect="1"/>
          </p:cNvPicPr>
          <p:nvPr/>
        </p:nvPicPr>
        <p:blipFill>
          <a:blip r:embed="rId3" cstate="print"/>
          <a:srcRect l="28717" t="19519" r="28513" b="34875"/>
          <a:stretch>
            <a:fillRect/>
          </a:stretch>
        </p:blipFill>
        <p:spPr>
          <a:xfrm flipH="1">
            <a:off x="5062805" y="1190075"/>
            <a:ext cx="3445110" cy="2399950"/>
          </a:xfrm>
          <a:prstGeom prst="rect">
            <a:avLst/>
          </a:prstGeom>
        </p:spPr>
      </p:pic>
      <p:sp>
        <p:nvSpPr>
          <p:cNvPr id="4" name="テキスト ボックス 3"/>
          <p:cNvSpPr txBox="1"/>
          <p:nvPr/>
        </p:nvSpPr>
        <p:spPr>
          <a:xfrm>
            <a:off x="1547664" y="232071"/>
            <a:ext cx="6242415" cy="830997"/>
          </a:xfrm>
          <a:prstGeom prst="rect">
            <a:avLst/>
          </a:prstGeom>
          <a:noFill/>
        </p:spPr>
        <p:txBody>
          <a:bodyPr wrap="none" rtlCol="0">
            <a:spAutoFit/>
          </a:bodyPr>
          <a:lstStyle/>
          <a:p>
            <a:pPr algn="ctr"/>
            <a:r>
              <a:rPr kumimoji="1" lang="ja-JP" altLang="en-US" sz="4800" b="1" dirty="0" smtClean="0">
                <a:solidFill>
                  <a:srgbClr val="FFFF00"/>
                </a:solidFill>
              </a:rPr>
              <a:t>むし歯ってな</a:t>
            </a:r>
            <a:r>
              <a:rPr lang="ja-JP" altLang="en-US" sz="4800" b="1" dirty="0" smtClean="0">
                <a:solidFill>
                  <a:srgbClr val="FFFF00"/>
                </a:solidFill>
              </a:rPr>
              <a:t>んだろう</a:t>
            </a:r>
            <a:r>
              <a:rPr kumimoji="1" lang="ja-JP" altLang="en-US" sz="4800" b="1" dirty="0" smtClean="0">
                <a:solidFill>
                  <a:srgbClr val="FFFF00"/>
                </a:solidFill>
              </a:rPr>
              <a:t>？</a:t>
            </a:r>
            <a:endParaRPr kumimoji="1" lang="ja-JP" altLang="en-US" sz="4800" b="1" dirty="0">
              <a:solidFill>
                <a:srgbClr val="FFFF00"/>
              </a:solidFill>
            </a:endParaRPr>
          </a:p>
        </p:txBody>
      </p:sp>
      <p:pic>
        <p:nvPicPr>
          <p:cNvPr id="1026" name="Picture 2" descr="C:\Users\Yamagata\Desktop\むし歯２０１３\渡辺　望_2014.11.22_L007.jpg"/>
          <p:cNvPicPr>
            <a:picLocks noChangeAspect="1" noChangeArrowheads="1"/>
          </p:cNvPicPr>
          <p:nvPr/>
        </p:nvPicPr>
        <p:blipFill>
          <a:blip r:embed="rId4" cstate="print"/>
          <a:srcRect l="21487" t="5882" b="8824"/>
          <a:stretch>
            <a:fillRect/>
          </a:stretch>
        </p:blipFill>
        <p:spPr bwMode="auto">
          <a:xfrm>
            <a:off x="611560" y="1190075"/>
            <a:ext cx="3326398" cy="2399950"/>
          </a:xfrm>
          <a:prstGeom prst="rect">
            <a:avLst/>
          </a:prstGeom>
          <a:noFill/>
        </p:spPr>
      </p:pic>
      <p:pic>
        <p:nvPicPr>
          <p:cNvPr id="1027" name="Picture 3" descr="C:\Users\Yamagata\Desktop\むし歯２０１３\渡辺　望_2014.12.13_L009.jpg"/>
          <p:cNvPicPr>
            <a:picLocks noChangeAspect="1" noChangeArrowheads="1"/>
          </p:cNvPicPr>
          <p:nvPr/>
        </p:nvPicPr>
        <p:blipFill>
          <a:blip r:embed="rId5" cstate="print"/>
          <a:srcRect l="21427" t="10754" b="8589"/>
          <a:stretch>
            <a:fillRect/>
          </a:stretch>
        </p:blipFill>
        <p:spPr bwMode="auto">
          <a:xfrm>
            <a:off x="611560" y="4086364"/>
            <a:ext cx="3384376" cy="2366972"/>
          </a:xfrm>
          <a:prstGeom prst="rect">
            <a:avLst/>
          </a:prstGeom>
          <a:noFill/>
        </p:spPr>
      </p:pic>
      <p:pic>
        <p:nvPicPr>
          <p:cNvPr id="1028" name="Picture 4" descr="C:\Users\Yamagata\Desktop\むし歯２０１３\富田　浩二_2014.12.13_L006.jpg"/>
          <p:cNvPicPr>
            <a:picLocks noChangeAspect="1" noChangeArrowheads="1"/>
          </p:cNvPicPr>
          <p:nvPr/>
        </p:nvPicPr>
        <p:blipFill>
          <a:blip r:embed="rId6" cstate="print"/>
          <a:srcRect r="30292" b="26243"/>
          <a:stretch>
            <a:fillRect/>
          </a:stretch>
        </p:blipFill>
        <p:spPr bwMode="auto">
          <a:xfrm>
            <a:off x="5061689" y="4086364"/>
            <a:ext cx="3445110" cy="2382136"/>
          </a:xfrm>
          <a:prstGeom prst="rect">
            <a:avLst/>
          </a:prstGeom>
          <a:noFill/>
        </p:spPr>
      </p:pic>
      <p:sp>
        <p:nvSpPr>
          <p:cNvPr id="8" name="テキスト ボックス 7"/>
          <p:cNvSpPr txBox="1"/>
          <p:nvPr/>
        </p:nvSpPr>
        <p:spPr>
          <a:xfrm>
            <a:off x="802374" y="3604373"/>
            <a:ext cx="3002745" cy="369332"/>
          </a:xfrm>
          <a:prstGeom prst="rect">
            <a:avLst/>
          </a:prstGeom>
          <a:noFill/>
        </p:spPr>
        <p:txBody>
          <a:bodyPr wrap="none" rtlCol="0">
            <a:spAutoFit/>
          </a:bodyPr>
          <a:lstStyle/>
          <a:p>
            <a:r>
              <a:rPr lang="ja-JP" altLang="en-US" b="1" dirty="0" smtClean="0"/>
              <a:t>前歯のわきが穴になっている</a:t>
            </a:r>
            <a:endParaRPr kumimoji="1" lang="ja-JP" altLang="en-US" b="1" dirty="0"/>
          </a:p>
        </p:txBody>
      </p:sp>
      <p:sp>
        <p:nvSpPr>
          <p:cNvPr id="9" name="テキスト ボックス 8"/>
          <p:cNvSpPr txBox="1"/>
          <p:nvPr/>
        </p:nvSpPr>
        <p:spPr>
          <a:xfrm>
            <a:off x="4971401" y="3609803"/>
            <a:ext cx="3627916" cy="369332"/>
          </a:xfrm>
          <a:prstGeom prst="rect">
            <a:avLst/>
          </a:prstGeom>
          <a:noFill/>
        </p:spPr>
        <p:txBody>
          <a:bodyPr wrap="none" rtlCol="0">
            <a:spAutoFit/>
          </a:bodyPr>
          <a:lstStyle/>
          <a:p>
            <a:r>
              <a:rPr kumimoji="1" lang="ja-JP" altLang="en-US" b="1" dirty="0" smtClean="0"/>
              <a:t>歯と歯の間に大きな穴ができている</a:t>
            </a:r>
            <a:endParaRPr kumimoji="1" lang="ja-JP" altLang="en-US" b="1" dirty="0"/>
          </a:p>
        </p:txBody>
      </p:sp>
      <p:sp>
        <p:nvSpPr>
          <p:cNvPr id="10" name="テキスト ボックス 9"/>
          <p:cNvSpPr txBox="1"/>
          <p:nvPr/>
        </p:nvSpPr>
        <p:spPr>
          <a:xfrm>
            <a:off x="366358" y="6468500"/>
            <a:ext cx="3874779" cy="369332"/>
          </a:xfrm>
          <a:prstGeom prst="rect">
            <a:avLst/>
          </a:prstGeom>
          <a:noFill/>
        </p:spPr>
        <p:txBody>
          <a:bodyPr wrap="none" rtlCol="0">
            <a:spAutoFit/>
          </a:bodyPr>
          <a:lstStyle/>
          <a:p>
            <a:r>
              <a:rPr kumimoji="1" lang="ja-JP" altLang="en-US" b="1" dirty="0" smtClean="0"/>
              <a:t>奥歯の詰め物をしたわきに穴ができた</a:t>
            </a:r>
            <a:endParaRPr kumimoji="1" lang="ja-JP" altLang="en-US" b="1" dirty="0"/>
          </a:p>
        </p:txBody>
      </p:sp>
      <p:sp>
        <p:nvSpPr>
          <p:cNvPr id="11" name="テキスト ボックス 10"/>
          <p:cNvSpPr txBox="1"/>
          <p:nvPr/>
        </p:nvSpPr>
        <p:spPr>
          <a:xfrm>
            <a:off x="5295975" y="6453336"/>
            <a:ext cx="3148619" cy="369332"/>
          </a:xfrm>
          <a:prstGeom prst="rect">
            <a:avLst/>
          </a:prstGeom>
          <a:noFill/>
        </p:spPr>
        <p:txBody>
          <a:bodyPr wrap="none" rtlCol="0">
            <a:spAutoFit/>
          </a:bodyPr>
          <a:lstStyle/>
          <a:p>
            <a:r>
              <a:rPr kumimoji="1" lang="ja-JP" altLang="en-US" b="1" dirty="0" smtClean="0"/>
              <a:t>歯がとけて根だけになっている</a:t>
            </a:r>
            <a:endParaRPr kumimoji="1" lang="ja-JP"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2000"/>
                                        <p:tgtEl>
                                          <p:spTgt spid="10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2000"/>
                                        <p:tgtEl>
                                          <p:spTgt spid="10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p:nvPr>
        </p:nvSpPr>
        <p:spPr>
          <a:xfrm>
            <a:off x="179512" y="188640"/>
            <a:ext cx="9054748" cy="1371600"/>
          </a:xfrm>
        </p:spPr>
        <p:txBody>
          <a:bodyPr>
            <a:noAutofit/>
          </a:bodyPr>
          <a:lstStyle/>
          <a:p>
            <a:r>
              <a:rPr lang="ja-JP" altLang="en-US" sz="4800" b="1" dirty="0" smtClean="0">
                <a:solidFill>
                  <a:srgbClr val="FFFF00"/>
                </a:solidFill>
              </a:rPr>
              <a:t>どうしてむし歯になるのだろう？</a:t>
            </a:r>
            <a:endParaRPr lang="ja-JP" altLang="en-US" sz="4800" b="1" dirty="0">
              <a:solidFill>
                <a:srgbClr val="FFFF00"/>
              </a:solidFill>
            </a:endParaRPr>
          </a:p>
        </p:txBody>
      </p:sp>
      <p:sp>
        <p:nvSpPr>
          <p:cNvPr id="139339" name="AutoShape 75"/>
          <p:cNvSpPr>
            <a:spLocks noChangeArrowheads="1"/>
          </p:cNvSpPr>
          <p:nvPr/>
        </p:nvSpPr>
        <p:spPr bwMode="auto">
          <a:xfrm>
            <a:off x="2656574" y="4317747"/>
            <a:ext cx="862120" cy="727757"/>
          </a:xfrm>
          <a:prstGeom prst="rightArrow">
            <a:avLst>
              <a:gd name="adj1" fmla="val 50000"/>
              <a:gd name="adj2" fmla="val 29956"/>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139340" name="AutoShape 76"/>
          <p:cNvSpPr>
            <a:spLocks noChangeArrowheads="1"/>
          </p:cNvSpPr>
          <p:nvPr/>
        </p:nvSpPr>
        <p:spPr bwMode="auto">
          <a:xfrm>
            <a:off x="5697260" y="4338259"/>
            <a:ext cx="800289" cy="727757"/>
          </a:xfrm>
          <a:prstGeom prst="rightArrow">
            <a:avLst>
              <a:gd name="adj1" fmla="val 50000"/>
              <a:gd name="adj2" fmla="val 29956"/>
            </a:avLst>
          </a:prstGeom>
          <a:solidFill>
            <a:schemeClr val="accent1"/>
          </a:solidFill>
          <a:ln w="9525">
            <a:solidFill>
              <a:schemeClr val="tx1"/>
            </a:solidFill>
            <a:miter lim="800000"/>
            <a:headEnd/>
            <a:tailEnd/>
          </a:ln>
          <a:effectLst/>
        </p:spPr>
        <p:txBody>
          <a:bodyPr wrap="none" anchor="ctr"/>
          <a:lstStyle/>
          <a:p>
            <a:endParaRPr lang="ja-JP" altLang="en-US"/>
          </a:p>
        </p:txBody>
      </p:sp>
      <p:sp>
        <p:nvSpPr>
          <p:cNvPr id="90" name="テキスト ボックス 89"/>
          <p:cNvSpPr txBox="1"/>
          <p:nvPr/>
        </p:nvSpPr>
        <p:spPr>
          <a:xfrm>
            <a:off x="4499992" y="3948415"/>
            <a:ext cx="184731" cy="369332"/>
          </a:xfrm>
          <a:prstGeom prst="rect">
            <a:avLst/>
          </a:prstGeom>
          <a:noFill/>
        </p:spPr>
        <p:txBody>
          <a:bodyPr wrap="none" rtlCol="0">
            <a:spAutoFit/>
          </a:bodyPr>
          <a:lstStyle/>
          <a:p>
            <a:endParaRPr kumimoji="1" lang="ja-JP" altLang="en-US" dirty="0">
              <a:solidFill>
                <a:srgbClr val="0070C0"/>
              </a:solidFill>
            </a:endParaRPr>
          </a:p>
        </p:txBody>
      </p:sp>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11" y="1376888"/>
            <a:ext cx="719329" cy="1008890"/>
          </a:xfrm>
          <a:prstGeom prst="rect">
            <a:avLst/>
          </a:prstGeom>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22" y="1485092"/>
            <a:ext cx="862586" cy="792482"/>
          </a:xfrm>
          <a:prstGeom prst="rect">
            <a:avLst/>
          </a:prstGeom>
        </p:spPr>
      </p:pic>
      <p:pic>
        <p:nvPicPr>
          <p:cNvPr id="29" name="図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33" y="3212179"/>
            <a:ext cx="2037133" cy="2712158"/>
          </a:xfrm>
          <a:prstGeom prst="rect">
            <a:avLst/>
          </a:prstGeom>
        </p:spPr>
      </p:pic>
      <p:pic>
        <p:nvPicPr>
          <p:cNvPr id="31" name="図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8303" y="3314639"/>
            <a:ext cx="2037133" cy="2609698"/>
          </a:xfrm>
          <a:prstGeom prst="rect">
            <a:avLst/>
          </a:prstGeom>
        </p:spPr>
      </p:pic>
      <p:pic>
        <p:nvPicPr>
          <p:cNvPr id="30" name="図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98303" y="3314639"/>
            <a:ext cx="2037133" cy="2609698"/>
          </a:xfrm>
          <a:prstGeom prst="rect">
            <a:avLst/>
          </a:prstGeom>
        </p:spPr>
      </p:pic>
      <p:sp>
        <p:nvSpPr>
          <p:cNvPr id="139328" name="テキスト ボックス 139327"/>
          <p:cNvSpPr txBox="1"/>
          <p:nvPr/>
        </p:nvSpPr>
        <p:spPr>
          <a:xfrm>
            <a:off x="1115736" y="2119009"/>
            <a:ext cx="1224016" cy="707886"/>
          </a:xfrm>
          <a:prstGeom prst="rect">
            <a:avLst/>
          </a:prstGeom>
          <a:noFill/>
        </p:spPr>
        <p:txBody>
          <a:bodyPr wrap="square" rtlCol="0">
            <a:spAutoFit/>
          </a:bodyPr>
          <a:lstStyle/>
          <a:p>
            <a:r>
              <a:rPr lang="ja-JP" altLang="en-US" sz="4000" b="1" dirty="0" smtClean="0">
                <a:solidFill>
                  <a:srgbClr val="FF9900"/>
                </a:solidFill>
              </a:rPr>
              <a:t>糖分</a:t>
            </a:r>
            <a:endParaRPr kumimoji="1" lang="ja-JP" altLang="en-US" sz="4000" b="1" dirty="0">
              <a:solidFill>
                <a:srgbClr val="FF9900"/>
              </a:solidFill>
            </a:endParaRPr>
          </a:p>
        </p:txBody>
      </p:sp>
      <p:pic>
        <p:nvPicPr>
          <p:cNvPr id="139329" name="図 1393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59373" y="2946990"/>
            <a:ext cx="2037133" cy="2977347"/>
          </a:xfrm>
          <a:prstGeom prst="rect">
            <a:avLst/>
          </a:prstGeom>
        </p:spPr>
      </p:pic>
      <p:sp>
        <p:nvSpPr>
          <p:cNvPr id="139330" name="下矢印 139329"/>
          <p:cNvSpPr/>
          <p:nvPr/>
        </p:nvSpPr>
        <p:spPr>
          <a:xfrm>
            <a:off x="1378540" y="2744932"/>
            <a:ext cx="554520" cy="414707"/>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280227" y="1949732"/>
            <a:ext cx="843501" cy="307777"/>
          </a:xfrm>
          <a:prstGeom prst="rect">
            <a:avLst/>
          </a:prstGeom>
          <a:noFill/>
        </p:spPr>
        <p:txBody>
          <a:bodyPr wrap="none" rtlCol="0">
            <a:spAutoFit/>
          </a:bodyPr>
          <a:lstStyle/>
          <a:p>
            <a:r>
              <a:rPr kumimoji="1" lang="ja-JP" altLang="en-US" sz="1400" b="1" dirty="0" smtClean="0">
                <a:solidFill>
                  <a:srgbClr val="FF9900"/>
                </a:solidFill>
              </a:rPr>
              <a:t>とう ぶん</a:t>
            </a:r>
            <a:endParaRPr kumimoji="1" lang="ja-JP" altLang="en-US" sz="1400" b="1" dirty="0">
              <a:solidFill>
                <a:srgbClr val="FF9900"/>
              </a:solidFill>
            </a:endParaRPr>
          </a:p>
        </p:txBody>
      </p:sp>
      <p:pic>
        <p:nvPicPr>
          <p:cNvPr id="4" name="図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233" y="3492498"/>
            <a:ext cx="2065231" cy="2431839"/>
          </a:xfrm>
          <a:prstGeom prst="rect">
            <a:avLst/>
          </a:prstGeom>
        </p:spPr>
      </p:pic>
      <p:pic>
        <p:nvPicPr>
          <p:cNvPr id="3" name="図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5752" y="3036117"/>
            <a:ext cx="1728191" cy="8076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par>
                                <p:cTn id="16" presetID="10" presetClass="entr" presetSubtype="0" fill="hold" grpId="2" nodeType="withEffect">
                                  <p:stCondLst>
                                    <p:cond delay="0"/>
                                  </p:stCondLst>
                                  <p:childTnLst>
                                    <p:set>
                                      <p:cBhvr>
                                        <p:cTn id="17" dur="1" fill="hold">
                                          <p:stCondLst>
                                            <p:cond delay="0"/>
                                          </p:stCondLst>
                                        </p:cTn>
                                        <p:tgtEl>
                                          <p:spTgt spid="139328"/>
                                        </p:tgtEl>
                                        <p:attrNameLst>
                                          <p:attrName>style.visibility</p:attrName>
                                        </p:attrNameLst>
                                      </p:cBhvr>
                                      <p:to>
                                        <p:strVal val="visible"/>
                                      </p:to>
                                    </p:set>
                                    <p:animEffect transition="in" filter="fade">
                                      <p:cBhvr>
                                        <p:cTn id="18" dur="1000"/>
                                        <p:tgtEl>
                                          <p:spTgt spid="1393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par>
                          <p:cTn id="22" fill="hold">
                            <p:stCondLst>
                              <p:cond delay="1000"/>
                            </p:stCondLst>
                            <p:childTnLst>
                              <p:par>
                                <p:cTn id="23" presetID="42" presetClass="exit" presetSubtype="0" fill="hold" nodeType="afterEffect">
                                  <p:stCondLst>
                                    <p:cond delay="1000"/>
                                  </p:stCondLst>
                                  <p:childTnLst>
                                    <p:animEffect transition="out" filter="fade">
                                      <p:cBhvr>
                                        <p:cTn id="24" dur="1000"/>
                                        <p:tgtEl>
                                          <p:spTgt spid="26"/>
                                        </p:tgtEl>
                                      </p:cBhvr>
                                    </p:animEffect>
                                    <p:anim calcmode="lin" valueType="num">
                                      <p:cBhvr>
                                        <p:cTn id="25" dur="1000"/>
                                        <p:tgtEl>
                                          <p:spTgt spid="26"/>
                                        </p:tgtEl>
                                        <p:attrNameLst>
                                          <p:attrName>ppt_x</p:attrName>
                                        </p:attrNameLst>
                                      </p:cBhvr>
                                      <p:tavLst>
                                        <p:tav tm="0">
                                          <p:val>
                                            <p:strVal val="ppt_x"/>
                                          </p:val>
                                        </p:tav>
                                        <p:tav tm="100000">
                                          <p:val>
                                            <p:strVal val="ppt_x"/>
                                          </p:val>
                                        </p:tav>
                                      </p:tavLst>
                                    </p:anim>
                                    <p:anim calcmode="lin" valueType="num">
                                      <p:cBhvr>
                                        <p:cTn id="26" dur="1000"/>
                                        <p:tgtEl>
                                          <p:spTgt spid="26"/>
                                        </p:tgtEl>
                                        <p:attrNameLst>
                                          <p:attrName>ppt_y</p:attrName>
                                        </p:attrNameLst>
                                      </p:cBhvr>
                                      <p:tavLst>
                                        <p:tav tm="0">
                                          <p:val>
                                            <p:strVal val="ppt_y"/>
                                          </p:val>
                                        </p:tav>
                                        <p:tav tm="100000">
                                          <p:val>
                                            <p:strVal val="ppt_y+.1"/>
                                          </p:val>
                                        </p:tav>
                                      </p:tavLst>
                                    </p:anim>
                                    <p:set>
                                      <p:cBhvr>
                                        <p:cTn id="27" dur="1" fill="hold">
                                          <p:stCondLst>
                                            <p:cond delay="999"/>
                                          </p:stCondLst>
                                        </p:cTn>
                                        <p:tgtEl>
                                          <p:spTgt spid="26"/>
                                        </p:tgtEl>
                                        <p:attrNameLst>
                                          <p:attrName>style.visibility</p:attrName>
                                        </p:attrNameLst>
                                      </p:cBhvr>
                                      <p:to>
                                        <p:strVal val="hidden"/>
                                      </p:to>
                                    </p:set>
                                  </p:childTnLst>
                                </p:cTn>
                              </p:par>
                              <p:par>
                                <p:cTn id="28" presetID="42" presetClass="path" presetSubtype="0" accel="50000" decel="50000" fill="hold" nodeType="withEffect">
                                  <p:stCondLst>
                                    <p:cond delay="1000"/>
                                  </p:stCondLst>
                                  <p:childTnLst>
                                    <p:animMotion origin="layout" path="M 1.38778E-17 4.44444E-6 L 0.06944 0.31481 " pathEditMode="relative" rAng="0" ptsTypes="AA">
                                      <p:cBhvr>
                                        <p:cTn id="29" dur="2000" fill="hold"/>
                                        <p:tgtEl>
                                          <p:spTgt spid="26"/>
                                        </p:tgtEl>
                                        <p:attrNameLst>
                                          <p:attrName>ppt_x</p:attrName>
                                          <p:attrName>ppt_y</p:attrName>
                                        </p:attrNameLst>
                                      </p:cBhvr>
                                      <p:rCtr x="3472" y="15741"/>
                                    </p:animMotion>
                                  </p:childTnLst>
                                </p:cTn>
                              </p:par>
                              <p:par>
                                <p:cTn id="30" presetID="42" presetClass="exit" presetSubtype="0" fill="hold" nodeType="withEffect">
                                  <p:stCondLst>
                                    <p:cond delay="1000"/>
                                  </p:stCondLst>
                                  <p:childTnLst>
                                    <p:animEffect transition="out" filter="fade">
                                      <p:cBhvr>
                                        <p:cTn id="31" dur="1000"/>
                                        <p:tgtEl>
                                          <p:spTgt spid="28"/>
                                        </p:tgtEl>
                                      </p:cBhvr>
                                    </p:animEffect>
                                    <p:anim calcmode="lin" valueType="num">
                                      <p:cBhvr>
                                        <p:cTn id="32" dur="1000"/>
                                        <p:tgtEl>
                                          <p:spTgt spid="28"/>
                                        </p:tgtEl>
                                        <p:attrNameLst>
                                          <p:attrName>ppt_x</p:attrName>
                                        </p:attrNameLst>
                                      </p:cBhvr>
                                      <p:tavLst>
                                        <p:tav tm="0">
                                          <p:val>
                                            <p:strVal val="ppt_x"/>
                                          </p:val>
                                        </p:tav>
                                        <p:tav tm="100000">
                                          <p:val>
                                            <p:strVal val="ppt_x"/>
                                          </p:val>
                                        </p:tav>
                                      </p:tavLst>
                                    </p:anim>
                                    <p:anim calcmode="lin" valueType="num">
                                      <p:cBhvr>
                                        <p:cTn id="33" dur="1000"/>
                                        <p:tgtEl>
                                          <p:spTgt spid="28"/>
                                        </p:tgtEl>
                                        <p:attrNameLst>
                                          <p:attrName>ppt_y</p:attrName>
                                        </p:attrNameLst>
                                      </p:cBhvr>
                                      <p:tavLst>
                                        <p:tav tm="0">
                                          <p:val>
                                            <p:strVal val="ppt_y"/>
                                          </p:val>
                                        </p:tav>
                                        <p:tav tm="100000">
                                          <p:val>
                                            <p:strVal val="ppt_y+.1"/>
                                          </p:val>
                                        </p:tav>
                                      </p:tavLst>
                                    </p:anim>
                                    <p:set>
                                      <p:cBhvr>
                                        <p:cTn id="34" dur="1" fill="hold">
                                          <p:stCondLst>
                                            <p:cond delay="999"/>
                                          </p:stCondLst>
                                        </p:cTn>
                                        <p:tgtEl>
                                          <p:spTgt spid="28"/>
                                        </p:tgtEl>
                                        <p:attrNameLst>
                                          <p:attrName>style.visibility</p:attrName>
                                        </p:attrNameLst>
                                      </p:cBhvr>
                                      <p:to>
                                        <p:strVal val="hidden"/>
                                      </p:to>
                                    </p:set>
                                  </p:childTnLst>
                                </p:cTn>
                              </p:par>
                              <p:par>
                                <p:cTn id="35" presetID="42" presetClass="path" presetSubtype="0" accel="50000" decel="50000" fill="hold" nodeType="withEffect">
                                  <p:stCondLst>
                                    <p:cond delay="1000"/>
                                  </p:stCondLst>
                                  <p:childTnLst>
                                    <p:animMotion origin="layout" path="M 4.72222E-6 4.44444E-6 L -0.07292 0.27685 " pathEditMode="relative" rAng="0" ptsTypes="AA">
                                      <p:cBhvr>
                                        <p:cTn id="36" dur="2000" fill="hold"/>
                                        <p:tgtEl>
                                          <p:spTgt spid="28"/>
                                        </p:tgtEl>
                                        <p:attrNameLst>
                                          <p:attrName>ppt_x</p:attrName>
                                          <p:attrName>ppt_y</p:attrName>
                                        </p:attrNameLst>
                                      </p:cBhvr>
                                      <p:rCtr x="-3646" y="13843"/>
                                    </p:animMotion>
                                  </p:childTnLst>
                                </p:cTn>
                              </p:par>
                              <p:par>
                                <p:cTn id="37" presetID="42" presetClass="exit" presetSubtype="0" fill="hold" grpId="0" nodeType="withEffect">
                                  <p:stCondLst>
                                    <p:cond delay="1000"/>
                                  </p:stCondLst>
                                  <p:childTnLst>
                                    <p:animEffect transition="out" filter="fade">
                                      <p:cBhvr>
                                        <p:cTn id="38" dur="1000"/>
                                        <p:tgtEl>
                                          <p:spTgt spid="139328"/>
                                        </p:tgtEl>
                                      </p:cBhvr>
                                    </p:animEffect>
                                    <p:anim calcmode="lin" valueType="num">
                                      <p:cBhvr>
                                        <p:cTn id="39" dur="1000"/>
                                        <p:tgtEl>
                                          <p:spTgt spid="139328"/>
                                        </p:tgtEl>
                                        <p:attrNameLst>
                                          <p:attrName>ppt_x</p:attrName>
                                        </p:attrNameLst>
                                      </p:cBhvr>
                                      <p:tavLst>
                                        <p:tav tm="0">
                                          <p:val>
                                            <p:strVal val="ppt_x"/>
                                          </p:val>
                                        </p:tav>
                                        <p:tav tm="100000">
                                          <p:val>
                                            <p:strVal val="ppt_x"/>
                                          </p:val>
                                        </p:tav>
                                      </p:tavLst>
                                    </p:anim>
                                    <p:anim calcmode="lin" valueType="num">
                                      <p:cBhvr>
                                        <p:cTn id="40" dur="1000"/>
                                        <p:tgtEl>
                                          <p:spTgt spid="139328"/>
                                        </p:tgtEl>
                                        <p:attrNameLst>
                                          <p:attrName>ppt_y</p:attrName>
                                        </p:attrNameLst>
                                      </p:cBhvr>
                                      <p:tavLst>
                                        <p:tav tm="0">
                                          <p:val>
                                            <p:strVal val="ppt_y"/>
                                          </p:val>
                                        </p:tav>
                                        <p:tav tm="100000">
                                          <p:val>
                                            <p:strVal val="ppt_y+.1"/>
                                          </p:val>
                                        </p:tav>
                                      </p:tavLst>
                                    </p:anim>
                                    <p:set>
                                      <p:cBhvr>
                                        <p:cTn id="41" dur="1" fill="hold">
                                          <p:stCondLst>
                                            <p:cond delay="999"/>
                                          </p:stCondLst>
                                        </p:cTn>
                                        <p:tgtEl>
                                          <p:spTgt spid="139328"/>
                                        </p:tgtEl>
                                        <p:attrNameLst>
                                          <p:attrName>style.visibility</p:attrName>
                                        </p:attrNameLst>
                                      </p:cBhvr>
                                      <p:to>
                                        <p:strVal val="hidden"/>
                                      </p:to>
                                    </p:set>
                                  </p:childTnLst>
                                </p:cTn>
                              </p:par>
                              <p:par>
                                <p:cTn id="42" presetID="42" presetClass="path" presetSubtype="0" accel="50000" decel="50000" fill="hold" grpId="1" nodeType="withEffect">
                                  <p:stCondLst>
                                    <p:cond delay="1000"/>
                                  </p:stCondLst>
                                  <p:childTnLst>
                                    <p:animMotion origin="layout" path="M 1.11111E-6 1.85185E-6 L 1.11111E-6 0.25 " pathEditMode="relative" rAng="0" ptsTypes="AA">
                                      <p:cBhvr>
                                        <p:cTn id="43" dur="2000" fill="hold"/>
                                        <p:tgtEl>
                                          <p:spTgt spid="139328"/>
                                        </p:tgtEl>
                                        <p:attrNameLst>
                                          <p:attrName>ppt_x</p:attrName>
                                          <p:attrName>ppt_y</p:attrName>
                                        </p:attrNameLst>
                                      </p:cBhvr>
                                      <p:rCtr x="0" y="12500"/>
                                    </p:animMotion>
                                  </p:childTnLst>
                                </p:cTn>
                              </p:par>
                              <p:par>
                                <p:cTn id="44" presetID="42" presetClass="exit" presetSubtype="0" fill="hold" grpId="1" nodeType="withEffect">
                                  <p:stCondLst>
                                    <p:cond delay="1000"/>
                                  </p:stCondLst>
                                  <p:childTnLst>
                                    <p:animEffect transition="out" filter="fade">
                                      <p:cBhvr>
                                        <p:cTn id="45" dur="1000"/>
                                        <p:tgtEl>
                                          <p:spTgt spid="2"/>
                                        </p:tgtEl>
                                      </p:cBhvr>
                                    </p:animEffect>
                                    <p:anim calcmode="lin" valueType="num">
                                      <p:cBhvr>
                                        <p:cTn id="46" dur="1000"/>
                                        <p:tgtEl>
                                          <p:spTgt spid="2"/>
                                        </p:tgtEl>
                                        <p:attrNameLst>
                                          <p:attrName>ppt_x</p:attrName>
                                        </p:attrNameLst>
                                      </p:cBhvr>
                                      <p:tavLst>
                                        <p:tav tm="0">
                                          <p:val>
                                            <p:strVal val="ppt_x"/>
                                          </p:val>
                                        </p:tav>
                                        <p:tav tm="100000">
                                          <p:val>
                                            <p:strVal val="ppt_x"/>
                                          </p:val>
                                        </p:tav>
                                      </p:tavLst>
                                    </p:anim>
                                    <p:anim calcmode="lin" valueType="num">
                                      <p:cBhvr>
                                        <p:cTn id="47" dur="1000"/>
                                        <p:tgtEl>
                                          <p:spTgt spid="2"/>
                                        </p:tgtEl>
                                        <p:attrNameLst>
                                          <p:attrName>ppt_y</p:attrName>
                                        </p:attrNameLst>
                                      </p:cBhvr>
                                      <p:tavLst>
                                        <p:tav tm="0">
                                          <p:val>
                                            <p:strVal val="ppt_y"/>
                                          </p:val>
                                        </p:tav>
                                        <p:tav tm="100000">
                                          <p:val>
                                            <p:strVal val="ppt_y+.1"/>
                                          </p:val>
                                        </p:tav>
                                      </p:tavLst>
                                    </p:anim>
                                    <p:set>
                                      <p:cBhvr>
                                        <p:cTn id="48" dur="1" fill="hold">
                                          <p:stCondLst>
                                            <p:cond delay="999"/>
                                          </p:stCondLst>
                                        </p:cTn>
                                        <p:tgtEl>
                                          <p:spTgt spid="2"/>
                                        </p:tgtEl>
                                        <p:attrNameLst>
                                          <p:attrName>style.visibility</p:attrName>
                                        </p:attrNameLst>
                                      </p:cBhvr>
                                      <p:to>
                                        <p:strVal val="hidden"/>
                                      </p:to>
                                    </p:set>
                                  </p:childTnLst>
                                </p:cTn>
                              </p:par>
                              <p:par>
                                <p:cTn id="49" presetID="42" presetClass="path" presetSubtype="0" accel="50000" decel="50000" fill="hold" grpId="2" nodeType="withEffect">
                                  <p:stCondLst>
                                    <p:cond delay="1000"/>
                                  </p:stCondLst>
                                  <p:childTnLst>
                                    <p:animMotion origin="layout" path="M -1.11111E-6 -2.96296E-6 L -1.11111E-6 0.25 " pathEditMode="relative" rAng="0" ptsTypes="AA">
                                      <p:cBhvr>
                                        <p:cTn id="50" dur="2000" fill="hold"/>
                                        <p:tgtEl>
                                          <p:spTgt spid="2"/>
                                        </p:tgtEl>
                                        <p:attrNameLst>
                                          <p:attrName>ppt_x</p:attrName>
                                          <p:attrName>ppt_y</p:attrName>
                                        </p:attrNameLst>
                                      </p:cBhvr>
                                      <p:rCtr x="0" y="12500"/>
                                    </p:animMotion>
                                  </p:childTnLst>
                                </p:cTn>
                              </p:par>
                              <p:par>
                                <p:cTn id="51" presetID="47" presetClass="entr" presetSubtype="0" fill="hold" grpId="2" nodeType="withEffect">
                                  <p:stCondLst>
                                    <p:cond delay="1000"/>
                                  </p:stCondLst>
                                  <p:childTnLst>
                                    <p:set>
                                      <p:cBhvr>
                                        <p:cTn id="52" dur="1" fill="hold">
                                          <p:stCondLst>
                                            <p:cond delay="0"/>
                                          </p:stCondLst>
                                        </p:cTn>
                                        <p:tgtEl>
                                          <p:spTgt spid="139330"/>
                                        </p:tgtEl>
                                        <p:attrNameLst>
                                          <p:attrName>style.visibility</p:attrName>
                                        </p:attrNameLst>
                                      </p:cBhvr>
                                      <p:to>
                                        <p:strVal val="visible"/>
                                      </p:to>
                                    </p:set>
                                    <p:animEffect transition="in" filter="fade">
                                      <p:cBhvr>
                                        <p:cTn id="53" dur="1000"/>
                                        <p:tgtEl>
                                          <p:spTgt spid="139330"/>
                                        </p:tgtEl>
                                      </p:cBhvr>
                                    </p:animEffect>
                                    <p:anim calcmode="lin" valueType="num">
                                      <p:cBhvr>
                                        <p:cTn id="54" dur="1000" fill="hold"/>
                                        <p:tgtEl>
                                          <p:spTgt spid="139330"/>
                                        </p:tgtEl>
                                        <p:attrNameLst>
                                          <p:attrName>ppt_x</p:attrName>
                                        </p:attrNameLst>
                                      </p:cBhvr>
                                      <p:tavLst>
                                        <p:tav tm="0">
                                          <p:val>
                                            <p:strVal val="#ppt_x"/>
                                          </p:val>
                                        </p:tav>
                                        <p:tav tm="100000">
                                          <p:val>
                                            <p:strVal val="#ppt_x"/>
                                          </p:val>
                                        </p:tav>
                                      </p:tavLst>
                                    </p:anim>
                                    <p:anim calcmode="lin" valueType="num">
                                      <p:cBhvr>
                                        <p:cTn id="55" dur="1000" fill="hold"/>
                                        <p:tgtEl>
                                          <p:spTgt spid="139330"/>
                                        </p:tgtEl>
                                        <p:attrNameLst>
                                          <p:attrName>ppt_y</p:attrName>
                                        </p:attrNameLst>
                                      </p:cBhvr>
                                      <p:tavLst>
                                        <p:tav tm="0">
                                          <p:val>
                                            <p:strVal val="#ppt_y-.1"/>
                                          </p:val>
                                        </p:tav>
                                        <p:tav tm="100000">
                                          <p:val>
                                            <p:strVal val="#ppt_y"/>
                                          </p:val>
                                        </p:tav>
                                      </p:tavLst>
                                    </p:anim>
                                  </p:childTnLst>
                                </p:cTn>
                              </p:par>
                              <p:par>
                                <p:cTn id="56" presetID="42" presetClass="exit" presetSubtype="0" fill="hold" grpId="0" nodeType="withEffect">
                                  <p:stCondLst>
                                    <p:cond delay="1000"/>
                                  </p:stCondLst>
                                  <p:childTnLst>
                                    <p:animEffect transition="out" filter="fade">
                                      <p:cBhvr>
                                        <p:cTn id="57" dur="1000"/>
                                        <p:tgtEl>
                                          <p:spTgt spid="139330"/>
                                        </p:tgtEl>
                                      </p:cBhvr>
                                    </p:animEffect>
                                    <p:anim calcmode="lin" valueType="num">
                                      <p:cBhvr>
                                        <p:cTn id="58" dur="1000"/>
                                        <p:tgtEl>
                                          <p:spTgt spid="139330"/>
                                        </p:tgtEl>
                                        <p:attrNameLst>
                                          <p:attrName>ppt_x</p:attrName>
                                        </p:attrNameLst>
                                      </p:cBhvr>
                                      <p:tavLst>
                                        <p:tav tm="0">
                                          <p:val>
                                            <p:strVal val="ppt_x"/>
                                          </p:val>
                                        </p:tav>
                                        <p:tav tm="100000">
                                          <p:val>
                                            <p:strVal val="ppt_x"/>
                                          </p:val>
                                        </p:tav>
                                      </p:tavLst>
                                    </p:anim>
                                    <p:anim calcmode="lin" valueType="num">
                                      <p:cBhvr>
                                        <p:cTn id="59" dur="1000"/>
                                        <p:tgtEl>
                                          <p:spTgt spid="139330"/>
                                        </p:tgtEl>
                                        <p:attrNameLst>
                                          <p:attrName>ppt_y</p:attrName>
                                        </p:attrNameLst>
                                      </p:cBhvr>
                                      <p:tavLst>
                                        <p:tav tm="0">
                                          <p:val>
                                            <p:strVal val="ppt_y"/>
                                          </p:val>
                                        </p:tav>
                                        <p:tav tm="100000">
                                          <p:val>
                                            <p:strVal val="ppt_y+.1"/>
                                          </p:val>
                                        </p:tav>
                                      </p:tavLst>
                                    </p:anim>
                                    <p:set>
                                      <p:cBhvr>
                                        <p:cTn id="60" dur="1" fill="hold">
                                          <p:stCondLst>
                                            <p:cond delay="999"/>
                                          </p:stCondLst>
                                        </p:cTn>
                                        <p:tgtEl>
                                          <p:spTgt spid="139330"/>
                                        </p:tgtEl>
                                        <p:attrNameLst>
                                          <p:attrName>style.visibility</p:attrName>
                                        </p:attrNameLst>
                                      </p:cBhvr>
                                      <p:to>
                                        <p:strVal val="hidden"/>
                                      </p:to>
                                    </p:set>
                                  </p:childTnLst>
                                </p:cTn>
                              </p:par>
                              <p:par>
                                <p:cTn id="61" presetID="42" presetClass="path" presetSubtype="0" accel="50000" decel="50000" fill="hold" grpId="1" nodeType="withEffect">
                                  <p:stCondLst>
                                    <p:cond delay="1000"/>
                                  </p:stCondLst>
                                  <p:childTnLst>
                                    <p:animMotion origin="layout" path="M 3.61111E-6 -4.07407E-6 L -0.004 0.15903 " pathEditMode="relative" rAng="0" ptsTypes="AA">
                                      <p:cBhvr>
                                        <p:cTn id="62" dur="2000" fill="hold"/>
                                        <p:tgtEl>
                                          <p:spTgt spid="139330"/>
                                        </p:tgtEl>
                                        <p:attrNameLst>
                                          <p:attrName>ppt_x</p:attrName>
                                          <p:attrName>ppt_y</p:attrName>
                                        </p:attrNameLst>
                                      </p:cBhvr>
                                      <p:rCtr x="-208" y="7940"/>
                                    </p:animMotion>
                                  </p:childTnLst>
                                </p:cTn>
                              </p:par>
                            </p:childTnLst>
                          </p:cTn>
                        </p:par>
                        <p:par>
                          <p:cTn id="63" fill="hold">
                            <p:stCondLst>
                              <p:cond delay="4000"/>
                            </p:stCondLst>
                            <p:childTnLst>
                              <p:par>
                                <p:cTn id="64" presetID="1"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childTnLst>
                                </p:cTn>
                              </p:par>
                              <p:par>
                                <p:cTn id="66" presetID="6" presetClass="emph" presetSubtype="0" fill="hold" nodeType="withEffect">
                                  <p:stCondLst>
                                    <p:cond delay="0"/>
                                  </p:stCondLst>
                                  <p:childTnLst>
                                    <p:animScale>
                                      <p:cBhvr>
                                        <p:cTn id="67" dur="2000" fill="hold"/>
                                        <p:tgtEl>
                                          <p:spTgt spid="3"/>
                                        </p:tgtEl>
                                      </p:cBhvr>
                                      <p:by x="150000" y="150000"/>
                                    </p:animScale>
                                  </p:childTnLst>
                                </p:cTn>
                              </p:par>
                              <p:par>
                                <p:cTn id="68" presetID="21" presetClass="exit" presetSubtype="1" fill="hold" nodeType="withEffect">
                                  <p:stCondLst>
                                    <p:cond delay="2000"/>
                                  </p:stCondLst>
                                  <p:childTnLst>
                                    <p:animEffect transition="out" filter="wheel(1)">
                                      <p:cBhvr>
                                        <p:cTn id="69" dur="1000"/>
                                        <p:tgtEl>
                                          <p:spTgt spid="29"/>
                                        </p:tgtEl>
                                      </p:cBhvr>
                                    </p:animEffect>
                                    <p:set>
                                      <p:cBhvr>
                                        <p:cTn id="70" dur="1" fill="hold">
                                          <p:stCondLst>
                                            <p:cond delay="999"/>
                                          </p:stCondLst>
                                        </p:cTn>
                                        <p:tgtEl>
                                          <p:spTgt spid="29"/>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childTnLst>
                                </p:cTn>
                              </p:par>
                            </p:childTnLst>
                          </p:cTn>
                        </p:par>
                        <p:par>
                          <p:cTn id="74" fill="hold">
                            <p:stCondLst>
                              <p:cond delay="7000"/>
                            </p:stCondLst>
                            <p:childTnLst>
                              <p:par>
                                <p:cTn id="75" presetID="5" presetClass="entr" presetSubtype="10" fill="hold" grpId="0" nodeType="afterEffect">
                                  <p:stCondLst>
                                    <p:cond delay="0"/>
                                  </p:stCondLst>
                                  <p:childTnLst>
                                    <p:set>
                                      <p:cBhvr>
                                        <p:cTn id="76" dur="1" fill="hold">
                                          <p:stCondLst>
                                            <p:cond delay="0"/>
                                          </p:stCondLst>
                                        </p:cTn>
                                        <p:tgtEl>
                                          <p:spTgt spid="139339"/>
                                        </p:tgtEl>
                                        <p:attrNameLst>
                                          <p:attrName>style.visibility</p:attrName>
                                        </p:attrNameLst>
                                      </p:cBhvr>
                                      <p:to>
                                        <p:strVal val="visible"/>
                                      </p:to>
                                    </p:set>
                                    <p:animEffect transition="in" filter="checkerboard(across)">
                                      <p:cBhvr>
                                        <p:cTn id="77" dur="500"/>
                                        <p:tgtEl>
                                          <p:spTgt spid="139339"/>
                                        </p:tgtEl>
                                      </p:cBhvr>
                                    </p:animEffect>
                                  </p:childTnLst>
                                </p:cTn>
                              </p:par>
                            </p:childTnLst>
                          </p:cTn>
                        </p:par>
                        <p:par>
                          <p:cTn id="78" fill="hold">
                            <p:stCondLst>
                              <p:cond delay="7500"/>
                            </p:stCondLst>
                            <p:childTnLst>
                              <p:par>
                                <p:cTn id="79" presetID="5" presetClass="entr" presetSubtype="10"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checkerboard(across)">
                                      <p:cBhvr>
                                        <p:cTn id="81" dur="1000"/>
                                        <p:tgtEl>
                                          <p:spTgt spid="30"/>
                                        </p:tgtEl>
                                      </p:cBhvr>
                                    </p:animEffect>
                                  </p:childTnLst>
                                  <p:subTnLst>
                                    <p:animClr clrSpc="rgb" dir="cw">
                                      <p:cBhvr override="childStyle">
                                        <p:cTn dur="1" fill="hold" display="0" masterRel="nextClick" afterEffect="1"/>
                                        <p:tgtEl>
                                          <p:spTgt spid="30"/>
                                        </p:tgtEl>
                                        <p:attrNameLst>
                                          <p:attrName>ppt_c</p:attrName>
                                        </p:attrNameLst>
                                      </p:cBhvr>
                                      <p:to>
                                        <a:schemeClr val="tx2"/>
                                      </p:to>
                                    </p:animClr>
                                  </p:subTnLst>
                                </p:cTn>
                              </p:par>
                            </p:childTnLst>
                          </p:cTn>
                        </p:par>
                        <p:par>
                          <p:cTn id="82" fill="hold">
                            <p:stCondLst>
                              <p:cond delay="8500"/>
                            </p:stCondLst>
                            <p:childTnLst>
                              <p:par>
                                <p:cTn id="83" presetID="1" presetClass="exit" presetSubtype="0" fill="hold" nodeType="afterEffect">
                                  <p:stCondLst>
                                    <p:cond delay="500"/>
                                  </p:stCondLst>
                                  <p:childTnLst>
                                    <p:set>
                                      <p:cBhvr>
                                        <p:cTn id="84" dur="1" fill="hold">
                                          <p:stCondLst>
                                            <p:cond delay="0"/>
                                          </p:stCondLst>
                                        </p:cTn>
                                        <p:tgtEl>
                                          <p:spTgt spid="30"/>
                                        </p:tgtEl>
                                        <p:attrNameLst>
                                          <p:attrName>style.visibility</p:attrName>
                                        </p:attrNameLst>
                                      </p:cBhvr>
                                      <p:to>
                                        <p:strVal val="hidden"/>
                                      </p:to>
                                    </p:set>
                                  </p:childTnLst>
                                </p:cTn>
                              </p:par>
                            </p:childTnLst>
                          </p:cTn>
                        </p:par>
                        <p:par>
                          <p:cTn id="85" fill="hold">
                            <p:stCondLst>
                              <p:cond delay="9000"/>
                            </p:stCondLst>
                            <p:childTnLst>
                              <p:par>
                                <p:cTn id="86" presetID="5" presetClass="entr" presetSubtype="5" fill="hold"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checkerboard(down)">
                                      <p:cBhvr>
                                        <p:cTn id="88" dur="10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5" presetClass="entr" presetSubtype="10" fill="hold" grpId="0" nodeType="clickEffect">
                                  <p:stCondLst>
                                    <p:cond delay="0"/>
                                  </p:stCondLst>
                                  <p:childTnLst>
                                    <p:set>
                                      <p:cBhvr>
                                        <p:cTn id="92" dur="1" fill="hold">
                                          <p:stCondLst>
                                            <p:cond delay="0"/>
                                          </p:stCondLst>
                                        </p:cTn>
                                        <p:tgtEl>
                                          <p:spTgt spid="139340"/>
                                        </p:tgtEl>
                                        <p:attrNameLst>
                                          <p:attrName>style.visibility</p:attrName>
                                        </p:attrNameLst>
                                      </p:cBhvr>
                                      <p:to>
                                        <p:strVal val="visible"/>
                                      </p:to>
                                    </p:set>
                                    <p:animEffect transition="in" filter="checkerboard(across)">
                                      <p:cBhvr>
                                        <p:cTn id="93" dur="1000"/>
                                        <p:tgtEl>
                                          <p:spTgt spid="139340"/>
                                        </p:tgtEl>
                                      </p:cBhvr>
                                    </p:animEffect>
                                  </p:childTnLst>
                                </p:cTn>
                              </p:par>
                              <p:par>
                                <p:cTn id="94" presetID="5" presetClass="entr" presetSubtype="10" fill="hold" nodeType="withEffect">
                                  <p:stCondLst>
                                    <p:cond delay="0"/>
                                  </p:stCondLst>
                                  <p:childTnLst>
                                    <p:set>
                                      <p:cBhvr>
                                        <p:cTn id="95" dur="1" fill="hold">
                                          <p:stCondLst>
                                            <p:cond delay="0"/>
                                          </p:stCondLst>
                                        </p:cTn>
                                        <p:tgtEl>
                                          <p:spTgt spid="139329"/>
                                        </p:tgtEl>
                                        <p:attrNameLst>
                                          <p:attrName>style.visibility</p:attrName>
                                        </p:attrNameLst>
                                      </p:cBhvr>
                                      <p:to>
                                        <p:strVal val="visible"/>
                                      </p:to>
                                    </p:set>
                                    <p:animEffect transition="in" filter="checkerboard(across)">
                                      <p:cBhvr>
                                        <p:cTn id="96" dur="1000"/>
                                        <p:tgtEl>
                                          <p:spTgt spid="139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39" grpId="0" animBg="1"/>
      <p:bldP spid="139340" grpId="0" animBg="1"/>
      <p:bldP spid="139328" grpId="0"/>
      <p:bldP spid="139328" grpId="1"/>
      <p:bldP spid="139328" grpId="2"/>
      <p:bldP spid="139330" grpId="0" animBg="1"/>
      <p:bldP spid="139330" grpId="1" animBg="1"/>
      <p:bldP spid="139330" grpId="2" animBg="1"/>
      <p:bldP spid="2" grpId="0"/>
      <p:bldP spid="2" grpId="1"/>
      <p:bldP spid="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矢印 14"/>
          <p:cNvSpPr/>
          <p:nvPr/>
        </p:nvSpPr>
        <p:spPr>
          <a:xfrm>
            <a:off x="2987824" y="4869160"/>
            <a:ext cx="1080120" cy="576064"/>
          </a:xfrm>
          <a:prstGeom prst="rightArrow">
            <a:avLst>
              <a:gd name="adj1" fmla="val 50000"/>
              <a:gd name="adj2" fmla="val 6048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71462"/>
            <a:ext cx="8229600" cy="1371600"/>
          </a:xfrm>
        </p:spPr>
        <p:txBody>
          <a:bodyPr>
            <a:normAutofit/>
          </a:bodyPr>
          <a:lstStyle/>
          <a:p>
            <a:r>
              <a:rPr kumimoji="1" lang="ja-JP" altLang="en-US" sz="4800" b="1" dirty="0" smtClean="0">
                <a:solidFill>
                  <a:srgbClr val="FFFF00"/>
                </a:solidFill>
              </a:rPr>
              <a:t>プラークってなんだろう？</a:t>
            </a:r>
            <a:endParaRPr kumimoji="1" lang="ja-JP" altLang="en-US" sz="4800" b="1" dirty="0">
              <a:solidFill>
                <a:srgbClr val="FFFF00"/>
              </a:solidFill>
            </a:endParaRPr>
          </a:p>
        </p:txBody>
      </p:sp>
      <p:pic>
        <p:nvPicPr>
          <p:cNvPr id="3" name="図 2" descr="1266.jpg"/>
          <p:cNvPicPr>
            <a:picLocks noChangeAspect="1"/>
          </p:cNvPicPr>
          <p:nvPr/>
        </p:nvPicPr>
        <p:blipFill>
          <a:blip r:embed="rId3" cstate="print">
            <a:lum bright="-30000"/>
          </a:blip>
          <a:srcRect l="3723"/>
          <a:stretch>
            <a:fillRect/>
          </a:stretch>
        </p:blipFill>
        <p:spPr>
          <a:xfrm rot="10800000">
            <a:off x="395536" y="1124744"/>
            <a:ext cx="3384376" cy="2322611"/>
          </a:xfrm>
          <a:prstGeom prst="rect">
            <a:avLst/>
          </a:prstGeom>
        </p:spPr>
      </p:pic>
      <p:pic>
        <p:nvPicPr>
          <p:cNvPr id="4" name="図 3" descr="1265.jpg"/>
          <p:cNvPicPr>
            <a:picLocks noChangeAspect="1"/>
          </p:cNvPicPr>
          <p:nvPr/>
        </p:nvPicPr>
        <p:blipFill>
          <a:blip r:embed="rId4" cstate="print">
            <a:lum bright="-30000"/>
          </a:blip>
          <a:srcRect l="3757"/>
          <a:stretch>
            <a:fillRect/>
          </a:stretch>
        </p:blipFill>
        <p:spPr>
          <a:xfrm rot="10800000">
            <a:off x="5004048" y="1124745"/>
            <a:ext cx="3384376" cy="2312314"/>
          </a:xfrm>
          <a:prstGeom prst="rect">
            <a:avLst/>
          </a:prstGeom>
        </p:spPr>
      </p:pic>
      <p:sp>
        <p:nvSpPr>
          <p:cNvPr id="7" name="下矢印 6"/>
          <p:cNvSpPr/>
          <p:nvPr/>
        </p:nvSpPr>
        <p:spPr bwMode="auto">
          <a:xfrm rot="16200000">
            <a:off x="4142232" y="2130575"/>
            <a:ext cx="571505" cy="720081"/>
          </a:xfrm>
          <a:prstGeom prst="downArrow">
            <a:avLst>
              <a:gd name="adj1" fmla="val 50000"/>
              <a:gd name="adj2" fmla="val 47271"/>
            </a:avLst>
          </a:prstGeom>
          <a:solidFill>
            <a:srgbClr val="00FFFF"/>
          </a:solidFill>
          <a:ln w="3810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strike="noStrike" cap="none" normalizeH="0" dirty="0" smtClean="0">
              <a:ln>
                <a:noFill/>
              </a:ln>
              <a:solidFill>
                <a:schemeClr val="tx1"/>
              </a:solidFill>
              <a:effectLst/>
              <a:latin typeface="Tahoma" pitchFamily="34" charset="0"/>
              <a:ea typeface="ＭＳ Ｐゴシック" charset="-128"/>
            </a:endParaRPr>
          </a:p>
        </p:txBody>
      </p:sp>
      <p:sp>
        <p:nvSpPr>
          <p:cNvPr id="6" name="テキスト ボックス 5"/>
          <p:cNvSpPr txBox="1"/>
          <p:nvPr/>
        </p:nvSpPr>
        <p:spPr>
          <a:xfrm>
            <a:off x="294604" y="3490151"/>
            <a:ext cx="3586238" cy="400110"/>
          </a:xfrm>
          <a:prstGeom prst="rect">
            <a:avLst/>
          </a:prstGeom>
          <a:noFill/>
        </p:spPr>
        <p:txBody>
          <a:bodyPr wrap="none" rtlCol="0">
            <a:spAutoFit/>
          </a:bodyPr>
          <a:lstStyle/>
          <a:p>
            <a:r>
              <a:rPr kumimoji="1" lang="ja-JP" altLang="en-US" sz="2000" b="1" dirty="0" smtClean="0"/>
              <a:t>器具で歯の表面をなぞってみる</a:t>
            </a:r>
            <a:endParaRPr kumimoji="1" lang="ja-JP" altLang="en-US" sz="2000" b="1" dirty="0"/>
          </a:p>
        </p:txBody>
      </p:sp>
      <p:pic>
        <p:nvPicPr>
          <p:cNvPr id="10" name="図 9" descr="1268.jpg"/>
          <p:cNvPicPr>
            <a:picLocks noChangeAspect="1"/>
          </p:cNvPicPr>
          <p:nvPr/>
        </p:nvPicPr>
        <p:blipFill>
          <a:blip r:embed="rId5" cstate="print"/>
          <a:srcRect l="20703" r="24729" b="33552"/>
          <a:stretch>
            <a:fillRect/>
          </a:stretch>
        </p:blipFill>
        <p:spPr>
          <a:xfrm>
            <a:off x="4535994" y="3926736"/>
            <a:ext cx="4320480" cy="2532697"/>
          </a:xfrm>
          <a:prstGeom prst="rect">
            <a:avLst/>
          </a:prstGeom>
        </p:spPr>
      </p:pic>
      <p:sp>
        <p:nvSpPr>
          <p:cNvPr id="11" name="テキスト ボックス 10"/>
          <p:cNvSpPr txBox="1"/>
          <p:nvPr/>
        </p:nvSpPr>
        <p:spPr>
          <a:xfrm>
            <a:off x="5284630" y="3501008"/>
            <a:ext cx="2823209" cy="400110"/>
          </a:xfrm>
          <a:prstGeom prst="rect">
            <a:avLst/>
          </a:prstGeom>
          <a:noFill/>
        </p:spPr>
        <p:txBody>
          <a:bodyPr wrap="none" rtlCol="0">
            <a:spAutoFit/>
          </a:bodyPr>
          <a:lstStyle/>
          <a:p>
            <a:r>
              <a:rPr lang="ja-JP" altLang="en-US" sz="2000" b="1" dirty="0" smtClean="0"/>
              <a:t>なにか白いものが</a:t>
            </a:r>
            <a:r>
              <a:rPr lang="ja-JP" altLang="en-US" sz="2000" b="1" dirty="0" smtClean="0">
                <a:effectLst>
                  <a:outerShdw blurRad="38100" dist="38100" dir="2700000" algn="tl">
                    <a:srgbClr val="000000">
                      <a:alpha val="43137"/>
                    </a:srgbClr>
                  </a:outerShdw>
                </a:effectLst>
              </a:rPr>
              <a:t>とれた</a:t>
            </a:r>
            <a:endParaRPr kumimoji="1" lang="ja-JP" altLang="en-US" sz="2000" b="1" dirty="0">
              <a:effectLst>
                <a:outerShdw blurRad="38100" dist="38100" dir="2700000" algn="tl">
                  <a:srgbClr val="000000">
                    <a:alpha val="43137"/>
                  </a:srgbClr>
                </a:outerShdw>
              </a:effectLst>
            </a:endParaRPr>
          </a:p>
        </p:txBody>
      </p:sp>
      <p:sp>
        <p:nvSpPr>
          <p:cNvPr id="12" name="テキスト ボックス 11"/>
          <p:cNvSpPr txBox="1"/>
          <p:nvPr/>
        </p:nvSpPr>
        <p:spPr>
          <a:xfrm>
            <a:off x="1229263" y="6105490"/>
            <a:ext cx="1614545" cy="707886"/>
          </a:xfrm>
          <a:prstGeom prst="rect">
            <a:avLst/>
          </a:prstGeom>
          <a:noFill/>
        </p:spPr>
        <p:txBody>
          <a:bodyPr wrap="none" rtlCol="0">
            <a:spAutoFit/>
          </a:bodyPr>
          <a:lstStyle/>
          <a:p>
            <a:r>
              <a:rPr kumimoji="1" lang="ja-JP" altLang="en-US" sz="2000" b="1" dirty="0" smtClean="0"/>
              <a:t>染めだし液で</a:t>
            </a:r>
            <a:endParaRPr kumimoji="1" lang="en-US" altLang="ja-JP" sz="2000" b="1" dirty="0" smtClean="0"/>
          </a:p>
          <a:p>
            <a:r>
              <a:rPr kumimoji="1" lang="ja-JP" altLang="en-US" sz="2000" b="1" dirty="0" smtClean="0"/>
              <a:t>染めてみると</a:t>
            </a:r>
            <a:endParaRPr kumimoji="1" lang="ja-JP" altLang="en-US" sz="2000" b="1" dirty="0"/>
          </a:p>
        </p:txBody>
      </p:sp>
      <p:pic>
        <p:nvPicPr>
          <p:cNvPr id="13" name="図 12" descr="DSC01191.JPG"/>
          <p:cNvPicPr>
            <a:picLocks noChangeAspect="1"/>
          </p:cNvPicPr>
          <p:nvPr/>
        </p:nvPicPr>
        <p:blipFill>
          <a:blip r:embed="rId6" cstate="print"/>
          <a:stretch>
            <a:fillRect/>
          </a:stretch>
        </p:blipFill>
        <p:spPr>
          <a:xfrm>
            <a:off x="1403648" y="3933056"/>
            <a:ext cx="1190526" cy="2072766"/>
          </a:xfrm>
          <a:prstGeom prst="rect">
            <a:avLst/>
          </a:prstGeom>
        </p:spPr>
      </p:pic>
      <p:sp>
        <p:nvSpPr>
          <p:cNvPr id="14" name="テキスト ボックス 13"/>
          <p:cNvSpPr txBox="1"/>
          <p:nvPr/>
        </p:nvSpPr>
        <p:spPr>
          <a:xfrm>
            <a:off x="5708625" y="6318477"/>
            <a:ext cx="1975221" cy="584775"/>
          </a:xfrm>
          <a:prstGeom prst="rect">
            <a:avLst/>
          </a:prstGeom>
          <a:noFill/>
        </p:spPr>
        <p:txBody>
          <a:bodyPr wrap="none" rtlCol="0">
            <a:spAutoFit/>
          </a:bodyPr>
          <a:lstStyle/>
          <a:p>
            <a:r>
              <a:rPr kumimoji="1" lang="ja-JP" altLang="en-US" sz="3200" b="1" dirty="0" smtClean="0">
                <a:solidFill>
                  <a:srgbClr val="FF0000"/>
                </a:solidFill>
              </a:rPr>
              <a:t>赤く染まる</a:t>
            </a:r>
            <a:endParaRPr kumimoji="1" lang="ja-JP" altLang="en-US" sz="3200" b="1" dirty="0">
              <a:solidFill>
                <a:srgbClr val="FF0000"/>
              </a:solidFill>
            </a:endParaRPr>
          </a:p>
        </p:txBody>
      </p:sp>
      <p:sp>
        <p:nvSpPr>
          <p:cNvPr id="9" name="テキスト ボックス 8"/>
          <p:cNvSpPr txBox="1"/>
          <p:nvPr/>
        </p:nvSpPr>
        <p:spPr>
          <a:xfrm>
            <a:off x="4067944" y="4554838"/>
            <a:ext cx="4438310" cy="1631216"/>
          </a:xfrm>
          <a:prstGeom prst="rect">
            <a:avLst/>
          </a:prstGeom>
          <a:noFill/>
        </p:spPr>
        <p:txBody>
          <a:bodyPr wrap="square" rtlCol="0">
            <a:spAutoFit/>
          </a:bodyPr>
          <a:lstStyle/>
          <a:p>
            <a:r>
              <a:rPr kumimoji="1" lang="ja-JP" altLang="en-US" sz="2800" b="1" dirty="0" smtClean="0">
                <a:effectLst>
                  <a:outerShdw blurRad="38100" dist="38100" dir="2700000" algn="tl">
                    <a:srgbClr val="000000">
                      <a:alpha val="43137"/>
                    </a:srgbClr>
                  </a:outerShdw>
                </a:effectLst>
              </a:rPr>
              <a:t>これが</a:t>
            </a:r>
            <a:r>
              <a:rPr kumimoji="1" lang="ja-JP" altLang="en-US" sz="7200" b="1" dirty="0" smtClean="0">
                <a:solidFill>
                  <a:srgbClr val="FF0000"/>
                </a:solidFill>
                <a:effectLst>
                  <a:outerShdw blurRad="38100" dist="38100" dir="2700000" algn="tl">
                    <a:srgbClr val="000000">
                      <a:alpha val="43137"/>
                    </a:srgbClr>
                  </a:outerShdw>
                </a:effectLst>
              </a:rPr>
              <a:t>プラーク</a:t>
            </a:r>
            <a:endParaRPr kumimoji="1" lang="en-US" altLang="ja-JP" sz="7200" b="1" dirty="0" smtClean="0">
              <a:solidFill>
                <a:srgbClr val="FF0000"/>
              </a:solidFill>
              <a:effectLst>
                <a:outerShdw blurRad="38100" dist="38100" dir="2700000" algn="tl">
                  <a:srgbClr val="000000">
                    <a:alpha val="43137"/>
                  </a:srgbClr>
                </a:outerShdw>
              </a:effectLst>
            </a:endParaRPr>
          </a:p>
          <a:p>
            <a:r>
              <a:rPr kumimoji="1" lang="ja-JP" altLang="en-US" sz="2800" b="1" dirty="0" smtClean="0">
                <a:solidFill>
                  <a:srgbClr val="FFFF00"/>
                </a:solidFill>
                <a:effectLst>
                  <a:outerShdw blurRad="38100" dist="38100" dir="2700000" algn="tl">
                    <a:srgbClr val="000000">
                      <a:alpha val="43137"/>
                    </a:srgbClr>
                  </a:outerShdw>
                </a:effectLst>
              </a:rPr>
              <a:t>バイキンのかたまり</a:t>
            </a:r>
            <a:r>
              <a:rPr kumimoji="1" lang="ja-JP" altLang="en-US" sz="2800" b="1" dirty="0" smtClean="0">
                <a:effectLst>
                  <a:outerShdw blurRad="38100" dist="38100" dir="2700000" algn="tl">
                    <a:srgbClr val="000000">
                      <a:alpha val="43137"/>
                    </a:srgbClr>
                  </a:outerShdw>
                </a:effectLst>
              </a:rPr>
              <a:t>です</a:t>
            </a:r>
            <a:r>
              <a:rPr kumimoji="1" lang="ja-JP" altLang="en-US" sz="2800" b="1" dirty="0" smtClean="0">
                <a:solidFill>
                  <a:srgbClr val="FF0000"/>
                </a:solidFill>
                <a:effectLst>
                  <a:outerShdw blurRad="38100" dist="38100" dir="2700000" algn="tl">
                    <a:srgbClr val="000000">
                      <a:alpha val="43137"/>
                    </a:srgbClr>
                  </a:outerShdw>
                </a:effectLst>
              </a:rPr>
              <a:t>！</a:t>
            </a:r>
            <a:endParaRPr kumimoji="1" lang="ja-JP" altLang="en-US" sz="2800" b="1" dirty="0">
              <a:solidFill>
                <a:srgbClr val="FF0000"/>
              </a:solidFill>
              <a:effectLst>
                <a:outerShdw blurRad="38100" dist="38100" dir="2700000" algn="tl">
                  <a:srgbClr val="000000">
                    <a:alpha val="43137"/>
                  </a:srgbClr>
                </a:outerShdw>
              </a:effectLst>
            </a:endParaRPr>
          </a:p>
        </p:txBody>
      </p:sp>
      <p:cxnSp>
        <p:nvCxnSpPr>
          <p:cNvPr id="17" name="直線コネクタ 16"/>
          <p:cNvCxnSpPr/>
          <p:nvPr/>
        </p:nvCxnSpPr>
        <p:spPr>
          <a:xfrm>
            <a:off x="4067944" y="6105490"/>
            <a:ext cx="3096344" cy="0"/>
          </a:xfrm>
          <a:prstGeom prst="line">
            <a:avLst/>
          </a:prstGeom>
          <a:ln w="53975" cmpd="dbl"/>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childTnLst>
                                </p:cTn>
                              </p:par>
                            </p:childTnLst>
                          </p:cTn>
                        </p:par>
                        <p:par>
                          <p:cTn id="46" fill="hold">
                            <p:stCondLst>
                              <p:cond delay="1000"/>
                            </p:stCondLst>
                            <p:childTnLst>
                              <p:par>
                                <p:cTn id="47" presetID="8" presetClass="emph" presetSubtype="0" fill="hold" grpId="1" nodeType="afterEffect">
                                  <p:stCondLst>
                                    <p:cond delay="0"/>
                                  </p:stCondLst>
                                  <p:childTnLst>
                                    <p:animRot by="21600000">
                                      <p:cBhvr>
                                        <p:cTn id="48" dur="2000" fill="hold"/>
                                        <p:tgtEl>
                                          <p:spTgt spid="9"/>
                                        </p:tgtEl>
                                        <p:attrNameLst>
                                          <p:attrName>r</p:attrName>
                                        </p:attrNameLst>
                                      </p:cBhvr>
                                    </p:animRot>
                                  </p:childTnLst>
                                </p:cTn>
                              </p:par>
                            </p:childTnLst>
                          </p:cTn>
                        </p:par>
                        <p:par>
                          <p:cTn id="49" fill="hold">
                            <p:stCondLst>
                              <p:cond delay="3000"/>
                            </p:stCondLst>
                            <p:childTnLst>
                              <p:par>
                                <p:cTn id="50" presetID="14" presetClass="entr" presetSubtype="10"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6" grpId="0"/>
      <p:bldP spid="11" grpId="0"/>
      <p:bldP spid="12" grpId="0"/>
      <p:bldP spid="14" grpId="0"/>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0" y="-90256"/>
            <a:ext cx="9144000" cy="1215539"/>
          </a:xfrm>
        </p:spPr>
        <p:txBody>
          <a:bodyPr>
            <a:noAutofit/>
          </a:bodyPr>
          <a:lstStyle/>
          <a:p>
            <a:r>
              <a:rPr kumimoji="1" lang="ja-JP" altLang="en-US" b="1" dirty="0" smtClean="0">
                <a:solidFill>
                  <a:srgbClr val="FFFF00"/>
                </a:solidFill>
              </a:rPr>
              <a:t>プラーク</a:t>
            </a:r>
            <a:r>
              <a:rPr kumimoji="1" lang="ja-JP" altLang="en-US" dirty="0" smtClean="0">
                <a:solidFill>
                  <a:srgbClr val="FFFF00"/>
                </a:solidFill>
              </a:rPr>
              <a:t>を顕微鏡で見てみよう</a:t>
            </a:r>
            <a:endParaRPr kumimoji="1" lang="ja-JP" altLang="en-US" dirty="0">
              <a:solidFill>
                <a:srgbClr val="FFFF00"/>
              </a:solidFill>
            </a:endParaRPr>
          </a:p>
        </p:txBody>
      </p:sp>
      <p:sp>
        <p:nvSpPr>
          <p:cNvPr id="8" name="テキスト ボックス 7"/>
          <p:cNvSpPr txBox="1"/>
          <p:nvPr/>
        </p:nvSpPr>
        <p:spPr>
          <a:xfrm>
            <a:off x="3419872" y="0"/>
            <a:ext cx="1944216" cy="338554"/>
          </a:xfrm>
          <a:prstGeom prst="rect">
            <a:avLst/>
          </a:prstGeom>
          <a:noFill/>
        </p:spPr>
        <p:txBody>
          <a:bodyPr wrap="square" rtlCol="0">
            <a:spAutoFit/>
          </a:bodyPr>
          <a:lstStyle/>
          <a:p>
            <a:r>
              <a:rPr lang="ja-JP" altLang="en-US" sz="1600" b="1" dirty="0" smtClean="0">
                <a:solidFill>
                  <a:srgbClr val="FFFF00"/>
                </a:solidFill>
              </a:rPr>
              <a:t>け ん 　 び     きょう</a:t>
            </a:r>
            <a:endParaRPr kumimoji="1" lang="ja-JP" altLang="en-US" sz="1600" b="1" dirty="0">
              <a:solidFill>
                <a:srgbClr val="FFFF00"/>
              </a:solidFill>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18" y="980546"/>
            <a:ext cx="8212137"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0" y="-457200"/>
            <a:ext cx="2627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lgn="ctr">
                <a:solidFill>
                  <a:srgbClr val="000000"/>
                </a:solidFill>
                <a:miter lim="800000"/>
                <a:headEnd/>
                <a:tailEnd/>
              </a14:hiddenLine>
            </a:ext>
          </a:extLst>
        </p:spPr>
        <p:txBody>
          <a:bodyPr>
            <a:spAutoFit/>
          </a:bodyPr>
          <a:lstStyle>
            <a:lvl1pPr eaLnBrk="0" hangingPunct="0">
              <a:defRPr kumimoji="1" sz="2400">
                <a:solidFill>
                  <a:schemeClr val="tx1"/>
                </a:solidFill>
                <a:latin typeface="ＤＦＰ平成ゴシック体W5" charset="-128"/>
                <a:ea typeface="ＤＦＰ平成ゴシック体W5" charset="-128"/>
              </a:defRPr>
            </a:lvl1pPr>
            <a:lvl2pPr marL="742950" indent="-285750" eaLnBrk="0" hangingPunct="0">
              <a:defRPr kumimoji="1" sz="2400">
                <a:solidFill>
                  <a:schemeClr val="tx1"/>
                </a:solidFill>
                <a:latin typeface="ＤＦＰ平成ゴシック体W5" charset="-128"/>
                <a:ea typeface="ＤＦＰ平成ゴシック体W5" charset="-128"/>
              </a:defRPr>
            </a:lvl2pPr>
            <a:lvl3pPr marL="1143000" indent="-228600" eaLnBrk="0" hangingPunct="0">
              <a:defRPr kumimoji="1" sz="2400">
                <a:solidFill>
                  <a:schemeClr val="tx1"/>
                </a:solidFill>
                <a:latin typeface="ＤＦＰ平成ゴシック体W5" charset="-128"/>
                <a:ea typeface="ＤＦＰ平成ゴシック体W5" charset="-128"/>
              </a:defRPr>
            </a:lvl3pPr>
            <a:lvl4pPr marL="1600200" indent="-228600" eaLnBrk="0" hangingPunct="0">
              <a:defRPr kumimoji="1" sz="2400">
                <a:solidFill>
                  <a:schemeClr val="tx1"/>
                </a:solidFill>
                <a:latin typeface="ＤＦＰ平成ゴシック体W5" charset="-128"/>
                <a:ea typeface="ＤＦＰ平成ゴシック体W5" charset="-128"/>
              </a:defRPr>
            </a:lvl4pPr>
            <a:lvl5pPr marL="2057400" indent="-228600" eaLnBrk="0" hangingPunct="0">
              <a:defRPr kumimoji="1" sz="2400">
                <a:solidFill>
                  <a:schemeClr val="tx1"/>
                </a:solidFill>
                <a:latin typeface="ＤＦＰ平成ゴシック体W5" charset="-128"/>
                <a:ea typeface="ＤＦＰ平成ゴシック体W5" charset="-128"/>
              </a:defRPr>
            </a:lvl5pPr>
            <a:lvl6pPr marL="2514600" indent="-228600" algn="ctr" eaLnBrk="0" fontAlgn="base" hangingPunct="0">
              <a:spcBef>
                <a:spcPct val="0"/>
              </a:spcBef>
              <a:spcAft>
                <a:spcPct val="0"/>
              </a:spcAft>
              <a:defRPr kumimoji="1" sz="2400">
                <a:solidFill>
                  <a:schemeClr val="tx1"/>
                </a:solidFill>
                <a:latin typeface="ＤＦＰ平成ゴシック体W5" charset="-128"/>
                <a:ea typeface="ＤＦＰ平成ゴシック体W5" charset="-128"/>
              </a:defRPr>
            </a:lvl6pPr>
            <a:lvl7pPr marL="2971800" indent="-228600" algn="ctr" eaLnBrk="0" fontAlgn="base" hangingPunct="0">
              <a:spcBef>
                <a:spcPct val="0"/>
              </a:spcBef>
              <a:spcAft>
                <a:spcPct val="0"/>
              </a:spcAft>
              <a:defRPr kumimoji="1" sz="2400">
                <a:solidFill>
                  <a:schemeClr val="tx1"/>
                </a:solidFill>
                <a:latin typeface="ＤＦＰ平成ゴシック体W5" charset="-128"/>
                <a:ea typeface="ＤＦＰ平成ゴシック体W5" charset="-128"/>
              </a:defRPr>
            </a:lvl7pPr>
            <a:lvl8pPr marL="3429000" indent="-228600" algn="ctr" eaLnBrk="0" fontAlgn="base" hangingPunct="0">
              <a:spcBef>
                <a:spcPct val="0"/>
              </a:spcBef>
              <a:spcAft>
                <a:spcPct val="0"/>
              </a:spcAft>
              <a:defRPr kumimoji="1" sz="2400">
                <a:solidFill>
                  <a:schemeClr val="tx1"/>
                </a:solidFill>
                <a:latin typeface="ＤＦＰ平成ゴシック体W5" charset="-128"/>
                <a:ea typeface="ＤＦＰ平成ゴシック体W5" charset="-128"/>
              </a:defRPr>
            </a:lvl8pPr>
            <a:lvl9pPr marL="3886200" indent="-228600" algn="ctr" eaLnBrk="0" fontAlgn="base" hangingPunct="0">
              <a:spcBef>
                <a:spcPct val="0"/>
              </a:spcBef>
              <a:spcAft>
                <a:spcPct val="0"/>
              </a:spcAft>
              <a:defRPr kumimoji="1" sz="2400">
                <a:solidFill>
                  <a:schemeClr val="tx1"/>
                </a:solidFill>
                <a:latin typeface="ＤＦＰ平成ゴシック体W5" charset="-128"/>
                <a:ea typeface="ＤＦＰ平成ゴシック体W5" charset="-128"/>
              </a:defRPr>
            </a:lvl9pPr>
          </a:lstStyle>
          <a:p>
            <a:pPr algn="l" eaLnBrk="1" hangingPunct="1">
              <a:spcBef>
                <a:spcPct val="50000"/>
              </a:spcBef>
            </a:pPr>
            <a:r>
              <a:rPr lang="ja-JP" altLang="en-US"/>
              <a:t>Ｐ１４－２０</a:t>
            </a:r>
          </a:p>
        </p:txBody>
      </p:sp>
      <p:pic>
        <p:nvPicPr>
          <p:cNvPr id="20490" name="P_14_20.wav">
            <a:hlinkClick r:id="" action="ppaction://media"/>
          </p:cNvPr>
          <p:cNvPicPr>
            <a:picLocks noRot="1" noChangeAspect="1" noChangeArrowheads="1"/>
          </p:cNvPicPr>
          <p:nvPr>
            <a:audioFile r:link="rId1"/>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タイトル 1"/>
          <p:cNvSpPr txBox="1">
            <a:spLocks/>
          </p:cNvSpPr>
          <p:nvPr/>
        </p:nvSpPr>
        <p:spPr>
          <a:xfrm>
            <a:off x="523536" y="428044"/>
            <a:ext cx="8229600" cy="1143000"/>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800" b="1" dirty="0" smtClean="0">
                <a:solidFill>
                  <a:srgbClr val="FFFF00"/>
                </a:solidFill>
              </a:rPr>
              <a:t>歯と口の中のふしぎ</a:t>
            </a:r>
            <a:endParaRPr lang="en-US" altLang="ja-JP" sz="4800" b="1" dirty="0" smtClean="0">
              <a:solidFill>
                <a:srgbClr val="FFFF00"/>
              </a:solidFill>
            </a:endParaRPr>
          </a:p>
          <a:p>
            <a:endParaRPr lang="ja-JP" altLang="en-US" sz="4800" b="1" dirty="0">
              <a:solidFill>
                <a:srgbClr val="FFFF00"/>
              </a:solidFill>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45" y="2306017"/>
            <a:ext cx="2869011" cy="2255687"/>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5616" y="2306017"/>
            <a:ext cx="2737451" cy="2255687"/>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1945" y="2306017"/>
            <a:ext cx="2792782" cy="2255687"/>
          </a:xfrm>
          <a:prstGeom prst="rect">
            <a:avLst/>
          </a:prstGeom>
        </p:spPr>
      </p:pic>
      <p:sp>
        <p:nvSpPr>
          <p:cNvPr id="10" name="右矢印 9"/>
          <p:cNvSpPr/>
          <p:nvPr/>
        </p:nvSpPr>
        <p:spPr>
          <a:xfrm>
            <a:off x="2931975" y="3180115"/>
            <a:ext cx="279050" cy="54649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右矢印 10"/>
          <p:cNvSpPr/>
          <p:nvPr/>
        </p:nvSpPr>
        <p:spPr>
          <a:xfrm>
            <a:off x="6085192" y="3191544"/>
            <a:ext cx="248477" cy="52363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20484" name="Picture 4" descr="22-脱灰"/>
          <p:cNvPicPr>
            <a:picLocks noChangeAspect="1" noChangeArrowheads="1"/>
          </p:cNvPicPr>
          <p:nvPr/>
        </p:nvPicPr>
        <p:blipFill>
          <a:blip r:embed="rId8" cstate="print">
            <a:extLst>
              <a:ext uri="{28A0092B-C50C-407E-A947-70E740481C1C}">
                <a14:useLocalDpi xmlns:a14="http://schemas.microsoft.com/office/drawing/2010/main" val="0"/>
              </a:ext>
            </a:extLst>
          </a:blip>
          <a:srcRect l="35834" t="41597" r="35834" b="42639"/>
          <a:stretch>
            <a:fillRect/>
          </a:stretch>
        </p:blipFill>
        <p:spPr bwMode="auto">
          <a:xfrm>
            <a:off x="3098992" y="2763500"/>
            <a:ext cx="310618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19"/>
          <p:cNvSpPr txBox="1"/>
          <p:nvPr/>
        </p:nvSpPr>
        <p:spPr>
          <a:xfrm>
            <a:off x="118743" y="4990089"/>
            <a:ext cx="2533066" cy="707886"/>
          </a:xfrm>
          <a:prstGeom prst="rect">
            <a:avLst/>
          </a:prstGeom>
          <a:noFill/>
        </p:spPr>
        <p:txBody>
          <a:bodyPr wrap="none" rtlCol="0">
            <a:spAutoFit/>
          </a:bodyPr>
          <a:lstStyle/>
          <a:p>
            <a:r>
              <a:rPr kumimoji="1" lang="ja-JP" altLang="en-US" sz="2000" b="1" dirty="0" smtClean="0"/>
              <a:t>歯の表面には</a:t>
            </a:r>
            <a:endParaRPr kumimoji="1" lang="en-US" altLang="ja-JP" sz="2000" b="1" dirty="0" smtClean="0"/>
          </a:p>
          <a:p>
            <a:r>
              <a:rPr kumimoji="1" lang="ja-JP" altLang="en-US" sz="2000" b="1" dirty="0" smtClean="0"/>
              <a:t>プラークが付いている</a:t>
            </a:r>
            <a:endParaRPr kumimoji="1" lang="ja-JP" altLang="en-US" sz="2000" b="1" dirty="0"/>
          </a:p>
        </p:txBody>
      </p:sp>
      <p:sp>
        <p:nvSpPr>
          <p:cNvPr id="21" name="テキスト ボックス 20"/>
          <p:cNvSpPr txBox="1"/>
          <p:nvPr/>
        </p:nvSpPr>
        <p:spPr>
          <a:xfrm>
            <a:off x="3150577" y="4990089"/>
            <a:ext cx="3082895" cy="707886"/>
          </a:xfrm>
          <a:prstGeom prst="rect">
            <a:avLst/>
          </a:prstGeom>
          <a:noFill/>
        </p:spPr>
        <p:txBody>
          <a:bodyPr wrap="none" rtlCol="0">
            <a:spAutoFit/>
          </a:bodyPr>
          <a:lstStyle/>
          <a:p>
            <a:r>
              <a:rPr kumimoji="1" lang="ja-JP" altLang="en-US" sz="2000" b="1" dirty="0" smtClean="0"/>
              <a:t>甘いものを食べると細菌が</a:t>
            </a:r>
            <a:endParaRPr kumimoji="1" lang="en-US" altLang="ja-JP" sz="2000" b="1" dirty="0" smtClean="0"/>
          </a:p>
          <a:p>
            <a:r>
              <a:rPr kumimoji="1" lang="ja-JP" altLang="en-US" sz="2000" b="1" dirty="0" smtClean="0"/>
              <a:t>取り込み、</a:t>
            </a:r>
            <a:r>
              <a:rPr kumimoji="1" lang="ja-JP" altLang="en-US" sz="2000" b="1" dirty="0" smtClean="0">
                <a:solidFill>
                  <a:srgbClr val="FFC000"/>
                </a:solidFill>
              </a:rPr>
              <a:t>酸</a:t>
            </a:r>
            <a:r>
              <a:rPr kumimoji="1" lang="ja-JP" altLang="en-US" sz="2000" b="1" dirty="0" smtClean="0"/>
              <a:t>を出す</a:t>
            </a:r>
            <a:endParaRPr kumimoji="1" lang="ja-JP" altLang="en-US" sz="2000" b="1" dirty="0"/>
          </a:p>
        </p:txBody>
      </p:sp>
      <p:sp>
        <p:nvSpPr>
          <p:cNvPr id="22" name="テキスト ボックス 21"/>
          <p:cNvSpPr txBox="1"/>
          <p:nvPr/>
        </p:nvSpPr>
        <p:spPr>
          <a:xfrm>
            <a:off x="6732240" y="4990089"/>
            <a:ext cx="2740793" cy="1015663"/>
          </a:xfrm>
          <a:prstGeom prst="rect">
            <a:avLst/>
          </a:prstGeom>
          <a:noFill/>
        </p:spPr>
        <p:txBody>
          <a:bodyPr wrap="square" rtlCol="0">
            <a:spAutoFit/>
          </a:bodyPr>
          <a:lstStyle/>
          <a:p>
            <a:r>
              <a:rPr kumimoji="1" lang="ja-JP" altLang="en-US" sz="2000" b="1" dirty="0" smtClean="0"/>
              <a:t>細菌が出した</a:t>
            </a:r>
            <a:r>
              <a:rPr kumimoji="1" lang="ja-JP" altLang="en-US" sz="2000" b="1" dirty="0" smtClean="0">
                <a:solidFill>
                  <a:srgbClr val="FFC000"/>
                </a:solidFill>
              </a:rPr>
              <a:t>酸</a:t>
            </a:r>
            <a:r>
              <a:rPr kumimoji="1" lang="ja-JP" altLang="en-US" sz="2000" b="1" dirty="0" smtClean="0"/>
              <a:t>で</a:t>
            </a:r>
            <a:endParaRPr kumimoji="1" lang="en-US" altLang="ja-JP" sz="2000" b="1" dirty="0" smtClean="0"/>
          </a:p>
          <a:p>
            <a:r>
              <a:rPr kumimoji="1" lang="ja-JP" altLang="en-US" sz="2000" b="1" dirty="0" smtClean="0"/>
              <a:t>カルシウムなど</a:t>
            </a:r>
            <a:r>
              <a:rPr lang="ja-JP" altLang="en-US" sz="2000" b="1" dirty="0" smtClean="0"/>
              <a:t>が</a:t>
            </a:r>
            <a:endParaRPr lang="en-US" altLang="ja-JP" sz="2000" b="1" dirty="0" smtClean="0"/>
          </a:p>
          <a:p>
            <a:r>
              <a:rPr kumimoji="1" lang="ja-JP" altLang="en-US" sz="2000" b="1" dirty="0" smtClean="0"/>
              <a:t>溶けだしていく</a:t>
            </a:r>
            <a:endParaRPr kumimoji="1" lang="ja-JP" altLang="en-US" sz="2000" b="1" dirty="0"/>
          </a:p>
        </p:txBody>
      </p:sp>
    </p:spTree>
    <p:extLst>
      <p:ext uri="{BB962C8B-B14F-4D97-AF65-F5344CB8AC3E}">
        <p14:creationId xmlns:p14="http://schemas.microsoft.com/office/powerpoint/2010/main" val="3061985482"/>
      </p:ext>
    </p:extLst>
  </p:cSld>
  <p:clrMapOvr>
    <a:masterClrMapping/>
  </p:clrMapOvr>
  <mc:AlternateContent xmlns:mc="http://schemas.openxmlformats.org/markup-compatibility/2006" xmlns:p14="http://schemas.microsoft.com/office/powerpoint/2010/main">
    <mc:Choice Requires="p14">
      <p:transition spd="slow" p14:dur="2000" advTm="121000"/>
    </mc:Choice>
    <mc:Fallback xmlns="">
      <p:transition spd="slow" advTm="12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1000"/>
                                        <p:tgtEl>
                                          <p:spTgt spid="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1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1000"/>
                                        <p:tgtEl>
                                          <p:spTgt spid="5"/>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heckerboard(across)">
                                      <p:cBhvr>
                                        <p:cTn id="29" dur="10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0484"/>
                                        </p:tgtEl>
                                        <p:attrNameLst>
                                          <p:attrName>style.visibility</p:attrName>
                                        </p:attrNameLst>
                                      </p:cBhvr>
                                      <p:to>
                                        <p:strVal val="visible"/>
                                      </p:to>
                                    </p:set>
                                    <p:animEffect transition="in" filter="checkerboard(across)">
                                      <p:cBhvr>
                                        <p:cTn id="37"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20490"/>
                </p:tgtEl>
              </p:cMediaNode>
            </p:audio>
          </p:childTnLst>
        </p:cTn>
      </p:par>
    </p:tnLst>
    <p:bldLst>
      <p:bldP spid="10" grpId="0" animBg="1"/>
      <p:bldP spid="11" grpId="0" animBg="1"/>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0" y="2276872"/>
            <a:ext cx="2880383" cy="2248318"/>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9783" y="2276872"/>
            <a:ext cx="2857547" cy="2248318"/>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3261" y="2276872"/>
            <a:ext cx="2843808" cy="2248318"/>
          </a:xfrm>
          <a:prstGeom prst="rect">
            <a:avLst/>
          </a:prstGeom>
        </p:spPr>
      </p:pic>
      <p:pic>
        <p:nvPicPr>
          <p:cNvPr id="8" name="Picture 4" descr="30-再石灰化"/>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1820" y="2736107"/>
            <a:ext cx="3240360" cy="132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3476" y="4850556"/>
            <a:ext cx="2901756" cy="707886"/>
          </a:xfrm>
          <a:prstGeom prst="rect">
            <a:avLst/>
          </a:prstGeom>
          <a:noFill/>
        </p:spPr>
        <p:txBody>
          <a:bodyPr wrap="none" rtlCol="0">
            <a:spAutoFit/>
          </a:bodyPr>
          <a:lstStyle/>
          <a:p>
            <a:r>
              <a:rPr kumimoji="1" lang="ja-JP" altLang="en-US" sz="2000" b="1" dirty="0" smtClean="0"/>
              <a:t>このような状態がつづくと</a:t>
            </a:r>
            <a:endParaRPr lang="en-US" altLang="ja-JP" sz="2000" b="1" dirty="0"/>
          </a:p>
          <a:p>
            <a:r>
              <a:rPr kumimoji="1" lang="ja-JP" altLang="en-US" sz="2000" b="1" dirty="0" smtClean="0"/>
              <a:t>むし歯になりますが</a:t>
            </a:r>
            <a:endParaRPr kumimoji="1" lang="ja-JP" altLang="en-US" sz="2000" b="1" dirty="0"/>
          </a:p>
        </p:txBody>
      </p:sp>
      <p:sp>
        <p:nvSpPr>
          <p:cNvPr id="10" name="テキスト ボックス 9"/>
          <p:cNvSpPr txBox="1"/>
          <p:nvPr/>
        </p:nvSpPr>
        <p:spPr>
          <a:xfrm>
            <a:off x="3145733" y="4838471"/>
            <a:ext cx="3036497" cy="1154162"/>
          </a:xfrm>
          <a:prstGeom prst="rect">
            <a:avLst/>
          </a:prstGeom>
          <a:noFill/>
        </p:spPr>
        <p:txBody>
          <a:bodyPr wrap="square" rtlCol="0">
            <a:spAutoFit/>
          </a:bodyPr>
          <a:lstStyle/>
          <a:p>
            <a:r>
              <a:rPr lang="ja-JP" altLang="en-US" sz="2000" b="1" dirty="0" smtClean="0"/>
              <a:t>唾液</a:t>
            </a:r>
            <a:r>
              <a:rPr kumimoji="1" lang="ja-JP" altLang="en-US" sz="2000" b="1" dirty="0" smtClean="0"/>
              <a:t>には</a:t>
            </a:r>
            <a:r>
              <a:rPr kumimoji="1" lang="ja-JP" altLang="en-US" sz="2000" b="1" dirty="0" smtClean="0">
                <a:solidFill>
                  <a:srgbClr val="FFC000"/>
                </a:solidFill>
              </a:rPr>
              <a:t>酸</a:t>
            </a:r>
            <a:r>
              <a:rPr kumimoji="1" lang="ja-JP" altLang="en-US" sz="2000" b="1" dirty="0" smtClean="0"/>
              <a:t>を洗い流して</a:t>
            </a:r>
            <a:endParaRPr kumimoji="1" lang="en-US" altLang="ja-JP" sz="2000" b="1" dirty="0" smtClean="0"/>
          </a:p>
          <a:p>
            <a:r>
              <a:rPr lang="ja-JP" altLang="en-US" sz="800" b="1" dirty="0" smtClean="0"/>
              <a:t>　　　　　　　　</a:t>
            </a:r>
            <a:r>
              <a:rPr lang="ja-JP" altLang="en-US" sz="900" b="1" dirty="0" err="1" smtClean="0"/>
              <a:t>じょ</a:t>
            </a:r>
            <a:r>
              <a:rPr lang="ja-JP" altLang="en-US" sz="900" b="1" dirty="0" smtClean="0"/>
              <a:t>うたい</a:t>
            </a:r>
            <a:endParaRPr lang="en-US" altLang="ja-JP" sz="900" b="1" dirty="0" smtClean="0"/>
          </a:p>
          <a:p>
            <a:r>
              <a:rPr lang="ja-JP" altLang="en-US" sz="2000" b="1" dirty="0" smtClean="0"/>
              <a:t>元の状態に戻す働きが    あります</a:t>
            </a:r>
            <a:endParaRPr kumimoji="1" lang="ja-JP" altLang="en-US" sz="2000" b="1" dirty="0"/>
          </a:p>
        </p:txBody>
      </p:sp>
      <p:sp>
        <p:nvSpPr>
          <p:cNvPr id="11" name="テキスト ボックス 10"/>
          <p:cNvSpPr txBox="1"/>
          <p:nvPr/>
        </p:nvSpPr>
        <p:spPr>
          <a:xfrm>
            <a:off x="6526340" y="4859852"/>
            <a:ext cx="2417650" cy="707886"/>
          </a:xfrm>
          <a:prstGeom prst="rect">
            <a:avLst/>
          </a:prstGeom>
          <a:noFill/>
        </p:spPr>
        <p:txBody>
          <a:bodyPr wrap="none" rtlCol="0">
            <a:spAutoFit/>
          </a:bodyPr>
          <a:lstStyle/>
          <a:p>
            <a:r>
              <a:rPr kumimoji="1" lang="ja-JP" altLang="en-US" sz="2000" b="1" dirty="0" smtClean="0"/>
              <a:t>唾液は歯を守る</a:t>
            </a:r>
            <a:endParaRPr kumimoji="1" lang="en-US" altLang="ja-JP" sz="2000" b="1" dirty="0" smtClean="0"/>
          </a:p>
          <a:p>
            <a:r>
              <a:rPr kumimoji="1" lang="ja-JP" altLang="en-US" sz="2000" b="1" dirty="0" smtClean="0"/>
              <a:t>強い味方なのですね</a:t>
            </a:r>
            <a:endParaRPr kumimoji="1" lang="ja-JP" altLang="en-US" sz="2000" b="1" dirty="0"/>
          </a:p>
        </p:txBody>
      </p:sp>
      <p:sp>
        <p:nvSpPr>
          <p:cNvPr id="20" name="タイトル 19"/>
          <p:cNvSpPr>
            <a:spLocks noGrp="1"/>
          </p:cNvSpPr>
          <p:nvPr>
            <p:ph type="title"/>
          </p:nvPr>
        </p:nvSpPr>
        <p:spPr/>
        <p:txBody>
          <a:bodyPr>
            <a:normAutofit/>
          </a:bodyPr>
          <a:lstStyle/>
          <a:p>
            <a:r>
              <a:rPr lang="ja-JP" altLang="en-US" sz="4800" b="1" dirty="0">
                <a:solidFill>
                  <a:srgbClr val="FFFF00"/>
                </a:solidFill>
              </a:rPr>
              <a:t>歯と口の中の</a:t>
            </a:r>
            <a:r>
              <a:rPr lang="ja-JP" altLang="en-US" sz="4800" b="1" dirty="0" smtClean="0">
                <a:solidFill>
                  <a:srgbClr val="FFFF00"/>
                </a:solidFill>
              </a:rPr>
              <a:t>ふしぎ</a:t>
            </a:r>
            <a:endParaRPr kumimoji="1" lang="ja-JP" altLang="en-US" sz="4800" dirty="0"/>
          </a:p>
        </p:txBody>
      </p:sp>
      <p:sp>
        <p:nvSpPr>
          <p:cNvPr id="21" name="右矢印 20"/>
          <p:cNvSpPr/>
          <p:nvPr/>
        </p:nvSpPr>
        <p:spPr>
          <a:xfrm>
            <a:off x="2905127" y="3112999"/>
            <a:ext cx="240606" cy="5760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2" name="右矢印 21"/>
          <p:cNvSpPr/>
          <p:nvPr/>
        </p:nvSpPr>
        <p:spPr>
          <a:xfrm>
            <a:off x="6041397" y="3112999"/>
            <a:ext cx="240606" cy="5760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203848" y="4725144"/>
            <a:ext cx="922211" cy="230832"/>
          </a:xfrm>
          <a:prstGeom prst="rect">
            <a:avLst/>
          </a:prstGeom>
          <a:noFill/>
        </p:spPr>
        <p:txBody>
          <a:bodyPr wrap="square" rtlCol="0">
            <a:spAutoFit/>
          </a:bodyPr>
          <a:lstStyle/>
          <a:p>
            <a:r>
              <a:rPr lang="ja-JP" altLang="en-US" sz="900" b="1" dirty="0" smtClean="0"/>
              <a:t> だ    えき</a:t>
            </a:r>
          </a:p>
        </p:txBody>
      </p:sp>
      <p:sp>
        <p:nvSpPr>
          <p:cNvPr id="24" name="テキスト ボックス 23"/>
          <p:cNvSpPr txBox="1"/>
          <p:nvPr/>
        </p:nvSpPr>
        <p:spPr>
          <a:xfrm flipH="1">
            <a:off x="6626982" y="4725144"/>
            <a:ext cx="681322" cy="230832"/>
          </a:xfrm>
          <a:prstGeom prst="rect">
            <a:avLst/>
          </a:prstGeom>
          <a:noFill/>
        </p:spPr>
        <p:txBody>
          <a:bodyPr wrap="square" rtlCol="0">
            <a:spAutoFit/>
          </a:bodyPr>
          <a:lstStyle/>
          <a:p>
            <a:r>
              <a:rPr lang="ja-JP" altLang="en-US" sz="900" b="1" dirty="0" smtClean="0"/>
              <a:t>だ </a:t>
            </a:r>
            <a:r>
              <a:rPr kumimoji="1" lang="ja-JP" altLang="en-US" sz="900" b="1" dirty="0" smtClean="0"/>
              <a:t>  えき</a:t>
            </a:r>
            <a:endParaRPr kumimoji="1" lang="ja-JP" altLang="en-US" sz="900" b="1" dirty="0"/>
          </a:p>
        </p:txBody>
      </p:sp>
      <p:sp>
        <p:nvSpPr>
          <p:cNvPr id="25" name="テキスト ボックス 24"/>
          <p:cNvSpPr txBox="1"/>
          <p:nvPr/>
        </p:nvSpPr>
        <p:spPr>
          <a:xfrm>
            <a:off x="1115616" y="4707666"/>
            <a:ext cx="655949" cy="230832"/>
          </a:xfrm>
          <a:prstGeom prst="rect">
            <a:avLst/>
          </a:prstGeom>
          <a:noFill/>
        </p:spPr>
        <p:txBody>
          <a:bodyPr wrap="none" rtlCol="0">
            <a:spAutoFit/>
          </a:bodyPr>
          <a:lstStyle/>
          <a:p>
            <a:r>
              <a:rPr kumimoji="1" lang="ja-JP" altLang="en-US" sz="900" b="1" dirty="0" err="1" smtClean="0"/>
              <a:t>じょ</a:t>
            </a:r>
            <a:r>
              <a:rPr kumimoji="1" lang="ja-JP" altLang="en-US" sz="900" b="1" dirty="0" smtClean="0"/>
              <a:t>うたい</a:t>
            </a:r>
            <a:endParaRPr kumimoji="1" lang="ja-JP" altLang="en-US" sz="900" b="1" dirty="0"/>
          </a:p>
        </p:txBody>
      </p:sp>
    </p:spTree>
    <p:extLst>
      <p:ext uri="{BB962C8B-B14F-4D97-AF65-F5344CB8AC3E}">
        <p14:creationId xmlns:p14="http://schemas.microsoft.com/office/powerpoint/2010/main" val="22173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1000"/>
                                        <p:tgtEl>
                                          <p:spTgt spid="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heckerboard(across)">
                                      <p:cBhvr>
                                        <p:cTn id="21" dur="10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1000"/>
                                        <p:tgtEl>
                                          <p:spTgt spid="7"/>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heckerboard(across)">
                                      <p:cBhvr>
                                        <p:cTn id="35" dur="10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heckerboard(across)">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1" grpId="0" animBg="1"/>
      <p:bldP spid="22" grpId="0" animBg="1"/>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6"/>
            <a:ext cx="8229600" cy="1143000"/>
          </a:xfrm>
        </p:spPr>
        <p:txBody>
          <a:bodyPr>
            <a:normAutofit/>
          </a:bodyPr>
          <a:lstStyle/>
          <a:p>
            <a:r>
              <a:rPr kumimoji="1" lang="ja-JP" altLang="en-US" sz="4800" b="1" dirty="0" smtClean="0">
                <a:solidFill>
                  <a:srgbClr val="FFFF00"/>
                </a:solidFill>
              </a:rPr>
              <a:t>むし歯</a:t>
            </a:r>
            <a:r>
              <a:rPr lang="ja-JP" altLang="en-US" sz="4800" b="1" dirty="0" smtClean="0">
                <a:solidFill>
                  <a:srgbClr val="FFFF00"/>
                </a:solidFill>
              </a:rPr>
              <a:t>と健康な歯</a:t>
            </a:r>
            <a:endParaRPr kumimoji="1" lang="ja-JP" altLang="en-US" sz="4800" b="1" dirty="0">
              <a:solidFill>
                <a:srgbClr val="FFFF00"/>
              </a:solidFill>
            </a:endParaRPr>
          </a:p>
        </p:txBody>
      </p:sp>
      <p:pic>
        <p:nvPicPr>
          <p:cNvPr id="4" name="Picture 6" descr="P27-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291" y="908720"/>
            <a:ext cx="3616668" cy="320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27-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7040" y="914399"/>
            <a:ext cx="3653392" cy="323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31-00"/>
          <p:cNvPicPr>
            <a:picLocks noChangeAspect="1" noChangeArrowheads="1"/>
          </p:cNvPicPr>
          <p:nvPr/>
        </p:nvPicPr>
        <p:blipFill>
          <a:blip r:embed="rId5" cstate="print">
            <a:extLst>
              <a:ext uri="{28A0092B-C50C-407E-A947-70E740481C1C}">
                <a14:useLocalDpi xmlns:a14="http://schemas.microsoft.com/office/drawing/2010/main" val="0"/>
              </a:ext>
            </a:extLst>
          </a:blip>
          <a:srcRect l="27170" t="60509" r="30313"/>
          <a:stretch>
            <a:fillRect/>
          </a:stretch>
        </p:blipFill>
        <p:spPr bwMode="auto">
          <a:xfrm>
            <a:off x="2555776" y="4437112"/>
            <a:ext cx="3888432" cy="270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827584" y="5661248"/>
            <a:ext cx="1741182" cy="769441"/>
          </a:xfrm>
          <a:prstGeom prst="rect">
            <a:avLst/>
          </a:prstGeom>
          <a:noFill/>
        </p:spPr>
        <p:txBody>
          <a:bodyPr wrap="none" rtlCol="0">
            <a:spAutoFit/>
          </a:bodyPr>
          <a:lstStyle/>
          <a:p>
            <a:r>
              <a:rPr kumimoji="1" lang="ja-JP" altLang="en-US" sz="4400" b="1" dirty="0" smtClean="0">
                <a:solidFill>
                  <a:srgbClr val="FF0000"/>
                </a:solidFill>
              </a:rPr>
              <a:t>むし歯</a:t>
            </a:r>
            <a:endParaRPr kumimoji="1" lang="ja-JP" altLang="en-US" sz="4400" b="1" dirty="0">
              <a:solidFill>
                <a:srgbClr val="FF0000"/>
              </a:solidFill>
            </a:endParaRPr>
          </a:p>
        </p:txBody>
      </p:sp>
      <p:sp>
        <p:nvSpPr>
          <p:cNvPr id="9" name="テキスト ボックス 8"/>
          <p:cNvSpPr txBox="1"/>
          <p:nvPr/>
        </p:nvSpPr>
        <p:spPr>
          <a:xfrm>
            <a:off x="6588224" y="5622339"/>
            <a:ext cx="2387192" cy="769441"/>
          </a:xfrm>
          <a:prstGeom prst="rect">
            <a:avLst/>
          </a:prstGeom>
          <a:noFill/>
        </p:spPr>
        <p:txBody>
          <a:bodyPr wrap="none" rtlCol="0">
            <a:spAutoFit/>
          </a:bodyPr>
          <a:lstStyle/>
          <a:p>
            <a:r>
              <a:rPr kumimoji="1" lang="ja-JP" altLang="en-US" sz="4400" b="1" dirty="0" smtClean="0">
                <a:solidFill>
                  <a:srgbClr val="92D050"/>
                </a:solidFill>
              </a:rPr>
              <a:t>健康な歯</a:t>
            </a:r>
            <a:endParaRPr kumimoji="1" lang="ja-JP" altLang="en-US" sz="4400" b="1" dirty="0">
              <a:solidFill>
                <a:srgbClr val="92D050"/>
              </a:solidFill>
            </a:endParaRPr>
          </a:p>
        </p:txBody>
      </p:sp>
      <p:grpSp>
        <p:nvGrpSpPr>
          <p:cNvPr id="11" name="グループ化 10"/>
          <p:cNvGrpSpPr/>
          <p:nvPr/>
        </p:nvGrpSpPr>
        <p:grpSpPr>
          <a:xfrm>
            <a:off x="2843808" y="4437112"/>
            <a:ext cx="3888432" cy="2708724"/>
            <a:chOff x="2699792" y="4032644"/>
            <a:chExt cx="3888432" cy="2708724"/>
          </a:xfrm>
        </p:grpSpPr>
        <p:pic>
          <p:nvPicPr>
            <p:cNvPr id="12" name="Picture 5" descr="31-00"/>
            <p:cNvPicPr>
              <a:picLocks noChangeAspect="1" noChangeArrowheads="1"/>
            </p:cNvPicPr>
            <p:nvPr/>
          </p:nvPicPr>
          <p:blipFill>
            <a:blip r:embed="rId5" cstate="print">
              <a:extLst>
                <a:ext uri="{28A0092B-C50C-407E-A947-70E740481C1C}">
                  <a14:useLocalDpi xmlns:a14="http://schemas.microsoft.com/office/drawing/2010/main" val="0"/>
                </a:ext>
              </a:extLst>
            </a:blip>
            <a:srcRect l="27170" t="60509" r="30313"/>
            <a:stretch>
              <a:fillRect/>
            </a:stretch>
          </p:blipFill>
          <p:spPr bwMode="auto">
            <a:xfrm flipH="1">
              <a:off x="2699792" y="4032644"/>
              <a:ext cx="3888432" cy="2708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円/楕円 12"/>
            <p:cNvSpPr/>
            <p:nvPr/>
          </p:nvSpPr>
          <p:spPr>
            <a:xfrm>
              <a:off x="2771800" y="4221088"/>
              <a:ext cx="1260000" cy="1260000"/>
            </a:xfrm>
            <a:prstGeom prst="ellipse">
              <a:avLst/>
            </a:prstGeom>
            <a:solidFill>
              <a:srgbClr val="FF66CC"/>
            </a:solidFill>
            <a:ln>
              <a:noFill/>
            </a:ln>
            <a:effectLst>
              <a:innerShdw blurRad="457200" dist="50800" dir="2700000">
                <a:schemeClr val="bg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716016" y="4149081"/>
              <a:ext cx="1728019" cy="1693801"/>
            </a:xfrm>
            <a:prstGeom prst="ellipse">
              <a:avLst/>
            </a:prstGeom>
            <a:solidFill>
              <a:srgbClr val="00FFFF"/>
            </a:solidFill>
            <a:ln>
              <a:noFill/>
            </a:ln>
            <a:effectLst>
              <a:innerShdw blurRad="495300" dist="50800" dir="1800000">
                <a:schemeClr val="bg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5076056" y="4365104"/>
              <a:ext cx="576064" cy="576064"/>
            </a:xfrm>
            <a:prstGeom prst="ellipse">
              <a:avLst/>
            </a:prstGeom>
            <a:solidFill>
              <a:schemeClr val="tx1"/>
            </a:solidFill>
            <a:ln>
              <a:noFill/>
            </a:ln>
            <a:effectLst>
              <a:innerShdw blurRad="139700" dir="21540000">
                <a:schemeClr val="tx1"/>
              </a:inn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2915816" y="4293096"/>
              <a:ext cx="576064" cy="576064"/>
            </a:xfrm>
            <a:prstGeom prst="ellipse">
              <a:avLst/>
            </a:prstGeom>
            <a:solidFill>
              <a:schemeClr val="tx1"/>
            </a:solidFill>
            <a:ln>
              <a:noFill/>
            </a:ln>
            <a:effectLst>
              <a:innerShdw blurRad="139700" dir="21540000">
                <a:schemeClr val="tx1"/>
              </a:inn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976487" y="4695527"/>
              <a:ext cx="803425" cy="461665"/>
            </a:xfrm>
            <a:prstGeom prst="rect">
              <a:avLst/>
            </a:prstGeom>
            <a:noFill/>
          </p:spPr>
          <p:txBody>
            <a:bodyPr wrap="none" lIns="91440" tIns="45720" rIns="91440" bIns="45720">
              <a:spAutoFit/>
            </a:bodyPr>
            <a:lstStyle/>
            <a:p>
              <a:pPr algn="ctr"/>
              <a:r>
                <a:rPr lang="ja-JP" altLang="en-US" sz="2400" cap="none" spc="0" dirty="0" smtClean="0">
                  <a:ln w="3175">
                    <a:solidFill>
                      <a:srgbClr val="FF3399"/>
                    </a:solidFill>
                    <a:prstDash val="solid"/>
                    <a:miter lim="800000"/>
                  </a:ln>
                  <a:effectLst>
                    <a:outerShdw blurRad="25500" dist="23000" dir="7020000" algn="tl">
                      <a:srgbClr val="000000">
                        <a:alpha val="50000"/>
                      </a:srgbClr>
                    </a:outerShdw>
                  </a:effectLst>
                  <a:latin typeface="HG創英角ﾎﾟｯﾌﾟ体" pitchFamily="49" charset="-128"/>
                  <a:ea typeface="HG創英角ﾎﾟｯﾌﾟ体" pitchFamily="49" charset="-128"/>
                </a:rPr>
                <a:t>脱灰</a:t>
              </a:r>
              <a:endParaRPr lang="ja-JP" altLang="en-US" sz="2400" cap="none" spc="0" dirty="0">
                <a:ln w="3175">
                  <a:solidFill>
                    <a:srgbClr val="FF3399"/>
                  </a:solidFill>
                  <a:prstDash val="solid"/>
                  <a:miter lim="800000"/>
                </a:ln>
                <a:effectLst>
                  <a:outerShdw blurRad="25500" dist="23000" dir="7020000" algn="tl">
                    <a:srgbClr val="000000">
                      <a:alpha val="50000"/>
                    </a:srgbClr>
                  </a:outerShdw>
                </a:effectLst>
                <a:latin typeface="HG創英角ﾎﾟｯﾌﾟ体" pitchFamily="49" charset="-128"/>
                <a:ea typeface="HG創英角ﾎﾟｯﾌﾟ体" pitchFamily="49" charset="-128"/>
              </a:endParaRPr>
            </a:p>
          </p:txBody>
        </p:sp>
        <p:sp>
          <p:nvSpPr>
            <p:cNvPr id="18" name="正方形/長方形 17"/>
            <p:cNvSpPr/>
            <p:nvPr/>
          </p:nvSpPr>
          <p:spPr>
            <a:xfrm>
              <a:off x="4976503" y="4901098"/>
              <a:ext cx="1210588" cy="400110"/>
            </a:xfrm>
            <a:prstGeom prst="rect">
              <a:avLst/>
            </a:prstGeom>
            <a:noFill/>
          </p:spPr>
          <p:txBody>
            <a:bodyPr wrap="none" lIns="91440" tIns="45720" rIns="91440" bIns="45720">
              <a:spAutoFit/>
            </a:bodyPr>
            <a:lstStyle/>
            <a:p>
              <a:pPr algn="ctr"/>
              <a:r>
                <a:rPr lang="ja-JP" altLang="en-US" sz="2000" dirty="0" smtClean="0">
                  <a:ln w="3175">
                    <a:solidFill>
                      <a:srgbClr val="00B0F0"/>
                    </a:solidFill>
                    <a:prstDash val="solid"/>
                    <a:miter lim="800000"/>
                  </a:ln>
                  <a:effectLst>
                    <a:outerShdw blurRad="25500" dist="23000" dir="7020000" algn="tl">
                      <a:srgbClr val="000000">
                        <a:alpha val="50000"/>
                      </a:srgbClr>
                    </a:outerShdw>
                  </a:effectLst>
                  <a:latin typeface="HG創英角ﾎﾟｯﾌﾟ体" pitchFamily="49" charset="-128"/>
                  <a:ea typeface="HG創英角ﾎﾟｯﾌﾟ体" pitchFamily="49" charset="-128"/>
                </a:rPr>
                <a:t>再石灰化</a:t>
              </a:r>
              <a:endParaRPr lang="ja-JP" altLang="en-US" sz="2000" cap="none" spc="0" dirty="0">
                <a:ln w="3175">
                  <a:solidFill>
                    <a:srgbClr val="00B0F0"/>
                  </a:solidFill>
                  <a:prstDash val="solid"/>
                  <a:miter lim="800000"/>
                </a:ln>
                <a:effectLst>
                  <a:outerShdw blurRad="25500" dist="23000" dir="7020000" algn="tl">
                    <a:srgbClr val="000000">
                      <a:alpha val="50000"/>
                    </a:srgbClr>
                  </a:outerShdw>
                </a:effectLst>
              </a:endParaRPr>
            </a:p>
          </p:txBody>
        </p:sp>
        <p:sp>
          <p:nvSpPr>
            <p:cNvPr id="19" name="正方形/長方形 18"/>
            <p:cNvSpPr/>
            <p:nvPr/>
          </p:nvSpPr>
          <p:spPr>
            <a:xfrm>
              <a:off x="2980190" y="4581128"/>
              <a:ext cx="800219" cy="276999"/>
            </a:xfrm>
            <a:prstGeom prst="rect">
              <a:avLst/>
            </a:prstGeom>
            <a:noFill/>
          </p:spPr>
          <p:txBody>
            <a:bodyPr wrap="none" lIns="91440" tIns="45720" rIns="91440" bIns="45720">
              <a:spAutoFit/>
            </a:bodyPr>
            <a:lstStyle/>
            <a:p>
              <a:pPr algn="ctr"/>
              <a:r>
                <a:rPr lang="ja-JP" altLang="en-US" sz="1200" b="1" cap="none" spc="0" dirty="0" smtClean="0">
                  <a:ln w="3175">
                    <a:solidFill>
                      <a:srgbClr val="FF3399"/>
                    </a:solidFill>
                    <a:prstDash val="solid"/>
                    <a:miter lim="800000"/>
                  </a:ln>
                  <a:effectLst>
                    <a:outerShdw blurRad="25500" dist="23000" dir="7020000" algn="tl">
                      <a:srgbClr val="000000">
                        <a:alpha val="50000"/>
                      </a:srgbClr>
                    </a:outerShdw>
                  </a:effectLst>
                  <a:latin typeface="HG創英角ﾎﾟｯﾌﾟ体" pitchFamily="49" charset="-128"/>
                  <a:ea typeface="HG創英角ﾎﾟｯﾌﾟ体" pitchFamily="49" charset="-128"/>
                </a:rPr>
                <a:t>だっかい</a:t>
              </a:r>
              <a:endParaRPr lang="ja-JP" altLang="en-US" sz="1200" b="1" cap="none" spc="0" dirty="0">
                <a:ln w="3175">
                  <a:solidFill>
                    <a:srgbClr val="FF3399"/>
                  </a:solidFill>
                  <a:prstDash val="solid"/>
                  <a:miter lim="800000"/>
                </a:ln>
                <a:effectLst>
                  <a:outerShdw blurRad="25500" dist="23000" dir="7020000" algn="tl">
                    <a:srgbClr val="000000">
                      <a:alpha val="50000"/>
                    </a:srgbClr>
                  </a:outerShdw>
                </a:effectLst>
                <a:latin typeface="HG創英角ﾎﾟｯﾌﾟ体" pitchFamily="49" charset="-128"/>
                <a:ea typeface="HG創英角ﾎﾟｯﾌﾟ体" pitchFamily="49" charset="-128"/>
              </a:endParaRPr>
            </a:p>
          </p:txBody>
        </p:sp>
        <p:sp>
          <p:nvSpPr>
            <p:cNvPr id="20" name="正方形/長方形 19"/>
            <p:cNvSpPr/>
            <p:nvPr/>
          </p:nvSpPr>
          <p:spPr>
            <a:xfrm>
              <a:off x="4858771" y="4705399"/>
              <a:ext cx="1441421" cy="307777"/>
            </a:xfrm>
            <a:prstGeom prst="rect">
              <a:avLst/>
            </a:prstGeom>
            <a:noFill/>
          </p:spPr>
          <p:txBody>
            <a:bodyPr wrap="none" lIns="91440" tIns="45720" rIns="91440" bIns="45720">
              <a:spAutoFit/>
            </a:bodyPr>
            <a:lstStyle/>
            <a:p>
              <a:pPr algn="ctr"/>
              <a:r>
                <a:rPr lang="ja-JP" altLang="en-US" sz="1400" b="1" cap="none" spc="0" dirty="0" err="1" smtClean="0">
                  <a:ln w="3175">
                    <a:solidFill>
                      <a:srgbClr val="00B0F0"/>
                    </a:solidFill>
                    <a:prstDash val="solid"/>
                    <a:miter lim="800000"/>
                  </a:ln>
                  <a:effectLst>
                    <a:outerShdw blurRad="25500" dist="23000" dir="7020000" algn="tl">
                      <a:srgbClr val="000000">
                        <a:alpha val="50000"/>
                      </a:srgbClr>
                    </a:outerShdw>
                  </a:effectLst>
                  <a:latin typeface="HG創英角ﾎﾟｯﾌﾟ体" pitchFamily="49" charset="-128"/>
                  <a:ea typeface="HG創英角ﾎﾟｯﾌﾟ体" pitchFamily="49" charset="-128"/>
                </a:rPr>
                <a:t>さい</a:t>
              </a:r>
              <a:r>
                <a:rPr lang="ja-JP" altLang="en-US" sz="1400" b="1" cap="none" spc="0" dirty="0" smtClean="0">
                  <a:ln w="3175">
                    <a:solidFill>
                      <a:srgbClr val="00B0F0"/>
                    </a:solidFill>
                    <a:prstDash val="solid"/>
                    <a:miter lim="800000"/>
                  </a:ln>
                  <a:effectLst>
                    <a:outerShdw blurRad="25500" dist="23000" dir="7020000" algn="tl">
                      <a:srgbClr val="000000">
                        <a:alpha val="50000"/>
                      </a:srgbClr>
                    </a:outerShdw>
                  </a:effectLst>
                  <a:latin typeface="HG創英角ﾎﾟｯﾌﾟ体" pitchFamily="49" charset="-128"/>
                  <a:ea typeface="HG創英角ﾎﾟｯﾌﾟ体" pitchFamily="49" charset="-128"/>
                </a:rPr>
                <a:t>せっかいか</a:t>
              </a:r>
              <a:endParaRPr lang="ja-JP" altLang="en-US" sz="1400" b="1" cap="none" spc="0" dirty="0">
                <a:ln w="3175">
                  <a:solidFill>
                    <a:srgbClr val="00B0F0"/>
                  </a:solidFill>
                  <a:prstDash val="solid"/>
                  <a:miter lim="800000"/>
                </a:ln>
                <a:effectLst>
                  <a:outerShdw blurRad="25500" dist="23000" dir="7020000" algn="tl">
                    <a:srgbClr val="000000">
                      <a:alpha val="50000"/>
                    </a:srgbClr>
                  </a:outerShdw>
                </a:effectLst>
                <a:latin typeface="HG創英角ﾎﾟｯﾌﾟ体" pitchFamily="49" charset="-128"/>
                <a:ea typeface="HG創英角ﾎﾟｯﾌﾟ体" pitchFamily="49" charset="-128"/>
              </a:endParaRPr>
            </a:p>
          </p:txBody>
        </p:sp>
      </p:grpSp>
    </p:spTree>
    <p:extLst>
      <p:ext uri="{BB962C8B-B14F-4D97-AF65-F5344CB8AC3E}">
        <p14:creationId xmlns:p14="http://schemas.microsoft.com/office/powerpoint/2010/main" val="11926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1000"/>
                                        <p:tgtEl>
                                          <p:spTgt spid="7"/>
                                        </p:tgtEl>
                                      </p:cBhvr>
                                    </p:animEffect>
                                    <p:set>
                                      <p:cBhvr>
                                        <p:cTn id="25" dur="1" fill="hold">
                                          <p:stCondLst>
                                            <p:cond delay="999"/>
                                          </p:stCondLst>
                                        </p:cTn>
                                        <p:tgtEl>
                                          <p:spTgt spid="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Yamagata\Desktop\教育教材作成事業生きる力・歯と口の健康づくり資料集\ＣＯ・Ｃ\01dai.jpg"/>
          <p:cNvPicPr>
            <a:picLocks noChangeAspect="1" noChangeArrowheads="1"/>
          </p:cNvPicPr>
          <p:nvPr/>
        </p:nvPicPr>
        <p:blipFill>
          <a:blip r:embed="rId3" cstate="print"/>
          <a:srcRect/>
          <a:stretch>
            <a:fillRect/>
          </a:stretch>
        </p:blipFill>
        <p:spPr bwMode="auto">
          <a:xfrm>
            <a:off x="323528" y="2564904"/>
            <a:ext cx="3890121" cy="2808312"/>
          </a:xfrm>
          <a:prstGeom prst="rect">
            <a:avLst/>
          </a:prstGeom>
          <a:noFill/>
        </p:spPr>
      </p:pic>
      <p:sp>
        <p:nvSpPr>
          <p:cNvPr id="5" name="テキスト ボックス 4"/>
          <p:cNvSpPr txBox="1"/>
          <p:nvPr/>
        </p:nvSpPr>
        <p:spPr>
          <a:xfrm>
            <a:off x="0" y="347172"/>
            <a:ext cx="9329798" cy="1569660"/>
          </a:xfrm>
          <a:prstGeom prst="rect">
            <a:avLst/>
          </a:prstGeom>
          <a:noFill/>
        </p:spPr>
        <p:txBody>
          <a:bodyPr wrap="none" rtlCol="0">
            <a:spAutoFit/>
          </a:bodyPr>
          <a:lstStyle/>
          <a:p>
            <a:r>
              <a:rPr kumimoji="1" lang="ja-JP" altLang="en-US" sz="4800" b="1" dirty="0" smtClean="0">
                <a:solidFill>
                  <a:srgbClr val="FFFF00"/>
                </a:solidFill>
              </a:rPr>
              <a:t>むし歯のでき始め＝ＣＯ（シーオー）</a:t>
            </a:r>
            <a:endParaRPr kumimoji="1" lang="en-US" altLang="ja-JP" sz="4800" b="1" dirty="0" smtClean="0">
              <a:solidFill>
                <a:srgbClr val="FFFF00"/>
              </a:solidFill>
            </a:endParaRPr>
          </a:p>
          <a:p>
            <a:endParaRPr kumimoji="1" lang="ja-JP" altLang="en-US" sz="4800" b="1" dirty="0">
              <a:solidFill>
                <a:srgbClr val="FFFF00"/>
              </a:solidFill>
            </a:endParaRPr>
          </a:p>
        </p:txBody>
      </p:sp>
      <p:sp>
        <p:nvSpPr>
          <p:cNvPr id="8" name="テキスト ボックス 7"/>
          <p:cNvSpPr txBox="1"/>
          <p:nvPr/>
        </p:nvSpPr>
        <p:spPr>
          <a:xfrm>
            <a:off x="1" y="1465620"/>
            <a:ext cx="9144000" cy="523220"/>
          </a:xfrm>
          <a:prstGeom prst="rect">
            <a:avLst/>
          </a:prstGeom>
          <a:noFill/>
        </p:spPr>
        <p:txBody>
          <a:bodyPr wrap="square" rtlCol="0">
            <a:spAutoFit/>
          </a:bodyPr>
          <a:lstStyle/>
          <a:p>
            <a:pPr algn="ctr"/>
            <a:r>
              <a:rPr kumimoji="1" lang="en-US" altLang="ja-JP" sz="2800" dirty="0" smtClean="0"/>
              <a:t>CO</a:t>
            </a:r>
            <a:r>
              <a:rPr kumimoji="1" lang="ja-JP" altLang="en-US" sz="2800" dirty="0" smtClean="0"/>
              <a:t>とは、「むし歯になりかけている歯」のことを言います</a:t>
            </a:r>
            <a:endParaRPr kumimoji="1" lang="en-US" altLang="ja-JP" sz="2800" dirty="0" smtClean="0"/>
          </a:p>
        </p:txBody>
      </p:sp>
      <p:cxnSp>
        <p:nvCxnSpPr>
          <p:cNvPr id="10" name="直線矢印コネクタ 9"/>
          <p:cNvCxnSpPr/>
          <p:nvPr/>
        </p:nvCxnSpPr>
        <p:spPr>
          <a:xfrm flipV="1">
            <a:off x="2627784" y="4188326"/>
            <a:ext cx="0" cy="71683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1835696" y="4293096"/>
            <a:ext cx="360040" cy="64807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07504" y="5517232"/>
            <a:ext cx="4286751" cy="461665"/>
          </a:xfrm>
          <a:prstGeom prst="rect">
            <a:avLst/>
          </a:prstGeom>
          <a:noFill/>
        </p:spPr>
        <p:txBody>
          <a:bodyPr wrap="none" rtlCol="0">
            <a:spAutoFit/>
          </a:bodyPr>
          <a:lstStyle/>
          <a:p>
            <a:r>
              <a:rPr kumimoji="1" lang="ja-JP" altLang="en-US" sz="2400" b="1" dirty="0" smtClean="0"/>
              <a:t>奥歯のみぞが</a:t>
            </a:r>
            <a:r>
              <a:rPr kumimoji="1" lang="ja-JP" altLang="en-US" sz="2400" b="1" u="sng" dirty="0" smtClean="0">
                <a:solidFill>
                  <a:schemeClr val="accent6">
                    <a:lumMod val="75000"/>
                  </a:schemeClr>
                </a:solidFill>
              </a:rPr>
              <a:t>茶色</a:t>
            </a:r>
            <a:r>
              <a:rPr kumimoji="1" lang="ja-JP" altLang="en-US" sz="2400" b="1" dirty="0" smtClean="0"/>
              <a:t>になっている</a:t>
            </a:r>
            <a:endParaRPr kumimoji="1" lang="ja-JP" altLang="en-US" sz="2400" b="1" dirty="0"/>
          </a:p>
        </p:txBody>
      </p:sp>
      <p:sp>
        <p:nvSpPr>
          <p:cNvPr id="22" name="テキスト ボックス 21"/>
          <p:cNvSpPr txBox="1"/>
          <p:nvPr/>
        </p:nvSpPr>
        <p:spPr>
          <a:xfrm>
            <a:off x="4427984" y="5517232"/>
            <a:ext cx="4464496" cy="461665"/>
          </a:xfrm>
          <a:prstGeom prst="rect">
            <a:avLst/>
          </a:prstGeom>
          <a:noFill/>
        </p:spPr>
        <p:txBody>
          <a:bodyPr wrap="square" rtlCol="0">
            <a:spAutoFit/>
          </a:bodyPr>
          <a:lstStyle/>
          <a:p>
            <a:pPr algn="ctr"/>
            <a:r>
              <a:rPr kumimoji="1" lang="ja-JP" altLang="en-US" sz="2400" b="1" dirty="0" smtClean="0"/>
              <a:t>歯肉の近くが</a:t>
            </a:r>
            <a:r>
              <a:rPr kumimoji="1" lang="ja-JP" altLang="en-US" sz="2400" b="1" u="sng" dirty="0" smtClean="0"/>
              <a:t>白っぽく</a:t>
            </a:r>
            <a:r>
              <a:rPr kumimoji="1" lang="ja-JP" altLang="en-US" sz="2400" b="1" dirty="0" smtClean="0"/>
              <a:t>なっている</a:t>
            </a:r>
            <a:endParaRPr kumimoji="1" lang="ja-JP" altLang="en-US" sz="2400" b="1" dirty="0"/>
          </a:p>
        </p:txBody>
      </p:sp>
      <p:pic>
        <p:nvPicPr>
          <p:cNvPr id="11" name="Picture 2" descr="C:\Users\山形\Desktop\学校歯科講演\kousha\馬場　沙織2007.11.13_L017.jpg"/>
          <p:cNvPicPr>
            <a:picLocks noChangeAspect="1" noChangeArrowheads="1"/>
          </p:cNvPicPr>
          <p:nvPr/>
        </p:nvPicPr>
        <p:blipFill>
          <a:blip r:embed="rId4" cstate="print"/>
          <a:srcRect/>
          <a:stretch>
            <a:fillRect/>
          </a:stretch>
        </p:blipFill>
        <p:spPr bwMode="auto">
          <a:xfrm>
            <a:off x="4572000" y="2564904"/>
            <a:ext cx="4186480" cy="2780928"/>
          </a:xfrm>
          <a:prstGeom prst="rect">
            <a:avLst/>
          </a:prstGeom>
          <a:noFill/>
        </p:spPr>
      </p:pic>
      <p:cxnSp>
        <p:nvCxnSpPr>
          <p:cNvPr id="13" name="直線矢印コネクタ 12"/>
          <p:cNvCxnSpPr/>
          <p:nvPr/>
        </p:nvCxnSpPr>
        <p:spPr>
          <a:xfrm flipV="1">
            <a:off x="5940152" y="4617132"/>
            <a:ext cx="134000" cy="54006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6665240" y="4581128"/>
            <a:ext cx="139008" cy="57606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flipV="1">
            <a:off x="7287324" y="4551447"/>
            <a:ext cx="216024" cy="43204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9969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2639</Words>
  <Application>Microsoft Office PowerPoint</Application>
  <PresentationFormat>画面に合わせる (4:3)</PresentationFormat>
  <Paragraphs>273</Paragraphs>
  <Slides>15</Slides>
  <Notes>15</Notes>
  <HiddenSlides>0</HiddenSlides>
  <MMClips>1</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ＤＦＰ平成ゴシック体W5</vt:lpstr>
      <vt:lpstr>HG創英角ﾎﾟｯﾌﾟ体</vt:lpstr>
      <vt:lpstr>ＭＳ Ｐゴシック</vt:lpstr>
      <vt:lpstr>ＭＳ Ｐゴシック 本文</vt:lpstr>
      <vt:lpstr>Osaka</vt:lpstr>
      <vt:lpstr>新細明體</vt:lpstr>
      <vt:lpstr>Arial</vt:lpstr>
      <vt:lpstr>Calibri</vt:lpstr>
      <vt:lpstr>Tahoma</vt:lpstr>
      <vt:lpstr>Times</vt:lpstr>
      <vt:lpstr>Office ​​テーマ</vt:lpstr>
      <vt:lpstr>（２）むし歯の原因とその予防</vt:lpstr>
      <vt:lpstr>PowerPoint プレゼンテーション</vt:lpstr>
      <vt:lpstr>どうしてむし歯になるのだろう？</vt:lpstr>
      <vt:lpstr>プラークってなんだろう？</vt:lpstr>
      <vt:lpstr>プラークを顕微鏡で見てみよう</vt:lpstr>
      <vt:lpstr>PowerPoint プレゼンテーション</vt:lpstr>
      <vt:lpstr>歯と口の中のふしぎ</vt:lpstr>
      <vt:lpstr>むし歯と健康な歯</vt:lpstr>
      <vt:lpstr>PowerPoint プレゼンテーション</vt:lpstr>
      <vt:lpstr>PowerPoint プレゼンテーション</vt:lpstr>
      <vt:lpstr>歯のしくみとむし歯の進行について</vt:lpstr>
      <vt:lpstr>PowerPoint プレゼンテーション</vt:lpstr>
      <vt:lpstr>PowerPoint プレゼンテーション</vt:lpstr>
      <vt:lpstr>PowerPoint プレゼンテーション</vt:lpstr>
      <vt:lpstr>むし歯にならないように　歯科医院で出来ること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2021-07-05T10:09:25Z</dcterms:created>
  <dcterms:modified xsi:type="dcterms:W3CDTF">2021-07-05T10:09:31Z</dcterms:modified>
</cp:coreProperties>
</file>